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ileron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Alegreya Sans SC" panose="020B0604020202020204" charset="0"/>
      <p:regular r:id="rId15"/>
    </p:embeddedFont>
    <p:embeddedFont>
      <p:font typeface="Alegreya Sans S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619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70980" y="2113226"/>
            <a:ext cx="13968571" cy="282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035"/>
              </a:lnSpc>
            </a:pPr>
            <a:r>
              <a:rPr lang="en-US" sz="17790">
                <a:solidFill>
                  <a:srgbClr val="000000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IP Fraud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70980" y="4051334"/>
            <a:ext cx="11368820" cy="301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9"/>
              </a:lnSpc>
            </a:pPr>
            <a:r>
              <a:rPr lang="en-US" sz="2199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Detector</a:t>
            </a:r>
          </a:p>
        </p:txBody>
      </p:sp>
      <p:sp>
        <p:nvSpPr>
          <p:cNvPr id="8" name="Freeform 8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049000" y="7694304"/>
            <a:ext cx="58376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Mind Matrix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Conclusion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13045" y="3427445"/>
            <a:ext cx="11396155" cy="199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9"/>
              </a:lnSpc>
            </a:pPr>
            <a:r>
              <a:rPr lang="en-US" sz="3499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Summary</a:t>
            </a:r>
            <a:r>
              <a:rPr lang="en-US" sz="3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Developed an effective ML-based fraud detection system integrated into a web app, meeting all MVP requirements.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613045" y="6450492"/>
            <a:ext cx="11369939" cy="1315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9"/>
              </a:lnSpc>
            </a:pPr>
            <a:r>
              <a:rPr lang="en-US" sz="3499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Work</a:t>
            </a:r>
            <a:r>
              <a:rPr lang="en-US" sz="3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Add more features (e.g., user behavior), explore deep learning models, and use real-time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64851" y="3369556"/>
            <a:ext cx="13501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278920" y="1509864"/>
            <a:ext cx="9730160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Team Contributions</a:t>
            </a:r>
          </a:p>
          <a:p>
            <a:pPr algn="ctr">
              <a:lnSpc>
                <a:spcPts val="8560"/>
              </a:lnSpc>
            </a:pPr>
            <a:endParaRPr lang="en-US" sz="8000" b="1" dirty="0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81400" y="4088124"/>
            <a:ext cx="12029455" cy="3682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 collection and preprocessing - 21ug1040 / 21ug1000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Model training and evaluation - 21ug1031 / 21ug0987 / 21ug1192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 development (Flask) - 21ug1021 / 21ug0956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Frontend development (HTML/CSS/JS) - 21ug1036 / 21ug0926</a:t>
            </a:r>
          </a:p>
          <a:p>
            <a:pPr marL="647702" lvl="1" indent="-323851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Project management &amp; documentation - 21ug1313 / 21ug1142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Introduction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19787" y="4008660"/>
            <a:ext cx="5152487" cy="346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 Statement </a:t>
            </a:r>
          </a:p>
          <a:p>
            <a:pPr algn="just">
              <a:lnSpc>
                <a:spcPts val="4620"/>
              </a:lnSpc>
            </a:pPr>
            <a:endParaRPr lang="en-US" sz="3000" b="1">
              <a:solidFill>
                <a:srgbClr val="3C3F42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Detect suspicious users or bots by analyzing IP behavior, frequency, and geo-location to prevent fraud on websites.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98407" y="4008660"/>
            <a:ext cx="5927425" cy="404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2999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Significance</a:t>
            </a:r>
          </a:p>
          <a:p>
            <a:pPr algn="just">
              <a:lnSpc>
                <a:spcPts val="4619"/>
              </a:lnSpc>
            </a:pPr>
            <a:endParaRPr lang="en-US" sz="2999" b="1">
              <a:solidFill>
                <a:srgbClr val="3C3F42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algn="l">
              <a:lnSpc>
                <a:spcPts val="4619"/>
              </a:lnSpc>
            </a:pPr>
            <a:r>
              <a:rPr lang="en-US" sz="2999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Enhances online security, protects user data, reduces financial losses, and maintains trust in digital platforms.</a:t>
            </a:r>
          </a:p>
          <a:p>
            <a:pPr algn="l">
              <a:lnSpc>
                <a:spcPts val="4619"/>
              </a:lnSpc>
            </a:pPr>
            <a:endParaRPr lang="en-US" sz="2999">
              <a:solidFill>
                <a:srgbClr val="3C3F42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Dataset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50957" y="4374420"/>
            <a:ext cx="9894900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Source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Custom dataset created by combining safe IPs (e.g., Google DNS, Cloudflare) and suspicious IPs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IP address (split into octets), country, organization, ISP, timezone.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Preprocessing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Handled missing data with "Unknown" values, encoded categorical features using LabelEncoder.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10832" y="3513170"/>
            <a:ext cx="10066336" cy="171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 Selection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Random Forest Classifier chosen for its robustness, ability to handle categorical data, and resistance to overfitting.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85368" y="6326667"/>
            <a:ext cx="10066336" cy="171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Training Process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Split data into 80% training and 20% testing, tuned hyperparameters with GridSearchCV, used class weights to address imbalance.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345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Implementation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4341" y="3775544"/>
            <a:ext cx="11355520" cy="4902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Web Application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Built with Flask (backend), HTML/CSS/JavaScript (frontend).</a:t>
            </a:r>
          </a:p>
          <a:p>
            <a:pPr algn="l">
              <a:lnSpc>
                <a:spcPts val="4620"/>
              </a:lnSpc>
            </a:pPr>
            <a:endParaRPr lang="en-US" sz="300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082"/>
              </a:lnSpc>
            </a:pPr>
            <a:r>
              <a:rPr lang="en-US" sz="33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Functionality</a:t>
            </a:r>
          </a:p>
          <a:p>
            <a:pPr marL="712470" lvl="1" indent="-356235" algn="l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Users input an IP to get real-time fraud predictions.</a:t>
            </a:r>
          </a:p>
          <a:p>
            <a:pPr marL="712470" lvl="1" indent="-356235" algn="l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Admin dashboard tracks all IP checks, displays stats, and allows flagging suspicious IPs.</a:t>
            </a:r>
          </a:p>
          <a:p>
            <a:pPr algn="l">
              <a:lnSpc>
                <a:spcPts val="5082"/>
              </a:lnSpc>
            </a:pPr>
            <a:endParaRPr lang="en-US" sz="330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153400" y="190500"/>
            <a:ext cx="11962031" cy="6636025"/>
          </a:xfrm>
          <a:custGeom>
            <a:avLst/>
            <a:gdLst/>
            <a:ahLst/>
            <a:cxnLst/>
            <a:rect l="l" t="t" r="r" b="b"/>
            <a:pathLst>
              <a:path w="10133231" h="5902607">
                <a:moveTo>
                  <a:pt x="0" y="0"/>
                </a:moveTo>
                <a:lnTo>
                  <a:pt x="10133230" y="0"/>
                </a:lnTo>
                <a:lnTo>
                  <a:pt x="10133230" y="5902607"/>
                </a:lnTo>
                <a:lnTo>
                  <a:pt x="0" y="5902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19025" y="4212422"/>
            <a:ext cx="10682375" cy="5677676"/>
          </a:xfrm>
          <a:custGeom>
            <a:avLst/>
            <a:gdLst/>
            <a:ahLst/>
            <a:cxnLst/>
            <a:rect l="l" t="t" r="r" b="b"/>
            <a:pathLst>
              <a:path w="9897401" h="5307481">
                <a:moveTo>
                  <a:pt x="0" y="0"/>
                </a:moveTo>
                <a:lnTo>
                  <a:pt x="9897401" y="0"/>
                </a:lnTo>
                <a:lnTo>
                  <a:pt x="9897401" y="5307482"/>
                </a:lnTo>
                <a:lnTo>
                  <a:pt x="0" y="53074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Results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78299" y="3367160"/>
            <a:ext cx="1260830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Model Performance </a:t>
            </a:r>
            <a:r>
              <a:rPr lang="en-US" sz="3200" dirty="0"/>
              <a:t>- Achieved 0.81 accuracy, with precision of 0.79 (class 0) and 0.82 (class 1), recall of 0.79 (class 0) and 0.82 (class 1), and F1-scores of 0.79 (class 0) and 0.82 (class 1). Macro and weighted averages are 0.81 for precision, recall, and F1-score, with a total support of 74.</a:t>
            </a:r>
            <a:endParaRPr lang="en-US" sz="3200" dirty="0">
              <a:effectLst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878298" y="6479067"/>
            <a:ext cx="12608301" cy="1710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20"/>
              </a:lnSpc>
            </a:pPr>
            <a:r>
              <a:rPr lang="en-US" sz="3000" b="1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Visualizations</a:t>
            </a: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Confusion matrix and feature importance chart show model effectiveness and key predictors  specific confusion matrix values and feature importances to be updated from </a:t>
            </a:r>
            <a:r>
              <a:rPr lang="en-US" sz="3000" dirty="0" err="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model_training.ipynb</a:t>
            </a: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3326" y="4511702"/>
            <a:ext cx="9526474" cy="5378396"/>
          </a:xfrm>
          <a:custGeom>
            <a:avLst/>
            <a:gdLst/>
            <a:ahLst/>
            <a:cxnLst/>
            <a:rect l="l" t="t" r="r" b="b"/>
            <a:pathLst>
              <a:path w="8840674" h="5171794">
                <a:moveTo>
                  <a:pt x="0" y="0"/>
                </a:moveTo>
                <a:lnTo>
                  <a:pt x="8840674" y="0"/>
                </a:lnTo>
                <a:lnTo>
                  <a:pt x="8840674" y="5171794"/>
                </a:lnTo>
                <a:lnTo>
                  <a:pt x="0" y="5171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829800" y="19382"/>
            <a:ext cx="10669909" cy="5803208"/>
          </a:xfrm>
          <a:custGeom>
            <a:avLst/>
            <a:gdLst/>
            <a:ahLst/>
            <a:cxnLst/>
            <a:rect l="l" t="t" r="r" b="b"/>
            <a:pathLst>
              <a:path w="10169793" h="5484988">
                <a:moveTo>
                  <a:pt x="0" y="0"/>
                </a:moveTo>
                <a:lnTo>
                  <a:pt x="10169793" y="0"/>
                </a:lnTo>
                <a:lnTo>
                  <a:pt x="10169793" y="5484988"/>
                </a:lnTo>
                <a:lnTo>
                  <a:pt x="0" y="5484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76" t="-5156" b="-7907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274911" y="1509864"/>
            <a:ext cx="11738177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Challenges and Solutions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577225" y="3474142"/>
            <a:ext cx="13133550" cy="5452975"/>
            <a:chOff x="0" y="0"/>
            <a:chExt cx="3259624" cy="13533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0063" y="0"/>
                  </a:moveTo>
                  <a:lnTo>
                    <a:pt x="3229561" y="0"/>
                  </a:lnTo>
                  <a:cubicBezTo>
                    <a:pt x="3237534" y="0"/>
                    <a:pt x="3245181" y="3167"/>
                    <a:pt x="3250819" y="8805"/>
                  </a:cubicBezTo>
                  <a:cubicBezTo>
                    <a:pt x="3256457" y="14443"/>
                    <a:pt x="3259624" y="22090"/>
                    <a:pt x="3259624" y="30063"/>
                  </a:cubicBezTo>
                  <a:lnTo>
                    <a:pt x="3259624" y="1323314"/>
                  </a:lnTo>
                  <a:cubicBezTo>
                    <a:pt x="3259624" y="1331287"/>
                    <a:pt x="3256457" y="1338934"/>
                    <a:pt x="3250819" y="1344572"/>
                  </a:cubicBezTo>
                  <a:cubicBezTo>
                    <a:pt x="3245181" y="1350210"/>
                    <a:pt x="3237534" y="1353377"/>
                    <a:pt x="3229561" y="1353377"/>
                  </a:cubicBezTo>
                  <a:lnTo>
                    <a:pt x="30063" y="1353377"/>
                  </a:lnTo>
                  <a:cubicBezTo>
                    <a:pt x="22090" y="1353377"/>
                    <a:pt x="14443" y="1350210"/>
                    <a:pt x="8805" y="1344572"/>
                  </a:cubicBezTo>
                  <a:cubicBezTo>
                    <a:pt x="3167" y="1338934"/>
                    <a:pt x="0" y="1331287"/>
                    <a:pt x="0" y="1323314"/>
                  </a:cubicBezTo>
                  <a:lnTo>
                    <a:pt x="0" y="30063"/>
                  </a:lnTo>
                  <a:cubicBezTo>
                    <a:pt x="0" y="22090"/>
                    <a:pt x="3167" y="14443"/>
                    <a:pt x="8805" y="8805"/>
                  </a:cubicBezTo>
                  <a:cubicBezTo>
                    <a:pt x="14443" y="3167"/>
                    <a:pt x="22090" y="0"/>
                    <a:pt x="3006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26733" y="4096766"/>
            <a:ext cx="5393864" cy="288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000" b="1" dirty="0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Challenges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Imbalanced dataset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API rate limits for IP info fetching.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Model optimization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0816" y="4096766"/>
            <a:ext cx="6976341" cy="404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000" b="1" dirty="0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Solutions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Applied class weights in Random Forest.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Cached API responses to reduce requests.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Used </a:t>
            </a:r>
            <a:r>
              <a:rPr lang="en-US" sz="3000" dirty="0" err="1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GridSearchCV</a:t>
            </a:r>
            <a:r>
              <a:rPr lang="en-US" sz="3000" dirty="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 for hyperparameter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431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Aileron Bold</vt:lpstr>
      <vt:lpstr>Calibri</vt:lpstr>
      <vt:lpstr>Alegreya Sans SC Bold</vt:lpstr>
      <vt:lpstr>Arial</vt:lpstr>
      <vt:lpstr>Alegreya Sans SC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Fraud</dc:title>
  <cp:lastModifiedBy>DHARMADASA T.A.S.</cp:lastModifiedBy>
  <cp:revision>4</cp:revision>
  <dcterms:created xsi:type="dcterms:W3CDTF">2006-08-16T00:00:00Z</dcterms:created>
  <dcterms:modified xsi:type="dcterms:W3CDTF">2025-08-07T04:59:51Z</dcterms:modified>
  <dc:identifier>DAGvUtcv4x8</dc:identifier>
</cp:coreProperties>
</file>