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9/24/2023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9/24/2023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rowdflower/twitter-user-gender-classif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en-US" sz="4800" dirty="0"/>
              <a:t>Twitter User Gender Classification</a:t>
            </a:r>
          </a:p>
        </p:txBody>
      </p:sp>
      <p:sp>
        <p:nvSpPr>
          <p:cNvPr id="3" name="Subtitle 2"/>
          <p:cNvSpPr>
            <a:spLocks noGrp="1"/>
          </p:cNvSpPr>
          <p:nvPr>
            <p:ph type="subTitle" idx="1"/>
          </p:nvPr>
        </p:nvSpPr>
        <p:spPr/>
        <p:txBody>
          <a:bodyPr>
            <a:normAutofit fontScale="62500" lnSpcReduction="20000"/>
          </a:bodyPr>
          <a:lstStyle/>
          <a:p>
            <a:r>
              <a:rPr lang="en-US" sz="3100" b="1" dirty="0"/>
              <a:t>Predict user gender based on Twitter profile information</a:t>
            </a:r>
          </a:p>
          <a:p>
            <a:endParaRPr lang="en-US" dirty="0"/>
          </a:p>
        </p:txBody>
      </p:sp>
    </p:spTree>
    <p:extLst>
      <p:ext uri="{BB962C8B-B14F-4D97-AF65-F5344CB8AC3E}">
        <p14:creationId xmlns:p14="http://schemas.microsoft.com/office/powerpoint/2010/main" val="1285110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4- Dropped redundant columns from the </a:t>
            </a:r>
            <a:r>
              <a:rPr lang="en-US" sz="3200" dirty="0" err="1" smtClean="0"/>
              <a:t>DataSet</a:t>
            </a:r>
            <a:r>
              <a:rPr lang="en-US" sz="3200" dirty="0" smtClean="0"/>
              <a:t>.</a:t>
            </a:r>
            <a:endParaRPr lang="en-US" sz="3200"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marL="0" indent="0">
              <a:buNone/>
            </a:pPr>
            <a:endParaRPr lang="en-US" dirty="0" smtClean="0"/>
          </a:p>
          <a:p>
            <a:endParaRPr lang="en-US" dirty="0"/>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163" y="2404872"/>
            <a:ext cx="8805672" cy="4041648"/>
          </a:xfrm>
          <a:prstGeom prst="rect">
            <a:avLst/>
          </a:prstGeom>
        </p:spPr>
      </p:pic>
    </p:spTree>
    <p:extLst>
      <p:ext uri="{BB962C8B-B14F-4D97-AF65-F5344CB8AC3E}">
        <p14:creationId xmlns:p14="http://schemas.microsoft.com/office/powerpoint/2010/main" val="218059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5- We check for null values in the </a:t>
            </a:r>
            <a:r>
              <a:rPr lang="en-US" sz="3200" dirty="0" err="1"/>
              <a:t>DataSet</a:t>
            </a:r>
            <a:r>
              <a:rPr lang="en-US" sz="3200" dirty="0"/>
              <a:t>, if there are any, we drop them.</a:t>
            </a:r>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marL="0" indent="0">
              <a:buNone/>
            </a:pPr>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447" y="2542330"/>
            <a:ext cx="6547104" cy="3922478"/>
          </a:xfrm>
          <a:prstGeom prst="rect">
            <a:avLst/>
          </a:prstGeom>
        </p:spPr>
      </p:pic>
    </p:spTree>
    <p:extLst>
      <p:ext uri="{BB962C8B-B14F-4D97-AF65-F5344CB8AC3E}">
        <p14:creationId xmlns:p14="http://schemas.microsoft.com/office/powerpoint/2010/main" val="136338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94360"/>
            <a:ext cx="10571998" cy="823278"/>
          </a:xfrm>
        </p:spPr>
        <p:txBody>
          <a:bodyPr/>
          <a:lstStyle/>
          <a:p>
            <a:r>
              <a:rPr lang="en-US" sz="2400" dirty="0"/>
              <a:t>Step 6- Count the variables of the ‘gender’ column. </a:t>
            </a:r>
            <a:r>
              <a:rPr lang="en-US" sz="2400" dirty="0" smtClean="0"/>
              <a:t/>
            </a:r>
            <a:br>
              <a:rPr lang="en-US" sz="2400" dirty="0" smtClean="0"/>
            </a:br>
            <a:r>
              <a:rPr lang="en-US" sz="2400" dirty="0" smtClean="0"/>
              <a:t>Step </a:t>
            </a:r>
            <a:r>
              <a:rPr lang="en-US" sz="2400" dirty="0"/>
              <a:t>7- Encode the ‘male’ as 1 and ‘female’ as 0 using the replace() function. </a:t>
            </a:r>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marL="0" indent="0">
              <a:buNone/>
            </a:pPr>
            <a:endParaRPr lang="en-US" dirty="0" smtClean="0"/>
          </a:p>
          <a:p>
            <a:endParaRPr lang="en-US" dirty="0"/>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3" y="2746700"/>
            <a:ext cx="10079992" cy="3112098"/>
          </a:xfrm>
          <a:prstGeom prst="rect">
            <a:avLst/>
          </a:prstGeom>
        </p:spPr>
      </p:pic>
    </p:spTree>
    <p:extLst>
      <p:ext uri="{BB962C8B-B14F-4D97-AF65-F5344CB8AC3E}">
        <p14:creationId xmlns:p14="http://schemas.microsoft.com/office/powerpoint/2010/main" val="382190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2400" dirty="0"/>
              <a:t>8- text cleaning. </a:t>
            </a:r>
            <a:r>
              <a:rPr lang="en-US" sz="2400" dirty="0" smtClean="0"/>
              <a:t/>
            </a:r>
            <a:br>
              <a:rPr lang="en-US" sz="2400" dirty="0" smtClean="0"/>
            </a:br>
            <a:r>
              <a:rPr lang="en-US" sz="2400" dirty="0" smtClean="0"/>
              <a:t>9- Tokenization, </a:t>
            </a:r>
            <a:r>
              <a:rPr lang="en-US" sz="2400" dirty="0"/>
              <a:t>Lemmatization </a:t>
            </a:r>
            <a:r>
              <a:rPr lang="en-US" sz="2400" dirty="0" smtClean="0"/>
              <a:t>of Cleaned column and </a:t>
            </a:r>
            <a:r>
              <a:rPr lang="en-US" sz="2400" dirty="0"/>
              <a:t>remove stop words(English) using NLTK library. </a:t>
            </a:r>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marL="0" indent="0">
              <a:buNone/>
            </a:pPr>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297" y="2395728"/>
            <a:ext cx="9765792" cy="4014216"/>
          </a:xfrm>
          <a:prstGeom prst="rect">
            <a:avLst/>
          </a:prstGeom>
        </p:spPr>
      </p:pic>
    </p:spTree>
    <p:extLst>
      <p:ext uri="{BB962C8B-B14F-4D97-AF65-F5344CB8AC3E}">
        <p14:creationId xmlns:p14="http://schemas.microsoft.com/office/powerpoint/2010/main" val="170742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3200" dirty="0"/>
              <a:t>10- Add new column to </a:t>
            </a:r>
            <a:r>
              <a:rPr lang="en-US" sz="3200" dirty="0" err="1"/>
              <a:t>DataSet</a:t>
            </a:r>
            <a:r>
              <a:rPr lang="en-US" sz="3200" dirty="0"/>
              <a:t> of “</a:t>
            </a:r>
            <a:r>
              <a:rPr lang="en-US" sz="3200" dirty="0" err="1"/>
              <a:t>DescriptionList</a:t>
            </a:r>
            <a:r>
              <a:rPr lang="en-US" sz="3200" dirty="0"/>
              <a:t>”. </a:t>
            </a:r>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marL="0" indent="0">
              <a:buNone/>
            </a:pPr>
            <a:endParaRPr lang="en-US" dirty="0" smtClean="0"/>
          </a:p>
          <a:p>
            <a:endParaRPr lang="en-US" dirty="0"/>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633" y="2468880"/>
            <a:ext cx="8158731" cy="4063763"/>
          </a:xfrm>
          <a:prstGeom prst="rect">
            <a:avLst/>
          </a:prstGeom>
        </p:spPr>
      </p:pic>
    </p:spTree>
    <p:extLst>
      <p:ext uri="{BB962C8B-B14F-4D97-AF65-F5344CB8AC3E}">
        <p14:creationId xmlns:p14="http://schemas.microsoft.com/office/powerpoint/2010/main" val="21306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2400" dirty="0" smtClean="0"/>
              <a:t>11- </a:t>
            </a:r>
            <a:r>
              <a:rPr lang="en-US" sz="2400" dirty="0"/>
              <a:t>Bag of Words (we will take top 5000 feature)</a:t>
            </a:r>
            <a:br>
              <a:rPr lang="en-US" sz="2400" dirty="0"/>
            </a:br>
            <a:r>
              <a:rPr lang="en-US" sz="2400" dirty="0"/>
              <a:t>12- (make an array from Counter vector of the "</a:t>
            </a:r>
            <a:r>
              <a:rPr lang="en-US" sz="2400" dirty="0" err="1"/>
              <a:t>DescriptionList</a:t>
            </a:r>
            <a:r>
              <a:rPr lang="en-US" sz="2400"/>
              <a:t>")</a:t>
            </a:r>
            <a:endParaRPr lang="en-US" sz="2400"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marL="0" indent="0">
              <a:buNone/>
            </a:pPr>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177" y="2414017"/>
            <a:ext cx="9541067" cy="4118626"/>
          </a:xfrm>
          <a:prstGeom prst="rect">
            <a:avLst/>
          </a:prstGeom>
        </p:spPr>
      </p:pic>
    </p:spTree>
    <p:extLst>
      <p:ext uri="{BB962C8B-B14F-4D97-AF65-F5344CB8AC3E}">
        <p14:creationId xmlns:p14="http://schemas.microsoft.com/office/powerpoint/2010/main" val="238045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3200" dirty="0" smtClean="0"/>
              <a:t>13- Split the Data into train and test Data.</a:t>
            </a:r>
            <a:endParaRPr lang="en-US" sz="3200"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Y </a:t>
            </a:r>
            <a:r>
              <a:rPr lang="en-US" dirty="0"/>
              <a:t>= gender </a:t>
            </a:r>
            <a:r>
              <a:rPr lang="en-US" dirty="0" err="1"/>
              <a:t>colu</a:t>
            </a:r>
            <a:r>
              <a:rPr lang="en-US" dirty="0"/>
              <a:t> of the </a:t>
            </a:r>
            <a:r>
              <a:rPr lang="en-US" dirty="0" err="1" smtClean="0"/>
              <a:t>DataSet</a:t>
            </a:r>
            <a:endParaRPr lang="en-US" dirty="0" smtClean="0"/>
          </a:p>
          <a:p>
            <a:pPr marL="0" indent="0">
              <a:buNone/>
            </a:pPr>
            <a:r>
              <a:rPr lang="en-US" dirty="0" smtClean="0"/>
              <a:t>                             X= </a:t>
            </a:r>
            <a:r>
              <a:rPr lang="en-US" dirty="0" err="1" smtClean="0"/>
              <a:t>SparceMatrix</a:t>
            </a:r>
            <a:endParaRPr lang="en-US" dirty="0"/>
          </a:p>
          <a:p>
            <a:pPr marL="0" indent="0">
              <a:buNone/>
            </a:pPr>
            <a:endParaRPr lang="en-US" dirty="0" smtClean="0"/>
          </a:p>
          <a:p>
            <a:endParaRPr lang="en-US" dirty="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055" y="2566373"/>
            <a:ext cx="6301748" cy="13115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780" y="4947769"/>
            <a:ext cx="8844438" cy="1191433"/>
          </a:xfrm>
          <a:prstGeom prst="rect">
            <a:avLst/>
          </a:prstGeom>
        </p:spPr>
      </p:pic>
    </p:spTree>
    <p:extLst>
      <p:ext uri="{BB962C8B-B14F-4D97-AF65-F5344CB8AC3E}">
        <p14:creationId xmlns:p14="http://schemas.microsoft.com/office/powerpoint/2010/main" val="399471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3200" dirty="0"/>
              <a:t>Step 14- Show Plots of data.</a:t>
            </a:r>
          </a:p>
        </p:txBody>
      </p:sp>
      <p:sp>
        <p:nvSpPr>
          <p:cNvPr id="3" name="Content Placeholder 2"/>
          <p:cNvSpPr>
            <a:spLocks noGrp="1"/>
          </p:cNvSpPr>
          <p:nvPr>
            <p:ph idx="1"/>
          </p:nvPr>
        </p:nvSpPr>
        <p:spPr/>
        <p:txBody>
          <a:bodyPr/>
          <a:lstStyle/>
          <a:p>
            <a:endParaRPr lang="en-US" dirty="0"/>
          </a:p>
          <a:p>
            <a:r>
              <a:rPr lang="en-US" dirty="0"/>
              <a:t>Plot the </a:t>
            </a:r>
            <a:r>
              <a:rPr lang="en-US" dirty="0" err="1"/>
              <a:t>WordCloud</a:t>
            </a:r>
            <a:r>
              <a:rPr lang="en-US" dirty="0" smtClean="0"/>
              <a:t>,</a:t>
            </a:r>
          </a:p>
          <a:p>
            <a:pPr marL="0" indent="0">
              <a:buNone/>
            </a:pPr>
            <a:r>
              <a:rPr lang="en-US" dirty="0" smtClean="0"/>
              <a:t> which </a:t>
            </a:r>
            <a:r>
              <a:rPr lang="en-US" dirty="0"/>
              <a:t>represent the </a:t>
            </a:r>
            <a:endParaRPr lang="en-US" dirty="0" smtClean="0"/>
          </a:p>
          <a:p>
            <a:pPr marL="0" indent="0">
              <a:buNone/>
            </a:pPr>
            <a:r>
              <a:rPr lang="en-US" dirty="0" smtClean="0"/>
              <a:t>frequency </a:t>
            </a:r>
            <a:r>
              <a:rPr lang="en-US" dirty="0"/>
              <a:t>or the importance </a:t>
            </a:r>
            <a:endParaRPr lang="en-US" dirty="0" smtClean="0"/>
          </a:p>
          <a:p>
            <a:pPr marL="0" indent="0">
              <a:buNone/>
            </a:pPr>
            <a:r>
              <a:rPr lang="en-US" dirty="0" smtClean="0"/>
              <a:t>of </a:t>
            </a:r>
            <a:r>
              <a:rPr lang="en-US" dirty="0"/>
              <a:t>each word.</a:t>
            </a:r>
            <a:endParaRPr lang="en-US" dirty="0" smtClean="0"/>
          </a:p>
          <a:p>
            <a:endParaRPr lang="en-US" dirty="0" smtClean="0"/>
          </a:p>
          <a:p>
            <a:pPr marL="0" indent="0">
              <a:buNone/>
            </a:pPr>
            <a:r>
              <a:rPr lang="en-US" dirty="0" smtClean="0"/>
              <a:t>                           </a:t>
            </a:r>
          </a:p>
          <a:p>
            <a:pPr marL="0" indent="0">
              <a:buNone/>
            </a:pPr>
            <a:endParaRPr lang="en-US" dirty="0" smtClean="0"/>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448" y="2222287"/>
            <a:ext cx="6969760" cy="4258979"/>
          </a:xfrm>
          <a:prstGeom prst="rect">
            <a:avLst/>
          </a:prstGeom>
        </p:spPr>
      </p:pic>
    </p:spTree>
    <p:extLst>
      <p:ext uri="{BB962C8B-B14F-4D97-AF65-F5344CB8AC3E}">
        <p14:creationId xmlns:p14="http://schemas.microsoft.com/office/powerpoint/2010/main" val="397905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3200" dirty="0"/>
              <a:t>Step 14- Show Plots of data.</a:t>
            </a:r>
          </a:p>
        </p:txBody>
      </p:sp>
      <p:sp>
        <p:nvSpPr>
          <p:cNvPr id="3" name="Content Placeholder 2"/>
          <p:cNvSpPr>
            <a:spLocks noGrp="1"/>
          </p:cNvSpPr>
          <p:nvPr>
            <p:ph idx="1"/>
          </p:nvPr>
        </p:nvSpPr>
        <p:spPr/>
        <p:txBody>
          <a:bodyPr/>
          <a:lstStyle/>
          <a:p>
            <a:endParaRPr lang="en-US" dirty="0"/>
          </a:p>
          <a:p>
            <a:r>
              <a:rPr lang="en-US" dirty="0"/>
              <a:t>Plot the Number of Gender</a:t>
            </a:r>
            <a:endParaRPr lang="en-US" dirty="0" smtClean="0"/>
          </a:p>
          <a:p>
            <a:pPr marL="0" indent="0">
              <a:buNone/>
            </a:pPr>
            <a:r>
              <a:rPr lang="en-US" dirty="0" smtClean="0"/>
              <a:t>                           </a:t>
            </a:r>
          </a:p>
          <a:p>
            <a:pPr marL="0" indent="0">
              <a:buNone/>
            </a:pPr>
            <a:endParaRPr lang="en-US" dirty="0" smtClean="0"/>
          </a:p>
          <a:p>
            <a:endParaRPr lang="en-US" dirty="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904" y="2222287"/>
            <a:ext cx="7006945" cy="4135577"/>
          </a:xfrm>
          <a:prstGeom prst="rect">
            <a:avLst/>
          </a:prstGeom>
        </p:spPr>
      </p:pic>
    </p:spTree>
    <p:extLst>
      <p:ext uri="{BB962C8B-B14F-4D97-AF65-F5344CB8AC3E}">
        <p14:creationId xmlns:p14="http://schemas.microsoft.com/office/powerpoint/2010/main" val="79408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2400" dirty="0"/>
              <a:t>Step 15- Applied classifiers (Decision tree, Random Forest, </a:t>
            </a:r>
            <a:r>
              <a:rPr lang="en-US" sz="2400" dirty="0" err="1"/>
              <a:t>LogisticRegression</a:t>
            </a:r>
            <a:r>
              <a:rPr lang="en-US" sz="2400" dirty="0"/>
              <a:t>) to get the ACCURACY</a:t>
            </a:r>
            <a:r>
              <a:rPr lang="en-US" sz="2400" dirty="0" smtClean="0"/>
              <a:t>.</a:t>
            </a:r>
            <a:br>
              <a:rPr lang="en-US" sz="2400" dirty="0" smtClean="0"/>
            </a:br>
            <a:r>
              <a:rPr lang="en-US" sz="2400" dirty="0"/>
              <a:t>Step 16- Show the Highest </a:t>
            </a:r>
            <a:r>
              <a:rPr lang="en-US" sz="2400" dirty="0">
                <a:solidFill>
                  <a:schemeClr val="accent5">
                    <a:lumMod val="75000"/>
                  </a:schemeClr>
                </a:solidFill>
              </a:rPr>
              <a:t>ACCURACY</a:t>
            </a:r>
            <a:r>
              <a:rPr lang="en-US" sz="2400" dirty="0"/>
              <a:t>. </a:t>
            </a:r>
          </a:p>
        </p:txBody>
      </p:sp>
      <p:sp>
        <p:nvSpPr>
          <p:cNvPr id="3" name="Content Placeholder 2"/>
          <p:cNvSpPr>
            <a:spLocks noGrp="1"/>
          </p:cNvSpPr>
          <p:nvPr>
            <p:ph idx="1"/>
          </p:nvPr>
        </p:nvSpPr>
        <p:spPr/>
        <p:txBody>
          <a:bodyPr/>
          <a:lstStyle/>
          <a:p>
            <a:endParaRPr lang="en-US" dirty="0"/>
          </a:p>
          <a:p>
            <a:r>
              <a:rPr lang="en-US" dirty="0"/>
              <a:t>Decision tree</a:t>
            </a:r>
            <a:r>
              <a:rPr lang="en-US" dirty="0" smtClean="0"/>
              <a:t>                           </a:t>
            </a:r>
          </a:p>
          <a:p>
            <a:pPr marL="0" indent="0">
              <a:buNone/>
            </a:pPr>
            <a:endParaRPr lang="en-US" dirty="0" smtClean="0"/>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057" y="2477106"/>
            <a:ext cx="6910836" cy="3905406"/>
          </a:xfrm>
          <a:prstGeom prst="rect">
            <a:avLst/>
          </a:prstGeom>
        </p:spPr>
      </p:pic>
    </p:spTree>
    <p:extLst>
      <p:ext uri="{BB962C8B-B14F-4D97-AF65-F5344CB8AC3E}">
        <p14:creationId xmlns:p14="http://schemas.microsoft.com/office/powerpoint/2010/main" val="272120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Created to:</a:t>
            </a:r>
            <a:br>
              <a:rPr lang="en-US" dirty="0" smtClean="0"/>
            </a:br>
            <a:r>
              <a:rPr lang="en-US" dirty="0" smtClean="0"/>
              <a:t/>
            </a:r>
            <a:br>
              <a:rPr lang="en-US" dirty="0" smtClean="0"/>
            </a:br>
            <a:r>
              <a:rPr lang="en-US" sz="2800" dirty="0" smtClean="0"/>
              <a:t>-PROF. </a:t>
            </a:r>
            <a:r>
              <a:rPr lang="en-US" sz="2800" dirty="0" err="1" smtClean="0"/>
              <a:t>Diaa</a:t>
            </a:r>
            <a:r>
              <a:rPr lang="en-US" sz="2800" dirty="0" smtClean="0"/>
              <a:t> Fayed.</a:t>
            </a:r>
            <a:br>
              <a:rPr lang="en-US" sz="2800" dirty="0" smtClean="0"/>
            </a:br>
            <a:r>
              <a:rPr lang="en-US" sz="2800" dirty="0" smtClean="0"/>
              <a:t>-EG. Mohamed Ashraf</a:t>
            </a:r>
            <a:endParaRPr lang="en-US" sz="2800" dirty="0"/>
          </a:p>
        </p:txBody>
      </p:sp>
      <p:sp>
        <p:nvSpPr>
          <p:cNvPr id="3" name="Text Placeholder 2"/>
          <p:cNvSpPr>
            <a:spLocks noGrp="1"/>
          </p:cNvSpPr>
          <p:nvPr>
            <p:ph type="body" sz="quarter" idx="16"/>
          </p:nvPr>
        </p:nvSpPr>
        <p:spPr>
          <a:xfrm>
            <a:off x="6146856" y="2148221"/>
            <a:ext cx="4880300" cy="2295525"/>
          </a:xfrm>
        </p:spPr>
        <p:txBody>
          <a:bodyPr>
            <a:normAutofit/>
          </a:bodyPr>
          <a:lstStyle/>
          <a:p>
            <a:r>
              <a:rPr lang="en-US" sz="3200" dirty="0" smtClean="0"/>
              <a:t/>
            </a:r>
            <a:br>
              <a:rPr lang="en-US" sz="3200" dirty="0" smtClean="0"/>
            </a:br>
            <a:r>
              <a:rPr lang="en-US" sz="3200" dirty="0" smtClean="0"/>
              <a:t>Created by:</a:t>
            </a:r>
          </a:p>
          <a:p>
            <a:r>
              <a:rPr lang="en-US" dirty="0"/>
              <a:t/>
            </a:r>
            <a:br>
              <a:rPr lang="en-US" dirty="0"/>
            </a:br>
            <a:r>
              <a:rPr lang="en-US" dirty="0" err="1" smtClean="0"/>
              <a:t>Asem</a:t>
            </a:r>
            <a:r>
              <a:rPr lang="en-US" dirty="0" smtClean="0"/>
              <a:t> </a:t>
            </a:r>
            <a:r>
              <a:rPr lang="en-US" dirty="0" smtClean="0"/>
              <a:t>Gamal.                        41810084</a:t>
            </a:r>
            <a:r>
              <a:rPr lang="en-US" dirty="0"/>
              <a:t/>
            </a:r>
            <a:br>
              <a:rPr lang="en-US" dirty="0"/>
            </a:br>
            <a:endParaRPr lang="en-US" dirty="0" smtClean="0"/>
          </a:p>
        </p:txBody>
      </p:sp>
    </p:spTree>
    <p:extLst>
      <p:ext uri="{BB962C8B-B14F-4D97-AF65-F5344CB8AC3E}">
        <p14:creationId xmlns:p14="http://schemas.microsoft.com/office/powerpoint/2010/main" val="1075609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2400" dirty="0"/>
              <a:t>Step 15- Applied classifiers (Decision tree, Random Forest, </a:t>
            </a:r>
            <a:r>
              <a:rPr lang="en-US" sz="2400" dirty="0" err="1"/>
              <a:t>LogisticRegression</a:t>
            </a:r>
            <a:r>
              <a:rPr lang="en-US" sz="2400" dirty="0"/>
              <a:t>) to get the ACCURACY</a:t>
            </a:r>
            <a:r>
              <a:rPr lang="en-US" sz="2400" dirty="0" smtClean="0"/>
              <a:t>.</a:t>
            </a:r>
            <a:br>
              <a:rPr lang="en-US" sz="2400" dirty="0" smtClean="0"/>
            </a:br>
            <a:r>
              <a:rPr lang="en-US" sz="2400" dirty="0"/>
              <a:t>Step 16- Show the Highest </a:t>
            </a:r>
            <a:r>
              <a:rPr lang="en-US" sz="2400" dirty="0">
                <a:solidFill>
                  <a:schemeClr val="accent5">
                    <a:lumMod val="75000"/>
                  </a:schemeClr>
                </a:solidFill>
              </a:rPr>
              <a:t>ACCURACY</a:t>
            </a:r>
            <a:r>
              <a:rPr lang="en-US" sz="2400" dirty="0"/>
              <a:t>. </a:t>
            </a:r>
          </a:p>
        </p:txBody>
      </p:sp>
      <p:sp>
        <p:nvSpPr>
          <p:cNvPr id="3" name="Content Placeholder 2"/>
          <p:cNvSpPr>
            <a:spLocks noGrp="1"/>
          </p:cNvSpPr>
          <p:nvPr>
            <p:ph idx="1"/>
          </p:nvPr>
        </p:nvSpPr>
        <p:spPr/>
        <p:txBody>
          <a:bodyPr/>
          <a:lstStyle/>
          <a:p>
            <a:r>
              <a:rPr lang="en-US" dirty="0" smtClean="0"/>
              <a:t>Random </a:t>
            </a:r>
            <a:r>
              <a:rPr lang="en-US" dirty="0"/>
              <a:t>Forest</a:t>
            </a:r>
            <a:endParaRPr lang="en-US" dirty="0" smtClean="0"/>
          </a:p>
          <a:p>
            <a:endParaRPr lang="en-US" dirty="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619" y="2872087"/>
            <a:ext cx="6592890" cy="2986711"/>
          </a:xfrm>
          <a:prstGeom prst="rect">
            <a:avLst/>
          </a:prstGeom>
        </p:spPr>
      </p:pic>
    </p:spTree>
    <p:extLst>
      <p:ext uri="{BB962C8B-B14F-4D97-AF65-F5344CB8AC3E}">
        <p14:creationId xmlns:p14="http://schemas.microsoft.com/office/powerpoint/2010/main" val="1291593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2400" dirty="0"/>
              <a:t>Step 15- Applied classifiers (Decision tree, Random Forest, </a:t>
            </a:r>
            <a:r>
              <a:rPr lang="en-US" sz="2400" dirty="0" err="1"/>
              <a:t>LogisticRegression</a:t>
            </a:r>
            <a:r>
              <a:rPr lang="en-US" sz="2400" dirty="0"/>
              <a:t>) to get the ACCURACY</a:t>
            </a:r>
            <a:r>
              <a:rPr lang="en-US" sz="2400" dirty="0" smtClean="0"/>
              <a:t>.</a:t>
            </a:r>
            <a:br>
              <a:rPr lang="en-US" sz="2400" dirty="0" smtClean="0"/>
            </a:br>
            <a:r>
              <a:rPr lang="en-US" sz="2400" dirty="0"/>
              <a:t>Step 16- Show the Highest </a:t>
            </a:r>
            <a:r>
              <a:rPr lang="en-US" sz="2400" dirty="0">
                <a:solidFill>
                  <a:schemeClr val="accent5">
                    <a:lumMod val="75000"/>
                  </a:schemeClr>
                </a:solidFill>
              </a:rPr>
              <a:t>ACCURACY</a:t>
            </a:r>
            <a:r>
              <a:rPr lang="en-US" sz="2400" dirty="0"/>
              <a:t>. </a:t>
            </a:r>
          </a:p>
        </p:txBody>
      </p:sp>
      <p:sp>
        <p:nvSpPr>
          <p:cNvPr id="3" name="Content Placeholder 2"/>
          <p:cNvSpPr>
            <a:spLocks noGrp="1"/>
          </p:cNvSpPr>
          <p:nvPr>
            <p:ph idx="1"/>
          </p:nvPr>
        </p:nvSpPr>
        <p:spPr/>
        <p:txBody>
          <a:bodyPr/>
          <a:lstStyle/>
          <a:p>
            <a:r>
              <a:rPr lang="en-US" dirty="0" err="1"/>
              <a:t>LogisticRegression</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487" y="3049216"/>
            <a:ext cx="6755625" cy="2809582"/>
          </a:xfrm>
          <a:prstGeom prst="rect">
            <a:avLst/>
          </a:prstGeom>
        </p:spPr>
      </p:pic>
    </p:spTree>
    <p:extLst>
      <p:ext uri="{BB962C8B-B14F-4D97-AF65-F5344CB8AC3E}">
        <p14:creationId xmlns:p14="http://schemas.microsoft.com/office/powerpoint/2010/main" val="195279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3200" dirty="0" smtClean="0"/>
              <a:t>17- </a:t>
            </a:r>
            <a:r>
              <a:rPr lang="en-US" sz="3200" dirty="0"/>
              <a:t>View the classification report for test data and predictions.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059" y="2700532"/>
            <a:ext cx="8255303" cy="3398516"/>
          </a:xfrm>
        </p:spPr>
      </p:pic>
    </p:spTree>
    <p:extLst>
      <p:ext uri="{BB962C8B-B14F-4D97-AF65-F5344CB8AC3E}">
        <p14:creationId xmlns:p14="http://schemas.microsoft.com/office/powerpoint/2010/main" val="231791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25164"/>
            <a:ext cx="10571998" cy="823278"/>
          </a:xfrm>
        </p:spPr>
        <p:txBody>
          <a:bodyPr/>
          <a:lstStyle/>
          <a:p>
            <a:r>
              <a:rPr lang="en-US" sz="3200" dirty="0" smtClean="0"/>
              <a:t>18- </a:t>
            </a:r>
            <a:r>
              <a:rPr lang="en-US" sz="3200" dirty="0"/>
              <a:t>Show The Result.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9201" y="1984756"/>
            <a:ext cx="6011020" cy="4635500"/>
          </a:xfrm>
        </p:spPr>
      </p:pic>
    </p:spTree>
    <p:extLst>
      <p:ext uri="{BB962C8B-B14F-4D97-AF65-F5344CB8AC3E}">
        <p14:creationId xmlns:p14="http://schemas.microsoft.com/office/powerpoint/2010/main" val="23132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b="0" dirty="0"/>
          </a:p>
        </p:txBody>
      </p:sp>
      <p:sp>
        <p:nvSpPr>
          <p:cNvPr id="3" name="Content Placeholder 2"/>
          <p:cNvSpPr>
            <a:spLocks noGrp="1"/>
          </p:cNvSpPr>
          <p:nvPr>
            <p:ph idx="1"/>
          </p:nvPr>
        </p:nvSpPr>
        <p:spPr/>
        <p:txBody>
          <a:bodyPr/>
          <a:lstStyle/>
          <a:p>
            <a:r>
              <a:rPr lang="en-US" dirty="0"/>
              <a:t>With the rise of social media in recent years, there has been a surge in interest in automatically identifying users based on their informal content. In this context, the research of other aspects intrinsic to users, such as political inclinations, personality, and gender, as well as the categorization of users in demographic categories such as age, ethnicity, origin, and race has gained a lot of interest notably based on Twitter data. The current work focuses on the job of gender categorization in tweets written in English by extracting gender expression linguistic cues utilizing 25 attributes, which are often employed on text attribution tasks.</a:t>
            </a:r>
          </a:p>
        </p:txBody>
      </p:sp>
    </p:spTree>
    <p:extLst>
      <p:ext uri="{BB962C8B-B14F-4D97-AF65-F5344CB8AC3E}">
        <p14:creationId xmlns:p14="http://schemas.microsoft.com/office/powerpoint/2010/main" val="293272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a:t>
            </a:r>
          </a:p>
        </p:txBody>
      </p:sp>
      <p:sp>
        <p:nvSpPr>
          <p:cNvPr id="3" name="Content Placeholder 2"/>
          <p:cNvSpPr>
            <a:spLocks noGrp="1"/>
          </p:cNvSpPr>
          <p:nvPr>
            <p:ph idx="1"/>
          </p:nvPr>
        </p:nvSpPr>
        <p:spPr/>
        <p:txBody>
          <a:bodyPr/>
          <a:lstStyle/>
          <a:p>
            <a:r>
              <a:rPr lang="en-US" dirty="0"/>
              <a:t>The Data has been extracted from </a:t>
            </a:r>
            <a:r>
              <a:rPr lang="en-US" dirty="0" err="1"/>
              <a:t>Kaggle</a:t>
            </a:r>
            <a:r>
              <a:rPr lang="en-US" dirty="0"/>
              <a:t>. The dataset consists of 20050 rows and 26 columns. Among 26 columns there are 25 predictor variables and 1 target variable which is gender in this case. </a:t>
            </a:r>
            <a:endParaRPr lang="en-US" dirty="0" smtClean="0"/>
          </a:p>
          <a:p>
            <a:r>
              <a:rPr lang="en-US" dirty="0" smtClean="0"/>
              <a:t>The </a:t>
            </a:r>
            <a:r>
              <a:rPr lang="en-US" dirty="0"/>
              <a:t>link to the data source is given below. </a:t>
            </a:r>
            <a:endParaRPr lang="en-US" dirty="0" smtClean="0"/>
          </a:p>
          <a:p>
            <a:r>
              <a:rPr lang="en-US" dirty="0" smtClean="0"/>
              <a:t>Link- </a:t>
            </a:r>
            <a:r>
              <a:rPr lang="en-US" dirty="0" smtClean="0">
                <a:solidFill>
                  <a:srgbClr val="00B0F0"/>
                </a:solidFill>
                <a:hlinkClick r:id="rId2"/>
              </a:rPr>
              <a:t>Dataset</a:t>
            </a:r>
            <a:endParaRPr lang="en-US" dirty="0">
              <a:solidFill>
                <a:srgbClr val="00B0F0"/>
              </a:solidFill>
            </a:endParaRPr>
          </a:p>
        </p:txBody>
      </p:sp>
    </p:spTree>
    <p:extLst>
      <p:ext uri="{BB962C8B-B14F-4D97-AF65-F5344CB8AC3E}">
        <p14:creationId xmlns:p14="http://schemas.microsoft.com/office/powerpoint/2010/main" val="194151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39496"/>
            <a:ext cx="10571998" cy="878142"/>
          </a:xfrm>
        </p:spPr>
        <p:txBody>
          <a:bodyPr/>
          <a:lstStyle/>
          <a:p>
            <a:r>
              <a:rPr lang="en-US" dirty="0"/>
              <a:t>Methodology</a:t>
            </a:r>
            <a:r>
              <a:rPr lang="en-US" dirty="0" smtClean="0"/>
              <a:t>:</a:t>
            </a:r>
            <a:endParaRPr lang="en-US" dirty="0"/>
          </a:p>
        </p:txBody>
      </p:sp>
      <p:sp>
        <p:nvSpPr>
          <p:cNvPr id="3" name="Content Placeholder 2"/>
          <p:cNvSpPr>
            <a:spLocks noGrp="1"/>
          </p:cNvSpPr>
          <p:nvPr>
            <p:ph idx="1"/>
          </p:nvPr>
        </p:nvSpPr>
        <p:spPr>
          <a:xfrm>
            <a:off x="818712" y="2551176"/>
            <a:ext cx="10554574" cy="4069080"/>
          </a:xfrm>
        </p:spPr>
        <p:txBody>
          <a:bodyPr>
            <a:noAutofit/>
          </a:bodyPr>
          <a:lstStyle/>
          <a:p>
            <a:r>
              <a:rPr lang="en-US" sz="1600" dirty="0"/>
              <a:t>Step 1- Install Classifiers and import all the important libraries. </a:t>
            </a:r>
            <a:endParaRPr lang="en-US" sz="1600" dirty="0" smtClean="0"/>
          </a:p>
          <a:p>
            <a:r>
              <a:rPr lang="en-US" sz="1600" dirty="0" smtClean="0"/>
              <a:t>Step </a:t>
            </a:r>
            <a:r>
              <a:rPr lang="en-US" sz="1600" dirty="0"/>
              <a:t>2- Read Data from CSV file. </a:t>
            </a:r>
            <a:endParaRPr lang="en-US" sz="1600" dirty="0" smtClean="0"/>
          </a:p>
          <a:p>
            <a:r>
              <a:rPr lang="en-US" sz="1600" dirty="0" smtClean="0"/>
              <a:t>Step </a:t>
            </a:r>
            <a:r>
              <a:rPr lang="en-US" sz="1600" dirty="0"/>
              <a:t>3- Show the shape of Data, and check the Information of it. </a:t>
            </a:r>
            <a:endParaRPr lang="en-US" sz="1600" dirty="0" smtClean="0"/>
          </a:p>
          <a:p>
            <a:r>
              <a:rPr lang="en-US" sz="1600" dirty="0" smtClean="0"/>
              <a:t>Step </a:t>
            </a:r>
            <a:r>
              <a:rPr lang="en-US" sz="1600" dirty="0"/>
              <a:t>4- Dropped redundant columns from the </a:t>
            </a:r>
            <a:r>
              <a:rPr lang="en-US" sz="1600" dirty="0" err="1"/>
              <a:t>DataSet</a:t>
            </a:r>
            <a:r>
              <a:rPr lang="en-US" sz="1600" dirty="0"/>
              <a:t>. </a:t>
            </a:r>
            <a:endParaRPr lang="en-US" sz="1600" dirty="0" smtClean="0"/>
          </a:p>
          <a:p>
            <a:r>
              <a:rPr lang="en-US" sz="1600" dirty="0" smtClean="0"/>
              <a:t>Step </a:t>
            </a:r>
            <a:r>
              <a:rPr lang="en-US" sz="1600" dirty="0"/>
              <a:t>5- We check for null values in the </a:t>
            </a:r>
            <a:r>
              <a:rPr lang="en-US" sz="1600" dirty="0" err="1"/>
              <a:t>DataSet</a:t>
            </a:r>
            <a:r>
              <a:rPr lang="en-US" sz="1600" dirty="0"/>
              <a:t>, if there are any, we drop them</a:t>
            </a:r>
            <a:r>
              <a:rPr lang="en-US" sz="1600" dirty="0" smtClean="0"/>
              <a:t>.</a:t>
            </a:r>
          </a:p>
          <a:p>
            <a:r>
              <a:rPr lang="en-US" sz="1600" dirty="0" smtClean="0"/>
              <a:t> </a:t>
            </a:r>
            <a:r>
              <a:rPr lang="en-US" sz="1600" dirty="0"/>
              <a:t>Step 6- Count the variables of the ‘gender’ column. </a:t>
            </a:r>
            <a:endParaRPr lang="en-US" sz="1600" dirty="0" smtClean="0"/>
          </a:p>
          <a:p>
            <a:r>
              <a:rPr lang="en-US" sz="1600" dirty="0" smtClean="0"/>
              <a:t>Step 7- Encode the ‘male’ as 1 and ‘female’ as 0. </a:t>
            </a:r>
          </a:p>
          <a:p>
            <a:r>
              <a:rPr lang="en-US" sz="1600" dirty="0" smtClean="0"/>
              <a:t>Step </a:t>
            </a:r>
            <a:r>
              <a:rPr lang="en-US" sz="1600" dirty="0"/>
              <a:t>8- text cleaning</a:t>
            </a:r>
            <a:r>
              <a:rPr lang="en-US" sz="1600" dirty="0" smtClean="0"/>
              <a:t>.</a:t>
            </a:r>
          </a:p>
          <a:p>
            <a:r>
              <a:rPr lang="en-US" sz="1600" dirty="0" smtClean="0"/>
              <a:t> </a:t>
            </a:r>
            <a:r>
              <a:rPr lang="en-US" sz="1600" dirty="0"/>
              <a:t>Step 9- Tokenization and Lemmatization of Cleaned column and remove stop words(English) using NLTK library. </a:t>
            </a:r>
            <a:endParaRPr lang="en-US" sz="1600" dirty="0" smtClean="0"/>
          </a:p>
        </p:txBody>
      </p:sp>
    </p:spTree>
    <p:extLst>
      <p:ext uri="{BB962C8B-B14F-4D97-AF65-F5344CB8AC3E}">
        <p14:creationId xmlns:p14="http://schemas.microsoft.com/office/powerpoint/2010/main" val="407936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39496"/>
            <a:ext cx="10571998" cy="878142"/>
          </a:xfrm>
        </p:spPr>
        <p:txBody>
          <a:bodyPr/>
          <a:lstStyle/>
          <a:p>
            <a:r>
              <a:rPr lang="en-US" dirty="0"/>
              <a:t>Methodology</a:t>
            </a:r>
            <a:r>
              <a:rPr lang="en-US" dirty="0" smtClean="0"/>
              <a:t>:</a:t>
            </a:r>
            <a:endParaRPr lang="en-US" dirty="0"/>
          </a:p>
        </p:txBody>
      </p:sp>
      <p:sp>
        <p:nvSpPr>
          <p:cNvPr id="3" name="Content Placeholder 2"/>
          <p:cNvSpPr>
            <a:spLocks noGrp="1"/>
          </p:cNvSpPr>
          <p:nvPr>
            <p:ph idx="1"/>
          </p:nvPr>
        </p:nvSpPr>
        <p:spPr>
          <a:xfrm>
            <a:off x="818712" y="2551176"/>
            <a:ext cx="10554574" cy="4069080"/>
          </a:xfrm>
        </p:spPr>
        <p:txBody>
          <a:bodyPr>
            <a:noAutofit/>
          </a:bodyPr>
          <a:lstStyle/>
          <a:p>
            <a:r>
              <a:rPr lang="en-US" sz="1600" dirty="0"/>
              <a:t>Step 10- Add new column to </a:t>
            </a:r>
            <a:r>
              <a:rPr lang="en-US" sz="1600" dirty="0" err="1"/>
              <a:t>DataSet</a:t>
            </a:r>
            <a:r>
              <a:rPr lang="en-US" sz="1600" dirty="0"/>
              <a:t> of “</a:t>
            </a:r>
            <a:r>
              <a:rPr lang="en-US" sz="1600" dirty="0" err="1"/>
              <a:t>DescriptionList</a:t>
            </a:r>
            <a:r>
              <a:rPr lang="en-US" sz="1600" dirty="0"/>
              <a:t>”. </a:t>
            </a:r>
            <a:endParaRPr lang="en-US" sz="1600" dirty="0" smtClean="0"/>
          </a:p>
          <a:p>
            <a:r>
              <a:rPr lang="en-US" sz="1600" dirty="0" smtClean="0"/>
              <a:t>Step </a:t>
            </a:r>
            <a:r>
              <a:rPr lang="en-US" sz="1600" dirty="0"/>
              <a:t>11- Bag of Words (we will take top 5000 feature</a:t>
            </a:r>
            <a:r>
              <a:rPr lang="en-US" sz="1600" dirty="0" smtClean="0"/>
              <a:t>).</a:t>
            </a:r>
          </a:p>
          <a:p>
            <a:r>
              <a:rPr lang="en-US" sz="1600" dirty="0" smtClean="0"/>
              <a:t>Step </a:t>
            </a:r>
            <a:r>
              <a:rPr lang="en-US" sz="1600" dirty="0"/>
              <a:t>12- (make an array from Counter vector of the "</a:t>
            </a:r>
            <a:r>
              <a:rPr lang="en-US" sz="1600" dirty="0" err="1"/>
              <a:t>DescriptionList</a:t>
            </a:r>
            <a:r>
              <a:rPr lang="en-US" sz="1600" dirty="0" smtClean="0"/>
              <a:t>"). </a:t>
            </a:r>
          </a:p>
          <a:p>
            <a:r>
              <a:rPr lang="en-US" sz="1600" dirty="0" smtClean="0"/>
              <a:t>Step </a:t>
            </a:r>
            <a:r>
              <a:rPr lang="en-US" sz="1600" dirty="0"/>
              <a:t>13- Split the Data into train and test Data. </a:t>
            </a:r>
            <a:endParaRPr lang="en-US" sz="1600" dirty="0" smtClean="0"/>
          </a:p>
          <a:p>
            <a:r>
              <a:rPr lang="en-US" sz="1600" dirty="0" smtClean="0"/>
              <a:t>Step 14- Show Plots of data.</a:t>
            </a:r>
          </a:p>
          <a:p>
            <a:r>
              <a:rPr lang="en-US" sz="1600" dirty="0" smtClean="0"/>
              <a:t>Step 15- </a:t>
            </a:r>
            <a:r>
              <a:rPr lang="en-US" sz="1600" dirty="0"/>
              <a:t>Applied classifiers (Decision tree, Random Forest, </a:t>
            </a:r>
            <a:r>
              <a:rPr lang="en-US" sz="1600" dirty="0" err="1"/>
              <a:t>LogisticRegression</a:t>
            </a:r>
            <a:r>
              <a:rPr lang="en-US" sz="1600" dirty="0"/>
              <a:t>) to get the ACCURACY. Step </a:t>
            </a:r>
            <a:r>
              <a:rPr lang="en-US" sz="1600" dirty="0" smtClean="0"/>
              <a:t>16- </a:t>
            </a:r>
            <a:r>
              <a:rPr lang="en-US" sz="1600" dirty="0"/>
              <a:t>Show the Highest </a:t>
            </a:r>
            <a:r>
              <a:rPr lang="en-US" sz="1600" dirty="0">
                <a:solidFill>
                  <a:schemeClr val="accent5">
                    <a:lumMod val="75000"/>
                  </a:schemeClr>
                </a:solidFill>
              </a:rPr>
              <a:t>ACCURACY</a:t>
            </a:r>
            <a:r>
              <a:rPr lang="en-US" sz="1600" dirty="0"/>
              <a:t>. </a:t>
            </a:r>
            <a:endParaRPr lang="en-US" sz="1600" dirty="0" smtClean="0"/>
          </a:p>
          <a:p>
            <a:r>
              <a:rPr lang="en-US" sz="1600" dirty="0" smtClean="0"/>
              <a:t>Step 17- </a:t>
            </a:r>
            <a:r>
              <a:rPr lang="en-US" sz="1600" dirty="0"/>
              <a:t>View the classification report for test data and predictions. </a:t>
            </a:r>
            <a:endParaRPr lang="en-US" sz="1600" dirty="0" smtClean="0"/>
          </a:p>
          <a:p>
            <a:r>
              <a:rPr lang="en-US" sz="1600" dirty="0" smtClean="0"/>
              <a:t>Step 18- </a:t>
            </a:r>
            <a:r>
              <a:rPr lang="en-US" sz="1600" dirty="0"/>
              <a:t>Show The Result.</a:t>
            </a:r>
            <a:endParaRPr lang="en-US" sz="1600" dirty="0" smtClean="0"/>
          </a:p>
        </p:txBody>
      </p:sp>
    </p:spTree>
    <p:extLst>
      <p:ext uri="{BB962C8B-B14F-4D97-AF65-F5344CB8AC3E}">
        <p14:creationId xmlns:p14="http://schemas.microsoft.com/office/powerpoint/2010/main" val="429402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1- Install Classifiers and import all the important libraries. </a:t>
            </a:r>
          </a:p>
        </p:txBody>
      </p:sp>
      <p:sp>
        <p:nvSpPr>
          <p:cNvPr id="3" name="Content Placeholder 2"/>
          <p:cNvSpPr>
            <a:spLocks noGrp="1"/>
          </p:cNvSpPr>
          <p:nvPr>
            <p:ph idx="1"/>
          </p:nvPr>
        </p:nvSpPr>
        <p:spPr/>
        <p:txBody>
          <a:bodyPr/>
          <a:lstStyle/>
          <a:p>
            <a:endParaRPr lang="en-US" dirty="0"/>
          </a:p>
          <a:p>
            <a:pPr marL="0" indent="0">
              <a:buNone/>
            </a:pPr>
            <a:endParaRPr lang="en-US" dirty="0" smtClean="0"/>
          </a:p>
          <a:p>
            <a:endParaRPr lang="en-US" dirty="0"/>
          </a:p>
          <a:p>
            <a:pPr marL="0" indent="0">
              <a:buNone/>
            </a:pPr>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35" y="2424978"/>
            <a:ext cx="9025128" cy="3966678"/>
          </a:xfrm>
          <a:prstGeom prst="rect">
            <a:avLst/>
          </a:prstGeom>
        </p:spPr>
      </p:pic>
    </p:spTree>
    <p:extLst>
      <p:ext uri="{BB962C8B-B14F-4D97-AF65-F5344CB8AC3E}">
        <p14:creationId xmlns:p14="http://schemas.microsoft.com/office/powerpoint/2010/main" val="423377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 Read Data from CSV file.</a:t>
            </a:r>
          </a:p>
        </p:txBody>
      </p:sp>
      <p:sp>
        <p:nvSpPr>
          <p:cNvPr id="3" name="Content Placeholder 2"/>
          <p:cNvSpPr>
            <a:spLocks noGrp="1"/>
          </p:cNvSpPr>
          <p:nvPr>
            <p:ph idx="1"/>
          </p:nvPr>
        </p:nvSpPr>
        <p:spPr/>
        <p:txBody>
          <a:bodyPr/>
          <a:lstStyle/>
          <a:p>
            <a:endParaRPr lang="en-US" dirty="0"/>
          </a:p>
          <a:p>
            <a:pPr marL="0" indent="0">
              <a:buNone/>
            </a:pPr>
            <a:r>
              <a:rPr lang="en-US" dirty="0" smtClean="0"/>
              <a:t>We </a:t>
            </a:r>
            <a:r>
              <a:rPr lang="en-US" dirty="0"/>
              <a:t>read the dataset and copy it to </a:t>
            </a:r>
            <a:r>
              <a:rPr lang="en-US" dirty="0" smtClean="0"/>
              <a:t>compare.</a:t>
            </a:r>
          </a:p>
          <a:p>
            <a:endParaRPr lang="en-US" dirty="0" smtClean="0"/>
          </a:p>
          <a:p>
            <a:endParaRPr lang="en-US" dirty="0" smtClean="0"/>
          </a:p>
          <a:p>
            <a:pPr marL="0" indent="0">
              <a:buNone/>
            </a:pPr>
            <a:endParaRPr lang="en-US" dirty="0" smtClean="0"/>
          </a:p>
          <a:p>
            <a:endParaRPr lang="en-US" dirty="0"/>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3902945"/>
            <a:ext cx="10199808" cy="1135400"/>
          </a:xfrm>
          <a:prstGeom prst="rect">
            <a:avLst/>
          </a:prstGeom>
        </p:spPr>
      </p:pic>
    </p:spTree>
    <p:extLst>
      <p:ext uri="{BB962C8B-B14F-4D97-AF65-F5344CB8AC3E}">
        <p14:creationId xmlns:p14="http://schemas.microsoft.com/office/powerpoint/2010/main" val="201770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Show the shape of </a:t>
            </a:r>
            <a:r>
              <a:rPr lang="en-US" sz="3200" dirty="0" smtClean="0"/>
              <a:t>Data </a:t>
            </a:r>
            <a:r>
              <a:rPr lang="en-US" sz="3200" dirty="0"/>
              <a:t>and check the Information of </a:t>
            </a:r>
            <a:r>
              <a:rPr lang="en-US" sz="3200" dirty="0" smtClean="0"/>
              <a:t>it.</a:t>
            </a:r>
            <a:endParaRPr lang="en-US" sz="3200"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marL="0" indent="0">
              <a:buNone/>
            </a:pPr>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3" y="2394798"/>
            <a:ext cx="6434172" cy="8374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885" y="2394798"/>
            <a:ext cx="4320914" cy="42686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712" y="3232260"/>
            <a:ext cx="6434173" cy="3431187"/>
          </a:xfrm>
          <a:prstGeom prst="rect">
            <a:avLst/>
          </a:prstGeom>
        </p:spPr>
      </p:pic>
    </p:spTree>
    <p:extLst>
      <p:ext uri="{BB962C8B-B14F-4D97-AF65-F5344CB8AC3E}">
        <p14:creationId xmlns:p14="http://schemas.microsoft.com/office/powerpoint/2010/main" val="366471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711</TotalTime>
  <Words>643</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Century Gothic</vt:lpstr>
      <vt:lpstr>Wingdings 2</vt:lpstr>
      <vt:lpstr>Quotable</vt:lpstr>
      <vt:lpstr>Twitter User Gender Classification</vt:lpstr>
      <vt:lpstr>Created to:  -PROF. Diaa Fayed. -EG. Mohamed Ashraf</vt:lpstr>
      <vt:lpstr>Introduction</vt:lpstr>
      <vt:lpstr>Data Source: </vt:lpstr>
      <vt:lpstr>Methodology:</vt:lpstr>
      <vt:lpstr>Methodology:</vt:lpstr>
      <vt:lpstr>1- Install Classifiers and import all the important libraries. </vt:lpstr>
      <vt:lpstr>2- Read Data from CSV file.</vt:lpstr>
      <vt:lpstr>3- Show the shape of Data and check the Information of it.</vt:lpstr>
      <vt:lpstr>4- Dropped redundant columns from the DataSet.</vt:lpstr>
      <vt:lpstr>5- We check for null values in the DataSet, if there are any, we drop them.</vt:lpstr>
      <vt:lpstr>Step 6- Count the variables of the ‘gender’ column.  Step 7- Encode the ‘male’ as 1 and ‘female’ as 0 using the replace() function. </vt:lpstr>
      <vt:lpstr>8- text cleaning.  9- Tokenization, Lemmatization of Cleaned column and remove stop words(English) using NLTK library. </vt:lpstr>
      <vt:lpstr>10- Add new column to DataSet of “DescriptionList”. </vt:lpstr>
      <vt:lpstr>11- Bag of Words (we will take top 5000 feature) 12- (make an array from Counter vector of the "DescriptionList")</vt:lpstr>
      <vt:lpstr>13- Split the Data into train and test Data.</vt:lpstr>
      <vt:lpstr>Step 14- Show Plots of data.</vt:lpstr>
      <vt:lpstr>Step 14- Show Plots of data.</vt:lpstr>
      <vt:lpstr>Step 15- Applied classifiers (Decision tree, Random Forest, LogisticRegression) to get the ACCURACY. Step 16- Show the Highest ACCURACY. </vt:lpstr>
      <vt:lpstr>Step 15- Applied classifiers (Decision tree, Random Forest, LogisticRegression) to get the ACCURACY. Step 16- Show the Highest ACCURACY. </vt:lpstr>
      <vt:lpstr>Step 15- Applied classifiers (Decision tree, Random Forest, LogisticRegression) to get the ACCURACY. Step 16- Show the Highest ACCURACY. </vt:lpstr>
      <vt:lpstr>17- View the classification report for test data and predictions. </vt:lpstr>
      <vt:lpstr>18- Show The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User Gender Classification</dc:title>
  <dc:creator>Asem709</dc:creator>
  <cp:lastModifiedBy>Asem709</cp:lastModifiedBy>
  <cp:revision>12</cp:revision>
  <dcterms:created xsi:type="dcterms:W3CDTF">2022-01-09T22:36:15Z</dcterms:created>
  <dcterms:modified xsi:type="dcterms:W3CDTF">2023-09-24T08:21:49Z</dcterms:modified>
</cp:coreProperties>
</file>