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16D2-5A6F-4AB8-8D5B-E1853B01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78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48EFC-93AF-4E30-9007-647A791A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3B4B-919D-4CF6-84D1-A5603DF4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AAC4-9228-4F02-B9E9-BF48FA6B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2FEF-DAD1-4785-A34B-D0BF0978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01957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A96A-E329-451D-9592-574F2E7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D5C7-0418-49FD-BCC1-2590A4AB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911A-1AFB-429C-BF2C-D51E1DF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2259-D9C8-42EA-9B14-4955682A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0CF-A619-4508-BD88-EFE9A511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98923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F74AE-90BB-4159-B926-A722261F0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98727-82ED-42AF-90AA-B7407E6B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314"/>
            <a:ext cx="6783626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5D5C-4CAC-4848-8747-B0604BC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6B12-F367-4D0A-B245-8F83A0DD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643A-ADB5-4E05-8EA5-E72C28C5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7464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9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6328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5620-69E3-4112-9C12-7A9862EB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E1B-F92E-4222-9F4D-9DC112B2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3F77-B3F4-44A0-8814-6AF3A159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2D06-B09D-4391-84BD-4F38C2F6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D28C-275A-47B9-9B81-EC63C30E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886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BD1E-B207-4BDD-BCA2-E3A930F6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E7F3C-F470-48FC-B535-019637B7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5897-1629-44A7-A2E3-8B0EF45B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8D1B-7823-4FE7-BE2A-701AD93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8A62-6E85-47B0-A509-460236FB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44363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6727-8A5C-4470-94D9-05219E7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C79E-3FCA-4A6D-8411-BD62F96FD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3EA0-D6CB-4516-A42B-1DD09448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2C17-B12A-403A-9965-477A731F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E575-EEF8-45F7-A322-F7AFC28C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2A6-EC97-40C5-A3BA-35CDDF4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3596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394A-D31D-4E7B-A50C-4FC0329C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2B2D-6F9D-4946-87B0-E703F089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2393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52119-513E-40AB-A5CA-EEEEB3F8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E911A-F856-487F-BF11-0D93391C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2393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EE9A4-437A-45C3-8507-11056A70F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4D161-AD1C-462F-A100-B32EA33B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7867F-E170-47F9-B7B9-0E2DA837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196EA-1C04-48CC-AFFF-2FA093D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9284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669-F8C2-497B-8FA0-45821F2A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AE220-73B1-41E5-815F-B47CD239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090C7-79B7-4692-9786-A79B4F1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E68B6-9D1B-4D96-8DAF-698AEE0A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6933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A1BA7-D0C2-4B9D-B755-4C8C19ED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B647-FB01-4671-B189-03B35FD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A786-3996-4141-8BBC-F74AA728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4778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97-6A57-4B0E-862E-B456C14F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D8A-3DE1-4B35-8506-7DB9B612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82C56-DF70-4470-BBBF-C74024AC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BF04-D8C1-4AD2-95B4-D3192CE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C655-34BA-4082-8038-1CE6CD56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B51E-70B2-4A35-8959-2128BF28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8727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AF56-6981-4342-953F-4D5DF95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F2588-63EF-4F7F-A2D6-6B76D90E2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73842-1E7A-439B-B736-4CD09285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4B21-B20C-4015-B6EB-F2712E3E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66047-5DFF-45E6-9705-322B264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6045-5356-4D5D-9B11-35F2670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6007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8F1A6-D651-4EE7-9062-0AFB6A52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BB861-B5B1-4E6F-9ED6-42942DB7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E8D1-EC06-4B1A-BCE5-EFA58FE7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547A-180B-47D0-AEE1-B230FE9DD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/>
              <a:t>Robotics</a:t>
            </a:r>
            <a:r>
              <a:rPr lang="en-US" spc="-110"/>
              <a:t> </a:t>
            </a:r>
            <a:r>
              <a:rPr lang="en-US" spc="-30"/>
              <a:t>1</a:t>
            </a:r>
            <a:endParaRPr lang="en-US" spc="-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3548-69E4-4941-8BFD-2F7C8BB2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lang="en-US" spc="-30" smtClean="0"/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7533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jp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jpg"/><Relationship Id="rId5" Type="http://schemas.openxmlformats.org/officeDocument/2006/relationships/image" Target="../media/image103.png"/><Relationship Id="rId4" Type="http://schemas.openxmlformats.org/officeDocument/2006/relationships/image" Target="../media/image10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7426" y="2001335"/>
            <a:ext cx="17246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70" dirty="0">
                <a:solidFill>
                  <a:srgbClr val="FF0000"/>
                </a:solidFill>
                <a:latin typeface="Tahoma"/>
                <a:cs typeface="Tahoma"/>
              </a:rPr>
              <a:t>Robotics </a:t>
            </a:r>
            <a:r>
              <a:rPr sz="2650" b="1" i="1" spc="-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0680" y="2806512"/>
            <a:ext cx="4241165" cy="13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40"/>
              </a:lnSpc>
              <a:spcBef>
                <a:spcPts val="100"/>
              </a:spcBef>
            </a:pPr>
            <a:r>
              <a:rPr sz="3400" b="1" spc="-15" dirty="0">
                <a:solidFill>
                  <a:srgbClr val="1822CD"/>
                </a:solidFill>
                <a:latin typeface="Tahoma"/>
                <a:cs typeface="Tahoma"/>
              </a:rPr>
              <a:t>Robot</a:t>
            </a:r>
            <a:r>
              <a:rPr sz="3400" b="1" spc="-65" dirty="0">
                <a:solidFill>
                  <a:srgbClr val="1822CD"/>
                </a:solidFill>
                <a:latin typeface="Tahoma"/>
                <a:cs typeface="Tahoma"/>
              </a:rPr>
              <a:t> </a:t>
            </a:r>
            <a:r>
              <a:rPr sz="3400" b="1" spc="-15" dirty="0">
                <a:solidFill>
                  <a:srgbClr val="1822CD"/>
                </a:solidFill>
                <a:latin typeface="Tahoma"/>
                <a:cs typeface="Tahoma"/>
              </a:rPr>
              <a:t>components:</a:t>
            </a:r>
            <a:endParaRPr sz="3400" dirty="0">
              <a:latin typeface="Tahoma"/>
              <a:cs typeface="Tahoma"/>
            </a:endParaRPr>
          </a:p>
          <a:p>
            <a:pPr algn="ctr">
              <a:lnSpc>
                <a:spcPts val="2860"/>
              </a:lnSpc>
            </a:pPr>
            <a:r>
              <a:rPr sz="2500" b="1" spc="15" dirty="0">
                <a:solidFill>
                  <a:srgbClr val="1822CD"/>
                </a:solidFill>
                <a:latin typeface="Tahoma"/>
                <a:cs typeface="Tahoma"/>
              </a:rPr>
              <a:t>Proprioceptive</a:t>
            </a:r>
            <a:r>
              <a:rPr sz="2500" b="1" spc="10" dirty="0">
                <a:solidFill>
                  <a:srgbClr val="1822CD"/>
                </a:solidFill>
                <a:latin typeface="Tahoma"/>
                <a:cs typeface="Tahoma"/>
              </a:rPr>
              <a:t> </a:t>
            </a:r>
            <a:r>
              <a:rPr sz="2500" b="1" spc="15" dirty="0">
                <a:solidFill>
                  <a:srgbClr val="1822CD"/>
                </a:solidFill>
                <a:latin typeface="Tahoma"/>
                <a:cs typeface="Tahoma"/>
              </a:rPr>
              <a:t>sensors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4385" y="7012223"/>
            <a:ext cx="180340" cy="268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1</a:t>
            </a:fld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6058" y="723711"/>
            <a:ext cx="350012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Absolute</a:t>
            </a:r>
            <a:r>
              <a:rPr spc="-70" dirty="0"/>
              <a:t> </a:t>
            </a:r>
            <a:r>
              <a:rPr spc="-10" dirty="0"/>
              <a:t>encoders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  <p:grpSp>
        <p:nvGrpSpPr>
          <p:cNvPr id="8" name="object 8"/>
          <p:cNvGrpSpPr/>
          <p:nvPr/>
        </p:nvGrpSpPr>
        <p:grpSpPr>
          <a:xfrm>
            <a:off x="1784884" y="4594737"/>
            <a:ext cx="3536950" cy="2248535"/>
            <a:chOff x="1784884" y="4594737"/>
            <a:chExt cx="3536950" cy="2248535"/>
          </a:xfrm>
        </p:grpSpPr>
        <p:sp>
          <p:nvSpPr>
            <p:cNvPr id="9" name="object 9"/>
            <p:cNvSpPr/>
            <p:nvPr/>
          </p:nvSpPr>
          <p:spPr>
            <a:xfrm>
              <a:off x="2337578" y="4594737"/>
              <a:ext cx="2983646" cy="2248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8868" y="6143241"/>
              <a:ext cx="658495" cy="499745"/>
            </a:xfrm>
            <a:custGeom>
              <a:avLst/>
              <a:gdLst/>
              <a:ahLst/>
              <a:cxnLst/>
              <a:rect l="l" t="t" r="r" b="b"/>
              <a:pathLst>
                <a:path w="658494" h="499745">
                  <a:moveTo>
                    <a:pt x="657870" y="394803"/>
                  </a:moveTo>
                  <a:lnTo>
                    <a:pt x="619753" y="444833"/>
                  </a:lnTo>
                  <a:lnTo>
                    <a:pt x="581019" y="480748"/>
                  </a:lnTo>
                  <a:lnTo>
                    <a:pt x="546120" y="499259"/>
                  </a:lnTo>
                  <a:lnTo>
                    <a:pt x="519506" y="497075"/>
                  </a:lnTo>
                  <a:lnTo>
                    <a:pt x="316836" y="365474"/>
                  </a:lnTo>
                  <a:lnTo>
                    <a:pt x="290222" y="363291"/>
                  </a:lnTo>
                  <a:lnTo>
                    <a:pt x="255323" y="381802"/>
                  </a:lnTo>
                  <a:lnTo>
                    <a:pt x="216589" y="417717"/>
                  </a:lnTo>
                  <a:lnTo>
                    <a:pt x="178473" y="467747"/>
                  </a:lnTo>
                  <a:lnTo>
                    <a:pt x="208626" y="412546"/>
                  </a:lnTo>
                  <a:lnTo>
                    <a:pt x="225643" y="362529"/>
                  </a:lnTo>
                  <a:lnTo>
                    <a:pt x="228331" y="323103"/>
                  </a:lnTo>
                  <a:lnTo>
                    <a:pt x="215501" y="299674"/>
                  </a:lnTo>
                  <a:lnTo>
                    <a:pt x="12830" y="168073"/>
                  </a:lnTo>
                  <a:lnTo>
                    <a:pt x="0" y="144644"/>
                  </a:lnTo>
                  <a:lnTo>
                    <a:pt x="2688" y="105217"/>
                  </a:lnTo>
                  <a:lnTo>
                    <a:pt x="19705" y="55200"/>
                  </a:lnTo>
                  <a:lnTo>
                    <a:pt x="49858" y="0"/>
                  </a:lnTo>
                </a:path>
              </a:pathLst>
            </a:custGeom>
            <a:ln w="40277">
              <a:solidFill>
                <a:srgbClr val="FFCF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4884" y="5109074"/>
              <a:ext cx="631190" cy="1692910"/>
            </a:xfrm>
            <a:custGeom>
              <a:avLst/>
              <a:gdLst/>
              <a:ahLst/>
              <a:cxnLst/>
              <a:rect l="l" t="t" r="r" b="b"/>
              <a:pathLst>
                <a:path w="631189" h="1692909">
                  <a:moveTo>
                    <a:pt x="2924" y="0"/>
                  </a:moveTo>
                  <a:lnTo>
                    <a:pt x="0" y="177761"/>
                  </a:lnTo>
                  <a:lnTo>
                    <a:pt x="2134" y="330827"/>
                  </a:lnTo>
                  <a:lnTo>
                    <a:pt x="8416" y="479819"/>
                  </a:lnTo>
                  <a:lnTo>
                    <a:pt x="18633" y="623662"/>
                  </a:lnTo>
                  <a:lnTo>
                    <a:pt x="32581" y="761615"/>
                  </a:lnTo>
                  <a:lnTo>
                    <a:pt x="50057" y="892936"/>
                  </a:lnTo>
                  <a:lnTo>
                    <a:pt x="70859" y="1016895"/>
                  </a:lnTo>
                  <a:lnTo>
                    <a:pt x="94792" y="1132759"/>
                  </a:lnTo>
                  <a:lnTo>
                    <a:pt x="121667" y="1239806"/>
                  </a:lnTo>
                  <a:lnTo>
                    <a:pt x="151306" y="1337327"/>
                  </a:lnTo>
                  <a:lnTo>
                    <a:pt x="183554" y="1424625"/>
                  </a:lnTo>
                  <a:lnTo>
                    <a:pt x="218296" y="1501033"/>
                  </a:lnTo>
                  <a:lnTo>
                    <a:pt x="255493" y="1565903"/>
                  </a:lnTo>
                  <a:lnTo>
                    <a:pt x="295257" y="1618592"/>
                  </a:lnTo>
                  <a:lnTo>
                    <a:pt x="337931" y="1658317"/>
                  </a:lnTo>
                  <a:lnTo>
                    <a:pt x="383978" y="1683759"/>
                  </a:lnTo>
                  <a:lnTo>
                    <a:pt x="432367" y="1692605"/>
                  </a:lnTo>
                  <a:lnTo>
                    <a:pt x="463358" y="1689065"/>
                  </a:lnTo>
                  <a:lnTo>
                    <a:pt x="492913" y="1678977"/>
                  </a:lnTo>
                  <a:lnTo>
                    <a:pt x="521403" y="1662718"/>
                  </a:lnTo>
                  <a:lnTo>
                    <a:pt x="534185" y="1652437"/>
                  </a:lnTo>
                  <a:lnTo>
                    <a:pt x="436669" y="1652437"/>
                  </a:lnTo>
                  <a:lnTo>
                    <a:pt x="430766" y="1652239"/>
                  </a:lnTo>
                  <a:lnTo>
                    <a:pt x="433732" y="1651900"/>
                  </a:lnTo>
                  <a:lnTo>
                    <a:pt x="406390" y="1646902"/>
                  </a:lnTo>
                  <a:lnTo>
                    <a:pt x="400566" y="1646902"/>
                  </a:lnTo>
                  <a:lnTo>
                    <a:pt x="394451" y="1644719"/>
                  </a:lnTo>
                  <a:lnTo>
                    <a:pt x="396616" y="1644719"/>
                  </a:lnTo>
                  <a:lnTo>
                    <a:pt x="364791" y="1627135"/>
                  </a:lnTo>
                  <a:lnTo>
                    <a:pt x="363550" y="1627135"/>
                  </a:lnTo>
                  <a:lnTo>
                    <a:pt x="359568" y="1624249"/>
                  </a:lnTo>
                  <a:lnTo>
                    <a:pt x="360450" y="1624249"/>
                  </a:lnTo>
                  <a:lnTo>
                    <a:pt x="326782" y="1592908"/>
                  </a:lnTo>
                  <a:lnTo>
                    <a:pt x="326332" y="1592908"/>
                  </a:lnTo>
                  <a:lnTo>
                    <a:pt x="323979" y="1590299"/>
                  </a:lnTo>
                  <a:lnTo>
                    <a:pt x="324363" y="1590299"/>
                  </a:lnTo>
                  <a:lnTo>
                    <a:pt x="289991" y="1544755"/>
                  </a:lnTo>
                  <a:lnTo>
                    <a:pt x="289791" y="1544755"/>
                  </a:lnTo>
                  <a:lnTo>
                    <a:pt x="288395" y="1542641"/>
                  </a:lnTo>
                  <a:lnTo>
                    <a:pt x="288578" y="1542641"/>
                  </a:lnTo>
                  <a:lnTo>
                    <a:pt x="254661" y="1483490"/>
                  </a:lnTo>
                  <a:lnTo>
                    <a:pt x="253696" y="1481807"/>
                  </a:lnTo>
                  <a:lnTo>
                    <a:pt x="221131" y="1409971"/>
                  </a:lnTo>
                  <a:lnTo>
                    <a:pt x="220513" y="1408613"/>
                  </a:lnTo>
                  <a:lnTo>
                    <a:pt x="189699" y="1325040"/>
                  </a:lnTo>
                  <a:lnTo>
                    <a:pt x="189284" y="1323917"/>
                  </a:lnTo>
                  <a:lnTo>
                    <a:pt x="160628" y="1229513"/>
                  </a:lnTo>
                  <a:lnTo>
                    <a:pt x="160338" y="1228560"/>
                  </a:lnTo>
                  <a:lnTo>
                    <a:pt x="134161" y="1124188"/>
                  </a:lnTo>
                  <a:lnTo>
                    <a:pt x="110525" y="1009853"/>
                  </a:lnTo>
                  <a:lnTo>
                    <a:pt x="89838" y="886604"/>
                  </a:lnTo>
                  <a:lnTo>
                    <a:pt x="72551" y="756612"/>
                  </a:lnTo>
                  <a:lnTo>
                    <a:pt x="58738" y="619907"/>
                  </a:lnTo>
                  <a:lnTo>
                    <a:pt x="48614" y="477253"/>
                  </a:lnTo>
                  <a:lnTo>
                    <a:pt x="42396" y="329980"/>
                  </a:lnTo>
                  <a:lnTo>
                    <a:pt x="40273" y="177761"/>
                  </a:lnTo>
                  <a:lnTo>
                    <a:pt x="43188" y="666"/>
                  </a:lnTo>
                  <a:lnTo>
                    <a:pt x="2924" y="0"/>
                  </a:lnTo>
                  <a:close/>
                </a:path>
                <a:path w="631189" h="1692909">
                  <a:moveTo>
                    <a:pt x="433732" y="1651900"/>
                  </a:moveTo>
                  <a:lnTo>
                    <a:pt x="430766" y="1652239"/>
                  </a:lnTo>
                  <a:lnTo>
                    <a:pt x="436669" y="1652437"/>
                  </a:lnTo>
                  <a:lnTo>
                    <a:pt x="433732" y="1651900"/>
                  </a:lnTo>
                  <a:close/>
                </a:path>
                <a:path w="631189" h="1692909">
                  <a:moveTo>
                    <a:pt x="454469" y="1649532"/>
                  </a:moveTo>
                  <a:lnTo>
                    <a:pt x="433732" y="1651900"/>
                  </a:lnTo>
                  <a:lnTo>
                    <a:pt x="436669" y="1652437"/>
                  </a:lnTo>
                  <a:lnTo>
                    <a:pt x="534185" y="1652437"/>
                  </a:lnTo>
                  <a:lnTo>
                    <a:pt x="536924" y="1650234"/>
                  </a:lnTo>
                  <a:lnTo>
                    <a:pt x="452412" y="1650234"/>
                  </a:lnTo>
                  <a:lnTo>
                    <a:pt x="454469" y="1649532"/>
                  </a:lnTo>
                  <a:close/>
                </a:path>
                <a:path w="631189" h="1692909">
                  <a:moveTo>
                    <a:pt x="456629" y="1649285"/>
                  </a:moveTo>
                  <a:lnTo>
                    <a:pt x="454469" y="1649532"/>
                  </a:lnTo>
                  <a:lnTo>
                    <a:pt x="452412" y="1650234"/>
                  </a:lnTo>
                  <a:lnTo>
                    <a:pt x="456629" y="1649285"/>
                  </a:lnTo>
                  <a:close/>
                </a:path>
                <a:path w="631189" h="1692909">
                  <a:moveTo>
                    <a:pt x="538104" y="1649285"/>
                  </a:moveTo>
                  <a:lnTo>
                    <a:pt x="456629" y="1649285"/>
                  </a:lnTo>
                  <a:lnTo>
                    <a:pt x="452412" y="1650234"/>
                  </a:lnTo>
                  <a:lnTo>
                    <a:pt x="536924" y="1650234"/>
                  </a:lnTo>
                  <a:lnTo>
                    <a:pt x="538104" y="1649285"/>
                  </a:lnTo>
                  <a:close/>
                </a:path>
                <a:path w="631189" h="1692909">
                  <a:moveTo>
                    <a:pt x="476284" y="1642086"/>
                  </a:moveTo>
                  <a:lnTo>
                    <a:pt x="454469" y="1649532"/>
                  </a:lnTo>
                  <a:lnTo>
                    <a:pt x="456629" y="1649285"/>
                  </a:lnTo>
                  <a:lnTo>
                    <a:pt x="538104" y="1649285"/>
                  </a:lnTo>
                  <a:lnTo>
                    <a:pt x="545875" y="1643034"/>
                  </a:lnTo>
                  <a:lnTo>
                    <a:pt x="474623" y="1643034"/>
                  </a:lnTo>
                  <a:lnTo>
                    <a:pt x="476284" y="1642086"/>
                  </a:lnTo>
                  <a:close/>
                </a:path>
                <a:path w="631189" h="1692909">
                  <a:moveTo>
                    <a:pt x="394451" y="1644719"/>
                  </a:moveTo>
                  <a:lnTo>
                    <a:pt x="400566" y="1646902"/>
                  </a:lnTo>
                  <a:lnTo>
                    <a:pt x="397687" y="1645311"/>
                  </a:lnTo>
                  <a:lnTo>
                    <a:pt x="394451" y="1644719"/>
                  </a:lnTo>
                  <a:close/>
                </a:path>
                <a:path w="631189" h="1692909">
                  <a:moveTo>
                    <a:pt x="397687" y="1645311"/>
                  </a:moveTo>
                  <a:lnTo>
                    <a:pt x="400566" y="1646902"/>
                  </a:lnTo>
                  <a:lnTo>
                    <a:pt x="406390" y="1646902"/>
                  </a:lnTo>
                  <a:lnTo>
                    <a:pt x="397687" y="1645311"/>
                  </a:lnTo>
                  <a:close/>
                </a:path>
                <a:path w="631189" h="1692909">
                  <a:moveTo>
                    <a:pt x="396616" y="1644719"/>
                  </a:moveTo>
                  <a:lnTo>
                    <a:pt x="394451" y="1644719"/>
                  </a:lnTo>
                  <a:lnTo>
                    <a:pt x="397687" y="1645311"/>
                  </a:lnTo>
                  <a:lnTo>
                    <a:pt x="396616" y="1644719"/>
                  </a:lnTo>
                  <a:close/>
                </a:path>
                <a:path w="631189" h="1692909">
                  <a:moveTo>
                    <a:pt x="478099" y="1641466"/>
                  </a:moveTo>
                  <a:lnTo>
                    <a:pt x="476284" y="1642086"/>
                  </a:lnTo>
                  <a:lnTo>
                    <a:pt x="474623" y="1643034"/>
                  </a:lnTo>
                  <a:lnTo>
                    <a:pt x="478099" y="1641466"/>
                  </a:lnTo>
                  <a:close/>
                </a:path>
                <a:path w="631189" h="1692909">
                  <a:moveTo>
                    <a:pt x="547823" y="1641466"/>
                  </a:moveTo>
                  <a:lnTo>
                    <a:pt x="478099" y="1641466"/>
                  </a:lnTo>
                  <a:lnTo>
                    <a:pt x="474623" y="1643034"/>
                  </a:lnTo>
                  <a:lnTo>
                    <a:pt x="545875" y="1643034"/>
                  </a:lnTo>
                  <a:lnTo>
                    <a:pt x="547823" y="1641466"/>
                  </a:lnTo>
                  <a:close/>
                </a:path>
                <a:path w="631189" h="1692909">
                  <a:moveTo>
                    <a:pt x="498665" y="1629314"/>
                  </a:moveTo>
                  <a:lnTo>
                    <a:pt x="476284" y="1642086"/>
                  </a:lnTo>
                  <a:lnTo>
                    <a:pt x="478099" y="1641466"/>
                  </a:lnTo>
                  <a:lnTo>
                    <a:pt x="547823" y="1641466"/>
                  </a:lnTo>
                  <a:lnTo>
                    <a:pt x="548783" y="1640695"/>
                  </a:lnTo>
                  <a:lnTo>
                    <a:pt x="558718" y="1630317"/>
                  </a:lnTo>
                  <a:lnTo>
                    <a:pt x="497418" y="1630317"/>
                  </a:lnTo>
                  <a:lnTo>
                    <a:pt x="498665" y="1629314"/>
                  </a:lnTo>
                  <a:close/>
                </a:path>
                <a:path w="631189" h="1692909">
                  <a:moveTo>
                    <a:pt x="500058" y="1628518"/>
                  </a:moveTo>
                  <a:lnTo>
                    <a:pt x="498665" y="1629314"/>
                  </a:lnTo>
                  <a:lnTo>
                    <a:pt x="497418" y="1630317"/>
                  </a:lnTo>
                  <a:lnTo>
                    <a:pt x="500058" y="1628518"/>
                  </a:lnTo>
                  <a:close/>
                </a:path>
                <a:path w="631189" h="1692909">
                  <a:moveTo>
                    <a:pt x="560439" y="1628518"/>
                  </a:moveTo>
                  <a:lnTo>
                    <a:pt x="500058" y="1628518"/>
                  </a:lnTo>
                  <a:lnTo>
                    <a:pt x="497418" y="1630317"/>
                  </a:lnTo>
                  <a:lnTo>
                    <a:pt x="558718" y="1630317"/>
                  </a:lnTo>
                  <a:lnTo>
                    <a:pt x="560439" y="1628518"/>
                  </a:lnTo>
                  <a:close/>
                </a:path>
                <a:path w="631189" h="1692909">
                  <a:moveTo>
                    <a:pt x="521508" y="1610939"/>
                  </a:moveTo>
                  <a:lnTo>
                    <a:pt x="498665" y="1629314"/>
                  </a:lnTo>
                  <a:lnTo>
                    <a:pt x="500058" y="1628518"/>
                  </a:lnTo>
                  <a:lnTo>
                    <a:pt x="560439" y="1628518"/>
                  </a:lnTo>
                  <a:lnTo>
                    <a:pt x="575572" y="1612711"/>
                  </a:lnTo>
                  <a:lnTo>
                    <a:pt x="576134" y="1611883"/>
                  </a:lnTo>
                  <a:lnTo>
                    <a:pt x="520604" y="1611883"/>
                  </a:lnTo>
                  <a:lnTo>
                    <a:pt x="521508" y="1610939"/>
                  </a:lnTo>
                  <a:close/>
                </a:path>
                <a:path w="631189" h="1692909">
                  <a:moveTo>
                    <a:pt x="359568" y="1624249"/>
                  </a:moveTo>
                  <a:lnTo>
                    <a:pt x="363550" y="1627135"/>
                  </a:lnTo>
                  <a:lnTo>
                    <a:pt x="361736" y="1625447"/>
                  </a:lnTo>
                  <a:lnTo>
                    <a:pt x="359568" y="1624249"/>
                  </a:lnTo>
                  <a:close/>
                </a:path>
                <a:path w="631189" h="1692909">
                  <a:moveTo>
                    <a:pt x="361736" y="1625447"/>
                  </a:moveTo>
                  <a:lnTo>
                    <a:pt x="363550" y="1627135"/>
                  </a:lnTo>
                  <a:lnTo>
                    <a:pt x="364791" y="1627135"/>
                  </a:lnTo>
                  <a:lnTo>
                    <a:pt x="361736" y="1625447"/>
                  </a:lnTo>
                  <a:close/>
                </a:path>
                <a:path w="631189" h="1692909">
                  <a:moveTo>
                    <a:pt x="360450" y="1624249"/>
                  </a:moveTo>
                  <a:lnTo>
                    <a:pt x="359568" y="1624249"/>
                  </a:lnTo>
                  <a:lnTo>
                    <a:pt x="361736" y="1625447"/>
                  </a:lnTo>
                  <a:lnTo>
                    <a:pt x="360450" y="1624249"/>
                  </a:lnTo>
                  <a:close/>
                </a:path>
                <a:path w="631189" h="1692909">
                  <a:moveTo>
                    <a:pt x="623481" y="1563291"/>
                  </a:moveTo>
                  <a:lnTo>
                    <a:pt x="560434" y="1563291"/>
                  </a:lnTo>
                  <a:lnTo>
                    <a:pt x="593753" y="1585919"/>
                  </a:lnTo>
                  <a:lnTo>
                    <a:pt x="582804" y="1602053"/>
                  </a:lnTo>
                  <a:lnTo>
                    <a:pt x="617381" y="1623931"/>
                  </a:lnTo>
                  <a:lnTo>
                    <a:pt x="623481" y="1563291"/>
                  </a:lnTo>
                  <a:close/>
                </a:path>
                <a:path w="631189" h="1692909">
                  <a:moveTo>
                    <a:pt x="522530" y="1610118"/>
                  </a:moveTo>
                  <a:lnTo>
                    <a:pt x="521508" y="1610939"/>
                  </a:lnTo>
                  <a:lnTo>
                    <a:pt x="520604" y="1611883"/>
                  </a:lnTo>
                  <a:lnTo>
                    <a:pt x="522530" y="1610118"/>
                  </a:lnTo>
                  <a:close/>
                </a:path>
                <a:path w="631189" h="1692909">
                  <a:moveTo>
                    <a:pt x="577332" y="1610118"/>
                  </a:moveTo>
                  <a:lnTo>
                    <a:pt x="522530" y="1610118"/>
                  </a:lnTo>
                  <a:lnTo>
                    <a:pt x="520604" y="1611883"/>
                  </a:lnTo>
                  <a:lnTo>
                    <a:pt x="576134" y="1611883"/>
                  </a:lnTo>
                  <a:lnTo>
                    <a:pt x="577332" y="1610118"/>
                  </a:lnTo>
                  <a:close/>
                </a:path>
                <a:path w="631189" h="1692909">
                  <a:moveTo>
                    <a:pt x="544149" y="1587290"/>
                  </a:moveTo>
                  <a:lnTo>
                    <a:pt x="521508" y="1610939"/>
                  </a:lnTo>
                  <a:lnTo>
                    <a:pt x="522530" y="1610118"/>
                  </a:lnTo>
                  <a:lnTo>
                    <a:pt x="577332" y="1610118"/>
                  </a:lnTo>
                  <a:lnTo>
                    <a:pt x="582804" y="1602053"/>
                  </a:lnTo>
                  <a:lnTo>
                    <a:pt x="561676" y="1588684"/>
                  </a:lnTo>
                  <a:lnTo>
                    <a:pt x="543203" y="1588684"/>
                  </a:lnTo>
                  <a:lnTo>
                    <a:pt x="544149" y="1587290"/>
                  </a:lnTo>
                  <a:close/>
                </a:path>
                <a:path w="631189" h="1692909">
                  <a:moveTo>
                    <a:pt x="560434" y="1563291"/>
                  </a:moveTo>
                  <a:lnTo>
                    <a:pt x="548752" y="1580507"/>
                  </a:lnTo>
                  <a:lnTo>
                    <a:pt x="582804" y="1602053"/>
                  </a:lnTo>
                  <a:lnTo>
                    <a:pt x="593753" y="1585919"/>
                  </a:lnTo>
                  <a:lnTo>
                    <a:pt x="560434" y="1563291"/>
                  </a:lnTo>
                  <a:close/>
                </a:path>
                <a:path w="631189" h="1692909">
                  <a:moveTo>
                    <a:pt x="323979" y="1590299"/>
                  </a:moveTo>
                  <a:lnTo>
                    <a:pt x="326332" y="1592908"/>
                  </a:lnTo>
                  <a:lnTo>
                    <a:pt x="325270" y="1591501"/>
                  </a:lnTo>
                  <a:lnTo>
                    <a:pt x="323979" y="1590299"/>
                  </a:lnTo>
                  <a:close/>
                </a:path>
                <a:path w="631189" h="1692909">
                  <a:moveTo>
                    <a:pt x="325270" y="1591501"/>
                  </a:moveTo>
                  <a:lnTo>
                    <a:pt x="326332" y="1592908"/>
                  </a:lnTo>
                  <a:lnTo>
                    <a:pt x="326782" y="1592908"/>
                  </a:lnTo>
                  <a:lnTo>
                    <a:pt x="325270" y="1591501"/>
                  </a:lnTo>
                  <a:close/>
                </a:path>
                <a:path w="631189" h="1692909">
                  <a:moveTo>
                    <a:pt x="324363" y="1590299"/>
                  </a:moveTo>
                  <a:lnTo>
                    <a:pt x="323979" y="1590299"/>
                  </a:lnTo>
                  <a:lnTo>
                    <a:pt x="325270" y="1591501"/>
                  </a:lnTo>
                  <a:lnTo>
                    <a:pt x="324363" y="1590299"/>
                  </a:lnTo>
                  <a:close/>
                </a:path>
                <a:path w="631189" h="1692909">
                  <a:moveTo>
                    <a:pt x="545321" y="1586066"/>
                  </a:moveTo>
                  <a:lnTo>
                    <a:pt x="544149" y="1587290"/>
                  </a:lnTo>
                  <a:lnTo>
                    <a:pt x="543203" y="1588684"/>
                  </a:lnTo>
                  <a:lnTo>
                    <a:pt x="545321" y="1586066"/>
                  </a:lnTo>
                  <a:close/>
                </a:path>
                <a:path w="631189" h="1692909">
                  <a:moveTo>
                    <a:pt x="557538" y="1586066"/>
                  </a:moveTo>
                  <a:lnTo>
                    <a:pt x="545321" y="1586066"/>
                  </a:lnTo>
                  <a:lnTo>
                    <a:pt x="543203" y="1588684"/>
                  </a:lnTo>
                  <a:lnTo>
                    <a:pt x="561676" y="1588684"/>
                  </a:lnTo>
                  <a:lnTo>
                    <a:pt x="557538" y="1586066"/>
                  </a:lnTo>
                  <a:close/>
                </a:path>
                <a:path w="631189" h="1692909">
                  <a:moveTo>
                    <a:pt x="548752" y="1580507"/>
                  </a:moveTo>
                  <a:lnTo>
                    <a:pt x="544149" y="1587290"/>
                  </a:lnTo>
                  <a:lnTo>
                    <a:pt x="545321" y="1586066"/>
                  </a:lnTo>
                  <a:lnTo>
                    <a:pt x="557538" y="1586066"/>
                  </a:lnTo>
                  <a:lnTo>
                    <a:pt x="548752" y="1580507"/>
                  </a:lnTo>
                  <a:close/>
                </a:path>
                <a:path w="631189" h="1692909">
                  <a:moveTo>
                    <a:pt x="630906" y="1489483"/>
                  </a:moveTo>
                  <a:lnTo>
                    <a:pt x="515279" y="1559327"/>
                  </a:lnTo>
                  <a:lnTo>
                    <a:pt x="548752" y="1580507"/>
                  </a:lnTo>
                  <a:lnTo>
                    <a:pt x="560434" y="1563291"/>
                  </a:lnTo>
                  <a:lnTo>
                    <a:pt x="623481" y="1563291"/>
                  </a:lnTo>
                  <a:lnTo>
                    <a:pt x="630906" y="1489483"/>
                  </a:lnTo>
                  <a:close/>
                </a:path>
                <a:path w="631189" h="1692909">
                  <a:moveTo>
                    <a:pt x="288395" y="1542641"/>
                  </a:moveTo>
                  <a:lnTo>
                    <a:pt x="289791" y="1544755"/>
                  </a:lnTo>
                  <a:lnTo>
                    <a:pt x="289158" y="1543652"/>
                  </a:lnTo>
                  <a:lnTo>
                    <a:pt x="288395" y="1542641"/>
                  </a:lnTo>
                  <a:close/>
                </a:path>
                <a:path w="631189" h="1692909">
                  <a:moveTo>
                    <a:pt x="289158" y="1543652"/>
                  </a:moveTo>
                  <a:lnTo>
                    <a:pt x="289791" y="1544755"/>
                  </a:lnTo>
                  <a:lnTo>
                    <a:pt x="289991" y="1544755"/>
                  </a:lnTo>
                  <a:lnTo>
                    <a:pt x="289158" y="1543652"/>
                  </a:lnTo>
                  <a:close/>
                </a:path>
                <a:path w="631189" h="1692909">
                  <a:moveTo>
                    <a:pt x="288578" y="1542641"/>
                  </a:moveTo>
                  <a:lnTo>
                    <a:pt x="288395" y="1542641"/>
                  </a:lnTo>
                  <a:lnTo>
                    <a:pt x="289158" y="1543652"/>
                  </a:lnTo>
                  <a:lnTo>
                    <a:pt x="288578" y="1542641"/>
                  </a:lnTo>
                  <a:close/>
                </a:path>
                <a:path w="631189" h="1692909">
                  <a:moveTo>
                    <a:pt x="253696" y="1481807"/>
                  </a:moveTo>
                  <a:lnTo>
                    <a:pt x="254560" y="1483490"/>
                  </a:lnTo>
                  <a:lnTo>
                    <a:pt x="254171" y="1482636"/>
                  </a:lnTo>
                  <a:lnTo>
                    <a:pt x="253696" y="1481807"/>
                  </a:lnTo>
                  <a:close/>
                </a:path>
                <a:path w="631189" h="1692909">
                  <a:moveTo>
                    <a:pt x="254171" y="1482636"/>
                  </a:moveTo>
                  <a:lnTo>
                    <a:pt x="254560" y="1483490"/>
                  </a:lnTo>
                  <a:lnTo>
                    <a:pt x="254171" y="1482636"/>
                  </a:lnTo>
                  <a:close/>
                </a:path>
                <a:path w="631189" h="1692909">
                  <a:moveTo>
                    <a:pt x="253794" y="1481807"/>
                  </a:moveTo>
                  <a:lnTo>
                    <a:pt x="254171" y="1482636"/>
                  </a:lnTo>
                  <a:lnTo>
                    <a:pt x="253794" y="1481807"/>
                  </a:lnTo>
                  <a:close/>
                </a:path>
                <a:path w="631189" h="1692909">
                  <a:moveTo>
                    <a:pt x="220513" y="1408613"/>
                  </a:moveTo>
                  <a:lnTo>
                    <a:pt x="221072" y="1409971"/>
                  </a:lnTo>
                  <a:lnTo>
                    <a:pt x="220818" y="1409284"/>
                  </a:lnTo>
                  <a:lnTo>
                    <a:pt x="220513" y="1408613"/>
                  </a:lnTo>
                  <a:close/>
                </a:path>
                <a:path w="631189" h="1692909">
                  <a:moveTo>
                    <a:pt x="220818" y="1409284"/>
                  </a:moveTo>
                  <a:lnTo>
                    <a:pt x="221072" y="1409971"/>
                  </a:lnTo>
                  <a:lnTo>
                    <a:pt x="220818" y="1409284"/>
                  </a:lnTo>
                  <a:close/>
                </a:path>
                <a:path w="631189" h="1692909">
                  <a:moveTo>
                    <a:pt x="220571" y="1408613"/>
                  </a:moveTo>
                  <a:lnTo>
                    <a:pt x="220818" y="1409284"/>
                  </a:lnTo>
                  <a:lnTo>
                    <a:pt x="220571" y="1408613"/>
                  </a:lnTo>
                  <a:close/>
                </a:path>
                <a:path w="631189" h="1692909">
                  <a:moveTo>
                    <a:pt x="189284" y="1323917"/>
                  </a:moveTo>
                  <a:lnTo>
                    <a:pt x="189663" y="1325040"/>
                  </a:lnTo>
                  <a:lnTo>
                    <a:pt x="189495" y="1324486"/>
                  </a:lnTo>
                  <a:lnTo>
                    <a:pt x="189284" y="1323917"/>
                  </a:lnTo>
                  <a:close/>
                </a:path>
                <a:path w="631189" h="1692909">
                  <a:moveTo>
                    <a:pt x="189495" y="1324486"/>
                  </a:moveTo>
                  <a:lnTo>
                    <a:pt x="189663" y="1325040"/>
                  </a:lnTo>
                  <a:lnTo>
                    <a:pt x="189495" y="1324486"/>
                  </a:lnTo>
                  <a:close/>
                </a:path>
                <a:path w="631189" h="1692909">
                  <a:moveTo>
                    <a:pt x="189321" y="1323917"/>
                  </a:moveTo>
                  <a:lnTo>
                    <a:pt x="189495" y="1324486"/>
                  </a:lnTo>
                  <a:lnTo>
                    <a:pt x="189321" y="1323917"/>
                  </a:lnTo>
                  <a:close/>
                </a:path>
                <a:path w="631189" h="1692909">
                  <a:moveTo>
                    <a:pt x="160489" y="1229055"/>
                  </a:moveTo>
                  <a:lnTo>
                    <a:pt x="160604" y="1229513"/>
                  </a:lnTo>
                  <a:lnTo>
                    <a:pt x="160489" y="1229055"/>
                  </a:lnTo>
                  <a:close/>
                </a:path>
                <a:path w="631189" h="1692909">
                  <a:moveTo>
                    <a:pt x="160365" y="1228560"/>
                  </a:moveTo>
                  <a:lnTo>
                    <a:pt x="160489" y="1229055"/>
                  </a:lnTo>
                  <a:lnTo>
                    <a:pt x="160365" y="1228560"/>
                  </a:lnTo>
                  <a:close/>
                </a:path>
                <a:path w="631189" h="1692909">
                  <a:moveTo>
                    <a:pt x="134052" y="1123755"/>
                  </a:moveTo>
                  <a:lnTo>
                    <a:pt x="134142" y="1124188"/>
                  </a:lnTo>
                  <a:lnTo>
                    <a:pt x="134052" y="1123755"/>
                  </a:lnTo>
                  <a:close/>
                </a:path>
                <a:path w="631189" h="1692909">
                  <a:moveTo>
                    <a:pt x="133970" y="1123358"/>
                  </a:moveTo>
                  <a:lnTo>
                    <a:pt x="134052" y="1123755"/>
                  </a:lnTo>
                  <a:lnTo>
                    <a:pt x="133970" y="1123358"/>
                  </a:lnTo>
                  <a:close/>
                </a:path>
                <a:path w="631189" h="1692909">
                  <a:moveTo>
                    <a:pt x="110446" y="1009471"/>
                  </a:moveTo>
                  <a:lnTo>
                    <a:pt x="110510" y="1009853"/>
                  </a:lnTo>
                  <a:lnTo>
                    <a:pt x="110446" y="1009471"/>
                  </a:lnTo>
                  <a:close/>
                </a:path>
                <a:path w="631189" h="1692909">
                  <a:moveTo>
                    <a:pt x="110385" y="1009111"/>
                  </a:moveTo>
                  <a:lnTo>
                    <a:pt x="110446" y="1009471"/>
                  </a:lnTo>
                  <a:lnTo>
                    <a:pt x="110385" y="1009111"/>
                  </a:lnTo>
                  <a:close/>
                </a:path>
                <a:path w="631189" h="1692909">
                  <a:moveTo>
                    <a:pt x="89882" y="886936"/>
                  </a:moveTo>
                  <a:lnTo>
                    <a:pt x="89928" y="887281"/>
                  </a:lnTo>
                  <a:lnTo>
                    <a:pt x="89882" y="886936"/>
                  </a:lnTo>
                  <a:close/>
                </a:path>
                <a:path w="631189" h="1692909">
                  <a:moveTo>
                    <a:pt x="89838" y="886604"/>
                  </a:moveTo>
                  <a:lnTo>
                    <a:pt x="89882" y="886936"/>
                  </a:lnTo>
                  <a:lnTo>
                    <a:pt x="89838" y="886604"/>
                  </a:lnTo>
                  <a:close/>
                </a:path>
                <a:path w="631189" h="1692909">
                  <a:moveTo>
                    <a:pt x="72582" y="756920"/>
                  </a:moveTo>
                  <a:lnTo>
                    <a:pt x="72614" y="757243"/>
                  </a:lnTo>
                  <a:lnTo>
                    <a:pt x="72582" y="756920"/>
                  </a:lnTo>
                  <a:close/>
                </a:path>
                <a:path w="631189" h="1692909">
                  <a:moveTo>
                    <a:pt x="72551" y="756612"/>
                  </a:moveTo>
                  <a:lnTo>
                    <a:pt x="72582" y="756920"/>
                  </a:lnTo>
                  <a:lnTo>
                    <a:pt x="72551" y="756612"/>
                  </a:lnTo>
                  <a:close/>
                </a:path>
                <a:path w="631189" h="1692909">
                  <a:moveTo>
                    <a:pt x="58757" y="620180"/>
                  </a:moveTo>
                  <a:lnTo>
                    <a:pt x="58780" y="620506"/>
                  </a:lnTo>
                  <a:lnTo>
                    <a:pt x="58757" y="620180"/>
                  </a:lnTo>
                  <a:close/>
                </a:path>
                <a:path w="631189" h="1692909">
                  <a:moveTo>
                    <a:pt x="58738" y="619907"/>
                  </a:moveTo>
                  <a:lnTo>
                    <a:pt x="58757" y="620180"/>
                  </a:lnTo>
                  <a:lnTo>
                    <a:pt x="58738" y="619907"/>
                  </a:lnTo>
                  <a:close/>
                </a:path>
                <a:path w="631189" h="1692909">
                  <a:moveTo>
                    <a:pt x="48626" y="477551"/>
                  </a:moveTo>
                  <a:lnTo>
                    <a:pt x="48638" y="477832"/>
                  </a:lnTo>
                  <a:lnTo>
                    <a:pt x="48626" y="477551"/>
                  </a:lnTo>
                  <a:close/>
                </a:path>
                <a:path w="631189" h="1692909">
                  <a:moveTo>
                    <a:pt x="48614" y="477253"/>
                  </a:moveTo>
                  <a:lnTo>
                    <a:pt x="48626" y="477551"/>
                  </a:lnTo>
                  <a:lnTo>
                    <a:pt x="48614" y="477253"/>
                  </a:lnTo>
                  <a:close/>
                </a:path>
                <a:path w="631189" h="1692909">
                  <a:moveTo>
                    <a:pt x="42392" y="329672"/>
                  </a:moveTo>
                  <a:lnTo>
                    <a:pt x="42396" y="329980"/>
                  </a:lnTo>
                  <a:lnTo>
                    <a:pt x="42392" y="329672"/>
                  </a:lnTo>
                  <a:close/>
                </a:path>
                <a:path w="631189" h="1692909">
                  <a:moveTo>
                    <a:pt x="42388" y="329412"/>
                  </a:moveTo>
                  <a:lnTo>
                    <a:pt x="42392" y="329672"/>
                  </a:lnTo>
                  <a:lnTo>
                    <a:pt x="42388" y="329412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70211" y="1549284"/>
            <a:ext cx="4688205" cy="29241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8610" marR="234315" indent="-309245" algn="just">
              <a:lnSpc>
                <a:spcPct val="101200"/>
              </a:lnSpc>
              <a:spcBef>
                <a:spcPts val="70"/>
              </a:spcBef>
              <a:buChar char="•"/>
              <a:tabLst>
                <a:tab pos="309245" algn="l"/>
              </a:tabLst>
            </a:pPr>
            <a:r>
              <a:rPr sz="2100" dirty="0">
                <a:latin typeface="Tahoma"/>
                <a:cs typeface="Tahoma"/>
              </a:rPr>
              <a:t>rotating optical disk, </a:t>
            </a:r>
            <a:r>
              <a:rPr sz="2100" spc="5" dirty="0">
                <a:latin typeface="Tahoma"/>
                <a:cs typeface="Tahoma"/>
              </a:rPr>
              <a:t>with alternate  </a:t>
            </a:r>
            <a:r>
              <a:rPr sz="2100" spc="-5" dirty="0">
                <a:latin typeface="Tahoma"/>
                <a:cs typeface="Tahoma"/>
              </a:rPr>
              <a:t>transparent </a:t>
            </a:r>
            <a:r>
              <a:rPr sz="2100" dirty="0">
                <a:latin typeface="Tahoma"/>
                <a:cs typeface="Tahoma"/>
              </a:rPr>
              <a:t>and opaque sectors on  multiple concentric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tracks</a:t>
            </a:r>
            <a:endParaRPr sz="2100">
              <a:latin typeface="Tahoma"/>
              <a:cs typeface="Tahoma"/>
            </a:endParaRPr>
          </a:p>
          <a:p>
            <a:pPr marL="308610" indent="-309245">
              <a:lnSpc>
                <a:spcPts val="2500"/>
              </a:lnSpc>
              <a:spcBef>
                <a:spcPts val="1380"/>
              </a:spcBef>
              <a:buChar char="•"/>
              <a:tabLst>
                <a:tab pos="308610" algn="l"/>
                <a:tab pos="309245" algn="l"/>
              </a:tabLst>
            </a:pPr>
            <a:r>
              <a:rPr sz="2100" spc="-5" dirty="0">
                <a:latin typeface="Tahoma"/>
                <a:cs typeface="Tahoma"/>
              </a:rPr>
              <a:t>(infrared) </a:t>
            </a:r>
            <a:r>
              <a:rPr sz="2100" dirty="0">
                <a:latin typeface="Tahoma"/>
                <a:cs typeface="Tahoma"/>
              </a:rPr>
              <a:t>light beams </a:t>
            </a:r>
            <a:r>
              <a:rPr sz="2100" spc="-5" dirty="0">
                <a:latin typeface="Tahoma"/>
                <a:cs typeface="Tahoma"/>
              </a:rPr>
              <a:t>are </a:t>
            </a:r>
            <a:r>
              <a:rPr sz="2100" dirty="0">
                <a:latin typeface="Tahoma"/>
                <a:cs typeface="Tahoma"/>
              </a:rPr>
              <a:t>emitted </a:t>
            </a:r>
            <a:r>
              <a:rPr sz="2100" spc="-5" dirty="0">
                <a:latin typeface="Tahoma"/>
                <a:cs typeface="Tahoma"/>
              </a:rPr>
              <a:t>by  </a:t>
            </a:r>
            <a:r>
              <a:rPr sz="2100" dirty="0">
                <a:latin typeface="Tahoma"/>
                <a:cs typeface="Tahoma"/>
              </a:rPr>
              <a:t>leds and </a:t>
            </a:r>
            <a:r>
              <a:rPr sz="2100" spc="-5" dirty="0">
                <a:latin typeface="Tahoma"/>
                <a:cs typeface="Tahoma"/>
              </a:rPr>
              <a:t>sensed by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photo-receivers</a:t>
            </a:r>
            <a:endParaRPr sz="2100">
              <a:latin typeface="Tahoma"/>
              <a:cs typeface="Tahoma"/>
            </a:endParaRPr>
          </a:p>
          <a:p>
            <a:pPr marL="308610" marR="85090" indent="-309245">
              <a:lnSpc>
                <a:spcPct val="101200"/>
              </a:lnSpc>
              <a:spcBef>
                <a:spcPts val="1170"/>
              </a:spcBef>
              <a:buChar char="•"/>
              <a:tabLst>
                <a:tab pos="308610" algn="l"/>
                <a:tab pos="309245" algn="l"/>
              </a:tabLst>
            </a:pPr>
            <a:r>
              <a:rPr sz="2100" dirty="0">
                <a:latin typeface="Tahoma"/>
                <a:cs typeface="Tahoma"/>
              </a:rPr>
              <a:t>light pulses </a:t>
            </a:r>
            <a:r>
              <a:rPr sz="2100" spc="-5" dirty="0">
                <a:latin typeface="Tahoma"/>
                <a:cs typeface="Tahoma"/>
              </a:rPr>
              <a:t>are </a:t>
            </a:r>
            <a:r>
              <a:rPr sz="2100" dirty="0">
                <a:latin typeface="Tahoma"/>
                <a:cs typeface="Tahoma"/>
              </a:rPr>
              <a:t>converted into  electrical pulses, electronically  processed and </a:t>
            </a:r>
            <a:r>
              <a:rPr sz="2100" spc="-5" dirty="0">
                <a:latin typeface="Tahoma"/>
                <a:cs typeface="Tahoma"/>
              </a:rPr>
              <a:t>transmitted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output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0744" y="4584640"/>
            <a:ext cx="762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ahoma"/>
                <a:cs typeface="Tahoma"/>
              </a:rPr>
              <a:t>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7511" y="4609984"/>
            <a:ext cx="27889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1310" algn="l"/>
                <a:tab pos="321945" algn="l"/>
                <a:tab pos="2444115" algn="l"/>
              </a:tabLst>
            </a:pP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resolution</a:t>
            </a:r>
            <a:r>
              <a:rPr sz="2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360	/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5946" y="4622723"/>
            <a:ext cx="255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N</a:t>
            </a:r>
            <a:r>
              <a:rPr sz="2100" spc="-7" baseline="-11904" dirty="0">
                <a:latin typeface="Tahoma"/>
                <a:cs typeface="Tahoma"/>
              </a:rPr>
              <a:t>t</a:t>
            </a:r>
            <a:endParaRPr sz="2100" baseline="-11904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7511" y="5092584"/>
            <a:ext cx="46018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Char char="•"/>
              <a:tabLst>
                <a:tab pos="321310" algn="l"/>
                <a:tab pos="321945" algn="l"/>
              </a:tabLst>
            </a:pPr>
            <a:r>
              <a:rPr sz="2100" dirty="0">
                <a:latin typeface="Tahoma"/>
                <a:cs typeface="Tahoma"/>
              </a:rPr>
              <a:t>digital encoding of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absolute</a:t>
            </a:r>
            <a:r>
              <a:rPr sz="21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position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8730" y="5575195"/>
            <a:ext cx="4382135" cy="11791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5"/>
              </a:spcBef>
            </a:pPr>
            <a:r>
              <a:rPr sz="1900" spc="-5" dirty="0">
                <a:latin typeface="Tahoma"/>
                <a:cs typeface="Tahoma"/>
              </a:rPr>
              <a:t>when the optical disk is rotating </a:t>
            </a:r>
            <a:r>
              <a:rPr sz="1900" spc="-10" dirty="0">
                <a:latin typeface="Tahoma"/>
                <a:cs typeface="Tahoma"/>
              </a:rPr>
              <a:t>fast, </a:t>
            </a:r>
            <a:r>
              <a:rPr sz="1900" spc="-5" dirty="0">
                <a:latin typeface="Tahoma"/>
                <a:cs typeface="Tahoma"/>
              </a:rPr>
              <a:t>the  use of </a:t>
            </a:r>
            <a:r>
              <a:rPr sz="1900" dirty="0">
                <a:solidFill>
                  <a:srgbClr val="660066"/>
                </a:solidFill>
                <a:latin typeface="Tahoma"/>
                <a:cs typeface="Tahoma"/>
              </a:rPr>
              <a:t>binary </a:t>
            </a:r>
            <a:r>
              <a:rPr sz="1900" spc="-5" dirty="0">
                <a:solidFill>
                  <a:srgbClr val="660066"/>
                </a:solidFill>
                <a:latin typeface="Tahoma"/>
                <a:cs typeface="Tahoma"/>
              </a:rPr>
              <a:t>coding </a:t>
            </a:r>
            <a:r>
              <a:rPr sz="1900" spc="-5" dirty="0">
                <a:latin typeface="Tahoma"/>
                <a:cs typeface="Tahoma"/>
              </a:rPr>
              <a:t>may </a:t>
            </a:r>
            <a:r>
              <a:rPr sz="1900" dirty="0">
                <a:latin typeface="Tahoma"/>
                <a:cs typeface="Tahoma"/>
              </a:rPr>
              <a:t>lead </a:t>
            </a:r>
            <a:r>
              <a:rPr sz="1900" spc="-5" dirty="0">
                <a:latin typeface="Tahoma"/>
                <a:cs typeface="Tahoma"/>
              </a:rPr>
              <a:t>to (large)  reading errors, in correspondence to  multiple </a:t>
            </a:r>
            <a:r>
              <a:rPr sz="1900" spc="-10" dirty="0">
                <a:latin typeface="Tahoma"/>
                <a:cs typeface="Tahoma"/>
              </a:rPr>
              <a:t>transitions </a:t>
            </a:r>
            <a:r>
              <a:rPr sz="1900" spc="-5" dirty="0">
                <a:latin typeface="Tahoma"/>
                <a:cs typeface="Tahoma"/>
              </a:rPr>
              <a:t>of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bits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0460" y="4218321"/>
            <a:ext cx="1224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latin typeface="Tahoma"/>
                <a:cs typeface="Tahoma"/>
              </a:rPr>
              <a:t>Photo-receiver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9968" y="1455019"/>
            <a:ext cx="1636395" cy="309245"/>
          </a:xfrm>
          <a:custGeom>
            <a:avLst/>
            <a:gdLst/>
            <a:ahLst/>
            <a:cxnLst/>
            <a:rect l="l" t="t" r="r" b="b"/>
            <a:pathLst>
              <a:path w="1636395" h="309244">
                <a:moveTo>
                  <a:pt x="1635953" y="0"/>
                </a:moveTo>
                <a:lnTo>
                  <a:pt x="0" y="0"/>
                </a:lnTo>
                <a:lnTo>
                  <a:pt x="0" y="308869"/>
                </a:lnTo>
                <a:lnTo>
                  <a:pt x="1635953" y="308869"/>
                </a:lnTo>
                <a:lnTo>
                  <a:pt x="1635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38685" y="1449721"/>
            <a:ext cx="11588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40" dirty="0">
                <a:latin typeface="Tahoma"/>
                <a:cs typeface="Tahoma"/>
              </a:rPr>
              <a:t>Photo-emitter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2099" y="1978754"/>
            <a:ext cx="1313815" cy="309245"/>
          </a:xfrm>
          <a:custGeom>
            <a:avLst/>
            <a:gdLst/>
            <a:ahLst/>
            <a:cxnLst/>
            <a:rect l="l" t="t" r="r" b="b"/>
            <a:pathLst>
              <a:path w="1313814" h="309244">
                <a:moveTo>
                  <a:pt x="1313795" y="0"/>
                </a:moveTo>
                <a:lnTo>
                  <a:pt x="0" y="0"/>
                </a:lnTo>
                <a:lnTo>
                  <a:pt x="0" y="308869"/>
                </a:lnTo>
                <a:lnTo>
                  <a:pt x="1313795" y="308869"/>
                </a:lnTo>
                <a:lnTo>
                  <a:pt x="1313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81452" y="1983121"/>
            <a:ext cx="97663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latin typeface="Tahoma"/>
                <a:cs typeface="Tahoma"/>
              </a:rPr>
              <a:t>Optical</a:t>
            </a:r>
            <a:r>
              <a:rPr sz="1550" i="1" spc="-70" dirty="0">
                <a:latin typeface="Tahoma"/>
                <a:cs typeface="Tahoma"/>
              </a:rPr>
              <a:t> </a:t>
            </a:r>
            <a:r>
              <a:rPr sz="1550" i="1" spc="-30" dirty="0">
                <a:latin typeface="Tahoma"/>
                <a:cs typeface="Tahoma"/>
              </a:rPr>
              <a:t>disc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8840" y="4892862"/>
            <a:ext cx="1436370" cy="307340"/>
          </a:xfrm>
          <a:custGeom>
            <a:avLst/>
            <a:gdLst/>
            <a:ahLst/>
            <a:cxnLst/>
            <a:rect l="l" t="t" r="r" b="b"/>
            <a:pathLst>
              <a:path w="1436370" h="307339">
                <a:moveTo>
                  <a:pt x="1436281" y="0"/>
                </a:moveTo>
                <a:lnTo>
                  <a:pt x="0" y="0"/>
                </a:lnTo>
                <a:lnTo>
                  <a:pt x="0" y="307190"/>
                </a:lnTo>
                <a:lnTo>
                  <a:pt x="1436281" y="307190"/>
                </a:lnTo>
                <a:lnTo>
                  <a:pt x="1436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25639" y="4891421"/>
            <a:ext cx="1224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latin typeface="Tahoma"/>
                <a:cs typeface="Tahoma"/>
              </a:rPr>
              <a:t>Photo-receiver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6959" y="4359459"/>
            <a:ext cx="687070" cy="5778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ct val="83300"/>
              </a:lnSpc>
              <a:spcBef>
                <a:spcPts val="395"/>
              </a:spcBef>
            </a:pPr>
            <a:r>
              <a:rPr sz="1350" i="1" spc="-35" dirty="0">
                <a:latin typeface="Tahoma"/>
                <a:cs typeface="Tahoma"/>
              </a:rPr>
              <a:t>multiple  </a:t>
            </a:r>
            <a:r>
              <a:rPr sz="1350" i="1" spc="-30" dirty="0">
                <a:latin typeface="Tahoma"/>
                <a:cs typeface="Tahoma"/>
              </a:rPr>
              <a:t>bit</a:t>
            </a:r>
            <a:r>
              <a:rPr sz="1350" i="1" spc="-125" dirty="0">
                <a:latin typeface="Tahoma"/>
                <a:cs typeface="Tahoma"/>
              </a:rPr>
              <a:t> </a:t>
            </a:r>
            <a:r>
              <a:rPr sz="1350" i="1" spc="-40" dirty="0">
                <a:latin typeface="Tahoma"/>
                <a:cs typeface="Tahoma"/>
              </a:rPr>
              <a:t>“race”  zone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000" y="4641067"/>
            <a:ext cx="2842895" cy="7493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57785" rIns="0" bIns="0" rtlCol="0">
            <a:spAutoFit/>
          </a:bodyPr>
          <a:lstStyle/>
          <a:p>
            <a:pPr marL="245110" marR="102235" indent="-158115">
              <a:lnSpc>
                <a:spcPts val="2500"/>
              </a:lnSpc>
              <a:spcBef>
                <a:spcPts val="455"/>
              </a:spcBef>
            </a:pPr>
            <a:r>
              <a:rPr sz="2100" dirty="0">
                <a:latin typeface="Tahoma"/>
                <a:cs typeface="Tahoma"/>
              </a:rPr>
              <a:t>N</a:t>
            </a:r>
            <a:r>
              <a:rPr sz="2100" baseline="-15873" dirty="0">
                <a:latin typeface="Tahoma"/>
                <a:cs typeface="Tahoma"/>
              </a:rPr>
              <a:t>t </a:t>
            </a:r>
            <a:r>
              <a:rPr sz="2100" spc="-5" dirty="0">
                <a:latin typeface="Tahoma"/>
                <a:cs typeface="Tahoma"/>
              </a:rPr>
              <a:t>= # tracks = # </a:t>
            </a:r>
            <a:r>
              <a:rPr sz="2100" dirty="0">
                <a:latin typeface="Tahoma"/>
                <a:cs typeface="Tahoma"/>
              </a:rPr>
              <a:t>bits  (min </a:t>
            </a:r>
            <a:r>
              <a:rPr sz="2100" spc="-5" dirty="0">
                <a:latin typeface="Tahoma"/>
                <a:cs typeface="Tahoma"/>
              </a:rPr>
              <a:t>12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robotics)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26540" y="3139026"/>
            <a:ext cx="2983304" cy="292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662" y="4422846"/>
            <a:ext cx="606425" cy="3638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149225" marR="137160" indent="4445">
              <a:lnSpc>
                <a:spcPts val="1100"/>
              </a:lnSpc>
              <a:spcBef>
                <a:spcPts val="295"/>
              </a:spcBef>
            </a:pPr>
            <a:r>
              <a:rPr sz="1000" spc="-4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Y  </a:t>
            </a:r>
            <a:r>
              <a:rPr sz="1000" spc="-40" dirty="0">
                <a:latin typeface="Tahoma"/>
                <a:cs typeface="Tahoma"/>
              </a:rPr>
              <a:t>COD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2168" y="4436274"/>
            <a:ext cx="623570" cy="3613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57480" marR="92710" indent="-53340">
              <a:lnSpc>
                <a:spcPts val="1100"/>
              </a:lnSpc>
              <a:spcBef>
                <a:spcPts val="285"/>
              </a:spcBef>
            </a:pPr>
            <a:r>
              <a:rPr sz="1000" spc="-40" dirty="0">
                <a:latin typeface="Tahoma"/>
                <a:cs typeface="Tahoma"/>
              </a:rPr>
              <a:t>B</a:t>
            </a:r>
            <a:r>
              <a:rPr sz="1000" spc="-2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NA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sz="1000" spc="-5" dirty="0">
                <a:latin typeface="Tahoma"/>
                <a:cs typeface="Tahoma"/>
              </a:rPr>
              <a:t>Y  </a:t>
            </a:r>
            <a:r>
              <a:rPr sz="1000" spc="-30" dirty="0">
                <a:latin typeface="Tahoma"/>
                <a:cs typeface="Tahoma"/>
              </a:rPr>
              <a:t>CODE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93541" y="723711"/>
            <a:ext cx="3503929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Absolute</a:t>
            </a:r>
            <a:r>
              <a:rPr spc="-6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  <p:grpSp>
        <p:nvGrpSpPr>
          <p:cNvPr id="9" name="object 9"/>
          <p:cNvGrpSpPr/>
          <p:nvPr/>
        </p:nvGrpSpPr>
        <p:grpSpPr>
          <a:xfrm>
            <a:off x="5707810" y="1679957"/>
            <a:ext cx="4105910" cy="5673725"/>
            <a:chOff x="5707810" y="1679957"/>
            <a:chExt cx="4105910" cy="5673725"/>
          </a:xfrm>
        </p:grpSpPr>
        <p:sp>
          <p:nvSpPr>
            <p:cNvPr id="10" name="object 10"/>
            <p:cNvSpPr/>
            <p:nvPr/>
          </p:nvSpPr>
          <p:spPr>
            <a:xfrm>
              <a:off x="6786699" y="1679957"/>
              <a:ext cx="3026930" cy="4497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999" y="6350000"/>
              <a:ext cx="3124200" cy="901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6599" y="6324600"/>
              <a:ext cx="2933700" cy="1028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7810" y="6348239"/>
              <a:ext cx="2980055" cy="745490"/>
            </a:xfrm>
            <a:custGeom>
              <a:avLst/>
              <a:gdLst/>
              <a:ahLst/>
              <a:cxnLst/>
              <a:rect l="l" t="t" r="r" b="b"/>
              <a:pathLst>
                <a:path w="2980054" h="745490">
                  <a:moveTo>
                    <a:pt x="2979949" y="0"/>
                  </a:moveTo>
                  <a:lnTo>
                    <a:pt x="0" y="0"/>
                  </a:lnTo>
                  <a:lnTo>
                    <a:pt x="0" y="745313"/>
                  </a:lnTo>
                  <a:lnTo>
                    <a:pt x="2979949" y="745313"/>
                  </a:lnTo>
                  <a:lnTo>
                    <a:pt x="2979949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26016" y="1460056"/>
            <a:ext cx="3311525" cy="2741295"/>
            <a:chOff x="2226016" y="1460056"/>
            <a:chExt cx="3311525" cy="2741295"/>
          </a:xfrm>
        </p:grpSpPr>
        <p:sp>
          <p:nvSpPr>
            <p:cNvPr id="15" name="object 15"/>
            <p:cNvSpPr/>
            <p:nvPr/>
          </p:nvSpPr>
          <p:spPr>
            <a:xfrm>
              <a:off x="2226016" y="1460056"/>
              <a:ext cx="1288778" cy="2741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2800" y="2235200"/>
              <a:ext cx="8636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0" y="2197100"/>
              <a:ext cx="965200" cy="711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0531" y="2223834"/>
              <a:ext cx="706755" cy="421640"/>
            </a:xfrm>
            <a:custGeom>
              <a:avLst/>
              <a:gdLst/>
              <a:ahLst/>
              <a:cxnLst/>
              <a:rect l="l" t="t" r="r" b="b"/>
              <a:pathLst>
                <a:path w="706754" h="421639">
                  <a:moveTo>
                    <a:pt x="706394" y="0"/>
                  </a:moveTo>
                  <a:lnTo>
                    <a:pt x="0" y="0"/>
                  </a:lnTo>
                  <a:lnTo>
                    <a:pt x="0" y="421337"/>
                  </a:lnTo>
                  <a:lnTo>
                    <a:pt x="706394" y="421337"/>
                  </a:lnTo>
                  <a:lnTo>
                    <a:pt x="70639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07810" y="6348239"/>
            <a:ext cx="2980055" cy="7454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37540" marR="248285" indent="-383540">
              <a:lnSpc>
                <a:spcPts val="2500"/>
              </a:lnSpc>
              <a:spcBef>
                <a:spcPts val="509"/>
              </a:spcBef>
            </a:pPr>
            <a:r>
              <a:rPr sz="2100" dirty="0">
                <a:latin typeface="Tahoma"/>
                <a:cs typeface="Tahoma"/>
              </a:rPr>
              <a:t>adjacent codes </a:t>
            </a:r>
            <a:r>
              <a:rPr sz="2100" spc="-5" dirty="0">
                <a:latin typeface="Tahoma"/>
                <a:cs typeface="Tahoma"/>
              </a:rPr>
              <a:t>differ  by just </a:t>
            </a:r>
            <a:r>
              <a:rPr sz="2100" dirty="0">
                <a:latin typeface="Tahoma"/>
                <a:cs typeface="Tahoma"/>
              </a:rPr>
              <a:t>one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bit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76631" y="1696744"/>
            <a:ext cx="3047365" cy="5046980"/>
            <a:chOff x="6776631" y="1696744"/>
            <a:chExt cx="3047365" cy="5046980"/>
          </a:xfrm>
        </p:grpSpPr>
        <p:sp>
          <p:nvSpPr>
            <p:cNvPr id="21" name="object 21"/>
            <p:cNvSpPr/>
            <p:nvPr/>
          </p:nvSpPr>
          <p:spPr>
            <a:xfrm>
              <a:off x="8661400" y="6019800"/>
              <a:ext cx="939800" cy="723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55873" y="6193805"/>
              <a:ext cx="604520" cy="394335"/>
            </a:xfrm>
            <a:custGeom>
              <a:avLst/>
              <a:gdLst/>
              <a:ahLst/>
              <a:cxnLst/>
              <a:rect l="l" t="t" r="r" b="b"/>
              <a:pathLst>
                <a:path w="604520" h="394334">
                  <a:moveTo>
                    <a:pt x="127257" y="310586"/>
                  </a:moveTo>
                  <a:lnTo>
                    <a:pt x="0" y="334588"/>
                  </a:lnTo>
                  <a:lnTo>
                    <a:pt x="11191" y="393973"/>
                  </a:lnTo>
                  <a:lnTo>
                    <a:pt x="140921" y="369504"/>
                  </a:lnTo>
                  <a:lnTo>
                    <a:pt x="259560" y="336711"/>
                  </a:lnTo>
                  <a:lnTo>
                    <a:pt x="327041" y="310921"/>
                  </a:lnTo>
                  <a:lnTo>
                    <a:pt x="126046" y="310921"/>
                  </a:lnTo>
                  <a:lnTo>
                    <a:pt x="127257" y="310586"/>
                  </a:lnTo>
                  <a:close/>
                </a:path>
                <a:path w="604520" h="394334">
                  <a:moveTo>
                    <a:pt x="128494" y="310352"/>
                  </a:moveTo>
                  <a:lnTo>
                    <a:pt x="127257" y="310586"/>
                  </a:lnTo>
                  <a:lnTo>
                    <a:pt x="126046" y="310921"/>
                  </a:lnTo>
                  <a:lnTo>
                    <a:pt x="128494" y="310352"/>
                  </a:lnTo>
                  <a:close/>
                </a:path>
                <a:path w="604520" h="394334">
                  <a:moveTo>
                    <a:pt x="328527" y="310352"/>
                  </a:moveTo>
                  <a:lnTo>
                    <a:pt x="128494" y="310352"/>
                  </a:lnTo>
                  <a:lnTo>
                    <a:pt x="126046" y="310921"/>
                  </a:lnTo>
                  <a:lnTo>
                    <a:pt x="327041" y="310921"/>
                  </a:lnTo>
                  <a:lnTo>
                    <a:pt x="328527" y="310352"/>
                  </a:lnTo>
                  <a:close/>
                </a:path>
                <a:path w="604520" h="394334">
                  <a:moveTo>
                    <a:pt x="240696" y="279230"/>
                  </a:moveTo>
                  <a:lnTo>
                    <a:pt x="127257" y="310586"/>
                  </a:lnTo>
                  <a:lnTo>
                    <a:pt x="128494" y="310352"/>
                  </a:lnTo>
                  <a:lnTo>
                    <a:pt x="328527" y="310352"/>
                  </a:lnTo>
                  <a:lnTo>
                    <a:pt x="364658" y="296544"/>
                  </a:lnTo>
                  <a:lnTo>
                    <a:pt x="396974" y="279745"/>
                  </a:lnTo>
                  <a:lnTo>
                    <a:pt x="239349" y="279745"/>
                  </a:lnTo>
                  <a:lnTo>
                    <a:pt x="240696" y="279230"/>
                  </a:lnTo>
                  <a:close/>
                </a:path>
                <a:path w="604520" h="394334">
                  <a:moveTo>
                    <a:pt x="242083" y="278847"/>
                  </a:moveTo>
                  <a:lnTo>
                    <a:pt x="240696" y="279230"/>
                  </a:lnTo>
                  <a:lnTo>
                    <a:pt x="239349" y="279745"/>
                  </a:lnTo>
                  <a:lnTo>
                    <a:pt x="242083" y="278847"/>
                  </a:lnTo>
                  <a:close/>
                </a:path>
                <a:path w="604520" h="394334">
                  <a:moveTo>
                    <a:pt x="398702" y="278847"/>
                  </a:moveTo>
                  <a:lnTo>
                    <a:pt x="242083" y="278847"/>
                  </a:lnTo>
                  <a:lnTo>
                    <a:pt x="239349" y="279745"/>
                  </a:lnTo>
                  <a:lnTo>
                    <a:pt x="396974" y="279745"/>
                  </a:lnTo>
                  <a:lnTo>
                    <a:pt x="398702" y="278847"/>
                  </a:lnTo>
                  <a:close/>
                </a:path>
                <a:path w="604520" h="394334">
                  <a:moveTo>
                    <a:pt x="339875" y="241325"/>
                  </a:moveTo>
                  <a:lnTo>
                    <a:pt x="240696" y="279230"/>
                  </a:lnTo>
                  <a:lnTo>
                    <a:pt x="242083" y="278847"/>
                  </a:lnTo>
                  <a:lnTo>
                    <a:pt x="398702" y="278847"/>
                  </a:lnTo>
                  <a:lnTo>
                    <a:pt x="454921" y="249621"/>
                  </a:lnTo>
                  <a:lnTo>
                    <a:pt x="465353" y="242123"/>
                  </a:lnTo>
                  <a:lnTo>
                    <a:pt x="338340" y="242123"/>
                  </a:lnTo>
                  <a:lnTo>
                    <a:pt x="339875" y="241325"/>
                  </a:lnTo>
                  <a:close/>
                </a:path>
                <a:path w="604520" h="394334">
                  <a:moveTo>
                    <a:pt x="341487" y="240709"/>
                  </a:moveTo>
                  <a:lnTo>
                    <a:pt x="339875" y="241325"/>
                  </a:lnTo>
                  <a:lnTo>
                    <a:pt x="338340" y="242123"/>
                  </a:lnTo>
                  <a:lnTo>
                    <a:pt x="341487" y="240709"/>
                  </a:lnTo>
                  <a:close/>
                </a:path>
                <a:path w="604520" h="394334">
                  <a:moveTo>
                    <a:pt x="467320" y="240709"/>
                  </a:moveTo>
                  <a:lnTo>
                    <a:pt x="341487" y="240709"/>
                  </a:lnTo>
                  <a:lnTo>
                    <a:pt x="338340" y="242123"/>
                  </a:lnTo>
                  <a:lnTo>
                    <a:pt x="465353" y="242123"/>
                  </a:lnTo>
                  <a:lnTo>
                    <a:pt x="467320" y="240709"/>
                  </a:lnTo>
                  <a:close/>
                </a:path>
                <a:path w="604520" h="394334">
                  <a:moveTo>
                    <a:pt x="423210" y="198004"/>
                  </a:moveTo>
                  <a:lnTo>
                    <a:pt x="339875" y="241325"/>
                  </a:lnTo>
                  <a:lnTo>
                    <a:pt x="341487" y="240709"/>
                  </a:lnTo>
                  <a:lnTo>
                    <a:pt x="467320" y="240709"/>
                  </a:lnTo>
                  <a:lnTo>
                    <a:pt x="524962" y="199275"/>
                  </a:lnTo>
                  <a:lnTo>
                    <a:pt x="421443" y="199275"/>
                  </a:lnTo>
                  <a:lnTo>
                    <a:pt x="423210" y="198004"/>
                  </a:lnTo>
                  <a:close/>
                </a:path>
                <a:path w="604520" h="394334">
                  <a:moveTo>
                    <a:pt x="603103" y="117631"/>
                  </a:moveTo>
                  <a:lnTo>
                    <a:pt x="510426" y="117631"/>
                  </a:lnTo>
                  <a:lnTo>
                    <a:pt x="560434" y="151527"/>
                  </a:lnTo>
                  <a:lnTo>
                    <a:pt x="545471" y="173622"/>
                  </a:lnTo>
                  <a:lnTo>
                    <a:pt x="602419" y="202684"/>
                  </a:lnTo>
                  <a:lnTo>
                    <a:pt x="603103" y="117631"/>
                  </a:lnTo>
                  <a:close/>
                </a:path>
                <a:path w="604520" h="394334">
                  <a:moveTo>
                    <a:pt x="425140" y="197001"/>
                  </a:moveTo>
                  <a:lnTo>
                    <a:pt x="423210" y="198004"/>
                  </a:lnTo>
                  <a:lnTo>
                    <a:pt x="421443" y="199275"/>
                  </a:lnTo>
                  <a:lnTo>
                    <a:pt x="425140" y="197001"/>
                  </a:lnTo>
                  <a:close/>
                </a:path>
                <a:path w="604520" h="394334">
                  <a:moveTo>
                    <a:pt x="528125" y="197001"/>
                  </a:moveTo>
                  <a:lnTo>
                    <a:pt x="425140" y="197001"/>
                  </a:lnTo>
                  <a:lnTo>
                    <a:pt x="421443" y="199275"/>
                  </a:lnTo>
                  <a:lnTo>
                    <a:pt x="524962" y="199275"/>
                  </a:lnTo>
                  <a:lnTo>
                    <a:pt x="528125" y="197001"/>
                  </a:lnTo>
                  <a:close/>
                </a:path>
                <a:path w="604520" h="394334">
                  <a:moveTo>
                    <a:pt x="487095" y="152082"/>
                  </a:moveTo>
                  <a:lnTo>
                    <a:pt x="423210" y="198004"/>
                  </a:lnTo>
                  <a:lnTo>
                    <a:pt x="425140" y="197001"/>
                  </a:lnTo>
                  <a:lnTo>
                    <a:pt x="528125" y="197001"/>
                  </a:lnTo>
                  <a:lnTo>
                    <a:pt x="531073" y="194882"/>
                  </a:lnTo>
                  <a:lnTo>
                    <a:pt x="545471" y="173622"/>
                  </a:lnTo>
                  <a:lnTo>
                    <a:pt x="511986" y="156534"/>
                  </a:lnTo>
                  <a:lnTo>
                    <a:pt x="484080" y="156534"/>
                  </a:lnTo>
                  <a:lnTo>
                    <a:pt x="487095" y="152082"/>
                  </a:lnTo>
                  <a:close/>
                </a:path>
                <a:path w="604520" h="394334">
                  <a:moveTo>
                    <a:pt x="510426" y="117631"/>
                  </a:moveTo>
                  <a:lnTo>
                    <a:pt x="491248" y="145951"/>
                  </a:lnTo>
                  <a:lnTo>
                    <a:pt x="545471" y="173622"/>
                  </a:lnTo>
                  <a:lnTo>
                    <a:pt x="560434" y="151527"/>
                  </a:lnTo>
                  <a:lnTo>
                    <a:pt x="510426" y="117631"/>
                  </a:lnTo>
                  <a:close/>
                </a:path>
                <a:path w="604520" h="394334">
                  <a:moveTo>
                    <a:pt x="491462" y="148944"/>
                  </a:moveTo>
                  <a:lnTo>
                    <a:pt x="487095" y="152082"/>
                  </a:lnTo>
                  <a:lnTo>
                    <a:pt x="484080" y="156534"/>
                  </a:lnTo>
                  <a:lnTo>
                    <a:pt x="491462" y="148944"/>
                  </a:lnTo>
                  <a:close/>
                </a:path>
                <a:path w="604520" h="394334">
                  <a:moveTo>
                    <a:pt x="497113" y="148944"/>
                  </a:moveTo>
                  <a:lnTo>
                    <a:pt x="491462" y="148944"/>
                  </a:lnTo>
                  <a:lnTo>
                    <a:pt x="484080" y="156534"/>
                  </a:lnTo>
                  <a:lnTo>
                    <a:pt x="511986" y="156534"/>
                  </a:lnTo>
                  <a:lnTo>
                    <a:pt x="497113" y="148944"/>
                  </a:lnTo>
                  <a:close/>
                </a:path>
                <a:path w="604520" h="394334">
                  <a:moveTo>
                    <a:pt x="491248" y="145951"/>
                  </a:moveTo>
                  <a:lnTo>
                    <a:pt x="487095" y="152082"/>
                  </a:lnTo>
                  <a:lnTo>
                    <a:pt x="491462" y="148944"/>
                  </a:lnTo>
                  <a:lnTo>
                    <a:pt x="497113" y="148944"/>
                  </a:lnTo>
                  <a:lnTo>
                    <a:pt x="491248" y="145951"/>
                  </a:lnTo>
                  <a:close/>
                </a:path>
                <a:path w="604520" h="394334">
                  <a:moveTo>
                    <a:pt x="604050" y="0"/>
                  </a:moveTo>
                  <a:lnTo>
                    <a:pt x="440994" y="120305"/>
                  </a:lnTo>
                  <a:lnTo>
                    <a:pt x="491248" y="145951"/>
                  </a:lnTo>
                  <a:lnTo>
                    <a:pt x="510426" y="117631"/>
                  </a:lnTo>
                  <a:lnTo>
                    <a:pt x="603103" y="117631"/>
                  </a:lnTo>
                  <a:lnTo>
                    <a:pt x="6040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6631" y="1710181"/>
              <a:ext cx="3047365" cy="290195"/>
            </a:xfrm>
            <a:custGeom>
              <a:avLst/>
              <a:gdLst/>
              <a:ahLst/>
              <a:cxnLst/>
              <a:rect l="l" t="t" r="r" b="b"/>
              <a:pathLst>
                <a:path w="3047365" h="290194">
                  <a:moveTo>
                    <a:pt x="3047060" y="0"/>
                  </a:moveTo>
                  <a:lnTo>
                    <a:pt x="2031936" y="0"/>
                  </a:lnTo>
                  <a:lnTo>
                    <a:pt x="1015123" y="0"/>
                  </a:lnTo>
                  <a:lnTo>
                    <a:pt x="0" y="0"/>
                  </a:lnTo>
                  <a:lnTo>
                    <a:pt x="0" y="290068"/>
                  </a:lnTo>
                  <a:lnTo>
                    <a:pt x="1015123" y="290068"/>
                  </a:lnTo>
                  <a:lnTo>
                    <a:pt x="2031936" y="290068"/>
                  </a:lnTo>
                  <a:lnTo>
                    <a:pt x="3047060" y="290068"/>
                  </a:lnTo>
                  <a:lnTo>
                    <a:pt x="3047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6631" y="1710173"/>
              <a:ext cx="3047365" cy="290195"/>
            </a:xfrm>
            <a:custGeom>
              <a:avLst/>
              <a:gdLst/>
              <a:ahLst/>
              <a:cxnLst/>
              <a:rect l="l" t="t" r="r" b="b"/>
              <a:pathLst>
                <a:path w="3047365" h="290194">
                  <a:moveTo>
                    <a:pt x="0" y="0"/>
                  </a:moveTo>
                  <a:lnTo>
                    <a:pt x="3047064" y="0"/>
                  </a:lnTo>
                </a:path>
                <a:path w="3047365" h="290194">
                  <a:moveTo>
                    <a:pt x="0" y="290068"/>
                  </a:moveTo>
                  <a:lnTo>
                    <a:pt x="3047064" y="290068"/>
                  </a:lnTo>
                </a:path>
              </a:pathLst>
            </a:custGeom>
            <a:ln w="26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20531" y="2223834"/>
            <a:ext cx="706755" cy="4216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90"/>
              </a:spcBef>
            </a:pPr>
            <a:r>
              <a:rPr sz="2100" spc="-5" dirty="0">
                <a:latin typeface="Tahoma"/>
                <a:cs typeface="Tahoma"/>
              </a:rPr>
              <a:t>XOR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7721" y="3353920"/>
            <a:ext cx="335280" cy="392430"/>
            <a:chOff x="1657721" y="3353920"/>
            <a:chExt cx="335280" cy="392430"/>
          </a:xfrm>
        </p:grpSpPr>
        <p:sp>
          <p:nvSpPr>
            <p:cNvPr id="27" name="object 27"/>
            <p:cNvSpPr/>
            <p:nvPr/>
          </p:nvSpPr>
          <p:spPr>
            <a:xfrm>
              <a:off x="1664072" y="3360271"/>
              <a:ext cx="322580" cy="379730"/>
            </a:xfrm>
            <a:custGeom>
              <a:avLst/>
              <a:gdLst/>
              <a:ahLst/>
              <a:cxnLst/>
              <a:rect l="l" t="t" r="r" b="b"/>
              <a:pathLst>
                <a:path w="322580" h="379729">
                  <a:moveTo>
                    <a:pt x="197067" y="0"/>
                  </a:moveTo>
                  <a:lnTo>
                    <a:pt x="197067" y="94842"/>
                  </a:lnTo>
                  <a:lnTo>
                    <a:pt x="0" y="94842"/>
                  </a:lnTo>
                  <a:lnTo>
                    <a:pt x="0" y="284528"/>
                  </a:lnTo>
                  <a:lnTo>
                    <a:pt x="197067" y="284528"/>
                  </a:lnTo>
                  <a:lnTo>
                    <a:pt x="197067" y="379370"/>
                  </a:lnTo>
                  <a:lnTo>
                    <a:pt x="322157" y="189685"/>
                  </a:lnTo>
                  <a:lnTo>
                    <a:pt x="197067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4072" y="3360271"/>
              <a:ext cx="322580" cy="379730"/>
            </a:xfrm>
            <a:custGeom>
              <a:avLst/>
              <a:gdLst/>
              <a:ahLst/>
              <a:cxnLst/>
              <a:rect l="l" t="t" r="r" b="b"/>
              <a:pathLst>
                <a:path w="322580" h="379729">
                  <a:moveTo>
                    <a:pt x="197066" y="0"/>
                  </a:moveTo>
                  <a:lnTo>
                    <a:pt x="322156" y="189685"/>
                  </a:lnTo>
                  <a:lnTo>
                    <a:pt x="197066" y="379371"/>
                  </a:lnTo>
                  <a:lnTo>
                    <a:pt x="197066" y="284528"/>
                  </a:lnTo>
                  <a:lnTo>
                    <a:pt x="0" y="284528"/>
                  </a:lnTo>
                  <a:lnTo>
                    <a:pt x="0" y="94842"/>
                  </a:lnTo>
                  <a:lnTo>
                    <a:pt x="197066" y="94842"/>
                  </a:lnTo>
                  <a:lnTo>
                    <a:pt x="197066" y="0"/>
                  </a:lnTo>
                  <a:close/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71100" y="1917009"/>
            <a:ext cx="4067810" cy="4856480"/>
            <a:chOff x="971100" y="1917009"/>
            <a:chExt cx="4067810" cy="4856480"/>
          </a:xfrm>
        </p:grpSpPr>
        <p:sp>
          <p:nvSpPr>
            <p:cNvPr id="30" name="object 30"/>
            <p:cNvSpPr/>
            <p:nvPr/>
          </p:nvSpPr>
          <p:spPr>
            <a:xfrm>
              <a:off x="4917520" y="2603206"/>
              <a:ext cx="121285" cy="913765"/>
            </a:xfrm>
            <a:custGeom>
              <a:avLst/>
              <a:gdLst/>
              <a:ahLst/>
              <a:cxnLst/>
              <a:rect l="l" t="t" r="r" b="b"/>
              <a:pathLst>
                <a:path w="121285" h="913764">
                  <a:moveTo>
                    <a:pt x="40270" y="792314"/>
                  </a:moveTo>
                  <a:lnTo>
                    <a:pt x="0" y="792314"/>
                  </a:lnTo>
                  <a:lnTo>
                    <a:pt x="60405" y="913176"/>
                  </a:lnTo>
                  <a:lnTo>
                    <a:pt x="110741" y="812458"/>
                  </a:lnTo>
                  <a:lnTo>
                    <a:pt x="40270" y="812458"/>
                  </a:lnTo>
                  <a:lnTo>
                    <a:pt x="40270" y="792314"/>
                  </a:lnTo>
                  <a:close/>
                </a:path>
                <a:path w="121285" h="913764">
                  <a:moveTo>
                    <a:pt x="80538" y="0"/>
                  </a:moveTo>
                  <a:lnTo>
                    <a:pt x="40269" y="0"/>
                  </a:lnTo>
                  <a:lnTo>
                    <a:pt x="40270" y="812458"/>
                  </a:lnTo>
                  <a:lnTo>
                    <a:pt x="80539" y="812458"/>
                  </a:lnTo>
                  <a:lnTo>
                    <a:pt x="80538" y="0"/>
                  </a:lnTo>
                  <a:close/>
                </a:path>
                <a:path w="121285" h="913764">
                  <a:moveTo>
                    <a:pt x="120808" y="792314"/>
                  </a:moveTo>
                  <a:lnTo>
                    <a:pt x="80539" y="792314"/>
                  </a:lnTo>
                  <a:lnTo>
                    <a:pt x="80539" y="812458"/>
                  </a:lnTo>
                  <a:lnTo>
                    <a:pt x="110741" y="812458"/>
                  </a:lnTo>
                  <a:lnTo>
                    <a:pt x="120808" y="792314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1100" y="4785430"/>
              <a:ext cx="2013479" cy="19875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1819" y="6215411"/>
              <a:ext cx="325755" cy="345440"/>
            </a:xfrm>
            <a:custGeom>
              <a:avLst/>
              <a:gdLst/>
              <a:ahLst/>
              <a:cxnLst/>
              <a:rect l="l" t="t" r="r" b="b"/>
              <a:pathLst>
                <a:path w="325754" h="345440">
                  <a:moveTo>
                    <a:pt x="204320" y="0"/>
                  </a:moveTo>
                  <a:lnTo>
                    <a:pt x="0" y="99289"/>
                  </a:lnTo>
                  <a:lnTo>
                    <a:pt x="10847" y="326278"/>
                  </a:lnTo>
                  <a:lnTo>
                    <a:pt x="59215" y="244708"/>
                  </a:lnTo>
                  <a:lnTo>
                    <a:pt x="228702" y="345298"/>
                  </a:lnTo>
                  <a:lnTo>
                    <a:pt x="325438" y="182158"/>
                  </a:lnTo>
                  <a:lnTo>
                    <a:pt x="155952" y="81569"/>
                  </a:lnTo>
                  <a:lnTo>
                    <a:pt x="20432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1818" y="6215411"/>
              <a:ext cx="325755" cy="345440"/>
            </a:xfrm>
            <a:custGeom>
              <a:avLst/>
              <a:gdLst/>
              <a:ahLst/>
              <a:cxnLst/>
              <a:rect l="l" t="t" r="r" b="b"/>
              <a:pathLst>
                <a:path w="325754" h="345440">
                  <a:moveTo>
                    <a:pt x="10846" y="326278"/>
                  </a:moveTo>
                  <a:lnTo>
                    <a:pt x="0" y="99289"/>
                  </a:lnTo>
                  <a:lnTo>
                    <a:pt x="204320" y="0"/>
                  </a:lnTo>
                  <a:lnTo>
                    <a:pt x="155952" y="81569"/>
                  </a:lnTo>
                  <a:lnTo>
                    <a:pt x="325439" y="182158"/>
                  </a:lnTo>
                  <a:lnTo>
                    <a:pt x="228702" y="345298"/>
                  </a:lnTo>
                  <a:lnTo>
                    <a:pt x="59215" y="244708"/>
                  </a:lnTo>
                  <a:lnTo>
                    <a:pt x="10846" y="326278"/>
                  </a:lnTo>
                  <a:close/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64072" y="1923360"/>
              <a:ext cx="322580" cy="379730"/>
            </a:xfrm>
            <a:custGeom>
              <a:avLst/>
              <a:gdLst/>
              <a:ahLst/>
              <a:cxnLst/>
              <a:rect l="l" t="t" r="r" b="b"/>
              <a:pathLst>
                <a:path w="322580" h="379730">
                  <a:moveTo>
                    <a:pt x="197067" y="0"/>
                  </a:moveTo>
                  <a:lnTo>
                    <a:pt x="197067" y="94842"/>
                  </a:lnTo>
                  <a:lnTo>
                    <a:pt x="0" y="94842"/>
                  </a:lnTo>
                  <a:lnTo>
                    <a:pt x="0" y="284528"/>
                  </a:lnTo>
                  <a:lnTo>
                    <a:pt x="197067" y="284528"/>
                  </a:lnTo>
                  <a:lnTo>
                    <a:pt x="197067" y="379370"/>
                  </a:lnTo>
                  <a:lnTo>
                    <a:pt x="322157" y="189685"/>
                  </a:lnTo>
                  <a:lnTo>
                    <a:pt x="197067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4072" y="1923360"/>
              <a:ext cx="322580" cy="379730"/>
            </a:xfrm>
            <a:custGeom>
              <a:avLst/>
              <a:gdLst/>
              <a:ahLst/>
              <a:cxnLst/>
              <a:rect l="l" t="t" r="r" b="b"/>
              <a:pathLst>
                <a:path w="322580" h="379730">
                  <a:moveTo>
                    <a:pt x="197066" y="0"/>
                  </a:moveTo>
                  <a:lnTo>
                    <a:pt x="322156" y="189685"/>
                  </a:lnTo>
                  <a:lnTo>
                    <a:pt x="197066" y="379371"/>
                  </a:lnTo>
                  <a:lnTo>
                    <a:pt x="197066" y="284528"/>
                  </a:lnTo>
                  <a:lnTo>
                    <a:pt x="0" y="284528"/>
                  </a:lnTo>
                  <a:lnTo>
                    <a:pt x="0" y="94842"/>
                  </a:lnTo>
                  <a:lnTo>
                    <a:pt x="197066" y="94842"/>
                  </a:lnTo>
                  <a:lnTo>
                    <a:pt x="197066" y="0"/>
                  </a:lnTo>
                  <a:close/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343131" y="6451506"/>
            <a:ext cx="168592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384" marR="5080" indent="-20320">
              <a:lnSpc>
                <a:spcPts val="1800"/>
              </a:lnSpc>
              <a:spcBef>
                <a:spcPts val="360"/>
              </a:spcBef>
            </a:pPr>
            <a:r>
              <a:rPr sz="1700" b="1" spc="-5" dirty="0">
                <a:latin typeface="Tahoma"/>
                <a:cs typeface="Tahoma"/>
              </a:rPr>
              <a:t>8-bit</a:t>
            </a:r>
            <a:r>
              <a:rPr sz="1700" b="1" spc="-70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Gray-coded  </a:t>
            </a:r>
            <a:r>
              <a:rPr sz="1700" spc="-10" dirty="0">
                <a:latin typeface="Tahoma"/>
                <a:cs typeface="Tahoma"/>
              </a:rPr>
              <a:t>absolute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encoder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1719" y="1866806"/>
            <a:ext cx="1540510" cy="189801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896619" indent="19050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binary  c</a:t>
            </a:r>
            <a:r>
              <a:rPr sz="1700" spc="-5" dirty="0">
                <a:latin typeface="Tahoma"/>
                <a:cs typeface="Tahoma"/>
              </a:rPr>
              <a:t>o</a:t>
            </a:r>
            <a:r>
              <a:rPr sz="1700" spc="-10" dirty="0">
                <a:latin typeface="Tahoma"/>
                <a:cs typeface="Tahoma"/>
              </a:rPr>
              <a:t>d</a:t>
            </a:r>
            <a:r>
              <a:rPr sz="1700" spc="-15" dirty="0">
                <a:latin typeface="Tahoma"/>
                <a:cs typeface="Tahoma"/>
              </a:rPr>
              <a:t>i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5" dirty="0">
                <a:latin typeface="Tahoma"/>
                <a:cs typeface="Tahoma"/>
              </a:rPr>
              <a:t>g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416559" marR="5080" indent="-41275">
              <a:lnSpc>
                <a:spcPts val="1800"/>
              </a:lnSpc>
            </a:pPr>
            <a:r>
              <a:rPr sz="1700" spc="-10" dirty="0">
                <a:latin typeface="Tahoma"/>
                <a:cs typeface="Tahoma"/>
              </a:rPr>
              <a:t>optical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disks  with </a:t>
            </a:r>
            <a:r>
              <a:rPr sz="1700" b="1" spc="-5" dirty="0">
                <a:latin typeface="Tahoma"/>
                <a:cs typeface="Tahoma"/>
              </a:rPr>
              <a:t>2</a:t>
            </a:r>
            <a:r>
              <a:rPr sz="1700" b="1" spc="-55" dirty="0">
                <a:latin typeface="Tahoma"/>
                <a:cs typeface="Tahoma"/>
              </a:rPr>
              <a:t> </a:t>
            </a:r>
            <a:r>
              <a:rPr sz="1700" b="1" spc="-5" dirty="0">
                <a:latin typeface="Tahoma"/>
                <a:cs typeface="Tahoma"/>
              </a:rPr>
              <a:t>bits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ahoma"/>
              <a:cs typeface="Tahoma"/>
            </a:endParaRPr>
          </a:p>
          <a:p>
            <a:pPr marL="92710" marR="817244" indent="93980">
              <a:lnSpc>
                <a:spcPts val="1800"/>
              </a:lnSpc>
              <a:spcBef>
                <a:spcPts val="5"/>
              </a:spcBef>
            </a:pPr>
            <a:r>
              <a:rPr sz="1700" spc="-20" dirty="0">
                <a:solidFill>
                  <a:srgbClr val="660066"/>
                </a:solidFill>
                <a:latin typeface="Tahoma"/>
                <a:cs typeface="Tahoma"/>
              </a:rPr>
              <a:t>Gray  </a:t>
            </a:r>
            <a:r>
              <a:rPr sz="1700" spc="-10" dirty="0">
                <a:latin typeface="Tahoma"/>
                <a:cs typeface="Tahoma"/>
              </a:rPr>
              <a:t>c</a:t>
            </a:r>
            <a:r>
              <a:rPr sz="1700" spc="-5" dirty="0">
                <a:latin typeface="Tahoma"/>
                <a:cs typeface="Tahoma"/>
              </a:rPr>
              <a:t>o</a:t>
            </a:r>
            <a:r>
              <a:rPr sz="1700" spc="-10" dirty="0">
                <a:latin typeface="Tahoma"/>
                <a:cs typeface="Tahoma"/>
              </a:rPr>
              <a:t>d</a:t>
            </a:r>
            <a:r>
              <a:rPr sz="1700" spc="-15" dirty="0">
                <a:latin typeface="Tahoma"/>
                <a:cs typeface="Tahoma"/>
              </a:rPr>
              <a:t>i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5" dirty="0">
                <a:latin typeface="Tahoma"/>
                <a:cs typeface="Tahoma"/>
              </a:rPr>
              <a:t>g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76631" y="1752528"/>
            <a:ext cx="30473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  <a:tabLst>
                <a:tab pos="1199515" algn="l"/>
                <a:tab pos="2310765" algn="l"/>
              </a:tabLst>
            </a:pPr>
            <a:r>
              <a:rPr sz="1300" b="1" spc="-25" dirty="0">
                <a:latin typeface="Tahoma"/>
                <a:cs typeface="Tahoma"/>
              </a:rPr>
              <a:t>DECIMAL	</a:t>
            </a:r>
            <a:r>
              <a:rPr sz="1300" b="1" spc="-20" dirty="0">
                <a:latin typeface="Tahoma"/>
                <a:cs typeface="Tahoma"/>
              </a:rPr>
              <a:t>BINARY	GRAY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3354" y="647511"/>
            <a:ext cx="480631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of absolute</a:t>
            </a:r>
            <a:r>
              <a:rPr spc="-80" dirty="0"/>
              <a:t> </a:t>
            </a:r>
            <a:r>
              <a:rPr spc="-10" dirty="0"/>
              <a:t>encoders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3855229" y="1457982"/>
            <a:ext cx="4617720" cy="53035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5425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26060" algn="l"/>
              </a:tabLst>
            </a:pPr>
            <a:r>
              <a:rPr sz="1900" spc="-5" dirty="0">
                <a:latin typeface="Tahoma"/>
                <a:cs typeface="Tahoma"/>
              </a:rPr>
              <a:t>ready to measure </a:t>
            </a:r>
            <a:r>
              <a:rPr sz="1900" dirty="0">
                <a:latin typeface="Tahoma"/>
                <a:cs typeface="Tahoma"/>
              </a:rPr>
              <a:t>at </a:t>
            </a:r>
            <a:r>
              <a:rPr sz="1900" spc="-5" dirty="0">
                <a:latin typeface="Tahoma"/>
                <a:cs typeface="Tahoma"/>
              </a:rPr>
              <a:t>start (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no</a:t>
            </a:r>
            <a:r>
              <a:rPr sz="1900" spc="1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“homing”</a:t>
            </a:r>
            <a:r>
              <a:rPr sz="1900" spc="-5" dirty="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marL="225425" indent="-187960">
              <a:lnSpc>
                <a:spcPct val="100000"/>
              </a:lnSpc>
              <a:spcBef>
                <a:spcPts val="620"/>
              </a:spcBef>
              <a:buChar char="•"/>
              <a:tabLst>
                <a:tab pos="226060" algn="l"/>
              </a:tabLst>
            </a:pPr>
            <a:r>
              <a:rPr sz="1900" spc="-5" dirty="0">
                <a:latin typeface="Tahoma"/>
                <a:cs typeface="Tahoma"/>
              </a:rPr>
              <a:t>two modes </a:t>
            </a:r>
            <a:r>
              <a:rPr sz="1900" spc="-10" dirty="0">
                <a:latin typeface="Tahoma"/>
                <a:cs typeface="Tahoma"/>
              </a:rPr>
              <a:t>for </a:t>
            </a:r>
            <a:r>
              <a:rPr sz="1900" spc="-5" dirty="0">
                <a:latin typeface="Tahoma"/>
                <a:cs typeface="Tahoma"/>
              </a:rPr>
              <a:t>permanent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operation</a:t>
            </a:r>
            <a:endParaRPr sz="1900">
              <a:latin typeface="Tahoma"/>
              <a:cs typeface="Tahoma"/>
            </a:endParaRPr>
          </a:p>
          <a:p>
            <a:pPr marL="507365" marR="214629" lvl="1" indent="-187960">
              <a:lnSpc>
                <a:spcPct val="100499"/>
              </a:lnSpc>
              <a:spcBef>
                <a:spcPts val="610"/>
              </a:spcBef>
              <a:buFont typeface="Lucida Sans Unicode"/>
              <a:buChar char="-"/>
              <a:tabLst>
                <a:tab pos="508000" algn="l"/>
              </a:tabLst>
            </a:pPr>
            <a:r>
              <a:rPr sz="1700" spc="-15" dirty="0">
                <a:latin typeface="Tahoma"/>
                <a:cs typeface="Tahoma"/>
              </a:rPr>
              <a:t>when </a:t>
            </a:r>
            <a:r>
              <a:rPr sz="1700" spc="-10" dirty="0">
                <a:latin typeface="Tahoma"/>
                <a:cs typeface="Tahoma"/>
              </a:rPr>
              <a:t>switching off the drive, </a:t>
            </a:r>
            <a:r>
              <a:rPr sz="1700" spc="-5" dirty="0">
                <a:latin typeface="Tahoma"/>
                <a:cs typeface="Tahoma"/>
              </a:rPr>
              <a:t>position  </a:t>
            </a:r>
            <a:r>
              <a:rPr sz="1700" spc="-10" dirty="0">
                <a:latin typeface="Tahoma"/>
                <a:cs typeface="Tahoma"/>
              </a:rPr>
              <a:t>parameters are </a:t>
            </a:r>
            <a:r>
              <a:rPr sz="1700" spc="-15" dirty="0">
                <a:latin typeface="Tahoma"/>
                <a:cs typeface="Tahoma"/>
              </a:rPr>
              <a:t>saved </a:t>
            </a:r>
            <a:r>
              <a:rPr sz="1700" spc="-5" dirty="0">
                <a:latin typeface="Tahoma"/>
                <a:cs typeface="Tahoma"/>
              </a:rPr>
              <a:t>on a </a:t>
            </a:r>
            <a:r>
              <a:rPr sz="1700" spc="-10" dirty="0">
                <a:latin typeface="Tahoma"/>
                <a:cs typeface="Tahoma"/>
              </a:rPr>
              <a:t>flash </a:t>
            </a:r>
            <a:r>
              <a:rPr sz="1700" spc="-5" dirty="0">
                <a:latin typeface="Tahoma"/>
                <a:cs typeface="Tahoma"/>
              </a:rPr>
              <a:t>memory  </a:t>
            </a:r>
            <a:r>
              <a:rPr sz="1700" spc="-10" dirty="0">
                <a:latin typeface="Tahoma"/>
                <a:cs typeface="Tahoma"/>
              </a:rPr>
              <a:t>(and </a:t>
            </a:r>
            <a:r>
              <a:rPr sz="1700" spc="-15" dirty="0">
                <a:latin typeface="Tahoma"/>
                <a:cs typeface="Tahoma"/>
              </a:rPr>
              <a:t>brakes</a:t>
            </a:r>
            <a:r>
              <a:rPr sz="1700" spc="-10" dirty="0">
                <a:latin typeface="Tahoma"/>
                <a:cs typeface="Tahoma"/>
              </a:rPr>
              <a:t> activated)</a:t>
            </a:r>
            <a:endParaRPr sz="1700">
              <a:latin typeface="Tahoma"/>
              <a:cs typeface="Tahoma"/>
            </a:endParaRPr>
          </a:p>
          <a:p>
            <a:pPr marL="507365" marR="130810" lvl="1" indent="-187960" algn="just">
              <a:lnSpc>
                <a:spcPct val="100499"/>
              </a:lnSpc>
              <a:spcBef>
                <a:spcPts val="550"/>
              </a:spcBef>
              <a:buFont typeface="Lucida Sans Unicode"/>
              <a:buChar char="-"/>
              <a:tabLst>
                <a:tab pos="508000" algn="l"/>
              </a:tabLst>
            </a:pPr>
            <a:r>
              <a:rPr sz="1700" spc="-10" dirty="0">
                <a:latin typeface="Tahoma"/>
                <a:cs typeface="Tahoma"/>
              </a:rPr>
              <a:t>battery for the absolute encoder </a:t>
            </a:r>
            <a:r>
              <a:rPr sz="1700" spc="-5" dirty="0">
                <a:latin typeface="Tahoma"/>
                <a:cs typeface="Tahoma"/>
              </a:rPr>
              <a:t>is </a:t>
            </a:r>
            <a:r>
              <a:rPr sz="1700" spc="-15" dirty="0">
                <a:latin typeface="Tahoma"/>
                <a:cs typeface="Tahoma"/>
              </a:rPr>
              <a:t>always  </a:t>
            </a:r>
            <a:r>
              <a:rPr sz="1700" spc="-10" dirty="0">
                <a:latin typeface="Tahoma"/>
                <a:cs typeface="Tahoma"/>
              </a:rPr>
              <a:t>active, and measures </a:t>
            </a:r>
            <a:r>
              <a:rPr sz="1700" spc="-5" dirty="0">
                <a:latin typeface="Tahoma"/>
                <a:cs typeface="Tahoma"/>
              </a:rPr>
              <a:t>position </a:t>
            </a:r>
            <a:r>
              <a:rPr sz="1700" spc="-10" dirty="0">
                <a:latin typeface="Tahoma"/>
                <a:cs typeface="Tahoma"/>
              </a:rPr>
              <a:t>even when  the drive is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off</a:t>
            </a:r>
            <a:endParaRPr sz="1700">
              <a:latin typeface="Tahoma"/>
              <a:cs typeface="Tahoma"/>
            </a:endParaRPr>
          </a:p>
          <a:p>
            <a:pPr marL="507365" lvl="1" indent="-188595" algn="just">
              <a:lnSpc>
                <a:spcPct val="100000"/>
              </a:lnSpc>
              <a:spcBef>
                <a:spcPts val="560"/>
              </a:spcBef>
              <a:buFont typeface="Lucida Sans Unicode"/>
              <a:buChar char="-"/>
              <a:tabLst>
                <a:tab pos="508000" algn="l"/>
              </a:tabLst>
            </a:pPr>
            <a:r>
              <a:rPr sz="1700" spc="-10" dirty="0">
                <a:latin typeface="Tahoma"/>
                <a:cs typeface="Tahoma"/>
              </a:rPr>
              <a:t>data </a:t>
            </a:r>
            <a:r>
              <a:rPr sz="1700" spc="-5" dirty="0">
                <a:latin typeface="Tahoma"/>
                <a:cs typeface="Tahoma"/>
              </a:rPr>
              <a:t>memory &gt; 20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years</a:t>
            </a:r>
            <a:endParaRPr sz="1700">
              <a:latin typeface="Tahoma"/>
              <a:cs typeface="Tahoma"/>
            </a:endParaRPr>
          </a:p>
          <a:p>
            <a:pPr marL="225425" indent="-187960" algn="just">
              <a:lnSpc>
                <a:spcPct val="100000"/>
              </a:lnSpc>
              <a:spcBef>
                <a:spcPts val="660"/>
              </a:spcBef>
              <a:buChar char="•"/>
              <a:tabLst>
                <a:tab pos="226060" algn="l"/>
              </a:tabLst>
            </a:pP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single</a:t>
            </a:r>
            <a:r>
              <a:rPr sz="1900" spc="-5" dirty="0">
                <a:latin typeface="Tahoma"/>
                <a:cs typeface="Tahoma"/>
              </a:rPr>
              <a:t>-turn or 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multi</a:t>
            </a:r>
            <a:r>
              <a:rPr sz="1900" spc="-5" dirty="0">
                <a:latin typeface="Tahoma"/>
                <a:cs typeface="Tahoma"/>
              </a:rPr>
              <a:t>-turn versions,</a:t>
            </a:r>
            <a:r>
              <a:rPr sz="1900" dirty="0">
                <a:latin typeface="Tahoma"/>
                <a:cs typeface="Tahoma"/>
              </a:rPr>
              <a:t> e.g.</a:t>
            </a:r>
            <a:endParaRPr sz="1900">
              <a:latin typeface="Tahoma"/>
              <a:cs typeface="Tahoma"/>
            </a:endParaRPr>
          </a:p>
          <a:p>
            <a:pPr marL="507365" marR="58419" lvl="1" indent="-187960" algn="just">
              <a:lnSpc>
                <a:spcPts val="2000"/>
              </a:lnSpc>
              <a:spcBef>
                <a:spcPts val="720"/>
              </a:spcBef>
              <a:buFont typeface="Lucida Sans Unicode"/>
              <a:buChar char="-"/>
              <a:tabLst>
                <a:tab pos="508000" algn="l"/>
              </a:tabLst>
            </a:pPr>
            <a:r>
              <a:rPr sz="1700" spc="-5" dirty="0">
                <a:latin typeface="Tahoma"/>
                <a:cs typeface="Tahoma"/>
              </a:rPr>
              <a:t>13-bit </a:t>
            </a:r>
            <a:r>
              <a:rPr sz="1700" spc="-10" dirty="0">
                <a:latin typeface="Tahoma"/>
                <a:cs typeface="Tahoma"/>
              </a:rPr>
              <a:t>single-turn has </a:t>
            </a:r>
            <a:r>
              <a:rPr sz="1700" dirty="0">
                <a:latin typeface="Tahoma"/>
                <a:cs typeface="Tahoma"/>
              </a:rPr>
              <a:t>2</a:t>
            </a:r>
            <a:r>
              <a:rPr sz="1650" baseline="25252" dirty="0">
                <a:latin typeface="Tahoma"/>
                <a:cs typeface="Tahoma"/>
              </a:rPr>
              <a:t>13 </a:t>
            </a:r>
            <a:r>
              <a:rPr sz="1700" spc="-5" dirty="0">
                <a:latin typeface="Tahoma"/>
                <a:cs typeface="Tahoma"/>
              </a:rPr>
              <a:t>= 8192 </a:t>
            </a:r>
            <a:r>
              <a:rPr sz="1700" spc="-10" dirty="0">
                <a:latin typeface="Tahoma"/>
                <a:cs typeface="Tahoma"/>
              </a:rPr>
              <a:t>steps per  </a:t>
            </a:r>
            <a:r>
              <a:rPr sz="1700" spc="-20" dirty="0">
                <a:latin typeface="Tahoma"/>
                <a:cs typeface="Tahoma"/>
              </a:rPr>
              <a:t>r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20" dirty="0">
                <a:latin typeface="Tahoma"/>
                <a:cs typeface="Tahoma"/>
              </a:rPr>
              <a:t>v</a:t>
            </a:r>
            <a:r>
              <a:rPr sz="1700" spc="-5" dirty="0">
                <a:latin typeface="Tahoma"/>
                <a:cs typeface="Tahoma"/>
              </a:rPr>
              <a:t>o</a:t>
            </a:r>
            <a:r>
              <a:rPr sz="1700" spc="-15" dirty="0">
                <a:latin typeface="Tahoma"/>
                <a:cs typeface="Tahoma"/>
              </a:rPr>
              <a:t>l</a:t>
            </a:r>
            <a:r>
              <a:rPr sz="1700" spc="-20" dirty="0">
                <a:latin typeface="Tahoma"/>
                <a:cs typeface="Tahoma"/>
              </a:rPr>
              <a:t>u</a:t>
            </a:r>
            <a:r>
              <a:rPr sz="1700" spc="-5" dirty="0">
                <a:latin typeface="Tahoma"/>
                <a:cs typeface="Tahoma"/>
              </a:rPr>
              <a:t>t</a:t>
            </a:r>
            <a:r>
              <a:rPr sz="1700" spc="-15" dirty="0">
                <a:latin typeface="Tahoma"/>
                <a:cs typeface="Tahoma"/>
              </a:rPr>
              <a:t>i</a:t>
            </a:r>
            <a:r>
              <a:rPr sz="1700" spc="-5" dirty="0">
                <a:latin typeface="Tahoma"/>
                <a:cs typeface="Tahoma"/>
              </a:rPr>
              <a:t>on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7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1700" spc="-1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1700" spc="-15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0</a:t>
            </a:r>
            <a:r>
              <a:rPr sz="1700" spc="-5" dirty="0">
                <a:latin typeface="Tahoma"/>
                <a:cs typeface="Tahoma"/>
              </a:rPr>
              <a:t>.</a:t>
            </a:r>
            <a:r>
              <a:rPr sz="1700" spc="-10" dirty="0">
                <a:latin typeface="Tahoma"/>
                <a:cs typeface="Tahoma"/>
              </a:rPr>
              <a:t>044</a:t>
            </a:r>
            <a:r>
              <a:rPr sz="1200" spc="30" baseline="62500" dirty="0">
                <a:latin typeface="Tahoma"/>
                <a:cs typeface="Tahoma"/>
              </a:rPr>
              <a:t>o</a:t>
            </a:r>
            <a:r>
              <a:rPr sz="1700" spc="-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507365" lvl="1" indent="-188595" algn="just">
              <a:lnSpc>
                <a:spcPts val="2020"/>
              </a:lnSpc>
              <a:spcBef>
                <a:spcPts val="600"/>
              </a:spcBef>
              <a:buFont typeface="Lucida Sans Unicode"/>
              <a:buChar char="-"/>
              <a:tabLst>
                <a:tab pos="508000" algn="l"/>
              </a:tabLst>
            </a:pPr>
            <a:r>
              <a:rPr sz="1700" spc="-5" dirty="0">
                <a:latin typeface="Tahoma"/>
                <a:cs typeface="Tahoma"/>
              </a:rPr>
              <a:t>29-bit </a:t>
            </a:r>
            <a:r>
              <a:rPr sz="1700" spc="-10" dirty="0">
                <a:latin typeface="Tahoma"/>
                <a:cs typeface="Tahoma"/>
              </a:rPr>
              <a:t>multi-turn has </a:t>
            </a:r>
            <a:r>
              <a:rPr sz="1700" spc="-5" dirty="0">
                <a:latin typeface="Tahoma"/>
                <a:cs typeface="Tahoma"/>
              </a:rPr>
              <a:t>8192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steps/revolution</a:t>
            </a:r>
            <a:endParaRPr sz="1700">
              <a:latin typeface="Tahoma"/>
              <a:cs typeface="Tahoma"/>
            </a:endParaRPr>
          </a:p>
          <a:p>
            <a:pPr marL="507365" algn="just">
              <a:lnSpc>
                <a:spcPts val="2020"/>
              </a:lnSpc>
            </a:pPr>
            <a:r>
              <a:rPr sz="1700" spc="-5" dirty="0">
                <a:latin typeface="Tahoma"/>
                <a:cs typeface="Tahoma"/>
              </a:rPr>
              <a:t>+ </a:t>
            </a:r>
            <a:r>
              <a:rPr sz="1700" spc="-10" dirty="0">
                <a:latin typeface="Tahoma"/>
                <a:cs typeface="Tahoma"/>
              </a:rPr>
              <a:t>counts up </a:t>
            </a:r>
            <a:r>
              <a:rPr sz="1700" spc="-5" dirty="0">
                <a:latin typeface="Tahoma"/>
                <a:cs typeface="Tahoma"/>
              </a:rPr>
              <a:t>to </a:t>
            </a:r>
            <a:r>
              <a:rPr sz="1700" dirty="0">
                <a:latin typeface="Tahoma"/>
                <a:cs typeface="Tahoma"/>
              </a:rPr>
              <a:t>2</a:t>
            </a:r>
            <a:r>
              <a:rPr sz="1650" baseline="25252" dirty="0">
                <a:latin typeface="Tahoma"/>
                <a:cs typeface="Tahoma"/>
              </a:rPr>
              <a:t>16 </a:t>
            </a:r>
            <a:r>
              <a:rPr sz="1700" spc="-5" dirty="0">
                <a:latin typeface="Tahoma"/>
                <a:cs typeface="Tahoma"/>
              </a:rPr>
              <a:t>= 65536</a:t>
            </a:r>
            <a:r>
              <a:rPr sz="1700" spc="-17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revolutions</a:t>
            </a:r>
            <a:endParaRPr sz="1700">
              <a:latin typeface="Tahoma"/>
              <a:cs typeface="Tahoma"/>
            </a:endParaRPr>
          </a:p>
          <a:p>
            <a:pPr marL="225425" marR="67945" indent="-187960" algn="just">
              <a:lnSpc>
                <a:spcPts val="2000"/>
              </a:lnSpc>
              <a:spcBef>
                <a:spcPts val="760"/>
              </a:spcBef>
              <a:buChar char="•"/>
              <a:tabLst>
                <a:tab pos="226060" algn="l"/>
              </a:tabLst>
            </a:pPr>
            <a:r>
              <a:rPr sz="1700" spc="-10" dirty="0">
                <a:latin typeface="Tahoma"/>
                <a:cs typeface="Tahoma"/>
              </a:rPr>
              <a:t>aluminum case </a:t>
            </a:r>
            <a:r>
              <a:rPr sz="1700" spc="-5" dirty="0">
                <a:latin typeface="Tahoma"/>
                <a:cs typeface="Tahoma"/>
              </a:rPr>
              <a:t>with </a:t>
            </a:r>
            <a:r>
              <a:rPr sz="1700" spc="-10" dirty="0">
                <a:latin typeface="Tahoma"/>
                <a:cs typeface="Tahoma"/>
              </a:rPr>
              <a:t>possible interface </a:t>
            </a:r>
            <a:r>
              <a:rPr sz="1700" spc="-5" dirty="0">
                <a:latin typeface="Tahoma"/>
                <a:cs typeface="Tahoma"/>
              </a:rPr>
              <a:t>to field  </a:t>
            </a:r>
            <a:r>
              <a:rPr sz="1700" spc="-10" dirty="0">
                <a:latin typeface="Tahoma"/>
                <a:cs typeface="Tahoma"/>
              </a:rPr>
              <a:t>bus systems </a:t>
            </a:r>
            <a:r>
              <a:rPr sz="1700" spc="-25" dirty="0">
                <a:latin typeface="Tahoma"/>
                <a:cs typeface="Tahoma"/>
              </a:rPr>
              <a:t>(e.g., </a:t>
            </a:r>
            <a:r>
              <a:rPr sz="1700" spc="-10" dirty="0">
                <a:latin typeface="Tahoma"/>
                <a:cs typeface="Tahoma"/>
              </a:rPr>
              <a:t>CANopen </a:t>
            </a:r>
            <a:r>
              <a:rPr sz="1700" spc="-5" dirty="0">
                <a:latin typeface="Tahoma"/>
                <a:cs typeface="Tahoma"/>
              </a:rPr>
              <a:t>or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PROFIBUS)</a:t>
            </a:r>
            <a:endParaRPr sz="1700">
              <a:latin typeface="Tahoma"/>
              <a:cs typeface="Tahoma"/>
            </a:endParaRPr>
          </a:p>
          <a:p>
            <a:pPr marL="225425" indent="-18796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26060" algn="l"/>
              </a:tabLst>
            </a:pPr>
            <a:r>
              <a:rPr sz="1700" spc="-10" dirty="0">
                <a:latin typeface="Tahoma"/>
                <a:cs typeface="Tahoma"/>
              </a:rPr>
              <a:t>typical supply </a:t>
            </a:r>
            <a:r>
              <a:rPr sz="1700" spc="-5" dirty="0">
                <a:latin typeface="Tahoma"/>
                <a:cs typeface="Tahoma"/>
              </a:rPr>
              <a:t>5/28V DC </a:t>
            </a:r>
            <a:r>
              <a:rPr sz="1700" spc="-10" dirty="0">
                <a:latin typeface="Tahoma"/>
                <a:cs typeface="Tahoma"/>
              </a:rPr>
              <a:t>@1.2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W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14935" y="1925038"/>
            <a:ext cx="1570514" cy="1745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27684" y="4207750"/>
            <a:ext cx="1745015" cy="1745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4187" y="3771806"/>
            <a:ext cx="1172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Tahoma"/>
                <a:cs typeface="Tahoma"/>
              </a:rPr>
              <a:t>hollow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shaft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8180" y="5956206"/>
            <a:ext cx="12249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round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flange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576" y="1602740"/>
            <a:ext cx="2493357" cy="4780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203" y="6438806"/>
            <a:ext cx="311086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4610" marR="5080" indent="-42545">
              <a:lnSpc>
                <a:spcPts val="1800"/>
              </a:lnSpc>
              <a:spcBef>
                <a:spcPts val="360"/>
              </a:spcBef>
            </a:pPr>
            <a:r>
              <a:rPr sz="1700" spc="-5" dirty="0">
                <a:latin typeface="Tahoma"/>
                <a:cs typeface="Tahoma"/>
              </a:rPr>
              <a:t>13-bit </a:t>
            </a:r>
            <a:r>
              <a:rPr sz="1700" spc="-10" dirty="0">
                <a:latin typeface="Tahoma"/>
                <a:cs typeface="Tahoma"/>
              </a:rPr>
              <a:t>absolute encoder opened:  </a:t>
            </a:r>
            <a:r>
              <a:rPr sz="1700" spc="-15" dirty="0">
                <a:latin typeface="Tahoma"/>
                <a:cs typeface="Tahoma"/>
              </a:rPr>
              <a:t>Gray-coded </a:t>
            </a:r>
            <a:r>
              <a:rPr sz="1700" spc="-10" dirty="0">
                <a:latin typeface="Tahoma"/>
                <a:cs typeface="Tahoma"/>
              </a:rPr>
              <a:t>disk and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electronics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3901" y="723711"/>
            <a:ext cx="41446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Incremental</a:t>
            </a:r>
            <a:r>
              <a:rPr spc="-75" dirty="0"/>
              <a:t> </a:t>
            </a:r>
            <a:r>
              <a:rPr spc="-10" dirty="0"/>
              <a:t>encoders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410817" y="1549284"/>
            <a:ext cx="61696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Char char="•"/>
              <a:tabLst>
                <a:tab pos="321310" algn="l"/>
                <a:tab pos="321945" algn="l"/>
              </a:tabLst>
            </a:pPr>
            <a:r>
              <a:rPr sz="2100" dirty="0">
                <a:latin typeface="Tahoma"/>
                <a:cs typeface="Tahoma"/>
              </a:rPr>
              <a:t>optical rotating disk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dirty="0">
                <a:latin typeface="Tahoma"/>
                <a:cs typeface="Tahoma"/>
              </a:rPr>
              <a:t>three </a:t>
            </a:r>
            <a:r>
              <a:rPr sz="2100" spc="-5" dirty="0">
                <a:latin typeface="Tahoma"/>
                <a:cs typeface="Tahoma"/>
              </a:rPr>
              <a:t>tracks,</a:t>
            </a:r>
            <a:r>
              <a:rPr sz="2100" spc="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alternating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9827" y="4562847"/>
            <a:ext cx="2121125" cy="214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4152" y="1866784"/>
            <a:ext cx="6387465" cy="49688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1200"/>
              </a:lnSpc>
              <a:spcBef>
                <a:spcPts val="70"/>
              </a:spcBef>
            </a:pPr>
            <a:r>
              <a:rPr sz="2100" spc="-5" dirty="0">
                <a:latin typeface="Tahoma"/>
                <a:cs typeface="Tahoma"/>
              </a:rPr>
              <a:t>transparent </a:t>
            </a:r>
            <a:r>
              <a:rPr sz="2100" dirty="0">
                <a:latin typeface="Tahoma"/>
                <a:cs typeface="Tahoma"/>
              </a:rPr>
              <a:t>and opaque areas: measures 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incremental </a:t>
            </a:r>
            <a:r>
              <a:rPr sz="2100" dirty="0">
                <a:latin typeface="Tahoma"/>
                <a:cs typeface="Tahoma"/>
              </a:rPr>
              <a:t>angular displacements </a:t>
            </a:r>
            <a:r>
              <a:rPr sz="2100" spc="-5" dirty="0">
                <a:latin typeface="Tahoma"/>
                <a:cs typeface="Tahoma"/>
              </a:rPr>
              <a:t>by </a:t>
            </a:r>
            <a:r>
              <a:rPr sz="2100" dirty="0">
                <a:latin typeface="Tahoma"/>
                <a:cs typeface="Tahoma"/>
              </a:rPr>
              <a:t>counting </a:t>
            </a:r>
            <a:r>
              <a:rPr sz="2100" spc="-5" dirty="0">
                <a:latin typeface="Tahoma"/>
                <a:cs typeface="Tahoma"/>
              </a:rPr>
              <a:t>trains  </a:t>
            </a:r>
            <a:r>
              <a:rPr sz="2100" dirty="0">
                <a:latin typeface="Tahoma"/>
                <a:cs typeface="Tahoma"/>
              </a:rPr>
              <a:t>of N</a:t>
            </a:r>
            <a:r>
              <a:rPr sz="2100" baseline="-15873" dirty="0">
                <a:latin typeface="Tahoma"/>
                <a:cs typeface="Tahoma"/>
              </a:rPr>
              <a:t>e </a:t>
            </a:r>
            <a:r>
              <a:rPr sz="2100" dirty="0">
                <a:latin typeface="Tahoma"/>
                <a:cs typeface="Tahoma"/>
              </a:rPr>
              <a:t>pulses (“counts”) per turn (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100" baseline="-15873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2100" spc="-40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100</a:t>
            </a:r>
            <a:r>
              <a:rPr sz="2100" dirty="0">
                <a:solidFill>
                  <a:srgbClr val="0000FF"/>
                </a:solidFill>
                <a:latin typeface="MS PGothic"/>
                <a:cs typeface="MS PGothic"/>
              </a:rPr>
              <a:t>÷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5000</a:t>
            </a:r>
            <a:r>
              <a:rPr sz="2100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1764030" marR="134620" indent="-309245">
              <a:lnSpc>
                <a:spcPct val="100499"/>
              </a:lnSpc>
              <a:spcBef>
                <a:spcPts val="2165"/>
              </a:spcBef>
              <a:buChar char="•"/>
              <a:tabLst>
                <a:tab pos="1764030" algn="l"/>
                <a:tab pos="1764664" algn="l"/>
              </a:tabLst>
            </a:pPr>
            <a:r>
              <a:rPr sz="2100" dirty="0">
                <a:latin typeface="Tahoma"/>
                <a:cs typeface="Tahoma"/>
              </a:rPr>
              <a:t>the </a:t>
            </a:r>
            <a:r>
              <a:rPr sz="2100" spc="5" dirty="0">
                <a:latin typeface="Tahoma"/>
                <a:cs typeface="Tahoma"/>
              </a:rPr>
              <a:t>two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and </a:t>
            </a:r>
            <a:r>
              <a:rPr sz="2100" spc="-5" dirty="0">
                <a:latin typeface="Tahoma"/>
                <a:cs typeface="Tahoma"/>
              </a:rPr>
              <a:t>B tracks </a:t>
            </a:r>
            <a:r>
              <a:rPr sz="2100" dirty="0">
                <a:latin typeface="Tahoma"/>
                <a:cs typeface="Tahoma"/>
              </a:rPr>
              <a:t>(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channels</a:t>
            </a:r>
            <a:r>
              <a:rPr sz="2100" dirty="0">
                <a:latin typeface="Tahoma"/>
                <a:cs typeface="Tahoma"/>
              </a:rPr>
              <a:t>) </a:t>
            </a:r>
            <a:r>
              <a:rPr sz="2100" spc="-5" dirty="0">
                <a:latin typeface="Tahoma"/>
                <a:cs typeface="Tahoma"/>
              </a:rPr>
              <a:t>are  </a:t>
            </a:r>
            <a:r>
              <a:rPr sz="2100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qu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d</a:t>
            </a:r>
            <a:r>
              <a:rPr sz="2100" spc="-35" dirty="0">
                <a:latin typeface="Tahoma"/>
                <a:cs typeface="Tahoma"/>
              </a:rPr>
              <a:t>r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10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(ph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se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sh</a:t>
            </a:r>
            <a:r>
              <a:rPr sz="2100" spc="5" dirty="0">
                <a:latin typeface="Tahoma"/>
                <a:cs typeface="Tahoma"/>
              </a:rPr>
              <a:t>i</a:t>
            </a:r>
            <a:r>
              <a:rPr sz="2100" dirty="0">
                <a:latin typeface="Tahoma"/>
                <a:cs typeface="Tahoma"/>
              </a:rPr>
              <a:t>f</a:t>
            </a:r>
            <a:r>
              <a:rPr sz="2100" spc="-5" dirty="0">
                <a:latin typeface="Tahoma"/>
                <a:cs typeface="Tahoma"/>
              </a:rPr>
              <a:t>t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f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9</a:t>
            </a:r>
            <a:r>
              <a:rPr sz="2100" spc="-10" dirty="0">
                <a:latin typeface="Tahoma"/>
                <a:cs typeface="Tahoma"/>
              </a:rPr>
              <a:t>0</a:t>
            </a:r>
            <a:r>
              <a:rPr sz="1500" spc="-7" baseline="55555" dirty="0">
                <a:latin typeface="Tahoma"/>
                <a:cs typeface="Tahoma"/>
              </a:rPr>
              <a:t>o  </a:t>
            </a:r>
            <a:r>
              <a:rPr sz="2100" dirty="0">
                <a:latin typeface="Tahoma"/>
                <a:cs typeface="Tahoma"/>
              </a:rPr>
              <a:t>electrical), allowing to detect the  direction of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rotation</a:t>
            </a:r>
            <a:endParaRPr sz="2100">
              <a:latin typeface="Tahoma"/>
              <a:cs typeface="Tahoma"/>
            </a:endParaRPr>
          </a:p>
          <a:p>
            <a:pPr marL="1764030" marR="150495" indent="-309245">
              <a:lnSpc>
                <a:spcPct val="101200"/>
              </a:lnSpc>
              <a:spcBef>
                <a:spcPts val="1850"/>
              </a:spcBef>
              <a:buChar char="•"/>
              <a:tabLst>
                <a:tab pos="1764030" algn="l"/>
                <a:tab pos="1764664" algn="l"/>
              </a:tabLst>
            </a:pP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third </a:t>
            </a:r>
            <a:r>
              <a:rPr sz="2100" spc="-5" dirty="0">
                <a:latin typeface="Tahoma"/>
                <a:cs typeface="Tahoma"/>
              </a:rPr>
              <a:t>track Z </a:t>
            </a:r>
            <a:r>
              <a:rPr sz="2100" dirty="0">
                <a:latin typeface="Tahoma"/>
                <a:cs typeface="Tahoma"/>
              </a:rPr>
              <a:t>is </a:t>
            </a:r>
            <a:r>
              <a:rPr sz="2100" spc="-5" dirty="0">
                <a:latin typeface="Tahoma"/>
                <a:cs typeface="Tahoma"/>
              </a:rPr>
              <a:t>used </a:t>
            </a:r>
            <a:r>
              <a:rPr sz="2100" dirty="0">
                <a:latin typeface="Tahoma"/>
                <a:cs typeface="Tahoma"/>
              </a:rPr>
              <a:t>to define the  </a:t>
            </a:r>
            <a:r>
              <a:rPr sz="2100" spc="-5" dirty="0">
                <a:latin typeface="Tahoma"/>
                <a:cs typeface="Tahoma"/>
              </a:rPr>
              <a:t>“0” reference </a:t>
            </a:r>
            <a:r>
              <a:rPr sz="2100" dirty="0">
                <a:latin typeface="Tahoma"/>
                <a:cs typeface="Tahoma"/>
              </a:rPr>
              <a:t>position,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spc="-5" dirty="0">
                <a:latin typeface="Tahoma"/>
                <a:cs typeface="Tahoma"/>
              </a:rPr>
              <a:t>a reset </a:t>
            </a:r>
            <a:r>
              <a:rPr sz="2100" dirty="0">
                <a:latin typeface="Tahoma"/>
                <a:cs typeface="Tahoma"/>
              </a:rPr>
              <a:t>of  the counter (</a:t>
            </a:r>
            <a:r>
              <a:rPr sz="2100" dirty="0">
                <a:solidFill>
                  <a:srgbClr val="008000"/>
                </a:solidFill>
                <a:latin typeface="Tahoma"/>
                <a:cs typeface="Tahoma"/>
              </a:rPr>
              <a:t>needs “homing” </a:t>
            </a:r>
            <a:r>
              <a:rPr sz="2100" dirty="0">
                <a:latin typeface="Tahoma"/>
                <a:cs typeface="Tahoma"/>
              </a:rPr>
              <a:t>at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start)</a:t>
            </a:r>
            <a:endParaRPr sz="2100">
              <a:latin typeface="Tahoma"/>
              <a:cs typeface="Tahoma"/>
            </a:endParaRPr>
          </a:p>
          <a:p>
            <a:pPr marL="1764030" marR="124460" indent="-309245">
              <a:lnSpc>
                <a:spcPct val="101200"/>
              </a:lnSpc>
              <a:spcBef>
                <a:spcPts val="1850"/>
              </a:spcBef>
              <a:buChar char="•"/>
              <a:tabLst>
                <a:tab pos="1764030" algn="l"/>
                <a:tab pos="1764664" algn="l"/>
              </a:tabLst>
            </a:pPr>
            <a:r>
              <a:rPr sz="2100" dirty="0">
                <a:latin typeface="Tahoma"/>
                <a:cs typeface="Tahoma"/>
              </a:rPr>
              <a:t>some encoders provide as output also  the three phases </a:t>
            </a:r>
            <a:r>
              <a:rPr sz="2100" spc="-5" dirty="0">
                <a:latin typeface="Tahoma"/>
                <a:cs typeface="Tahoma"/>
              </a:rPr>
              <a:t>needed </a:t>
            </a:r>
            <a:r>
              <a:rPr sz="2100" spc="-10" dirty="0">
                <a:latin typeface="Tahoma"/>
                <a:cs typeface="Tahoma"/>
              </a:rPr>
              <a:t>for </a:t>
            </a:r>
            <a:r>
              <a:rPr sz="2100" dirty="0">
                <a:latin typeface="Tahoma"/>
                <a:cs typeface="Tahoma"/>
              </a:rPr>
              <a:t>the  switching circuit of brushless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motors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344" y="5475621"/>
            <a:ext cx="1530985" cy="6737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465" marR="30480" algn="ctr">
              <a:lnSpc>
                <a:spcPts val="1600"/>
              </a:lnSpc>
              <a:spcBef>
                <a:spcPts val="405"/>
              </a:spcBef>
            </a:pPr>
            <a:r>
              <a:rPr sz="1550" i="1" spc="-45" dirty="0">
                <a:latin typeface="Tahoma"/>
                <a:cs typeface="Tahoma"/>
              </a:rPr>
              <a:t>The </a:t>
            </a:r>
            <a:r>
              <a:rPr sz="1550" i="1" spc="-40" dirty="0">
                <a:latin typeface="Tahoma"/>
                <a:cs typeface="Tahoma"/>
              </a:rPr>
              <a:t>three tracks  </a:t>
            </a:r>
            <a:r>
              <a:rPr sz="1550" i="1" spc="-35" dirty="0">
                <a:latin typeface="Tahoma"/>
                <a:cs typeface="Tahoma"/>
              </a:rPr>
              <a:t>on an </a:t>
            </a:r>
            <a:r>
              <a:rPr sz="1550" i="1" spc="-30" dirty="0">
                <a:latin typeface="Tahoma"/>
                <a:cs typeface="Tahoma"/>
              </a:rPr>
              <a:t>optical</a:t>
            </a:r>
            <a:r>
              <a:rPr sz="1550" i="1" spc="-95" dirty="0">
                <a:latin typeface="Tahoma"/>
                <a:cs typeface="Tahoma"/>
              </a:rPr>
              <a:t> </a:t>
            </a:r>
            <a:r>
              <a:rPr sz="1550" i="1" spc="-30" dirty="0">
                <a:latin typeface="Tahoma"/>
                <a:cs typeface="Tahoma"/>
              </a:rPr>
              <a:t>disk  </a:t>
            </a:r>
            <a:r>
              <a:rPr sz="1550" i="1" spc="-40" dirty="0">
                <a:latin typeface="Tahoma"/>
                <a:cs typeface="Tahoma"/>
              </a:rPr>
              <a:t>(here N</a:t>
            </a:r>
            <a:r>
              <a:rPr sz="1575" i="1" spc="-60" baseline="-15873" dirty="0">
                <a:latin typeface="Tahoma"/>
                <a:cs typeface="Tahoma"/>
              </a:rPr>
              <a:t>e </a:t>
            </a:r>
            <a:r>
              <a:rPr sz="1550" i="1" spc="-40" dirty="0">
                <a:latin typeface="Tahoma"/>
                <a:cs typeface="Tahoma"/>
              </a:rPr>
              <a:t>=</a:t>
            </a:r>
            <a:r>
              <a:rPr sz="1550" i="1" spc="-200" dirty="0">
                <a:latin typeface="Tahoma"/>
                <a:cs typeface="Tahoma"/>
              </a:rPr>
              <a:t> </a:t>
            </a:r>
            <a:r>
              <a:rPr sz="1550" i="1" spc="-35" dirty="0">
                <a:latin typeface="Tahoma"/>
                <a:cs typeface="Tahoma"/>
              </a:rPr>
              <a:t>6)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248" y="4383421"/>
            <a:ext cx="1224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latin typeface="Tahoma"/>
                <a:cs typeface="Tahoma"/>
              </a:rPr>
              <a:t>Photo-receiver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725" y="1455019"/>
            <a:ext cx="1398270" cy="307340"/>
          </a:xfrm>
          <a:custGeom>
            <a:avLst/>
            <a:gdLst/>
            <a:ahLst/>
            <a:cxnLst/>
            <a:rect l="l" t="t" r="r" b="b"/>
            <a:pathLst>
              <a:path w="1398270" h="307339">
                <a:moveTo>
                  <a:pt x="1397690" y="0"/>
                </a:moveTo>
                <a:lnTo>
                  <a:pt x="0" y="0"/>
                </a:lnTo>
                <a:lnTo>
                  <a:pt x="0" y="307191"/>
                </a:lnTo>
                <a:lnTo>
                  <a:pt x="1397690" y="307191"/>
                </a:lnTo>
                <a:lnTo>
                  <a:pt x="1397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4311" y="1449721"/>
            <a:ext cx="11588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40" dirty="0">
                <a:latin typeface="Tahoma"/>
                <a:cs typeface="Tahoma"/>
              </a:rPr>
              <a:t>Photo-emitter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9457" y="1951895"/>
            <a:ext cx="1216660" cy="307340"/>
          </a:xfrm>
          <a:custGeom>
            <a:avLst/>
            <a:gdLst/>
            <a:ahLst/>
            <a:cxnLst/>
            <a:rect l="l" t="t" r="r" b="b"/>
            <a:pathLst>
              <a:path w="1216660" h="307339">
                <a:moveTo>
                  <a:pt x="1216478" y="0"/>
                </a:moveTo>
                <a:lnTo>
                  <a:pt x="0" y="0"/>
                </a:lnTo>
                <a:lnTo>
                  <a:pt x="0" y="307190"/>
                </a:lnTo>
                <a:lnTo>
                  <a:pt x="1216478" y="307190"/>
                </a:lnTo>
                <a:lnTo>
                  <a:pt x="1216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36794" y="1957721"/>
            <a:ext cx="9836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latin typeface="Tahoma"/>
                <a:cs typeface="Tahoma"/>
              </a:rPr>
              <a:t>Optical</a:t>
            </a:r>
            <a:r>
              <a:rPr sz="1550" i="1" spc="-70" dirty="0">
                <a:latin typeface="Tahoma"/>
                <a:cs typeface="Tahoma"/>
              </a:rPr>
              <a:t> </a:t>
            </a:r>
            <a:r>
              <a:rPr sz="1550" i="1" spc="-30" dirty="0">
                <a:latin typeface="Tahoma"/>
                <a:cs typeface="Tahoma"/>
              </a:rPr>
              <a:t>disk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3901" y="723711"/>
            <a:ext cx="41446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Incremental</a:t>
            </a:r>
            <a:r>
              <a:rPr spc="-75" dirty="0"/>
              <a:t> </a:t>
            </a:r>
            <a:r>
              <a:rPr spc="-10" dirty="0"/>
              <a:t>encoders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937594" y="1828684"/>
            <a:ext cx="4349750" cy="6635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005" marR="5080" indent="-281940">
              <a:lnSpc>
                <a:spcPts val="2500"/>
              </a:lnSpc>
              <a:spcBef>
                <a:spcPts val="200"/>
              </a:spcBef>
              <a:buChar char="•"/>
              <a:tabLst>
                <a:tab pos="294005" algn="l"/>
                <a:tab pos="294640" algn="l"/>
              </a:tabLst>
            </a:pPr>
            <a:r>
              <a:rPr sz="2100" spc="5" dirty="0">
                <a:latin typeface="Tahoma"/>
                <a:cs typeface="Tahoma"/>
              </a:rPr>
              <a:t>two </a:t>
            </a:r>
            <a:r>
              <a:rPr sz="2100" dirty="0">
                <a:latin typeface="Tahoma"/>
                <a:cs typeface="Tahoma"/>
              </a:rPr>
              <a:t>(cheap) incremental encoders  inside </a:t>
            </a:r>
            <a:r>
              <a:rPr sz="2100" spc="-5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mouse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846" y="2930540"/>
            <a:ext cx="4397773" cy="27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86723" y="1828684"/>
            <a:ext cx="3956685" cy="6635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005" marR="5080" indent="-281940">
              <a:lnSpc>
                <a:spcPts val="2500"/>
              </a:lnSpc>
              <a:spcBef>
                <a:spcPts val="200"/>
              </a:spcBef>
              <a:buChar char="•"/>
              <a:tabLst>
                <a:tab pos="294005" algn="l"/>
                <a:tab pos="294640" algn="l"/>
              </a:tabLst>
            </a:pP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OMRON incremental encoder 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spc="-5" dirty="0">
                <a:latin typeface="Tahoma"/>
                <a:cs typeface="Tahoma"/>
              </a:rPr>
              <a:t>2000 </a:t>
            </a:r>
            <a:r>
              <a:rPr sz="2100" dirty="0">
                <a:latin typeface="Tahoma"/>
                <a:cs typeface="Tahoma"/>
              </a:rPr>
              <a:t>pulses/turn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5075" y="2930581"/>
            <a:ext cx="2864398" cy="2674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0840" y="5788682"/>
            <a:ext cx="2559050" cy="9144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7465" marR="30480" indent="71755" algn="ctr">
              <a:lnSpc>
                <a:spcPct val="100899"/>
              </a:lnSpc>
              <a:spcBef>
                <a:spcPts val="200"/>
              </a:spcBef>
            </a:pPr>
            <a:r>
              <a:rPr sz="1900" dirty="0">
                <a:latin typeface="Tahoma"/>
                <a:cs typeface="Tahoma"/>
              </a:rPr>
              <a:t>diameter </a:t>
            </a:r>
            <a:r>
              <a:rPr sz="1900" spc="-5" dirty="0">
                <a:latin typeface="Cambria Math"/>
                <a:cs typeface="Cambria Math"/>
              </a:rPr>
              <a:t>∅ </a:t>
            </a:r>
            <a:r>
              <a:rPr sz="1900" dirty="0">
                <a:latin typeface="Tahoma"/>
                <a:cs typeface="Tahoma"/>
              </a:rPr>
              <a:t>40 </a:t>
            </a:r>
            <a:r>
              <a:rPr sz="1900" spc="-5" dirty="0">
                <a:latin typeface="Tahoma"/>
                <a:cs typeface="Tahoma"/>
              </a:rPr>
              <a:t>mm  mass m ≈ </a:t>
            </a:r>
            <a:r>
              <a:rPr sz="1900" dirty="0">
                <a:latin typeface="Tahoma"/>
                <a:cs typeface="Tahoma"/>
              </a:rPr>
              <a:t>100 </a:t>
            </a:r>
            <a:r>
              <a:rPr sz="1900" spc="-5" dirty="0">
                <a:latin typeface="Tahoma"/>
                <a:cs typeface="Tahoma"/>
              </a:rPr>
              <a:t>g  inertia J = </a:t>
            </a:r>
            <a:r>
              <a:rPr sz="1900" dirty="0">
                <a:latin typeface="Tahoma"/>
                <a:cs typeface="Tahoma"/>
              </a:rPr>
              <a:t>1</a:t>
            </a:r>
            <a:r>
              <a:rPr sz="1900" dirty="0">
                <a:latin typeface="Cambria Math"/>
                <a:cs typeface="Cambria Math"/>
              </a:rPr>
              <a:t>⋅</a:t>
            </a:r>
            <a:r>
              <a:rPr sz="1900" dirty="0">
                <a:latin typeface="Tahoma"/>
                <a:cs typeface="Tahoma"/>
              </a:rPr>
              <a:t>10</a:t>
            </a:r>
            <a:r>
              <a:rPr sz="1950" baseline="25641" dirty="0">
                <a:latin typeface="Tahoma"/>
                <a:cs typeface="Tahoma"/>
              </a:rPr>
              <a:t>-6 </a:t>
            </a:r>
            <a:r>
              <a:rPr sz="1900" dirty="0">
                <a:latin typeface="Tahoma"/>
                <a:cs typeface="Tahoma"/>
              </a:rPr>
              <a:t>kg</a:t>
            </a:r>
            <a:r>
              <a:rPr sz="1900" spc="-2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</a:t>
            </a:r>
            <a:r>
              <a:rPr sz="1950" spc="-7" baseline="25641" dirty="0">
                <a:latin typeface="Tahoma"/>
                <a:cs typeface="Tahoma"/>
              </a:rPr>
              <a:t>2</a:t>
            </a:r>
            <a:endParaRPr sz="1950" baseline="256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19004" y="1536584"/>
            <a:ext cx="5603875" cy="3673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46710" marR="78740" indent="-309245">
              <a:lnSpc>
                <a:spcPts val="2500"/>
              </a:lnSpc>
              <a:spcBef>
                <a:spcPts val="200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spc="-5" dirty="0">
                <a:latin typeface="Tahoma"/>
                <a:cs typeface="Tahoma"/>
              </a:rPr>
              <a:t>“fractions </a:t>
            </a:r>
            <a:r>
              <a:rPr sz="2100" dirty="0">
                <a:latin typeface="Tahoma"/>
                <a:cs typeface="Tahoma"/>
              </a:rPr>
              <a:t>of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cycle” of each pulse </a:t>
            </a:r>
            <a:r>
              <a:rPr sz="2100" spc="-5" dirty="0">
                <a:latin typeface="Tahoma"/>
                <a:cs typeface="Tahoma"/>
              </a:rPr>
              <a:t>train are  </a:t>
            </a:r>
            <a:r>
              <a:rPr sz="2100" dirty="0">
                <a:latin typeface="Tahoma"/>
                <a:cs typeface="Tahoma"/>
              </a:rPr>
              <a:t>measured in “electrical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degrees”</a:t>
            </a:r>
            <a:endParaRPr sz="2100">
              <a:latin typeface="Tahoma"/>
              <a:cs typeface="Tahoma"/>
            </a:endParaRPr>
          </a:p>
          <a:p>
            <a:pPr marL="346710" marR="1549400" indent="-309245">
              <a:lnSpc>
                <a:spcPts val="2500"/>
              </a:lnSpc>
              <a:spcBef>
                <a:spcPts val="900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spc="-5" dirty="0">
                <a:latin typeface="Tahoma"/>
                <a:cs typeface="Tahoma"/>
              </a:rPr>
              <a:t>1</a:t>
            </a:r>
            <a:r>
              <a:rPr sz="1500" spc="-7" baseline="55555" dirty="0">
                <a:latin typeface="Tahoma"/>
                <a:cs typeface="Tahoma"/>
              </a:rPr>
              <a:t>o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</a:t>
            </a:r>
            <a:r>
              <a:rPr sz="2100" spc="5" dirty="0">
                <a:latin typeface="Tahoma"/>
                <a:cs typeface="Tahoma"/>
              </a:rPr>
              <a:t>t</a:t>
            </a:r>
            <a:r>
              <a:rPr sz="2100" dirty="0">
                <a:latin typeface="Tahoma"/>
                <a:cs typeface="Tahoma"/>
              </a:rPr>
              <a:t>rica</a:t>
            </a:r>
            <a:r>
              <a:rPr sz="2100" spc="-5" dirty="0">
                <a:latin typeface="Tahoma"/>
                <a:cs typeface="Tahoma"/>
              </a:rPr>
              <a:t>l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1500" spc="-7" baseline="55555" dirty="0">
                <a:latin typeface="Tahoma"/>
                <a:cs typeface="Tahoma"/>
              </a:rPr>
              <a:t>o</a:t>
            </a:r>
            <a:r>
              <a:rPr sz="1500" baseline="55555" dirty="0">
                <a:latin typeface="Tahoma"/>
                <a:cs typeface="Tahoma"/>
              </a:rPr>
              <a:t>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chanical</a:t>
            </a:r>
            <a:r>
              <a:rPr sz="2100" spc="-5" dirty="0">
                <a:latin typeface="Tahoma"/>
                <a:cs typeface="Tahoma"/>
              </a:rPr>
              <a:t>/</a:t>
            </a:r>
            <a:r>
              <a:rPr sz="2100" dirty="0">
                <a:latin typeface="Tahoma"/>
                <a:cs typeface="Tahoma"/>
              </a:rPr>
              <a:t>N</a:t>
            </a:r>
            <a:r>
              <a:rPr sz="2100" spc="-7" baseline="-15873" dirty="0">
                <a:latin typeface="Tahoma"/>
                <a:cs typeface="Tahoma"/>
              </a:rPr>
              <a:t>e  </a:t>
            </a:r>
            <a:r>
              <a:rPr sz="2100" spc="-5" dirty="0">
                <a:latin typeface="Tahoma"/>
                <a:cs typeface="Tahoma"/>
              </a:rPr>
              <a:t>360</a:t>
            </a:r>
            <a:r>
              <a:rPr sz="1500" spc="-7" baseline="55555" dirty="0">
                <a:latin typeface="Tahoma"/>
                <a:cs typeface="Tahoma"/>
              </a:rPr>
              <a:t>o</a:t>
            </a:r>
            <a:r>
              <a:rPr sz="1500" baseline="55555" dirty="0">
                <a:latin typeface="Tahoma"/>
                <a:cs typeface="Tahoma"/>
              </a:rPr>
              <a:t>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chanica</a:t>
            </a:r>
            <a:r>
              <a:rPr sz="2100" spc="-5" dirty="0">
                <a:latin typeface="Tahoma"/>
                <a:cs typeface="Tahoma"/>
              </a:rPr>
              <a:t>l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1</a:t>
            </a:r>
            <a:r>
              <a:rPr sz="2100" spc="5" dirty="0">
                <a:latin typeface="Tahoma"/>
                <a:cs typeface="Tahoma"/>
              </a:rPr>
              <a:t> t</a:t>
            </a:r>
            <a:r>
              <a:rPr sz="2100" dirty="0">
                <a:latin typeface="Tahoma"/>
                <a:cs typeface="Tahoma"/>
              </a:rPr>
              <a:t>ur</a:t>
            </a:r>
            <a:r>
              <a:rPr sz="2100" spc="-5" dirty="0"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  <a:p>
            <a:pPr marL="346710" marR="352425" indent="-309245">
              <a:lnSpc>
                <a:spcPct val="103200"/>
              </a:lnSpc>
              <a:spcBef>
                <a:spcPts val="720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dirty="0">
                <a:latin typeface="Tahoma"/>
                <a:cs typeface="Tahoma"/>
              </a:rPr>
              <a:t>signals </a:t>
            </a:r>
            <a:r>
              <a:rPr sz="2100" spc="-5" dirty="0">
                <a:latin typeface="Tahoma"/>
                <a:cs typeface="Tahoma"/>
              </a:rPr>
              <a:t>are </a:t>
            </a:r>
            <a:r>
              <a:rPr sz="2100" spc="-10" dirty="0">
                <a:latin typeface="Tahoma"/>
                <a:cs typeface="Tahoma"/>
              </a:rPr>
              <a:t>fed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digital </a:t>
            </a:r>
            <a:r>
              <a:rPr sz="2100" spc="-35" dirty="0">
                <a:solidFill>
                  <a:srgbClr val="FF0000"/>
                </a:solidFill>
                <a:latin typeface="Tahoma"/>
                <a:cs typeface="Tahoma"/>
              </a:rPr>
              <a:t>counter</a:t>
            </a:r>
            <a:r>
              <a:rPr sz="2100" spc="-35" dirty="0">
                <a:latin typeface="Tahoma"/>
                <a:cs typeface="Tahoma"/>
              </a:rPr>
              <a:t>,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D-type </a:t>
            </a:r>
            <a:r>
              <a:rPr sz="2100" dirty="0">
                <a:latin typeface="Tahoma"/>
                <a:cs typeface="Tahoma"/>
              </a:rPr>
              <a:t>flip-flop to sense direction </a:t>
            </a:r>
            <a:r>
              <a:rPr sz="2100" spc="-5" dirty="0">
                <a:latin typeface="Tahoma"/>
                <a:cs typeface="Tahoma"/>
              </a:rPr>
              <a:t>+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8000"/>
                </a:solidFill>
                <a:latin typeface="Tahoma"/>
                <a:cs typeface="Tahoma"/>
              </a:rPr>
              <a:t>reset</a:t>
            </a:r>
            <a:endParaRPr sz="2100">
              <a:latin typeface="Tahoma"/>
              <a:cs typeface="Tahoma"/>
            </a:endParaRPr>
          </a:p>
          <a:p>
            <a:pPr marL="346710" marR="30480" indent="-309245">
              <a:lnSpc>
                <a:spcPct val="103200"/>
              </a:lnSpc>
              <a:spcBef>
                <a:spcPts val="700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dirty="0">
                <a:latin typeface="Tahoma"/>
                <a:cs typeface="Tahoma"/>
              </a:rPr>
              <a:t>to 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improve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resolution </a:t>
            </a:r>
            <a:r>
              <a:rPr sz="2100" dirty="0">
                <a:latin typeface="Tahoma"/>
                <a:cs typeface="Tahoma"/>
              </a:rPr>
              <a:t>(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2100" dirty="0">
                <a:solidFill>
                  <a:srgbClr val="FF0000"/>
                </a:solidFill>
                <a:latin typeface="MS PGothic"/>
                <a:cs typeface="MS PGothic"/>
              </a:rPr>
              <a:t>×</a:t>
            </a:r>
            <a:r>
              <a:rPr sz="2100" dirty="0">
                <a:latin typeface="Tahoma"/>
                <a:cs typeface="Tahoma"/>
              </a:rPr>
              <a:t>), the leading and  trailing </a:t>
            </a:r>
            <a:r>
              <a:rPr sz="2100" spc="-5" dirty="0">
                <a:latin typeface="Tahoma"/>
                <a:cs typeface="Tahoma"/>
              </a:rPr>
              <a:t>edges </a:t>
            </a:r>
            <a:r>
              <a:rPr sz="2100" dirty="0">
                <a:latin typeface="Tahoma"/>
                <a:cs typeface="Tahoma"/>
              </a:rPr>
              <a:t>of signals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and </a:t>
            </a:r>
            <a:r>
              <a:rPr sz="2100" spc="-5" dirty="0">
                <a:latin typeface="Tahoma"/>
                <a:cs typeface="Tahoma"/>
              </a:rPr>
              <a:t>B are</a:t>
            </a:r>
            <a:r>
              <a:rPr sz="2100" spc="5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used</a:t>
            </a:r>
            <a:endParaRPr sz="2100">
              <a:latin typeface="Tahoma"/>
              <a:cs typeface="Tahoma"/>
            </a:endParaRPr>
          </a:p>
          <a:p>
            <a:pPr marL="346710" marR="100965" indent="-309245">
              <a:lnSpc>
                <a:spcPct val="103200"/>
              </a:lnSpc>
              <a:spcBef>
                <a:spcPts val="695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dirty="0">
                <a:latin typeface="Tahoma"/>
                <a:cs typeface="Tahoma"/>
              </a:rPr>
              <a:t>the sequence of pulses </a:t>
            </a:r>
            <a:r>
              <a:rPr sz="2100" spc="-5" dirty="0">
                <a:latin typeface="Tahoma"/>
                <a:cs typeface="Tahoma"/>
              </a:rPr>
              <a:t>C </a:t>
            </a:r>
            <a:r>
              <a:rPr sz="2100" spc="5" dirty="0">
                <a:latin typeface="Tahoma"/>
                <a:cs typeface="Tahoma"/>
              </a:rPr>
              <a:t>will </a:t>
            </a:r>
            <a:r>
              <a:rPr sz="2100" dirty="0">
                <a:latin typeface="Tahoma"/>
                <a:cs typeface="Tahoma"/>
              </a:rPr>
              <a:t>clock now the  counter (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increments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decrements</a:t>
            </a:r>
            <a:r>
              <a:rPr sz="2100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7420" y="1600927"/>
            <a:ext cx="3319145" cy="3587750"/>
            <a:chOff x="917420" y="1600927"/>
            <a:chExt cx="3319145" cy="3587750"/>
          </a:xfrm>
        </p:grpSpPr>
        <p:sp>
          <p:nvSpPr>
            <p:cNvPr id="7" name="object 7"/>
            <p:cNvSpPr/>
            <p:nvPr/>
          </p:nvSpPr>
          <p:spPr>
            <a:xfrm>
              <a:off x="917420" y="2148318"/>
              <a:ext cx="3318843" cy="3039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5277" y="1671565"/>
              <a:ext cx="0" cy="950594"/>
            </a:xfrm>
            <a:custGeom>
              <a:avLst/>
              <a:gdLst/>
              <a:ahLst/>
              <a:cxnLst/>
              <a:rect l="l" t="t" r="r" b="b"/>
              <a:pathLst>
                <a:path h="950594">
                  <a:moveTo>
                    <a:pt x="1" y="0"/>
                  </a:moveTo>
                  <a:lnTo>
                    <a:pt x="0" y="9501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2132" y="1827677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1" y="107264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7241" y="1705137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0"/>
                  </a:moveTo>
                  <a:lnTo>
                    <a:pt x="1" y="88296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0670" y="1834391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1" y="107264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4470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3181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3181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6732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1570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0281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0281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3832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08671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7382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27382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0932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0611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9322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322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2872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42872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1584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1584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5135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9972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8684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8684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2235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2235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0947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0947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4496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9335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48047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48047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1598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96435" y="2116400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15147" y="163403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367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15147" y="1616167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>
                  <a:moveTo>
                    <a:pt x="0" y="1"/>
                  </a:moveTo>
                  <a:lnTo>
                    <a:pt x="118711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48698" y="161616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0"/>
                  </a:moveTo>
                  <a:lnTo>
                    <a:pt x="1" y="500233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684987" y="723711"/>
            <a:ext cx="33115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Signal</a:t>
            </a:r>
            <a:r>
              <a:rPr spc="-6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15</a:t>
            </a:fld>
            <a:endParaRPr spc="-30" dirty="0"/>
          </a:p>
        </p:txBody>
      </p:sp>
      <p:sp>
        <p:nvSpPr>
          <p:cNvPr id="49" name="object 49"/>
          <p:cNvSpPr txBox="1"/>
          <p:nvPr/>
        </p:nvSpPr>
        <p:spPr>
          <a:xfrm>
            <a:off x="4002948" y="1739817"/>
            <a:ext cx="1530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6817" y="2585962"/>
            <a:ext cx="458470" cy="85598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63500" marR="5080" indent="-50800">
              <a:lnSpc>
                <a:spcPts val="1600"/>
              </a:lnSpc>
              <a:spcBef>
                <a:spcPts val="320"/>
              </a:spcBef>
            </a:pPr>
            <a:r>
              <a:rPr sz="1500" spc="-10" dirty="0">
                <a:latin typeface="Tahoma"/>
                <a:cs typeface="Tahoma"/>
              </a:rPr>
              <a:t>signals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on  </a:t>
            </a:r>
            <a:r>
              <a:rPr sz="1500" spc="-15" dirty="0">
                <a:latin typeface="Tahoma"/>
                <a:cs typeface="Tahoma"/>
              </a:rPr>
              <a:t>channels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2113" y="3765920"/>
            <a:ext cx="661670" cy="111125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6364" marR="5080" indent="-114300">
              <a:lnSpc>
                <a:spcPts val="1600"/>
              </a:lnSpc>
              <a:spcBef>
                <a:spcPts val="320"/>
              </a:spcBef>
            </a:pPr>
            <a:r>
              <a:rPr sz="1500" spc="-10" dirty="0">
                <a:latin typeface="Tahoma"/>
                <a:cs typeface="Tahoma"/>
              </a:rPr>
              <a:t>co</a:t>
            </a:r>
            <a:r>
              <a:rPr sz="1500" spc="-20" dirty="0">
                <a:latin typeface="Tahoma"/>
                <a:cs typeface="Tahoma"/>
              </a:rPr>
              <a:t>mmu</a:t>
            </a:r>
            <a:r>
              <a:rPr sz="1500" spc="-15" dirty="0">
                <a:latin typeface="Tahoma"/>
                <a:cs typeface="Tahoma"/>
              </a:rPr>
              <a:t>t</a:t>
            </a:r>
            <a:r>
              <a:rPr sz="1500" spc="-10" dirty="0">
                <a:latin typeface="Tahoma"/>
                <a:cs typeface="Tahoma"/>
              </a:rPr>
              <a:t>a</a:t>
            </a:r>
            <a:r>
              <a:rPr sz="1500" spc="-15" dirty="0">
                <a:latin typeface="Tahoma"/>
                <a:cs typeface="Tahoma"/>
              </a:rPr>
              <a:t>t</a:t>
            </a:r>
            <a:r>
              <a:rPr sz="1500" dirty="0">
                <a:latin typeface="Tahoma"/>
                <a:cs typeface="Tahoma"/>
              </a:rPr>
              <a:t>i</a:t>
            </a:r>
            <a:r>
              <a:rPr sz="1500" spc="-10" dirty="0">
                <a:latin typeface="Tahoma"/>
                <a:cs typeface="Tahoma"/>
              </a:rPr>
              <a:t>o</a:t>
            </a:r>
            <a:r>
              <a:rPr sz="1500" dirty="0">
                <a:latin typeface="Tahoma"/>
                <a:cs typeface="Tahoma"/>
              </a:rPr>
              <a:t>n  </a:t>
            </a:r>
            <a:r>
              <a:rPr sz="1500" spc="-10" dirty="0">
                <a:latin typeface="Tahoma"/>
                <a:cs typeface="Tahoma"/>
              </a:rPr>
              <a:t>phases for  AC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motors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14781" y="4825718"/>
            <a:ext cx="1224915" cy="423545"/>
          </a:xfrm>
          <a:custGeom>
            <a:avLst/>
            <a:gdLst/>
            <a:ahLst/>
            <a:cxnLst/>
            <a:rect l="l" t="t" r="r" b="b"/>
            <a:pathLst>
              <a:path w="1224914" h="423545">
                <a:moveTo>
                  <a:pt x="1224866" y="0"/>
                </a:moveTo>
                <a:lnTo>
                  <a:pt x="0" y="0"/>
                </a:lnTo>
                <a:lnTo>
                  <a:pt x="0" y="423015"/>
                </a:lnTo>
                <a:lnTo>
                  <a:pt x="1224866" y="423015"/>
                </a:lnTo>
                <a:lnTo>
                  <a:pt x="1224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28432" y="4830078"/>
            <a:ext cx="599440" cy="3841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0640" marR="5080" indent="-28575">
              <a:lnSpc>
                <a:spcPts val="1300"/>
              </a:lnSpc>
              <a:spcBef>
                <a:spcPts val="325"/>
              </a:spcBef>
            </a:pPr>
            <a:r>
              <a:rPr sz="1250" i="1" spc="-55" dirty="0">
                <a:latin typeface="Tahoma"/>
                <a:cs typeface="Tahoma"/>
              </a:rPr>
              <a:t>e</a:t>
            </a:r>
            <a:r>
              <a:rPr sz="1250" i="1" spc="-30" dirty="0">
                <a:latin typeface="Tahoma"/>
                <a:cs typeface="Tahoma"/>
              </a:rPr>
              <a:t>l</a:t>
            </a:r>
            <a:r>
              <a:rPr sz="1250" i="1" spc="-55" dirty="0">
                <a:latin typeface="Tahoma"/>
                <a:cs typeface="Tahoma"/>
              </a:rPr>
              <a:t>e</a:t>
            </a:r>
            <a:r>
              <a:rPr sz="1250" i="1" spc="-40" dirty="0">
                <a:latin typeface="Tahoma"/>
                <a:cs typeface="Tahoma"/>
              </a:rPr>
              <a:t>ct</a:t>
            </a:r>
            <a:r>
              <a:rPr sz="1250" i="1" spc="-25" dirty="0">
                <a:latin typeface="Tahoma"/>
                <a:cs typeface="Tahoma"/>
              </a:rPr>
              <a:t>ri</a:t>
            </a:r>
            <a:r>
              <a:rPr sz="1250" i="1" spc="-40" dirty="0">
                <a:latin typeface="Tahoma"/>
                <a:cs typeface="Tahoma"/>
              </a:rPr>
              <a:t>c</a:t>
            </a:r>
            <a:r>
              <a:rPr sz="1250" i="1" spc="-55" dirty="0">
                <a:latin typeface="Tahoma"/>
                <a:cs typeface="Tahoma"/>
              </a:rPr>
              <a:t>a</a:t>
            </a:r>
            <a:r>
              <a:rPr sz="1250" i="1" spc="-15" dirty="0">
                <a:latin typeface="Tahoma"/>
                <a:cs typeface="Tahoma"/>
              </a:rPr>
              <a:t>l  </a:t>
            </a:r>
            <a:r>
              <a:rPr sz="1250" i="1" spc="-45" dirty="0">
                <a:latin typeface="Tahoma"/>
                <a:cs typeface="Tahoma"/>
              </a:rPr>
              <a:t>degrees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6044" y="6210217"/>
            <a:ext cx="4152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6044" y="5765717"/>
            <a:ext cx="41338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58211" y="5651500"/>
            <a:ext cx="1035685" cy="977900"/>
            <a:chOff x="1158211" y="5651500"/>
            <a:chExt cx="1035685" cy="977900"/>
          </a:xfrm>
        </p:grpSpPr>
        <p:sp>
          <p:nvSpPr>
            <p:cNvPr id="57" name="object 57"/>
            <p:cNvSpPr/>
            <p:nvPr/>
          </p:nvSpPr>
          <p:spPr>
            <a:xfrm>
              <a:off x="1320799" y="5651500"/>
              <a:ext cx="736600" cy="977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9069" y="5888035"/>
              <a:ext cx="217170" cy="443230"/>
            </a:xfrm>
            <a:custGeom>
              <a:avLst/>
              <a:gdLst/>
              <a:ahLst/>
              <a:cxnLst/>
              <a:rect l="l" t="t" r="r" b="b"/>
              <a:pathLst>
                <a:path w="217169" h="443229">
                  <a:moveTo>
                    <a:pt x="0" y="0"/>
                  </a:moveTo>
                  <a:lnTo>
                    <a:pt x="217125" y="0"/>
                  </a:lnTo>
                </a:path>
                <a:path w="217169" h="443229">
                  <a:moveTo>
                    <a:pt x="0" y="442910"/>
                  </a:moveTo>
                  <a:lnTo>
                    <a:pt x="217125" y="442910"/>
                  </a:lnTo>
                </a:path>
              </a:pathLst>
            </a:custGeom>
            <a:ln w="28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51114" y="5887196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-13429" y="839"/>
                  </a:moveTo>
                  <a:lnTo>
                    <a:pt x="241750" y="839"/>
                  </a:lnTo>
                </a:path>
              </a:pathLst>
            </a:custGeom>
            <a:ln w="28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368762" y="5698607"/>
            <a:ext cx="582295" cy="833119"/>
          </a:xfrm>
          <a:prstGeom prst="rect">
            <a:avLst/>
          </a:prstGeom>
          <a:ln w="26850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0"/>
              </a:spcBef>
              <a:tabLst>
                <a:tab pos="396875" algn="l"/>
              </a:tabLst>
            </a:pPr>
            <a:r>
              <a:rPr sz="1500" spc="-5" dirty="0">
                <a:latin typeface="Tahoma"/>
                <a:cs typeface="Tahoma"/>
              </a:rPr>
              <a:t>D	Q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latin typeface="Tahoma"/>
                <a:cs typeface="Tahoma"/>
              </a:rPr>
              <a:t>cl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29716" y="5651417"/>
            <a:ext cx="77787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0 =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CCW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ts val="1750"/>
              </a:lnSpc>
            </a:pPr>
            <a:r>
              <a:rPr sz="1500" spc="-5" dirty="0">
                <a:latin typeface="Tahoma"/>
                <a:cs typeface="Tahoma"/>
              </a:rPr>
              <a:t>1 =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CW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52779" y="6494867"/>
            <a:ext cx="237490" cy="276225"/>
            <a:chOff x="1052779" y="6494867"/>
            <a:chExt cx="237490" cy="276225"/>
          </a:xfrm>
        </p:grpSpPr>
        <p:sp>
          <p:nvSpPr>
            <p:cNvPr id="63" name="object 63"/>
            <p:cNvSpPr/>
            <p:nvPr/>
          </p:nvSpPr>
          <p:spPr>
            <a:xfrm>
              <a:off x="1052779" y="6755506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23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71503" y="6494867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316"/>
                  </a:moveTo>
                  <a:lnTo>
                    <a:pt x="1" y="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71503" y="6510564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4">
                  <a:moveTo>
                    <a:pt x="0" y="1"/>
                  </a:moveTo>
                  <a:lnTo>
                    <a:pt x="118723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108796" y="6197517"/>
            <a:ext cx="4152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8796" y="5753017"/>
            <a:ext cx="41338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548224" y="5638800"/>
            <a:ext cx="1724025" cy="977900"/>
            <a:chOff x="3548224" y="5638800"/>
            <a:chExt cx="1724025" cy="977900"/>
          </a:xfrm>
        </p:grpSpPr>
        <p:sp>
          <p:nvSpPr>
            <p:cNvPr id="69" name="object 69"/>
            <p:cNvSpPr/>
            <p:nvPr/>
          </p:nvSpPr>
          <p:spPr>
            <a:xfrm>
              <a:off x="3797299" y="5638800"/>
              <a:ext cx="723900" cy="977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38630" y="5685179"/>
              <a:ext cx="582295" cy="833119"/>
            </a:xfrm>
            <a:custGeom>
              <a:avLst/>
              <a:gdLst/>
              <a:ahLst/>
              <a:cxnLst/>
              <a:rect l="l" t="t" r="r" b="b"/>
              <a:pathLst>
                <a:path w="582295" h="833120">
                  <a:moveTo>
                    <a:pt x="0" y="0"/>
                  </a:moveTo>
                  <a:lnTo>
                    <a:pt x="582230" y="0"/>
                  </a:lnTo>
                  <a:lnTo>
                    <a:pt x="582230" y="832602"/>
                  </a:lnTo>
                  <a:lnTo>
                    <a:pt x="0" y="832602"/>
                  </a:lnTo>
                  <a:lnTo>
                    <a:pt x="0" y="0"/>
                  </a:lnTo>
                  <a:close/>
                </a:path>
              </a:pathLst>
            </a:custGeom>
            <a:ln w="26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61877" y="5873918"/>
              <a:ext cx="266700" cy="1905"/>
            </a:xfrm>
            <a:custGeom>
              <a:avLst/>
              <a:gdLst/>
              <a:ahLst/>
              <a:cxnLst/>
              <a:rect l="l" t="t" r="r" b="b"/>
              <a:pathLst>
                <a:path w="266700" h="1904">
                  <a:moveTo>
                    <a:pt x="0" y="0"/>
                  </a:moveTo>
                  <a:lnTo>
                    <a:pt x="266399" y="1679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61877" y="6317078"/>
              <a:ext cx="266700" cy="1905"/>
            </a:xfrm>
            <a:custGeom>
              <a:avLst/>
              <a:gdLst/>
              <a:ahLst/>
              <a:cxnLst/>
              <a:rect l="l" t="t" r="r" b="b"/>
              <a:pathLst>
                <a:path w="266700" h="1904">
                  <a:moveTo>
                    <a:pt x="0" y="0"/>
                  </a:moveTo>
                  <a:lnTo>
                    <a:pt x="266399" y="1679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21122" y="5873918"/>
              <a:ext cx="837565" cy="1905"/>
            </a:xfrm>
            <a:custGeom>
              <a:avLst/>
              <a:gdLst/>
              <a:ahLst/>
              <a:cxnLst/>
              <a:rect l="l" t="t" r="r" b="b"/>
              <a:pathLst>
                <a:path w="837564" h="1904">
                  <a:moveTo>
                    <a:pt x="0" y="0"/>
                  </a:moveTo>
                  <a:lnTo>
                    <a:pt x="837256" y="1679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838630" y="5685178"/>
            <a:ext cx="582295" cy="833119"/>
          </a:xfrm>
          <a:prstGeom prst="rect">
            <a:avLst/>
          </a:prstGeom>
          <a:ln w="2685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635"/>
              </a:spcBef>
              <a:tabLst>
                <a:tab pos="396875" algn="l"/>
              </a:tabLst>
            </a:pPr>
            <a:r>
              <a:rPr sz="1500" spc="-5" dirty="0">
                <a:latin typeface="Tahoma"/>
                <a:cs typeface="Tahoma"/>
              </a:rPr>
              <a:t>D	Q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74930">
              <a:lnSpc>
                <a:spcPct val="100000"/>
              </a:lnSpc>
            </a:pPr>
            <a:r>
              <a:rPr sz="1500" spc="-15" dirty="0">
                <a:latin typeface="Tahoma"/>
                <a:cs typeface="Tahoma"/>
              </a:rPr>
              <a:t>cl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58079" y="5499017"/>
            <a:ext cx="7747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ahoma"/>
                <a:cs typeface="Tahoma"/>
              </a:rPr>
              <a:t>CCW</a:t>
            </a:r>
            <a:r>
              <a:rPr sz="1500" spc="-10" dirty="0">
                <a:latin typeface="Tahoma"/>
                <a:cs typeface="Tahoma"/>
              </a:rPr>
              <a:t>/</a:t>
            </a:r>
            <a:r>
              <a:rPr sz="1500" spc="-25" dirty="0">
                <a:latin typeface="Tahoma"/>
                <a:cs typeface="Tahoma"/>
              </a:rPr>
              <a:t>CW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548224" y="5638800"/>
            <a:ext cx="2472055" cy="1460500"/>
            <a:chOff x="3548224" y="5638800"/>
            <a:chExt cx="2472055" cy="1460500"/>
          </a:xfrm>
        </p:grpSpPr>
        <p:sp>
          <p:nvSpPr>
            <p:cNvPr id="77" name="object 77"/>
            <p:cNvSpPr/>
            <p:nvPr/>
          </p:nvSpPr>
          <p:spPr>
            <a:xfrm>
              <a:off x="5206999" y="5638800"/>
              <a:ext cx="812800" cy="146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58842" y="6339006"/>
              <a:ext cx="190500" cy="1905"/>
            </a:xfrm>
            <a:custGeom>
              <a:avLst/>
              <a:gdLst/>
              <a:ahLst/>
              <a:cxnLst/>
              <a:rect l="l" t="t" r="r" b="b"/>
              <a:pathLst>
                <a:path w="190500" h="1904">
                  <a:moveTo>
                    <a:pt x="-13429" y="839"/>
                  </a:moveTo>
                  <a:lnTo>
                    <a:pt x="203714" y="839"/>
                  </a:lnTo>
                </a:path>
              </a:pathLst>
            </a:custGeom>
            <a:ln w="28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61877" y="6780382"/>
              <a:ext cx="1693545" cy="1905"/>
            </a:xfrm>
            <a:custGeom>
              <a:avLst/>
              <a:gdLst/>
              <a:ahLst/>
              <a:cxnLst/>
              <a:rect l="l" t="t" r="r" b="b"/>
              <a:pathLst>
                <a:path w="1693545" h="1904">
                  <a:moveTo>
                    <a:pt x="0" y="0"/>
                  </a:moveTo>
                  <a:lnTo>
                    <a:pt x="1693541" y="1679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248066" y="5685178"/>
            <a:ext cx="669925" cy="1309370"/>
          </a:xfrm>
          <a:prstGeom prst="rect">
            <a:avLst/>
          </a:prstGeom>
          <a:ln w="26848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635"/>
              </a:spcBef>
            </a:pPr>
            <a:r>
              <a:rPr sz="1500" spc="-10" dirty="0">
                <a:latin typeface="Tahoma"/>
                <a:cs typeface="Tahoma"/>
              </a:rPr>
              <a:t>U/D</a:t>
            </a:r>
            <a:endParaRPr sz="1500">
              <a:latin typeface="Tahoma"/>
              <a:cs typeface="Tahoma"/>
            </a:endParaRPr>
          </a:p>
          <a:p>
            <a:pPr marL="74930" marR="174625">
              <a:lnSpc>
                <a:spcPct val="183300"/>
              </a:lnSpc>
              <a:spcBef>
                <a:spcPts val="300"/>
              </a:spcBef>
            </a:pPr>
            <a:r>
              <a:rPr sz="1500" spc="-15" dirty="0">
                <a:latin typeface="Tahoma"/>
                <a:cs typeface="Tahoma"/>
              </a:rPr>
              <a:t>cl  </a:t>
            </a:r>
            <a:r>
              <a:rPr sz="1500" spc="-25" dirty="0">
                <a:latin typeface="Tahoma"/>
                <a:cs typeface="Tahoma"/>
              </a:rPr>
              <a:t>r</a:t>
            </a:r>
            <a:r>
              <a:rPr sz="1500" spc="-20" dirty="0">
                <a:latin typeface="Tahoma"/>
                <a:cs typeface="Tahoma"/>
              </a:rPr>
              <a:t>e</a:t>
            </a:r>
            <a:r>
              <a:rPr sz="1500" spc="-15" dirty="0">
                <a:latin typeface="Tahoma"/>
                <a:cs typeface="Tahoma"/>
              </a:rPr>
              <a:t>s</a:t>
            </a:r>
            <a:r>
              <a:rPr sz="1500" spc="-20" dirty="0">
                <a:latin typeface="Tahoma"/>
                <a:cs typeface="Tahoma"/>
              </a:rPr>
              <a:t>e</a:t>
            </a:r>
            <a:r>
              <a:rPr sz="1500" spc="-5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81203" y="6159384"/>
            <a:ext cx="256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⇒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8796" y="6654717"/>
            <a:ext cx="4076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Z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682705" y="6301058"/>
            <a:ext cx="1390015" cy="337820"/>
            <a:chOff x="3682705" y="6301058"/>
            <a:chExt cx="1390015" cy="337820"/>
          </a:xfrm>
        </p:grpSpPr>
        <p:sp>
          <p:nvSpPr>
            <p:cNvPr id="84" name="object 84"/>
            <p:cNvSpPr/>
            <p:nvPr/>
          </p:nvSpPr>
          <p:spPr>
            <a:xfrm>
              <a:off x="3696134" y="6338167"/>
              <a:ext cx="1362710" cy="287655"/>
            </a:xfrm>
            <a:custGeom>
              <a:avLst/>
              <a:gdLst/>
              <a:ahLst/>
              <a:cxnLst/>
              <a:rect l="l" t="t" r="r" b="b"/>
              <a:pathLst>
                <a:path w="1362710" h="287654">
                  <a:moveTo>
                    <a:pt x="1362708" y="0"/>
                  </a:moveTo>
                  <a:lnTo>
                    <a:pt x="1084116" y="0"/>
                  </a:lnTo>
                  <a:lnTo>
                    <a:pt x="1084116" y="287045"/>
                  </a:lnTo>
                  <a:lnTo>
                    <a:pt x="0" y="287045"/>
                  </a:lnTo>
                </a:path>
              </a:pathLst>
            </a:custGeom>
            <a:ln w="26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07663" y="6314481"/>
              <a:ext cx="1905" cy="304800"/>
            </a:xfrm>
            <a:custGeom>
              <a:avLst/>
              <a:gdLst/>
              <a:ahLst/>
              <a:cxnLst/>
              <a:rect l="l" t="t" r="r" b="b"/>
              <a:pathLst>
                <a:path w="1904" h="304800">
                  <a:moveTo>
                    <a:pt x="0" y="304533"/>
                  </a:moveTo>
                  <a:lnTo>
                    <a:pt x="1678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002036" y="6388017"/>
            <a:ext cx="4838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n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bits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803161" y="5361202"/>
            <a:ext cx="3215005" cy="1694180"/>
            <a:chOff x="6803161" y="5361202"/>
            <a:chExt cx="3215005" cy="1694180"/>
          </a:xfrm>
        </p:grpSpPr>
        <p:sp>
          <p:nvSpPr>
            <p:cNvPr id="88" name="object 88"/>
            <p:cNvSpPr/>
            <p:nvPr/>
          </p:nvSpPr>
          <p:spPr>
            <a:xfrm>
              <a:off x="8846976" y="6307505"/>
              <a:ext cx="1170783" cy="747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829988" y="6501831"/>
              <a:ext cx="325120" cy="1905"/>
            </a:xfrm>
            <a:custGeom>
              <a:avLst/>
              <a:gdLst/>
              <a:ahLst/>
              <a:cxnLst/>
              <a:rect l="l" t="t" r="r" b="b"/>
              <a:pathLst>
                <a:path w="325120" h="1904">
                  <a:moveTo>
                    <a:pt x="0" y="0"/>
                  </a:moveTo>
                  <a:lnTo>
                    <a:pt x="325123" y="165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829988" y="6800152"/>
              <a:ext cx="325120" cy="1905"/>
            </a:xfrm>
            <a:custGeom>
              <a:avLst/>
              <a:gdLst/>
              <a:ahLst/>
              <a:cxnLst/>
              <a:rect l="l" t="t" r="r" b="b"/>
              <a:pathLst>
                <a:path w="325120" h="1904">
                  <a:moveTo>
                    <a:pt x="0" y="0"/>
                  </a:moveTo>
                  <a:lnTo>
                    <a:pt x="325123" y="165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70499" y="6654303"/>
              <a:ext cx="227965" cy="1905"/>
            </a:xfrm>
            <a:custGeom>
              <a:avLst/>
              <a:gdLst/>
              <a:ahLst/>
              <a:cxnLst/>
              <a:rect l="l" t="t" r="r" b="b"/>
              <a:pathLst>
                <a:path w="227965" h="1904">
                  <a:moveTo>
                    <a:pt x="-13429" y="829"/>
                  </a:moveTo>
                  <a:lnTo>
                    <a:pt x="241015" y="829"/>
                  </a:lnTo>
                </a:path>
              </a:pathLst>
            </a:custGeom>
            <a:ln w="28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68647" y="5361202"/>
              <a:ext cx="1135939" cy="747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16813" y="5562150"/>
              <a:ext cx="325120" cy="1905"/>
            </a:xfrm>
            <a:custGeom>
              <a:avLst/>
              <a:gdLst/>
              <a:ahLst/>
              <a:cxnLst/>
              <a:rect l="l" t="t" r="r" b="b"/>
              <a:pathLst>
                <a:path w="325120" h="1904">
                  <a:moveTo>
                    <a:pt x="0" y="0"/>
                  </a:moveTo>
                  <a:lnTo>
                    <a:pt x="325123" y="165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16813" y="5853849"/>
              <a:ext cx="325120" cy="1905"/>
            </a:xfrm>
            <a:custGeom>
              <a:avLst/>
              <a:gdLst/>
              <a:ahLst/>
              <a:cxnLst/>
              <a:rect l="l" t="t" r="r" b="b"/>
              <a:pathLst>
                <a:path w="325120" h="1904">
                  <a:moveTo>
                    <a:pt x="0" y="0"/>
                  </a:moveTo>
                  <a:lnTo>
                    <a:pt x="325123" y="165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757325" y="5714710"/>
              <a:ext cx="227965" cy="1905"/>
            </a:xfrm>
            <a:custGeom>
              <a:avLst/>
              <a:gdLst/>
              <a:ahLst/>
              <a:cxnLst/>
              <a:rect l="l" t="t" r="r" b="b"/>
              <a:pathLst>
                <a:path w="227965" h="1904">
                  <a:moveTo>
                    <a:pt x="-11750" y="829"/>
                  </a:moveTo>
                  <a:lnTo>
                    <a:pt x="239336" y="829"/>
                  </a:lnTo>
                </a:path>
              </a:pathLst>
            </a:custGeom>
            <a:ln w="25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24184" y="5714807"/>
              <a:ext cx="1268730" cy="414020"/>
            </a:xfrm>
            <a:custGeom>
              <a:avLst/>
              <a:gdLst/>
              <a:ahLst/>
              <a:cxnLst/>
              <a:rect l="l" t="t" r="r" b="b"/>
              <a:pathLst>
                <a:path w="1268729" h="414020">
                  <a:moveTo>
                    <a:pt x="1060271" y="0"/>
                  </a:moveTo>
                  <a:lnTo>
                    <a:pt x="1268296" y="0"/>
                  </a:lnTo>
                  <a:lnTo>
                    <a:pt x="1268296" y="414005"/>
                  </a:lnTo>
                  <a:lnTo>
                    <a:pt x="0" y="414005"/>
                  </a:lnTo>
                </a:path>
              </a:pathLst>
            </a:custGeom>
            <a:ln w="26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330363" y="5372118"/>
            <a:ext cx="41529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  </a:t>
            </a:r>
            <a:r>
              <a:rPr sz="1500" spc="-15" dirty="0">
                <a:latin typeface="Tahoma"/>
                <a:cs typeface="Tahoma"/>
              </a:rPr>
              <a:t>Ch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853001" y="6324506"/>
            <a:ext cx="1695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Tahoma"/>
                <a:cs typeface="Tahoma"/>
              </a:rPr>
              <a:t>C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923956" y="6128585"/>
            <a:ext cx="1933575" cy="1021080"/>
            <a:chOff x="6923956" y="6128585"/>
            <a:chExt cx="1933575" cy="1021080"/>
          </a:xfrm>
        </p:grpSpPr>
        <p:sp>
          <p:nvSpPr>
            <p:cNvPr id="100" name="object 100"/>
            <p:cNvSpPr/>
            <p:nvPr/>
          </p:nvSpPr>
          <p:spPr>
            <a:xfrm>
              <a:off x="7175500" y="6210299"/>
              <a:ext cx="609600" cy="660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16242" y="6255913"/>
              <a:ext cx="459740" cy="510540"/>
            </a:xfrm>
            <a:custGeom>
              <a:avLst/>
              <a:gdLst/>
              <a:ahLst/>
              <a:cxnLst/>
              <a:rect l="l" t="t" r="r" b="b"/>
              <a:pathLst>
                <a:path w="459740" h="510540">
                  <a:moveTo>
                    <a:pt x="0" y="0"/>
                  </a:moveTo>
                  <a:lnTo>
                    <a:pt x="459744" y="255152"/>
                  </a:lnTo>
                  <a:lnTo>
                    <a:pt x="0" y="510304"/>
                  </a:lnTo>
                  <a:lnTo>
                    <a:pt x="0" y="0"/>
                  </a:lnTo>
                  <a:close/>
                </a:path>
              </a:pathLst>
            </a:custGeom>
            <a:ln w="16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37608" y="6142238"/>
              <a:ext cx="275590" cy="375920"/>
            </a:xfrm>
            <a:custGeom>
              <a:avLst/>
              <a:gdLst/>
              <a:ahLst/>
              <a:cxnLst/>
              <a:rect l="l" t="t" r="r" b="b"/>
              <a:pathLst>
                <a:path w="275590" h="375920">
                  <a:moveTo>
                    <a:pt x="0" y="0"/>
                  </a:moveTo>
                  <a:lnTo>
                    <a:pt x="0" y="375832"/>
                  </a:lnTo>
                  <a:lnTo>
                    <a:pt x="275131" y="375832"/>
                  </a:lnTo>
                </a:path>
              </a:pathLst>
            </a:custGeom>
            <a:ln w="26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75769" y="65113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397" y="1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82774" y="6388877"/>
              <a:ext cx="359021" cy="2315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333405" y="6504650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93" y="167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10397" y="6495422"/>
              <a:ext cx="1905" cy="152400"/>
            </a:xfrm>
            <a:custGeom>
              <a:avLst/>
              <a:gdLst/>
              <a:ahLst/>
              <a:cxnLst/>
              <a:rect l="l" t="t" r="r" b="b"/>
              <a:pathLst>
                <a:path w="1904" h="152400">
                  <a:moveTo>
                    <a:pt x="839" y="-8389"/>
                  </a:moveTo>
                  <a:lnTo>
                    <a:pt x="839" y="160584"/>
                  </a:lnTo>
                </a:path>
              </a:pathLst>
            </a:custGeom>
            <a:ln w="18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425076" y="6652055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20" h="46990">
                  <a:moveTo>
                    <a:pt x="0" y="0"/>
                  </a:moveTo>
                  <a:lnTo>
                    <a:pt x="172320" y="0"/>
                  </a:lnTo>
                </a:path>
                <a:path w="172720" h="46990">
                  <a:moveTo>
                    <a:pt x="0" y="46979"/>
                  </a:moveTo>
                  <a:lnTo>
                    <a:pt x="172320" y="46979"/>
                  </a:lnTo>
                </a:path>
              </a:pathLst>
            </a:custGeom>
            <a:ln w="21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510397" y="6710185"/>
              <a:ext cx="1905" cy="152400"/>
            </a:xfrm>
            <a:custGeom>
              <a:avLst/>
              <a:gdLst/>
              <a:ahLst/>
              <a:cxnLst/>
              <a:rect l="l" t="t" r="r" b="b"/>
              <a:pathLst>
                <a:path w="1904" h="152400">
                  <a:moveTo>
                    <a:pt x="839" y="-8389"/>
                  </a:moveTo>
                  <a:lnTo>
                    <a:pt x="839" y="160584"/>
                  </a:lnTo>
                </a:path>
              </a:pathLst>
            </a:custGeom>
            <a:ln w="18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467590" y="6899536"/>
              <a:ext cx="76200" cy="1905"/>
            </a:xfrm>
            <a:custGeom>
              <a:avLst/>
              <a:gdLst/>
              <a:ahLst/>
              <a:cxnLst/>
              <a:rect l="l" t="t" r="r" b="b"/>
              <a:pathLst>
                <a:path w="76200" h="1904">
                  <a:moveTo>
                    <a:pt x="-10071" y="839"/>
                  </a:moveTo>
                  <a:lnTo>
                    <a:pt x="86160" y="839"/>
                  </a:lnTo>
                </a:path>
              </a:pathLst>
            </a:custGeom>
            <a:ln w="21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486612" y="6939805"/>
              <a:ext cx="38100" cy="1905"/>
            </a:xfrm>
            <a:custGeom>
              <a:avLst/>
              <a:gdLst/>
              <a:ahLst/>
              <a:cxnLst/>
              <a:rect l="l" t="t" r="r" b="b"/>
              <a:pathLst>
                <a:path w="38100" h="1904">
                  <a:moveTo>
                    <a:pt x="-10071" y="839"/>
                  </a:moveTo>
                  <a:lnTo>
                    <a:pt x="48116" y="839"/>
                  </a:lnTo>
                </a:path>
              </a:pathLst>
            </a:custGeom>
            <a:ln w="21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83141" y="6518074"/>
              <a:ext cx="275590" cy="610870"/>
            </a:xfrm>
            <a:custGeom>
              <a:avLst/>
              <a:gdLst/>
              <a:ahLst/>
              <a:cxnLst/>
              <a:rect l="l" t="t" r="r" b="b"/>
              <a:pathLst>
                <a:path w="275590" h="610870">
                  <a:moveTo>
                    <a:pt x="0" y="0"/>
                  </a:moveTo>
                  <a:lnTo>
                    <a:pt x="0" y="607366"/>
                  </a:lnTo>
                  <a:lnTo>
                    <a:pt x="275130" y="607366"/>
                  </a:lnTo>
                  <a:lnTo>
                    <a:pt x="275130" y="610731"/>
                  </a:lnTo>
                </a:path>
              </a:pathLst>
            </a:custGeom>
            <a:ln w="26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44850" y="7128807"/>
              <a:ext cx="799465" cy="1905"/>
            </a:xfrm>
            <a:custGeom>
              <a:avLst/>
              <a:gdLst/>
              <a:ahLst/>
              <a:cxnLst/>
              <a:rect l="l" t="t" r="r" b="b"/>
              <a:pathLst>
                <a:path w="799465" h="1904">
                  <a:moveTo>
                    <a:pt x="0" y="0"/>
                  </a:moveTo>
                  <a:lnTo>
                    <a:pt x="798928" y="1678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843410" y="6786527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348990"/>
                  </a:moveTo>
                  <a:lnTo>
                    <a:pt x="1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8591828" y="6540417"/>
            <a:ext cx="140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704246" y="6642045"/>
            <a:ext cx="920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068402" y="6578517"/>
            <a:ext cx="1441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184178" y="6680145"/>
            <a:ext cx="401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" algn="l"/>
              </a:tabLst>
            </a:pPr>
            <a:r>
              <a:rPr sz="1000" spc="-5" dirty="0">
                <a:latin typeface="Tahoma"/>
                <a:cs typeface="Tahoma"/>
              </a:rPr>
              <a:t>a	</a:t>
            </a:r>
            <a:r>
              <a:rPr sz="10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72685" y="5321217"/>
            <a:ext cx="886460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00"/>
              </a:lnSpc>
              <a:spcBef>
                <a:spcPts val="100"/>
              </a:spcBef>
            </a:pPr>
            <a:r>
              <a:rPr sz="1500" spc="-10" dirty="0">
                <a:solidFill>
                  <a:srgbClr val="660066"/>
                </a:solidFill>
                <a:latin typeface="Tahoma"/>
                <a:cs typeface="Tahoma"/>
              </a:rPr>
              <a:t>time</a:t>
            </a:r>
            <a:r>
              <a:rPr sz="1500" spc="-9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Tahoma"/>
                <a:cs typeface="Tahoma"/>
              </a:rPr>
              <a:t>delay</a:t>
            </a:r>
            <a:endParaRPr sz="1500">
              <a:latin typeface="Tahoma"/>
              <a:cs typeface="Tahoma"/>
            </a:endParaRPr>
          </a:p>
          <a:p>
            <a:pPr marL="105410" marR="40005" indent="-44450">
              <a:lnSpc>
                <a:spcPts val="1600"/>
              </a:lnSpc>
              <a:spcBef>
                <a:spcPts val="120"/>
              </a:spcBef>
            </a:pPr>
            <a:r>
              <a:rPr sz="1500" spc="-5" dirty="0">
                <a:solidFill>
                  <a:srgbClr val="660066"/>
                </a:solidFill>
                <a:latin typeface="Symbol"/>
                <a:cs typeface="Symbol"/>
              </a:rPr>
              <a:t></a:t>
            </a:r>
            <a:r>
              <a:rPr sz="1500" spc="-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660066"/>
                </a:solidFill>
                <a:latin typeface="Tahoma"/>
                <a:cs typeface="Tahoma"/>
              </a:rPr>
              <a:t>≈ </a:t>
            </a:r>
            <a:r>
              <a:rPr sz="1500" spc="-15" dirty="0">
                <a:solidFill>
                  <a:srgbClr val="660066"/>
                </a:solidFill>
                <a:latin typeface="Tahoma"/>
                <a:cs typeface="Tahoma"/>
              </a:rPr>
              <a:t>45</a:t>
            </a:r>
            <a:r>
              <a:rPr sz="1500" spc="-15" dirty="0">
                <a:solidFill>
                  <a:srgbClr val="660066"/>
                </a:solidFill>
                <a:latin typeface="MS PGothic"/>
                <a:cs typeface="MS PGothic"/>
              </a:rPr>
              <a:t>°  </a:t>
            </a:r>
            <a:r>
              <a:rPr sz="1500" spc="-1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660066"/>
                </a:solidFill>
                <a:latin typeface="Tahoma"/>
                <a:cs typeface="Tahoma"/>
              </a:rPr>
              <a:t>l</a:t>
            </a:r>
            <a:r>
              <a:rPr sz="1500" spc="-15" dirty="0">
                <a:solidFill>
                  <a:srgbClr val="660066"/>
                </a:solidFill>
                <a:latin typeface="Tahoma"/>
                <a:cs typeface="Tahoma"/>
              </a:rPr>
              <a:t>ec</a:t>
            </a:r>
            <a:r>
              <a:rPr sz="1500" spc="-20" dirty="0">
                <a:solidFill>
                  <a:srgbClr val="660066"/>
                </a:solidFill>
                <a:latin typeface="Tahoma"/>
                <a:cs typeface="Tahoma"/>
              </a:rPr>
              <a:t>tr</a:t>
            </a:r>
            <a:r>
              <a:rPr sz="1500" spc="-5" dirty="0">
                <a:solidFill>
                  <a:srgbClr val="660066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660066"/>
                </a:solidFill>
                <a:latin typeface="Tahoma"/>
                <a:cs typeface="Tahoma"/>
              </a:rPr>
              <a:t>c</a:t>
            </a:r>
            <a:r>
              <a:rPr sz="1500" spc="-15" dirty="0">
                <a:solidFill>
                  <a:srgbClr val="660066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660066"/>
                </a:solidFill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521608" y="5811070"/>
            <a:ext cx="506730" cy="572770"/>
          </a:xfrm>
          <a:custGeom>
            <a:avLst/>
            <a:gdLst/>
            <a:ahLst/>
            <a:cxnLst/>
            <a:rect l="l" t="t" r="r" b="b"/>
            <a:pathLst>
              <a:path w="506729" h="572770">
                <a:moveTo>
                  <a:pt x="30214" y="448193"/>
                </a:moveTo>
                <a:lnTo>
                  <a:pt x="23538" y="452677"/>
                </a:lnTo>
                <a:lnTo>
                  <a:pt x="0" y="572464"/>
                </a:lnTo>
                <a:lnTo>
                  <a:pt x="31683" y="561941"/>
                </a:lnTo>
                <a:lnTo>
                  <a:pt x="26191" y="561941"/>
                </a:lnTo>
                <a:lnTo>
                  <a:pt x="7132" y="545143"/>
                </a:lnTo>
                <a:lnTo>
                  <a:pt x="38184" y="509879"/>
                </a:lnTo>
                <a:lnTo>
                  <a:pt x="48461" y="457579"/>
                </a:lnTo>
                <a:lnTo>
                  <a:pt x="43978" y="450900"/>
                </a:lnTo>
                <a:lnTo>
                  <a:pt x="30214" y="448193"/>
                </a:lnTo>
                <a:close/>
              </a:path>
              <a:path w="506729" h="572770">
                <a:moveTo>
                  <a:pt x="38184" y="509879"/>
                </a:moveTo>
                <a:lnTo>
                  <a:pt x="7132" y="545143"/>
                </a:lnTo>
                <a:lnTo>
                  <a:pt x="26191" y="561941"/>
                </a:lnTo>
                <a:lnTo>
                  <a:pt x="31427" y="555994"/>
                </a:lnTo>
                <a:lnTo>
                  <a:pt x="29122" y="555994"/>
                </a:lnTo>
                <a:lnTo>
                  <a:pt x="12659" y="541484"/>
                </a:lnTo>
                <a:lnTo>
                  <a:pt x="33322" y="534622"/>
                </a:lnTo>
                <a:lnTo>
                  <a:pt x="38184" y="509879"/>
                </a:lnTo>
                <a:close/>
              </a:path>
              <a:path w="506729" h="572770">
                <a:moveTo>
                  <a:pt x="107807" y="509883"/>
                </a:moveTo>
                <a:lnTo>
                  <a:pt x="57243" y="526677"/>
                </a:lnTo>
                <a:lnTo>
                  <a:pt x="26191" y="561941"/>
                </a:lnTo>
                <a:lnTo>
                  <a:pt x="31683" y="561941"/>
                </a:lnTo>
                <a:lnTo>
                  <a:pt x="115810" y="534000"/>
                </a:lnTo>
                <a:lnTo>
                  <a:pt x="119415" y="526809"/>
                </a:lnTo>
                <a:lnTo>
                  <a:pt x="114995" y="513490"/>
                </a:lnTo>
                <a:lnTo>
                  <a:pt x="107807" y="509883"/>
                </a:lnTo>
                <a:close/>
              </a:path>
              <a:path w="506729" h="572770">
                <a:moveTo>
                  <a:pt x="33322" y="534622"/>
                </a:moveTo>
                <a:lnTo>
                  <a:pt x="12659" y="541484"/>
                </a:lnTo>
                <a:lnTo>
                  <a:pt x="29122" y="555994"/>
                </a:lnTo>
                <a:lnTo>
                  <a:pt x="33322" y="534622"/>
                </a:lnTo>
                <a:close/>
              </a:path>
              <a:path w="506729" h="572770">
                <a:moveTo>
                  <a:pt x="57243" y="526677"/>
                </a:moveTo>
                <a:lnTo>
                  <a:pt x="33322" y="534622"/>
                </a:lnTo>
                <a:lnTo>
                  <a:pt x="29122" y="555994"/>
                </a:lnTo>
                <a:lnTo>
                  <a:pt x="31427" y="555994"/>
                </a:lnTo>
                <a:lnTo>
                  <a:pt x="57243" y="526677"/>
                </a:lnTo>
                <a:close/>
              </a:path>
              <a:path w="506729" h="572770">
                <a:moveTo>
                  <a:pt x="487166" y="0"/>
                </a:moveTo>
                <a:lnTo>
                  <a:pt x="38183" y="509883"/>
                </a:lnTo>
                <a:lnTo>
                  <a:pt x="33322" y="534622"/>
                </a:lnTo>
                <a:lnTo>
                  <a:pt x="57243" y="526677"/>
                </a:lnTo>
                <a:lnTo>
                  <a:pt x="506225" y="16797"/>
                </a:lnTo>
                <a:lnTo>
                  <a:pt x="487166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3871" y="393511"/>
            <a:ext cx="3891279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Count</a:t>
            </a:r>
            <a:r>
              <a:rPr spc="-40" dirty="0"/>
              <a:t> </a:t>
            </a:r>
            <a:r>
              <a:rPr spc="-10" dirty="0"/>
              <a:t>multiplication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00" dirty="0"/>
              <a:t>example of quadrature</a:t>
            </a:r>
            <a:r>
              <a:rPr sz="2100" spc="-10" dirty="0"/>
              <a:t> </a:t>
            </a:r>
            <a:r>
              <a:rPr sz="2100" dirty="0"/>
              <a:t>detection</a:t>
            </a:r>
            <a:endParaRPr sz="21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16</a:t>
            </a:fld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2884407" y="1736152"/>
            <a:ext cx="4836550" cy="3225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3205" y="5270384"/>
            <a:ext cx="8412480" cy="14763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5425" marR="109855" indent="-187960">
              <a:lnSpc>
                <a:spcPts val="2500"/>
              </a:lnSpc>
              <a:spcBef>
                <a:spcPts val="200"/>
              </a:spcBef>
              <a:buFont typeface="Arial"/>
              <a:buChar char="•"/>
              <a:tabLst>
                <a:tab pos="226060" algn="l"/>
              </a:tabLst>
            </a:pPr>
            <a:r>
              <a:rPr sz="2100" dirty="0">
                <a:latin typeface="Tahoma"/>
                <a:cs typeface="Tahoma"/>
              </a:rPr>
              <a:t>an incremental encoder </a:t>
            </a:r>
            <a:r>
              <a:rPr sz="2100" spc="5" dirty="0">
                <a:latin typeface="Tahoma"/>
                <a:cs typeface="Tahoma"/>
              </a:rPr>
              <a:t>with N</a:t>
            </a:r>
            <a:r>
              <a:rPr sz="2100" spc="7" baseline="-15873" dirty="0">
                <a:latin typeface="Tahoma"/>
                <a:cs typeface="Tahoma"/>
              </a:rPr>
              <a:t>e </a:t>
            </a:r>
            <a:r>
              <a:rPr sz="2100" spc="-5" dirty="0">
                <a:latin typeface="Tahoma"/>
                <a:cs typeface="Tahoma"/>
              </a:rPr>
              <a:t>= 2000 </a:t>
            </a:r>
            <a:r>
              <a:rPr sz="2100" dirty="0">
                <a:latin typeface="Tahoma"/>
                <a:cs typeface="Tahoma"/>
              </a:rPr>
              <a:t>(electrical) cycles provides </a:t>
            </a:r>
            <a:r>
              <a:rPr sz="2100" spc="-5" dirty="0">
                <a:latin typeface="Tahoma"/>
                <a:cs typeface="Tahoma"/>
              </a:rPr>
              <a:t>a  </a:t>
            </a:r>
            <a:r>
              <a:rPr sz="2100" dirty="0">
                <a:latin typeface="Tahoma"/>
                <a:cs typeface="Tahoma"/>
              </a:rPr>
              <a:t>count of </a:t>
            </a:r>
            <a:r>
              <a:rPr sz="2100" spc="-5" dirty="0">
                <a:latin typeface="Tahoma"/>
                <a:cs typeface="Tahoma"/>
              </a:rPr>
              <a:t>N = 8000 </a:t>
            </a:r>
            <a:r>
              <a:rPr sz="2100" dirty="0">
                <a:latin typeface="Tahoma"/>
                <a:cs typeface="Tahoma"/>
              </a:rPr>
              <a:t>pulses/turn after electronic</a:t>
            </a:r>
            <a:r>
              <a:rPr sz="2100" spc="8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multiplication</a:t>
            </a:r>
            <a:endParaRPr sz="2100">
              <a:latin typeface="Tahoma"/>
              <a:cs typeface="Tahoma"/>
            </a:endParaRPr>
          </a:p>
          <a:p>
            <a:pPr marL="225425" indent="-1879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26060" algn="l"/>
              </a:tabLst>
            </a:pPr>
            <a:r>
              <a:rPr sz="2100" spc="5" dirty="0">
                <a:latin typeface="Tahoma"/>
                <a:cs typeface="Tahoma"/>
              </a:rPr>
              <a:t>its </a:t>
            </a:r>
            <a:r>
              <a:rPr sz="2100" dirty="0">
                <a:latin typeface="Tahoma"/>
                <a:cs typeface="Tahoma"/>
              </a:rPr>
              <a:t>final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resolution </a:t>
            </a:r>
            <a:r>
              <a:rPr sz="2100" dirty="0">
                <a:latin typeface="Tahoma"/>
                <a:cs typeface="Tahoma"/>
              </a:rPr>
              <a:t>is (mechanical) 360</a:t>
            </a:r>
            <a:r>
              <a:rPr sz="1650" baseline="60606" dirty="0">
                <a:latin typeface="Tahoma"/>
                <a:cs typeface="Tahoma"/>
              </a:rPr>
              <a:t>o</a:t>
            </a:r>
            <a:r>
              <a:rPr sz="2100" dirty="0">
                <a:latin typeface="Tahoma"/>
                <a:cs typeface="Tahoma"/>
              </a:rPr>
              <a:t>/8000 </a:t>
            </a:r>
            <a:r>
              <a:rPr sz="2100" spc="-5" dirty="0">
                <a:latin typeface="Tahoma"/>
                <a:cs typeface="Tahoma"/>
              </a:rPr>
              <a:t>= .045</a:t>
            </a:r>
            <a:r>
              <a:rPr sz="1650" spc="-7" baseline="60606" dirty="0">
                <a:latin typeface="Tahoma"/>
                <a:cs typeface="Tahoma"/>
              </a:rPr>
              <a:t>o </a:t>
            </a:r>
            <a:r>
              <a:rPr sz="2100" spc="-5" dirty="0">
                <a:latin typeface="Tahoma"/>
                <a:cs typeface="Tahoma"/>
              </a:rPr>
              <a:t>(= 0</a:t>
            </a:r>
            <a:r>
              <a:rPr sz="1650" spc="-7" baseline="60606" dirty="0">
                <a:latin typeface="Tahoma"/>
                <a:cs typeface="Tahoma"/>
              </a:rPr>
              <a:t>o </a:t>
            </a:r>
            <a:r>
              <a:rPr sz="2100" spc="-5" dirty="0">
                <a:latin typeface="Tahoma"/>
                <a:cs typeface="Tahoma"/>
              </a:rPr>
              <a:t>2’</a:t>
            </a:r>
            <a:r>
              <a:rPr sz="2100" spc="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42’’)</a:t>
            </a:r>
            <a:endParaRPr sz="2100">
              <a:latin typeface="Tahoma"/>
              <a:cs typeface="Tahoma"/>
            </a:endParaRPr>
          </a:p>
          <a:p>
            <a:pPr marL="225425" indent="-18796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26060" algn="l"/>
              </a:tabLst>
            </a:pPr>
            <a:r>
              <a:rPr sz="2100" dirty="0">
                <a:latin typeface="Tahoma"/>
                <a:cs typeface="Tahoma"/>
              </a:rPr>
              <a:t>needs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13-bit counter to </a:t>
            </a:r>
            <a:r>
              <a:rPr sz="2100" spc="-5" dirty="0">
                <a:latin typeface="Tahoma"/>
                <a:cs typeface="Tahoma"/>
              </a:rPr>
              <a:t>cover a full </a:t>
            </a:r>
            <a:r>
              <a:rPr sz="2100" dirty="0">
                <a:latin typeface="Tahoma"/>
                <a:cs typeface="Tahoma"/>
              </a:rPr>
              <a:t>turn without </a:t>
            </a:r>
            <a:r>
              <a:rPr sz="2100" spc="-5" dirty="0">
                <a:latin typeface="Tahoma"/>
                <a:cs typeface="Tahoma"/>
              </a:rPr>
              <a:t>reset </a:t>
            </a:r>
            <a:r>
              <a:rPr sz="2100" dirty="0">
                <a:latin typeface="Tahoma"/>
                <a:cs typeface="Tahoma"/>
              </a:rPr>
              <a:t>(2</a:t>
            </a:r>
            <a:r>
              <a:rPr sz="2100" baseline="23809" dirty="0">
                <a:latin typeface="Tahoma"/>
                <a:cs typeface="Tahoma"/>
              </a:rPr>
              <a:t>13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2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8192)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9" y="469733"/>
            <a:ext cx="763714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Quadrature detection </a:t>
            </a:r>
            <a:r>
              <a:rPr sz="3000" spc="-10" dirty="0"/>
              <a:t>in </a:t>
            </a:r>
            <a:r>
              <a:rPr sz="3000" spc="-20" dirty="0"/>
              <a:t>incremental</a:t>
            </a:r>
            <a:r>
              <a:rPr sz="3000" spc="-145" dirty="0"/>
              <a:t> </a:t>
            </a:r>
            <a:r>
              <a:rPr sz="3000" spc="-20" dirty="0"/>
              <a:t>encoders</a:t>
            </a:r>
            <a:endParaRPr sz="3000"/>
          </a:p>
          <a:p>
            <a:pPr algn="ctr">
              <a:lnSpc>
                <a:spcPct val="100000"/>
              </a:lnSpc>
            </a:pPr>
            <a:r>
              <a:rPr sz="2100" spc="-5" dirty="0"/>
              <a:t>a </a:t>
            </a:r>
            <a:r>
              <a:rPr sz="2100" dirty="0"/>
              <a:t>more complete</a:t>
            </a:r>
            <a:r>
              <a:rPr sz="2100" spc="25" dirty="0"/>
              <a:t> </a:t>
            </a:r>
            <a:r>
              <a:rPr sz="2100" dirty="0"/>
              <a:t>implementation</a:t>
            </a:r>
            <a:endParaRPr sz="21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17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72486" y="5918084"/>
            <a:ext cx="9186545" cy="10699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200"/>
              </a:spcBef>
              <a:buFont typeface="Arial"/>
              <a:buChar char="•"/>
              <a:tabLst>
                <a:tab pos="200660" algn="l"/>
              </a:tabLst>
            </a:pPr>
            <a:r>
              <a:rPr sz="2100" dirty="0">
                <a:latin typeface="Tahoma"/>
                <a:cs typeface="Tahoma"/>
              </a:rPr>
              <a:t>it is assumed that an oversampling clock "clk” </a:t>
            </a:r>
            <a:r>
              <a:rPr sz="2100" spc="-25" dirty="0">
                <a:latin typeface="Tahoma"/>
                <a:cs typeface="Tahoma"/>
              </a:rPr>
              <a:t>(e.g., </a:t>
            </a:r>
            <a:r>
              <a:rPr sz="2100" dirty="0">
                <a:latin typeface="Tahoma"/>
                <a:cs typeface="Tahoma"/>
              </a:rPr>
              <a:t>as provided </a:t>
            </a:r>
            <a:r>
              <a:rPr sz="2100" spc="-5" dirty="0">
                <a:latin typeface="Tahoma"/>
                <a:cs typeface="Tahoma"/>
              </a:rPr>
              <a:t>by a </a:t>
            </a:r>
            <a:r>
              <a:rPr sz="2100" dirty="0">
                <a:latin typeface="Tahoma"/>
                <a:cs typeface="Tahoma"/>
              </a:rPr>
              <a:t>FPGA)  is </a:t>
            </a:r>
            <a:r>
              <a:rPr sz="2100" spc="-5" dirty="0">
                <a:latin typeface="Tahoma"/>
                <a:cs typeface="Tahoma"/>
              </a:rPr>
              <a:t>available, </a:t>
            </a:r>
            <a:r>
              <a:rPr sz="2100" dirty="0">
                <a:latin typeface="Tahoma"/>
                <a:cs typeface="Tahoma"/>
              </a:rPr>
              <a:t>which is </a:t>
            </a:r>
            <a:r>
              <a:rPr sz="2100" spc="-5" dirty="0">
                <a:latin typeface="Tahoma"/>
                <a:cs typeface="Tahoma"/>
              </a:rPr>
              <a:t>faster </a:t>
            </a:r>
            <a:r>
              <a:rPr sz="2100" dirty="0">
                <a:latin typeface="Tahoma"/>
                <a:cs typeface="Tahoma"/>
              </a:rPr>
              <a:t>than the </a:t>
            </a:r>
            <a:r>
              <a:rPr sz="2100" spc="5" dirty="0">
                <a:latin typeface="Tahoma"/>
                <a:cs typeface="Tahoma"/>
              </a:rPr>
              <a:t>two </a:t>
            </a:r>
            <a:r>
              <a:rPr sz="2100" spc="-5" dirty="0">
                <a:latin typeface="Tahoma"/>
                <a:cs typeface="Tahoma"/>
              </a:rPr>
              <a:t>quadrature </a:t>
            </a:r>
            <a:r>
              <a:rPr sz="2100" dirty="0">
                <a:latin typeface="Tahoma"/>
                <a:cs typeface="Tahoma"/>
              </a:rPr>
              <a:t>signals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1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</a:t>
            </a:r>
            <a:endParaRPr sz="210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0660" algn="l"/>
              </a:tabLst>
            </a:pPr>
            <a:r>
              <a:rPr sz="2100" dirty="0">
                <a:latin typeface="Tahoma"/>
                <a:cs typeface="Tahoma"/>
              </a:rPr>
              <a:t>the digital count output </a:t>
            </a:r>
            <a:r>
              <a:rPr sz="2100" spc="5" dirty="0">
                <a:latin typeface="Tahoma"/>
                <a:cs typeface="Tahoma"/>
              </a:rPr>
              <a:t>will </a:t>
            </a:r>
            <a:r>
              <a:rPr sz="2100" spc="-5" dirty="0">
                <a:latin typeface="Tahoma"/>
                <a:cs typeface="Tahoma"/>
              </a:rPr>
              <a:t>have a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resolution </a:t>
            </a:r>
            <a:r>
              <a:rPr sz="2100" dirty="0">
                <a:latin typeface="Tahoma"/>
                <a:cs typeface="Tahoma"/>
              </a:rPr>
              <a:t>multiplied </a:t>
            </a:r>
            <a:r>
              <a:rPr sz="2100" spc="-5" dirty="0">
                <a:latin typeface="Tahoma"/>
                <a:cs typeface="Tahoma"/>
              </a:rPr>
              <a:t>by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3535" y="1766310"/>
            <a:ext cx="4129724" cy="125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7131" y="3241087"/>
            <a:ext cx="9434830" cy="2538095"/>
            <a:chOff x="627131" y="3241087"/>
            <a:chExt cx="9434830" cy="2538095"/>
          </a:xfrm>
        </p:grpSpPr>
        <p:sp>
          <p:nvSpPr>
            <p:cNvPr id="9" name="object 9"/>
            <p:cNvSpPr/>
            <p:nvPr/>
          </p:nvSpPr>
          <p:spPr>
            <a:xfrm>
              <a:off x="627131" y="3241087"/>
              <a:ext cx="9434827" cy="2538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5115" y="3865041"/>
              <a:ext cx="1597660" cy="123825"/>
            </a:xfrm>
            <a:custGeom>
              <a:avLst/>
              <a:gdLst/>
              <a:ahLst/>
              <a:cxnLst/>
              <a:rect l="l" t="t" r="r" b="b"/>
              <a:pathLst>
                <a:path w="1597660" h="123825">
                  <a:moveTo>
                    <a:pt x="305511" y="73634"/>
                  </a:moveTo>
                  <a:lnTo>
                    <a:pt x="305371" y="48221"/>
                  </a:lnTo>
                  <a:lnTo>
                    <a:pt x="72110" y="49517"/>
                  </a:lnTo>
                  <a:lnTo>
                    <a:pt x="117983" y="22402"/>
                  </a:lnTo>
                  <a:lnTo>
                    <a:pt x="119989" y="14605"/>
                  </a:lnTo>
                  <a:lnTo>
                    <a:pt x="112852" y="2527"/>
                  </a:lnTo>
                  <a:lnTo>
                    <a:pt x="105067" y="520"/>
                  </a:lnTo>
                  <a:lnTo>
                    <a:pt x="0" y="62611"/>
                  </a:lnTo>
                  <a:lnTo>
                    <a:pt x="105740" y="123545"/>
                  </a:lnTo>
                  <a:lnTo>
                    <a:pt x="113499" y="121450"/>
                  </a:lnTo>
                  <a:lnTo>
                    <a:pt x="120510" y="109296"/>
                  </a:lnTo>
                  <a:lnTo>
                    <a:pt x="118414" y="101523"/>
                  </a:lnTo>
                  <a:lnTo>
                    <a:pt x="72694" y="75184"/>
                  </a:lnTo>
                  <a:lnTo>
                    <a:pt x="72250" y="74917"/>
                  </a:lnTo>
                  <a:lnTo>
                    <a:pt x="305511" y="73634"/>
                  </a:lnTo>
                  <a:close/>
                </a:path>
                <a:path w="1597660" h="123825">
                  <a:moveTo>
                    <a:pt x="1597482" y="60934"/>
                  </a:moveTo>
                  <a:lnTo>
                    <a:pt x="1575663" y="48361"/>
                  </a:lnTo>
                  <a:lnTo>
                    <a:pt x="1491742" y="0"/>
                  </a:lnTo>
                  <a:lnTo>
                    <a:pt x="1483969" y="2095"/>
                  </a:lnTo>
                  <a:lnTo>
                    <a:pt x="1476971" y="14262"/>
                  </a:lnTo>
                  <a:lnTo>
                    <a:pt x="1479054" y="22021"/>
                  </a:lnTo>
                  <a:lnTo>
                    <a:pt x="1525231" y="48628"/>
                  </a:lnTo>
                  <a:lnTo>
                    <a:pt x="1293647" y="49911"/>
                  </a:lnTo>
                  <a:lnTo>
                    <a:pt x="1293787" y="75323"/>
                  </a:lnTo>
                  <a:lnTo>
                    <a:pt x="1525371" y="74041"/>
                  </a:lnTo>
                  <a:lnTo>
                    <a:pt x="1479499" y="101142"/>
                  </a:lnTo>
                  <a:lnTo>
                    <a:pt x="1477492" y="108940"/>
                  </a:lnTo>
                  <a:lnTo>
                    <a:pt x="1484630" y="121018"/>
                  </a:lnTo>
                  <a:lnTo>
                    <a:pt x="1492415" y="123024"/>
                  </a:lnTo>
                  <a:lnTo>
                    <a:pt x="1597482" y="6093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07338" y="1765228"/>
            <a:ext cx="3342004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ts val="1530"/>
              </a:lnSpc>
              <a:spcBef>
                <a:spcPts val="100"/>
              </a:spcBef>
            </a:pPr>
            <a:r>
              <a:rPr sz="1300" spc="-25" dirty="0">
                <a:latin typeface="Tahoma"/>
                <a:cs typeface="Tahoma"/>
              </a:rPr>
              <a:t>NOTE: </a:t>
            </a:r>
            <a:r>
              <a:rPr sz="1300" spc="-15" dirty="0">
                <a:latin typeface="Tahoma"/>
                <a:cs typeface="Tahoma"/>
              </a:rPr>
              <a:t>since </a:t>
            </a:r>
            <a:r>
              <a:rPr sz="1300" spc="-10" dirty="0">
                <a:latin typeface="Tahoma"/>
                <a:cs typeface="Tahoma"/>
              </a:rPr>
              <a:t>in </a:t>
            </a:r>
            <a:r>
              <a:rPr sz="1300" spc="-20" dirty="0">
                <a:latin typeface="Tahoma"/>
                <a:cs typeface="Tahoma"/>
              </a:rPr>
              <a:t>practice </a:t>
            </a:r>
            <a:r>
              <a:rPr sz="1300" spc="-5" dirty="0">
                <a:latin typeface="Tahoma"/>
                <a:cs typeface="Tahoma"/>
              </a:rPr>
              <a:t>A </a:t>
            </a:r>
            <a:r>
              <a:rPr sz="1300" spc="-15" dirty="0">
                <a:latin typeface="Tahoma"/>
                <a:cs typeface="Tahoma"/>
              </a:rPr>
              <a:t>and </a:t>
            </a:r>
            <a:r>
              <a:rPr sz="1300" spc="-5" dirty="0">
                <a:latin typeface="Tahoma"/>
                <a:cs typeface="Tahoma"/>
              </a:rPr>
              <a:t>B </a:t>
            </a:r>
            <a:r>
              <a:rPr sz="1300" spc="-15" dirty="0">
                <a:latin typeface="Tahoma"/>
                <a:cs typeface="Tahoma"/>
              </a:rPr>
              <a:t>signals</a:t>
            </a:r>
            <a:r>
              <a:rPr sz="1300" spc="-114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may</a:t>
            </a:r>
            <a:endParaRPr sz="1300">
              <a:latin typeface="Tahoma"/>
              <a:cs typeface="Tahoma"/>
            </a:endParaRPr>
          </a:p>
          <a:p>
            <a:pPr marL="12700" marR="5080" indent="248920">
              <a:lnSpc>
                <a:spcPts val="1500"/>
              </a:lnSpc>
              <a:spcBef>
                <a:spcPts val="70"/>
              </a:spcBef>
            </a:pPr>
            <a:r>
              <a:rPr sz="1300" b="1" spc="-20" dirty="0">
                <a:latin typeface="Tahoma"/>
                <a:cs typeface="Tahoma"/>
              </a:rPr>
              <a:t>not </a:t>
            </a:r>
            <a:r>
              <a:rPr sz="1300" spc="-15" dirty="0">
                <a:latin typeface="Tahoma"/>
                <a:cs typeface="Tahoma"/>
              </a:rPr>
              <a:t>be </a:t>
            </a:r>
            <a:r>
              <a:rPr sz="1300" spc="-20" dirty="0">
                <a:latin typeface="Tahoma"/>
                <a:cs typeface="Tahoma"/>
              </a:rPr>
              <a:t>synchronous </a:t>
            </a:r>
            <a:r>
              <a:rPr sz="1300" spc="-10" dirty="0">
                <a:latin typeface="Tahoma"/>
                <a:cs typeface="Tahoma"/>
              </a:rPr>
              <a:t>to </a:t>
            </a:r>
            <a:r>
              <a:rPr sz="1300" spc="-15" dirty="0">
                <a:latin typeface="Tahoma"/>
                <a:cs typeface="Tahoma"/>
              </a:rPr>
              <a:t>the clock signal,  </a:t>
            </a:r>
            <a:r>
              <a:rPr sz="1300" spc="-20" dirty="0">
                <a:latin typeface="Tahoma"/>
                <a:cs typeface="Tahoma"/>
              </a:rPr>
              <a:t>two </a:t>
            </a:r>
            <a:r>
              <a:rPr sz="1300" spc="-15" dirty="0">
                <a:latin typeface="Tahoma"/>
                <a:cs typeface="Tahoma"/>
              </a:rPr>
              <a:t>extra </a:t>
            </a:r>
            <a:r>
              <a:rPr sz="1300" spc="-5" dirty="0">
                <a:latin typeface="Tahoma"/>
                <a:cs typeface="Tahoma"/>
              </a:rPr>
              <a:t>D </a:t>
            </a:r>
            <a:r>
              <a:rPr sz="1300" spc="-15" dirty="0">
                <a:latin typeface="Tahoma"/>
                <a:cs typeface="Tahoma"/>
              </a:rPr>
              <a:t>flip-flops per input should be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used</a:t>
            </a:r>
            <a:endParaRPr sz="1300">
              <a:latin typeface="Tahoma"/>
              <a:cs typeface="Tahoma"/>
            </a:endParaRPr>
          </a:p>
          <a:p>
            <a:pPr marL="145415">
              <a:lnSpc>
                <a:spcPts val="1460"/>
              </a:lnSpc>
            </a:pPr>
            <a:r>
              <a:rPr sz="1300" spc="-10" dirty="0">
                <a:latin typeface="Tahoma"/>
                <a:cs typeface="Tahoma"/>
              </a:rPr>
              <a:t>to </a:t>
            </a:r>
            <a:r>
              <a:rPr sz="1300" spc="-20" dirty="0">
                <a:latin typeface="Tahoma"/>
                <a:cs typeface="Tahoma"/>
              </a:rPr>
              <a:t>avoid meta-stable </a:t>
            </a:r>
            <a:r>
              <a:rPr sz="1300" spc="-15" dirty="0">
                <a:latin typeface="Tahoma"/>
                <a:cs typeface="Tahoma"/>
              </a:rPr>
              <a:t>states </a:t>
            </a:r>
            <a:r>
              <a:rPr sz="1300" spc="-10" dirty="0">
                <a:latin typeface="Tahoma"/>
                <a:cs typeface="Tahoma"/>
              </a:rPr>
              <a:t>in </a:t>
            </a:r>
            <a:r>
              <a:rPr sz="1300" spc="-15" dirty="0">
                <a:latin typeface="Tahoma"/>
                <a:cs typeface="Tahoma"/>
              </a:rPr>
              <a:t>the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counters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1145" y="3787959"/>
            <a:ext cx="103822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i="1" spc="-55" dirty="0">
                <a:solidFill>
                  <a:srgbClr val="008000"/>
                </a:solidFill>
                <a:latin typeface="Tahoma"/>
                <a:cs typeface="Tahoma"/>
              </a:rPr>
              <a:t>90</a:t>
            </a:r>
            <a:r>
              <a:rPr sz="1350" i="1" spc="-55" dirty="0">
                <a:solidFill>
                  <a:srgbClr val="008000"/>
                </a:solidFill>
                <a:latin typeface="MS PGothic"/>
                <a:cs typeface="MS PGothic"/>
              </a:rPr>
              <a:t>°</a:t>
            </a:r>
            <a:r>
              <a:rPr sz="1350" i="1" spc="-105" dirty="0">
                <a:solidFill>
                  <a:srgbClr val="008000"/>
                </a:solidFill>
                <a:latin typeface="MS PGothic"/>
                <a:cs typeface="MS PGothic"/>
              </a:rPr>
              <a:t> </a:t>
            </a:r>
            <a:r>
              <a:rPr sz="1350" i="1" spc="-35" dirty="0">
                <a:solidFill>
                  <a:srgbClr val="008000"/>
                </a:solidFill>
                <a:latin typeface="Tahoma"/>
                <a:cs typeface="Tahoma"/>
              </a:rPr>
              <a:t>electrical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1855" y="2743128"/>
            <a:ext cx="7696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latin typeface="Tahoma"/>
                <a:cs typeface="Tahoma"/>
              </a:rPr>
              <a:t>XOR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gates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0036" y="1460428"/>
            <a:ext cx="13462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ahoma"/>
                <a:cs typeface="Tahoma"/>
              </a:rPr>
              <a:t>D </a:t>
            </a:r>
            <a:r>
              <a:rPr sz="1300" spc="-20" dirty="0">
                <a:latin typeface="Tahoma"/>
                <a:cs typeface="Tahoma"/>
              </a:rPr>
              <a:t>(delay)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flip-flops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1386" y="723711"/>
            <a:ext cx="637413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Accuracy </a:t>
            </a:r>
            <a:r>
              <a:rPr dirty="0"/>
              <a:t>in </a:t>
            </a:r>
            <a:r>
              <a:rPr spc="-15" dirty="0"/>
              <a:t>incremental</a:t>
            </a:r>
            <a:r>
              <a:rPr spc="-20" dirty="0"/>
              <a:t> </a:t>
            </a:r>
            <a:r>
              <a:rPr spc="-10" dirty="0"/>
              <a:t>encoders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18</a:t>
            </a:fld>
            <a:endParaRPr spc="-30" dirty="0"/>
          </a:p>
        </p:txBody>
      </p:sp>
      <p:grpSp>
        <p:nvGrpSpPr>
          <p:cNvPr id="6" name="object 6"/>
          <p:cNvGrpSpPr/>
          <p:nvPr/>
        </p:nvGrpSpPr>
        <p:grpSpPr>
          <a:xfrm>
            <a:off x="946414" y="1848241"/>
            <a:ext cx="4662805" cy="4280535"/>
            <a:chOff x="946414" y="1848241"/>
            <a:chExt cx="4662805" cy="4280535"/>
          </a:xfrm>
        </p:grpSpPr>
        <p:sp>
          <p:nvSpPr>
            <p:cNvPr id="7" name="object 7"/>
            <p:cNvSpPr/>
            <p:nvPr/>
          </p:nvSpPr>
          <p:spPr>
            <a:xfrm>
              <a:off x="946414" y="1848241"/>
              <a:ext cx="4618292" cy="4280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2060" y="2368197"/>
              <a:ext cx="1506855" cy="512445"/>
            </a:xfrm>
            <a:custGeom>
              <a:avLst/>
              <a:gdLst/>
              <a:ahLst/>
              <a:cxnLst/>
              <a:rect l="l" t="t" r="r" b="b"/>
              <a:pathLst>
                <a:path w="1506854" h="512444">
                  <a:moveTo>
                    <a:pt x="1506753" y="0"/>
                  </a:moveTo>
                  <a:lnTo>
                    <a:pt x="0" y="0"/>
                  </a:lnTo>
                  <a:lnTo>
                    <a:pt x="0" y="511983"/>
                  </a:lnTo>
                  <a:lnTo>
                    <a:pt x="1506753" y="511983"/>
                  </a:lnTo>
                  <a:lnTo>
                    <a:pt x="1506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22402" y="2793884"/>
            <a:ext cx="4056379" cy="3406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6710" marR="478790" indent="-309245">
              <a:lnSpc>
                <a:spcPct val="100499"/>
              </a:lnSpc>
              <a:spcBef>
                <a:spcPts val="85"/>
              </a:spcBef>
              <a:buClr>
                <a:srgbClr val="000000"/>
              </a:buClr>
              <a:buChar char="•"/>
              <a:tabLst>
                <a:tab pos="346710" algn="l"/>
                <a:tab pos="347345" algn="l"/>
              </a:tabLst>
            </a:pP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division error: </a:t>
            </a:r>
            <a:r>
              <a:rPr sz="2100" dirty="0">
                <a:latin typeface="Tahoma"/>
                <a:cs typeface="Tahoma"/>
              </a:rPr>
              <a:t>maximum  displacement between </a:t>
            </a:r>
            <a:r>
              <a:rPr sz="2100" spc="5" dirty="0">
                <a:latin typeface="Tahoma"/>
                <a:cs typeface="Tahoma"/>
              </a:rPr>
              <a:t>two  </a:t>
            </a:r>
            <a:r>
              <a:rPr sz="2100" dirty="0">
                <a:latin typeface="Tahoma"/>
                <a:cs typeface="Tahoma"/>
              </a:rPr>
              <a:t>consecutive leading/trailing  </a:t>
            </a:r>
            <a:r>
              <a:rPr sz="2100" spc="-5" dirty="0">
                <a:latin typeface="Tahoma"/>
                <a:cs typeface="Tahoma"/>
              </a:rPr>
              <a:t>edges, </a:t>
            </a:r>
            <a:r>
              <a:rPr sz="2100" dirty="0">
                <a:latin typeface="Tahoma"/>
                <a:cs typeface="Tahoma"/>
              </a:rPr>
              <a:t>typically </a:t>
            </a:r>
            <a:r>
              <a:rPr sz="2100" spc="5" dirty="0">
                <a:latin typeface="Tahoma"/>
                <a:cs typeface="Tahoma"/>
              </a:rPr>
              <a:t>within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max</a:t>
            </a:r>
            <a:endParaRPr sz="2100">
              <a:latin typeface="Tahoma"/>
              <a:cs typeface="Tahoma"/>
            </a:endParaRPr>
          </a:p>
          <a:p>
            <a:pPr marL="346710">
              <a:lnSpc>
                <a:spcPts val="2500"/>
              </a:lnSpc>
            </a:pPr>
            <a:r>
              <a:rPr sz="2100" spc="-5" dirty="0">
                <a:latin typeface="MS PGothic"/>
                <a:cs typeface="MS PGothic"/>
              </a:rPr>
              <a:t>±</a:t>
            </a:r>
            <a:r>
              <a:rPr sz="2100" spc="30" dirty="0">
                <a:latin typeface="MS PGothic"/>
                <a:cs typeface="MS PGothic"/>
              </a:rPr>
              <a:t> </a:t>
            </a:r>
            <a:r>
              <a:rPr sz="2100" spc="-5" dirty="0">
                <a:latin typeface="Tahoma"/>
                <a:cs typeface="Tahoma"/>
              </a:rPr>
              <a:t>25</a:t>
            </a:r>
            <a:r>
              <a:rPr sz="1500" spc="-7" baseline="55555" dirty="0">
                <a:latin typeface="Tahoma"/>
                <a:cs typeface="Tahoma"/>
              </a:rPr>
              <a:t>o</a:t>
            </a:r>
            <a:r>
              <a:rPr sz="1500" baseline="55555" dirty="0">
                <a:latin typeface="Tahoma"/>
                <a:cs typeface="Tahoma"/>
              </a:rPr>
              <a:t>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</a:t>
            </a:r>
            <a:r>
              <a:rPr sz="2100" spc="5" dirty="0">
                <a:latin typeface="Tahoma"/>
                <a:cs typeface="Tahoma"/>
              </a:rPr>
              <a:t>t</a:t>
            </a:r>
            <a:r>
              <a:rPr sz="2100" dirty="0">
                <a:latin typeface="Tahoma"/>
                <a:cs typeface="Tahoma"/>
              </a:rPr>
              <a:t>rica</a:t>
            </a:r>
            <a:r>
              <a:rPr sz="2100" spc="-5" dirty="0">
                <a:latin typeface="Tahoma"/>
                <a:cs typeface="Tahoma"/>
              </a:rPr>
              <a:t>l</a:t>
            </a:r>
            <a:endParaRPr sz="2100">
              <a:latin typeface="Tahoma"/>
              <a:cs typeface="Tahoma"/>
            </a:endParaRPr>
          </a:p>
          <a:p>
            <a:pPr marL="346710" marR="30480" indent="-309245">
              <a:lnSpc>
                <a:spcPct val="101200"/>
              </a:lnSpc>
              <a:spcBef>
                <a:spcPts val="1250"/>
              </a:spcBef>
              <a:buChar char="•"/>
              <a:tabLst>
                <a:tab pos="346710" algn="l"/>
                <a:tab pos="347345" algn="l"/>
              </a:tabLst>
            </a:pPr>
            <a:r>
              <a:rPr sz="2100" dirty="0">
                <a:latin typeface="Tahoma"/>
                <a:cs typeface="Tahoma"/>
              </a:rPr>
              <a:t>the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phase shift </a:t>
            </a:r>
            <a:r>
              <a:rPr sz="2100" dirty="0">
                <a:latin typeface="Tahoma"/>
                <a:cs typeface="Tahoma"/>
              </a:rPr>
              <a:t>of the </a:t>
            </a:r>
            <a:r>
              <a:rPr sz="2100" spc="5" dirty="0">
                <a:latin typeface="Tahoma"/>
                <a:cs typeface="Tahoma"/>
              </a:rPr>
              <a:t>two  </a:t>
            </a:r>
            <a:r>
              <a:rPr sz="2100" dirty="0">
                <a:latin typeface="Tahoma"/>
                <a:cs typeface="Tahoma"/>
              </a:rPr>
              <a:t>channels, nominally equal to  </a:t>
            </a:r>
            <a:r>
              <a:rPr sz="2100" spc="-5" dirty="0">
                <a:latin typeface="Tahoma"/>
                <a:cs typeface="Tahoma"/>
              </a:rPr>
              <a:t>90</a:t>
            </a:r>
            <a:r>
              <a:rPr sz="1500" spc="-7" baseline="55555" dirty="0">
                <a:latin typeface="Tahoma"/>
                <a:cs typeface="Tahoma"/>
              </a:rPr>
              <a:t>o</a:t>
            </a:r>
            <a:r>
              <a:rPr sz="1500" baseline="55555" dirty="0">
                <a:latin typeface="Tahoma"/>
                <a:cs typeface="Tahoma"/>
              </a:rPr>
              <a:t>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</a:t>
            </a:r>
            <a:r>
              <a:rPr sz="2100" spc="5" dirty="0">
                <a:latin typeface="Tahoma"/>
                <a:cs typeface="Tahoma"/>
              </a:rPr>
              <a:t>t</a:t>
            </a:r>
            <a:r>
              <a:rPr sz="2100" dirty="0">
                <a:latin typeface="Tahoma"/>
                <a:cs typeface="Tahoma"/>
              </a:rPr>
              <a:t>rical</a:t>
            </a:r>
            <a:r>
              <a:rPr sz="2100" spc="-5" dirty="0">
                <a:latin typeface="Tahoma"/>
                <a:cs typeface="Tahoma"/>
              </a:rPr>
              <a:t>,</a:t>
            </a:r>
            <a:r>
              <a:rPr sz="2100" dirty="0">
                <a:latin typeface="Tahoma"/>
                <a:cs typeface="Tahoma"/>
              </a:rPr>
              <a:t> i</a:t>
            </a:r>
            <a:r>
              <a:rPr sz="2100" spc="-5" dirty="0">
                <a:latin typeface="Tahoma"/>
                <a:cs typeface="Tahoma"/>
              </a:rPr>
              <a:t>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t</a:t>
            </a:r>
            <a:r>
              <a:rPr sz="2100" spc="5" dirty="0">
                <a:latin typeface="Tahoma"/>
                <a:cs typeface="Tahoma"/>
              </a:rPr>
              <a:t>y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dirty="0">
                <a:latin typeface="Tahoma"/>
                <a:cs typeface="Tahoma"/>
              </a:rPr>
              <a:t>ica</a:t>
            </a:r>
            <a:r>
              <a:rPr sz="2100" spc="5" dirty="0">
                <a:latin typeface="Tahoma"/>
                <a:cs typeface="Tahoma"/>
              </a:rPr>
              <a:t>l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wit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  </a:t>
            </a:r>
            <a:r>
              <a:rPr sz="2100" dirty="0">
                <a:latin typeface="Tahoma"/>
                <a:cs typeface="Tahoma"/>
              </a:rPr>
              <a:t>ma</a:t>
            </a:r>
            <a:r>
              <a:rPr sz="2100" spc="-5" dirty="0">
                <a:latin typeface="Tahoma"/>
                <a:cs typeface="Tahoma"/>
              </a:rPr>
              <a:t>x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MS PGothic"/>
                <a:cs typeface="MS PGothic"/>
              </a:rPr>
              <a:t>±</a:t>
            </a:r>
            <a:r>
              <a:rPr sz="2100" spc="30" dirty="0">
                <a:latin typeface="MS PGothic"/>
                <a:cs typeface="MS PGothic"/>
              </a:rPr>
              <a:t> </a:t>
            </a:r>
            <a:r>
              <a:rPr sz="2100" spc="-5" dirty="0">
                <a:latin typeface="Tahoma"/>
                <a:cs typeface="Tahoma"/>
              </a:rPr>
              <a:t>35</a:t>
            </a:r>
            <a:r>
              <a:rPr sz="1500" spc="-7" baseline="55555" dirty="0">
                <a:latin typeface="Tahoma"/>
                <a:cs typeface="Tahoma"/>
              </a:rPr>
              <a:t>o</a:t>
            </a:r>
            <a:r>
              <a:rPr sz="1500" baseline="55555" dirty="0">
                <a:latin typeface="Tahoma"/>
                <a:cs typeface="Tahoma"/>
              </a:rPr>
              <a:t> </a:t>
            </a:r>
            <a:r>
              <a:rPr sz="1500" spc="44" baseline="5555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dirty="0">
                <a:latin typeface="Tahoma"/>
                <a:cs typeface="Tahoma"/>
              </a:rPr>
              <a:t>c</a:t>
            </a:r>
            <a:r>
              <a:rPr sz="2100" spc="5" dirty="0">
                <a:latin typeface="Tahoma"/>
                <a:cs typeface="Tahoma"/>
              </a:rPr>
              <a:t>t</a:t>
            </a:r>
            <a:r>
              <a:rPr sz="2100" dirty="0">
                <a:latin typeface="Tahoma"/>
                <a:cs typeface="Tahoma"/>
              </a:rPr>
              <a:t>rica</a:t>
            </a:r>
            <a:r>
              <a:rPr sz="2100" spc="-5" dirty="0">
                <a:latin typeface="Tahoma"/>
                <a:cs typeface="Tahoma"/>
              </a:rPr>
              <a:t>l  (</a:t>
            </a:r>
            <a:r>
              <a:rPr sz="2100" spc="-5" dirty="0">
                <a:solidFill>
                  <a:srgbClr val="0000FF"/>
                </a:solidFill>
                <a:latin typeface="Tahoma"/>
                <a:cs typeface="Tahoma"/>
              </a:rPr>
              <a:t>quadrature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 error</a:t>
            </a:r>
            <a:r>
              <a:rPr sz="2100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92900" y="1765300"/>
            <a:ext cx="2692400" cy="1016000"/>
            <a:chOff x="6692900" y="1765300"/>
            <a:chExt cx="2692400" cy="1016000"/>
          </a:xfrm>
        </p:grpSpPr>
        <p:sp>
          <p:nvSpPr>
            <p:cNvPr id="11" name="object 11"/>
            <p:cNvSpPr/>
            <p:nvPr/>
          </p:nvSpPr>
          <p:spPr>
            <a:xfrm>
              <a:off x="6756400" y="1790700"/>
              <a:ext cx="2565400" cy="88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2900" y="1765300"/>
              <a:ext cx="2692400" cy="1016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48108" y="1785711"/>
            <a:ext cx="2423160" cy="74549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68580" rIns="0" bIns="0" rtlCol="0">
            <a:spAutoFit/>
          </a:bodyPr>
          <a:lstStyle/>
          <a:p>
            <a:pPr marL="96520" marR="89535" indent="325120">
              <a:lnSpc>
                <a:spcPts val="2500"/>
              </a:lnSpc>
              <a:spcBef>
                <a:spcPts val="540"/>
              </a:spcBef>
            </a:pPr>
            <a:r>
              <a:rPr sz="2100" spc="-5" dirty="0">
                <a:latin typeface="Tahoma"/>
                <a:cs typeface="Tahoma"/>
              </a:rPr>
              <a:t>...apart from  </a:t>
            </a:r>
            <a:r>
              <a:rPr sz="2100" dirty="0">
                <a:latin typeface="Tahoma"/>
                <a:cs typeface="Tahoma"/>
              </a:rPr>
              <a:t>quantization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errors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6954" y="2364121"/>
            <a:ext cx="757555" cy="47053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 marR="5080" indent="-38735">
              <a:lnSpc>
                <a:spcPts val="1600"/>
              </a:lnSpc>
              <a:spcBef>
                <a:spcPts val="405"/>
              </a:spcBef>
            </a:pPr>
            <a:r>
              <a:rPr sz="1550" i="1" spc="-40" dirty="0">
                <a:latin typeface="Tahoma"/>
                <a:cs typeface="Tahoma"/>
              </a:rPr>
              <a:t>e</a:t>
            </a:r>
            <a:r>
              <a:rPr sz="1550" i="1" spc="-15" dirty="0">
                <a:latin typeface="Tahoma"/>
                <a:cs typeface="Tahoma"/>
              </a:rPr>
              <a:t>l</a:t>
            </a:r>
            <a:r>
              <a:rPr sz="1550" i="1" spc="-35" dirty="0">
                <a:latin typeface="Tahoma"/>
                <a:cs typeface="Tahoma"/>
              </a:rPr>
              <a:t>ectr</a:t>
            </a:r>
            <a:r>
              <a:rPr sz="1550" i="1" spc="-15" dirty="0">
                <a:latin typeface="Tahoma"/>
                <a:cs typeface="Tahoma"/>
              </a:rPr>
              <a:t>i</a:t>
            </a:r>
            <a:r>
              <a:rPr sz="1550" i="1" spc="-30" dirty="0">
                <a:latin typeface="Tahoma"/>
                <a:cs typeface="Tahoma"/>
              </a:rPr>
              <a:t>c</a:t>
            </a:r>
            <a:r>
              <a:rPr sz="1550" i="1" spc="-40" dirty="0">
                <a:latin typeface="Tahoma"/>
                <a:cs typeface="Tahoma"/>
              </a:rPr>
              <a:t>a</a:t>
            </a:r>
            <a:r>
              <a:rPr sz="1550" i="1" spc="-15" dirty="0">
                <a:latin typeface="Tahoma"/>
                <a:cs typeface="Tahoma"/>
              </a:rPr>
              <a:t>l  </a:t>
            </a:r>
            <a:r>
              <a:rPr sz="1550" i="1" spc="-35" dirty="0">
                <a:latin typeface="Tahoma"/>
                <a:cs typeface="Tahoma"/>
              </a:rPr>
              <a:t>degrees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03829" y="4578690"/>
            <a:ext cx="2625024" cy="1886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1602" y="736411"/>
            <a:ext cx="531495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Indirect </a:t>
            </a:r>
            <a:r>
              <a:rPr spc="-15" dirty="0"/>
              <a:t>measure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velocity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74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dirty="0"/>
              <a:t>convolution </a:t>
            </a:r>
            <a:r>
              <a:rPr dirty="0">
                <a:solidFill>
                  <a:srgbClr val="0000FF"/>
                </a:solidFill>
              </a:rPr>
              <a:t>filtering </a:t>
            </a:r>
            <a:r>
              <a:rPr dirty="0"/>
              <a:t>is needed because of noise and position</a:t>
            </a:r>
            <a:r>
              <a:rPr spc="170" dirty="0"/>
              <a:t> </a:t>
            </a:r>
            <a:r>
              <a:rPr dirty="0"/>
              <a:t>quantization</a:t>
            </a:r>
          </a:p>
          <a:p>
            <a:pPr marL="683260" lvl="1" indent="-30924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683260" algn="l"/>
                <a:tab pos="683895" algn="l"/>
              </a:tabLst>
            </a:pPr>
            <a:r>
              <a:rPr sz="1900" spc="-5" dirty="0">
                <a:latin typeface="Tahoma"/>
                <a:cs typeface="Tahoma"/>
              </a:rPr>
              <a:t>use of </a:t>
            </a:r>
            <a:r>
              <a:rPr sz="1900" spc="-5" dirty="0">
                <a:solidFill>
                  <a:srgbClr val="FF6600"/>
                </a:solidFill>
                <a:latin typeface="Tahoma"/>
                <a:cs typeface="Tahoma"/>
              </a:rPr>
              <a:t>non-causal </a:t>
            </a:r>
            <a:r>
              <a:rPr sz="1900" spc="-5" dirty="0">
                <a:latin typeface="Tahoma"/>
                <a:cs typeface="Tahoma"/>
              </a:rPr>
              <a:t>filters </a:t>
            </a:r>
            <a:r>
              <a:rPr sz="1900" dirty="0">
                <a:latin typeface="Tahoma"/>
                <a:cs typeface="Tahoma"/>
              </a:rPr>
              <a:t>(e.g., </a:t>
            </a:r>
            <a:r>
              <a:rPr sz="1900" spc="-5" dirty="0">
                <a:latin typeface="Tahoma"/>
                <a:cs typeface="Tahoma"/>
              </a:rPr>
              <a:t>Savitzky-Golay) helps,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but </a:t>
            </a:r>
            <a:r>
              <a:rPr sz="1900" spc="-5" dirty="0">
                <a:latin typeface="Tahoma"/>
                <a:cs typeface="Tahoma"/>
              </a:rPr>
              <a:t>introduces</a:t>
            </a:r>
            <a:r>
              <a:rPr sz="1900" spc="8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delays</a:t>
            </a:r>
            <a:endParaRPr sz="1900">
              <a:latin typeface="Tahoma"/>
              <a:cs typeface="Tahoma"/>
            </a:endParaRPr>
          </a:p>
          <a:p>
            <a:pPr marL="374650" indent="-362585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dirty="0">
                <a:solidFill>
                  <a:srgbClr val="0000FF"/>
                </a:solidFill>
              </a:rPr>
              <a:t>Kalman filter </a:t>
            </a:r>
            <a:r>
              <a:rPr dirty="0"/>
              <a:t>for on line state estimation </a:t>
            </a:r>
            <a:r>
              <a:rPr sz="1900" spc="-5" dirty="0"/>
              <a:t>(</a:t>
            </a:r>
            <a:r>
              <a:rPr sz="1900" spc="-5" dirty="0">
                <a:solidFill>
                  <a:srgbClr val="008000"/>
                </a:solidFill>
              </a:rPr>
              <a:t>optimal</a:t>
            </a:r>
            <a:r>
              <a:rPr sz="1900" spc="-5" dirty="0"/>
              <a:t>, assuming Gaussian</a:t>
            </a:r>
            <a:r>
              <a:rPr sz="1900" spc="175" dirty="0"/>
              <a:t> </a:t>
            </a:r>
            <a:r>
              <a:rPr sz="1900" spc="-5" dirty="0"/>
              <a:t>noise)</a:t>
            </a:r>
            <a:endParaRPr sz="1900"/>
          </a:p>
          <a:p>
            <a:pPr>
              <a:lnSpc>
                <a:spcPct val="100000"/>
              </a:lnSpc>
            </a:pPr>
            <a:endParaRPr sz="2500"/>
          </a:p>
          <a:p>
            <a:pPr marL="1724025">
              <a:lnSpc>
                <a:spcPct val="100000"/>
              </a:lnSpc>
              <a:spcBef>
                <a:spcPts val="2060"/>
              </a:spcBef>
            </a:pPr>
            <a:r>
              <a:rPr spc="-5" dirty="0">
                <a:latin typeface="Cambria Math"/>
                <a:cs typeface="Cambria Math"/>
              </a:rPr>
              <a:t>𝑞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6650" y="7012322"/>
            <a:ext cx="8883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solidFill>
                  <a:srgbClr val="5F5F5F"/>
                </a:solidFill>
                <a:latin typeface="Tahoma"/>
                <a:cs typeface="Tahoma"/>
              </a:rPr>
              <a:t>Robotics</a:t>
            </a:r>
            <a:r>
              <a:rPr sz="1550" i="1" spc="-1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9785" y="7012322"/>
            <a:ext cx="23050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45" dirty="0">
                <a:solidFill>
                  <a:srgbClr val="5F5F5F"/>
                </a:solidFill>
                <a:latin typeface="Tahoma"/>
                <a:cs typeface="Tahoma"/>
              </a:rPr>
              <a:t>19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927" y="6654706"/>
            <a:ext cx="3144520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04190" marR="5080" indent="-492125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solidFill>
                  <a:srgbClr val="FF6600"/>
                </a:solidFill>
                <a:latin typeface="Tahoma"/>
                <a:cs typeface="Tahoma"/>
              </a:rPr>
              <a:t>animation </a:t>
            </a:r>
            <a:r>
              <a:rPr sz="1700" spc="-5" dirty="0">
                <a:latin typeface="Tahoma"/>
                <a:cs typeface="Tahoma"/>
              </a:rPr>
              <a:t>of </a:t>
            </a:r>
            <a:r>
              <a:rPr sz="1700" spc="-10" dirty="0">
                <a:latin typeface="Tahoma"/>
                <a:cs typeface="Tahoma"/>
              </a:rPr>
              <a:t>Savitzky-Golay </a:t>
            </a:r>
            <a:r>
              <a:rPr sz="1700" spc="-5" dirty="0">
                <a:latin typeface="Tahoma"/>
                <a:cs typeface="Tahoma"/>
              </a:rPr>
              <a:t>filter  </a:t>
            </a:r>
            <a:r>
              <a:rPr sz="1700" spc="-10" dirty="0">
                <a:latin typeface="Tahoma"/>
                <a:cs typeface="Tahoma"/>
              </a:rPr>
              <a:t>with cubic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polynomials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69" y="1418550"/>
            <a:ext cx="8000365" cy="7639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numerical differentiation </a:t>
            </a:r>
            <a:r>
              <a:rPr sz="2100" dirty="0">
                <a:latin typeface="Tahoma"/>
                <a:cs typeface="Tahoma"/>
              </a:rPr>
              <a:t>of digital measures of</a:t>
            </a:r>
            <a:r>
              <a:rPr sz="2100" spc="6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00FF"/>
                </a:solidFill>
                <a:latin typeface="Tahoma"/>
                <a:cs typeface="Tahoma"/>
              </a:rPr>
              <a:t>position</a:t>
            </a:r>
            <a:endParaRPr sz="2100">
              <a:latin typeface="Tahoma"/>
              <a:cs typeface="Tahoma"/>
            </a:endParaRPr>
          </a:p>
          <a:p>
            <a:pPr marL="683260" lvl="1" indent="-30924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683260" algn="l"/>
                <a:tab pos="683895" algn="l"/>
              </a:tabLst>
            </a:pPr>
            <a:r>
              <a:rPr sz="1900" spc="-5" dirty="0">
                <a:latin typeface="Tahoma"/>
                <a:cs typeface="Tahoma"/>
              </a:rPr>
              <a:t>to </a:t>
            </a:r>
            <a:r>
              <a:rPr sz="1900" dirty="0">
                <a:latin typeface="Tahoma"/>
                <a:cs typeface="Tahoma"/>
              </a:rPr>
              <a:t>be realized 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on line </a:t>
            </a:r>
            <a:r>
              <a:rPr sz="1900" spc="-5" dirty="0">
                <a:latin typeface="Tahoma"/>
                <a:cs typeface="Tahoma"/>
              </a:rPr>
              <a:t>with </a:t>
            </a:r>
            <a:r>
              <a:rPr sz="1900" dirty="0">
                <a:latin typeface="Tahoma"/>
                <a:cs typeface="Tahoma"/>
              </a:rPr>
              <a:t>Backward </a:t>
            </a:r>
            <a:r>
              <a:rPr sz="1900" spc="-5" dirty="0">
                <a:latin typeface="Tahoma"/>
                <a:cs typeface="Tahoma"/>
              </a:rPr>
              <a:t>Differentiation Formulas</a:t>
            </a:r>
            <a:r>
              <a:rPr sz="1900" spc="6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(BDFs)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34200" y="4910332"/>
            <a:ext cx="4188460" cy="1621155"/>
            <a:chOff x="1434200" y="4910332"/>
            <a:chExt cx="4188460" cy="1621155"/>
          </a:xfrm>
        </p:grpSpPr>
        <p:sp>
          <p:nvSpPr>
            <p:cNvPr id="12" name="object 12"/>
            <p:cNvSpPr/>
            <p:nvPr/>
          </p:nvSpPr>
          <p:spPr>
            <a:xfrm>
              <a:off x="1434198" y="4960124"/>
              <a:ext cx="4188460" cy="1571625"/>
            </a:xfrm>
            <a:custGeom>
              <a:avLst/>
              <a:gdLst/>
              <a:ahLst/>
              <a:cxnLst/>
              <a:rect l="l" t="t" r="r" b="b"/>
              <a:pathLst>
                <a:path w="4188460" h="1571625">
                  <a:moveTo>
                    <a:pt x="4188028" y="1476971"/>
                  </a:moveTo>
                  <a:lnTo>
                    <a:pt x="4107497" y="1436687"/>
                  </a:lnTo>
                  <a:lnTo>
                    <a:pt x="4107497" y="1464271"/>
                  </a:lnTo>
                  <a:lnTo>
                    <a:pt x="205346" y="1464271"/>
                  </a:lnTo>
                  <a:lnTo>
                    <a:pt x="205346" y="80581"/>
                  </a:lnTo>
                  <a:lnTo>
                    <a:pt x="232918" y="80581"/>
                  </a:lnTo>
                  <a:lnTo>
                    <a:pt x="226199" y="67157"/>
                  </a:lnTo>
                  <a:lnTo>
                    <a:pt x="192646" y="0"/>
                  </a:lnTo>
                  <a:lnTo>
                    <a:pt x="152374" y="80581"/>
                  </a:lnTo>
                  <a:lnTo>
                    <a:pt x="179946" y="80581"/>
                  </a:lnTo>
                  <a:lnTo>
                    <a:pt x="179946" y="1464271"/>
                  </a:lnTo>
                  <a:lnTo>
                    <a:pt x="0" y="1464271"/>
                  </a:lnTo>
                  <a:lnTo>
                    <a:pt x="0" y="1489671"/>
                  </a:lnTo>
                  <a:lnTo>
                    <a:pt x="179946" y="1489684"/>
                  </a:lnTo>
                  <a:lnTo>
                    <a:pt x="179946" y="1571091"/>
                  </a:lnTo>
                  <a:lnTo>
                    <a:pt x="205346" y="1571091"/>
                  </a:lnTo>
                  <a:lnTo>
                    <a:pt x="205346" y="1489684"/>
                  </a:lnTo>
                  <a:lnTo>
                    <a:pt x="4107497" y="1489684"/>
                  </a:lnTo>
                  <a:lnTo>
                    <a:pt x="4107497" y="1517256"/>
                  </a:lnTo>
                  <a:lnTo>
                    <a:pt x="4162628" y="1489684"/>
                  </a:lnTo>
                  <a:lnTo>
                    <a:pt x="4120921" y="1489684"/>
                  </a:lnTo>
                  <a:lnTo>
                    <a:pt x="4162628" y="1489671"/>
                  </a:lnTo>
                  <a:lnTo>
                    <a:pt x="4188028" y="1476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1038" y="5416246"/>
              <a:ext cx="704215" cy="246379"/>
            </a:xfrm>
            <a:custGeom>
              <a:avLst/>
              <a:gdLst/>
              <a:ahLst/>
              <a:cxnLst/>
              <a:rect l="l" t="t" r="r" b="b"/>
              <a:pathLst>
                <a:path w="704214" h="246379">
                  <a:moveTo>
                    <a:pt x="0" y="246160"/>
                  </a:moveTo>
                  <a:lnTo>
                    <a:pt x="0" y="238021"/>
                  </a:lnTo>
                  <a:lnTo>
                    <a:pt x="703589" y="238021"/>
                  </a:lnTo>
                  <a:lnTo>
                    <a:pt x="70358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4628" y="5177325"/>
              <a:ext cx="1189990" cy="239395"/>
            </a:xfrm>
            <a:custGeom>
              <a:avLst/>
              <a:gdLst/>
              <a:ahLst/>
              <a:cxnLst/>
              <a:rect l="l" t="t" r="r" b="b"/>
              <a:pathLst>
                <a:path w="1189989" h="239395">
                  <a:moveTo>
                    <a:pt x="0" y="238921"/>
                  </a:moveTo>
                  <a:lnTo>
                    <a:pt x="1189402" y="238921"/>
                  </a:lnTo>
                  <a:lnTo>
                    <a:pt x="11894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4030" y="4916684"/>
              <a:ext cx="1206500" cy="260985"/>
            </a:xfrm>
            <a:custGeom>
              <a:avLst/>
              <a:gdLst/>
              <a:ahLst/>
              <a:cxnLst/>
              <a:rect l="l" t="t" r="r" b="b"/>
              <a:pathLst>
                <a:path w="1206500" h="260985">
                  <a:moveTo>
                    <a:pt x="0" y="260640"/>
                  </a:moveTo>
                  <a:lnTo>
                    <a:pt x="0" y="246158"/>
                  </a:lnTo>
                  <a:lnTo>
                    <a:pt x="1206154" y="246158"/>
                  </a:lnTo>
                  <a:lnTo>
                    <a:pt x="12061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0184" y="4916685"/>
              <a:ext cx="687070" cy="0"/>
            </a:xfrm>
            <a:custGeom>
              <a:avLst/>
              <a:gdLst/>
              <a:ahLst/>
              <a:cxnLst/>
              <a:rect l="l" t="t" r="r" b="b"/>
              <a:pathLst>
                <a:path w="687070">
                  <a:moveTo>
                    <a:pt x="0" y="0"/>
                  </a:moveTo>
                  <a:lnTo>
                    <a:pt x="686838" y="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0441" y="6075089"/>
              <a:ext cx="59055" cy="362585"/>
            </a:xfrm>
            <a:custGeom>
              <a:avLst/>
              <a:gdLst/>
              <a:ahLst/>
              <a:cxnLst/>
              <a:rect l="l" t="t" r="r" b="b"/>
              <a:pathLst>
                <a:path w="59055" h="362585">
                  <a:moveTo>
                    <a:pt x="0" y="0"/>
                  </a:moveTo>
                  <a:lnTo>
                    <a:pt x="58632" y="0"/>
                  </a:lnTo>
                  <a:lnTo>
                    <a:pt x="58632" y="362001"/>
                  </a:lnTo>
                  <a:lnTo>
                    <a:pt x="0" y="3620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9843" y="6075089"/>
              <a:ext cx="59055" cy="362585"/>
            </a:xfrm>
            <a:custGeom>
              <a:avLst/>
              <a:gdLst/>
              <a:ahLst/>
              <a:cxnLst/>
              <a:rect l="l" t="t" r="r" b="b"/>
              <a:pathLst>
                <a:path w="59054" h="362585">
                  <a:moveTo>
                    <a:pt x="0" y="0"/>
                  </a:moveTo>
                  <a:lnTo>
                    <a:pt x="58632" y="0"/>
                  </a:lnTo>
                  <a:lnTo>
                    <a:pt x="58632" y="362001"/>
                  </a:lnTo>
                  <a:lnTo>
                    <a:pt x="0" y="3620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25996" y="6075089"/>
              <a:ext cx="59055" cy="362585"/>
            </a:xfrm>
            <a:custGeom>
              <a:avLst/>
              <a:gdLst/>
              <a:ahLst/>
              <a:cxnLst/>
              <a:rect l="l" t="t" r="r" b="b"/>
              <a:pathLst>
                <a:path w="59054" h="362585">
                  <a:moveTo>
                    <a:pt x="0" y="0"/>
                  </a:moveTo>
                  <a:lnTo>
                    <a:pt x="58632" y="0"/>
                  </a:lnTo>
                  <a:lnTo>
                    <a:pt x="58632" y="362001"/>
                  </a:lnTo>
                  <a:lnTo>
                    <a:pt x="0" y="3620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5334" y="6269944"/>
              <a:ext cx="222859" cy="18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4738" y="6269944"/>
              <a:ext cx="222859" cy="18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0891" y="6269944"/>
              <a:ext cx="222859" cy="18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6849" y="6437089"/>
              <a:ext cx="704215" cy="0"/>
            </a:xfrm>
            <a:custGeom>
              <a:avLst/>
              <a:gdLst/>
              <a:ahLst/>
              <a:cxnLst/>
              <a:rect l="l" t="t" r="r" b="b"/>
              <a:pathLst>
                <a:path w="704214">
                  <a:moveTo>
                    <a:pt x="0" y="0"/>
                  </a:moveTo>
                  <a:lnTo>
                    <a:pt x="703589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9841" y="6429849"/>
              <a:ext cx="972185" cy="7620"/>
            </a:xfrm>
            <a:custGeom>
              <a:avLst/>
              <a:gdLst/>
              <a:ahLst/>
              <a:cxnLst/>
              <a:rect l="l" t="t" r="r" b="b"/>
              <a:pathLst>
                <a:path w="972185" h="7620">
                  <a:moveTo>
                    <a:pt x="0" y="7240"/>
                  </a:moveTo>
                  <a:lnTo>
                    <a:pt x="971624" y="0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4116" y="6437089"/>
              <a:ext cx="1022350" cy="0"/>
            </a:xfrm>
            <a:custGeom>
              <a:avLst/>
              <a:gdLst/>
              <a:ahLst/>
              <a:cxnLst/>
              <a:rect l="l" t="t" r="r" b="b"/>
              <a:pathLst>
                <a:path w="1022350">
                  <a:moveTo>
                    <a:pt x="0" y="0"/>
                  </a:moveTo>
                  <a:lnTo>
                    <a:pt x="1021881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93518" y="643708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675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41433" y="5384729"/>
            <a:ext cx="1332230" cy="4019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3360" marR="5080" indent="-201295">
              <a:lnSpc>
                <a:spcPts val="1400"/>
              </a:lnSpc>
              <a:spcBef>
                <a:spcPts val="280"/>
              </a:spcBef>
            </a:pPr>
            <a:r>
              <a:rPr sz="1300" spc="-20" dirty="0">
                <a:latin typeface="Tahoma"/>
                <a:cs typeface="Tahoma"/>
              </a:rPr>
              <a:t>problems </a:t>
            </a:r>
            <a:r>
              <a:rPr sz="1300" spc="-15" dirty="0">
                <a:latin typeface="Tahoma"/>
                <a:cs typeface="Tahoma"/>
              </a:rPr>
              <a:t>of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0000"/>
                </a:solidFill>
                <a:latin typeface="Tahoma"/>
                <a:cs typeface="Tahoma"/>
              </a:rPr>
              <a:t>peaks  </a:t>
            </a:r>
            <a:r>
              <a:rPr sz="1300" spc="-15" dirty="0">
                <a:latin typeface="Tahoma"/>
                <a:cs typeface="Tahoma"/>
              </a:rPr>
              <a:t>at low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speed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9530" y="5867284"/>
            <a:ext cx="1568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75" dirty="0">
                <a:latin typeface="Cambria Math"/>
                <a:cs typeface="Cambria Math"/>
              </a:rPr>
              <a:t>𝑞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6281" y="5956184"/>
            <a:ext cx="9175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sz="3150" baseline="18518" dirty="0">
                <a:latin typeface="Cambria Math"/>
                <a:cs typeface="Cambria Math"/>
              </a:rPr>
              <a:t>̇	</a:t>
            </a:r>
            <a:r>
              <a:rPr sz="2100" spc="-105" dirty="0">
                <a:solidFill>
                  <a:srgbClr val="0A1DFF"/>
                </a:solidFill>
                <a:latin typeface="Cambria Math"/>
                <a:cs typeface="Cambria Math"/>
              </a:rPr>
              <a:t>𝑞̇</a:t>
            </a:r>
            <a:r>
              <a:rPr sz="2250" spc="-157" baseline="-18518" dirty="0">
                <a:solidFill>
                  <a:srgbClr val="0A1DFF"/>
                </a:solidFill>
                <a:latin typeface="Cambria Math"/>
                <a:cs typeface="Cambria Math"/>
              </a:rPr>
              <a:t>&amp;</a:t>
            </a:r>
            <a:endParaRPr sz="2250" baseline="-18518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13759" y="2372443"/>
            <a:ext cx="440690" cy="224154"/>
          </a:xfrm>
          <a:custGeom>
            <a:avLst/>
            <a:gdLst/>
            <a:ahLst/>
            <a:cxnLst/>
            <a:rect l="l" t="t" r="r" b="b"/>
            <a:pathLst>
              <a:path w="440689" h="224155">
                <a:moveTo>
                  <a:pt x="368877" y="0"/>
                </a:moveTo>
                <a:lnTo>
                  <a:pt x="365696" y="9076"/>
                </a:lnTo>
                <a:lnTo>
                  <a:pt x="378634" y="14693"/>
                </a:lnTo>
                <a:lnTo>
                  <a:pt x="389761" y="22469"/>
                </a:lnTo>
                <a:lnTo>
                  <a:pt x="412353" y="58512"/>
                </a:lnTo>
                <a:lnTo>
                  <a:pt x="419776" y="110683"/>
                </a:lnTo>
                <a:lnTo>
                  <a:pt x="418948" y="130405"/>
                </a:lnTo>
                <a:lnTo>
                  <a:pt x="406521" y="178696"/>
                </a:lnTo>
                <a:lnTo>
                  <a:pt x="378785" y="208886"/>
                </a:lnTo>
                <a:lnTo>
                  <a:pt x="366049" y="214529"/>
                </a:lnTo>
                <a:lnTo>
                  <a:pt x="368877" y="223606"/>
                </a:lnTo>
                <a:lnTo>
                  <a:pt x="411580" y="198223"/>
                </a:lnTo>
                <a:lnTo>
                  <a:pt x="435564" y="151364"/>
                </a:lnTo>
                <a:lnTo>
                  <a:pt x="440160" y="111861"/>
                </a:lnTo>
                <a:lnTo>
                  <a:pt x="439007" y="91362"/>
                </a:lnTo>
                <a:lnTo>
                  <a:pt x="421721" y="39193"/>
                </a:lnTo>
                <a:lnTo>
                  <a:pt x="385082" y="5852"/>
                </a:lnTo>
                <a:lnTo>
                  <a:pt x="368877" y="0"/>
                </a:lnTo>
                <a:close/>
              </a:path>
              <a:path w="440689" h="224155">
                <a:moveTo>
                  <a:pt x="71282" y="0"/>
                </a:moveTo>
                <a:lnTo>
                  <a:pt x="28656" y="25449"/>
                </a:lnTo>
                <a:lnTo>
                  <a:pt x="4609" y="72418"/>
                </a:lnTo>
                <a:lnTo>
                  <a:pt x="0" y="111861"/>
                </a:lnTo>
                <a:lnTo>
                  <a:pt x="1148" y="132405"/>
                </a:lnTo>
                <a:lnTo>
                  <a:pt x="18380" y="184530"/>
                </a:lnTo>
                <a:lnTo>
                  <a:pt x="55030" y="217760"/>
                </a:lnTo>
                <a:lnTo>
                  <a:pt x="71282" y="223606"/>
                </a:lnTo>
                <a:lnTo>
                  <a:pt x="74110" y="214529"/>
                </a:lnTo>
                <a:lnTo>
                  <a:pt x="61374" y="208886"/>
                </a:lnTo>
                <a:lnTo>
                  <a:pt x="50384" y="201033"/>
                </a:lnTo>
                <a:lnTo>
                  <a:pt x="27839" y="164411"/>
                </a:lnTo>
                <a:lnTo>
                  <a:pt x="20383" y="110683"/>
                </a:lnTo>
                <a:lnTo>
                  <a:pt x="21211" y="91605"/>
                </a:lnTo>
                <a:lnTo>
                  <a:pt x="33638" y="44496"/>
                </a:lnTo>
                <a:lnTo>
                  <a:pt x="61573" y="14693"/>
                </a:lnTo>
                <a:lnTo>
                  <a:pt x="74463" y="9076"/>
                </a:lnTo>
                <a:lnTo>
                  <a:pt x="7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7970" y="2476295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152400" y="0"/>
                </a:moveTo>
                <a:lnTo>
                  <a:pt x="0" y="0"/>
                </a:lnTo>
                <a:lnTo>
                  <a:pt x="0" y="12705"/>
                </a:lnTo>
                <a:lnTo>
                  <a:pt x="152400" y="12705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77995" y="2463695"/>
            <a:ext cx="1695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ambria Math"/>
                <a:cs typeface="Cambria Math"/>
              </a:rPr>
              <a:t>𝑇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01774" y="2372443"/>
            <a:ext cx="1174115" cy="224154"/>
          </a:xfrm>
          <a:custGeom>
            <a:avLst/>
            <a:gdLst/>
            <a:ahLst/>
            <a:cxnLst/>
            <a:rect l="l" t="t" r="r" b="b"/>
            <a:pathLst>
              <a:path w="1174115" h="224155">
                <a:moveTo>
                  <a:pt x="1102655" y="0"/>
                </a:moveTo>
                <a:lnTo>
                  <a:pt x="1099475" y="9076"/>
                </a:lnTo>
                <a:lnTo>
                  <a:pt x="1112413" y="14693"/>
                </a:lnTo>
                <a:lnTo>
                  <a:pt x="1123540" y="22469"/>
                </a:lnTo>
                <a:lnTo>
                  <a:pt x="1146132" y="58512"/>
                </a:lnTo>
                <a:lnTo>
                  <a:pt x="1153556" y="110683"/>
                </a:lnTo>
                <a:lnTo>
                  <a:pt x="1152727" y="130405"/>
                </a:lnTo>
                <a:lnTo>
                  <a:pt x="1140301" y="178696"/>
                </a:lnTo>
                <a:lnTo>
                  <a:pt x="1112564" y="208886"/>
                </a:lnTo>
                <a:lnTo>
                  <a:pt x="1099828" y="214529"/>
                </a:lnTo>
                <a:lnTo>
                  <a:pt x="1102655" y="223606"/>
                </a:lnTo>
                <a:lnTo>
                  <a:pt x="1145359" y="198223"/>
                </a:lnTo>
                <a:lnTo>
                  <a:pt x="1169343" y="151364"/>
                </a:lnTo>
                <a:lnTo>
                  <a:pt x="1173938" y="111861"/>
                </a:lnTo>
                <a:lnTo>
                  <a:pt x="1172786" y="91362"/>
                </a:lnTo>
                <a:lnTo>
                  <a:pt x="1155499" y="39193"/>
                </a:lnTo>
                <a:lnTo>
                  <a:pt x="1118860" y="5852"/>
                </a:lnTo>
                <a:lnTo>
                  <a:pt x="1102655" y="0"/>
                </a:lnTo>
                <a:close/>
              </a:path>
              <a:path w="1174115" h="224155">
                <a:moveTo>
                  <a:pt x="71282" y="0"/>
                </a:moveTo>
                <a:lnTo>
                  <a:pt x="28656" y="25449"/>
                </a:lnTo>
                <a:lnTo>
                  <a:pt x="4609" y="72418"/>
                </a:lnTo>
                <a:lnTo>
                  <a:pt x="0" y="111861"/>
                </a:lnTo>
                <a:lnTo>
                  <a:pt x="1148" y="132405"/>
                </a:lnTo>
                <a:lnTo>
                  <a:pt x="18380" y="184530"/>
                </a:lnTo>
                <a:lnTo>
                  <a:pt x="55030" y="217760"/>
                </a:lnTo>
                <a:lnTo>
                  <a:pt x="71282" y="223606"/>
                </a:lnTo>
                <a:lnTo>
                  <a:pt x="74110" y="214529"/>
                </a:lnTo>
                <a:lnTo>
                  <a:pt x="61374" y="208886"/>
                </a:lnTo>
                <a:lnTo>
                  <a:pt x="50384" y="201033"/>
                </a:lnTo>
                <a:lnTo>
                  <a:pt x="27839" y="164411"/>
                </a:lnTo>
                <a:lnTo>
                  <a:pt x="20383" y="110683"/>
                </a:lnTo>
                <a:lnTo>
                  <a:pt x="21211" y="91605"/>
                </a:lnTo>
                <a:lnTo>
                  <a:pt x="33638" y="44496"/>
                </a:lnTo>
                <a:lnTo>
                  <a:pt x="61573" y="14693"/>
                </a:lnTo>
                <a:lnTo>
                  <a:pt x="74463" y="9076"/>
                </a:lnTo>
                <a:lnTo>
                  <a:pt x="7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49895" y="2120795"/>
            <a:ext cx="533654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>
              <a:lnSpc>
                <a:spcPts val="1889"/>
              </a:lnSpc>
              <a:spcBef>
                <a:spcPts val="100"/>
              </a:spcBef>
            </a:pPr>
            <a:r>
              <a:rPr sz="1900" spc="-5" dirty="0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  <a:p>
            <a:pPr marL="321310" indent="-309245">
              <a:lnSpc>
                <a:spcPts val="1889"/>
              </a:lnSpc>
              <a:buClr>
                <a:srgbClr val="990000"/>
              </a:buClr>
              <a:buSzPct val="52631"/>
              <a:buFont typeface="Wingdings"/>
              <a:buChar char=""/>
              <a:tabLst>
                <a:tab pos="321310" algn="l"/>
                <a:tab pos="321945" algn="l"/>
                <a:tab pos="2839720" algn="l"/>
                <a:tab pos="3155950" algn="l"/>
                <a:tab pos="3642360" algn="l"/>
                <a:tab pos="4091940" algn="l"/>
                <a:tab pos="4630420" algn="l"/>
                <a:tab pos="4932680" algn="l"/>
              </a:tabLst>
            </a:pPr>
            <a:r>
              <a:rPr sz="1900" spc="-5" dirty="0">
                <a:latin typeface="Tahoma"/>
                <a:cs typeface="Tahoma"/>
              </a:rPr>
              <a:t>1-step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BDF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(Euler):	</a:t>
            </a:r>
            <a:r>
              <a:rPr sz="2850" spc="-127" baseline="2923" dirty="0">
                <a:latin typeface="Cambria Math"/>
                <a:cs typeface="Cambria Math"/>
              </a:rPr>
              <a:t>𝑞̇	</a:t>
            </a:r>
            <a:r>
              <a:rPr sz="2850" spc="-7" baseline="2923" dirty="0">
                <a:latin typeface="Cambria Math"/>
                <a:cs typeface="Cambria Math"/>
              </a:rPr>
              <a:t>=</a:t>
            </a:r>
            <a:r>
              <a:rPr sz="2850" spc="179" baseline="2923" dirty="0">
                <a:latin typeface="Cambria Math"/>
                <a:cs typeface="Cambria Math"/>
              </a:rPr>
              <a:t> </a:t>
            </a:r>
            <a:r>
              <a:rPr sz="2850" spc="-127" baseline="2923" dirty="0">
                <a:latin typeface="Cambria Math"/>
                <a:cs typeface="Cambria Math"/>
              </a:rPr>
              <a:t>𝑞̇	</a:t>
            </a:r>
            <a:r>
              <a:rPr sz="2850" spc="-7" baseline="2923" dirty="0">
                <a:latin typeface="Cambria Math"/>
                <a:cs typeface="Cambria Math"/>
              </a:rPr>
              <a:t>𝑘𝑇	=	𝑞	−</a:t>
            </a:r>
            <a:r>
              <a:rPr sz="2850" spc="-67" baseline="2923" dirty="0">
                <a:latin typeface="Cambria Math"/>
                <a:cs typeface="Cambria Math"/>
              </a:rPr>
              <a:t> </a:t>
            </a:r>
            <a:r>
              <a:rPr sz="2850" spc="-7" baseline="2923" dirty="0">
                <a:latin typeface="Cambria Math"/>
                <a:cs typeface="Cambria Math"/>
              </a:rPr>
              <a:t>𝑞</a:t>
            </a:r>
            <a:endParaRPr sz="2850" baseline="292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3661" y="2412923"/>
            <a:ext cx="2696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2764" algn="l"/>
                <a:tab pos="2340610" algn="l"/>
              </a:tabLst>
            </a:pPr>
            <a:r>
              <a:rPr sz="1400" spc="515" dirty="0">
                <a:latin typeface="Cambria Math"/>
                <a:cs typeface="Cambria Math"/>
              </a:rPr>
              <a:t>'	'	</a:t>
            </a:r>
            <a:r>
              <a:rPr sz="1400" spc="550" dirty="0">
                <a:latin typeface="Cambria Math"/>
                <a:cs typeface="Cambria Math"/>
              </a:rPr>
              <a:t>'</a:t>
            </a:r>
            <a:r>
              <a:rPr sz="1400" spc="535" dirty="0">
                <a:latin typeface="Cambria Math"/>
                <a:cs typeface="Cambria Math"/>
              </a:rPr>
              <a:t>-</a:t>
            </a:r>
            <a:r>
              <a:rPr sz="1400" spc="52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70782" y="2031917"/>
            <a:ext cx="991235" cy="8642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-57785" algn="ctr">
              <a:lnSpc>
                <a:spcPts val="1600"/>
              </a:lnSpc>
              <a:spcBef>
                <a:spcPts val="320"/>
              </a:spcBef>
            </a:pPr>
            <a:r>
              <a:rPr sz="1500" spc="-10" dirty="0">
                <a:latin typeface="Tahoma"/>
                <a:cs typeface="Tahoma"/>
              </a:rPr>
              <a:t>directly  </a:t>
            </a:r>
            <a:r>
              <a:rPr sz="1500" spc="-15" dirty="0">
                <a:latin typeface="Tahoma"/>
                <a:cs typeface="Tahoma"/>
              </a:rPr>
              <a:t>from  </a:t>
            </a:r>
            <a:r>
              <a:rPr sz="1500" spc="-5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15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500" spc="-1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15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5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15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15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15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500" spc="-2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15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0000FF"/>
                </a:solidFill>
                <a:latin typeface="Tahoma"/>
                <a:cs typeface="Tahoma"/>
              </a:rPr>
              <a:t>l  </a:t>
            </a:r>
            <a:r>
              <a:rPr sz="1500" spc="-15" dirty="0">
                <a:solidFill>
                  <a:srgbClr val="0000FF"/>
                </a:solidFill>
                <a:latin typeface="Tahoma"/>
                <a:cs typeface="Tahoma"/>
              </a:rPr>
              <a:t>encoder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50288" y="2400217"/>
            <a:ext cx="1409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0" dirty="0">
                <a:latin typeface="Cambria Math"/>
                <a:cs typeface="Cambria Math"/>
              </a:rPr>
              <a:t>'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02082" y="2273184"/>
            <a:ext cx="10839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871219" algn="l"/>
              </a:tabLst>
            </a:pPr>
            <a:r>
              <a:rPr sz="2100" spc="-5" dirty="0">
                <a:latin typeface="Cambria Math"/>
                <a:cs typeface="Cambria Math"/>
              </a:rPr>
              <a:t>⟺	</a:t>
            </a:r>
            <a:r>
              <a:rPr sz="2100" spc="-505" dirty="0">
                <a:latin typeface="Cambria Math"/>
                <a:cs typeface="Cambria Math"/>
              </a:rPr>
              <a:t>𝑞</a:t>
            </a:r>
            <a:r>
              <a:rPr sz="2100" dirty="0">
                <a:latin typeface="Cambria Math"/>
                <a:cs typeface="Cambria Math"/>
              </a:rPr>
              <a:t>̇	</a:t>
            </a:r>
            <a:r>
              <a:rPr sz="2100" spc="-5" dirty="0">
                <a:latin typeface="Cambria Math"/>
                <a:cs typeface="Cambria Math"/>
              </a:rPr>
              <a:t>=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49856" y="2462192"/>
            <a:ext cx="355600" cy="12700"/>
          </a:xfrm>
          <a:custGeom>
            <a:avLst/>
            <a:gdLst/>
            <a:ahLst/>
            <a:cxnLst/>
            <a:rect l="l" t="t" r="r" b="b"/>
            <a:pathLst>
              <a:path w="355600" h="12700">
                <a:moveTo>
                  <a:pt x="355600" y="0"/>
                </a:moveTo>
                <a:lnTo>
                  <a:pt x="0" y="0"/>
                </a:lnTo>
                <a:lnTo>
                  <a:pt x="0" y="12706"/>
                </a:lnTo>
                <a:lnTo>
                  <a:pt x="355600" y="12706"/>
                </a:lnTo>
                <a:lnTo>
                  <a:pt x="355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36811" y="2197017"/>
            <a:ext cx="2705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95" dirty="0">
                <a:latin typeface="Cambria Math"/>
                <a:cs typeface="Cambria Math"/>
              </a:rPr>
              <a:t>0</a:t>
            </a:r>
            <a:r>
              <a:rPr sz="1500" spc="65" dirty="0">
                <a:latin typeface="Cambria Math"/>
                <a:cs typeface="Cambria Math"/>
              </a:rPr>
              <a:t>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85141" y="2260528"/>
            <a:ext cx="13208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14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53661" y="2489117"/>
            <a:ext cx="1428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latin typeface="Cambria Math"/>
                <a:cs typeface="Cambria Math"/>
              </a:rPr>
              <a:t>3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81187" y="2273184"/>
            <a:ext cx="3403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⟸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04699" y="2936646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152400" y="0"/>
                </a:moveTo>
                <a:lnTo>
                  <a:pt x="0" y="0"/>
                </a:lnTo>
                <a:lnTo>
                  <a:pt x="0" y="12706"/>
                </a:lnTo>
                <a:lnTo>
                  <a:pt x="152400" y="1270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19423" y="2706128"/>
            <a:ext cx="4442460" cy="477520"/>
          </a:xfrm>
          <a:custGeom>
            <a:avLst/>
            <a:gdLst/>
            <a:ahLst/>
            <a:cxnLst/>
            <a:rect l="l" t="t" r="r" b="b"/>
            <a:pathLst>
              <a:path w="4442459" h="477519">
                <a:moveTo>
                  <a:pt x="91554" y="7899"/>
                </a:moveTo>
                <a:lnTo>
                  <a:pt x="52844" y="35115"/>
                </a:lnTo>
                <a:lnTo>
                  <a:pt x="25336" y="87160"/>
                </a:lnTo>
                <a:lnTo>
                  <a:pt x="6337" y="155219"/>
                </a:lnTo>
                <a:lnTo>
                  <a:pt x="1587" y="194894"/>
                </a:lnTo>
                <a:lnTo>
                  <a:pt x="0" y="238455"/>
                </a:lnTo>
                <a:lnTo>
                  <a:pt x="1587" y="281876"/>
                </a:lnTo>
                <a:lnTo>
                  <a:pt x="6337" y="321627"/>
                </a:lnTo>
                <a:lnTo>
                  <a:pt x="25336" y="389750"/>
                </a:lnTo>
                <a:lnTo>
                  <a:pt x="52844" y="441807"/>
                </a:lnTo>
                <a:lnTo>
                  <a:pt x="84721" y="476910"/>
                </a:lnTo>
                <a:lnTo>
                  <a:pt x="91554" y="469011"/>
                </a:lnTo>
                <a:lnTo>
                  <a:pt x="77292" y="453313"/>
                </a:lnTo>
                <a:lnTo>
                  <a:pt x="64338" y="433768"/>
                </a:lnTo>
                <a:lnTo>
                  <a:pt x="42303" y="383209"/>
                </a:lnTo>
                <a:lnTo>
                  <a:pt x="27724" y="317906"/>
                </a:lnTo>
                <a:lnTo>
                  <a:pt x="24079" y="279946"/>
                </a:lnTo>
                <a:lnTo>
                  <a:pt x="22860" y="238340"/>
                </a:lnTo>
                <a:lnTo>
                  <a:pt x="24079" y="196964"/>
                </a:lnTo>
                <a:lnTo>
                  <a:pt x="27724" y="159004"/>
                </a:lnTo>
                <a:lnTo>
                  <a:pt x="42303" y="93700"/>
                </a:lnTo>
                <a:lnTo>
                  <a:pt x="64338" y="43141"/>
                </a:lnTo>
                <a:lnTo>
                  <a:pt x="77292" y="23596"/>
                </a:lnTo>
                <a:lnTo>
                  <a:pt x="91554" y="7899"/>
                </a:lnTo>
                <a:close/>
              </a:path>
              <a:path w="4442459" h="477519">
                <a:moveTo>
                  <a:pt x="369468" y="230517"/>
                </a:moveTo>
                <a:lnTo>
                  <a:pt x="102768" y="230517"/>
                </a:lnTo>
                <a:lnTo>
                  <a:pt x="102768" y="243230"/>
                </a:lnTo>
                <a:lnTo>
                  <a:pt x="369468" y="243230"/>
                </a:lnTo>
                <a:lnTo>
                  <a:pt x="369468" y="230517"/>
                </a:lnTo>
                <a:close/>
              </a:path>
              <a:path w="4442459" h="477519">
                <a:moveTo>
                  <a:pt x="4442320" y="238340"/>
                </a:moveTo>
                <a:lnTo>
                  <a:pt x="4440733" y="194894"/>
                </a:lnTo>
                <a:lnTo>
                  <a:pt x="4435983" y="155219"/>
                </a:lnTo>
                <a:lnTo>
                  <a:pt x="4416984" y="87160"/>
                </a:lnTo>
                <a:lnTo>
                  <a:pt x="4389475" y="35115"/>
                </a:lnTo>
                <a:lnTo>
                  <a:pt x="4357611" y="0"/>
                </a:lnTo>
                <a:lnTo>
                  <a:pt x="4350778" y="7899"/>
                </a:lnTo>
                <a:lnTo>
                  <a:pt x="4365028" y="23596"/>
                </a:lnTo>
                <a:lnTo>
                  <a:pt x="4377995" y="43141"/>
                </a:lnTo>
                <a:lnTo>
                  <a:pt x="4400029" y="93700"/>
                </a:lnTo>
                <a:lnTo>
                  <a:pt x="4414609" y="159004"/>
                </a:lnTo>
                <a:lnTo>
                  <a:pt x="4418254" y="196964"/>
                </a:lnTo>
                <a:lnTo>
                  <a:pt x="4419460" y="238455"/>
                </a:lnTo>
                <a:lnTo>
                  <a:pt x="4418254" y="279946"/>
                </a:lnTo>
                <a:lnTo>
                  <a:pt x="4414609" y="317906"/>
                </a:lnTo>
                <a:lnTo>
                  <a:pt x="4400029" y="383209"/>
                </a:lnTo>
                <a:lnTo>
                  <a:pt x="4377995" y="433768"/>
                </a:lnTo>
                <a:lnTo>
                  <a:pt x="4350778" y="469011"/>
                </a:lnTo>
                <a:lnTo>
                  <a:pt x="4357611" y="476910"/>
                </a:lnTo>
                <a:lnTo>
                  <a:pt x="4389475" y="441807"/>
                </a:lnTo>
                <a:lnTo>
                  <a:pt x="4416984" y="389750"/>
                </a:lnTo>
                <a:lnTo>
                  <a:pt x="4435983" y="321627"/>
                </a:lnTo>
                <a:lnTo>
                  <a:pt x="4440733" y="281876"/>
                </a:lnTo>
                <a:lnTo>
                  <a:pt x="4442320" y="238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49895" y="2577995"/>
            <a:ext cx="343344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7960" algn="r">
              <a:lnSpc>
                <a:spcPts val="1889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900" spc="-5" dirty="0">
                <a:latin typeface="Cambria Math"/>
                <a:cs typeface="Cambria Math"/>
              </a:rPr>
              <a:t>1	25</a:t>
            </a:r>
            <a:endParaRPr sz="1900">
              <a:latin typeface="Cambria Math"/>
              <a:cs typeface="Cambria Math"/>
            </a:endParaRPr>
          </a:p>
          <a:p>
            <a:pPr marL="321310" indent="-309245">
              <a:lnSpc>
                <a:spcPts val="1889"/>
              </a:lnSpc>
              <a:buClr>
                <a:srgbClr val="990000"/>
              </a:buClr>
              <a:buSzPct val="52631"/>
              <a:buFont typeface="Wingdings"/>
              <a:buChar char=""/>
              <a:tabLst>
                <a:tab pos="321310" algn="l"/>
                <a:tab pos="321945" algn="l"/>
                <a:tab pos="2094864" algn="l"/>
                <a:tab pos="2411095" algn="l"/>
                <a:tab pos="3277235" algn="l"/>
              </a:tabLst>
            </a:pPr>
            <a:r>
              <a:rPr sz="1900" spc="-5" dirty="0">
                <a:latin typeface="Tahoma"/>
                <a:cs typeface="Tahoma"/>
              </a:rPr>
              <a:t>4-step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BDF:	</a:t>
            </a:r>
            <a:r>
              <a:rPr sz="2850" spc="-127" baseline="2923" dirty="0">
                <a:latin typeface="Cambria Math"/>
                <a:cs typeface="Cambria Math"/>
              </a:rPr>
              <a:t>𝑞̇	</a:t>
            </a:r>
            <a:r>
              <a:rPr sz="2850" spc="-7" baseline="2923" dirty="0">
                <a:latin typeface="Cambria Math"/>
                <a:cs typeface="Cambria Math"/>
              </a:rPr>
              <a:t>=	𝑞</a:t>
            </a:r>
            <a:endParaRPr sz="2850" baseline="2923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58831" y="2870123"/>
            <a:ext cx="1315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4435" algn="l"/>
              </a:tabLst>
            </a:pPr>
            <a:r>
              <a:rPr sz="1400" spc="515" dirty="0">
                <a:latin typeface="Cambria Math"/>
                <a:cs typeface="Cambria Math"/>
              </a:rPr>
              <a:t>'	'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17258" y="2755795"/>
            <a:ext cx="52451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ambria Math"/>
                <a:cs typeface="Cambria Math"/>
              </a:rPr>
              <a:t>−</a:t>
            </a:r>
            <a:r>
              <a:rPr sz="1900" spc="-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4𝑞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63791" y="2936646"/>
            <a:ext cx="1079500" cy="13335"/>
          </a:xfrm>
          <a:custGeom>
            <a:avLst/>
            <a:gdLst/>
            <a:ahLst/>
            <a:cxnLst/>
            <a:rect l="l" t="t" r="r" b="b"/>
            <a:pathLst>
              <a:path w="1079500" h="13335">
                <a:moveTo>
                  <a:pt x="139700" y="0"/>
                </a:moveTo>
                <a:lnTo>
                  <a:pt x="0" y="0"/>
                </a:lnTo>
                <a:lnTo>
                  <a:pt x="0" y="12712"/>
                </a:lnTo>
                <a:lnTo>
                  <a:pt x="139700" y="12712"/>
                </a:lnTo>
                <a:lnTo>
                  <a:pt x="139700" y="0"/>
                </a:lnTo>
                <a:close/>
              </a:path>
              <a:path w="1079500" h="13335">
                <a:moveTo>
                  <a:pt x="1079500" y="0"/>
                </a:moveTo>
                <a:lnTo>
                  <a:pt x="939800" y="0"/>
                </a:lnTo>
                <a:lnTo>
                  <a:pt x="939800" y="12712"/>
                </a:lnTo>
                <a:lnTo>
                  <a:pt x="1079500" y="12712"/>
                </a:lnTo>
                <a:lnTo>
                  <a:pt x="1079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96830" y="2920895"/>
            <a:ext cx="40589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" algn="l"/>
                <a:tab pos="2970530" algn="l"/>
                <a:tab pos="3912235" algn="l"/>
              </a:tabLst>
            </a:pPr>
            <a:r>
              <a:rPr sz="1900" spc="-5" dirty="0">
                <a:latin typeface="Cambria Math"/>
                <a:cs typeface="Cambria Math"/>
              </a:rPr>
              <a:t>𝑇	12	3	4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80593" y="2755795"/>
            <a:ext cx="24841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1893570" algn="l"/>
              </a:tabLst>
            </a:pP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3𝑞	−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2850" spc="-7" baseline="40935" dirty="0">
                <a:latin typeface="Cambria Math"/>
                <a:cs typeface="Cambria Math"/>
              </a:rPr>
              <a:t>4</a:t>
            </a:r>
            <a:r>
              <a:rPr sz="2850" spc="-142" baseline="409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𝑞	+ </a:t>
            </a:r>
            <a:r>
              <a:rPr sz="2850" spc="-7" baseline="40935" dirty="0">
                <a:latin typeface="Cambria Math"/>
                <a:cs typeface="Cambria Math"/>
              </a:rPr>
              <a:t>1</a:t>
            </a:r>
            <a:r>
              <a:rPr sz="2850" spc="-209" baseline="409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𝑞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12574" y="2870123"/>
            <a:ext cx="315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55470" algn="l"/>
                <a:tab pos="2797175" algn="l"/>
              </a:tabLst>
            </a:pPr>
            <a:r>
              <a:rPr sz="1400" spc="550" dirty="0">
                <a:latin typeface="Cambria Math"/>
                <a:cs typeface="Cambria Math"/>
              </a:rPr>
              <a:t>'</a:t>
            </a:r>
            <a:r>
              <a:rPr sz="1400" spc="535" dirty="0">
                <a:latin typeface="Cambria Math"/>
                <a:cs typeface="Cambria Math"/>
              </a:rPr>
              <a:t>-</a:t>
            </a:r>
            <a:r>
              <a:rPr sz="1400" spc="520" dirty="0">
                <a:latin typeface="Cambria Math"/>
                <a:cs typeface="Cambria Math"/>
              </a:rPr>
              <a:t>.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spc="550" dirty="0">
                <a:latin typeface="Cambria Math"/>
                <a:cs typeface="Cambria Math"/>
              </a:rPr>
              <a:t>'</a:t>
            </a:r>
            <a:r>
              <a:rPr sz="1400" spc="535" dirty="0">
                <a:latin typeface="Cambria Math"/>
                <a:cs typeface="Cambria Math"/>
              </a:rPr>
              <a:t>-</a:t>
            </a:r>
            <a:r>
              <a:rPr sz="1400" spc="440" dirty="0">
                <a:latin typeface="Cambria Math"/>
                <a:cs typeface="Cambria Math"/>
              </a:rPr>
              <a:t>: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spc="550" dirty="0">
                <a:latin typeface="Cambria Math"/>
                <a:cs typeface="Cambria Math"/>
              </a:rPr>
              <a:t>'</a:t>
            </a:r>
            <a:r>
              <a:rPr sz="1400" spc="535" dirty="0">
                <a:latin typeface="Cambria Math"/>
                <a:cs typeface="Cambria Math"/>
              </a:rPr>
              <a:t>-</a:t>
            </a:r>
            <a:r>
              <a:rPr sz="1400" spc="440" dirty="0">
                <a:latin typeface="Cambria Math"/>
                <a:cs typeface="Cambria Math"/>
              </a:rPr>
              <a:t>;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spc="550" dirty="0">
                <a:latin typeface="Cambria Math"/>
                <a:cs typeface="Cambria Math"/>
              </a:rPr>
              <a:t>'</a:t>
            </a:r>
            <a:r>
              <a:rPr sz="1400" spc="535" dirty="0">
                <a:latin typeface="Cambria Math"/>
                <a:cs typeface="Cambria Math"/>
              </a:rPr>
              <a:t>-</a:t>
            </a:r>
            <a:r>
              <a:rPr sz="1400" spc="-240" dirty="0">
                <a:latin typeface="Cambria Math"/>
                <a:cs typeface="Cambria Math"/>
              </a:rPr>
              <a:t>&lt;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9761" y="660211"/>
            <a:ext cx="73450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 of measurement systems </a:t>
            </a:r>
            <a:r>
              <a:rPr sz="2500" dirty="0"/>
              <a:t>-</a:t>
            </a:r>
            <a:r>
              <a:rPr sz="2500" spc="-50" dirty="0"/>
              <a:t> </a:t>
            </a:r>
            <a:r>
              <a:rPr sz="2500" dirty="0"/>
              <a:t>1</a:t>
            </a:r>
            <a:endParaRPr sz="25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04385" y="7012223"/>
            <a:ext cx="180340" cy="268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2</a:t>
            </a:fld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736" y="1498628"/>
            <a:ext cx="8500110" cy="45085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80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5" dirty="0">
                <a:solidFill>
                  <a:srgbClr val="FF0000"/>
                </a:solidFill>
                <a:latin typeface="Tahoma"/>
                <a:cs typeface="Tahoma"/>
              </a:rPr>
              <a:t>accuracy</a:t>
            </a:r>
            <a:endParaRPr sz="2500">
              <a:latin typeface="Tahoma"/>
              <a:cs typeface="Tahoma"/>
            </a:endParaRPr>
          </a:p>
          <a:p>
            <a:pPr marL="374650" marR="441959">
              <a:lnSpc>
                <a:spcPct val="100000"/>
              </a:lnSpc>
              <a:spcBef>
                <a:spcPts val="700"/>
              </a:spcBef>
            </a:pPr>
            <a:r>
              <a:rPr sz="2500" spc="15" dirty="0">
                <a:latin typeface="Tahoma"/>
                <a:cs typeface="Tahoma"/>
              </a:rPr>
              <a:t>agreement </a:t>
            </a:r>
            <a:r>
              <a:rPr sz="2500" spc="5" dirty="0">
                <a:latin typeface="Tahoma"/>
                <a:cs typeface="Tahoma"/>
              </a:rPr>
              <a:t>of </a:t>
            </a:r>
            <a:r>
              <a:rPr sz="2500" spc="15" dirty="0">
                <a:latin typeface="Tahoma"/>
                <a:cs typeface="Tahoma"/>
              </a:rPr>
              <a:t>measured </a:t>
            </a:r>
            <a:r>
              <a:rPr sz="2500" spc="10" dirty="0">
                <a:latin typeface="Tahoma"/>
                <a:cs typeface="Tahoma"/>
              </a:rPr>
              <a:t>values with </a:t>
            </a:r>
            <a:r>
              <a:rPr sz="2500" dirty="0">
                <a:latin typeface="Tahoma"/>
                <a:cs typeface="Tahoma"/>
              </a:rPr>
              <a:t>a </a:t>
            </a:r>
            <a:r>
              <a:rPr sz="2500" spc="10" dirty="0">
                <a:latin typeface="Tahoma"/>
                <a:cs typeface="Tahoma"/>
              </a:rPr>
              <a:t>given reference  standard </a:t>
            </a:r>
            <a:r>
              <a:rPr sz="2100" spc="-5" dirty="0">
                <a:latin typeface="Tahoma"/>
                <a:cs typeface="Tahoma"/>
              </a:rPr>
              <a:t>(e.g., </a:t>
            </a:r>
            <a:r>
              <a:rPr sz="2100" dirty="0">
                <a:latin typeface="Tahoma"/>
                <a:cs typeface="Tahoma"/>
              </a:rPr>
              <a:t>ideal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characteristics)</a:t>
            </a:r>
            <a:endParaRPr sz="2100">
              <a:latin typeface="Tahoma"/>
              <a:cs typeface="Tahoma"/>
            </a:endParaRPr>
          </a:p>
          <a:p>
            <a:pPr marL="374650" indent="-362585">
              <a:lnSpc>
                <a:spcPct val="100000"/>
              </a:lnSpc>
              <a:spcBef>
                <a:spcPts val="130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repeatability</a:t>
            </a:r>
            <a:endParaRPr sz="2500">
              <a:latin typeface="Tahoma"/>
              <a:cs typeface="Tahoma"/>
            </a:endParaRPr>
          </a:p>
          <a:p>
            <a:pPr marL="374650" marR="657860">
              <a:lnSpc>
                <a:spcPct val="101699"/>
              </a:lnSpc>
              <a:spcBef>
                <a:spcPts val="545"/>
              </a:spcBef>
            </a:pPr>
            <a:r>
              <a:rPr sz="2500" spc="10" dirty="0">
                <a:latin typeface="Tahoma"/>
                <a:cs typeface="Tahoma"/>
              </a:rPr>
              <a:t>capability </a:t>
            </a:r>
            <a:r>
              <a:rPr sz="2500" spc="5" dirty="0">
                <a:latin typeface="Tahoma"/>
                <a:cs typeface="Tahoma"/>
              </a:rPr>
              <a:t>of </a:t>
            </a:r>
            <a:r>
              <a:rPr sz="2500" spc="10" dirty="0">
                <a:latin typeface="Tahoma"/>
                <a:cs typeface="Tahoma"/>
              </a:rPr>
              <a:t>reproducing as output similar measured  values over consecutive measurements </a:t>
            </a:r>
            <a:r>
              <a:rPr sz="2500" spc="5" dirty="0">
                <a:latin typeface="Tahoma"/>
                <a:cs typeface="Tahoma"/>
              </a:rPr>
              <a:t>of the </a:t>
            </a:r>
            <a:r>
              <a:rPr sz="2500" spc="15" dirty="0">
                <a:latin typeface="Tahoma"/>
                <a:cs typeface="Tahoma"/>
              </a:rPr>
              <a:t>same  </a:t>
            </a:r>
            <a:r>
              <a:rPr sz="2500" spc="10" dirty="0">
                <a:latin typeface="Tahoma"/>
                <a:cs typeface="Tahoma"/>
              </a:rPr>
              <a:t>constant input</a:t>
            </a:r>
            <a:r>
              <a:rPr sz="2500" spc="2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quantity</a:t>
            </a:r>
            <a:endParaRPr sz="2500">
              <a:latin typeface="Tahoma"/>
              <a:cs typeface="Tahoma"/>
            </a:endParaRPr>
          </a:p>
          <a:p>
            <a:pPr marL="374650" indent="-362585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stability</a:t>
            </a:r>
            <a:endParaRPr sz="2500">
              <a:latin typeface="Tahoma"/>
              <a:cs typeface="Tahoma"/>
            </a:endParaRPr>
          </a:p>
          <a:p>
            <a:pPr marL="374650" marR="5080">
              <a:lnSpc>
                <a:spcPct val="100000"/>
              </a:lnSpc>
              <a:spcBef>
                <a:spcPts val="700"/>
              </a:spcBef>
            </a:pPr>
            <a:r>
              <a:rPr sz="2500" spc="10" dirty="0">
                <a:latin typeface="Tahoma"/>
                <a:cs typeface="Tahoma"/>
              </a:rPr>
              <a:t>capability </a:t>
            </a:r>
            <a:r>
              <a:rPr sz="2500" spc="5" dirty="0">
                <a:latin typeface="Tahoma"/>
                <a:cs typeface="Tahoma"/>
              </a:rPr>
              <a:t>of </a:t>
            </a:r>
            <a:r>
              <a:rPr sz="2500" spc="10" dirty="0">
                <a:latin typeface="Tahoma"/>
                <a:cs typeface="Tahoma"/>
              </a:rPr>
              <a:t>keeping </a:t>
            </a:r>
            <a:r>
              <a:rPr sz="2500" spc="5" dirty="0">
                <a:latin typeface="Tahoma"/>
                <a:cs typeface="Tahoma"/>
              </a:rPr>
              <a:t>the </a:t>
            </a:r>
            <a:r>
              <a:rPr sz="2500" spc="15" dirty="0">
                <a:latin typeface="Tahoma"/>
                <a:cs typeface="Tahoma"/>
              </a:rPr>
              <a:t>same </a:t>
            </a:r>
            <a:r>
              <a:rPr sz="2500" spc="10" dirty="0">
                <a:latin typeface="Tahoma"/>
                <a:cs typeface="Tahoma"/>
              </a:rPr>
              <a:t>measuring characteristics  over time/temperature </a:t>
            </a:r>
            <a:r>
              <a:rPr sz="2100" dirty="0">
                <a:latin typeface="Tahoma"/>
                <a:cs typeface="Tahoma"/>
              </a:rPr>
              <a:t>(similar to accuracy, </a:t>
            </a:r>
            <a:r>
              <a:rPr sz="2100" spc="-5" dirty="0">
                <a:latin typeface="Tahoma"/>
                <a:cs typeface="Tahoma"/>
              </a:rPr>
              <a:t>but </a:t>
            </a:r>
            <a:r>
              <a:rPr sz="2100" dirty="0">
                <a:latin typeface="Tahoma"/>
                <a:cs typeface="Tahoma"/>
              </a:rPr>
              <a:t>in the long</a:t>
            </a:r>
            <a:r>
              <a:rPr sz="2100" spc="1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Kinematic Kalman</a:t>
            </a:r>
            <a:r>
              <a:rPr spc="-85" dirty="0"/>
              <a:t> </a:t>
            </a:r>
            <a:r>
              <a:rPr spc="-5" dirty="0"/>
              <a:t>Filter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500" spc="5" dirty="0"/>
              <a:t>for </a:t>
            </a:r>
            <a:r>
              <a:rPr sz="2500" spc="10" dirty="0"/>
              <a:t>velocity</a:t>
            </a:r>
            <a:r>
              <a:rPr sz="2500" spc="25" dirty="0"/>
              <a:t> </a:t>
            </a:r>
            <a:r>
              <a:rPr sz="2500" spc="10" dirty="0"/>
              <a:t>estimation</a:t>
            </a:r>
            <a:endParaRPr sz="250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20</a:t>
            </a:fld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7215238" y="2134867"/>
            <a:ext cx="2286302" cy="335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2750" y="1790747"/>
            <a:ext cx="214771" cy="188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2328" y="2806606"/>
            <a:ext cx="589280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1594" marR="5080" indent="-49530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latin typeface="Tahoma"/>
                <a:cs typeface="Tahoma"/>
              </a:rPr>
              <a:t>a</a:t>
            </a:r>
            <a:r>
              <a:rPr sz="1700" spc="-10" dirty="0">
                <a:latin typeface="Tahoma"/>
                <a:cs typeface="Tahoma"/>
              </a:rPr>
              <a:t>c</a:t>
            </a:r>
            <a:r>
              <a:rPr sz="1700" spc="-5" dirty="0">
                <a:latin typeface="Tahoma"/>
                <a:cs typeface="Tahoma"/>
              </a:rPr>
              <a:t>t</a:t>
            </a:r>
            <a:r>
              <a:rPr sz="1700" spc="-20" dirty="0">
                <a:latin typeface="Tahoma"/>
                <a:cs typeface="Tahoma"/>
              </a:rPr>
              <a:t>u</a:t>
            </a:r>
            <a:r>
              <a:rPr sz="1700" spc="-15" dirty="0">
                <a:latin typeface="Tahoma"/>
                <a:cs typeface="Tahoma"/>
              </a:rPr>
              <a:t>al  </a:t>
            </a:r>
            <a:r>
              <a:rPr sz="1700" spc="-10" dirty="0">
                <a:latin typeface="Tahoma"/>
                <a:cs typeface="Tahoma"/>
              </a:rPr>
              <a:t>state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67" y="2959006"/>
            <a:ext cx="219773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4005" marR="5080" indent="-281940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noisy </a:t>
            </a:r>
            <a:r>
              <a:rPr sz="1700" spc="-5" dirty="0">
                <a:solidFill>
                  <a:srgbClr val="008000"/>
                </a:solidFill>
                <a:latin typeface="Tahoma"/>
                <a:cs typeface="Tahoma"/>
              </a:rPr>
              <a:t>position</a:t>
            </a:r>
            <a:r>
              <a:rPr sz="1700" spc="-7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measure  </a:t>
            </a:r>
            <a:r>
              <a:rPr sz="1700" spc="-10" dirty="0">
                <a:latin typeface="Tahoma"/>
                <a:cs typeface="Tahoma"/>
              </a:rPr>
              <a:t>(encoder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output)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5590" y="2806606"/>
            <a:ext cx="119316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0665" marR="5080" indent="-228600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solidFill>
                  <a:srgbClr val="FF0000"/>
                </a:solidFill>
                <a:latin typeface="Tahoma"/>
                <a:cs typeface="Tahoma"/>
              </a:rPr>
              <a:t>un</a:t>
            </a:r>
            <a:r>
              <a:rPr sz="1700" spc="-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700" spc="-15" dirty="0">
                <a:solidFill>
                  <a:srgbClr val="FF0000"/>
                </a:solidFill>
                <a:latin typeface="Tahoma"/>
                <a:cs typeface="Tahoma"/>
              </a:rPr>
              <a:t>easu</a:t>
            </a:r>
            <a:r>
              <a:rPr sz="1700" spc="-2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700" spc="-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700" spc="-5" dirty="0">
                <a:solidFill>
                  <a:srgbClr val="FF0000"/>
                </a:solidFill>
                <a:latin typeface="Tahoma"/>
                <a:cs typeface="Tahoma"/>
              </a:rPr>
              <a:t>d  </a:t>
            </a:r>
            <a:r>
              <a:rPr sz="1700" spc="-10" dirty="0">
                <a:solidFill>
                  <a:srgbClr val="FF0000"/>
                </a:solidFill>
                <a:latin typeface="Tahoma"/>
                <a:cs typeface="Tahoma"/>
              </a:rPr>
              <a:t>velocity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9422" y="1714395"/>
            <a:ext cx="1770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ahoma"/>
                <a:cs typeface="Tahoma"/>
              </a:rPr>
              <a:t>= sampling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9818" y="2349406"/>
            <a:ext cx="1753870" cy="9709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635" algn="ctr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latin typeface="Tahoma"/>
                <a:cs typeface="Tahoma"/>
              </a:rPr>
              <a:t>zero </a:t>
            </a:r>
            <a:r>
              <a:rPr sz="1700" spc="-10" dirty="0">
                <a:latin typeface="Tahoma"/>
                <a:cs typeface="Tahoma"/>
              </a:rPr>
              <a:t>mean  Gaussian noises  with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(co)variances  </a:t>
            </a:r>
            <a:r>
              <a:rPr sz="1700" spc="-5" dirty="0">
                <a:latin typeface="Tahoma"/>
                <a:cs typeface="Tahoma"/>
              </a:rPr>
              <a:t>(a </a:t>
            </a:r>
            <a:r>
              <a:rPr sz="1700" spc="-10" dirty="0">
                <a:latin typeface="Tahoma"/>
                <a:cs typeface="Tahoma"/>
              </a:rPr>
              <a:t>matrix)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and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9310" y="3136753"/>
            <a:ext cx="184728" cy="195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0642" y="3131346"/>
            <a:ext cx="181958" cy="153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4803" y="1549306"/>
            <a:ext cx="1255395" cy="12122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indent="-1270" algn="ctr">
              <a:lnSpc>
                <a:spcPct val="89500"/>
              </a:lnSpc>
              <a:spcBef>
                <a:spcPts val="315"/>
              </a:spcBef>
            </a:pPr>
            <a:r>
              <a:rPr sz="1700" spc="-5" dirty="0">
                <a:latin typeface="Tahoma"/>
                <a:cs typeface="Tahoma"/>
              </a:rPr>
              <a:t>motion </a:t>
            </a:r>
            <a:r>
              <a:rPr sz="1700" spc="-10" dirty="0">
                <a:latin typeface="Tahoma"/>
                <a:cs typeface="Tahoma"/>
              </a:rPr>
              <a:t>and  sensing  di</a:t>
            </a:r>
            <a:r>
              <a:rPr sz="1700" spc="-15" dirty="0">
                <a:latin typeface="Tahoma"/>
                <a:cs typeface="Tahoma"/>
              </a:rPr>
              <a:t>s</a:t>
            </a:r>
            <a:r>
              <a:rPr sz="1700" spc="-10" dirty="0">
                <a:latin typeface="Tahoma"/>
                <a:cs typeface="Tahoma"/>
              </a:rPr>
              <a:t>c</a:t>
            </a:r>
            <a:r>
              <a:rPr sz="1700" spc="-20" dirty="0">
                <a:latin typeface="Tahoma"/>
                <a:cs typeface="Tahoma"/>
              </a:rPr>
              <a:t>r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10" dirty="0">
                <a:latin typeface="Tahoma"/>
                <a:cs typeface="Tahoma"/>
              </a:rPr>
              <a:t>t</a:t>
            </a:r>
            <a:r>
              <a:rPr sz="1700" spc="-20" dirty="0">
                <a:latin typeface="Tahoma"/>
                <a:cs typeface="Tahoma"/>
              </a:rPr>
              <a:t>e</a:t>
            </a:r>
            <a:r>
              <a:rPr sz="1700" spc="-5" dirty="0">
                <a:latin typeface="Tahoma"/>
                <a:cs typeface="Tahoma"/>
              </a:rPr>
              <a:t>-</a:t>
            </a:r>
            <a:r>
              <a:rPr sz="1700" spc="-10" dirty="0">
                <a:latin typeface="Tahoma"/>
                <a:cs typeface="Tahoma"/>
              </a:rPr>
              <a:t>t</a:t>
            </a:r>
            <a:r>
              <a:rPr sz="1700" spc="-15" dirty="0">
                <a:latin typeface="Tahoma"/>
                <a:cs typeface="Tahoma"/>
              </a:rPr>
              <a:t>i</a:t>
            </a:r>
            <a:r>
              <a:rPr sz="1700" spc="-10" dirty="0">
                <a:latin typeface="Tahoma"/>
                <a:cs typeface="Tahoma"/>
              </a:rPr>
              <a:t>m</a:t>
            </a:r>
            <a:r>
              <a:rPr sz="1700" spc="-5" dirty="0">
                <a:latin typeface="Tahoma"/>
                <a:cs typeface="Tahoma"/>
              </a:rPr>
              <a:t>e  </a:t>
            </a:r>
            <a:r>
              <a:rPr sz="1700" spc="-10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1700" spc="-10" dirty="0">
                <a:latin typeface="Tahoma"/>
                <a:cs typeface="Tahoma"/>
              </a:rPr>
              <a:t>for  </a:t>
            </a:r>
            <a:r>
              <a:rPr sz="1700" spc="-5" dirty="0">
                <a:latin typeface="Tahoma"/>
                <a:cs typeface="Tahoma"/>
              </a:rPr>
              <a:t>estimation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2068" y="2489009"/>
            <a:ext cx="1666875" cy="356235"/>
          </a:xfrm>
          <a:custGeom>
            <a:avLst/>
            <a:gdLst/>
            <a:ahLst/>
            <a:cxnLst/>
            <a:rect l="l" t="t" r="r" b="b"/>
            <a:pathLst>
              <a:path w="1666875" h="356235">
                <a:moveTo>
                  <a:pt x="122974" y="105448"/>
                </a:moveTo>
                <a:lnTo>
                  <a:pt x="76187" y="25209"/>
                </a:lnTo>
                <a:lnTo>
                  <a:pt x="61480" y="0"/>
                </a:lnTo>
                <a:lnTo>
                  <a:pt x="0" y="105448"/>
                </a:lnTo>
                <a:lnTo>
                  <a:pt x="2044" y="113220"/>
                </a:lnTo>
                <a:lnTo>
                  <a:pt x="14173" y="120294"/>
                </a:lnTo>
                <a:lnTo>
                  <a:pt x="21945" y="118249"/>
                </a:lnTo>
                <a:lnTo>
                  <a:pt x="48780" y="72212"/>
                </a:lnTo>
                <a:lnTo>
                  <a:pt x="48780" y="355930"/>
                </a:lnTo>
                <a:lnTo>
                  <a:pt x="74180" y="355930"/>
                </a:lnTo>
                <a:lnTo>
                  <a:pt x="74180" y="72212"/>
                </a:lnTo>
                <a:lnTo>
                  <a:pt x="101028" y="118249"/>
                </a:lnTo>
                <a:lnTo>
                  <a:pt x="108800" y="120294"/>
                </a:lnTo>
                <a:lnTo>
                  <a:pt x="120929" y="113220"/>
                </a:lnTo>
                <a:lnTo>
                  <a:pt x="122974" y="105448"/>
                </a:lnTo>
                <a:close/>
              </a:path>
              <a:path w="1666875" h="356235">
                <a:moveTo>
                  <a:pt x="1666633" y="250532"/>
                </a:moveTo>
                <a:lnTo>
                  <a:pt x="1664589" y="242760"/>
                </a:lnTo>
                <a:lnTo>
                  <a:pt x="1652473" y="235686"/>
                </a:lnTo>
                <a:lnTo>
                  <a:pt x="1644700" y="237731"/>
                </a:lnTo>
                <a:lnTo>
                  <a:pt x="1617853" y="283768"/>
                </a:lnTo>
                <a:lnTo>
                  <a:pt x="1617853" y="50"/>
                </a:lnTo>
                <a:lnTo>
                  <a:pt x="1592453" y="50"/>
                </a:lnTo>
                <a:lnTo>
                  <a:pt x="1592453" y="283768"/>
                </a:lnTo>
                <a:lnTo>
                  <a:pt x="1565605" y="237731"/>
                </a:lnTo>
                <a:lnTo>
                  <a:pt x="1557832" y="235686"/>
                </a:lnTo>
                <a:lnTo>
                  <a:pt x="1545717" y="242760"/>
                </a:lnTo>
                <a:lnTo>
                  <a:pt x="1543672" y="250532"/>
                </a:lnTo>
                <a:lnTo>
                  <a:pt x="1605153" y="355981"/>
                </a:lnTo>
                <a:lnTo>
                  <a:pt x="1619859" y="330771"/>
                </a:lnTo>
                <a:lnTo>
                  <a:pt x="1666633" y="250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125494" y="2314481"/>
            <a:ext cx="2322830" cy="651510"/>
            <a:chOff x="2125494" y="2314481"/>
            <a:chExt cx="2322830" cy="651510"/>
          </a:xfrm>
        </p:grpSpPr>
        <p:sp>
          <p:nvSpPr>
            <p:cNvPr id="18" name="object 18"/>
            <p:cNvSpPr/>
            <p:nvPr/>
          </p:nvSpPr>
          <p:spPr>
            <a:xfrm>
              <a:off x="2125494" y="2314481"/>
              <a:ext cx="2322212" cy="2685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4952" y="2609861"/>
              <a:ext cx="123189" cy="356235"/>
            </a:xfrm>
            <a:custGeom>
              <a:avLst/>
              <a:gdLst/>
              <a:ahLst/>
              <a:cxnLst/>
              <a:rect l="l" t="t" r="r" b="b"/>
              <a:pathLst>
                <a:path w="123189" h="356235">
                  <a:moveTo>
                    <a:pt x="61485" y="50431"/>
                  </a:moveTo>
                  <a:lnTo>
                    <a:pt x="48786" y="72211"/>
                  </a:lnTo>
                  <a:lnTo>
                    <a:pt x="48785" y="355930"/>
                  </a:lnTo>
                  <a:lnTo>
                    <a:pt x="74185" y="355930"/>
                  </a:lnTo>
                  <a:lnTo>
                    <a:pt x="74184" y="72211"/>
                  </a:lnTo>
                  <a:lnTo>
                    <a:pt x="61485" y="50431"/>
                  </a:lnTo>
                  <a:close/>
                </a:path>
                <a:path w="123189" h="356235">
                  <a:moveTo>
                    <a:pt x="61484" y="0"/>
                  </a:moveTo>
                  <a:lnTo>
                    <a:pt x="0" y="105450"/>
                  </a:lnTo>
                  <a:lnTo>
                    <a:pt x="2045" y="113229"/>
                  </a:lnTo>
                  <a:lnTo>
                    <a:pt x="14163" y="120300"/>
                  </a:lnTo>
                  <a:lnTo>
                    <a:pt x="21940" y="118253"/>
                  </a:lnTo>
                  <a:lnTo>
                    <a:pt x="48784" y="72213"/>
                  </a:lnTo>
                  <a:lnTo>
                    <a:pt x="48784" y="25215"/>
                  </a:lnTo>
                  <a:lnTo>
                    <a:pt x="76187" y="25215"/>
                  </a:lnTo>
                  <a:lnTo>
                    <a:pt x="61484" y="0"/>
                  </a:lnTo>
                  <a:close/>
                </a:path>
                <a:path w="123189" h="356235">
                  <a:moveTo>
                    <a:pt x="76187" y="25215"/>
                  </a:moveTo>
                  <a:lnTo>
                    <a:pt x="74184" y="25215"/>
                  </a:lnTo>
                  <a:lnTo>
                    <a:pt x="74186" y="72213"/>
                  </a:lnTo>
                  <a:lnTo>
                    <a:pt x="101031" y="118253"/>
                  </a:lnTo>
                  <a:lnTo>
                    <a:pt x="108807" y="120300"/>
                  </a:lnTo>
                  <a:lnTo>
                    <a:pt x="120924" y="113229"/>
                  </a:lnTo>
                  <a:lnTo>
                    <a:pt x="122970" y="105449"/>
                  </a:lnTo>
                  <a:lnTo>
                    <a:pt x="76187" y="25215"/>
                  </a:lnTo>
                  <a:close/>
                </a:path>
                <a:path w="123189" h="356235">
                  <a:moveTo>
                    <a:pt x="74184" y="25215"/>
                  </a:moveTo>
                  <a:lnTo>
                    <a:pt x="48784" y="25215"/>
                  </a:lnTo>
                  <a:lnTo>
                    <a:pt x="48784" y="72213"/>
                  </a:lnTo>
                  <a:lnTo>
                    <a:pt x="61485" y="50431"/>
                  </a:lnTo>
                  <a:lnTo>
                    <a:pt x="50515" y="31617"/>
                  </a:lnTo>
                  <a:lnTo>
                    <a:pt x="74184" y="31617"/>
                  </a:lnTo>
                  <a:lnTo>
                    <a:pt x="74184" y="25215"/>
                  </a:lnTo>
                  <a:close/>
                </a:path>
                <a:path w="123189" h="356235">
                  <a:moveTo>
                    <a:pt x="74184" y="31617"/>
                  </a:moveTo>
                  <a:lnTo>
                    <a:pt x="72454" y="31617"/>
                  </a:lnTo>
                  <a:lnTo>
                    <a:pt x="61485" y="50431"/>
                  </a:lnTo>
                  <a:lnTo>
                    <a:pt x="74184" y="72211"/>
                  </a:lnTo>
                  <a:lnTo>
                    <a:pt x="74184" y="31617"/>
                  </a:lnTo>
                  <a:close/>
                </a:path>
                <a:path w="123189" h="356235">
                  <a:moveTo>
                    <a:pt x="72454" y="31617"/>
                  </a:moveTo>
                  <a:lnTo>
                    <a:pt x="50515" y="31617"/>
                  </a:lnTo>
                  <a:lnTo>
                    <a:pt x="61485" y="50431"/>
                  </a:lnTo>
                  <a:lnTo>
                    <a:pt x="72454" y="316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18783" y="1669885"/>
            <a:ext cx="3085465" cy="912494"/>
            <a:chOff x="2118783" y="1669885"/>
            <a:chExt cx="3085465" cy="912494"/>
          </a:xfrm>
        </p:grpSpPr>
        <p:sp>
          <p:nvSpPr>
            <p:cNvPr id="21" name="object 21"/>
            <p:cNvSpPr/>
            <p:nvPr/>
          </p:nvSpPr>
          <p:spPr>
            <a:xfrm>
              <a:off x="2118783" y="1669885"/>
              <a:ext cx="2912832" cy="5371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8586" y="2032418"/>
              <a:ext cx="615950" cy="549910"/>
            </a:xfrm>
            <a:custGeom>
              <a:avLst/>
              <a:gdLst/>
              <a:ahLst/>
              <a:cxnLst/>
              <a:rect l="l" t="t" r="r" b="b"/>
              <a:pathLst>
                <a:path w="615950" h="549910">
                  <a:moveTo>
                    <a:pt x="418198" y="524675"/>
                  </a:moveTo>
                  <a:lnTo>
                    <a:pt x="73279" y="469023"/>
                  </a:lnTo>
                  <a:lnTo>
                    <a:pt x="92671" y="461530"/>
                  </a:lnTo>
                  <a:lnTo>
                    <a:pt x="122986" y="449834"/>
                  </a:lnTo>
                  <a:lnTo>
                    <a:pt x="126250" y="442480"/>
                  </a:lnTo>
                  <a:lnTo>
                    <a:pt x="121196" y="429387"/>
                  </a:lnTo>
                  <a:lnTo>
                    <a:pt x="113855" y="426123"/>
                  </a:lnTo>
                  <a:lnTo>
                    <a:pt x="0" y="470065"/>
                  </a:lnTo>
                  <a:lnTo>
                    <a:pt x="94272" y="547585"/>
                  </a:lnTo>
                  <a:lnTo>
                    <a:pt x="102273" y="546798"/>
                  </a:lnTo>
                  <a:lnTo>
                    <a:pt x="111175" y="535965"/>
                  </a:lnTo>
                  <a:lnTo>
                    <a:pt x="110401" y="527951"/>
                  </a:lnTo>
                  <a:lnTo>
                    <a:pt x="69240" y="494106"/>
                  </a:lnTo>
                  <a:lnTo>
                    <a:pt x="414159" y="549757"/>
                  </a:lnTo>
                  <a:lnTo>
                    <a:pt x="418198" y="524675"/>
                  </a:lnTo>
                  <a:close/>
                </a:path>
                <a:path w="615950" h="549910">
                  <a:moveTo>
                    <a:pt x="615543" y="383971"/>
                  </a:moveTo>
                  <a:lnTo>
                    <a:pt x="458965" y="59512"/>
                  </a:lnTo>
                  <a:lnTo>
                    <a:pt x="503148" y="89293"/>
                  </a:lnTo>
                  <a:lnTo>
                    <a:pt x="511048" y="87757"/>
                  </a:lnTo>
                  <a:lnTo>
                    <a:pt x="518883" y="76123"/>
                  </a:lnTo>
                  <a:lnTo>
                    <a:pt x="517347" y="68224"/>
                  </a:lnTo>
                  <a:lnTo>
                    <a:pt x="441642" y="17183"/>
                  </a:lnTo>
                  <a:lnTo>
                    <a:pt x="416153" y="0"/>
                  </a:lnTo>
                  <a:lnTo>
                    <a:pt x="406603" y="121704"/>
                  </a:lnTo>
                  <a:lnTo>
                    <a:pt x="411835" y="127825"/>
                  </a:lnTo>
                  <a:lnTo>
                    <a:pt x="425818" y="128917"/>
                  </a:lnTo>
                  <a:lnTo>
                    <a:pt x="431927" y="123698"/>
                  </a:lnTo>
                  <a:lnTo>
                    <a:pt x="436092" y="70561"/>
                  </a:lnTo>
                  <a:lnTo>
                    <a:pt x="592670" y="395020"/>
                  </a:lnTo>
                  <a:lnTo>
                    <a:pt x="615543" y="383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21423" y="5438428"/>
            <a:ext cx="9634855" cy="1858645"/>
            <a:chOff x="521423" y="5438428"/>
            <a:chExt cx="9634855" cy="1858645"/>
          </a:xfrm>
        </p:grpSpPr>
        <p:sp>
          <p:nvSpPr>
            <p:cNvPr id="24" name="object 24"/>
            <p:cNvSpPr/>
            <p:nvPr/>
          </p:nvSpPr>
          <p:spPr>
            <a:xfrm>
              <a:off x="5474581" y="5458049"/>
              <a:ext cx="4681458" cy="14780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423" y="5438428"/>
              <a:ext cx="4909533" cy="13596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9161" y="6606749"/>
              <a:ext cx="1790319" cy="6899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98669" y="6438829"/>
            <a:ext cx="42290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latin typeface="Tahoma"/>
                <a:cs typeface="Tahoma"/>
              </a:rPr>
              <a:t>[</a:t>
            </a:r>
            <a:r>
              <a:rPr sz="1300" spc="-30" dirty="0">
                <a:latin typeface="Tahoma"/>
                <a:cs typeface="Tahoma"/>
              </a:rPr>
              <a:t>mm</a:t>
            </a:r>
            <a:r>
              <a:rPr sz="1300" spc="-5" dirty="0">
                <a:latin typeface="Tahoma"/>
                <a:cs typeface="Tahoma"/>
              </a:rPr>
              <a:t>]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3634" y="6667428"/>
            <a:ext cx="5568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latin typeface="Tahoma"/>
                <a:cs typeface="Tahoma"/>
              </a:rPr>
              <a:t>[</a:t>
            </a:r>
            <a:r>
              <a:rPr sz="1300" spc="-30" dirty="0">
                <a:latin typeface="Tahoma"/>
                <a:cs typeface="Tahoma"/>
              </a:rPr>
              <a:t>mm</a:t>
            </a:r>
            <a:r>
              <a:rPr sz="1300" spc="-15" dirty="0">
                <a:latin typeface="Tahoma"/>
                <a:cs typeface="Tahoma"/>
              </a:rPr>
              <a:t>/</a:t>
            </a:r>
            <a:r>
              <a:rPr sz="1300" spc="-20" dirty="0">
                <a:latin typeface="Tahoma"/>
                <a:cs typeface="Tahoma"/>
              </a:rPr>
              <a:t>s</a:t>
            </a:r>
            <a:r>
              <a:rPr sz="1300" spc="-5" dirty="0">
                <a:latin typeface="Tahoma"/>
                <a:cs typeface="Tahoma"/>
              </a:rPr>
              <a:t>]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141" y="3657484"/>
            <a:ext cx="61785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design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(linear) </a:t>
            </a:r>
            <a:r>
              <a:rPr sz="2100" spc="-5" dirty="0">
                <a:solidFill>
                  <a:srgbClr val="FF0000"/>
                </a:solidFill>
                <a:latin typeface="Tahoma"/>
                <a:cs typeface="Tahoma"/>
              </a:rPr>
              <a:t>Kalman </a:t>
            </a:r>
            <a:r>
              <a:rPr sz="2100" spc="5" dirty="0">
                <a:solidFill>
                  <a:srgbClr val="FF0000"/>
                </a:solidFill>
                <a:latin typeface="Tahoma"/>
                <a:cs typeface="Tahoma"/>
              </a:rPr>
              <a:t>filter </a:t>
            </a:r>
            <a:r>
              <a:rPr sz="2100" dirty="0">
                <a:latin typeface="Tahoma"/>
                <a:cs typeface="Tahoma"/>
              </a:rPr>
              <a:t>providing an</a:t>
            </a:r>
            <a:r>
              <a:rPr sz="2100" spc="4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85365" y="3670817"/>
            <a:ext cx="510081" cy="3357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39113" y="4395987"/>
            <a:ext cx="322156" cy="2014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44828" y="3503884"/>
            <a:ext cx="2192020" cy="111188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310"/>
              </a:spcBef>
            </a:pPr>
            <a:r>
              <a:rPr sz="2100" dirty="0">
                <a:latin typeface="Tahoma"/>
                <a:cs typeface="Tahoma"/>
              </a:rPr>
              <a:t>of the model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  <a:p>
            <a:pPr marL="290195" marR="320675" indent="-67310">
              <a:lnSpc>
                <a:spcPts val="1800"/>
              </a:lnSpc>
              <a:spcBef>
                <a:spcPts val="1240"/>
              </a:spcBef>
            </a:pPr>
            <a:r>
              <a:rPr sz="1700" spc="-10" dirty="0">
                <a:latin typeface="Tahoma"/>
                <a:cs typeface="Tahoma"/>
              </a:rPr>
              <a:t>using the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optimal  </a:t>
            </a:r>
            <a:r>
              <a:rPr sz="1700" spc="-15" dirty="0">
                <a:latin typeface="Tahoma"/>
                <a:cs typeface="Tahoma"/>
              </a:rPr>
              <a:t>Kalman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gain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3984" y="4140835"/>
            <a:ext cx="6644480" cy="5371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64440" y="4675857"/>
            <a:ext cx="8769350" cy="75247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4370">
              <a:lnSpc>
                <a:spcPct val="100000"/>
              </a:lnSpc>
              <a:spcBef>
                <a:spcPts val="980"/>
              </a:spcBef>
              <a:tabLst>
                <a:tab pos="2994025" algn="l"/>
              </a:tabLst>
            </a:pPr>
            <a:r>
              <a:rPr sz="1500" spc="-10" dirty="0">
                <a:solidFill>
                  <a:srgbClr val="FF6600"/>
                </a:solidFill>
                <a:latin typeface="Tahoma"/>
                <a:cs typeface="Tahoma"/>
              </a:rPr>
              <a:t>(a priori) </a:t>
            </a:r>
            <a:r>
              <a:rPr sz="1500" b="1" spc="-10" dirty="0">
                <a:solidFill>
                  <a:srgbClr val="FF6600"/>
                </a:solidFill>
                <a:latin typeface="Tahoma"/>
                <a:cs typeface="Tahoma"/>
              </a:rPr>
              <a:t>prediction	correction </a:t>
            </a:r>
            <a:r>
              <a:rPr sz="1500" spc="-10" dirty="0">
                <a:solidFill>
                  <a:srgbClr val="FF6600"/>
                </a:solidFill>
                <a:latin typeface="Tahoma"/>
                <a:cs typeface="Tahoma"/>
              </a:rPr>
              <a:t>(based on </a:t>
            </a:r>
            <a:r>
              <a:rPr sz="1500" spc="-15" dirty="0">
                <a:solidFill>
                  <a:srgbClr val="FF6600"/>
                </a:solidFill>
                <a:latin typeface="Tahoma"/>
                <a:cs typeface="Tahoma"/>
              </a:rPr>
              <a:t>the measured</a:t>
            </a:r>
            <a:r>
              <a:rPr sz="1500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FF6600"/>
                </a:solidFill>
                <a:latin typeface="Tahoma"/>
                <a:cs typeface="Tahoma"/>
              </a:rPr>
              <a:t>output)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757420" algn="l"/>
              </a:tabLst>
            </a:pPr>
            <a:r>
              <a:rPr sz="2550" spc="-7" baseline="3267" dirty="0">
                <a:latin typeface="Tahoma"/>
                <a:cs typeface="Tahoma"/>
              </a:rPr>
              <a:t>position </a:t>
            </a:r>
            <a:r>
              <a:rPr sz="2550" spc="-15" baseline="3267" dirty="0">
                <a:latin typeface="Tahoma"/>
                <a:cs typeface="Tahoma"/>
              </a:rPr>
              <a:t>measure and </a:t>
            </a:r>
            <a:r>
              <a:rPr sz="2550" spc="-7" baseline="3267" dirty="0">
                <a:latin typeface="Tahoma"/>
                <a:cs typeface="Tahoma"/>
              </a:rPr>
              <a:t>its</a:t>
            </a:r>
            <a:r>
              <a:rPr sz="2550" spc="30" baseline="3267" dirty="0">
                <a:latin typeface="Tahoma"/>
                <a:cs typeface="Tahoma"/>
              </a:rPr>
              <a:t> </a:t>
            </a:r>
            <a:r>
              <a:rPr sz="2550" spc="-15" baseline="3267" dirty="0">
                <a:latin typeface="Tahoma"/>
                <a:cs typeface="Tahoma"/>
              </a:rPr>
              <a:t>filtered</a:t>
            </a:r>
            <a:r>
              <a:rPr sz="2550" spc="15" baseline="3267" dirty="0">
                <a:latin typeface="Tahoma"/>
                <a:cs typeface="Tahoma"/>
              </a:rPr>
              <a:t> </a:t>
            </a:r>
            <a:r>
              <a:rPr sz="2550" spc="-15" baseline="3267" dirty="0">
                <a:latin typeface="Tahoma"/>
                <a:cs typeface="Tahoma"/>
              </a:rPr>
              <a:t>version	</a:t>
            </a:r>
            <a:r>
              <a:rPr sz="1700" spc="-10" dirty="0">
                <a:latin typeface="Tahoma"/>
                <a:cs typeface="Tahoma"/>
              </a:rPr>
              <a:t>numerical velocity and </a:t>
            </a:r>
            <a:r>
              <a:rPr sz="1700" spc="-5" dirty="0">
                <a:latin typeface="Tahoma"/>
                <a:cs typeface="Tahoma"/>
              </a:rPr>
              <a:t>its </a:t>
            </a:r>
            <a:r>
              <a:rPr sz="1700" spc="-10" dirty="0">
                <a:latin typeface="Tahoma"/>
                <a:cs typeface="Tahoma"/>
              </a:rPr>
              <a:t>filtered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estimate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52322" y="4625961"/>
            <a:ext cx="5926455" cy="223520"/>
            <a:chOff x="1652322" y="4625961"/>
            <a:chExt cx="5926455" cy="223520"/>
          </a:xfrm>
        </p:grpSpPr>
        <p:sp>
          <p:nvSpPr>
            <p:cNvPr id="36" name="object 36"/>
            <p:cNvSpPr/>
            <p:nvPr/>
          </p:nvSpPr>
          <p:spPr>
            <a:xfrm>
              <a:off x="1662394" y="4636033"/>
              <a:ext cx="1706880" cy="203200"/>
            </a:xfrm>
            <a:custGeom>
              <a:avLst/>
              <a:gdLst/>
              <a:ahLst/>
              <a:cxnLst/>
              <a:rect l="l" t="t" r="r" b="b"/>
              <a:pathLst>
                <a:path w="1706879" h="203200">
                  <a:moveTo>
                    <a:pt x="1706424" y="0"/>
                  </a:moveTo>
                  <a:lnTo>
                    <a:pt x="1705095" y="39530"/>
                  </a:lnTo>
                  <a:lnTo>
                    <a:pt x="1701472" y="71811"/>
                  </a:lnTo>
                  <a:lnTo>
                    <a:pt x="1696098" y="93576"/>
                  </a:lnTo>
                  <a:lnTo>
                    <a:pt x="1689518" y="101557"/>
                  </a:lnTo>
                  <a:lnTo>
                    <a:pt x="870117" y="101557"/>
                  </a:lnTo>
                  <a:lnTo>
                    <a:pt x="863537" y="109537"/>
                  </a:lnTo>
                  <a:lnTo>
                    <a:pt x="858163" y="131302"/>
                  </a:lnTo>
                  <a:lnTo>
                    <a:pt x="854540" y="163583"/>
                  </a:lnTo>
                  <a:lnTo>
                    <a:pt x="853212" y="203114"/>
                  </a:lnTo>
                  <a:lnTo>
                    <a:pt x="851883" y="163583"/>
                  </a:lnTo>
                  <a:lnTo>
                    <a:pt x="848260" y="131302"/>
                  </a:lnTo>
                  <a:lnTo>
                    <a:pt x="842886" y="109537"/>
                  </a:lnTo>
                  <a:lnTo>
                    <a:pt x="836306" y="101557"/>
                  </a:lnTo>
                  <a:lnTo>
                    <a:pt x="16905" y="101557"/>
                  </a:lnTo>
                  <a:lnTo>
                    <a:pt x="10325" y="93576"/>
                  </a:lnTo>
                  <a:lnTo>
                    <a:pt x="4951" y="71811"/>
                  </a:lnTo>
                  <a:lnTo>
                    <a:pt x="1328" y="39530"/>
                  </a:lnTo>
                  <a:lnTo>
                    <a:pt x="0" y="0"/>
                  </a:lnTo>
                </a:path>
              </a:pathLst>
            </a:custGeom>
            <a:ln w="2013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51723" y="4636033"/>
              <a:ext cx="3517265" cy="203200"/>
            </a:xfrm>
            <a:custGeom>
              <a:avLst/>
              <a:gdLst/>
              <a:ahLst/>
              <a:cxnLst/>
              <a:rect l="l" t="t" r="r" b="b"/>
              <a:pathLst>
                <a:path w="3517265" h="203200">
                  <a:moveTo>
                    <a:pt x="3516876" y="0"/>
                  </a:moveTo>
                  <a:lnTo>
                    <a:pt x="3515546" y="39531"/>
                  </a:lnTo>
                  <a:lnTo>
                    <a:pt x="3511917" y="71813"/>
                  </a:lnTo>
                  <a:lnTo>
                    <a:pt x="3506536" y="93578"/>
                  </a:lnTo>
                  <a:lnTo>
                    <a:pt x="3499946" y="101559"/>
                  </a:lnTo>
                  <a:lnTo>
                    <a:pt x="1775368" y="101559"/>
                  </a:lnTo>
                  <a:lnTo>
                    <a:pt x="1768778" y="109540"/>
                  </a:lnTo>
                  <a:lnTo>
                    <a:pt x="1763397" y="131304"/>
                  </a:lnTo>
                  <a:lnTo>
                    <a:pt x="1759768" y="163586"/>
                  </a:lnTo>
                  <a:lnTo>
                    <a:pt x="1758438" y="203118"/>
                  </a:lnTo>
                  <a:lnTo>
                    <a:pt x="1757107" y="163586"/>
                  </a:lnTo>
                  <a:lnTo>
                    <a:pt x="1753479" y="131304"/>
                  </a:lnTo>
                  <a:lnTo>
                    <a:pt x="1748097" y="109540"/>
                  </a:lnTo>
                  <a:lnTo>
                    <a:pt x="1741508" y="101559"/>
                  </a:lnTo>
                  <a:lnTo>
                    <a:pt x="16930" y="101559"/>
                  </a:lnTo>
                  <a:lnTo>
                    <a:pt x="10340" y="93578"/>
                  </a:lnTo>
                  <a:lnTo>
                    <a:pt x="4958" y="71813"/>
                  </a:lnTo>
                  <a:lnTo>
                    <a:pt x="1330" y="39531"/>
                  </a:lnTo>
                  <a:lnTo>
                    <a:pt x="0" y="0"/>
                  </a:lnTo>
                </a:path>
              </a:pathLst>
            </a:custGeom>
            <a:ln w="2013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085337" y="2562918"/>
            <a:ext cx="1114425" cy="1544955"/>
          </a:xfrm>
          <a:custGeom>
            <a:avLst/>
            <a:gdLst/>
            <a:ahLst/>
            <a:cxnLst/>
            <a:rect l="l" t="t" r="r" b="b"/>
            <a:pathLst>
              <a:path w="1114425" h="1544954">
                <a:moveTo>
                  <a:pt x="1002713" y="0"/>
                </a:moveTo>
                <a:lnTo>
                  <a:pt x="111413" y="0"/>
                </a:lnTo>
                <a:lnTo>
                  <a:pt x="91386" y="6220"/>
                </a:lnTo>
                <a:lnTo>
                  <a:pt x="55181" y="52712"/>
                </a:lnTo>
                <a:lnTo>
                  <a:pt x="39631" y="90802"/>
                </a:lnTo>
                <a:lnTo>
                  <a:pt x="26203" y="137335"/>
                </a:lnTo>
                <a:lnTo>
                  <a:pt x="15211" y="191221"/>
                </a:lnTo>
                <a:lnTo>
                  <a:pt x="6970" y="251368"/>
                </a:lnTo>
                <a:lnTo>
                  <a:pt x="1795" y="316686"/>
                </a:lnTo>
                <a:lnTo>
                  <a:pt x="0" y="386086"/>
                </a:lnTo>
                <a:lnTo>
                  <a:pt x="1795" y="455485"/>
                </a:lnTo>
                <a:lnTo>
                  <a:pt x="6970" y="520804"/>
                </a:lnTo>
                <a:lnTo>
                  <a:pt x="15211" y="580951"/>
                </a:lnTo>
                <a:lnTo>
                  <a:pt x="26203" y="634836"/>
                </a:lnTo>
                <a:lnTo>
                  <a:pt x="39631" y="681369"/>
                </a:lnTo>
                <a:lnTo>
                  <a:pt x="55181" y="719460"/>
                </a:lnTo>
                <a:lnTo>
                  <a:pt x="91386" y="765952"/>
                </a:lnTo>
                <a:lnTo>
                  <a:pt x="131439" y="778393"/>
                </a:lnTo>
                <a:lnTo>
                  <a:pt x="150288" y="796327"/>
                </a:lnTo>
                <a:lnTo>
                  <a:pt x="183194" y="862974"/>
                </a:lnTo>
                <a:lnTo>
                  <a:pt x="196622" y="909507"/>
                </a:lnTo>
                <a:lnTo>
                  <a:pt x="207614" y="963393"/>
                </a:lnTo>
                <a:lnTo>
                  <a:pt x="215855" y="1023540"/>
                </a:lnTo>
                <a:lnTo>
                  <a:pt x="221030" y="1088858"/>
                </a:lnTo>
                <a:lnTo>
                  <a:pt x="222825" y="1158257"/>
                </a:lnTo>
                <a:lnTo>
                  <a:pt x="221030" y="1227657"/>
                </a:lnTo>
                <a:lnTo>
                  <a:pt x="215855" y="1292975"/>
                </a:lnTo>
                <a:lnTo>
                  <a:pt x="207614" y="1353122"/>
                </a:lnTo>
                <a:lnTo>
                  <a:pt x="196622" y="1407008"/>
                </a:lnTo>
                <a:lnTo>
                  <a:pt x="183194" y="1453541"/>
                </a:lnTo>
                <a:lnTo>
                  <a:pt x="167645" y="1491631"/>
                </a:lnTo>
                <a:lnTo>
                  <a:pt x="131439" y="1538123"/>
                </a:lnTo>
                <a:lnTo>
                  <a:pt x="111413" y="1544344"/>
                </a:lnTo>
                <a:lnTo>
                  <a:pt x="1002713" y="1544344"/>
                </a:lnTo>
                <a:lnTo>
                  <a:pt x="1041588" y="1520189"/>
                </a:lnTo>
                <a:lnTo>
                  <a:pt x="1074494" y="1453541"/>
                </a:lnTo>
                <a:lnTo>
                  <a:pt x="1087922" y="1407008"/>
                </a:lnTo>
                <a:lnTo>
                  <a:pt x="1098914" y="1353122"/>
                </a:lnTo>
                <a:lnTo>
                  <a:pt x="1107155" y="1292975"/>
                </a:lnTo>
                <a:lnTo>
                  <a:pt x="1112330" y="1227657"/>
                </a:lnTo>
                <a:lnTo>
                  <a:pt x="1114125" y="1158257"/>
                </a:lnTo>
                <a:lnTo>
                  <a:pt x="1112330" y="1088858"/>
                </a:lnTo>
                <a:lnTo>
                  <a:pt x="1107155" y="1023540"/>
                </a:lnTo>
                <a:lnTo>
                  <a:pt x="1098914" y="963393"/>
                </a:lnTo>
                <a:lnTo>
                  <a:pt x="1087922" y="909507"/>
                </a:lnTo>
                <a:lnTo>
                  <a:pt x="1074494" y="862974"/>
                </a:lnTo>
                <a:lnTo>
                  <a:pt x="1058945" y="824884"/>
                </a:lnTo>
                <a:lnTo>
                  <a:pt x="1022739" y="778393"/>
                </a:lnTo>
                <a:lnTo>
                  <a:pt x="982686" y="765952"/>
                </a:lnTo>
                <a:lnTo>
                  <a:pt x="963837" y="748018"/>
                </a:lnTo>
                <a:lnTo>
                  <a:pt x="930931" y="681369"/>
                </a:lnTo>
                <a:lnTo>
                  <a:pt x="917503" y="634836"/>
                </a:lnTo>
                <a:lnTo>
                  <a:pt x="906511" y="580951"/>
                </a:lnTo>
                <a:lnTo>
                  <a:pt x="898270" y="520804"/>
                </a:lnTo>
                <a:lnTo>
                  <a:pt x="893094" y="455485"/>
                </a:lnTo>
                <a:lnTo>
                  <a:pt x="891299" y="386086"/>
                </a:lnTo>
                <a:lnTo>
                  <a:pt x="893094" y="316686"/>
                </a:lnTo>
                <a:lnTo>
                  <a:pt x="898270" y="251368"/>
                </a:lnTo>
                <a:lnTo>
                  <a:pt x="906511" y="191221"/>
                </a:lnTo>
                <a:lnTo>
                  <a:pt x="917503" y="137335"/>
                </a:lnTo>
                <a:lnTo>
                  <a:pt x="930931" y="90802"/>
                </a:lnTo>
                <a:lnTo>
                  <a:pt x="946480" y="52712"/>
                </a:lnTo>
                <a:lnTo>
                  <a:pt x="982686" y="6220"/>
                </a:lnTo>
                <a:lnTo>
                  <a:pt x="1002713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4493" y="2562923"/>
            <a:ext cx="1510665" cy="1544955"/>
          </a:xfrm>
          <a:custGeom>
            <a:avLst/>
            <a:gdLst/>
            <a:ahLst/>
            <a:cxnLst/>
            <a:rect l="l" t="t" r="r" b="b"/>
            <a:pathLst>
              <a:path w="1510664" h="1544954">
                <a:moveTo>
                  <a:pt x="1510106" y="6718"/>
                </a:moveTo>
                <a:lnTo>
                  <a:pt x="982167" y="6718"/>
                </a:lnTo>
                <a:lnTo>
                  <a:pt x="982687" y="6223"/>
                </a:lnTo>
                <a:lnTo>
                  <a:pt x="1002715" y="0"/>
                </a:lnTo>
                <a:lnTo>
                  <a:pt x="111417" y="0"/>
                </a:lnTo>
                <a:lnTo>
                  <a:pt x="72529" y="24155"/>
                </a:lnTo>
                <a:lnTo>
                  <a:pt x="39624" y="90805"/>
                </a:lnTo>
                <a:lnTo>
                  <a:pt x="26200" y="137337"/>
                </a:lnTo>
                <a:lnTo>
                  <a:pt x="15214" y="191223"/>
                </a:lnTo>
                <a:lnTo>
                  <a:pt x="6972" y="251371"/>
                </a:lnTo>
                <a:lnTo>
                  <a:pt x="1790" y="316687"/>
                </a:lnTo>
                <a:lnTo>
                  <a:pt x="0" y="386092"/>
                </a:lnTo>
                <a:lnTo>
                  <a:pt x="1790" y="455485"/>
                </a:lnTo>
                <a:lnTo>
                  <a:pt x="6972" y="520801"/>
                </a:lnTo>
                <a:lnTo>
                  <a:pt x="15214" y="580948"/>
                </a:lnTo>
                <a:lnTo>
                  <a:pt x="26200" y="634834"/>
                </a:lnTo>
                <a:lnTo>
                  <a:pt x="39624" y="681367"/>
                </a:lnTo>
                <a:lnTo>
                  <a:pt x="55181" y="719467"/>
                </a:lnTo>
                <a:lnTo>
                  <a:pt x="91389" y="765949"/>
                </a:lnTo>
                <a:lnTo>
                  <a:pt x="131432" y="778395"/>
                </a:lnTo>
                <a:lnTo>
                  <a:pt x="150291" y="796328"/>
                </a:lnTo>
                <a:lnTo>
                  <a:pt x="183197" y="862977"/>
                </a:lnTo>
                <a:lnTo>
                  <a:pt x="196621" y="909510"/>
                </a:lnTo>
                <a:lnTo>
                  <a:pt x="207606" y="963396"/>
                </a:lnTo>
                <a:lnTo>
                  <a:pt x="215849" y="1023543"/>
                </a:lnTo>
                <a:lnTo>
                  <a:pt x="221030" y="1088859"/>
                </a:lnTo>
                <a:lnTo>
                  <a:pt x="222821" y="1158252"/>
                </a:lnTo>
                <a:lnTo>
                  <a:pt x="221030" y="1227658"/>
                </a:lnTo>
                <a:lnTo>
                  <a:pt x="215849" y="1292974"/>
                </a:lnTo>
                <a:lnTo>
                  <a:pt x="207606" y="1353121"/>
                </a:lnTo>
                <a:lnTo>
                  <a:pt x="196621" y="1407007"/>
                </a:lnTo>
                <a:lnTo>
                  <a:pt x="183197" y="1453540"/>
                </a:lnTo>
                <a:lnTo>
                  <a:pt x="167640" y="1491627"/>
                </a:lnTo>
                <a:lnTo>
                  <a:pt x="131432" y="1538122"/>
                </a:lnTo>
                <a:lnTo>
                  <a:pt x="111417" y="1544345"/>
                </a:lnTo>
                <a:lnTo>
                  <a:pt x="1002715" y="1544345"/>
                </a:lnTo>
                <a:lnTo>
                  <a:pt x="1022731" y="1538122"/>
                </a:lnTo>
                <a:lnTo>
                  <a:pt x="1023251" y="1537627"/>
                </a:lnTo>
                <a:lnTo>
                  <a:pt x="1510106" y="1537627"/>
                </a:lnTo>
                <a:lnTo>
                  <a:pt x="1510106" y="6718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Velocity </a:t>
            </a:r>
            <a:r>
              <a:rPr spc="-10" dirty="0"/>
              <a:t>sensor:</a:t>
            </a:r>
            <a:r>
              <a:rPr spc="-100" dirty="0"/>
              <a:t> </a:t>
            </a:r>
            <a:r>
              <a:rPr spc="-10" dirty="0"/>
              <a:t>Tachometer</a:t>
            </a:r>
          </a:p>
          <a:p>
            <a:pPr marL="22860">
              <a:lnSpc>
                <a:spcPct val="100000"/>
              </a:lnSpc>
              <a:spcBef>
                <a:spcPts val="20"/>
              </a:spcBef>
            </a:pPr>
            <a:r>
              <a:rPr sz="2100" spc="5" dirty="0"/>
              <a:t>always </a:t>
            </a:r>
            <a:r>
              <a:rPr sz="2100" dirty="0"/>
              <a:t>mounted on the (electrical) motor</a:t>
            </a:r>
            <a:r>
              <a:rPr sz="2100" spc="40" dirty="0"/>
              <a:t> </a:t>
            </a:r>
            <a:r>
              <a:rPr sz="2100" dirty="0"/>
              <a:t>axis</a:t>
            </a:r>
            <a:endParaRPr sz="210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21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267189" y="3035089"/>
            <a:ext cx="3479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ahoma"/>
                <a:cs typeface="Tahoma"/>
              </a:rPr>
              <a:t>N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6469" y="2569632"/>
            <a:ext cx="1087755" cy="1530985"/>
          </a:xfrm>
          <a:custGeom>
            <a:avLst/>
            <a:gdLst/>
            <a:ahLst/>
            <a:cxnLst/>
            <a:rect l="l" t="t" r="r" b="b"/>
            <a:pathLst>
              <a:path w="1087754" h="1530985">
                <a:moveTo>
                  <a:pt x="1087278" y="0"/>
                </a:moveTo>
                <a:lnTo>
                  <a:pt x="0" y="0"/>
                </a:lnTo>
                <a:lnTo>
                  <a:pt x="0" y="1530915"/>
                </a:lnTo>
                <a:lnTo>
                  <a:pt x="1087278" y="1530915"/>
                </a:lnTo>
                <a:lnTo>
                  <a:pt x="108727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3176" y="3035089"/>
            <a:ext cx="2946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ahoma"/>
                <a:cs typeface="Tahoma"/>
              </a:rPr>
              <a:t>S</a:t>
            </a:r>
            <a:endParaRPr sz="3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4607" y="2111234"/>
            <a:ext cx="1758950" cy="2016760"/>
            <a:chOff x="3984607" y="2111234"/>
            <a:chExt cx="1758950" cy="2016760"/>
          </a:xfrm>
        </p:grpSpPr>
        <p:sp>
          <p:nvSpPr>
            <p:cNvPr id="12" name="object 12"/>
            <p:cNvSpPr/>
            <p:nvPr/>
          </p:nvSpPr>
          <p:spPr>
            <a:xfrm>
              <a:off x="3984599" y="2542781"/>
              <a:ext cx="1758950" cy="1584960"/>
            </a:xfrm>
            <a:custGeom>
              <a:avLst/>
              <a:gdLst/>
              <a:ahLst/>
              <a:cxnLst/>
              <a:rect l="l" t="t" r="r" b="b"/>
              <a:pathLst>
                <a:path w="1758950" h="1584960">
                  <a:moveTo>
                    <a:pt x="101600" y="1531632"/>
                  </a:moveTo>
                  <a:lnTo>
                    <a:pt x="0" y="1531632"/>
                  </a:lnTo>
                  <a:lnTo>
                    <a:pt x="0" y="1557045"/>
                  </a:lnTo>
                  <a:lnTo>
                    <a:pt x="101600" y="1557045"/>
                  </a:lnTo>
                  <a:lnTo>
                    <a:pt x="101600" y="1531632"/>
                  </a:lnTo>
                  <a:close/>
                </a:path>
                <a:path w="1758950" h="1584960">
                  <a:moveTo>
                    <a:pt x="101600" y="1343634"/>
                  </a:moveTo>
                  <a:lnTo>
                    <a:pt x="0" y="1343634"/>
                  </a:lnTo>
                  <a:lnTo>
                    <a:pt x="0" y="1369047"/>
                  </a:lnTo>
                  <a:lnTo>
                    <a:pt x="101600" y="1369047"/>
                  </a:lnTo>
                  <a:lnTo>
                    <a:pt x="101600" y="1343634"/>
                  </a:lnTo>
                  <a:close/>
                </a:path>
                <a:path w="1758950" h="1584960">
                  <a:moveTo>
                    <a:pt x="101600" y="1155623"/>
                  </a:moveTo>
                  <a:lnTo>
                    <a:pt x="0" y="1155623"/>
                  </a:lnTo>
                  <a:lnTo>
                    <a:pt x="0" y="1181036"/>
                  </a:lnTo>
                  <a:lnTo>
                    <a:pt x="101600" y="1181036"/>
                  </a:lnTo>
                  <a:lnTo>
                    <a:pt x="101600" y="1155623"/>
                  </a:lnTo>
                  <a:close/>
                </a:path>
                <a:path w="1758950" h="1584960">
                  <a:moveTo>
                    <a:pt x="101600" y="967613"/>
                  </a:moveTo>
                  <a:lnTo>
                    <a:pt x="0" y="967613"/>
                  </a:lnTo>
                  <a:lnTo>
                    <a:pt x="0" y="993025"/>
                  </a:lnTo>
                  <a:lnTo>
                    <a:pt x="101600" y="993025"/>
                  </a:lnTo>
                  <a:lnTo>
                    <a:pt x="101600" y="967613"/>
                  </a:lnTo>
                  <a:close/>
                </a:path>
                <a:path w="1758950" h="1584960">
                  <a:moveTo>
                    <a:pt x="101600" y="779614"/>
                  </a:moveTo>
                  <a:lnTo>
                    <a:pt x="0" y="779614"/>
                  </a:lnTo>
                  <a:lnTo>
                    <a:pt x="0" y="805014"/>
                  </a:lnTo>
                  <a:lnTo>
                    <a:pt x="101600" y="805014"/>
                  </a:lnTo>
                  <a:lnTo>
                    <a:pt x="101600" y="779614"/>
                  </a:lnTo>
                  <a:close/>
                </a:path>
                <a:path w="1758950" h="1584960">
                  <a:moveTo>
                    <a:pt x="101600" y="591604"/>
                  </a:moveTo>
                  <a:lnTo>
                    <a:pt x="0" y="591604"/>
                  </a:lnTo>
                  <a:lnTo>
                    <a:pt x="0" y="617016"/>
                  </a:lnTo>
                  <a:lnTo>
                    <a:pt x="101600" y="617016"/>
                  </a:lnTo>
                  <a:lnTo>
                    <a:pt x="101600" y="591604"/>
                  </a:lnTo>
                  <a:close/>
                </a:path>
                <a:path w="1758950" h="1584960">
                  <a:moveTo>
                    <a:pt x="101600" y="403593"/>
                  </a:moveTo>
                  <a:lnTo>
                    <a:pt x="0" y="403593"/>
                  </a:lnTo>
                  <a:lnTo>
                    <a:pt x="0" y="429006"/>
                  </a:lnTo>
                  <a:lnTo>
                    <a:pt x="101600" y="429006"/>
                  </a:lnTo>
                  <a:lnTo>
                    <a:pt x="101600" y="403593"/>
                  </a:lnTo>
                  <a:close/>
                </a:path>
                <a:path w="1758950" h="1584960">
                  <a:moveTo>
                    <a:pt x="101600" y="215582"/>
                  </a:moveTo>
                  <a:lnTo>
                    <a:pt x="0" y="215582"/>
                  </a:lnTo>
                  <a:lnTo>
                    <a:pt x="0" y="240995"/>
                  </a:lnTo>
                  <a:lnTo>
                    <a:pt x="101600" y="240995"/>
                  </a:lnTo>
                  <a:lnTo>
                    <a:pt x="101600" y="215582"/>
                  </a:lnTo>
                  <a:close/>
                </a:path>
                <a:path w="1758950" h="1584960">
                  <a:moveTo>
                    <a:pt x="101600" y="27584"/>
                  </a:moveTo>
                  <a:lnTo>
                    <a:pt x="0" y="27584"/>
                  </a:lnTo>
                  <a:lnTo>
                    <a:pt x="0" y="52997"/>
                  </a:lnTo>
                  <a:lnTo>
                    <a:pt x="101600" y="52997"/>
                  </a:lnTo>
                  <a:lnTo>
                    <a:pt x="101600" y="27584"/>
                  </a:lnTo>
                  <a:close/>
                </a:path>
                <a:path w="1758950" h="1584960">
                  <a:moveTo>
                    <a:pt x="279400" y="1531632"/>
                  </a:moveTo>
                  <a:lnTo>
                    <a:pt x="177800" y="1531632"/>
                  </a:lnTo>
                  <a:lnTo>
                    <a:pt x="177800" y="1557045"/>
                  </a:lnTo>
                  <a:lnTo>
                    <a:pt x="279400" y="1557045"/>
                  </a:lnTo>
                  <a:lnTo>
                    <a:pt x="279400" y="1531632"/>
                  </a:lnTo>
                  <a:close/>
                </a:path>
                <a:path w="1758950" h="1584960">
                  <a:moveTo>
                    <a:pt x="279400" y="1343634"/>
                  </a:moveTo>
                  <a:lnTo>
                    <a:pt x="177800" y="1343634"/>
                  </a:lnTo>
                  <a:lnTo>
                    <a:pt x="177800" y="1369047"/>
                  </a:lnTo>
                  <a:lnTo>
                    <a:pt x="279400" y="1369047"/>
                  </a:lnTo>
                  <a:lnTo>
                    <a:pt x="279400" y="1343634"/>
                  </a:lnTo>
                  <a:close/>
                </a:path>
                <a:path w="1758950" h="1584960">
                  <a:moveTo>
                    <a:pt x="279400" y="1155623"/>
                  </a:moveTo>
                  <a:lnTo>
                    <a:pt x="177800" y="1155623"/>
                  </a:lnTo>
                  <a:lnTo>
                    <a:pt x="177800" y="1181036"/>
                  </a:lnTo>
                  <a:lnTo>
                    <a:pt x="279400" y="1181036"/>
                  </a:lnTo>
                  <a:lnTo>
                    <a:pt x="279400" y="1155623"/>
                  </a:lnTo>
                  <a:close/>
                </a:path>
                <a:path w="1758950" h="1584960">
                  <a:moveTo>
                    <a:pt x="279400" y="967613"/>
                  </a:moveTo>
                  <a:lnTo>
                    <a:pt x="177800" y="967613"/>
                  </a:lnTo>
                  <a:lnTo>
                    <a:pt x="177800" y="993025"/>
                  </a:lnTo>
                  <a:lnTo>
                    <a:pt x="279400" y="993025"/>
                  </a:lnTo>
                  <a:lnTo>
                    <a:pt x="279400" y="967613"/>
                  </a:lnTo>
                  <a:close/>
                </a:path>
                <a:path w="1758950" h="1584960">
                  <a:moveTo>
                    <a:pt x="279400" y="779614"/>
                  </a:moveTo>
                  <a:lnTo>
                    <a:pt x="177800" y="779614"/>
                  </a:lnTo>
                  <a:lnTo>
                    <a:pt x="177800" y="805014"/>
                  </a:lnTo>
                  <a:lnTo>
                    <a:pt x="279400" y="805014"/>
                  </a:lnTo>
                  <a:lnTo>
                    <a:pt x="279400" y="779614"/>
                  </a:lnTo>
                  <a:close/>
                </a:path>
                <a:path w="1758950" h="1584960">
                  <a:moveTo>
                    <a:pt x="279400" y="591604"/>
                  </a:moveTo>
                  <a:lnTo>
                    <a:pt x="177800" y="591604"/>
                  </a:lnTo>
                  <a:lnTo>
                    <a:pt x="177800" y="617016"/>
                  </a:lnTo>
                  <a:lnTo>
                    <a:pt x="279400" y="617016"/>
                  </a:lnTo>
                  <a:lnTo>
                    <a:pt x="279400" y="591604"/>
                  </a:lnTo>
                  <a:close/>
                </a:path>
                <a:path w="1758950" h="1584960">
                  <a:moveTo>
                    <a:pt x="279400" y="403593"/>
                  </a:moveTo>
                  <a:lnTo>
                    <a:pt x="177800" y="403593"/>
                  </a:lnTo>
                  <a:lnTo>
                    <a:pt x="177800" y="429006"/>
                  </a:lnTo>
                  <a:lnTo>
                    <a:pt x="279400" y="429006"/>
                  </a:lnTo>
                  <a:lnTo>
                    <a:pt x="279400" y="403593"/>
                  </a:lnTo>
                  <a:close/>
                </a:path>
                <a:path w="1758950" h="1584960">
                  <a:moveTo>
                    <a:pt x="279400" y="215582"/>
                  </a:moveTo>
                  <a:lnTo>
                    <a:pt x="177800" y="215582"/>
                  </a:lnTo>
                  <a:lnTo>
                    <a:pt x="177800" y="240995"/>
                  </a:lnTo>
                  <a:lnTo>
                    <a:pt x="279400" y="240995"/>
                  </a:lnTo>
                  <a:lnTo>
                    <a:pt x="279400" y="215582"/>
                  </a:lnTo>
                  <a:close/>
                </a:path>
                <a:path w="1758950" h="1584960">
                  <a:moveTo>
                    <a:pt x="279400" y="27584"/>
                  </a:moveTo>
                  <a:lnTo>
                    <a:pt x="177800" y="27584"/>
                  </a:lnTo>
                  <a:lnTo>
                    <a:pt x="177800" y="52997"/>
                  </a:lnTo>
                  <a:lnTo>
                    <a:pt x="279400" y="52997"/>
                  </a:lnTo>
                  <a:lnTo>
                    <a:pt x="279400" y="27584"/>
                  </a:lnTo>
                  <a:close/>
                </a:path>
                <a:path w="1758950" h="1584960">
                  <a:moveTo>
                    <a:pt x="457200" y="1531632"/>
                  </a:moveTo>
                  <a:lnTo>
                    <a:pt x="355600" y="1531632"/>
                  </a:lnTo>
                  <a:lnTo>
                    <a:pt x="355600" y="1557045"/>
                  </a:lnTo>
                  <a:lnTo>
                    <a:pt x="457200" y="1557045"/>
                  </a:lnTo>
                  <a:lnTo>
                    <a:pt x="457200" y="1531632"/>
                  </a:lnTo>
                  <a:close/>
                </a:path>
                <a:path w="1758950" h="1584960">
                  <a:moveTo>
                    <a:pt x="457200" y="1343634"/>
                  </a:moveTo>
                  <a:lnTo>
                    <a:pt x="355600" y="1343634"/>
                  </a:lnTo>
                  <a:lnTo>
                    <a:pt x="355600" y="1369047"/>
                  </a:lnTo>
                  <a:lnTo>
                    <a:pt x="457200" y="1369047"/>
                  </a:lnTo>
                  <a:lnTo>
                    <a:pt x="457200" y="1343634"/>
                  </a:lnTo>
                  <a:close/>
                </a:path>
                <a:path w="1758950" h="1584960">
                  <a:moveTo>
                    <a:pt x="457200" y="1155623"/>
                  </a:moveTo>
                  <a:lnTo>
                    <a:pt x="355600" y="1155623"/>
                  </a:lnTo>
                  <a:lnTo>
                    <a:pt x="355600" y="1181036"/>
                  </a:lnTo>
                  <a:lnTo>
                    <a:pt x="457200" y="1181036"/>
                  </a:lnTo>
                  <a:lnTo>
                    <a:pt x="457200" y="1155623"/>
                  </a:lnTo>
                  <a:close/>
                </a:path>
                <a:path w="1758950" h="1584960">
                  <a:moveTo>
                    <a:pt x="457200" y="967613"/>
                  </a:moveTo>
                  <a:lnTo>
                    <a:pt x="355600" y="967613"/>
                  </a:lnTo>
                  <a:lnTo>
                    <a:pt x="355600" y="993025"/>
                  </a:lnTo>
                  <a:lnTo>
                    <a:pt x="457200" y="993025"/>
                  </a:lnTo>
                  <a:lnTo>
                    <a:pt x="457200" y="967613"/>
                  </a:lnTo>
                  <a:close/>
                </a:path>
                <a:path w="1758950" h="1584960">
                  <a:moveTo>
                    <a:pt x="457200" y="779614"/>
                  </a:moveTo>
                  <a:lnTo>
                    <a:pt x="355600" y="779614"/>
                  </a:lnTo>
                  <a:lnTo>
                    <a:pt x="355600" y="805014"/>
                  </a:lnTo>
                  <a:lnTo>
                    <a:pt x="457200" y="805014"/>
                  </a:lnTo>
                  <a:lnTo>
                    <a:pt x="457200" y="779614"/>
                  </a:lnTo>
                  <a:close/>
                </a:path>
                <a:path w="1758950" h="1584960">
                  <a:moveTo>
                    <a:pt x="457200" y="591604"/>
                  </a:moveTo>
                  <a:lnTo>
                    <a:pt x="355600" y="591604"/>
                  </a:lnTo>
                  <a:lnTo>
                    <a:pt x="355600" y="617016"/>
                  </a:lnTo>
                  <a:lnTo>
                    <a:pt x="457200" y="617016"/>
                  </a:lnTo>
                  <a:lnTo>
                    <a:pt x="457200" y="591604"/>
                  </a:lnTo>
                  <a:close/>
                </a:path>
                <a:path w="1758950" h="1584960">
                  <a:moveTo>
                    <a:pt x="457200" y="403593"/>
                  </a:moveTo>
                  <a:lnTo>
                    <a:pt x="355600" y="403593"/>
                  </a:lnTo>
                  <a:lnTo>
                    <a:pt x="355600" y="429006"/>
                  </a:lnTo>
                  <a:lnTo>
                    <a:pt x="457200" y="429006"/>
                  </a:lnTo>
                  <a:lnTo>
                    <a:pt x="457200" y="403593"/>
                  </a:lnTo>
                  <a:close/>
                </a:path>
                <a:path w="1758950" h="1584960">
                  <a:moveTo>
                    <a:pt x="457200" y="215582"/>
                  </a:moveTo>
                  <a:lnTo>
                    <a:pt x="355600" y="215582"/>
                  </a:lnTo>
                  <a:lnTo>
                    <a:pt x="355600" y="240995"/>
                  </a:lnTo>
                  <a:lnTo>
                    <a:pt x="457200" y="240995"/>
                  </a:lnTo>
                  <a:lnTo>
                    <a:pt x="457200" y="215582"/>
                  </a:lnTo>
                  <a:close/>
                </a:path>
                <a:path w="1758950" h="1584960">
                  <a:moveTo>
                    <a:pt x="457200" y="27584"/>
                  </a:moveTo>
                  <a:lnTo>
                    <a:pt x="355600" y="27584"/>
                  </a:lnTo>
                  <a:lnTo>
                    <a:pt x="355600" y="52997"/>
                  </a:lnTo>
                  <a:lnTo>
                    <a:pt x="457200" y="52997"/>
                  </a:lnTo>
                  <a:lnTo>
                    <a:pt x="457200" y="27584"/>
                  </a:lnTo>
                  <a:close/>
                </a:path>
                <a:path w="1758950" h="1584960">
                  <a:moveTo>
                    <a:pt x="635000" y="1531632"/>
                  </a:moveTo>
                  <a:lnTo>
                    <a:pt x="533400" y="1531632"/>
                  </a:lnTo>
                  <a:lnTo>
                    <a:pt x="533400" y="1557045"/>
                  </a:lnTo>
                  <a:lnTo>
                    <a:pt x="635000" y="1557045"/>
                  </a:lnTo>
                  <a:lnTo>
                    <a:pt x="635000" y="1531632"/>
                  </a:lnTo>
                  <a:close/>
                </a:path>
                <a:path w="1758950" h="1584960">
                  <a:moveTo>
                    <a:pt x="635000" y="1343634"/>
                  </a:moveTo>
                  <a:lnTo>
                    <a:pt x="533400" y="1343634"/>
                  </a:lnTo>
                  <a:lnTo>
                    <a:pt x="533400" y="1369047"/>
                  </a:lnTo>
                  <a:lnTo>
                    <a:pt x="635000" y="1369047"/>
                  </a:lnTo>
                  <a:lnTo>
                    <a:pt x="635000" y="1343634"/>
                  </a:lnTo>
                  <a:close/>
                </a:path>
                <a:path w="1758950" h="1584960">
                  <a:moveTo>
                    <a:pt x="635000" y="1155623"/>
                  </a:moveTo>
                  <a:lnTo>
                    <a:pt x="533400" y="1155623"/>
                  </a:lnTo>
                  <a:lnTo>
                    <a:pt x="533400" y="1181036"/>
                  </a:lnTo>
                  <a:lnTo>
                    <a:pt x="635000" y="1181036"/>
                  </a:lnTo>
                  <a:lnTo>
                    <a:pt x="635000" y="1155623"/>
                  </a:lnTo>
                  <a:close/>
                </a:path>
                <a:path w="1758950" h="1584960">
                  <a:moveTo>
                    <a:pt x="635000" y="967613"/>
                  </a:moveTo>
                  <a:lnTo>
                    <a:pt x="533400" y="967613"/>
                  </a:lnTo>
                  <a:lnTo>
                    <a:pt x="533400" y="993025"/>
                  </a:lnTo>
                  <a:lnTo>
                    <a:pt x="635000" y="993025"/>
                  </a:lnTo>
                  <a:lnTo>
                    <a:pt x="635000" y="967613"/>
                  </a:lnTo>
                  <a:close/>
                </a:path>
                <a:path w="1758950" h="1584960">
                  <a:moveTo>
                    <a:pt x="635000" y="779614"/>
                  </a:moveTo>
                  <a:lnTo>
                    <a:pt x="533400" y="779614"/>
                  </a:lnTo>
                  <a:lnTo>
                    <a:pt x="533400" y="805014"/>
                  </a:lnTo>
                  <a:lnTo>
                    <a:pt x="635000" y="805014"/>
                  </a:lnTo>
                  <a:lnTo>
                    <a:pt x="635000" y="779614"/>
                  </a:lnTo>
                  <a:close/>
                </a:path>
                <a:path w="1758950" h="1584960">
                  <a:moveTo>
                    <a:pt x="635000" y="591604"/>
                  </a:moveTo>
                  <a:lnTo>
                    <a:pt x="533400" y="591604"/>
                  </a:lnTo>
                  <a:lnTo>
                    <a:pt x="533400" y="617016"/>
                  </a:lnTo>
                  <a:lnTo>
                    <a:pt x="635000" y="617016"/>
                  </a:lnTo>
                  <a:lnTo>
                    <a:pt x="635000" y="591604"/>
                  </a:lnTo>
                  <a:close/>
                </a:path>
                <a:path w="1758950" h="1584960">
                  <a:moveTo>
                    <a:pt x="635000" y="403593"/>
                  </a:moveTo>
                  <a:lnTo>
                    <a:pt x="533400" y="403593"/>
                  </a:lnTo>
                  <a:lnTo>
                    <a:pt x="533400" y="429006"/>
                  </a:lnTo>
                  <a:lnTo>
                    <a:pt x="635000" y="429006"/>
                  </a:lnTo>
                  <a:lnTo>
                    <a:pt x="635000" y="403593"/>
                  </a:lnTo>
                  <a:close/>
                </a:path>
                <a:path w="1758950" h="1584960">
                  <a:moveTo>
                    <a:pt x="635000" y="215582"/>
                  </a:moveTo>
                  <a:lnTo>
                    <a:pt x="533400" y="215582"/>
                  </a:lnTo>
                  <a:lnTo>
                    <a:pt x="533400" y="240995"/>
                  </a:lnTo>
                  <a:lnTo>
                    <a:pt x="635000" y="240995"/>
                  </a:lnTo>
                  <a:lnTo>
                    <a:pt x="635000" y="215582"/>
                  </a:lnTo>
                  <a:close/>
                </a:path>
                <a:path w="1758950" h="1584960">
                  <a:moveTo>
                    <a:pt x="635000" y="27584"/>
                  </a:moveTo>
                  <a:lnTo>
                    <a:pt x="533400" y="27584"/>
                  </a:lnTo>
                  <a:lnTo>
                    <a:pt x="533400" y="52997"/>
                  </a:lnTo>
                  <a:lnTo>
                    <a:pt x="635000" y="52997"/>
                  </a:lnTo>
                  <a:lnTo>
                    <a:pt x="635000" y="27584"/>
                  </a:lnTo>
                  <a:close/>
                </a:path>
                <a:path w="1758950" h="1584960">
                  <a:moveTo>
                    <a:pt x="812800" y="1531632"/>
                  </a:moveTo>
                  <a:lnTo>
                    <a:pt x="711200" y="1531632"/>
                  </a:lnTo>
                  <a:lnTo>
                    <a:pt x="711200" y="1557045"/>
                  </a:lnTo>
                  <a:lnTo>
                    <a:pt x="812800" y="1557045"/>
                  </a:lnTo>
                  <a:lnTo>
                    <a:pt x="812800" y="1531632"/>
                  </a:lnTo>
                  <a:close/>
                </a:path>
                <a:path w="1758950" h="1584960">
                  <a:moveTo>
                    <a:pt x="812800" y="1343634"/>
                  </a:moveTo>
                  <a:lnTo>
                    <a:pt x="711200" y="1343634"/>
                  </a:lnTo>
                  <a:lnTo>
                    <a:pt x="711200" y="1369047"/>
                  </a:lnTo>
                  <a:lnTo>
                    <a:pt x="812800" y="1369047"/>
                  </a:lnTo>
                  <a:lnTo>
                    <a:pt x="812800" y="1343634"/>
                  </a:lnTo>
                  <a:close/>
                </a:path>
                <a:path w="1758950" h="1584960">
                  <a:moveTo>
                    <a:pt x="812800" y="1155623"/>
                  </a:moveTo>
                  <a:lnTo>
                    <a:pt x="711200" y="1155623"/>
                  </a:lnTo>
                  <a:lnTo>
                    <a:pt x="711200" y="1181036"/>
                  </a:lnTo>
                  <a:lnTo>
                    <a:pt x="812800" y="1181036"/>
                  </a:lnTo>
                  <a:lnTo>
                    <a:pt x="812800" y="1155623"/>
                  </a:lnTo>
                  <a:close/>
                </a:path>
                <a:path w="1758950" h="1584960">
                  <a:moveTo>
                    <a:pt x="812800" y="967613"/>
                  </a:moveTo>
                  <a:lnTo>
                    <a:pt x="711200" y="967613"/>
                  </a:lnTo>
                  <a:lnTo>
                    <a:pt x="711200" y="993025"/>
                  </a:lnTo>
                  <a:lnTo>
                    <a:pt x="812800" y="993025"/>
                  </a:lnTo>
                  <a:lnTo>
                    <a:pt x="812800" y="967613"/>
                  </a:lnTo>
                  <a:close/>
                </a:path>
                <a:path w="1758950" h="1584960">
                  <a:moveTo>
                    <a:pt x="812800" y="779614"/>
                  </a:moveTo>
                  <a:lnTo>
                    <a:pt x="711200" y="779614"/>
                  </a:lnTo>
                  <a:lnTo>
                    <a:pt x="711200" y="805014"/>
                  </a:lnTo>
                  <a:lnTo>
                    <a:pt x="812800" y="805014"/>
                  </a:lnTo>
                  <a:lnTo>
                    <a:pt x="812800" y="779614"/>
                  </a:lnTo>
                  <a:close/>
                </a:path>
                <a:path w="1758950" h="1584960">
                  <a:moveTo>
                    <a:pt x="812800" y="591604"/>
                  </a:moveTo>
                  <a:lnTo>
                    <a:pt x="711200" y="591604"/>
                  </a:lnTo>
                  <a:lnTo>
                    <a:pt x="711200" y="617016"/>
                  </a:lnTo>
                  <a:lnTo>
                    <a:pt x="812800" y="617016"/>
                  </a:lnTo>
                  <a:lnTo>
                    <a:pt x="812800" y="591604"/>
                  </a:lnTo>
                  <a:close/>
                </a:path>
                <a:path w="1758950" h="1584960">
                  <a:moveTo>
                    <a:pt x="812800" y="403593"/>
                  </a:moveTo>
                  <a:lnTo>
                    <a:pt x="711200" y="403593"/>
                  </a:lnTo>
                  <a:lnTo>
                    <a:pt x="711200" y="429006"/>
                  </a:lnTo>
                  <a:lnTo>
                    <a:pt x="812800" y="429006"/>
                  </a:lnTo>
                  <a:lnTo>
                    <a:pt x="812800" y="403593"/>
                  </a:lnTo>
                  <a:close/>
                </a:path>
                <a:path w="1758950" h="1584960">
                  <a:moveTo>
                    <a:pt x="812800" y="215582"/>
                  </a:moveTo>
                  <a:lnTo>
                    <a:pt x="711200" y="215582"/>
                  </a:lnTo>
                  <a:lnTo>
                    <a:pt x="711200" y="240995"/>
                  </a:lnTo>
                  <a:lnTo>
                    <a:pt x="812800" y="240995"/>
                  </a:lnTo>
                  <a:lnTo>
                    <a:pt x="812800" y="215582"/>
                  </a:lnTo>
                  <a:close/>
                </a:path>
                <a:path w="1758950" h="1584960">
                  <a:moveTo>
                    <a:pt x="812800" y="27584"/>
                  </a:moveTo>
                  <a:lnTo>
                    <a:pt x="711200" y="27584"/>
                  </a:lnTo>
                  <a:lnTo>
                    <a:pt x="711200" y="52997"/>
                  </a:lnTo>
                  <a:lnTo>
                    <a:pt x="812800" y="52997"/>
                  </a:lnTo>
                  <a:lnTo>
                    <a:pt x="812800" y="27584"/>
                  </a:lnTo>
                  <a:close/>
                </a:path>
                <a:path w="1758950" h="1584960">
                  <a:moveTo>
                    <a:pt x="990600" y="1531632"/>
                  </a:moveTo>
                  <a:lnTo>
                    <a:pt x="889000" y="1531632"/>
                  </a:lnTo>
                  <a:lnTo>
                    <a:pt x="889000" y="1557045"/>
                  </a:lnTo>
                  <a:lnTo>
                    <a:pt x="990600" y="1557045"/>
                  </a:lnTo>
                  <a:lnTo>
                    <a:pt x="990600" y="1531632"/>
                  </a:lnTo>
                  <a:close/>
                </a:path>
                <a:path w="1758950" h="1584960">
                  <a:moveTo>
                    <a:pt x="990600" y="1343634"/>
                  </a:moveTo>
                  <a:lnTo>
                    <a:pt x="889000" y="1343634"/>
                  </a:lnTo>
                  <a:lnTo>
                    <a:pt x="889000" y="1369047"/>
                  </a:lnTo>
                  <a:lnTo>
                    <a:pt x="990600" y="1369047"/>
                  </a:lnTo>
                  <a:lnTo>
                    <a:pt x="990600" y="1343634"/>
                  </a:lnTo>
                  <a:close/>
                </a:path>
                <a:path w="1758950" h="1584960">
                  <a:moveTo>
                    <a:pt x="990600" y="1155623"/>
                  </a:moveTo>
                  <a:lnTo>
                    <a:pt x="889000" y="1155623"/>
                  </a:lnTo>
                  <a:lnTo>
                    <a:pt x="889000" y="1181036"/>
                  </a:lnTo>
                  <a:lnTo>
                    <a:pt x="990600" y="1181036"/>
                  </a:lnTo>
                  <a:lnTo>
                    <a:pt x="990600" y="1155623"/>
                  </a:lnTo>
                  <a:close/>
                </a:path>
                <a:path w="1758950" h="1584960">
                  <a:moveTo>
                    <a:pt x="990600" y="967613"/>
                  </a:moveTo>
                  <a:lnTo>
                    <a:pt x="889000" y="967613"/>
                  </a:lnTo>
                  <a:lnTo>
                    <a:pt x="889000" y="993025"/>
                  </a:lnTo>
                  <a:lnTo>
                    <a:pt x="990600" y="993025"/>
                  </a:lnTo>
                  <a:lnTo>
                    <a:pt x="990600" y="967613"/>
                  </a:lnTo>
                  <a:close/>
                </a:path>
                <a:path w="1758950" h="1584960">
                  <a:moveTo>
                    <a:pt x="990600" y="779614"/>
                  </a:moveTo>
                  <a:lnTo>
                    <a:pt x="889000" y="779614"/>
                  </a:lnTo>
                  <a:lnTo>
                    <a:pt x="889000" y="805014"/>
                  </a:lnTo>
                  <a:lnTo>
                    <a:pt x="990600" y="805014"/>
                  </a:lnTo>
                  <a:lnTo>
                    <a:pt x="990600" y="779614"/>
                  </a:lnTo>
                  <a:close/>
                </a:path>
                <a:path w="1758950" h="1584960">
                  <a:moveTo>
                    <a:pt x="990600" y="591604"/>
                  </a:moveTo>
                  <a:lnTo>
                    <a:pt x="889000" y="591604"/>
                  </a:lnTo>
                  <a:lnTo>
                    <a:pt x="889000" y="617016"/>
                  </a:lnTo>
                  <a:lnTo>
                    <a:pt x="990600" y="617016"/>
                  </a:lnTo>
                  <a:lnTo>
                    <a:pt x="990600" y="591604"/>
                  </a:lnTo>
                  <a:close/>
                </a:path>
                <a:path w="1758950" h="1584960">
                  <a:moveTo>
                    <a:pt x="990600" y="403593"/>
                  </a:moveTo>
                  <a:lnTo>
                    <a:pt x="889000" y="403593"/>
                  </a:lnTo>
                  <a:lnTo>
                    <a:pt x="889000" y="429006"/>
                  </a:lnTo>
                  <a:lnTo>
                    <a:pt x="990600" y="429006"/>
                  </a:lnTo>
                  <a:lnTo>
                    <a:pt x="990600" y="403593"/>
                  </a:lnTo>
                  <a:close/>
                </a:path>
                <a:path w="1758950" h="1584960">
                  <a:moveTo>
                    <a:pt x="990600" y="215595"/>
                  </a:moveTo>
                  <a:lnTo>
                    <a:pt x="889000" y="215582"/>
                  </a:lnTo>
                  <a:lnTo>
                    <a:pt x="889000" y="240995"/>
                  </a:lnTo>
                  <a:lnTo>
                    <a:pt x="990600" y="240995"/>
                  </a:lnTo>
                  <a:lnTo>
                    <a:pt x="990600" y="215595"/>
                  </a:lnTo>
                  <a:close/>
                </a:path>
                <a:path w="1758950" h="1584960">
                  <a:moveTo>
                    <a:pt x="990600" y="27584"/>
                  </a:moveTo>
                  <a:lnTo>
                    <a:pt x="889000" y="27584"/>
                  </a:lnTo>
                  <a:lnTo>
                    <a:pt x="889000" y="52997"/>
                  </a:lnTo>
                  <a:lnTo>
                    <a:pt x="990600" y="52997"/>
                  </a:lnTo>
                  <a:lnTo>
                    <a:pt x="990600" y="27584"/>
                  </a:lnTo>
                  <a:close/>
                </a:path>
                <a:path w="1758950" h="1584960">
                  <a:moveTo>
                    <a:pt x="1168400" y="1531632"/>
                  </a:moveTo>
                  <a:lnTo>
                    <a:pt x="1066800" y="1531632"/>
                  </a:lnTo>
                  <a:lnTo>
                    <a:pt x="1066800" y="1557045"/>
                  </a:lnTo>
                  <a:lnTo>
                    <a:pt x="1168400" y="1557045"/>
                  </a:lnTo>
                  <a:lnTo>
                    <a:pt x="1168400" y="1531632"/>
                  </a:lnTo>
                  <a:close/>
                </a:path>
                <a:path w="1758950" h="1584960">
                  <a:moveTo>
                    <a:pt x="1168400" y="1343634"/>
                  </a:moveTo>
                  <a:lnTo>
                    <a:pt x="1066800" y="1343634"/>
                  </a:lnTo>
                  <a:lnTo>
                    <a:pt x="1066800" y="1369047"/>
                  </a:lnTo>
                  <a:lnTo>
                    <a:pt x="1168400" y="1369047"/>
                  </a:lnTo>
                  <a:lnTo>
                    <a:pt x="1168400" y="1343634"/>
                  </a:lnTo>
                  <a:close/>
                </a:path>
                <a:path w="1758950" h="1584960">
                  <a:moveTo>
                    <a:pt x="1168400" y="1155623"/>
                  </a:moveTo>
                  <a:lnTo>
                    <a:pt x="1066800" y="1155623"/>
                  </a:lnTo>
                  <a:lnTo>
                    <a:pt x="1066800" y="1181036"/>
                  </a:lnTo>
                  <a:lnTo>
                    <a:pt x="1168400" y="1181036"/>
                  </a:lnTo>
                  <a:lnTo>
                    <a:pt x="1168400" y="1155623"/>
                  </a:lnTo>
                  <a:close/>
                </a:path>
                <a:path w="1758950" h="1584960">
                  <a:moveTo>
                    <a:pt x="1168400" y="967613"/>
                  </a:moveTo>
                  <a:lnTo>
                    <a:pt x="1066800" y="967613"/>
                  </a:lnTo>
                  <a:lnTo>
                    <a:pt x="1066800" y="993025"/>
                  </a:lnTo>
                  <a:lnTo>
                    <a:pt x="1168400" y="993025"/>
                  </a:lnTo>
                  <a:lnTo>
                    <a:pt x="1168400" y="967613"/>
                  </a:lnTo>
                  <a:close/>
                </a:path>
                <a:path w="1758950" h="1584960">
                  <a:moveTo>
                    <a:pt x="1168400" y="779614"/>
                  </a:moveTo>
                  <a:lnTo>
                    <a:pt x="1066800" y="779614"/>
                  </a:lnTo>
                  <a:lnTo>
                    <a:pt x="1066800" y="805014"/>
                  </a:lnTo>
                  <a:lnTo>
                    <a:pt x="1168400" y="805027"/>
                  </a:lnTo>
                  <a:lnTo>
                    <a:pt x="1168400" y="779614"/>
                  </a:lnTo>
                  <a:close/>
                </a:path>
                <a:path w="1758950" h="1584960">
                  <a:moveTo>
                    <a:pt x="1168400" y="591604"/>
                  </a:moveTo>
                  <a:lnTo>
                    <a:pt x="1066800" y="591604"/>
                  </a:lnTo>
                  <a:lnTo>
                    <a:pt x="1066800" y="617016"/>
                  </a:lnTo>
                  <a:lnTo>
                    <a:pt x="1168400" y="617016"/>
                  </a:lnTo>
                  <a:lnTo>
                    <a:pt x="1168400" y="591604"/>
                  </a:lnTo>
                  <a:close/>
                </a:path>
                <a:path w="1758950" h="1584960">
                  <a:moveTo>
                    <a:pt x="1168400" y="403593"/>
                  </a:moveTo>
                  <a:lnTo>
                    <a:pt x="1066800" y="403593"/>
                  </a:lnTo>
                  <a:lnTo>
                    <a:pt x="1066800" y="429006"/>
                  </a:lnTo>
                  <a:lnTo>
                    <a:pt x="1168400" y="429006"/>
                  </a:lnTo>
                  <a:lnTo>
                    <a:pt x="1168400" y="403593"/>
                  </a:lnTo>
                  <a:close/>
                </a:path>
                <a:path w="1758950" h="1584960">
                  <a:moveTo>
                    <a:pt x="1168400" y="215595"/>
                  </a:moveTo>
                  <a:lnTo>
                    <a:pt x="1066800" y="215595"/>
                  </a:lnTo>
                  <a:lnTo>
                    <a:pt x="1066800" y="240995"/>
                  </a:lnTo>
                  <a:lnTo>
                    <a:pt x="1168400" y="240995"/>
                  </a:lnTo>
                  <a:lnTo>
                    <a:pt x="1168400" y="215595"/>
                  </a:lnTo>
                  <a:close/>
                </a:path>
                <a:path w="1758950" h="1584960">
                  <a:moveTo>
                    <a:pt x="1168400" y="27584"/>
                  </a:moveTo>
                  <a:lnTo>
                    <a:pt x="1066800" y="27584"/>
                  </a:lnTo>
                  <a:lnTo>
                    <a:pt x="1066800" y="52997"/>
                  </a:lnTo>
                  <a:lnTo>
                    <a:pt x="1168400" y="52997"/>
                  </a:lnTo>
                  <a:lnTo>
                    <a:pt x="1168400" y="27584"/>
                  </a:lnTo>
                  <a:close/>
                </a:path>
                <a:path w="1758950" h="1584960">
                  <a:moveTo>
                    <a:pt x="1346200" y="1531632"/>
                  </a:moveTo>
                  <a:lnTo>
                    <a:pt x="1244600" y="1531632"/>
                  </a:lnTo>
                  <a:lnTo>
                    <a:pt x="1244600" y="1557045"/>
                  </a:lnTo>
                  <a:lnTo>
                    <a:pt x="1346200" y="1557045"/>
                  </a:lnTo>
                  <a:lnTo>
                    <a:pt x="1346200" y="1531632"/>
                  </a:lnTo>
                  <a:close/>
                </a:path>
                <a:path w="1758950" h="1584960">
                  <a:moveTo>
                    <a:pt x="1346200" y="1343634"/>
                  </a:moveTo>
                  <a:lnTo>
                    <a:pt x="1244600" y="1343634"/>
                  </a:lnTo>
                  <a:lnTo>
                    <a:pt x="1244600" y="1369047"/>
                  </a:lnTo>
                  <a:lnTo>
                    <a:pt x="1346200" y="1369047"/>
                  </a:lnTo>
                  <a:lnTo>
                    <a:pt x="1346200" y="1343634"/>
                  </a:lnTo>
                  <a:close/>
                </a:path>
                <a:path w="1758950" h="1584960">
                  <a:moveTo>
                    <a:pt x="1346200" y="1155623"/>
                  </a:moveTo>
                  <a:lnTo>
                    <a:pt x="1244600" y="1155623"/>
                  </a:lnTo>
                  <a:lnTo>
                    <a:pt x="1244600" y="1181036"/>
                  </a:lnTo>
                  <a:lnTo>
                    <a:pt x="1346200" y="1181036"/>
                  </a:lnTo>
                  <a:lnTo>
                    <a:pt x="1346200" y="1155623"/>
                  </a:lnTo>
                  <a:close/>
                </a:path>
                <a:path w="1758950" h="1584960">
                  <a:moveTo>
                    <a:pt x="1346200" y="967613"/>
                  </a:moveTo>
                  <a:lnTo>
                    <a:pt x="1244600" y="967613"/>
                  </a:lnTo>
                  <a:lnTo>
                    <a:pt x="1244600" y="993025"/>
                  </a:lnTo>
                  <a:lnTo>
                    <a:pt x="1346200" y="993025"/>
                  </a:lnTo>
                  <a:lnTo>
                    <a:pt x="1346200" y="967613"/>
                  </a:lnTo>
                  <a:close/>
                </a:path>
                <a:path w="1758950" h="1584960">
                  <a:moveTo>
                    <a:pt x="1346200" y="779614"/>
                  </a:moveTo>
                  <a:lnTo>
                    <a:pt x="1244600" y="779614"/>
                  </a:lnTo>
                  <a:lnTo>
                    <a:pt x="1244600" y="805027"/>
                  </a:lnTo>
                  <a:lnTo>
                    <a:pt x="1346200" y="805027"/>
                  </a:lnTo>
                  <a:lnTo>
                    <a:pt x="1346200" y="779614"/>
                  </a:lnTo>
                  <a:close/>
                </a:path>
                <a:path w="1758950" h="1584960">
                  <a:moveTo>
                    <a:pt x="1346200" y="591604"/>
                  </a:moveTo>
                  <a:lnTo>
                    <a:pt x="1244600" y="591604"/>
                  </a:lnTo>
                  <a:lnTo>
                    <a:pt x="1244600" y="617016"/>
                  </a:lnTo>
                  <a:lnTo>
                    <a:pt x="1346200" y="617016"/>
                  </a:lnTo>
                  <a:lnTo>
                    <a:pt x="1346200" y="591604"/>
                  </a:lnTo>
                  <a:close/>
                </a:path>
                <a:path w="1758950" h="1584960">
                  <a:moveTo>
                    <a:pt x="1346200" y="403593"/>
                  </a:moveTo>
                  <a:lnTo>
                    <a:pt x="1244600" y="403593"/>
                  </a:lnTo>
                  <a:lnTo>
                    <a:pt x="1244600" y="429006"/>
                  </a:lnTo>
                  <a:lnTo>
                    <a:pt x="1346200" y="429006"/>
                  </a:lnTo>
                  <a:lnTo>
                    <a:pt x="1346200" y="403593"/>
                  </a:lnTo>
                  <a:close/>
                </a:path>
                <a:path w="1758950" h="1584960">
                  <a:moveTo>
                    <a:pt x="1346200" y="215595"/>
                  </a:moveTo>
                  <a:lnTo>
                    <a:pt x="1244600" y="215595"/>
                  </a:lnTo>
                  <a:lnTo>
                    <a:pt x="1244600" y="240995"/>
                  </a:lnTo>
                  <a:lnTo>
                    <a:pt x="1346200" y="240995"/>
                  </a:lnTo>
                  <a:lnTo>
                    <a:pt x="1346200" y="215595"/>
                  </a:lnTo>
                  <a:close/>
                </a:path>
                <a:path w="1758950" h="1584960">
                  <a:moveTo>
                    <a:pt x="1346200" y="27584"/>
                  </a:moveTo>
                  <a:lnTo>
                    <a:pt x="1244600" y="27584"/>
                  </a:lnTo>
                  <a:lnTo>
                    <a:pt x="1244600" y="52997"/>
                  </a:lnTo>
                  <a:lnTo>
                    <a:pt x="1346200" y="52997"/>
                  </a:lnTo>
                  <a:lnTo>
                    <a:pt x="1346200" y="27584"/>
                  </a:lnTo>
                  <a:close/>
                </a:path>
                <a:path w="1758950" h="1584960">
                  <a:moveTo>
                    <a:pt x="1524000" y="1531632"/>
                  </a:moveTo>
                  <a:lnTo>
                    <a:pt x="1422400" y="1531632"/>
                  </a:lnTo>
                  <a:lnTo>
                    <a:pt x="1422400" y="1557045"/>
                  </a:lnTo>
                  <a:lnTo>
                    <a:pt x="1524000" y="1557045"/>
                  </a:lnTo>
                  <a:lnTo>
                    <a:pt x="1524000" y="1531632"/>
                  </a:lnTo>
                  <a:close/>
                </a:path>
                <a:path w="1758950" h="1584960">
                  <a:moveTo>
                    <a:pt x="1524000" y="1343634"/>
                  </a:moveTo>
                  <a:lnTo>
                    <a:pt x="1422400" y="1343634"/>
                  </a:lnTo>
                  <a:lnTo>
                    <a:pt x="1422400" y="1369047"/>
                  </a:lnTo>
                  <a:lnTo>
                    <a:pt x="1524000" y="1369047"/>
                  </a:lnTo>
                  <a:lnTo>
                    <a:pt x="1524000" y="1343634"/>
                  </a:lnTo>
                  <a:close/>
                </a:path>
                <a:path w="1758950" h="1584960">
                  <a:moveTo>
                    <a:pt x="1524000" y="1155623"/>
                  </a:moveTo>
                  <a:lnTo>
                    <a:pt x="1422400" y="1155623"/>
                  </a:lnTo>
                  <a:lnTo>
                    <a:pt x="1422400" y="1181036"/>
                  </a:lnTo>
                  <a:lnTo>
                    <a:pt x="1524000" y="1181036"/>
                  </a:lnTo>
                  <a:lnTo>
                    <a:pt x="1524000" y="1155623"/>
                  </a:lnTo>
                  <a:close/>
                </a:path>
                <a:path w="1758950" h="1584960">
                  <a:moveTo>
                    <a:pt x="1524000" y="967613"/>
                  </a:moveTo>
                  <a:lnTo>
                    <a:pt x="1422400" y="967613"/>
                  </a:lnTo>
                  <a:lnTo>
                    <a:pt x="1422400" y="993025"/>
                  </a:lnTo>
                  <a:lnTo>
                    <a:pt x="1524000" y="993025"/>
                  </a:lnTo>
                  <a:lnTo>
                    <a:pt x="1524000" y="967613"/>
                  </a:lnTo>
                  <a:close/>
                </a:path>
                <a:path w="1758950" h="1584960">
                  <a:moveTo>
                    <a:pt x="1524000" y="779614"/>
                  </a:moveTo>
                  <a:lnTo>
                    <a:pt x="1422400" y="779614"/>
                  </a:lnTo>
                  <a:lnTo>
                    <a:pt x="1422400" y="805027"/>
                  </a:lnTo>
                  <a:lnTo>
                    <a:pt x="1524000" y="805027"/>
                  </a:lnTo>
                  <a:lnTo>
                    <a:pt x="1524000" y="779614"/>
                  </a:lnTo>
                  <a:close/>
                </a:path>
                <a:path w="1758950" h="1584960">
                  <a:moveTo>
                    <a:pt x="1524000" y="591604"/>
                  </a:moveTo>
                  <a:lnTo>
                    <a:pt x="1422400" y="591604"/>
                  </a:lnTo>
                  <a:lnTo>
                    <a:pt x="1422400" y="617016"/>
                  </a:lnTo>
                  <a:lnTo>
                    <a:pt x="1524000" y="617016"/>
                  </a:lnTo>
                  <a:lnTo>
                    <a:pt x="1524000" y="591604"/>
                  </a:lnTo>
                  <a:close/>
                </a:path>
                <a:path w="1758950" h="1584960">
                  <a:moveTo>
                    <a:pt x="1524000" y="403593"/>
                  </a:moveTo>
                  <a:lnTo>
                    <a:pt x="1422400" y="403593"/>
                  </a:lnTo>
                  <a:lnTo>
                    <a:pt x="1422400" y="429006"/>
                  </a:lnTo>
                  <a:lnTo>
                    <a:pt x="1524000" y="429006"/>
                  </a:lnTo>
                  <a:lnTo>
                    <a:pt x="1524000" y="403593"/>
                  </a:lnTo>
                  <a:close/>
                </a:path>
                <a:path w="1758950" h="1584960">
                  <a:moveTo>
                    <a:pt x="1524000" y="215595"/>
                  </a:moveTo>
                  <a:lnTo>
                    <a:pt x="1422400" y="215595"/>
                  </a:lnTo>
                  <a:lnTo>
                    <a:pt x="1422400" y="240995"/>
                  </a:lnTo>
                  <a:lnTo>
                    <a:pt x="1524000" y="240995"/>
                  </a:lnTo>
                  <a:lnTo>
                    <a:pt x="1524000" y="215595"/>
                  </a:lnTo>
                  <a:close/>
                </a:path>
                <a:path w="1758950" h="1584960">
                  <a:moveTo>
                    <a:pt x="1524000" y="27584"/>
                  </a:moveTo>
                  <a:lnTo>
                    <a:pt x="1422400" y="27584"/>
                  </a:lnTo>
                  <a:lnTo>
                    <a:pt x="1422400" y="52997"/>
                  </a:lnTo>
                  <a:lnTo>
                    <a:pt x="1524000" y="52997"/>
                  </a:lnTo>
                  <a:lnTo>
                    <a:pt x="1524000" y="27584"/>
                  </a:lnTo>
                  <a:close/>
                </a:path>
                <a:path w="1758950" h="1584960">
                  <a:moveTo>
                    <a:pt x="1758442" y="1544345"/>
                  </a:moveTo>
                  <a:lnTo>
                    <a:pt x="1733042" y="1531632"/>
                  </a:lnTo>
                  <a:lnTo>
                    <a:pt x="1677898" y="1504061"/>
                  </a:lnTo>
                  <a:lnTo>
                    <a:pt x="1677898" y="1531632"/>
                  </a:lnTo>
                  <a:lnTo>
                    <a:pt x="1600200" y="1531632"/>
                  </a:lnTo>
                  <a:lnTo>
                    <a:pt x="1600200" y="1557045"/>
                  </a:lnTo>
                  <a:lnTo>
                    <a:pt x="1677898" y="1557045"/>
                  </a:lnTo>
                  <a:lnTo>
                    <a:pt x="1677898" y="1584629"/>
                  </a:lnTo>
                  <a:lnTo>
                    <a:pt x="1733042" y="1557045"/>
                  </a:lnTo>
                  <a:lnTo>
                    <a:pt x="1758442" y="1544345"/>
                  </a:lnTo>
                  <a:close/>
                </a:path>
                <a:path w="1758950" h="1584960">
                  <a:moveTo>
                    <a:pt x="1758442" y="1356334"/>
                  </a:moveTo>
                  <a:lnTo>
                    <a:pt x="1733042" y="1343634"/>
                  </a:lnTo>
                  <a:lnTo>
                    <a:pt x="1677898" y="1316050"/>
                  </a:lnTo>
                  <a:lnTo>
                    <a:pt x="1677898" y="1343634"/>
                  </a:lnTo>
                  <a:lnTo>
                    <a:pt x="1600200" y="1343634"/>
                  </a:lnTo>
                  <a:lnTo>
                    <a:pt x="1600200" y="1369047"/>
                  </a:lnTo>
                  <a:lnTo>
                    <a:pt x="1677898" y="1369047"/>
                  </a:lnTo>
                  <a:lnTo>
                    <a:pt x="1677898" y="1396619"/>
                  </a:lnTo>
                  <a:lnTo>
                    <a:pt x="1733042" y="1369047"/>
                  </a:lnTo>
                  <a:lnTo>
                    <a:pt x="1758442" y="1356334"/>
                  </a:lnTo>
                  <a:close/>
                </a:path>
                <a:path w="1758950" h="1584960">
                  <a:moveTo>
                    <a:pt x="1758442" y="1168323"/>
                  </a:moveTo>
                  <a:lnTo>
                    <a:pt x="1733042" y="1155623"/>
                  </a:lnTo>
                  <a:lnTo>
                    <a:pt x="1677898" y="1128039"/>
                  </a:lnTo>
                  <a:lnTo>
                    <a:pt x="1677898" y="1155623"/>
                  </a:lnTo>
                  <a:lnTo>
                    <a:pt x="1600200" y="1155623"/>
                  </a:lnTo>
                  <a:lnTo>
                    <a:pt x="1600200" y="1181036"/>
                  </a:lnTo>
                  <a:lnTo>
                    <a:pt x="1677898" y="1181036"/>
                  </a:lnTo>
                  <a:lnTo>
                    <a:pt x="1677898" y="1208620"/>
                  </a:lnTo>
                  <a:lnTo>
                    <a:pt x="1733042" y="1181036"/>
                  </a:lnTo>
                  <a:lnTo>
                    <a:pt x="1758442" y="1168323"/>
                  </a:lnTo>
                  <a:close/>
                </a:path>
                <a:path w="1758950" h="1584960">
                  <a:moveTo>
                    <a:pt x="1758442" y="980325"/>
                  </a:moveTo>
                  <a:lnTo>
                    <a:pt x="1733042" y="967613"/>
                  </a:lnTo>
                  <a:lnTo>
                    <a:pt x="1677898" y="940041"/>
                  </a:lnTo>
                  <a:lnTo>
                    <a:pt x="1677898" y="967613"/>
                  </a:lnTo>
                  <a:lnTo>
                    <a:pt x="1600200" y="967613"/>
                  </a:lnTo>
                  <a:lnTo>
                    <a:pt x="1600200" y="993025"/>
                  </a:lnTo>
                  <a:lnTo>
                    <a:pt x="1677898" y="993025"/>
                  </a:lnTo>
                  <a:lnTo>
                    <a:pt x="1677898" y="1020610"/>
                  </a:lnTo>
                  <a:lnTo>
                    <a:pt x="1733042" y="993025"/>
                  </a:lnTo>
                  <a:lnTo>
                    <a:pt x="1758442" y="980325"/>
                  </a:lnTo>
                  <a:close/>
                </a:path>
                <a:path w="1758950" h="1584960">
                  <a:moveTo>
                    <a:pt x="1758442" y="792314"/>
                  </a:moveTo>
                  <a:lnTo>
                    <a:pt x="1733042" y="779614"/>
                  </a:lnTo>
                  <a:lnTo>
                    <a:pt x="1677898" y="752030"/>
                  </a:lnTo>
                  <a:lnTo>
                    <a:pt x="1677898" y="779614"/>
                  </a:lnTo>
                  <a:lnTo>
                    <a:pt x="1600200" y="779614"/>
                  </a:lnTo>
                  <a:lnTo>
                    <a:pt x="1600200" y="805027"/>
                  </a:lnTo>
                  <a:lnTo>
                    <a:pt x="1677898" y="805027"/>
                  </a:lnTo>
                  <a:lnTo>
                    <a:pt x="1677898" y="832599"/>
                  </a:lnTo>
                  <a:lnTo>
                    <a:pt x="1733042" y="805027"/>
                  </a:lnTo>
                  <a:lnTo>
                    <a:pt x="1758442" y="792314"/>
                  </a:lnTo>
                  <a:close/>
                </a:path>
                <a:path w="1758950" h="1584960">
                  <a:moveTo>
                    <a:pt x="1758442" y="604304"/>
                  </a:moveTo>
                  <a:lnTo>
                    <a:pt x="1733042" y="591604"/>
                  </a:lnTo>
                  <a:lnTo>
                    <a:pt x="1677898" y="564019"/>
                  </a:lnTo>
                  <a:lnTo>
                    <a:pt x="1677898" y="591604"/>
                  </a:lnTo>
                  <a:lnTo>
                    <a:pt x="1600200" y="591604"/>
                  </a:lnTo>
                  <a:lnTo>
                    <a:pt x="1600200" y="617016"/>
                  </a:lnTo>
                  <a:lnTo>
                    <a:pt x="1677898" y="617016"/>
                  </a:lnTo>
                  <a:lnTo>
                    <a:pt x="1677898" y="644601"/>
                  </a:lnTo>
                  <a:lnTo>
                    <a:pt x="1733042" y="617016"/>
                  </a:lnTo>
                  <a:lnTo>
                    <a:pt x="1758442" y="604304"/>
                  </a:lnTo>
                  <a:close/>
                </a:path>
                <a:path w="1758950" h="1584960">
                  <a:moveTo>
                    <a:pt x="1758442" y="416306"/>
                  </a:moveTo>
                  <a:lnTo>
                    <a:pt x="1733042" y="403593"/>
                  </a:lnTo>
                  <a:lnTo>
                    <a:pt x="1677898" y="376008"/>
                  </a:lnTo>
                  <a:lnTo>
                    <a:pt x="1677898" y="403593"/>
                  </a:lnTo>
                  <a:lnTo>
                    <a:pt x="1600200" y="403593"/>
                  </a:lnTo>
                  <a:lnTo>
                    <a:pt x="1600200" y="429006"/>
                  </a:lnTo>
                  <a:lnTo>
                    <a:pt x="1677898" y="429006"/>
                  </a:lnTo>
                  <a:lnTo>
                    <a:pt x="1677898" y="456590"/>
                  </a:lnTo>
                  <a:lnTo>
                    <a:pt x="1733042" y="429006"/>
                  </a:lnTo>
                  <a:lnTo>
                    <a:pt x="1758442" y="416306"/>
                  </a:lnTo>
                  <a:close/>
                </a:path>
                <a:path w="1758950" h="1584960">
                  <a:moveTo>
                    <a:pt x="1758442" y="228295"/>
                  </a:moveTo>
                  <a:lnTo>
                    <a:pt x="1733042" y="215595"/>
                  </a:lnTo>
                  <a:lnTo>
                    <a:pt x="1677898" y="188010"/>
                  </a:lnTo>
                  <a:lnTo>
                    <a:pt x="1677898" y="215595"/>
                  </a:lnTo>
                  <a:lnTo>
                    <a:pt x="1600200" y="215595"/>
                  </a:lnTo>
                  <a:lnTo>
                    <a:pt x="1600200" y="240995"/>
                  </a:lnTo>
                  <a:lnTo>
                    <a:pt x="1677898" y="240995"/>
                  </a:lnTo>
                  <a:lnTo>
                    <a:pt x="1677898" y="268579"/>
                  </a:lnTo>
                  <a:lnTo>
                    <a:pt x="1733042" y="240995"/>
                  </a:lnTo>
                  <a:lnTo>
                    <a:pt x="1758442" y="228295"/>
                  </a:lnTo>
                  <a:close/>
                </a:path>
                <a:path w="1758950" h="1584960">
                  <a:moveTo>
                    <a:pt x="1758442" y="40284"/>
                  </a:moveTo>
                  <a:lnTo>
                    <a:pt x="1733042" y="27584"/>
                  </a:lnTo>
                  <a:lnTo>
                    <a:pt x="1677898" y="0"/>
                  </a:lnTo>
                  <a:lnTo>
                    <a:pt x="1677898" y="27584"/>
                  </a:lnTo>
                  <a:lnTo>
                    <a:pt x="1600200" y="27584"/>
                  </a:lnTo>
                  <a:lnTo>
                    <a:pt x="1600200" y="52997"/>
                  </a:lnTo>
                  <a:lnTo>
                    <a:pt x="1677898" y="52997"/>
                  </a:lnTo>
                  <a:lnTo>
                    <a:pt x="1677898" y="80568"/>
                  </a:lnTo>
                  <a:lnTo>
                    <a:pt x="1733042" y="52997"/>
                  </a:lnTo>
                  <a:lnTo>
                    <a:pt x="1758442" y="40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43692" y="2126474"/>
              <a:ext cx="0" cy="1155065"/>
            </a:xfrm>
            <a:custGeom>
              <a:avLst/>
              <a:gdLst/>
              <a:ahLst/>
              <a:cxnLst/>
              <a:rect l="l" t="t" r="r" b="b"/>
              <a:pathLst>
                <a:path h="1155064">
                  <a:moveTo>
                    <a:pt x="0" y="0"/>
                  </a:moveTo>
                  <a:lnTo>
                    <a:pt x="1" y="1154900"/>
                  </a:lnTo>
                </a:path>
              </a:pathLst>
            </a:custGeom>
            <a:ln w="30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6117" y="2153332"/>
              <a:ext cx="322580" cy="551180"/>
            </a:xfrm>
            <a:custGeom>
              <a:avLst/>
              <a:gdLst/>
              <a:ahLst/>
              <a:cxnLst/>
              <a:rect l="l" t="t" r="r" b="b"/>
              <a:pathLst>
                <a:path w="322579" h="551180">
                  <a:moveTo>
                    <a:pt x="0" y="550592"/>
                  </a:moveTo>
                  <a:lnTo>
                    <a:pt x="322156" y="0"/>
                  </a:lnTo>
                </a:path>
              </a:pathLst>
            </a:custGeom>
            <a:ln w="30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7779" y="2702716"/>
              <a:ext cx="791845" cy="1278255"/>
            </a:xfrm>
            <a:custGeom>
              <a:avLst/>
              <a:gdLst/>
              <a:ahLst/>
              <a:cxnLst/>
              <a:rect l="l" t="t" r="r" b="b"/>
              <a:pathLst>
                <a:path w="791845" h="1278254">
                  <a:moveTo>
                    <a:pt x="694127" y="0"/>
                  </a:moveTo>
                  <a:lnTo>
                    <a:pt x="2738" y="1201042"/>
                  </a:lnTo>
                  <a:lnTo>
                    <a:pt x="0" y="1209497"/>
                  </a:lnTo>
                  <a:lnTo>
                    <a:pt x="690" y="1218049"/>
                  </a:lnTo>
                  <a:lnTo>
                    <a:pt x="4535" y="1225719"/>
                  </a:lnTo>
                  <a:lnTo>
                    <a:pt x="11261" y="1231525"/>
                  </a:lnTo>
                  <a:lnTo>
                    <a:pt x="89245" y="1275438"/>
                  </a:lnTo>
                  <a:lnTo>
                    <a:pt x="97696" y="1278178"/>
                  </a:lnTo>
                  <a:lnTo>
                    <a:pt x="106245" y="1277487"/>
                  </a:lnTo>
                  <a:lnTo>
                    <a:pt x="113911" y="1273640"/>
                  </a:lnTo>
                  <a:lnTo>
                    <a:pt x="119714" y="1266911"/>
                  </a:lnTo>
                  <a:lnTo>
                    <a:pt x="789085" y="77134"/>
                  </a:lnTo>
                  <a:lnTo>
                    <a:pt x="791824" y="68680"/>
                  </a:lnTo>
                  <a:lnTo>
                    <a:pt x="791134" y="60128"/>
                  </a:lnTo>
                  <a:lnTo>
                    <a:pt x="787288" y="52459"/>
                  </a:lnTo>
                  <a:lnTo>
                    <a:pt x="780562" y="46653"/>
                  </a:lnTo>
                  <a:lnTo>
                    <a:pt x="702578" y="2740"/>
                  </a:lnTo>
                  <a:lnTo>
                    <a:pt x="6941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7779" y="2702716"/>
              <a:ext cx="791845" cy="1278255"/>
            </a:xfrm>
            <a:custGeom>
              <a:avLst/>
              <a:gdLst/>
              <a:ahLst/>
              <a:cxnLst/>
              <a:rect l="l" t="t" r="r" b="b"/>
              <a:pathLst>
                <a:path w="791845" h="1278254">
                  <a:moveTo>
                    <a:pt x="672109" y="11266"/>
                  </a:moveTo>
                  <a:lnTo>
                    <a:pt x="677912" y="4537"/>
                  </a:lnTo>
                  <a:lnTo>
                    <a:pt x="685578" y="690"/>
                  </a:lnTo>
                  <a:lnTo>
                    <a:pt x="694127" y="0"/>
                  </a:lnTo>
                  <a:lnTo>
                    <a:pt x="702578" y="2740"/>
                  </a:lnTo>
                  <a:lnTo>
                    <a:pt x="780562" y="46652"/>
                  </a:lnTo>
                  <a:lnTo>
                    <a:pt x="787288" y="52458"/>
                  </a:lnTo>
                  <a:lnTo>
                    <a:pt x="791134" y="60128"/>
                  </a:lnTo>
                  <a:lnTo>
                    <a:pt x="791824" y="68680"/>
                  </a:lnTo>
                  <a:lnTo>
                    <a:pt x="789085" y="77135"/>
                  </a:lnTo>
                  <a:lnTo>
                    <a:pt x="119715" y="1266911"/>
                  </a:lnTo>
                  <a:lnTo>
                    <a:pt x="113911" y="1273641"/>
                  </a:lnTo>
                  <a:lnTo>
                    <a:pt x="106245" y="1277487"/>
                  </a:lnTo>
                  <a:lnTo>
                    <a:pt x="97697" y="1278178"/>
                  </a:lnTo>
                  <a:lnTo>
                    <a:pt x="89246" y="1275437"/>
                  </a:lnTo>
                  <a:lnTo>
                    <a:pt x="11261" y="1231525"/>
                  </a:lnTo>
                  <a:lnTo>
                    <a:pt x="4535" y="1225719"/>
                  </a:lnTo>
                  <a:lnTo>
                    <a:pt x="690" y="1218050"/>
                  </a:lnTo>
                  <a:lnTo>
                    <a:pt x="0" y="1209497"/>
                  </a:lnTo>
                  <a:lnTo>
                    <a:pt x="2739" y="1201043"/>
                  </a:lnTo>
                  <a:lnTo>
                    <a:pt x="672109" y="11266"/>
                  </a:lnTo>
                  <a:close/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7371" y="3268610"/>
              <a:ext cx="106062" cy="106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55830" y="1841384"/>
            <a:ext cx="1644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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7066" y="4470284"/>
            <a:ext cx="22840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permanent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magnet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8685" y="2982505"/>
            <a:ext cx="3489960" cy="1836420"/>
          </a:xfrm>
          <a:custGeom>
            <a:avLst/>
            <a:gdLst/>
            <a:ahLst/>
            <a:cxnLst/>
            <a:rect l="l" t="t" r="r" b="b"/>
            <a:pathLst>
              <a:path w="3489959" h="1836420">
                <a:moveTo>
                  <a:pt x="80530" y="777290"/>
                </a:moveTo>
                <a:lnTo>
                  <a:pt x="73825" y="763854"/>
                </a:lnTo>
                <a:lnTo>
                  <a:pt x="40259" y="696709"/>
                </a:lnTo>
                <a:lnTo>
                  <a:pt x="0" y="777290"/>
                </a:lnTo>
                <a:lnTo>
                  <a:pt x="27559" y="777290"/>
                </a:lnTo>
                <a:lnTo>
                  <a:pt x="27559" y="1542745"/>
                </a:lnTo>
                <a:lnTo>
                  <a:pt x="52959" y="1542745"/>
                </a:lnTo>
                <a:lnTo>
                  <a:pt x="52959" y="777290"/>
                </a:lnTo>
                <a:lnTo>
                  <a:pt x="80530" y="777290"/>
                </a:lnTo>
                <a:close/>
              </a:path>
              <a:path w="3489959" h="1836420">
                <a:moveTo>
                  <a:pt x="1809153" y="171577"/>
                </a:moveTo>
                <a:lnTo>
                  <a:pt x="1808441" y="170281"/>
                </a:lnTo>
                <a:lnTo>
                  <a:pt x="1799564" y="154317"/>
                </a:lnTo>
                <a:lnTo>
                  <a:pt x="1774901" y="125107"/>
                </a:lnTo>
                <a:lnTo>
                  <a:pt x="1773199" y="123101"/>
                </a:lnTo>
                <a:lnTo>
                  <a:pt x="1755787" y="102489"/>
                </a:lnTo>
                <a:lnTo>
                  <a:pt x="1735048" y="85775"/>
                </a:lnTo>
                <a:lnTo>
                  <a:pt x="1733080" y="84188"/>
                </a:lnTo>
                <a:lnTo>
                  <a:pt x="1702752" y="59753"/>
                </a:lnTo>
                <a:lnTo>
                  <a:pt x="1695640" y="55981"/>
                </a:lnTo>
                <a:lnTo>
                  <a:pt x="1693557" y="54876"/>
                </a:lnTo>
                <a:lnTo>
                  <a:pt x="1659890" y="37033"/>
                </a:lnTo>
                <a:lnTo>
                  <a:pt x="1658810" y="36449"/>
                </a:lnTo>
                <a:lnTo>
                  <a:pt x="1647050" y="30226"/>
                </a:lnTo>
                <a:lnTo>
                  <a:pt x="1641894" y="27482"/>
                </a:lnTo>
                <a:lnTo>
                  <a:pt x="1574660" y="7099"/>
                </a:lnTo>
                <a:lnTo>
                  <a:pt x="1502549" y="0"/>
                </a:lnTo>
                <a:lnTo>
                  <a:pt x="1430439" y="7099"/>
                </a:lnTo>
                <a:lnTo>
                  <a:pt x="1363218" y="27482"/>
                </a:lnTo>
                <a:lnTo>
                  <a:pt x="1302359" y="59753"/>
                </a:lnTo>
                <a:lnTo>
                  <a:pt x="1249324" y="102489"/>
                </a:lnTo>
                <a:lnTo>
                  <a:pt x="1205534" y="154317"/>
                </a:lnTo>
                <a:lnTo>
                  <a:pt x="1172451" y="213842"/>
                </a:lnTo>
                <a:lnTo>
                  <a:pt x="1151534" y="279679"/>
                </a:lnTo>
                <a:lnTo>
                  <a:pt x="1144346" y="349237"/>
                </a:lnTo>
                <a:lnTo>
                  <a:pt x="1144295" y="350545"/>
                </a:lnTo>
                <a:lnTo>
                  <a:pt x="1147762" y="399008"/>
                </a:lnTo>
                <a:lnTo>
                  <a:pt x="1158163" y="446989"/>
                </a:lnTo>
                <a:lnTo>
                  <a:pt x="1159903" y="450913"/>
                </a:lnTo>
                <a:lnTo>
                  <a:pt x="1132281" y="463524"/>
                </a:lnTo>
                <a:lnTo>
                  <a:pt x="1211097" y="527189"/>
                </a:lnTo>
                <a:lnTo>
                  <a:pt x="1213332" y="464578"/>
                </a:lnTo>
                <a:lnTo>
                  <a:pt x="1214716" y="425907"/>
                </a:lnTo>
                <a:lnTo>
                  <a:pt x="1187386" y="438378"/>
                </a:lnTo>
                <a:lnTo>
                  <a:pt x="1187221" y="438023"/>
                </a:lnTo>
                <a:lnTo>
                  <a:pt x="1187221" y="438454"/>
                </a:lnTo>
                <a:lnTo>
                  <a:pt x="1187221" y="438023"/>
                </a:lnTo>
                <a:lnTo>
                  <a:pt x="1187018" y="437565"/>
                </a:lnTo>
                <a:lnTo>
                  <a:pt x="1186713" y="436156"/>
                </a:lnTo>
                <a:lnTo>
                  <a:pt x="1177963" y="395770"/>
                </a:lnTo>
                <a:lnTo>
                  <a:pt x="1177734" y="394703"/>
                </a:lnTo>
                <a:lnTo>
                  <a:pt x="1177658" y="393649"/>
                </a:lnTo>
                <a:lnTo>
                  <a:pt x="1174673" y="351866"/>
                </a:lnTo>
                <a:lnTo>
                  <a:pt x="1174572" y="350647"/>
                </a:lnTo>
                <a:lnTo>
                  <a:pt x="1174483" y="349237"/>
                </a:lnTo>
                <a:lnTo>
                  <a:pt x="1174572" y="350545"/>
                </a:lnTo>
                <a:lnTo>
                  <a:pt x="1174711" y="349237"/>
                </a:lnTo>
                <a:lnTo>
                  <a:pt x="1181100" y="287350"/>
                </a:lnTo>
                <a:lnTo>
                  <a:pt x="1181252" y="285877"/>
                </a:lnTo>
                <a:lnTo>
                  <a:pt x="1181747" y="284327"/>
                </a:lnTo>
                <a:lnTo>
                  <a:pt x="1199896" y="227203"/>
                </a:lnTo>
                <a:lnTo>
                  <a:pt x="1200315" y="225894"/>
                </a:lnTo>
                <a:lnTo>
                  <a:pt x="1199591" y="227203"/>
                </a:lnTo>
                <a:lnTo>
                  <a:pt x="1200315" y="225882"/>
                </a:lnTo>
                <a:lnTo>
                  <a:pt x="1201115" y="224447"/>
                </a:lnTo>
                <a:lnTo>
                  <a:pt x="1229880" y="172694"/>
                </a:lnTo>
                <a:lnTo>
                  <a:pt x="1230503" y="171577"/>
                </a:lnTo>
                <a:lnTo>
                  <a:pt x="1231595" y="170281"/>
                </a:lnTo>
                <a:lnTo>
                  <a:pt x="1269758" y="125107"/>
                </a:lnTo>
                <a:lnTo>
                  <a:pt x="1270520" y="124193"/>
                </a:lnTo>
                <a:lnTo>
                  <a:pt x="1271892" y="123101"/>
                </a:lnTo>
                <a:lnTo>
                  <a:pt x="1318209" y="85775"/>
                </a:lnTo>
                <a:lnTo>
                  <a:pt x="1319060" y="85090"/>
                </a:lnTo>
                <a:lnTo>
                  <a:pt x="1320761" y="84188"/>
                </a:lnTo>
                <a:lnTo>
                  <a:pt x="1373974" y="55981"/>
                </a:lnTo>
                <a:lnTo>
                  <a:pt x="1374775" y="55562"/>
                </a:lnTo>
                <a:lnTo>
                  <a:pt x="1373378" y="55981"/>
                </a:lnTo>
                <a:lnTo>
                  <a:pt x="1374775" y="55549"/>
                </a:lnTo>
                <a:lnTo>
                  <a:pt x="1376057" y="54876"/>
                </a:lnTo>
                <a:lnTo>
                  <a:pt x="1374775" y="55562"/>
                </a:lnTo>
                <a:lnTo>
                  <a:pt x="1377022" y="54876"/>
                </a:lnTo>
                <a:lnTo>
                  <a:pt x="1435874" y="37033"/>
                </a:lnTo>
                <a:lnTo>
                  <a:pt x="1436357" y="36880"/>
                </a:lnTo>
                <a:lnTo>
                  <a:pt x="1440738" y="36449"/>
                </a:lnTo>
                <a:lnTo>
                  <a:pt x="1502549" y="30365"/>
                </a:lnTo>
                <a:lnTo>
                  <a:pt x="1568754" y="36880"/>
                </a:lnTo>
                <a:lnTo>
                  <a:pt x="1630273" y="55537"/>
                </a:lnTo>
                <a:lnTo>
                  <a:pt x="1686052" y="85090"/>
                </a:lnTo>
                <a:lnTo>
                  <a:pt x="1734591" y="124206"/>
                </a:lnTo>
                <a:lnTo>
                  <a:pt x="1774596" y="171577"/>
                </a:lnTo>
                <a:lnTo>
                  <a:pt x="1774774" y="171577"/>
                </a:lnTo>
                <a:lnTo>
                  <a:pt x="1809153" y="171577"/>
                </a:lnTo>
                <a:close/>
              </a:path>
              <a:path w="3489959" h="1836420">
                <a:moveTo>
                  <a:pt x="1860715" y="351866"/>
                </a:moveTo>
                <a:lnTo>
                  <a:pt x="1830666" y="351866"/>
                </a:lnTo>
                <a:lnTo>
                  <a:pt x="1830463" y="351866"/>
                </a:lnTo>
                <a:lnTo>
                  <a:pt x="1828330" y="387934"/>
                </a:lnTo>
                <a:lnTo>
                  <a:pt x="1858479" y="389712"/>
                </a:lnTo>
                <a:lnTo>
                  <a:pt x="1860715" y="351866"/>
                </a:lnTo>
                <a:close/>
              </a:path>
              <a:path w="3489959" h="1836420">
                <a:moveTo>
                  <a:pt x="1860791" y="350647"/>
                </a:moveTo>
                <a:lnTo>
                  <a:pt x="1860765" y="349415"/>
                </a:lnTo>
                <a:lnTo>
                  <a:pt x="1854365" y="287350"/>
                </a:lnTo>
                <a:lnTo>
                  <a:pt x="1854047" y="284327"/>
                </a:lnTo>
                <a:lnTo>
                  <a:pt x="1853577" y="279679"/>
                </a:lnTo>
                <a:lnTo>
                  <a:pt x="1836902" y="227203"/>
                </a:lnTo>
                <a:lnTo>
                  <a:pt x="1836013" y="224447"/>
                </a:lnTo>
                <a:lnTo>
                  <a:pt x="1832648" y="213842"/>
                </a:lnTo>
                <a:lnTo>
                  <a:pt x="1809775" y="172694"/>
                </a:lnTo>
                <a:lnTo>
                  <a:pt x="1775548" y="172694"/>
                </a:lnTo>
                <a:lnTo>
                  <a:pt x="1775218" y="172694"/>
                </a:lnTo>
                <a:lnTo>
                  <a:pt x="1804771" y="225869"/>
                </a:lnTo>
                <a:lnTo>
                  <a:pt x="1823847" y="285877"/>
                </a:lnTo>
                <a:lnTo>
                  <a:pt x="1830539" y="350647"/>
                </a:lnTo>
                <a:lnTo>
                  <a:pt x="1830603" y="349415"/>
                </a:lnTo>
                <a:lnTo>
                  <a:pt x="1830628" y="350647"/>
                </a:lnTo>
                <a:lnTo>
                  <a:pt x="1860791" y="350647"/>
                </a:lnTo>
                <a:close/>
              </a:path>
              <a:path w="3489959" h="1836420">
                <a:moveTo>
                  <a:pt x="2346731" y="1242428"/>
                </a:moveTo>
                <a:lnTo>
                  <a:pt x="2346464" y="1242301"/>
                </a:lnTo>
                <a:lnTo>
                  <a:pt x="2346731" y="1242428"/>
                </a:lnTo>
                <a:close/>
              </a:path>
              <a:path w="3489959" h="1836420">
                <a:moveTo>
                  <a:pt x="2487206" y="1301597"/>
                </a:moveTo>
                <a:lnTo>
                  <a:pt x="2486964" y="1301496"/>
                </a:lnTo>
                <a:lnTo>
                  <a:pt x="2487206" y="1301597"/>
                </a:lnTo>
                <a:close/>
              </a:path>
              <a:path w="3489959" h="1836420">
                <a:moveTo>
                  <a:pt x="2957093" y="1448841"/>
                </a:moveTo>
                <a:lnTo>
                  <a:pt x="2956877" y="1448790"/>
                </a:lnTo>
                <a:lnTo>
                  <a:pt x="2957093" y="1448841"/>
                </a:lnTo>
                <a:close/>
              </a:path>
              <a:path w="3489959" h="1836420">
                <a:moveTo>
                  <a:pt x="3305797" y="1519212"/>
                </a:moveTo>
                <a:lnTo>
                  <a:pt x="3305632" y="1519186"/>
                </a:lnTo>
                <a:lnTo>
                  <a:pt x="3305797" y="1519212"/>
                </a:lnTo>
                <a:close/>
              </a:path>
              <a:path w="3489959" h="1836420">
                <a:moveTo>
                  <a:pt x="3489604" y="1545336"/>
                </a:moveTo>
                <a:lnTo>
                  <a:pt x="3306114" y="1519262"/>
                </a:lnTo>
                <a:lnTo>
                  <a:pt x="3305899" y="1519237"/>
                </a:lnTo>
                <a:lnTo>
                  <a:pt x="3305581" y="1519186"/>
                </a:lnTo>
                <a:lnTo>
                  <a:pt x="3128543" y="1487030"/>
                </a:lnTo>
                <a:lnTo>
                  <a:pt x="3128226" y="1486979"/>
                </a:lnTo>
                <a:lnTo>
                  <a:pt x="3128035" y="1486928"/>
                </a:lnTo>
                <a:lnTo>
                  <a:pt x="2957398" y="1448917"/>
                </a:lnTo>
                <a:lnTo>
                  <a:pt x="2957157" y="1448866"/>
                </a:lnTo>
                <a:lnTo>
                  <a:pt x="2956839" y="1448790"/>
                </a:lnTo>
                <a:lnTo>
                  <a:pt x="2793187" y="1405153"/>
                </a:lnTo>
                <a:lnTo>
                  <a:pt x="2792869" y="1405064"/>
                </a:lnTo>
                <a:lnTo>
                  <a:pt x="2792653" y="1404988"/>
                </a:lnTo>
                <a:lnTo>
                  <a:pt x="2636405" y="1355991"/>
                </a:lnTo>
                <a:lnTo>
                  <a:pt x="2636088" y="1355902"/>
                </a:lnTo>
                <a:lnTo>
                  <a:pt x="2635847" y="1355813"/>
                </a:lnTo>
                <a:lnTo>
                  <a:pt x="2534488" y="1318856"/>
                </a:lnTo>
                <a:lnTo>
                  <a:pt x="2548458" y="1312989"/>
                </a:lnTo>
                <a:lnTo>
                  <a:pt x="2581872" y="1298968"/>
                </a:lnTo>
                <a:lnTo>
                  <a:pt x="2632367" y="1275626"/>
                </a:lnTo>
                <a:lnTo>
                  <a:pt x="2666796" y="1259700"/>
                </a:lnTo>
                <a:lnTo>
                  <a:pt x="2711729" y="1236738"/>
                </a:lnTo>
                <a:lnTo>
                  <a:pt x="2746603" y="1218920"/>
                </a:lnTo>
                <a:lnTo>
                  <a:pt x="2786303" y="1196416"/>
                </a:lnTo>
                <a:lnTo>
                  <a:pt x="2821127" y="1176680"/>
                </a:lnTo>
                <a:lnTo>
                  <a:pt x="2855874" y="1154722"/>
                </a:lnTo>
                <a:lnTo>
                  <a:pt x="2890189" y="1133030"/>
                </a:lnTo>
                <a:lnTo>
                  <a:pt x="2920212" y="1111732"/>
                </a:lnTo>
                <a:lnTo>
                  <a:pt x="2953626" y="1088034"/>
                </a:lnTo>
                <a:lnTo>
                  <a:pt x="2979140" y="1067523"/>
                </a:lnTo>
                <a:lnTo>
                  <a:pt x="3011246" y="1041717"/>
                </a:lnTo>
                <a:lnTo>
                  <a:pt x="3032442" y="1022172"/>
                </a:lnTo>
                <a:lnTo>
                  <a:pt x="3062871" y="994130"/>
                </a:lnTo>
                <a:lnTo>
                  <a:pt x="3079966" y="975779"/>
                </a:lnTo>
                <a:lnTo>
                  <a:pt x="3108312" y="945337"/>
                </a:lnTo>
                <a:lnTo>
                  <a:pt x="3121533" y="928408"/>
                </a:lnTo>
                <a:lnTo>
                  <a:pt x="3147390" y="895337"/>
                </a:lnTo>
                <a:lnTo>
                  <a:pt x="3157016" y="880173"/>
                </a:lnTo>
                <a:lnTo>
                  <a:pt x="3179864" y="844194"/>
                </a:lnTo>
                <a:lnTo>
                  <a:pt x="3186277" y="831151"/>
                </a:lnTo>
                <a:lnTo>
                  <a:pt x="3205543" y="791972"/>
                </a:lnTo>
                <a:lnTo>
                  <a:pt x="3209213" y="781443"/>
                </a:lnTo>
                <a:lnTo>
                  <a:pt x="3224225" y="738530"/>
                </a:lnTo>
                <a:lnTo>
                  <a:pt x="3225190" y="733069"/>
                </a:lnTo>
                <a:lnTo>
                  <a:pt x="3225546" y="731100"/>
                </a:lnTo>
                <a:lnTo>
                  <a:pt x="3229114" y="710984"/>
                </a:lnTo>
                <a:lnTo>
                  <a:pt x="3257283" y="714260"/>
                </a:lnTo>
                <a:lnTo>
                  <a:pt x="3249955" y="694042"/>
                </a:lnTo>
                <a:lnTo>
                  <a:pt x="3226587" y="629564"/>
                </a:lnTo>
                <a:lnTo>
                  <a:pt x="3177273" y="704938"/>
                </a:lnTo>
                <a:lnTo>
                  <a:pt x="3203841" y="708037"/>
                </a:lnTo>
                <a:lnTo>
                  <a:pt x="3199574" y="732066"/>
                </a:lnTo>
                <a:lnTo>
                  <a:pt x="3182061" y="782129"/>
                </a:lnTo>
                <a:lnTo>
                  <a:pt x="3157677" y="831748"/>
                </a:lnTo>
                <a:lnTo>
                  <a:pt x="3126613" y="880656"/>
                </a:lnTo>
                <a:lnTo>
                  <a:pt x="3088983" y="928814"/>
                </a:lnTo>
                <a:lnTo>
                  <a:pt x="3088576" y="929246"/>
                </a:lnTo>
                <a:lnTo>
                  <a:pt x="3044952" y="976109"/>
                </a:lnTo>
                <a:lnTo>
                  <a:pt x="3044558" y="976464"/>
                </a:lnTo>
                <a:lnTo>
                  <a:pt x="2994672" y="1022438"/>
                </a:lnTo>
                <a:lnTo>
                  <a:pt x="2994304" y="1022731"/>
                </a:lnTo>
                <a:lnTo>
                  <a:pt x="2938310" y="1067739"/>
                </a:lnTo>
                <a:lnTo>
                  <a:pt x="2938615" y="1067523"/>
                </a:lnTo>
                <a:lnTo>
                  <a:pt x="2938018" y="1067981"/>
                </a:lnTo>
                <a:lnTo>
                  <a:pt x="2938310" y="1067739"/>
                </a:lnTo>
                <a:lnTo>
                  <a:pt x="2937967" y="1067981"/>
                </a:lnTo>
                <a:lnTo>
                  <a:pt x="2876054" y="1111910"/>
                </a:lnTo>
                <a:lnTo>
                  <a:pt x="2876334" y="1111732"/>
                </a:lnTo>
                <a:lnTo>
                  <a:pt x="2875775" y="1112113"/>
                </a:lnTo>
                <a:lnTo>
                  <a:pt x="2876054" y="1111910"/>
                </a:lnTo>
                <a:lnTo>
                  <a:pt x="2875737" y="1112113"/>
                </a:lnTo>
                <a:lnTo>
                  <a:pt x="2808071" y="1154874"/>
                </a:lnTo>
                <a:lnTo>
                  <a:pt x="2808338" y="1154722"/>
                </a:lnTo>
                <a:lnTo>
                  <a:pt x="2807817" y="1155039"/>
                </a:lnTo>
                <a:lnTo>
                  <a:pt x="2808071" y="1154874"/>
                </a:lnTo>
                <a:lnTo>
                  <a:pt x="2807792" y="1155039"/>
                </a:lnTo>
                <a:lnTo>
                  <a:pt x="2734805" y="1196416"/>
                </a:lnTo>
                <a:lnTo>
                  <a:pt x="2734589" y="1196530"/>
                </a:lnTo>
                <a:lnTo>
                  <a:pt x="2734284" y="1196682"/>
                </a:lnTo>
                <a:lnTo>
                  <a:pt x="2655913" y="1236738"/>
                </a:lnTo>
                <a:lnTo>
                  <a:pt x="2655722" y="1236827"/>
                </a:lnTo>
                <a:lnTo>
                  <a:pt x="2571839" y="1275626"/>
                </a:lnTo>
                <a:lnTo>
                  <a:pt x="2571648" y="1275715"/>
                </a:lnTo>
                <a:lnTo>
                  <a:pt x="2499360" y="1306042"/>
                </a:lnTo>
                <a:lnTo>
                  <a:pt x="2487549" y="1301724"/>
                </a:lnTo>
                <a:lnTo>
                  <a:pt x="2487206" y="1301597"/>
                </a:lnTo>
                <a:lnTo>
                  <a:pt x="2487498" y="1301724"/>
                </a:lnTo>
                <a:lnTo>
                  <a:pt x="2486926" y="1301496"/>
                </a:lnTo>
                <a:lnTo>
                  <a:pt x="2347087" y="1242580"/>
                </a:lnTo>
                <a:lnTo>
                  <a:pt x="2346731" y="1242428"/>
                </a:lnTo>
                <a:lnTo>
                  <a:pt x="2347036" y="1242580"/>
                </a:lnTo>
                <a:lnTo>
                  <a:pt x="2346426" y="1242301"/>
                </a:lnTo>
                <a:lnTo>
                  <a:pt x="2215515" y="1178839"/>
                </a:lnTo>
                <a:lnTo>
                  <a:pt x="2215146" y="1178661"/>
                </a:lnTo>
                <a:lnTo>
                  <a:pt x="2215464" y="1178839"/>
                </a:lnTo>
                <a:lnTo>
                  <a:pt x="2214816" y="1178509"/>
                </a:lnTo>
                <a:lnTo>
                  <a:pt x="2215146" y="1178661"/>
                </a:lnTo>
                <a:lnTo>
                  <a:pt x="2214867" y="1178509"/>
                </a:lnTo>
                <a:lnTo>
                  <a:pt x="2093328" y="1110767"/>
                </a:lnTo>
                <a:lnTo>
                  <a:pt x="2092921" y="1110538"/>
                </a:lnTo>
                <a:lnTo>
                  <a:pt x="2093277" y="1110767"/>
                </a:lnTo>
                <a:lnTo>
                  <a:pt x="2092591" y="1110348"/>
                </a:lnTo>
                <a:lnTo>
                  <a:pt x="2092921" y="1110538"/>
                </a:lnTo>
                <a:lnTo>
                  <a:pt x="2092642" y="1110348"/>
                </a:lnTo>
                <a:lnTo>
                  <a:pt x="1981009" y="1038618"/>
                </a:lnTo>
                <a:lnTo>
                  <a:pt x="1980603" y="1038352"/>
                </a:lnTo>
                <a:lnTo>
                  <a:pt x="1980285" y="1038110"/>
                </a:lnTo>
                <a:lnTo>
                  <a:pt x="1879053" y="962685"/>
                </a:lnTo>
                <a:lnTo>
                  <a:pt x="1878609" y="962355"/>
                </a:lnTo>
                <a:lnTo>
                  <a:pt x="1878279" y="962063"/>
                </a:lnTo>
                <a:lnTo>
                  <a:pt x="1787918" y="883234"/>
                </a:lnTo>
                <a:lnTo>
                  <a:pt x="1787461" y="882840"/>
                </a:lnTo>
                <a:lnTo>
                  <a:pt x="1787118" y="882484"/>
                </a:lnTo>
                <a:lnTo>
                  <a:pt x="1708086" y="800557"/>
                </a:lnTo>
                <a:lnTo>
                  <a:pt x="1707616" y="800074"/>
                </a:lnTo>
                <a:lnTo>
                  <a:pt x="1707273" y="799630"/>
                </a:lnTo>
                <a:lnTo>
                  <a:pt x="1640014" y="714921"/>
                </a:lnTo>
                <a:lnTo>
                  <a:pt x="1639557" y="714349"/>
                </a:lnTo>
                <a:lnTo>
                  <a:pt x="1639214" y="713803"/>
                </a:lnTo>
                <a:lnTo>
                  <a:pt x="1584134" y="626605"/>
                </a:lnTo>
                <a:lnTo>
                  <a:pt x="1583702" y="625919"/>
                </a:lnTo>
                <a:lnTo>
                  <a:pt x="1583397" y="625271"/>
                </a:lnTo>
                <a:lnTo>
                  <a:pt x="1574749" y="607072"/>
                </a:lnTo>
                <a:lnTo>
                  <a:pt x="1599641" y="595223"/>
                </a:lnTo>
                <a:lnTo>
                  <a:pt x="1599285" y="594944"/>
                </a:lnTo>
                <a:lnTo>
                  <a:pt x="1528686" y="539762"/>
                </a:lnTo>
                <a:lnTo>
                  <a:pt x="1526908" y="629831"/>
                </a:lnTo>
                <a:lnTo>
                  <a:pt x="1551813" y="617994"/>
                </a:lnTo>
                <a:lnTo>
                  <a:pt x="1561414" y="638200"/>
                </a:lnTo>
                <a:lnTo>
                  <a:pt x="1618805" y="729068"/>
                </a:lnTo>
                <a:lnTo>
                  <a:pt x="1688490" y="816838"/>
                </a:lnTo>
                <a:lnTo>
                  <a:pt x="1769948" y="901268"/>
                </a:lnTo>
                <a:lnTo>
                  <a:pt x="1862658" y="982154"/>
                </a:lnTo>
                <a:lnTo>
                  <a:pt x="1966137" y="1059256"/>
                </a:lnTo>
                <a:lnTo>
                  <a:pt x="2079879" y="1132357"/>
                </a:lnTo>
                <a:lnTo>
                  <a:pt x="2203424" y="1201216"/>
                </a:lnTo>
                <a:lnTo>
                  <a:pt x="2336266" y="1265593"/>
                </a:lnTo>
                <a:lnTo>
                  <a:pt x="2464943" y="1319796"/>
                </a:lnTo>
                <a:lnTo>
                  <a:pt x="2388832" y="1348803"/>
                </a:lnTo>
                <a:lnTo>
                  <a:pt x="2389098" y="1348714"/>
                </a:lnTo>
                <a:lnTo>
                  <a:pt x="2388565" y="1348905"/>
                </a:lnTo>
                <a:lnTo>
                  <a:pt x="2388832" y="1348803"/>
                </a:lnTo>
                <a:lnTo>
                  <a:pt x="2388527" y="1348905"/>
                </a:lnTo>
                <a:lnTo>
                  <a:pt x="2187346" y="1415338"/>
                </a:lnTo>
                <a:lnTo>
                  <a:pt x="2187664" y="1415262"/>
                </a:lnTo>
                <a:lnTo>
                  <a:pt x="2187016" y="1415453"/>
                </a:lnTo>
                <a:lnTo>
                  <a:pt x="2187346" y="1415338"/>
                </a:lnTo>
                <a:lnTo>
                  <a:pt x="2186940" y="1415453"/>
                </a:lnTo>
                <a:lnTo>
                  <a:pt x="1969185" y="1474635"/>
                </a:lnTo>
                <a:lnTo>
                  <a:pt x="1968588" y="1474787"/>
                </a:lnTo>
                <a:lnTo>
                  <a:pt x="1968868" y="1474711"/>
                </a:lnTo>
                <a:lnTo>
                  <a:pt x="1968525" y="1474787"/>
                </a:lnTo>
                <a:lnTo>
                  <a:pt x="1735099" y="1526324"/>
                </a:lnTo>
                <a:lnTo>
                  <a:pt x="1734858" y="1526374"/>
                </a:lnTo>
                <a:lnTo>
                  <a:pt x="1486865" y="1569796"/>
                </a:lnTo>
                <a:lnTo>
                  <a:pt x="1486598" y="1569834"/>
                </a:lnTo>
                <a:lnTo>
                  <a:pt x="1225905" y="1604505"/>
                </a:lnTo>
                <a:lnTo>
                  <a:pt x="1225727" y="1604530"/>
                </a:lnTo>
                <a:lnTo>
                  <a:pt x="1089863" y="1617230"/>
                </a:lnTo>
                <a:lnTo>
                  <a:pt x="1023188" y="1503426"/>
                </a:lnTo>
                <a:lnTo>
                  <a:pt x="1042936" y="1491843"/>
                </a:lnTo>
                <a:lnTo>
                  <a:pt x="1046962" y="1489481"/>
                </a:lnTo>
                <a:lnTo>
                  <a:pt x="971499" y="1440345"/>
                </a:lnTo>
                <a:lnTo>
                  <a:pt x="977480" y="1530235"/>
                </a:lnTo>
                <a:lnTo>
                  <a:pt x="1001268" y="1516278"/>
                </a:lnTo>
                <a:lnTo>
                  <a:pt x="1061935" y="1619846"/>
                </a:lnTo>
                <a:lnTo>
                  <a:pt x="953668" y="1629956"/>
                </a:lnTo>
                <a:lnTo>
                  <a:pt x="953198" y="1629994"/>
                </a:lnTo>
                <a:lnTo>
                  <a:pt x="953427" y="1629968"/>
                </a:lnTo>
                <a:lnTo>
                  <a:pt x="671588" y="1645615"/>
                </a:lnTo>
                <a:lnTo>
                  <a:pt x="671118" y="1645627"/>
                </a:lnTo>
                <a:lnTo>
                  <a:pt x="380644" y="1650949"/>
                </a:lnTo>
                <a:lnTo>
                  <a:pt x="381114" y="1676349"/>
                </a:lnTo>
                <a:lnTo>
                  <a:pt x="672299" y="1671015"/>
                </a:lnTo>
                <a:lnTo>
                  <a:pt x="955319" y="1655318"/>
                </a:lnTo>
                <a:lnTo>
                  <a:pt x="1059014" y="1645627"/>
                </a:lnTo>
                <a:lnTo>
                  <a:pt x="1059205" y="1645615"/>
                </a:lnTo>
                <a:lnTo>
                  <a:pt x="1076121" y="1644040"/>
                </a:lnTo>
                <a:lnTo>
                  <a:pt x="1188732" y="1836216"/>
                </a:lnTo>
                <a:lnTo>
                  <a:pt x="1210652" y="1823364"/>
                </a:lnTo>
                <a:lnTo>
                  <a:pt x="1104036" y="1641424"/>
                </a:lnTo>
                <a:lnTo>
                  <a:pt x="1226337" y="1629994"/>
                </a:lnTo>
                <a:lnTo>
                  <a:pt x="1226718" y="1629956"/>
                </a:lnTo>
                <a:lnTo>
                  <a:pt x="1228521" y="1629791"/>
                </a:lnTo>
                <a:lnTo>
                  <a:pt x="1418577" y="1604505"/>
                </a:lnTo>
                <a:lnTo>
                  <a:pt x="1490472" y="1594954"/>
                </a:lnTo>
                <a:lnTo>
                  <a:pt x="1634172" y="1569796"/>
                </a:lnTo>
                <a:lnTo>
                  <a:pt x="1739760" y="1551317"/>
                </a:lnTo>
                <a:lnTo>
                  <a:pt x="1852930" y="1526324"/>
                </a:lnTo>
                <a:lnTo>
                  <a:pt x="1974951" y="1499387"/>
                </a:lnTo>
                <a:lnTo>
                  <a:pt x="2066036" y="1474635"/>
                </a:lnTo>
                <a:lnTo>
                  <a:pt x="2194649" y="1439684"/>
                </a:lnTo>
                <a:lnTo>
                  <a:pt x="2268639" y="1415262"/>
                </a:lnTo>
                <a:lnTo>
                  <a:pt x="2397341" y="1372755"/>
                </a:lnTo>
                <a:lnTo>
                  <a:pt x="2460409" y="1348714"/>
                </a:lnTo>
                <a:lnTo>
                  <a:pt x="2492032" y="1336662"/>
                </a:lnTo>
                <a:lnTo>
                  <a:pt x="2500007" y="1333322"/>
                </a:lnTo>
                <a:lnTo>
                  <a:pt x="2627934" y="1379969"/>
                </a:lnTo>
                <a:lnTo>
                  <a:pt x="2785808" y="1429473"/>
                </a:lnTo>
                <a:lnTo>
                  <a:pt x="2951061" y="1473530"/>
                </a:lnTo>
                <a:lnTo>
                  <a:pt x="3123209" y="1511896"/>
                </a:lnTo>
                <a:lnTo>
                  <a:pt x="3301771" y="1544307"/>
                </a:lnTo>
                <a:lnTo>
                  <a:pt x="3486023" y="1570494"/>
                </a:lnTo>
                <a:lnTo>
                  <a:pt x="3489604" y="154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72260" y="4343262"/>
            <a:ext cx="18808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coil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spc="-5" dirty="0">
                <a:latin typeface="Tahoma"/>
                <a:cs typeface="Tahoma"/>
              </a:rPr>
              <a:t>area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500" dirty="0">
                <a:latin typeface="Symbol"/>
                <a:cs typeface="Symbol"/>
              </a:rPr>
              <a:t>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0709" y="2806562"/>
            <a:ext cx="2438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5000" y="1638300"/>
            <a:ext cx="4419600" cy="698500"/>
            <a:chOff x="635000" y="1638300"/>
            <a:chExt cx="4419600" cy="698500"/>
          </a:xfrm>
        </p:grpSpPr>
        <p:sp>
          <p:nvSpPr>
            <p:cNvPr id="24" name="object 24"/>
            <p:cNvSpPr/>
            <p:nvPr/>
          </p:nvSpPr>
          <p:spPr>
            <a:xfrm>
              <a:off x="685800" y="1663700"/>
              <a:ext cx="4330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000" y="1638300"/>
              <a:ext cx="4419600" cy="698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4112" y="1661492"/>
            <a:ext cx="4170045" cy="42354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15"/>
              </a:spcBef>
            </a:pPr>
            <a:r>
              <a:rPr sz="2100" dirty="0">
                <a:latin typeface="Tahoma"/>
                <a:cs typeface="Tahoma"/>
              </a:rPr>
              <a:t>principle of operation (single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coil)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931389" y="2556203"/>
            <a:ext cx="1751964" cy="1094740"/>
            <a:chOff x="7931389" y="2556203"/>
            <a:chExt cx="1751964" cy="1094740"/>
          </a:xfrm>
        </p:grpSpPr>
        <p:sp>
          <p:nvSpPr>
            <p:cNvPr id="28" name="object 28"/>
            <p:cNvSpPr/>
            <p:nvPr/>
          </p:nvSpPr>
          <p:spPr>
            <a:xfrm>
              <a:off x="8011566" y="2556203"/>
              <a:ext cx="80645" cy="376555"/>
            </a:xfrm>
            <a:custGeom>
              <a:avLst/>
              <a:gdLst/>
              <a:ahLst/>
              <a:cxnLst/>
              <a:rect l="l" t="t" r="r" b="b"/>
              <a:pathLst>
                <a:path w="80645" h="376555">
                  <a:moveTo>
                    <a:pt x="27569" y="298005"/>
                  </a:moveTo>
                  <a:lnTo>
                    <a:pt x="24594" y="298605"/>
                  </a:lnTo>
                  <a:lnTo>
                    <a:pt x="11794" y="307239"/>
                  </a:lnTo>
                  <a:lnTo>
                    <a:pt x="3164" y="320045"/>
                  </a:lnTo>
                  <a:lnTo>
                    <a:pt x="0" y="335727"/>
                  </a:lnTo>
                  <a:lnTo>
                    <a:pt x="3164" y="351408"/>
                  </a:lnTo>
                  <a:lnTo>
                    <a:pt x="11794" y="364214"/>
                  </a:lnTo>
                  <a:lnTo>
                    <a:pt x="24594" y="372848"/>
                  </a:lnTo>
                  <a:lnTo>
                    <a:pt x="40269" y="376013"/>
                  </a:lnTo>
                  <a:lnTo>
                    <a:pt x="55943" y="372848"/>
                  </a:lnTo>
                  <a:lnTo>
                    <a:pt x="68743" y="364214"/>
                  </a:lnTo>
                  <a:lnTo>
                    <a:pt x="77373" y="351408"/>
                  </a:lnTo>
                  <a:lnTo>
                    <a:pt x="80538" y="335727"/>
                  </a:lnTo>
                  <a:lnTo>
                    <a:pt x="27569" y="335727"/>
                  </a:lnTo>
                  <a:lnTo>
                    <a:pt x="27569" y="298005"/>
                  </a:lnTo>
                  <a:close/>
                </a:path>
                <a:path w="80645" h="376555">
                  <a:moveTo>
                    <a:pt x="40269" y="295440"/>
                  </a:moveTo>
                  <a:lnTo>
                    <a:pt x="27569" y="298005"/>
                  </a:lnTo>
                  <a:lnTo>
                    <a:pt x="27569" y="335727"/>
                  </a:lnTo>
                  <a:lnTo>
                    <a:pt x="52969" y="335727"/>
                  </a:lnTo>
                  <a:lnTo>
                    <a:pt x="52968" y="298005"/>
                  </a:lnTo>
                  <a:lnTo>
                    <a:pt x="40269" y="295440"/>
                  </a:lnTo>
                  <a:close/>
                </a:path>
                <a:path w="80645" h="376555">
                  <a:moveTo>
                    <a:pt x="52969" y="298005"/>
                  </a:moveTo>
                  <a:lnTo>
                    <a:pt x="52969" y="335727"/>
                  </a:lnTo>
                  <a:lnTo>
                    <a:pt x="80538" y="335727"/>
                  </a:lnTo>
                  <a:lnTo>
                    <a:pt x="77373" y="320045"/>
                  </a:lnTo>
                  <a:lnTo>
                    <a:pt x="68743" y="307239"/>
                  </a:lnTo>
                  <a:lnTo>
                    <a:pt x="55943" y="298605"/>
                  </a:lnTo>
                  <a:lnTo>
                    <a:pt x="52969" y="298005"/>
                  </a:lnTo>
                  <a:close/>
                </a:path>
                <a:path w="80645" h="376555">
                  <a:moveTo>
                    <a:pt x="52969" y="295440"/>
                  </a:moveTo>
                  <a:lnTo>
                    <a:pt x="40269" y="295440"/>
                  </a:lnTo>
                  <a:lnTo>
                    <a:pt x="52969" y="298005"/>
                  </a:lnTo>
                  <a:lnTo>
                    <a:pt x="52969" y="295440"/>
                  </a:lnTo>
                  <a:close/>
                </a:path>
                <a:path w="80645" h="376555">
                  <a:moveTo>
                    <a:pt x="27570" y="78009"/>
                  </a:moveTo>
                  <a:lnTo>
                    <a:pt x="27569" y="298005"/>
                  </a:lnTo>
                  <a:lnTo>
                    <a:pt x="40269" y="295440"/>
                  </a:lnTo>
                  <a:lnTo>
                    <a:pt x="52969" y="295440"/>
                  </a:lnTo>
                  <a:lnTo>
                    <a:pt x="52970" y="80575"/>
                  </a:lnTo>
                  <a:lnTo>
                    <a:pt x="40270" y="80575"/>
                  </a:lnTo>
                  <a:lnTo>
                    <a:pt x="27570" y="78009"/>
                  </a:lnTo>
                  <a:close/>
                </a:path>
                <a:path w="80645" h="376555">
                  <a:moveTo>
                    <a:pt x="52970" y="40286"/>
                  </a:moveTo>
                  <a:lnTo>
                    <a:pt x="27570" y="40286"/>
                  </a:lnTo>
                  <a:lnTo>
                    <a:pt x="27570" y="78009"/>
                  </a:lnTo>
                  <a:lnTo>
                    <a:pt x="40270" y="80575"/>
                  </a:lnTo>
                  <a:lnTo>
                    <a:pt x="52970" y="78009"/>
                  </a:lnTo>
                  <a:lnTo>
                    <a:pt x="52970" y="40286"/>
                  </a:lnTo>
                  <a:close/>
                </a:path>
                <a:path w="80645" h="376555">
                  <a:moveTo>
                    <a:pt x="52970" y="78009"/>
                  </a:moveTo>
                  <a:lnTo>
                    <a:pt x="40270" y="80575"/>
                  </a:lnTo>
                  <a:lnTo>
                    <a:pt x="52970" y="80575"/>
                  </a:lnTo>
                  <a:lnTo>
                    <a:pt x="52970" y="78009"/>
                  </a:lnTo>
                  <a:close/>
                </a:path>
                <a:path w="80645" h="376555">
                  <a:moveTo>
                    <a:pt x="80539" y="40286"/>
                  </a:moveTo>
                  <a:lnTo>
                    <a:pt x="52970" y="40286"/>
                  </a:lnTo>
                  <a:lnTo>
                    <a:pt x="52970" y="78009"/>
                  </a:lnTo>
                  <a:lnTo>
                    <a:pt x="55945" y="77409"/>
                  </a:lnTo>
                  <a:lnTo>
                    <a:pt x="68745" y="68774"/>
                  </a:lnTo>
                  <a:lnTo>
                    <a:pt x="77375" y="55968"/>
                  </a:lnTo>
                  <a:lnTo>
                    <a:pt x="80539" y="40286"/>
                  </a:lnTo>
                  <a:close/>
                </a:path>
                <a:path w="80645" h="376555">
                  <a:moveTo>
                    <a:pt x="40270" y="0"/>
                  </a:moveTo>
                  <a:lnTo>
                    <a:pt x="24595" y="3166"/>
                  </a:lnTo>
                  <a:lnTo>
                    <a:pt x="11795" y="11800"/>
                  </a:lnTo>
                  <a:lnTo>
                    <a:pt x="3165" y="24606"/>
                  </a:lnTo>
                  <a:lnTo>
                    <a:pt x="1" y="40288"/>
                  </a:lnTo>
                  <a:lnTo>
                    <a:pt x="3166" y="55969"/>
                  </a:lnTo>
                  <a:lnTo>
                    <a:pt x="11795" y="68775"/>
                  </a:lnTo>
                  <a:lnTo>
                    <a:pt x="24595" y="77409"/>
                  </a:lnTo>
                  <a:lnTo>
                    <a:pt x="27570" y="78009"/>
                  </a:lnTo>
                  <a:lnTo>
                    <a:pt x="27570" y="40286"/>
                  </a:lnTo>
                  <a:lnTo>
                    <a:pt x="80539" y="40286"/>
                  </a:lnTo>
                  <a:lnTo>
                    <a:pt x="77374" y="24605"/>
                  </a:lnTo>
                  <a:lnTo>
                    <a:pt x="68744" y="11800"/>
                  </a:lnTo>
                  <a:lnTo>
                    <a:pt x="55944" y="3166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7739" y="3019507"/>
              <a:ext cx="228600" cy="362585"/>
            </a:xfrm>
            <a:custGeom>
              <a:avLst/>
              <a:gdLst/>
              <a:ahLst/>
              <a:cxnLst/>
              <a:rect l="l" t="t" r="r" b="b"/>
              <a:pathLst>
                <a:path w="228600" h="362585">
                  <a:moveTo>
                    <a:pt x="173739" y="362585"/>
                  </a:moveTo>
                  <a:lnTo>
                    <a:pt x="152542" y="348338"/>
                  </a:lnTo>
                  <a:lnTo>
                    <a:pt x="135233" y="309485"/>
                  </a:lnTo>
                  <a:lnTo>
                    <a:pt x="123563" y="251859"/>
                  </a:lnTo>
                  <a:lnTo>
                    <a:pt x="119283" y="181292"/>
                  </a:lnTo>
                  <a:lnTo>
                    <a:pt x="123563" y="110725"/>
                  </a:lnTo>
                  <a:lnTo>
                    <a:pt x="135233" y="53099"/>
                  </a:lnTo>
                  <a:lnTo>
                    <a:pt x="152542" y="14246"/>
                  </a:lnTo>
                  <a:lnTo>
                    <a:pt x="173739" y="0"/>
                  </a:lnTo>
                  <a:lnTo>
                    <a:pt x="194935" y="14246"/>
                  </a:lnTo>
                  <a:lnTo>
                    <a:pt x="212244" y="53099"/>
                  </a:lnTo>
                  <a:lnTo>
                    <a:pt x="223914" y="110725"/>
                  </a:lnTo>
                  <a:lnTo>
                    <a:pt x="228194" y="181292"/>
                  </a:lnTo>
                  <a:lnTo>
                    <a:pt x="223914" y="251859"/>
                  </a:lnTo>
                  <a:lnTo>
                    <a:pt x="212244" y="309485"/>
                  </a:lnTo>
                  <a:lnTo>
                    <a:pt x="194935" y="348338"/>
                  </a:lnTo>
                  <a:lnTo>
                    <a:pt x="173739" y="362585"/>
                  </a:lnTo>
                  <a:close/>
                </a:path>
                <a:path w="228600" h="362585">
                  <a:moveTo>
                    <a:pt x="173739" y="362585"/>
                  </a:moveTo>
                  <a:lnTo>
                    <a:pt x="54455" y="362585"/>
                  </a:lnTo>
                  <a:lnTo>
                    <a:pt x="33258" y="348338"/>
                  </a:lnTo>
                  <a:lnTo>
                    <a:pt x="15949" y="309485"/>
                  </a:lnTo>
                  <a:lnTo>
                    <a:pt x="4279" y="251859"/>
                  </a:lnTo>
                  <a:lnTo>
                    <a:pt x="0" y="181292"/>
                  </a:lnTo>
                  <a:lnTo>
                    <a:pt x="4279" y="110725"/>
                  </a:lnTo>
                  <a:lnTo>
                    <a:pt x="15949" y="53099"/>
                  </a:lnTo>
                  <a:lnTo>
                    <a:pt x="33258" y="14246"/>
                  </a:lnTo>
                  <a:lnTo>
                    <a:pt x="54455" y="0"/>
                  </a:lnTo>
                  <a:lnTo>
                    <a:pt x="173739" y="0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2106" y="3227657"/>
              <a:ext cx="873125" cy="147955"/>
            </a:xfrm>
            <a:custGeom>
              <a:avLst/>
              <a:gdLst/>
              <a:ahLst/>
              <a:cxnLst/>
              <a:rect l="l" t="t" r="r" b="b"/>
              <a:pathLst>
                <a:path w="873125" h="147954">
                  <a:moveTo>
                    <a:pt x="0" y="0"/>
                  </a:moveTo>
                  <a:lnTo>
                    <a:pt x="872507" y="1"/>
                  </a:lnTo>
                </a:path>
                <a:path w="873125" h="147954">
                  <a:moveTo>
                    <a:pt x="0" y="0"/>
                  </a:moveTo>
                  <a:lnTo>
                    <a:pt x="1" y="147719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07540" y="3019513"/>
              <a:ext cx="228600" cy="362585"/>
            </a:xfrm>
            <a:custGeom>
              <a:avLst/>
              <a:gdLst/>
              <a:ahLst/>
              <a:cxnLst/>
              <a:rect l="l" t="t" r="r" b="b"/>
              <a:pathLst>
                <a:path w="228600" h="362585">
                  <a:moveTo>
                    <a:pt x="228193" y="181292"/>
                  </a:moveTo>
                  <a:lnTo>
                    <a:pt x="223913" y="110731"/>
                  </a:lnTo>
                  <a:lnTo>
                    <a:pt x="212255" y="53098"/>
                  </a:lnTo>
                  <a:lnTo>
                    <a:pt x="194945" y="14249"/>
                  </a:lnTo>
                  <a:lnTo>
                    <a:pt x="173748" y="0"/>
                  </a:lnTo>
                  <a:lnTo>
                    <a:pt x="54457" y="0"/>
                  </a:lnTo>
                  <a:lnTo>
                    <a:pt x="33261" y="14249"/>
                  </a:lnTo>
                  <a:lnTo>
                    <a:pt x="15951" y="53098"/>
                  </a:lnTo>
                  <a:lnTo>
                    <a:pt x="4279" y="110731"/>
                  </a:lnTo>
                  <a:lnTo>
                    <a:pt x="0" y="181292"/>
                  </a:lnTo>
                  <a:lnTo>
                    <a:pt x="4279" y="251853"/>
                  </a:lnTo>
                  <a:lnTo>
                    <a:pt x="15951" y="309486"/>
                  </a:lnTo>
                  <a:lnTo>
                    <a:pt x="33261" y="348335"/>
                  </a:lnTo>
                  <a:lnTo>
                    <a:pt x="54457" y="362585"/>
                  </a:lnTo>
                  <a:lnTo>
                    <a:pt x="173748" y="362585"/>
                  </a:lnTo>
                  <a:lnTo>
                    <a:pt x="194945" y="348335"/>
                  </a:lnTo>
                  <a:lnTo>
                    <a:pt x="212255" y="309486"/>
                  </a:lnTo>
                  <a:lnTo>
                    <a:pt x="223913" y="251853"/>
                  </a:lnTo>
                  <a:lnTo>
                    <a:pt x="228193" y="181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07550" y="3019507"/>
              <a:ext cx="228600" cy="362585"/>
            </a:xfrm>
            <a:custGeom>
              <a:avLst/>
              <a:gdLst/>
              <a:ahLst/>
              <a:cxnLst/>
              <a:rect l="l" t="t" r="r" b="b"/>
              <a:pathLst>
                <a:path w="228600" h="362585">
                  <a:moveTo>
                    <a:pt x="173739" y="362585"/>
                  </a:moveTo>
                  <a:lnTo>
                    <a:pt x="152542" y="348338"/>
                  </a:lnTo>
                  <a:lnTo>
                    <a:pt x="135233" y="309485"/>
                  </a:lnTo>
                  <a:lnTo>
                    <a:pt x="123563" y="251859"/>
                  </a:lnTo>
                  <a:lnTo>
                    <a:pt x="119283" y="181292"/>
                  </a:lnTo>
                  <a:lnTo>
                    <a:pt x="123563" y="110725"/>
                  </a:lnTo>
                  <a:lnTo>
                    <a:pt x="135233" y="53099"/>
                  </a:lnTo>
                  <a:lnTo>
                    <a:pt x="152542" y="14246"/>
                  </a:lnTo>
                  <a:lnTo>
                    <a:pt x="173739" y="0"/>
                  </a:lnTo>
                  <a:lnTo>
                    <a:pt x="194935" y="14246"/>
                  </a:lnTo>
                  <a:lnTo>
                    <a:pt x="212244" y="53099"/>
                  </a:lnTo>
                  <a:lnTo>
                    <a:pt x="223914" y="110725"/>
                  </a:lnTo>
                  <a:lnTo>
                    <a:pt x="228194" y="181292"/>
                  </a:lnTo>
                  <a:lnTo>
                    <a:pt x="223914" y="251859"/>
                  </a:lnTo>
                  <a:lnTo>
                    <a:pt x="212244" y="309485"/>
                  </a:lnTo>
                  <a:lnTo>
                    <a:pt x="194935" y="348338"/>
                  </a:lnTo>
                  <a:lnTo>
                    <a:pt x="173739" y="362585"/>
                  </a:lnTo>
                  <a:close/>
                </a:path>
                <a:path w="228600" h="362585">
                  <a:moveTo>
                    <a:pt x="173739" y="362585"/>
                  </a:moveTo>
                  <a:lnTo>
                    <a:pt x="54455" y="362585"/>
                  </a:lnTo>
                  <a:lnTo>
                    <a:pt x="33258" y="348338"/>
                  </a:lnTo>
                  <a:lnTo>
                    <a:pt x="15949" y="309485"/>
                  </a:lnTo>
                  <a:lnTo>
                    <a:pt x="4279" y="251859"/>
                  </a:lnTo>
                  <a:lnTo>
                    <a:pt x="0" y="181292"/>
                  </a:lnTo>
                  <a:lnTo>
                    <a:pt x="4279" y="110725"/>
                  </a:lnTo>
                  <a:lnTo>
                    <a:pt x="15949" y="53099"/>
                  </a:lnTo>
                  <a:lnTo>
                    <a:pt x="33258" y="14246"/>
                  </a:lnTo>
                  <a:lnTo>
                    <a:pt x="54455" y="0"/>
                  </a:lnTo>
                  <a:lnTo>
                    <a:pt x="173739" y="0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61917" y="3227657"/>
              <a:ext cx="107950" cy="0"/>
            </a:xfrm>
            <a:custGeom>
              <a:avLst/>
              <a:gdLst/>
              <a:ahLst/>
              <a:cxnLst/>
              <a:rect l="l" t="t" r="r" b="b"/>
              <a:pathLst>
                <a:path w="107950">
                  <a:moveTo>
                    <a:pt x="107385" y="0"/>
                  </a:moveTo>
                  <a:lnTo>
                    <a:pt x="0" y="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75341" y="3160513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90">
                  <a:moveTo>
                    <a:pt x="0" y="0"/>
                  </a:moveTo>
                  <a:lnTo>
                    <a:pt x="389272" y="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341" y="3012792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1" y="1477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64613" y="2757639"/>
              <a:ext cx="0" cy="389890"/>
            </a:xfrm>
            <a:custGeom>
              <a:avLst/>
              <a:gdLst/>
              <a:ahLst/>
              <a:cxnLst/>
              <a:rect l="l" t="t" r="r" b="b"/>
              <a:pathLst>
                <a:path h="389889">
                  <a:moveTo>
                    <a:pt x="0" y="38944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64613" y="2744210"/>
              <a:ext cx="685165" cy="0"/>
            </a:xfrm>
            <a:custGeom>
              <a:avLst/>
              <a:gdLst/>
              <a:ahLst/>
              <a:cxnLst/>
              <a:rect l="l" t="t" r="r" b="b"/>
              <a:pathLst>
                <a:path w="685165">
                  <a:moveTo>
                    <a:pt x="0" y="0"/>
                  </a:moveTo>
                  <a:lnTo>
                    <a:pt x="684582" y="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64613" y="3241086"/>
              <a:ext cx="0" cy="389890"/>
            </a:xfrm>
            <a:custGeom>
              <a:avLst/>
              <a:gdLst/>
              <a:ahLst/>
              <a:cxnLst/>
              <a:rect l="l" t="t" r="r" b="b"/>
              <a:pathLst>
                <a:path h="389889">
                  <a:moveTo>
                    <a:pt x="0" y="0"/>
                  </a:moveTo>
                  <a:lnTo>
                    <a:pt x="1" y="3894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78036" y="3630529"/>
              <a:ext cx="685165" cy="0"/>
            </a:xfrm>
            <a:custGeom>
              <a:avLst/>
              <a:gdLst/>
              <a:ahLst/>
              <a:cxnLst/>
              <a:rect l="l" t="t" r="r" b="b"/>
              <a:pathLst>
                <a:path w="685165">
                  <a:moveTo>
                    <a:pt x="0" y="0"/>
                  </a:moveTo>
                  <a:lnTo>
                    <a:pt x="684582" y="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62619" y="2744210"/>
              <a:ext cx="0" cy="886460"/>
            </a:xfrm>
            <a:custGeom>
              <a:avLst/>
              <a:gdLst/>
              <a:ahLst/>
              <a:cxnLst/>
              <a:rect l="l" t="t" r="r" b="b"/>
              <a:pathLst>
                <a:path h="886460">
                  <a:moveTo>
                    <a:pt x="0" y="0"/>
                  </a:moveTo>
                  <a:lnTo>
                    <a:pt x="1" y="886318"/>
                  </a:lnTo>
                </a:path>
              </a:pathLst>
            </a:custGeom>
            <a:ln w="4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78036" y="2757640"/>
              <a:ext cx="671159" cy="872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7955" y="2556203"/>
              <a:ext cx="80645" cy="376555"/>
            </a:xfrm>
            <a:custGeom>
              <a:avLst/>
              <a:gdLst/>
              <a:ahLst/>
              <a:cxnLst/>
              <a:rect l="l" t="t" r="r" b="b"/>
              <a:pathLst>
                <a:path w="80645" h="376555">
                  <a:moveTo>
                    <a:pt x="27569" y="298005"/>
                  </a:moveTo>
                  <a:lnTo>
                    <a:pt x="24594" y="298605"/>
                  </a:lnTo>
                  <a:lnTo>
                    <a:pt x="11794" y="307239"/>
                  </a:lnTo>
                  <a:lnTo>
                    <a:pt x="3164" y="320045"/>
                  </a:lnTo>
                  <a:lnTo>
                    <a:pt x="0" y="335727"/>
                  </a:lnTo>
                  <a:lnTo>
                    <a:pt x="3164" y="351408"/>
                  </a:lnTo>
                  <a:lnTo>
                    <a:pt x="11794" y="364214"/>
                  </a:lnTo>
                  <a:lnTo>
                    <a:pt x="24594" y="372848"/>
                  </a:lnTo>
                  <a:lnTo>
                    <a:pt x="40269" y="376013"/>
                  </a:lnTo>
                  <a:lnTo>
                    <a:pt x="55943" y="372848"/>
                  </a:lnTo>
                  <a:lnTo>
                    <a:pt x="68743" y="364214"/>
                  </a:lnTo>
                  <a:lnTo>
                    <a:pt x="77373" y="351408"/>
                  </a:lnTo>
                  <a:lnTo>
                    <a:pt x="80538" y="335727"/>
                  </a:lnTo>
                  <a:lnTo>
                    <a:pt x="27569" y="335727"/>
                  </a:lnTo>
                  <a:lnTo>
                    <a:pt x="27569" y="298005"/>
                  </a:lnTo>
                  <a:close/>
                </a:path>
                <a:path w="80645" h="376555">
                  <a:moveTo>
                    <a:pt x="40269" y="295440"/>
                  </a:moveTo>
                  <a:lnTo>
                    <a:pt x="27569" y="298005"/>
                  </a:lnTo>
                  <a:lnTo>
                    <a:pt x="27569" y="335727"/>
                  </a:lnTo>
                  <a:lnTo>
                    <a:pt x="52969" y="335727"/>
                  </a:lnTo>
                  <a:lnTo>
                    <a:pt x="52968" y="298005"/>
                  </a:lnTo>
                  <a:lnTo>
                    <a:pt x="40269" y="295440"/>
                  </a:lnTo>
                  <a:close/>
                </a:path>
                <a:path w="80645" h="376555">
                  <a:moveTo>
                    <a:pt x="52969" y="298005"/>
                  </a:moveTo>
                  <a:lnTo>
                    <a:pt x="52969" y="335727"/>
                  </a:lnTo>
                  <a:lnTo>
                    <a:pt x="80538" y="335727"/>
                  </a:lnTo>
                  <a:lnTo>
                    <a:pt x="77373" y="320045"/>
                  </a:lnTo>
                  <a:lnTo>
                    <a:pt x="68743" y="307239"/>
                  </a:lnTo>
                  <a:lnTo>
                    <a:pt x="55943" y="298605"/>
                  </a:lnTo>
                  <a:lnTo>
                    <a:pt x="52969" y="298005"/>
                  </a:lnTo>
                  <a:close/>
                </a:path>
                <a:path w="80645" h="376555">
                  <a:moveTo>
                    <a:pt x="52969" y="295440"/>
                  </a:moveTo>
                  <a:lnTo>
                    <a:pt x="40269" y="295440"/>
                  </a:lnTo>
                  <a:lnTo>
                    <a:pt x="52969" y="298005"/>
                  </a:lnTo>
                  <a:lnTo>
                    <a:pt x="52969" y="295440"/>
                  </a:lnTo>
                  <a:close/>
                </a:path>
                <a:path w="80645" h="376555">
                  <a:moveTo>
                    <a:pt x="27570" y="78009"/>
                  </a:moveTo>
                  <a:lnTo>
                    <a:pt x="27569" y="298005"/>
                  </a:lnTo>
                  <a:lnTo>
                    <a:pt x="40269" y="295440"/>
                  </a:lnTo>
                  <a:lnTo>
                    <a:pt x="52969" y="295440"/>
                  </a:lnTo>
                  <a:lnTo>
                    <a:pt x="52970" y="80575"/>
                  </a:lnTo>
                  <a:lnTo>
                    <a:pt x="40270" y="80575"/>
                  </a:lnTo>
                  <a:lnTo>
                    <a:pt x="27570" y="78009"/>
                  </a:lnTo>
                  <a:close/>
                </a:path>
                <a:path w="80645" h="376555">
                  <a:moveTo>
                    <a:pt x="52970" y="40286"/>
                  </a:moveTo>
                  <a:lnTo>
                    <a:pt x="27570" y="40286"/>
                  </a:lnTo>
                  <a:lnTo>
                    <a:pt x="27570" y="78009"/>
                  </a:lnTo>
                  <a:lnTo>
                    <a:pt x="40270" y="80575"/>
                  </a:lnTo>
                  <a:lnTo>
                    <a:pt x="52970" y="78009"/>
                  </a:lnTo>
                  <a:lnTo>
                    <a:pt x="52970" y="40286"/>
                  </a:lnTo>
                  <a:close/>
                </a:path>
                <a:path w="80645" h="376555">
                  <a:moveTo>
                    <a:pt x="52970" y="78009"/>
                  </a:moveTo>
                  <a:lnTo>
                    <a:pt x="40270" y="80575"/>
                  </a:lnTo>
                  <a:lnTo>
                    <a:pt x="52970" y="80575"/>
                  </a:lnTo>
                  <a:lnTo>
                    <a:pt x="52970" y="78009"/>
                  </a:lnTo>
                  <a:close/>
                </a:path>
                <a:path w="80645" h="376555">
                  <a:moveTo>
                    <a:pt x="80539" y="40286"/>
                  </a:moveTo>
                  <a:lnTo>
                    <a:pt x="52970" y="40286"/>
                  </a:lnTo>
                  <a:lnTo>
                    <a:pt x="52970" y="78009"/>
                  </a:lnTo>
                  <a:lnTo>
                    <a:pt x="55945" y="77409"/>
                  </a:lnTo>
                  <a:lnTo>
                    <a:pt x="68745" y="68774"/>
                  </a:lnTo>
                  <a:lnTo>
                    <a:pt x="77375" y="55968"/>
                  </a:lnTo>
                  <a:lnTo>
                    <a:pt x="80539" y="40286"/>
                  </a:lnTo>
                  <a:close/>
                </a:path>
                <a:path w="80645" h="376555">
                  <a:moveTo>
                    <a:pt x="40270" y="0"/>
                  </a:moveTo>
                  <a:lnTo>
                    <a:pt x="24595" y="3166"/>
                  </a:lnTo>
                  <a:lnTo>
                    <a:pt x="11795" y="11800"/>
                  </a:lnTo>
                  <a:lnTo>
                    <a:pt x="3165" y="24606"/>
                  </a:lnTo>
                  <a:lnTo>
                    <a:pt x="1" y="40288"/>
                  </a:lnTo>
                  <a:lnTo>
                    <a:pt x="3165" y="55969"/>
                  </a:lnTo>
                  <a:lnTo>
                    <a:pt x="11795" y="68775"/>
                  </a:lnTo>
                  <a:lnTo>
                    <a:pt x="24595" y="77409"/>
                  </a:lnTo>
                  <a:lnTo>
                    <a:pt x="27570" y="78009"/>
                  </a:lnTo>
                  <a:lnTo>
                    <a:pt x="27570" y="40286"/>
                  </a:lnTo>
                  <a:lnTo>
                    <a:pt x="80539" y="40286"/>
                  </a:lnTo>
                  <a:lnTo>
                    <a:pt x="77374" y="24605"/>
                  </a:lnTo>
                  <a:lnTo>
                    <a:pt x="68744" y="11800"/>
                  </a:lnTo>
                  <a:lnTo>
                    <a:pt x="55944" y="3166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05276" y="2984362"/>
            <a:ext cx="2133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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78340" y="2982898"/>
            <a:ext cx="125095" cy="399415"/>
          </a:xfrm>
          <a:custGeom>
            <a:avLst/>
            <a:gdLst/>
            <a:ahLst/>
            <a:cxnLst/>
            <a:rect l="l" t="t" r="r" b="b"/>
            <a:pathLst>
              <a:path w="125095" h="399414">
                <a:moveTo>
                  <a:pt x="30629" y="310743"/>
                </a:moveTo>
                <a:lnTo>
                  <a:pt x="0" y="314200"/>
                </a:lnTo>
                <a:lnTo>
                  <a:pt x="55176" y="399194"/>
                </a:lnTo>
                <a:lnTo>
                  <a:pt x="82285" y="325193"/>
                </a:lnTo>
                <a:lnTo>
                  <a:pt x="31647" y="325193"/>
                </a:lnTo>
                <a:lnTo>
                  <a:pt x="30629" y="310743"/>
                </a:lnTo>
                <a:close/>
              </a:path>
              <a:path w="125095" h="399414">
                <a:moveTo>
                  <a:pt x="60668" y="307352"/>
                </a:moveTo>
                <a:lnTo>
                  <a:pt x="30629" y="310743"/>
                </a:lnTo>
                <a:lnTo>
                  <a:pt x="31647" y="325193"/>
                </a:lnTo>
                <a:lnTo>
                  <a:pt x="61775" y="323070"/>
                </a:lnTo>
                <a:lnTo>
                  <a:pt x="60668" y="307352"/>
                </a:lnTo>
                <a:close/>
              </a:path>
              <a:path w="125095" h="399414">
                <a:moveTo>
                  <a:pt x="90035" y="304038"/>
                </a:moveTo>
                <a:lnTo>
                  <a:pt x="60668" y="307352"/>
                </a:lnTo>
                <a:lnTo>
                  <a:pt x="61775" y="323070"/>
                </a:lnTo>
                <a:lnTo>
                  <a:pt x="31647" y="325193"/>
                </a:lnTo>
                <a:lnTo>
                  <a:pt x="82285" y="325193"/>
                </a:lnTo>
                <a:lnTo>
                  <a:pt x="90035" y="304038"/>
                </a:lnTo>
                <a:close/>
              </a:path>
              <a:path w="125095" h="399414">
                <a:moveTo>
                  <a:pt x="97152" y="0"/>
                </a:moveTo>
                <a:lnTo>
                  <a:pt x="67853" y="62751"/>
                </a:lnTo>
                <a:lnTo>
                  <a:pt x="46207" y="131831"/>
                </a:lnTo>
                <a:lnTo>
                  <a:pt x="32980" y="204807"/>
                </a:lnTo>
                <a:lnTo>
                  <a:pt x="28557" y="279206"/>
                </a:lnTo>
                <a:lnTo>
                  <a:pt x="28547" y="281165"/>
                </a:lnTo>
                <a:lnTo>
                  <a:pt x="30629" y="310743"/>
                </a:lnTo>
                <a:lnTo>
                  <a:pt x="60668" y="307352"/>
                </a:lnTo>
                <a:lnTo>
                  <a:pt x="58824" y="281165"/>
                </a:lnTo>
                <a:lnTo>
                  <a:pt x="58696" y="281165"/>
                </a:lnTo>
                <a:lnTo>
                  <a:pt x="62967" y="209307"/>
                </a:lnTo>
                <a:lnTo>
                  <a:pt x="63074" y="207507"/>
                </a:lnTo>
                <a:lnTo>
                  <a:pt x="75427" y="139971"/>
                </a:lnTo>
                <a:lnTo>
                  <a:pt x="75758" y="138148"/>
                </a:lnTo>
                <a:lnTo>
                  <a:pt x="95784" y="74626"/>
                </a:lnTo>
                <a:lnTo>
                  <a:pt x="95643" y="74626"/>
                </a:lnTo>
                <a:lnTo>
                  <a:pt x="96371" y="72751"/>
                </a:lnTo>
                <a:lnTo>
                  <a:pt x="96518" y="72751"/>
                </a:lnTo>
                <a:lnTo>
                  <a:pt x="124517" y="12787"/>
                </a:lnTo>
                <a:lnTo>
                  <a:pt x="97152" y="0"/>
                </a:lnTo>
                <a:close/>
              </a:path>
              <a:path w="125095" h="399414">
                <a:moveTo>
                  <a:pt x="58755" y="280181"/>
                </a:moveTo>
                <a:lnTo>
                  <a:pt x="58696" y="281165"/>
                </a:lnTo>
                <a:lnTo>
                  <a:pt x="58824" y="281165"/>
                </a:lnTo>
                <a:lnTo>
                  <a:pt x="58755" y="280181"/>
                </a:lnTo>
                <a:close/>
              </a:path>
              <a:path w="125095" h="399414">
                <a:moveTo>
                  <a:pt x="58813" y="279206"/>
                </a:moveTo>
                <a:lnTo>
                  <a:pt x="58755" y="280181"/>
                </a:lnTo>
                <a:lnTo>
                  <a:pt x="58813" y="279206"/>
                </a:lnTo>
                <a:close/>
              </a:path>
              <a:path w="125095" h="399414">
                <a:moveTo>
                  <a:pt x="63074" y="207507"/>
                </a:moveTo>
                <a:lnTo>
                  <a:pt x="62859" y="209307"/>
                </a:lnTo>
                <a:lnTo>
                  <a:pt x="63020" y="208423"/>
                </a:lnTo>
                <a:lnTo>
                  <a:pt x="63074" y="207507"/>
                </a:lnTo>
                <a:close/>
              </a:path>
              <a:path w="125095" h="399414">
                <a:moveTo>
                  <a:pt x="63020" y="208423"/>
                </a:moveTo>
                <a:lnTo>
                  <a:pt x="62859" y="209307"/>
                </a:lnTo>
                <a:lnTo>
                  <a:pt x="63020" y="208423"/>
                </a:lnTo>
                <a:close/>
              </a:path>
              <a:path w="125095" h="399414">
                <a:moveTo>
                  <a:pt x="63186" y="207507"/>
                </a:moveTo>
                <a:lnTo>
                  <a:pt x="63020" y="208423"/>
                </a:lnTo>
                <a:lnTo>
                  <a:pt x="63186" y="207507"/>
                </a:lnTo>
                <a:close/>
              </a:path>
              <a:path w="125095" h="399414">
                <a:moveTo>
                  <a:pt x="75758" y="138148"/>
                </a:moveTo>
                <a:lnTo>
                  <a:pt x="75308" y="139971"/>
                </a:lnTo>
                <a:lnTo>
                  <a:pt x="75590" y="139070"/>
                </a:lnTo>
                <a:lnTo>
                  <a:pt x="75758" y="138148"/>
                </a:lnTo>
                <a:close/>
              </a:path>
              <a:path w="125095" h="399414">
                <a:moveTo>
                  <a:pt x="75590" y="139070"/>
                </a:moveTo>
                <a:lnTo>
                  <a:pt x="75308" y="139971"/>
                </a:lnTo>
                <a:lnTo>
                  <a:pt x="75590" y="139070"/>
                </a:lnTo>
                <a:close/>
              </a:path>
              <a:path w="125095" h="399414">
                <a:moveTo>
                  <a:pt x="75879" y="138148"/>
                </a:moveTo>
                <a:lnTo>
                  <a:pt x="75590" y="139070"/>
                </a:lnTo>
                <a:lnTo>
                  <a:pt x="75879" y="138148"/>
                </a:lnTo>
                <a:close/>
              </a:path>
              <a:path w="125095" h="399414">
                <a:moveTo>
                  <a:pt x="96371" y="72751"/>
                </a:moveTo>
                <a:lnTo>
                  <a:pt x="95643" y="74626"/>
                </a:lnTo>
                <a:lnTo>
                  <a:pt x="96070" y="73712"/>
                </a:lnTo>
                <a:lnTo>
                  <a:pt x="96371" y="72751"/>
                </a:lnTo>
                <a:close/>
              </a:path>
              <a:path w="125095" h="399414">
                <a:moveTo>
                  <a:pt x="96070" y="73712"/>
                </a:moveTo>
                <a:lnTo>
                  <a:pt x="95643" y="74626"/>
                </a:lnTo>
                <a:lnTo>
                  <a:pt x="95784" y="74626"/>
                </a:lnTo>
                <a:lnTo>
                  <a:pt x="96070" y="73712"/>
                </a:lnTo>
                <a:close/>
              </a:path>
              <a:path w="125095" h="399414">
                <a:moveTo>
                  <a:pt x="96518" y="72751"/>
                </a:moveTo>
                <a:lnTo>
                  <a:pt x="96371" y="72751"/>
                </a:lnTo>
                <a:lnTo>
                  <a:pt x="96070" y="73712"/>
                </a:lnTo>
                <a:lnTo>
                  <a:pt x="96518" y="72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72005" y="2870062"/>
            <a:ext cx="2438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924676" y="2831865"/>
            <a:ext cx="711200" cy="187325"/>
            <a:chOff x="7924676" y="2831865"/>
            <a:chExt cx="711200" cy="187325"/>
          </a:xfrm>
        </p:grpSpPr>
        <p:sp>
          <p:nvSpPr>
            <p:cNvPr id="47" name="object 47"/>
            <p:cNvSpPr/>
            <p:nvPr/>
          </p:nvSpPr>
          <p:spPr>
            <a:xfrm>
              <a:off x="7931026" y="2838215"/>
              <a:ext cx="241935" cy="174625"/>
            </a:xfrm>
            <a:custGeom>
              <a:avLst/>
              <a:gdLst/>
              <a:ahLst/>
              <a:cxnLst/>
              <a:rect l="l" t="t" r="r" b="b"/>
              <a:pathLst>
                <a:path w="241934" h="174625">
                  <a:moveTo>
                    <a:pt x="241617" y="0"/>
                  </a:moveTo>
                  <a:lnTo>
                    <a:pt x="0" y="0"/>
                  </a:lnTo>
                  <a:lnTo>
                    <a:pt x="60403" y="174578"/>
                  </a:lnTo>
                  <a:lnTo>
                    <a:pt x="181212" y="174578"/>
                  </a:lnTo>
                  <a:lnTo>
                    <a:pt x="241617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31026" y="2838215"/>
              <a:ext cx="241935" cy="174625"/>
            </a:xfrm>
            <a:custGeom>
              <a:avLst/>
              <a:gdLst/>
              <a:ahLst/>
              <a:cxnLst/>
              <a:rect l="l" t="t" r="r" b="b"/>
              <a:pathLst>
                <a:path w="241934" h="174625">
                  <a:moveTo>
                    <a:pt x="0" y="0"/>
                  </a:moveTo>
                  <a:lnTo>
                    <a:pt x="60404" y="174577"/>
                  </a:lnTo>
                  <a:lnTo>
                    <a:pt x="181213" y="174577"/>
                  </a:lnTo>
                  <a:lnTo>
                    <a:pt x="241617" y="0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87415" y="2838215"/>
              <a:ext cx="241935" cy="174625"/>
            </a:xfrm>
            <a:custGeom>
              <a:avLst/>
              <a:gdLst/>
              <a:ahLst/>
              <a:cxnLst/>
              <a:rect l="l" t="t" r="r" b="b"/>
              <a:pathLst>
                <a:path w="241934" h="174625">
                  <a:moveTo>
                    <a:pt x="241617" y="0"/>
                  </a:moveTo>
                  <a:lnTo>
                    <a:pt x="0" y="0"/>
                  </a:lnTo>
                  <a:lnTo>
                    <a:pt x="60403" y="174578"/>
                  </a:lnTo>
                  <a:lnTo>
                    <a:pt x="181212" y="174578"/>
                  </a:lnTo>
                  <a:lnTo>
                    <a:pt x="241617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87415" y="2838215"/>
              <a:ext cx="241935" cy="174625"/>
            </a:xfrm>
            <a:custGeom>
              <a:avLst/>
              <a:gdLst/>
              <a:ahLst/>
              <a:cxnLst/>
              <a:rect l="l" t="t" r="r" b="b"/>
              <a:pathLst>
                <a:path w="241934" h="174625">
                  <a:moveTo>
                    <a:pt x="0" y="0"/>
                  </a:moveTo>
                  <a:lnTo>
                    <a:pt x="60404" y="174577"/>
                  </a:lnTo>
                  <a:lnTo>
                    <a:pt x="181213" y="174577"/>
                  </a:lnTo>
                  <a:lnTo>
                    <a:pt x="241617" y="0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171689" y="2222362"/>
            <a:ext cx="21526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ahoma"/>
                <a:cs typeface="Tahoma"/>
              </a:rPr>
              <a:t>V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414593" y="2200696"/>
            <a:ext cx="2402205" cy="2209165"/>
            <a:chOff x="7414593" y="2200696"/>
            <a:chExt cx="2402205" cy="2209165"/>
          </a:xfrm>
        </p:grpSpPr>
        <p:sp>
          <p:nvSpPr>
            <p:cNvPr id="53" name="object 53"/>
            <p:cNvSpPr/>
            <p:nvPr/>
          </p:nvSpPr>
          <p:spPr>
            <a:xfrm>
              <a:off x="7420945" y="2207048"/>
              <a:ext cx="2389505" cy="1624965"/>
            </a:xfrm>
            <a:custGeom>
              <a:avLst/>
              <a:gdLst/>
              <a:ahLst/>
              <a:cxnLst/>
              <a:rect l="l" t="t" r="r" b="b"/>
              <a:pathLst>
                <a:path w="2389504" h="1624964">
                  <a:moveTo>
                    <a:pt x="0" y="0"/>
                  </a:moveTo>
                  <a:lnTo>
                    <a:pt x="2389328" y="0"/>
                  </a:lnTo>
                  <a:lnTo>
                    <a:pt x="2389328" y="1624917"/>
                  </a:lnTo>
                  <a:lnTo>
                    <a:pt x="0" y="1624917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77918" y="3697674"/>
              <a:ext cx="440690" cy="711835"/>
            </a:xfrm>
            <a:custGeom>
              <a:avLst/>
              <a:gdLst/>
              <a:ahLst/>
              <a:cxnLst/>
              <a:rect l="l" t="t" r="r" b="b"/>
              <a:pathLst>
                <a:path w="440690" h="711835">
                  <a:moveTo>
                    <a:pt x="387624" y="62188"/>
                  </a:moveTo>
                  <a:lnTo>
                    <a:pt x="0" y="698413"/>
                  </a:lnTo>
                  <a:lnTo>
                    <a:pt x="21689" y="711639"/>
                  </a:lnTo>
                  <a:lnTo>
                    <a:pt x="409313" y="75414"/>
                  </a:lnTo>
                  <a:lnTo>
                    <a:pt x="387624" y="62188"/>
                  </a:lnTo>
                  <a:close/>
                </a:path>
                <a:path w="440690" h="711835">
                  <a:moveTo>
                    <a:pt x="436130" y="50721"/>
                  </a:moveTo>
                  <a:lnTo>
                    <a:pt x="394610" y="50721"/>
                  </a:lnTo>
                  <a:lnTo>
                    <a:pt x="416299" y="63947"/>
                  </a:lnTo>
                  <a:lnTo>
                    <a:pt x="409313" y="75414"/>
                  </a:lnTo>
                  <a:lnTo>
                    <a:pt x="432854" y="89769"/>
                  </a:lnTo>
                  <a:lnTo>
                    <a:pt x="436130" y="50721"/>
                  </a:lnTo>
                  <a:close/>
                </a:path>
                <a:path w="440690" h="711835">
                  <a:moveTo>
                    <a:pt x="394610" y="50721"/>
                  </a:moveTo>
                  <a:lnTo>
                    <a:pt x="387624" y="62188"/>
                  </a:lnTo>
                  <a:lnTo>
                    <a:pt x="409313" y="75414"/>
                  </a:lnTo>
                  <a:lnTo>
                    <a:pt x="416299" y="63947"/>
                  </a:lnTo>
                  <a:lnTo>
                    <a:pt x="394610" y="50721"/>
                  </a:lnTo>
                  <a:close/>
                </a:path>
                <a:path w="440690" h="711835">
                  <a:moveTo>
                    <a:pt x="440386" y="0"/>
                  </a:moveTo>
                  <a:lnTo>
                    <a:pt x="364083" y="47833"/>
                  </a:lnTo>
                  <a:lnTo>
                    <a:pt x="387624" y="62188"/>
                  </a:lnTo>
                  <a:lnTo>
                    <a:pt x="394610" y="50721"/>
                  </a:lnTo>
                  <a:lnTo>
                    <a:pt x="436130" y="50721"/>
                  </a:lnTo>
                  <a:lnTo>
                    <a:pt x="440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31308" y="4114684"/>
            <a:ext cx="10242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ahoma"/>
                <a:cs typeface="Tahoma"/>
              </a:rPr>
              <a:t>B =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cost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140652" y="2269471"/>
            <a:ext cx="1214755" cy="1920239"/>
            <a:chOff x="4140652" y="2269471"/>
            <a:chExt cx="1214755" cy="1920239"/>
          </a:xfrm>
        </p:grpSpPr>
        <p:sp>
          <p:nvSpPr>
            <p:cNvPr id="57" name="object 57"/>
            <p:cNvSpPr/>
            <p:nvPr/>
          </p:nvSpPr>
          <p:spPr>
            <a:xfrm>
              <a:off x="4140652" y="4135800"/>
              <a:ext cx="161290" cy="53975"/>
            </a:xfrm>
            <a:custGeom>
              <a:avLst/>
              <a:gdLst/>
              <a:ahLst/>
              <a:cxnLst/>
              <a:rect l="l" t="t" r="r" b="b"/>
              <a:pathLst>
                <a:path w="161289" h="53975">
                  <a:moveTo>
                    <a:pt x="80539" y="14152"/>
                  </a:moveTo>
                  <a:lnTo>
                    <a:pt x="80539" y="53715"/>
                  </a:lnTo>
                  <a:lnTo>
                    <a:pt x="122980" y="39563"/>
                  </a:lnTo>
                  <a:lnTo>
                    <a:pt x="93963" y="39563"/>
                  </a:lnTo>
                  <a:lnTo>
                    <a:pt x="93963" y="14152"/>
                  </a:lnTo>
                  <a:lnTo>
                    <a:pt x="80539" y="14152"/>
                  </a:lnTo>
                  <a:close/>
                </a:path>
                <a:path w="161289" h="53975">
                  <a:moveTo>
                    <a:pt x="1" y="14151"/>
                  </a:moveTo>
                  <a:lnTo>
                    <a:pt x="0" y="39563"/>
                  </a:lnTo>
                  <a:lnTo>
                    <a:pt x="80539" y="39563"/>
                  </a:lnTo>
                  <a:lnTo>
                    <a:pt x="80539" y="14152"/>
                  </a:lnTo>
                  <a:lnTo>
                    <a:pt x="1" y="14151"/>
                  </a:lnTo>
                  <a:close/>
                </a:path>
                <a:path w="161289" h="53975">
                  <a:moveTo>
                    <a:pt x="80539" y="0"/>
                  </a:moveTo>
                  <a:lnTo>
                    <a:pt x="80539" y="14152"/>
                  </a:lnTo>
                  <a:lnTo>
                    <a:pt x="93963" y="14152"/>
                  </a:lnTo>
                  <a:lnTo>
                    <a:pt x="93963" y="39563"/>
                  </a:lnTo>
                  <a:lnTo>
                    <a:pt x="122980" y="39563"/>
                  </a:lnTo>
                  <a:lnTo>
                    <a:pt x="161079" y="26857"/>
                  </a:lnTo>
                  <a:lnTo>
                    <a:pt x="80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43692" y="2275823"/>
              <a:ext cx="505459" cy="113030"/>
            </a:xfrm>
            <a:custGeom>
              <a:avLst/>
              <a:gdLst/>
              <a:ahLst/>
              <a:cxnLst/>
              <a:rect l="l" t="t" r="r" b="b"/>
              <a:pathLst>
                <a:path w="505460" h="113030">
                  <a:moveTo>
                    <a:pt x="0" y="0"/>
                  </a:moveTo>
                  <a:lnTo>
                    <a:pt x="52523" y="1157"/>
                  </a:lnTo>
                  <a:lnTo>
                    <a:pt x="104819" y="4619"/>
                  </a:lnTo>
                  <a:lnTo>
                    <a:pt x="156805" y="10364"/>
                  </a:lnTo>
                  <a:lnTo>
                    <a:pt x="208399" y="18376"/>
                  </a:lnTo>
                  <a:lnTo>
                    <a:pt x="259516" y="28634"/>
                  </a:lnTo>
                  <a:lnTo>
                    <a:pt x="310073" y="41120"/>
                  </a:lnTo>
                  <a:lnTo>
                    <a:pt x="359988" y="55815"/>
                  </a:lnTo>
                  <a:lnTo>
                    <a:pt x="409178" y="72700"/>
                  </a:lnTo>
                  <a:lnTo>
                    <a:pt x="457559" y="91756"/>
                  </a:lnTo>
                  <a:lnTo>
                    <a:pt x="505048" y="112965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17232" y="6299034"/>
            <a:ext cx="20885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amplitude </a:t>
            </a:r>
            <a:r>
              <a:rPr sz="2100" spc="-5" dirty="0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sz="3000" spc="409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769780" y="5842000"/>
            <a:ext cx="3983354" cy="796290"/>
            <a:chOff x="1769780" y="5842000"/>
            <a:chExt cx="3983354" cy="796290"/>
          </a:xfrm>
        </p:grpSpPr>
        <p:sp>
          <p:nvSpPr>
            <p:cNvPr id="61" name="object 61"/>
            <p:cNvSpPr/>
            <p:nvPr/>
          </p:nvSpPr>
          <p:spPr>
            <a:xfrm>
              <a:off x="3433862" y="6235771"/>
              <a:ext cx="1110615" cy="402590"/>
            </a:xfrm>
            <a:custGeom>
              <a:avLst/>
              <a:gdLst/>
              <a:ahLst/>
              <a:cxnLst/>
              <a:rect l="l" t="t" r="r" b="b"/>
              <a:pathLst>
                <a:path w="1110614" h="402590">
                  <a:moveTo>
                    <a:pt x="216110" y="370058"/>
                  </a:moveTo>
                  <a:lnTo>
                    <a:pt x="0" y="376758"/>
                  </a:lnTo>
                  <a:lnTo>
                    <a:pt x="787" y="402157"/>
                  </a:lnTo>
                  <a:lnTo>
                    <a:pt x="217505" y="395438"/>
                  </a:lnTo>
                  <a:lnTo>
                    <a:pt x="320928" y="387264"/>
                  </a:lnTo>
                  <a:lnTo>
                    <a:pt x="420019" y="376116"/>
                  </a:lnTo>
                  <a:lnTo>
                    <a:pt x="460777" y="370082"/>
                  </a:lnTo>
                  <a:lnTo>
                    <a:pt x="215807" y="370082"/>
                  </a:lnTo>
                  <a:lnTo>
                    <a:pt x="216110" y="370058"/>
                  </a:lnTo>
                  <a:close/>
                </a:path>
                <a:path w="1110614" h="402590">
                  <a:moveTo>
                    <a:pt x="461003" y="370048"/>
                  </a:moveTo>
                  <a:lnTo>
                    <a:pt x="216414" y="370048"/>
                  </a:lnTo>
                  <a:lnTo>
                    <a:pt x="215807" y="370082"/>
                  </a:lnTo>
                  <a:lnTo>
                    <a:pt x="460777" y="370082"/>
                  </a:lnTo>
                  <a:lnTo>
                    <a:pt x="461003" y="370048"/>
                  </a:lnTo>
                  <a:close/>
                </a:path>
                <a:path w="1110614" h="402590">
                  <a:moveTo>
                    <a:pt x="515431" y="361948"/>
                  </a:moveTo>
                  <a:lnTo>
                    <a:pt x="318719" y="361948"/>
                  </a:lnTo>
                  <a:lnTo>
                    <a:pt x="216110" y="370058"/>
                  </a:lnTo>
                  <a:lnTo>
                    <a:pt x="216414" y="370048"/>
                  </a:lnTo>
                  <a:lnTo>
                    <a:pt x="461003" y="370048"/>
                  </a:lnTo>
                  <a:lnTo>
                    <a:pt x="514344" y="362151"/>
                  </a:lnTo>
                  <a:lnTo>
                    <a:pt x="515431" y="361948"/>
                  </a:lnTo>
                  <a:close/>
                </a:path>
                <a:path w="1110614" h="402590">
                  <a:moveTo>
                    <a:pt x="574660" y="350889"/>
                  </a:moveTo>
                  <a:lnTo>
                    <a:pt x="416960" y="350889"/>
                  </a:lnTo>
                  <a:lnTo>
                    <a:pt x="318509" y="361965"/>
                  </a:lnTo>
                  <a:lnTo>
                    <a:pt x="318719" y="361948"/>
                  </a:lnTo>
                  <a:lnTo>
                    <a:pt x="515431" y="361948"/>
                  </a:lnTo>
                  <a:lnTo>
                    <a:pt x="574660" y="350889"/>
                  </a:lnTo>
                  <a:close/>
                </a:path>
                <a:path w="1110614" h="402590">
                  <a:moveTo>
                    <a:pt x="640271" y="337048"/>
                  </a:moveTo>
                  <a:lnTo>
                    <a:pt x="510390" y="337048"/>
                  </a:lnTo>
                  <a:lnTo>
                    <a:pt x="416741" y="350914"/>
                  </a:lnTo>
                  <a:lnTo>
                    <a:pt x="416960" y="350889"/>
                  </a:lnTo>
                  <a:lnTo>
                    <a:pt x="574660" y="350889"/>
                  </a:lnTo>
                  <a:lnTo>
                    <a:pt x="603376" y="345528"/>
                  </a:lnTo>
                  <a:lnTo>
                    <a:pt x="640271" y="337048"/>
                  </a:lnTo>
                  <a:close/>
                </a:path>
                <a:path w="1110614" h="402590">
                  <a:moveTo>
                    <a:pt x="707382" y="320596"/>
                  </a:moveTo>
                  <a:lnTo>
                    <a:pt x="598458" y="320596"/>
                  </a:lnTo>
                  <a:lnTo>
                    <a:pt x="510151" y="337084"/>
                  </a:lnTo>
                  <a:lnTo>
                    <a:pt x="510390" y="337048"/>
                  </a:lnTo>
                  <a:lnTo>
                    <a:pt x="640271" y="337048"/>
                  </a:lnTo>
                  <a:lnTo>
                    <a:pt x="686588" y="326404"/>
                  </a:lnTo>
                  <a:lnTo>
                    <a:pt x="707382" y="320596"/>
                  </a:lnTo>
                  <a:close/>
                </a:path>
                <a:path w="1110614" h="402590">
                  <a:moveTo>
                    <a:pt x="773008" y="301704"/>
                  </a:moveTo>
                  <a:lnTo>
                    <a:pt x="680614" y="301704"/>
                  </a:lnTo>
                  <a:lnTo>
                    <a:pt x="680043" y="301849"/>
                  </a:lnTo>
                  <a:lnTo>
                    <a:pt x="598203" y="320643"/>
                  </a:lnTo>
                  <a:lnTo>
                    <a:pt x="598458" y="320596"/>
                  </a:lnTo>
                  <a:lnTo>
                    <a:pt x="707382" y="320596"/>
                  </a:lnTo>
                  <a:lnTo>
                    <a:pt x="763461" y="304932"/>
                  </a:lnTo>
                  <a:lnTo>
                    <a:pt x="773008" y="301704"/>
                  </a:lnTo>
                  <a:close/>
                </a:path>
                <a:path w="1110614" h="402590">
                  <a:moveTo>
                    <a:pt x="680327" y="301770"/>
                  </a:moveTo>
                  <a:lnTo>
                    <a:pt x="679981" y="301849"/>
                  </a:lnTo>
                  <a:lnTo>
                    <a:pt x="680327" y="301770"/>
                  </a:lnTo>
                  <a:close/>
                </a:path>
                <a:path w="1110614" h="402590">
                  <a:moveTo>
                    <a:pt x="835200" y="280549"/>
                  </a:moveTo>
                  <a:lnTo>
                    <a:pt x="756302" y="280549"/>
                  </a:lnTo>
                  <a:lnTo>
                    <a:pt x="755651" y="280750"/>
                  </a:lnTo>
                  <a:lnTo>
                    <a:pt x="680327" y="301770"/>
                  </a:lnTo>
                  <a:lnTo>
                    <a:pt x="680614" y="301704"/>
                  </a:lnTo>
                  <a:lnTo>
                    <a:pt x="773008" y="301704"/>
                  </a:lnTo>
                  <a:lnTo>
                    <a:pt x="833478" y="281256"/>
                  </a:lnTo>
                  <a:lnTo>
                    <a:pt x="835200" y="280549"/>
                  </a:lnTo>
                  <a:close/>
                </a:path>
                <a:path w="1110614" h="402590">
                  <a:moveTo>
                    <a:pt x="755973" y="280641"/>
                  </a:moveTo>
                  <a:lnTo>
                    <a:pt x="755583" y="280750"/>
                  </a:lnTo>
                  <a:lnTo>
                    <a:pt x="755973" y="280641"/>
                  </a:lnTo>
                  <a:close/>
                </a:path>
                <a:path w="1110614" h="402590">
                  <a:moveTo>
                    <a:pt x="891737" y="257313"/>
                  </a:moveTo>
                  <a:lnTo>
                    <a:pt x="824960" y="257313"/>
                  </a:lnTo>
                  <a:lnTo>
                    <a:pt x="824200" y="257597"/>
                  </a:lnTo>
                  <a:lnTo>
                    <a:pt x="755973" y="280641"/>
                  </a:lnTo>
                  <a:lnTo>
                    <a:pt x="756302" y="280549"/>
                  </a:lnTo>
                  <a:lnTo>
                    <a:pt x="835200" y="280549"/>
                  </a:lnTo>
                  <a:lnTo>
                    <a:pt x="891737" y="257313"/>
                  </a:lnTo>
                  <a:close/>
                </a:path>
                <a:path w="1110614" h="402590">
                  <a:moveTo>
                    <a:pt x="824575" y="257443"/>
                  </a:moveTo>
                  <a:lnTo>
                    <a:pt x="824120" y="257597"/>
                  </a:lnTo>
                  <a:lnTo>
                    <a:pt x="824575" y="257443"/>
                  </a:lnTo>
                  <a:close/>
                </a:path>
                <a:path w="1110614" h="402590">
                  <a:moveTo>
                    <a:pt x="824960" y="257313"/>
                  </a:moveTo>
                  <a:lnTo>
                    <a:pt x="824575" y="257443"/>
                  </a:lnTo>
                  <a:lnTo>
                    <a:pt x="824200" y="257597"/>
                  </a:lnTo>
                  <a:lnTo>
                    <a:pt x="824960" y="257313"/>
                  </a:lnTo>
                  <a:close/>
                </a:path>
                <a:path w="1110614" h="402590">
                  <a:moveTo>
                    <a:pt x="942224" y="232191"/>
                  </a:moveTo>
                  <a:lnTo>
                    <a:pt x="886020" y="232191"/>
                  </a:lnTo>
                  <a:lnTo>
                    <a:pt x="885116" y="232605"/>
                  </a:lnTo>
                  <a:lnTo>
                    <a:pt x="824575" y="257443"/>
                  </a:lnTo>
                  <a:lnTo>
                    <a:pt x="824960" y="257313"/>
                  </a:lnTo>
                  <a:lnTo>
                    <a:pt x="891737" y="257313"/>
                  </a:lnTo>
                  <a:lnTo>
                    <a:pt x="896133" y="255506"/>
                  </a:lnTo>
                  <a:lnTo>
                    <a:pt x="942224" y="232191"/>
                  </a:lnTo>
                  <a:close/>
                </a:path>
                <a:path w="1110614" h="402590">
                  <a:moveTo>
                    <a:pt x="885563" y="232379"/>
                  </a:moveTo>
                  <a:lnTo>
                    <a:pt x="885013" y="232605"/>
                  </a:lnTo>
                  <a:lnTo>
                    <a:pt x="885563" y="232379"/>
                  </a:lnTo>
                  <a:close/>
                </a:path>
                <a:path w="1110614" h="402590">
                  <a:moveTo>
                    <a:pt x="886020" y="232191"/>
                  </a:moveTo>
                  <a:lnTo>
                    <a:pt x="885563" y="232379"/>
                  </a:lnTo>
                  <a:lnTo>
                    <a:pt x="885116" y="232605"/>
                  </a:lnTo>
                  <a:lnTo>
                    <a:pt x="886020" y="232191"/>
                  </a:lnTo>
                  <a:close/>
                </a:path>
                <a:path w="1110614" h="402590">
                  <a:moveTo>
                    <a:pt x="938343" y="205678"/>
                  </a:moveTo>
                  <a:lnTo>
                    <a:pt x="885563" y="232379"/>
                  </a:lnTo>
                  <a:lnTo>
                    <a:pt x="886020" y="232191"/>
                  </a:lnTo>
                  <a:lnTo>
                    <a:pt x="942224" y="232191"/>
                  </a:lnTo>
                  <a:lnTo>
                    <a:pt x="950932" y="227785"/>
                  </a:lnTo>
                  <a:lnTo>
                    <a:pt x="985050" y="206020"/>
                  </a:lnTo>
                  <a:lnTo>
                    <a:pt x="937808" y="206020"/>
                  </a:lnTo>
                  <a:lnTo>
                    <a:pt x="938343" y="205678"/>
                  </a:lnTo>
                  <a:close/>
                </a:path>
                <a:path w="1110614" h="402590">
                  <a:moveTo>
                    <a:pt x="938905" y="205394"/>
                  </a:moveTo>
                  <a:lnTo>
                    <a:pt x="938343" y="205678"/>
                  </a:lnTo>
                  <a:lnTo>
                    <a:pt x="937808" y="206020"/>
                  </a:lnTo>
                  <a:lnTo>
                    <a:pt x="938905" y="205394"/>
                  </a:lnTo>
                  <a:close/>
                </a:path>
                <a:path w="1110614" h="402590">
                  <a:moveTo>
                    <a:pt x="986031" y="205394"/>
                  </a:moveTo>
                  <a:lnTo>
                    <a:pt x="938905" y="205394"/>
                  </a:lnTo>
                  <a:lnTo>
                    <a:pt x="937808" y="206020"/>
                  </a:lnTo>
                  <a:lnTo>
                    <a:pt x="985050" y="206020"/>
                  </a:lnTo>
                  <a:lnTo>
                    <a:pt x="986031" y="205394"/>
                  </a:lnTo>
                  <a:close/>
                </a:path>
                <a:path w="1110614" h="402590">
                  <a:moveTo>
                    <a:pt x="982329" y="177617"/>
                  </a:moveTo>
                  <a:lnTo>
                    <a:pt x="938343" y="205678"/>
                  </a:lnTo>
                  <a:lnTo>
                    <a:pt x="938905" y="205394"/>
                  </a:lnTo>
                  <a:lnTo>
                    <a:pt x="986031" y="205394"/>
                  </a:lnTo>
                  <a:lnTo>
                    <a:pt x="997386" y="198149"/>
                  </a:lnTo>
                  <a:lnTo>
                    <a:pt x="1021203" y="178151"/>
                  </a:lnTo>
                  <a:lnTo>
                    <a:pt x="981693" y="178151"/>
                  </a:lnTo>
                  <a:lnTo>
                    <a:pt x="982329" y="177617"/>
                  </a:lnTo>
                  <a:close/>
                </a:path>
                <a:path w="1110614" h="402590">
                  <a:moveTo>
                    <a:pt x="983029" y="177170"/>
                  </a:moveTo>
                  <a:lnTo>
                    <a:pt x="982329" y="177617"/>
                  </a:lnTo>
                  <a:lnTo>
                    <a:pt x="981693" y="178151"/>
                  </a:lnTo>
                  <a:lnTo>
                    <a:pt x="983029" y="177170"/>
                  </a:lnTo>
                  <a:close/>
                </a:path>
                <a:path w="1110614" h="402590">
                  <a:moveTo>
                    <a:pt x="1022371" y="177170"/>
                  </a:moveTo>
                  <a:lnTo>
                    <a:pt x="983029" y="177170"/>
                  </a:lnTo>
                  <a:lnTo>
                    <a:pt x="981693" y="178151"/>
                  </a:lnTo>
                  <a:lnTo>
                    <a:pt x="1021203" y="178151"/>
                  </a:lnTo>
                  <a:lnTo>
                    <a:pt x="1022371" y="177170"/>
                  </a:lnTo>
                  <a:close/>
                </a:path>
                <a:path w="1110614" h="402590">
                  <a:moveTo>
                    <a:pt x="1016950" y="148547"/>
                  </a:moveTo>
                  <a:lnTo>
                    <a:pt x="982329" y="177617"/>
                  </a:lnTo>
                  <a:lnTo>
                    <a:pt x="983029" y="177170"/>
                  </a:lnTo>
                  <a:lnTo>
                    <a:pt x="1022371" y="177170"/>
                  </a:lnTo>
                  <a:lnTo>
                    <a:pt x="1034990" y="166574"/>
                  </a:lnTo>
                  <a:lnTo>
                    <a:pt x="1049354" y="149406"/>
                  </a:lnTo>
                  <a:lnTo>
                    <a:pt x="1016231" y="149406"/>
                  </a:lnTo>
                  <a:lnTo>
                    <a:pt x="1016950" y="148547"/>
                  </a:lnTo>
                  <a:close/>
                </a:path>
                <a:path w="1110614" h="402590">
                  <a:moveTo>
                    <a:pt x="1017804" y="147829"/>
                  </a:moveTo>
                  <a:lnTo>
                    <a:pt x="1016950" y="148547"/>
                  </a:lnTo>
                  <a:lnTo>
                    <a:pt x="1016231" y="149406"/>
                  </a:lnTo>
                  <a:lnTo>
                    <a:pt x="1017804" y="147829"/>
                  </a:lnTo>
                  <a:close/>
                </a:path>
                <a:path w="1110614" h="402590">
                  <a:moveTo>
                    <a:pt x="1050673" y="147829"/>
                  </a:moveTo>
                  <a:lnTo>
                    <a:pt x="1017804" y="147829"/>
                  </a:lnTo>
                  <a:lnTo>
                    <a:pt x="1016231" y="149406"/>
                  </a:lnTo>
                  <a:lnTo>
                    <a:pt x="1049354" y="149406"/>
                  </a:lnTo>
                  <a:lnTo>
                    <a:pt x="1050673" y="147829"/>
                  </a:lnTo>
                  <a:close/>
                </a:path>
                <a:path w="1110614" h="402590">
                  <a:moveTo>
                    <a:pt x="1041728" y="118931"/>
                  </a:moveTo>
                  <a:lnTo>
                    <a:pt x="1016950" y="148547"/>
                  </a:lnTo>
                  <a:lnTo>
                    <a:pt x="1017804" y="147829"/>
                  </a:lnTo>
                  <a:lnTo>
                    <a:pt x="1050673" y="147829"/>
                  </a:lnTo>
                  <a:lnTo>
                    <a:pt x="1063136" y="132934"/>
                  </a:lnTo>
                  <a:lnTo>
                    <a:pt x="1069420" y="120280"/>
                  </a:lnTo>
                  <a:lnTo>
                    <a:pt x="1041058" y="120280"/>
                  </a:lnTo>
                  <a:lnTo>
                    <a:pt x="1041728" y="118931"/>
                  </a:lnTo>
                  <a:close/>
                </a:path>
                <a:path w="1110614" h="402590">
                  <a:moveTo>
                    <a:pt x="1042692" y="117778"/>
                  </a:moveTo>
                  <a:lnTo>
                    <a:pt x="1041728" y="118931"/>
                  </a:lnTo>
                  <a:lnTo>
                    <a:pt x="1041058" y="120280"/>
                  </a:lnTo>
                  <a:lnTo>
                    <a:pt x="1042692" y="117778"/>
                  </a:lnTo>
                  <a:close/>
                </a:path>
                <a:path w="1110614" h="402590">
                  <a:moveTo>
                    <a:pt x="1070662" y="117778"/>
                  </a:moveTo>
                  <a:lnTo>
                    <a:pt x="1042692" y="117778"/>
                  </a:lnTo>
                  <a:lnTo>
                    <a:pt x="1041058" y="120280"/>
                  </a:lnTo>
                  <a:lnTo>
                    <a:pt x="1069420" y="120280"/>
                  </a:lnTo>
                  <a:lnTo>
                    <a:pt x="1070662" y="117778"/>
                  </a:lnTo>
                  <a:close/>
                </a:path>
                <a:path w="1110614" h="402590">
                  <a:moveTo>
                    <a:pt x="1055993" y="90203"/>
                  </a:moveTo>
                  <a:lnTo>
                    <a:pt x="1041728" y="118931"/>
                  </a:lnTo>
                  <a:lnTo>
                    <a:pt x="1042692" y="117778"/>
                  </a:lnTo>
                  <a:lnTo>
                    <a:pt x="1070662" y="117778"/>
                  </a:lnTo>
                  <a:lnTo>
                    <a:pt x="1081416" y="96123"/>
                  </a:lnTo>
                  <a:lnTo>
                    <a:pt x="1081405" y="93211"/>
                  </a:lnTo>
                  <a:lnTo>
                    <a:pt x="1056004" y="93211"/>
                  </a:lnTo>
                  <a:lnTo>
                    <a:pt x="1055993" y="90203"/>
                  </a:lnTo>
                  <a:close/>
                </a:path>
                <a:path w="1110614" h="402590">
                  <a:moveTo>
                    <a:pt x="1057330" y="87510"/>
                  </a:moveTo>
                  <a:lnTo>
                    <a:pt x="1055993" y="90203"/>
                  </a:lnTo>
                  <a:lnTo>
                    <a:pt x="1056004" y="93211"/>
                  </a:lnTo>
                  <a:lnTo>
                    <a:pt x="1057330" y="87510"/>
                  </a:lnTo>
                  <a:close/>
                </a:path>
                <a:path w="1110614" h="402590">
                  <a:moveTo>
                    <a:pt x="1081383" y="87510"/>
                  </a:moveTo>
                  <a:lnTo>
                    <a:pt x="1057330" y="87510"/>
                  </a:lnTo>
                  <a:lnTo>
                    <a:pt x="1056004" y="93211"/>
                  </a:lnTo>
                  <a:lnTo>
                    <a:pt x="1081405" y="93211"/>
                  </a:lnTo>
                  <a:lnTo>
                    <a:pt x="1081383" y="87510"/>
                  </a:lnTo>
                  <a:close/>
                </a:path>
                <a:path w="1110614" h="402590">
                  <a:moveTo>
                    <a:pt x="1081345" y="77428"/>
                  </a:moveTo>
                  <a:lnTo>
                    <a:pt x="1055962" y="82004"/>
                  </a:lnTo>
                  <a:lnTo>
                    <a:pt x="1055993" y="90203"/>
                  </a:lnTo>
                  <a:lnTo>
                    <a:pt x="1057330" y="87510"/>
                  </a:lnTo>
                  <a:lnTo>
                    <a:pt x="1081383" y="87510"/>
                  </a:lnTo>
                  <a:lnTo>
                    <a:pt x="1081345" y="77428"/>
                  </a:lnTo>
                  <a:close/>
                </a:path>
                <a:path w="1110614" h="402590">
                  <a:moveTo>
                    <a:pt x="1056699" y="0"/>
                  </a:moveTo>
                  <a:lnTo>
                    <a:pt x="1031351" y="86441"/>
                  </a:lnTo>
                  <a:lnTo>
                    <a:pt x="1055962" y="82004"/>
                  </a:lnTo>
                  <a:lnTo>
                    <a:pt x="1055902" y="66128"/>
                  </a:lnTo>
                  <a:lnTo>
                    <a:pt x="1106042" y="66032"/>
                  </a:lnTo>
                  <a:lnTo>
                    <a:pt x="1056699" y="0"/>
                  </a:lnTo>
                  <a:close/>
                </a:path>
                <a:path w="1110614" h="402590">
                  <a:moveTo>
                    <a:pt x="1081302" y="66032"/>
                  </a:moveTo>
                  <a:lnTo>
                    <a:pt x="1055902" y="66128"/>
                  </a:lnTo>
                  <a:lnTo>
                    <a:pt x="1055962" y="82004"/>
                  </a:lnTo>
                  <a:lnTo>
                    <a:pt x="1081345" y="77428"/>
                  </a:lnTo>
                  <a:lnTo>
                    <a:pt x="1081302" y="66032"/>
                  </a:lnTo>
                  <a:close/>
                </a:path>
                <a:path w="1110614" h="402590">
                  <a:moveTo>
                    <a:pt x="1106042" y="66032"/>
                  </a:moveTo>
                  <a:lnTo>
                    <a:pt x="1081302" y="66032"/>
                  </a:lnTo>
                  <a:lnTo>
                    <a:pt x="1081345" y="77428"/>
                  </a:lnTo>
                  <a:lnTo>
                    <a:pt x="1110614" y="72151"/>
                  </a:lnTo>
                  <a:lnTo>
                    <a:pt x="1106042" y="660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77999" y="5880100"/>
              <a:ext cx="3975100" cy="558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79599" y="5842000"/>
              <a:ext cx="3771900" cy="723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69780" y="5868150"/>
              <a:ext cx="3823970" cy="423545"/>
            </a:xfrm>
            <a:custGeom>
              <a:avLst/>
              <a:gdLst/>
              <a:ahLst/>
              <a:cxnLst/>
              <a:rect l="l" t="t" r="r" b="b"/>
              <a:pathLst>
                <a:path w="3823970" h="423545">
                  <a:moveTo>
                    <a:pt x="3823933" y="0"/>
                  </a:moveTo>
                  <a:lnTo>
                    <a:pt x="0" y="0"/>
                  </a:lnTo>
                  <a:lnTo>
                    <a:pt x="0" y="423015"/>
                  </a:lnTo>
                  <a:lnTo>
                    <a:pt x="3823933" y="423015"/>
                  </a:lnTo>
                  <a:lnTo>
                    <a:pt x="3823933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98237" y="5890282"/>
            <a:ext cx="3478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30480" indent="-375920">
              <a:lnSpc>
                <a:spcPct val="105300"/>
              </a:lnSpc>
              <a:spcBef>
                <a:spcPts val="95"/>
              </a:spcBef>
            </a:pPr>
            <a:r>
              <a:rPr sz="1900" spc="-5" dirty="0">
                <a:latin typeface="Cambria Math"/>
                <a:cs typeface="Cambria Math"/>
              </a:rPr>
              <a:t>⇒ </a:t>
            </a:r>
            <a:r>
              <a:rPr sz="1900" spc="-5" dirty="0">
                <a:latin typeface="Tahoma"/>
                <a:cs typeface="Tahoma"/>
              </a:rPr>
              <a:t>to reduce </a:t>
            </a:r>
            <a:r>
              <a:rPr sz="1900" dirty="0">
                <a:latin typeface="Tahoma"/>
                <a:cs typeface="Tahoma"/>
              </a:rPr>
              <a:t>ripples, </a:t>
            </a:r>
            <a:r>
              <a:rPr sz="1900" spc="-5" dirty="0">
                <a:latin typeface="Tahoma"/>
                <a:cs typeface="Tahoma"/>
              </a:rPr>
              <a:t>use m coils  rotated regularly by </a:t>
            </a:r>
            <a:r>
              <a:rPr sz="1900" dirty="0">
                <a:latin typeface="Tahoma"/>
                <a:cs typeface="Tahoma"/>
              </a:rPr>
              <a:t>180</a:t>
            </a:r>
            <a:r>
              <a:rPr sz="1500" baseline="55555" dirty="0">
                <a:latin typeface="Tahoma"/>
                <a:cs typeface="Tahoma"/>
              </a:rPr>
              <a:t>o</a:t>
            </a:r>
            <a:r>
              <a:rPr sz="1900" dirty="0">
                <a:latin typeface="Tahoma"/>
                <a:cs typeface="Tahoma"/>
              </a:rPr>
              <a:t>/m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55444" y="4736984"/>
            <a:ext cx="654177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1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magnetic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field:</a:t>
            </a:r>
            <a:endParaRPr sz="2100">
              <a:latin typeface="Tahoma"/>
              <a:cs typeface="Tahoma"/>
            </a:endParaRPr>
          </a:p>
          <a:p>
            <a:pPr algn="ctr">
              <a:lnSpc>
                <a:spcPts val="2510"/>
              </a:lnSpc>
            </a:pPr>
            <a:r>
              <a:rPr sz="2100" dirty="0">
                <a:latin typeface="Tahoma"/>
                <a:cs typeface="Tahoma"/>
              </a:rPr>
              <a:t>flux through the coil is </a:t>
            </a:r>
            <a:r>
              <a:rPr sz="2100" dirty="0">
                <a:latin typeface="Symbol"/>
                <a:cs typeface="Symbol"/>
              </a:rPr>
              <a:t></a:t>
            </a:r>
            <a:r>
              <a:rPr sz="2100" dirty="0">
                <a:latin typeface="Tahoma"/>
                <a:cs typeface="Tahoma"/>
              </a:rPr>
              <a:t>(B) </a:t>
            </a:r>
            <a:r>
              <a:rPr sz="2100" spc="-5" dirty="0">
                <a:latin typeface="Tahoma"/>
                <a:cs typeface="Tahoma"/>
              </a:rPr>
              <a:t>= |B|</a:t>
            </a:r>
            <a:r>
              <a:rPr sz="2100" spc="-5" dirty="0">
                <a:latin typeface="Symbol"/>
                <a:cs typeface="Symbol"/>
              </a:rPr>
              <a:t>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cos </a:t>
            </a:r>
            <a:r>
              <a:rPr sz="2100" spc="-5" dirty="0">
                <a:latin typeface="Symbol"/>
                <a:cs typeface="Symbol"/>
              </a:rPr>
              <a:t>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|B|</a:t>
            </a:r>
            <a:r>
              <a:rPr sz="2100" dirty="0">
                <a:latin typeface="Symbol"/>
                <a:cs typeface="Symbol"/>
              </a:rPr>
              <a:t>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cos</a:t>
            </a:r>
            <a:r>
              <a:rPr sz="2100" spc="385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</a:t>
            </a:r>
            <a:r>
              <a:rPr sz="2100" dirty="0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93699" y="5075914"/>
            <a:ext cx="161290" cy="53975"/>
          </a:xfrm>
          <a:custGeom>
            <a:avLst/>
            <a:gdLst/>
            <a:ahLst/>
            <a:cxnLst/>
            <a:rect l="l" t="t" r="r" b="b"/>
            <a:pathLst>
              <a:path w="161289" h="53975">
                <a:moveTo>
                  <a:pt x="80538" y="39564"/>
                </a:moveTo>
                <a:lnTo>
                  <a:pt x="80538" y="53715"/>
                </a:lnTo>
                <a:lnTo>
                  <a:pt x="122977" y="39564"/>
                </a:lnTo>
                <a:lnTo>
                  <a:pt x="80538" y="39564"/>
                </a:lnTo>
                <a:close/>
              </a:path>
              <a:path w="161289" h="53975">
                <a:moveTo>
                  <a:pt x="80539" y="0"/>
                </a:moveTo>
                <a:lnTo>
                  <a:pt x="80538" y="39564"/>
                </a:lnTo>
                <a:lnTo>
                  <a:pt x="93962" y="39564"/>
                </a:lnTo>
                <a:lnTo>
                  <a:pt x="93962" y="14152"/>
                </a:lnTo>
                <a:lnTo>
                  <a:pt x="122977" y="14152"/>
                </a:lnTo>
                <a:lnTo>
                  <a:pt x="80539" y="0"/>
                </a:lnTo>
                <a:close/>
              </a:path>
              <a:path w="161289" h="53975">
                <a:moveTo>
                  <a:pt x="122977" y="14152"/>
                </a:moveTo>
                <a:lnTo>
                  <a:pt x="93962" y="14152"/>
                </a:lnTo>
                <a:lnTo>
                  <a:pt x="93962" y="39564"/>
                </a:lnTo>
                <a:lnTo>
                  <a:pt x="122980" y="39563"/>
                </a:lnTo>
                <a:lnTo>
                  <a:pt x="161077" y="26859"/>
                </a:lnTo>
                <a:lnTo>
                  <a:pt x="122977" y="14152"/>
                </a:lnTo>
                <a:close/>
              </a:path>
              <a:path w="161289" h="53975">
                <a:moveTo>
                  <a:pt x="80539" y="14152"/>
                </a:moveTo>
                <a:lnTo>
                  <a:pt x="0" y="14152"/>
                </a:lnTo>
                <a:lnTo>
                  <a:pt x="0" y="39563"/>
                </a:lnTo>
                <a:lnTo>
                  <a:pt x="80538" y="39564"/>
                </a:lnTo>
                <a:lnTo>
                  <a:pt x="80539" y="1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18551" y="5075914"/>
            <a:ext cx="161290" cy="53975"/>
          </a:xfrm>
          <a:custGeom>
            <a:avLst/>
            <a:gdLst/>
            <a:ahLst/>
            <a:cxnLst/>
            <a:rect l="l" t="t" r="r" b="b"/>
            <a:pathLst>
              <a:path w="161289" h="53975">
                <a:moveTo>
                  <a:pt x="80538" y="39564"/>
                </a:moveTo>
                <a:lnTo>
                  <a:pt x="80538" y="53715"/>
                </a:lnTo>
                <a:lnTo>
                  <a:pt x="122977" y="39564"/>
                </a:lnTo>
                <a:lnTo>
                  <a:pt x="80538" y="39564"/>
                </a:lnTo>
                <a:close/>
              </a:path>
              <a:path w="161289" h="53975">
                <a:moveTo>
                  <a:pt x="80539" y="0"/>
                </a:moveTo>
                <a:lnTo>
                  <a:pt x="80538" y="39564"/>
                </a:lnTo>
                <a:lnTo>
                  <a:pt x="93962" y="39564"/>
                </a:lnTo>
                <a:lnTo>
                  <a:pt x="93962" y="14152"/>
                </a:lnTo>
                <a:lnTo>
                  <a:pt x="122977" y="14152"/>
                </a:lnTo>
                <a:lnTo>
                  <a:pt x="80539" y="0"/>
                </a:lnTo>
                <a:close/>
              </a:path>
              <a:path w="161289" h="53975">
                <a:moveTo>
                  <a:pt x="122977" y="14152"/>
                </a:moveTo>
                <a:lnTo>
                  <a:pt x="93962" y="14152"/>
                </a:lnTo>
                <a:lnTo>
                  <a:pt x="93962" y="39564"/>
                </a:lnTo>
                <a:lnTo>
                  <a:pt x="122980" y="39563"/>
                </a:lnTo>
                <a:lnTo>
                  <a:pt x="161077" y="26859"/>
                </a:lnTo>
                <a:lnTo>
                  <a:pt x="122977" y="14152"/>
                </a:lnTo>
                <a:close/>
              </a:path>
              <a:path w="161289" h="53975">
                <a:moveTo>
                  <a:pt x="80539" y="14152"/>
                </a:moveTo>
                <a:lnTo>
                  <a:pt x="0" y="14152"/>
                </a:lnTo>
                <a:lnTo>
                  <a:pt x="0" y="39563"/>
                </a:lnTo>
                <a:lnTo>
                  <a:pt x="80538" y="39564"/>
                </a:lnTo>
                <a:lnTo>
                  <a:pt x="80539" y="1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5372" y="5075914"/>
            <a:ext cx="161290" cy="53975"/>
          </a:xfrm>
          <a:custGeom>
            <a:avLst/>
            <a:gdLst/>
            <a:ahLst/>
            <a:cxnLst/>
            <a:rect l="l" t="t" r="r" b="b"/>
            <a:pathLst>
              <a:path w="161290" h="53975">
                <a:moveTo>
                  <a:pt x="80539" y="39564"/>
                </a:moveTo>
                <a:lnTo>
                  <a:pt x="80539" y="53715"/>
                </a:lnTo>
                <a:lnTo>
                  <a:pt x="122978" y="39564"/>
                </a:lnTo>
                <a:lnTo>
                  <a:pt x="80539" y="39564"/>
                </a:lnTo>
                <a:close/>
              </a:path>
              <a:path w="161290" h="53975">
                <a:moveTo>
                  <a:pt x="80539" y="0"/>
                </a:moveTo>
                <a:lnTo>
                  <a:pt x="80539" y="39564"/>
                </a:lnTo>
                <a:lnTo>
                  <a:pt x="93962" y="39564"/>
                </a:lnTo>
                <a:lnTo>
                  <a:pt x="93963" y="14152"/>
                </a:lnTo>
                <a:lnTo>
                  <a:pt x="122978" y="14152"/>
                </a:lnTo>
                <a:lnTo>
                  <a:pt x="80539" y="0"/>
                </a:lnTo>
                <a:close/>
              </a:path>
              <a:path w="161290" h="53975">
                <a:moveTo>
                  <a:pt x="122978" y="14152"/>
                </a:moveTo>
                <a:lnTo>
                  <a:pt x="93963" y="14152"/>
                </a:lnTo>
                <a:lnTo>
                  <a:pt x="93962" y="39564"/>
                </a:lnTo>
                <a:lnTo>
                  <a:pt x="122982" y="39563"/>
                </a:lnTo>
                <a:lnTo>
                  <a:pt x="161079" y="26859"/>
                </a:lnTo>
                <a:lnTo>
                  <a:pt x="122978" y="14152"/>
                </a:lnTo>
                <a:close/>
              </a:path>
              <a:path w="161290" h="53975">
                <a:moveTo>
                  <a:pt x="80539" y="14152"/>
                </a:moveTo>
                <a:lnTo>
                  <a:pt x="0" y="14152"/>
                </a:lnTo>
                <a:lnTo>
                  <a:pt x="0" y="39563"/>
                </a:lnTo>
                <a:lnTo>
                  <a:pt x="80539" y="39564"/>
                </a:lnTo>
                <a:lnTo>
                  <a:pt x="80539" y="1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769780" y="5868150"/>
            <a:ext cx="3823970" cy="4235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95"/>
              </a:spcBef>
              <a:tabLst>
                <a:tab pos="1758950" algn="l"/>
              </a:tabLst>
            </a:pPr>
            <a:r>
              <a:rPr sz="2100" spc="-5" dirty="0">
                <a:latin typeface="Tahoma"/>
                <a:cs typeface="Tahoma"/>
              </a:rPr>
              <a:t>V =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-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100" dirty="0">
                <a:latin typeface="Symbol"/>
                <a:cs typeface="Symbol"/>
              </a:rPr>
              <a:t></a:t>
            </a:r>
            <a:r>
              <a:rPr sz="2100" dirty="0">
                <a:latin typeface="Tahoma"/>
                <a:cs typeface="Tahoma"/>
              </a:rPr>
              <a:t>/</a:t>
            </a:r>
            <a:r>
              <a:rPr sz="2100" i="1" dirty="0">
                <a:latin typeface="Times New Roman"/>
                <a:cs typeface="Times New Roman"/>
              </a:rPr>
              <a:t>dt	</a:t>
            </a:r>
            <a:r>
              <a:rPr sz="2100" spc="-5" dirty="0">
                <a:latin typeface="Tahoma"/>
                <a:cs typeface="Tahoma"/>
              </a:rPr>
              <a:t>= </a:t>
            </a:r>
            <a:r>
              <a:rPr sz="2100" dirty="0">
                <a:latin typeface="Tahoma"/>
                <a:cs typeface="Tahoma"/>
              </a:rPr>
              <a:t>|B|</a:t>
            </a:r>
            <a:r>
              <a:rPr sz="2100" dirty="0">
                <a:latin typeface="Symbol"/>
                <a:cs typeface="Symbol"/>
              </a:rPr>
              <a:t>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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ahoma"/>
                <a:cs typeface="Tahoma"/>
              </a:rPr>
              <a:t>sin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Symbol"/>
                <a:cs typeface="Symbol"/>
              </a:rPr>
              <a:t></a:t>
            </a:r>
            <a:r>
              <a:rPr sz="2100" dirty="0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25881" y="5921866"/>
            <a:ext cx="161290" cy="53975"/>
          </a:xfrm>
          <a:custGeom>
            <a:avLst/>
            <a:gdLst/>
            <a:ahLst/>
            <a:cxnLst/>
            <a:rect l="l" t="t" r="r" b="b"/>
            <a:pathLst>
              <a:path w="161289" h="53975">
                <a:moveTo>
                  <a:pt x="80539" y="39564"/>
                </a:moveTo>
                <a:lnTo>
                  <a:pt x="80539" y="53717"/>
                </a:lnTo>
                <a:lnTo>
                  <a:pt x="122979" y="39564"/>
                </a:lnTo>
                <a:lnTo>
                  <a:pt x="80539" y="39564"/>
                </a:lnTo>
                <a:close/>
              </a:path>
              <a:path w="161289" h="53975">
                <a:moveTo>
                  <a:pt x="80539" y="0"/>
                </a:moveTo>
                <a:lnTo>
                  <a:pt x="80539" y="39564"/>
                </a:lnTo>
                <a:lnTo>
                  <a:pt x="93962" y="39564"/>
                </a:lnTo>
                <a:lnTo>
                  <a:pt x="93962" y="14152"/>
                </a:lnTo>
                <a:lnTo>
                  <a:pt x="122977" y="14152"/>
                </a:lnTo>
                <a:lnTo>
                  <a:pt x="80539" y="0"/>
                </a:lnTo>
                <a:close/>
              </a:path>
              <a:path w="161289" h="53975">
                <a:moveTo>
                  <a:pt x="122977" y="14152"/>
                </a:moveTo>
                <a:lnTo>
                  <a:pt x="93962" y="14152"/>
                </a:lnTo>
                <a:lnTo>
                  <a:pt x="93962" y="39564"/>
                </a:lnTo>
                <a:lnTo>
                  <a:pt x="122983" y="39563"/>
                </a:lnTo>
                <a:lnTo>
                  <a:pt x="161077" y="26859"/>
                </a:lnTo>
                <a:lnTo>
                  <a:pt x="122977" y="14152"/>
                </a:lnTo>
                <a:close/>
              </a:path>
              <a:path w="161289" h="53975">
                <a:moveTo>
                  <a:pt x="80539" y="14152"/>
                </a:moveTo>
                <a:lnTo>
                  <a:pt x="0" y="14152"/>
                </a:lnTo>
                <a:lnTo>
                  <a:pt x="0" y="39563"/>
                </a:lnTo>
                <a:lnTo>
                  <a:pt x="80539" y="39564"/>
                </a:lnTo>
                <a:lnTo>
                  <a:pt x="80539" y="1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DC</a:t>
            </a:r>
            <a:r>
              <a:rPr spc="-105" dirty="0"/>
              <a:t> </a:t>
            </a:r>
            <a:r>
              <a:rPr spc="-10" dirty="0"/>
              <a:t>tachometer</a:t>
            </a: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2100" dirty="0"/>
              <a:t>an</a:t>
            </a:r>
            <a:r>
              <a:rPr sz="2100" spc="-5" dirty="0"/>
              <a:t> </a:t>
            </a:r>
            <a:r>
              <a:rPr sz="2100" dirty="0"/>
              <a:t>example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796650" y="7012322"/>
            <a:ext cx="8883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solidFill>
                  <a:srgbClr val="5F5F5F"/>
                </a:solidFill>
                <a:latin typeface="Tahoma"/>
                <a:cs typeface="Tahoma"/>
              </a:rPr>
              <a:t>Robotics</a:t>
            </a:r>
            <a:r>
              <a:rPr sz="1550" i="1" spc="-1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9785" y="7012322"/>
            <a:ext cx="23050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45" dirty="0">
                <a:solidFill>
                  <a:srgbClr val="5F5F5F"/>
                </a:solidFill>
                <a:latin typeface="Tahoma"/>
                <a:cs typeface="Tahoma"/>
              </a:rPr>
              <a:t>22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7083" y="1804175"/>
            <a:ext cx="2523561" cy="232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5213" y="1676284"/>
            <a:ext cx="4719320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940">
              <a:lnSpc>
                <a:spcPts val="251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spc="-40" dirty="0">
                <a:solidFill>
                  <a:srgbClr val="0000FF"/>
                </a:solidFill>
                <a:latin typeface="Tahoma"/>
                <a:cs typeface="Tahoma"/>
              </a:rPr>
              <a:t>Servo-Tek </a:t>
            </a:r>
            <a:r>
              <a:rPr sz="2100" spc="-60" dirty="0">
                <a:latin typeface="Tahoma"/>
                <a:cs typeface="Tahoma"/>
              </a:rPr>
              <a:t>Tach </a:t>
            </a:r>
            <a:r>
              <a:rPr sz="2100" spc="-5" dirty="0">
                <a:latin typeface="Tahoma"/>
                <a:cs typeface="Tahoma"/>
              </a:rPr>
              <a:t>Generator </a:t>
            </a:r>
            <a:r>
              <a:rPr sz="1900" spc="-5" dirty="0">
                <a:latin typeface="Tahoma"/>
                <a:cs typeface="Tahoma"/>
              </a:rPr>
              <a:t>(B</a:t>
            </a:r>
            <a:r>
              <a:rPr sz="1900" spc="1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series)</a:t>
            </a:r>
            <a:endParaRPr sz="1900">
              <a:latin typeface="Tahoma"/>
              <a:cs typeface="Tahoma"/>
            </a:endParaRPr>
          </a:p>
          <a:p>
            <a:pPr marL="294005" indent="-281940">
              <a:lnSpc>
                <a:spcPts val="2510"/>
              </a:lnSpc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bi-directional</a:t>
            </a:r>
            <a:endParaRPr sz="2100">
              <a:latin typeface="Tahoma"/>
              <a:cs typeface="Tahoma"/>
            </a:endParaRPr>
          </a:p>
          <a:p>
            <a:pPr marL="294005" indent="-281940">
              <a:lnSpc>
                <a:spcPts val="2510"/>
              </a:lnSpc>
              <a:spcBef>
                <a:spcPts val="80"/>
              </a:spcBef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output voltage 11</a:t>
            </a:r>
            <a:r>
              <a:rPr sz="2100" dirty="0">
                <a:latin typeface="MS PGothic"/>
                <a:cs typeface="MS PGothic"/>
              </a:rPr>
              <a:t>÷</a:t>
            </a:r>
            <a:r>
              <a:rPr sz="2100" dirty="0">
                <a:latin typeface="Tahoma"/>
                <a:cs typeface="Tahoma"/>
              </a:rPr>
              <a:t>24 </a:t>
            </a:r>
            <a:r>
              <a:rPr sz="2100" spc="-5" dirty="0">
                <a:latin typeface="Tahoma"/>
                <a:cs typeface="Tahoma"/>
              </a:rPr>
              <a:t>V </a:t>
            </a:r>
            <a:r>
              <a:rPr sz="2100" dirty="0">
                <a:latin typeface="Tahoma"/>
                <a:cs typeface="Tahoma"/>
              </a:rPr>
              <a:t>@1000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RPM</a:t>
            </a:r>
            <a:endParaRPr sz="2100">
              <a:latin typeface="Tahoma"/>
              <a:cs typeface="Tahoma"/>
            </a:endParaRPr>
          </a:p>
          <a:p>
            <a:pPr marL="294005" marR="28575" indent="-281940">
              <a:lnSpc>
                <a:spcPts val="2500"/>
              </a:lnSpc>
              <a:spcBef>
                <a:spcPts val="90"/>
              </a:spcBef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low ripple: </a:t>
            </a:r>
            <a:r>
              <a:rPr sz="2100" spc="-5" dirty="0">
                <a:latin typeface="Tahoma"/>
                <a:cs typeface="Tahoma"/>
              </a:rPr>
              <a:t>&lt; 3% </a:t>
            </a:r>
            <a:r>
              <a:rPr sz="2100" spc="-10" dirty="0">
                <a:latin typeface="Tahoma"/>
                <a:cs typeface="Tahoma"/>
              </a:rPr>
              <a:t>peak-to-peak </a:t>
            </a:r>
            <a:r>
              <a:rPr sz="2100" dirty="0">
                <a:latin typeface="Tahoma"/>
                <a:cs typeface="Tahoma"/>
              </a:rPr>
              <a:t>of </a:t>
            </a:r>
            <a:r>
              <a:rPr sz="2100" spc="5" dirty="0">
                <a:latin typeface="Tahoma"/>
                <a:cs typeface="Tahoma"/>
              </a:rPr>
              <a:t>DC  </a:t>
            </a:r>
            <a:r>
              <a:rPr sz="2100" spc="-5" dirty="0">
                <a:latin typeface="Tahoma"/>
                <a:cs typeface="Tahoma"/>
              </a:rPr>
              <a:t>value </a:t>
            </a:r>
            <a:r>
              <a:rPr sz="1900" spc="-5" dirty="0">
                <a:latin typeface="Tahoma"/>
                <a:cs typeface="Tahoma"/>
              </a:rPr>
              <a:t>(with </a:t>
            </a:r>
            <a:r>
              <a:rPr sz="1900" dirty="0">
                <a:latin typeface="Tahoma"/>
                <a:cs typeface="Tahoma"/>
              </a:rPr>
              <a:t>72 </a:t>
            </a:r>
            <a:r>
              <a:rPr sz="1900" spc="-5" dirty="0">
                <a:latin typeface="Tahoma"/>
                <a:cs typeface="Tahoma"/>
              </a:rPr>
              <a:t>KHz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filter)</a:t>
            </a:r>
            <a:endParaRPr sz="1900">
              <a:latin typeface="Tahoma"/>
              <a:cs typeface="Tahoma"/>
            </a:endParaRPr>
          </a:p>
          <a:p>
            <a:pPr marL="294005" indent="-281940">
              <a:lnSpc>
                <a:spcPts val="2510"/>
              </a:lnSpc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weight </a:t>
            </a:r>
            <a:r>
              <a:rPr sz="2100" spc="-5" dirty="0">
                <a:latin typeface="Tahoma"/>
                <a:cs typeface="Tahoma"/>
              </a:rPr>
              <a:t>= 113 g, </a:t>
            </a:r>
            <a:r>
              <a:rPr sz="2100" dirty="0">
                <a:latin typeface="Tahoma"/>
                <a:cs typeface="Tahoma"/>
              </a:rPr>
              <a:t>diameter </a:t>
            </a:r>
            <a:r>
              <a:rPr sz="2100" spc="-5" dirty="0">
                <a:latin typeface="Tahoma"/>
                <a:cs typeface="Tahoma"/>
              </a:rPr>
              <a:t>= 2.9</a:t>
            </a:r>
            <a:r>
              <a:rPr sz="2100" spc="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cm</a:t>
            </a:r>
            <a:endParaRPr sz="2100">
              <a:latin typeface="Tahoma"/>
              <a:cs typeface="Tahoma"/>
            </a:endParaRPr>
          </a:p>
          <a:p>
            <a:pPr marL="294005" indent="-281940">
              <a:lnSpc>
                <a:spcPts val="2500"/>
              </a:lnSpc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linearity error </a:t>
            </a:r>
            <a:r>
              <a:rPr sz="2100" spc="-5" dirty="0">
                <a:latin typeface="Tahoma"/>
                <a:cs typeface="Tahoma"/>
              </a:rPr>
              <a:t>&lt; 0.1% </a:t>
            </a:r>
            <a:r>
              <a:rPr sz="2100" dirty="0">
                <a:latin typeface="Tahoma"/>
                <a:cs typeface="Tahoma"/>
              </a:rPr>
              <a:t>(at </a:t>
            </a:r>
            <a:r>
              <a:rPr sz="2100" spc="-5" dirty="0">
                <a:latin typeface="Tahoma"/>
                <a:cs typeface="Tahoma"/>
              </a:rPr>
              <a:t>any</a:t>
            </a:r>
            <a:r>
              <a:rPr sz="2100" spc="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speed)</a:t>
            </a:r>
            <a:endParaRPr sz="2100">
              <a:latin typeface="Tahoma"/>
              <a:cs typeface="Tahoma"/>
            </a:endParaRPr>
          </a:p>
          <a:p>
            <a:pPr marL="294005" indent="-281940">
              <a:lnSpc>
                <a:spcPts val="2510"/>
              </a:lnSpc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100" dirty="0">
                <a:latin typeface="Tahoma"/>
                <a:cs typeface="Tahoma"/>
              </a:rPr>
              <a:t>stability </a:t>
            </a:r>
            <a:r>
              <a:rPr sz="2100" spc="-5" dirty="0">
                <a:latin typeface="Tahoma"/>
                <a:cs typeface="Tahoma"/>
              </a:rPr>
              <a:t>0.1% </a:t>
            </a:r>
            <a:r>
              <a:rPr sz="2100" spc="-50" dirty="0">
                <a:latin typeface="Tahoma"/>
                <a:cs typeface="Tahoma"/>
              </a:rPr>
              <a:t>(w.r.t.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temperature)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05730" y="4582278"/>
            <a:ext cx="5884545" cy="2244725"/>
            <a:chOff x="2405730" y="4582278"/>
            <a:chExt cx="5884545" cy="2244725"/>
          </a:xfrm>
        </p:grpSpPr>
        <p:sp>
          <p:nvSpPr>
            <p:cNvPr id="11" name="object 11"/>
            <p:cNvSpPr/>
            <p:nvPr/>
          </p:nvSpPr>
          <p:spPr>
            <a:xfrm>
              <a:off x="2405730" y="4582278"/>
              <a:ext cx="5884367" cy="1947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3071" y="6558009"/>
              <a:ext cx="123189" cy="269240"/>
            </a:xfrm>
            <a:custGeom>
              <a:avLst/>
              <a:gdLst/>
              <a:ahLst/>
              <a:cxnLst/>
              <a:rect l="l" t="t" r="r" b="b"/>
              <a:pathLst>
                <a:path w="123190" h="269240">
                  <a:moveTo>
                    <a:pt x="61484" y="50431"/>
                  </a:moveTo>
                  <a:lnTo>
                    <a:pt x="48784" y="72212"/>
                  </a:lnTo>
                  <a:lnTo>
                    <a:pt x="48785" y="268640"/>
                  </a:lnTo>
                  <a:lnTo>
                    <a:pt x="74185" y="268640"/>
                  </a:lnTo>
                  <a:lnTo>
                    <a:pt x="74184" y="72212"/>
                  </a:lnTo>
                  <a:lnTo>
                    <a:pt x="61484" y="50431"/>
                  </a:lnTo>
                  <a:close/>
                </a:path>
                <a:path w="123190" h="269240">
                  <a:moveTo>
                    <a:pt x="61484" y="0"/>
                  </a:moveTo>
                  <a:lnTo>
                    <a:pt x="0" y="105449"/>
                  </a:lnTo>
                  <a:lnTo>
                    <a:pt x="2045" y="113229"/>
                  </a:lnTo>
                  <a:lnTo>
                    <a:pt x="14164" y="120300"/>
                  </a:lnTo>
                  <a:lnTo>
                    <a:pt x="21939" y="118253"/>
                  </a:lnTo>
                  <a:lnTo>
                    <a:pt x="48784" y="72212"/>
                  </a:lnTo>
                  <a:lnTo>
                    <a:pt x="48784" y="25215"/>
                  </a:lnTo>
                  <a:lnTo>
                    <a:pt x="76187" y="25215"/>
                  </a:lnTo>
                  <a:lnTo>
                    <a:pt x="61484" y="0"/>
                  </a:lnTo>
                  <a:close/>
                </a:path>
                <a:path w="123190" h="269240">
                  <a:moveTo>
                    <a:pt x="76187" y="25215"/>
                  </a:moveTo>
                  <a:lnTo>
                    <a:pt x="74184" y="25215"/>
                  </a:lnTo>
                  <a:lnTo>
                    <a:pt x="74184" y="72212"/>
                  </a:lnTo>
                  <a:lnTo>
                    <a:pt x="101032" y="118253"/>
                  </a:lnTo>
                  <a:lnTo>
                    <a:pt x="108807" y="120300"/>
                  </a:lnTo>
                  <a:lnTo>
                    <a:pt x="120924" y="113229"/>
                  </a:lnTo>
                  <a:lnTo>
                    <a:pt x="122970" y="105449"/>
                  </a:lnTo>
                  <a:lnTo>
                    <a:pt x="76187" y="25215"/>
                  </a:lnTo>
                  <a:close/>
                </a:path>
                <a:path w="123190" h="269240">
                  <a:moveTo>
                    <a:pt x="74184" y="25215"/>
                  </a:moveTo>
                  <a:lnTo>
                    <a:pt x="48784" y="25215"/>
                  </a:lnTo>
                  <a:lnTo>
                    <a:pt x="48784" y="72212"/>
                  </a:lnTo>
                  <a:lnTo>
                    <a:pt x="61484" y="50431"/>
                  </a:lnTo>
                  <a:lnTo>
                    <a:pt x="50514" y="31617"/>
                  </a:lnTo>
                  <a:lnTo>
                    <a:pt x="74184" y="31617"/>
                  </a:lnTo>
                  <a:lnTo>
                    <a:pt x="74184" y="25215"/>
                  </a:lnTo>
                  <a:close/>
                </a:path>
                <a:path w="123190" h="269240">
                  <a:moveTo>
                    <a:pt x="74184" y="31617"/>
                  </a:moveTo>
                  <a:lnTo>
                    <a:pt x="72454" y="31617"/>
                  </a:lnTo>
                  <a:lnTo>
                    <a:pt x="61484" y="50431"/>
                  </a:lnTo>
                  <a:lnTo>
                    <a:pt x="74184" y="72212"/>
                  </a:lnTo>
                  <a:lnTo>
                    <a:pt x="74184" y="31617"/>
                  </a:lnTo>
                  <a:close/>
                </a:path>
                <a:path w="123190" h="269240">
                  <a:moveTo>
                    <a:pt x="72454" y="31617"/>
                  </a:moveTo>
                  <a:lnTo>
                    <a:pt x="50514" y="31617"/>
                  </a:lnTo>
                  <a:lnTo>
                    <a:pt x="61484" y="50431"/>
                  </a:lnTo>
                  <a:lnTo>
                    <a:pt x="72454" y="31617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36293" y="6870617"/>
            <a:ext cx="183768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660066"/>
                </a:solidFill>
                <a:latin typeface="Tahoma"/>
                <a:cs typeface="Tahoma"/>
              </a:rPr>
              <a:t>1.75 </a:t>
            </a:r>
            <a:r>
              <a:rPr sz="1500" spc="-15" dirty="0">
                <a:solidFill>
                  <a:srgbClr val="660066"/>
                </a:solidFill>
                <a:latin typeface="Tahoma"/>
                <a:cs typeface="Tahoma"/>
              </a:rPr>
              <a:t>mNm </a:t>
            </a:r>
            <a:r>
              <a:rPr sz="1500" spc="-10" dirty="0">
                <a:solidFill>
                  <a:srgbClr val="660066"/>
                </a:solidFill>
                <a:latin typeface="Tahoma"/>
                <a:cs typeface="Tahoma"/>
              </a:rPr>
              <a:t>(as </a:t>
            </a:r>
            <a:r>
              <a:rPr sz="1500" spc="-5" dirty="0">
                <a:solidFill>
                  <a:srgbClr val="660066"/>
                </a:solidFill>
                <a:latin typeface="Tahoma"/>
                <a:cs typeface="Tahoma"/>
              </a:rPr>
              <a:t>a</a:t>
            </a:r>
            <a:r>
              <a:rPr sz="1500" spc="-9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Tahoma"/>
                <a:cs typeface="Tahoma"/>
              </a:rPr>
              <a:t>load)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0529" y="711011"/>
            <a:ext cx="29248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Accelerometers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23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572082" y="1456650"/>
            <a:ext cx="9519920" cy="51276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32105" indent="-28194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32105" algn="l"/>
                <a:tab pos="332740" algn="l"/>
              </a:tabLst>
            </a:pPr>
            <a:r>
              <a:rPr sz="2100" dirty="0">
                <a:latin typeface="Tahoma"/>
                <a:cs typeface="Tahoma"/>
              </a:rPr>
              <a:t>measure of linear acceleration based on </a:t>
            </a:r>
            <a:r>
              <a:rPr sz="2100" spc="5" dirty="0">
                <a:solidFill>
                  <a:srgbClr val="008000"/>
                </a:solidFill>
                <a:latin typeface="Tahoma"/>
                <a:cs typeface="Tahoma"/>
              </a:rPr>
              <a:t>inertial </a:t>
            </a:r>
            <a:r>
              <a:rPr sz="2100" dirty="0">
                <a:solidFill>
                  <a:srgbClr val="008000"/>
                </a:solidFill>
                <a:latin typeface="Tahoma"/>
                <a:cs typeface="Tahoma"/>
              </a:rPr>
              <a:t>forces </a:t>
            </a:r>
            <a:r>
              <a:rPr sz="2100" spc="-5" dirty="0">
                <a:latin typeface="Tahoma"/>
                <a:cs typeface="Tahoma"/>
              </a:rPr>
              <a:t>(no</a:t>
            </a:r>
            <a:r>
              <a:rPr sz="2100" spc="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“touch”)</a:t>
            </a:r>
            <a:endParaRPr sz="2100">
              <a:latin typeface="Tahoma"/>
              <a:cs typeface="Tahoma"/>
            </a:endParaRPr>
          </a:p>
          <a:p>
            <a:pPr marL="575945" lvl="1" indent="-24447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575945" algn="l"/>
                <a:tab pos="576580" algn="l"/>
              </a:tabLst>
            </a:pPr>
            <a:r>
              <a:rPr sz="1900" spc="-5" dirty="0">
                <a:latin typeface="Tahoma"/>
                <a:cs typeface="Tahoma"/>
              </a:rPr>
              <a:t>units: [m/s²] or gravitational acceleration [g] (non-SI unit: </a:t>
            </a:r>
            <a:r>
              <a:rPr sz="1900" dirty="0">
                <a:latin typeface="Tahoma"/>
                <a:cs typeface="Tahoma"/>
              </a:rPr>
              <a:t>1g </a:t>
            </a:r>
            <a:r>
              <a:rPr sz="1900" spc="-5" dirty="0">
                <a:latin typeface="Tahoma"/>
                <a:cs typeface="Tahoma"/>
              </a:rPr>
              <a:t>≈ </a:t>
            </a:r>
            <a:r>
              <a:rPr sz="1900" dirty="0">
                <a:latin typeface="Tahoma"/>
                <a:cs typeface="Tahoma"/>
              </a:rPr>
              <a:t>9.81</a:t>
            </a:r>
            <a:r>
              <a:rPr sz="1900" spc="10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m/s²)</a:t>
            </a:r>
            <a:endParaRPr sz="1900">
              <a:latin typeface="Tahoma"/>
              <a:cs typeface="Tahoma"/>
            </a:endParaRPr>
          </a:p>
          <a:p>
            <a:pPr marL="332105" indent="-28194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32105" algn="l"/>
                <a:tab pos="332740" algn="l"/>
              </a:tabLst>
            </a:pPr>
            <a:r>
              <a:rPr sz="2100" dirty="0">
                <a:latin typeface="Tahoma"/>
                <a:cs typeface="Tahoma"/>
              </a:rPr>
              <a:t>different principles for converting mechanical motion in an electrical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signal</a:t>
            </a:r>
            <a:endParaRPr sz="2100">
              <a:latin typeface="Tahoma"/>
              <a:cs typeface="Tahoma"/>
            </a:endParaRPr>
          </a:p>
          <a:p>
            <a:pPr marL="575945" marR="300990" lvl="1" indent="-243840">
              <a:lnSpc>
                <a:spcPct val="100899"/>
              </a:lnSpc>
              <a:spcBef>
                <a:spcPts val="56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575945" algn="l"/>
                <a:tab pos="576580" algn="l"/>
              </a:tabLst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piezoelectric</a:t>
            </a:r>
            <a:r>
              <a:rPr sz="1900" spc="-5" dirty="0">
                <a:latin typeface="Tahoma"/>
                <a:cs typeface="Tahoma"/>
              </a:rPr>
              <a:t>: piezoceramics (PZT) or crystals (quartz), better linearity &amp; stability,  wide </a:t>
            </a:r>
            <a:r>
              <a:rPr sz="1900" dirty="0">
                <a:latin typeface="Tahoma"/>
                <a:cs typeface="Tahoma"/>
              </a:rPr>
              <a:t>dynamic range </a:t>
            </a:r>
            <a:r>
              <a:rPr sz="1900" spc="-5" dirty="0">
                <a:latin typeface="Tahoma"/>
                <a:cs typeface="Tahoma"/>
              </a:rPr>
              <a:t>up to high frequencies, no moving parts, no </a:t>
            </a:r>
            <a:r>
              <a:rPr sz="1900" dirty="0">
                <a:latin typeface="Tahoma"/>
                <a:cs typeface="Tahoma"/>
              </a:rPr>
              <a:t>power</a:t>
            </a:r>
            <a:r>
              <a:rPr sz="1900" spc="1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needed</a:t>
            </a:r>
            <a:endParaRPr sz="1900">
              <a:latin typeface="Tahoma"/>
              <a:cs typeface="Tahoma"/>
            </a:endParaRPr>
          </a:p>
          <a:p>
            <a:pPr marL="575945" lvl="1" indent="-244475">
              <a:lnSpc>
                <a:spcPct val="100000"/>
              </a:lnSpc>
              <a:spcBef>
                <a:spcPts val="62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575945" algn="l"/>
                <a:tab pos="576580" algn="l"/>
              </a:tabLst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piezoresistive</a:t>
            </a:r>
            <a:r>
              <a:rPr sz="1900" spc="-5" dirty="0">
                <a:latin typeface="Tahoma"/>
                <a:cs typeface="Tahoma"/>
              </a:rPr>
              <a:t>: for high-shocks, </a:t>
            </a:r>
            <a:r>
              <a:rPr sz="1900" dirty="0">
                <a:latin typeface="Tahoma"/>
                <a:cs typeface="Tahoma"/>
              </a:rPr>
              <a:t>measures </a:t>
            </a:r>
            <a:r>
              <a:rPr sz="1900" spc="-5" dirty="0">
                <a:latin typeface="Tahoma"/>
                <a:cs typeface="Tahoma"/>
              </a:rPr>
              <a:t>also static acceleration </a:t>
            </a:r>
            <a:r>
              <a:rPr sz="1900" spc="-10" dirty="0">
                <a:latin typeface="Tahoma"/>
                <a:cs typeface="Tahoma"/>
              </a:rPr>
              <a:t>(g</a:t>
            </a:r>
            <a:r>
              <a:rPr sz="1950" spc="-15" baseline="-17094" dirty="0">
                <a:latin typeface="Tahoma"/>
                <a:cs typeface="Tahoma"/>
              </a:rPr>
              <a:t>0</a:t>
            </a:r>
            <a:r>
              <a:rPr sz="1900" spc="-10" dirty="0">
                <a:latin typeface="Tahoma"/>
                <a:cs typeface="Tahoma"/>
              </a:rPr>
              <a:t>), </a:t>
            </a:r>
            <a:r>
              <a:rPr sz="1900" spc="-5" dirty="0">
                <a:latin typeface="Tahoma"/>
                <a:cs typeface="Tahoma"/>
              </a:rPr>
              <a:t>needs</a:t>
            </a:r>
            <a:r>
              <a:rPr sz="1900" spc="1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supply</a:t>
            </a:r>
            <a:endParaRPr sz="1900">
              <a:latin typeface="Tahoma"/>
              <a:cs typeface="Tahoma"/>
            </a:endParaRPr>
          </a:p>
          <a:p>
            <a:pPr marL="575945" marR="610870" lvl="1" indent="-243840">
              <a:lnSpc>
                <a:spcPct val="100899"/>
              </a:lnSpc>
              <a:spcBef>
                <a:spcPts val="60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575945" algn="l"/>
                <a:tab pos="576580" algn="l"/>
              </a:tabLst>
            </a:pPr>
            <a:r>
              <a:rPr sz="1900" dirty="0">
                <a:solidFill>
                  <a:srgbClr val="0000FF"/>
                </a:solidFill>
                <a:latin typeface="Tahoma"/>
                <a:cs typeface="Tahoma"/>
              </a:rPr>
              <a:t>capacitive</a:t>
            </a:r>
            <a:r>
              <a:rPr sz="1900" dirty="0">
                <a:latin typeface="Tahoma"/>
                <a:cs typeface="Tahoma"/>
              </a:rPr>
              <a:t>: </a:t>
            </a:r>
            <a:r>
              <a:rPr sz="1900" spc="-5" dirty="0">
                <a:latin typeface="Tahoma"/>
                <a:cs typeface="Tahoma"/>
              </a:rPr>
              <a:t>silicon micro-machined sensing element, superior in static to low  frequency </a:t>
            </a:r>
            <a:r>
              <a:rPr sz="1900" dirty="0">
                <a:latin typeface="Tahoma"/>
                <a:cs typeface="Tahoma"/>
              </a:rPr>
              <a:t>range, </a:t>
            </a:r>
            <a:r>
              <a:rPr sz="1900" spc="-5" dirty="0">
                <a:latin typeface="Tahoma"/>
                <a:cs typeface="Tahoma"/>
              </a:rPr>
              <a:t>can </a:t>
            </a:r>
            <a:r>
              <a:rPr sz="1900" dirty="0">
                <a:latin typeface="Tahoma"/>
                <a:cs typeface="Tahoma"/>
              </a:rPr>
              <a:t>be </a:t>
            </a:r>
            <a:r>
              <a:rPr sz="1900" spc="-5" dirty="0">
                <a:latin typeface="Tahoma"/>
                <a:cs typeface="Tahoma"/>
              </a:rPr>
              <a:t>operated in servo mode, cheap but limited</a:t>
            </a:r>
            <a:r>
              <a:rPr sz="1900" spc="17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resolution</a:t>
            </a:r>
            <a:endParaRPr sz="1900">
              <a:latin typeface="Tahoma"/>
              <a:cs typeface="Tahoma"/>
            </a:endParaRPr>
          </a:p>
          <a:p>
            <a:pPr marL="575945" lvl="1" indent="-244475">
              <a:lnSpc>
                <a:spcPct val="100000"/>
              </a:lnSpc>
              <a:spcBef>
                <a:spcPts val="620"/>
              </a:spcBef>
              <a:buClr>
                <a:srgbClr val="990000"/>
              </a:buClr>
              <a:buSzPct val="52631"/>
              <a:buFont typeface="Wingdings"/>
              <a:buChar char=""/>
              <a:tabLst>
                <a:tab pos="575945" algn="l"/>
                <a:tab pos="576580" algn="l"/>
              </a:tabLst>
            </a:pPr>
            <a:r>
              <a:rPr sz="1900" spc="-5" dirty="0">
                <a:latin typeface="Tahoma"/>
                <a:cs typeface="Tahoma"/>
              </a:rPr>
              <a:t>modern solution: small </a:t>
            </a: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MEMS </a:t>
            </a:r>
            <a:r>
              <a:rPr sz="1900" spc="-5" dirty="0">
                <a:latin typeface="Tahoma"/>
                <a:cs typeface="Tahoma"/>
              </a:rPr>
              <a:t>(Micro Electro-Mechanical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Systems)</a:t>
            </a:r>
            <a:endParaRPr sz="1900">
              <a:latin typeface="Tahoma"/>
              <a:cs typeface="Tahoma"/>
            </a:endParaRPr>
          </a:p>
          <a:p>
            <a:pPr marL="332105" indent="-281940">
              <a:lnSpc>
                <a:spcPct val="100000"/>
              </a:lnSpc>
              <a:spcBef>
                <a:spcPts val="72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332105" algn="l"/>
                <a:tab pos="332740" algn="l"/>
              </a:tabLst>
            </a:pPr>
            <a:r>
              <a:rPr sz="2100" dirty="0">
                <a:latin typeface="Tahoma"/>
                <a:cs typeface="Tahoma"/>
              </a:rPr>
              <a:t>multiple applications: from vibration analysis to long range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navigation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00">
              <a:latin typeface="Tahoma"/>
              <a:cs typeface="Tahoma"/>
            </a:endParaRPr>
          </a:p>
          <a:p>
            <a:pPr marL="7322820" marR="34290" indent="-67945" algn="ctr">
              <a:lnSpc>
                <a:spcPts val="1800"/>
              </a:lnSpc>
              <a:spcBef>
                <a:spcPts val="1720"/>
              </a:spcBef>
            </a:pPr>
            <a:r>
              <a:rPr sz="1700" spc="-10" dirty="0">
                <a:solidFill>
                  <a:srgbClr val="FF6600"/>
                </a:solidFill>
                <a:latin typeface="Tahoma"/>
                <a:cs typeface="Tahoma"/>
              </a:rPr>
              <a:t>animation </a:t>
            </a:r>
            <a:r>
              <a:rPr sz="1700" spc="-5" dirty="0">
                <a:latin typeface="Tahoma"/>
                <a:cs typeface="Tahoma"/>
              </a:rPr>
              <a:t>of  </a:t>
            </a:r>
            <a:r>
              <a:rPr sz="1700" spc="-15" dirty="0">
                <a:latin typeface="Tahoma"/>
                <a:cs typeface="Tahoma"/>
              </a:rPr>
              <a:t>measurement </a:t>
            </a:r>
            <a:r>
              <a:rPr sz="1700" spc="-10" dirty="0">
                <a:latin typeface="Tahoma"/>
                <a:cs typeface="Tahoma"/>
              </a:rPr>
              <a:t>principle  in </a:t>
            </a:r>
            <a:r>
              <a:rPr sz="1700" spc="-5" dirty="0">
                <a:latin typeface="Tahoma"/>
                <a:cs typeface="Tahoma"/>
              </a:rPr>
              <a:t>a </a:t>
            </a:r>
            <a:r>
              <a:rPr sz="1700" spc="-10" dirty="0">
                <a:latin typeface="Tahoma"/>
                <a:cs typeface="Tahoma"/>
              </a:rPr>
              <a:t>piezoelectric  accelerometer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7704" y="5255447"/>
            <a:ext cx="2389328" cy="162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3723" y="5199181"/>
            <a:ext cx="2821325" cy="193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8586" y="5671750"/>
            <a:ext cx="1423035" cy="322580"/>
          </a:xfrm>
          <a:custGeom>
            <a:avLst/>
            <a:gdLst/>
            <a:ahLst/>
            <a:cxnLst/>
            <a:rect l="l" t="t" r="r" b="b"/>
            <a:pathLst>
              <a:path w="1423035" h="322579">
                <a:moveTo>
                  <a:pt x="1261799" y="0"/>
                </a:moveTo>
                <a:lnTo>
                  <a:pt x="1261799" y="80573"/>
                </a:lnTo>
                <a:lnTo>
                  <a:pt x="0" y="80573"/>
                </a:lnTo>
                <a:lnTo>
                  <a:pt x="0" y="241722"/>
                </a:lnTo>
                <a:lnTo>
                  <a:pt x="1261799" y="241722"/>
                </a:lnTo>
                <a:lnTo>
                  <a:pt x="1261799" y="322296"/>
                </a:lnTo>
                <a:lnTo>
                  <a:pt x="1422858" y="161149"/>
                </a:lnTo>
                <a:lnTo>
                  <a:pt x="12617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664" y="348677"/>
            <a:ext cx="361759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Operation</a:t>
            </a:r>
            <a:r>
              <a:rPr spc="-55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24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3761296" y="888861"/>
            <a:ext cx="31534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990000"/>
                </a:solidFill>
                <a:latin typeface="Tahoma"/>
                <a:cs typeface="Tahoma"/>
              </a:rPr>
              <a:t>seismic</a:t>
            </a:r>
            <a:r>
              <a:rPr sz="2500" spc="2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990000"/>
                </a:solidFill>
                <a:latin typeface="Tahoma"/>
                <a:cs typeface="Tahoma"/>
              </a:rPr>
              <a:t>accelerometer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8003" y="5448206"/>
            <a:ext cx="10318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Tahoma"/>
                <a:cs typeface="Tahoma"/>
              </a:rPr>
              <a:t>by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Laplace</a:t>
            </a:r>
            <a:endParaRPr sz="17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560"/>
              </a:spcBef>
            </a:pPr>
            <a:r>
              <a:rPr sz="1700" spc="-15" dirty="0">
                <a:latin typeface="Tahoma"/>
                <a:cs typeface="Tahoma"/>
              </a:rPr>
              <a:t>transform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06831" y="1970196"/>
            <a:ext cx="4117975" cy="2383155"/>
            <a:chOff x="1306831" y="1970196"/>
            <a:chExt cx="4117975" cy="2383155"/>
          </a:xfrm>
        </p:grpSpPr>
        <p:sp>
          <p:nvSpPr>
            <p:cNvPr id="10" name="object 10"/>
            <p:cNvSpPr/>
            <p:nvPr/>
          </p:nvSpPr>
          <p:spPr>
            <a:xfrm>
              <a:off x="1996335" y="4072036"/>
              <a:ext cx="202626" cy="2161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1490" y="4078854"/>
              <a:ext cx="202517" cy="216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0483" y="4337763"/>
              <a:ext cx="4090670" cy="1905"/>
            </a:xfrm>
            <a:custGeom>
              <a:avLst/>
              <a:gdLst/>
              <a:ahLst/>
              <a:cxnLst/>
              <a:rect l="l" t="t" r="r" b="b"/>
              <a:pathLst>
                <a:path w="4090670" h="1904">
                  <a:moveTo>
                    <a:pt x="0" y="0"/>
                  </a:moveTo>
                  <a:lnTo>
                    <a:pt x="4090048" y="1679"/>
                  </a:lnTo>
                </a:path>
              </a:pathLst>
            </a:custGeom>
            <a:ln w="26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1296" y="3685103"/>
              <a:ext cx="123189" cy="647700"/>
            </a:xfrm>
            <a:custGeom>
              <a:avLst/>
              <a:gdLst/>
              <a:ahLst/>
              <a:cxnLst/>
              <a:rect l="l" t="t" r="r" b="b"/>
              <a:pathLst>
                <a:path w="123189" h="647700">
                  <a:moveTo>
                    <a:pt x="47576" y="570950"/>
                  </a:moveTo>
                  <a:lnTo>
                    <a:pt x="47379" y="647183"/>
                  </a:lnTo>
                  <a:lnTo>
                    <a:pt x="72779" y="647249"/>
                  </a:lnTo>
                  <a:lnTo>
                    <a:pt x="72976" y="571016"/>
                  </a:lnTo>
                  <a:lnTo>
                    <a:pt x="47576" y="570950"/>
                  </a:lnTo>
                  <a:close/>
                </a:path>
                <a:path w="123189" h="647700">
                  <a:moveTo>
                    <a:pt x="47840" y="469305"/>
                  </a:moveTo>
                  <a:lnTo>
                    <a:pt x="47642" y="545538"/>
                  </a:lnTo>
                  <a:lnTo>
                    <a:pt x="73042" y="545604"/>
                  </a:lnTo>
                  <a:lnTo>
                    <a:pt x="73240" y="469371"/>
                  </a:lnTo>
                  <a:lnTo>
                    <a:pt x="47840" y="469305"/>
                  </a:lnTo>
                  <a:close/>
                </a:path>
                <a:path w="123189" h="647700">
                  <a:moveTo>
                    <a:pt x="48105" y="367661"/>
                  </a:moveTo>
                  <a:lnTo>
                    <a:pt x="47906" y="443894"/>
                  </a:lnTo>
                  <a:lnTo>
                    <a:pt x="73306" y="443960"/>
                  </a:lnTo>
                  <a:lnTo>
                    <a:pt x="73503" y="367727"/>
                  </a:lnTo>
                  <a:lnTo>
                    <a:pt x="48105" y="367661"/>
                  </a:lnTo>
                  <a:close/>
                </a:path>
                <a:path w="123189" h="647700">
                  <a:moveTo>
                    <a:pt x="48367" y="266016"/>
                  </a:moveTo>
                  <a:lnTo>
                    <a:pt x="48169" y="342249"/>
                  </a:lnTo>
                  <a:lnTo>
                    <a:pt x="73569" y="342315"/>
                  </a:lnTo>
                  <a:lnTo>
                    <a:pt x="73767" y="266082"/>
                  </a:lnTo>
                  <a:lnTo>
                    <a:pt x="48367" y="266016"/>
                  </a:lnTo>
                  <a:close/>
                </a:path>
                <a:path w="123189" h="647700">
                  <a:moveTo>
                    <a:pt x="48632" y="164373"/>
                  </a:moveTo>
                  <a:lnTo>
                    <a:pt x="48433" y="240606"/>
                  </a:lnTo>
                  <a:lnTo>
                    <a:pt x="73833" y="240672"/>
                  </a:lnTo>
                  <a:lnTo>
                    <a:pt x="74032" y="164439"/>
                  </a:lnTo>
                  <a:lnTo>
                    <a:pt x="48632" y="164373"/>
                  </a:lnTo>
                  <a:close/>
                </a:path>
                <a:path w="123189" h="647700">
                  <a:moveTo>
                    <a:pt x="54406" y="62743"/>
                  </a:moveTo>
                  <a:lnTo>
                    <a:pt x="48870" y="72181"/>
                  </a:lnTo>
                  <a:lnTo>
                    <a:pt x="48698" y="138962"/>
                  </a:lnTo>
                  <a:lnTo>
                    <a:pt x="74098" y="139028"/>
                  </a:lnTo>
                  <a:lnTo>
                    <a:pt x="74200" y="99237"/>
                  </a:lnTo>
                  <a:lnTo>
                    <a:pt x="74233" y="72181"/>
                  </a:lnTo>
                  <a:lnTo>
                    <a:pt x="68784" y="62780"/>
                  </a:lnTo>
                  <a:lnTo>
                    <a:pt x="54406" y="62743"/>
                  </a:lnTo>
                  <a:close/>
                </a:path>
                <a:path w="123189" h="647700">
                  <a:moveTo>
                    <a:pt x="76353" y="25182"/>
                  </a:moveTo>
                  <a:lnTo>
                    <a:pt x="48992" y="25182"/>
                  </a:lnTo>
                  <a:lnTo>
                    <a:pt x="74392" y="25248"/>
                  </a:lnTo>
                  <a:lnTo>
                    <a:pt x="74361" y="37383"/>
                  </a:lnTo>
                  <a:lnTo>
                    <a:pt x="69281" y="37383"/>
                  </a:lnTo>
                  <a:lnTo>
                    <a:pt x="61627" y="50432"/>
                  </a:lnTo>
                  <a:lnTo>
                    <a:pt x="68784" y="62780"/>
                  </a:lnTo>
                  <a:lnTo>
                    <a:pt x="74295" y="62795"/>
                  </a:lnTo>
                  <a:lnTo>
                    <a:pt x="74270" y="72245"/>
                  </a:lnTo>
                  <a:lnTo>
                    <a:pt x="100996" y="118356"/>
                  </a:lnTo>
                  <a:lnTo>
                    <a:pt x="108767" y="120423"/>
                  </a:lnTo>
                  <a:lnTo>
                    <a:pt x="120902" y="113383"/>
                  </a:lnTo>
                  <a:lnTo>
                    <a:pt x="122970" y="105609"/>
                  </a:lnTo>
                  <a:lnTo>
                    <a:pt x="83425" y="37383"/>
                  </a:lnTo>
                  <a:lnTo>
                    <a:pt x="74361" y="37383"/>
                  </a:lnTo>
                  <a:lnTo>
                    <a:pt x="83418" y="37370"/>
                  </a:lnTo>
                  <a:lnTo>
                    <a:pt x="76353" y="25182"/>
                  </a:lnTo>
                  <a:close/>
                </a:path>
                <a:path w="123189" h="647700">
                  <a:moveTo>
                    <a:pt x="61757" y="0"/>
                  </a:moveTo>
                  <a:lnTo>
                    <a:pt x="0" y="105289"/>
                  </a:lnTo>
                  <a:lnTo>
                    <a:pt x="2025" y="113074"/>
                  </a:lnTo>
                  <a:lnTo>
                    <a:pt x="14124" y="120177"/>
                  </a:lnTo>
                  <a:lnTo>
                    <a:pt x="21906" y="118150"/>
                  </a:lnTo>
                  <a:lnTo>
                    <a:pt x="48832" y="72245"/>
                  </a:lnTo>
                  <a:lnTo>
                    <a:pt x="48895" y="62729"/>
                  </a:lnTo>
                  <a:lnTo>
                    <a:pt x="54414" y="62729"/>
                  </a:lnTo>
                  <a:lnTo>
                    <a:pt x="61627" y="50432"/>
                  </a:lnTo>
                  <a:lnTo>
                    <a:pt x="54033" y="37330"/>
                  </a:lnTo>
                  <a:lnTo>
                    <a:pt x="48961" y="37317"/>
                  </a:lnTo>
                  <a:lnTo>
                    <a:pt x="48992" y="25182"/>
                  </a:lnTo>
                  <a:lnTo>
                    <a:pt x="76353" y="25182"/>
                  </a:lnTo>
                  <a:lnTo>
                    <a:pt x="61757" y="0"/>
                  </a:lnTo>
                  <a:close/>
                </a:path>
                <a:path w="123189" h="647700">
                  <a:moveTo>
                    <a:pt x="68784" y="62780"/>
                  </a:moveTo>
                  <a:lnTo>
                    <a:pt x="74270" y="72245"/>
                  </a:lnTo>
                  <a:lnTo>
                    <a:pt x="74295" y="62795"/>
                  </a:lnTo>
                  <a:lnTo>
                    <a:pt x="68784" y="62780"/>
                  </a:lnTo>
                  <a:close/>
                </a:path>
                <a:path w="123189" h="647700">
                  <a:moveTo>
                    <a:pt x="48895" y="62729"/>
                  </a:moveTo>
                  <a:lnTo>
                    <a:pt x="48870" y="72181"/>
                  </a:lnTo>
                  <a:lnTo>
                    <a:pt x="54406" y="62743"/>
                  </a:lnTo>
                  <a:lnTo>
                    <a:pt x="48895" y="62729"/>
                  </a:lnTo>
                  <a:close/>
                </a:path>
                <a:path w="123189" h="647700">
                  <a:moveTo>
                    <a:pt x="54414" y="62729"/>
                  </a:moveTo>
                  <a:lnTo>
                    <a:pt x="48895" y="62729"/>
                  </a:lnTo>
                  <a:lnTo>
                    <a:pt x="54406" y="62743"/>
                  </a:lnTo>
                  <a:close/>
                </a:path>
                <a:path w="123189" h="647700">
                  <a:moveTo>
                    <a:pt x="54033" y="37330"/>
                  </a:moveTo>
                  <a:lnTo>
                    <a:pt x="61627" y="50432"/>
                  </a:lnTo>
                  <a:lnTo>
                    <a:pt x="69289" y="37370"/>
                  </a:lnTo>
                  <a:lnTo>
                    <a:pt x="54033" y="37330"/>
                  </a:lnTo>
                  <a:close/>
                </a:path>
                <a:path w="123189" h="647700">
                  <a:moveTo>
                    <a:pt x="74376" y="31589"/>
                  </a:moveTo>
                  <a:lnTo>
                    <a:pt x="50706" y="31589"/>
                  </a:lnTo>
                  <a:lnTo>
                    <a:pt x="72646" y="31647"/>
                  </a:lnTo>
                  <a:lnTo>
                    <a:pt x="69289" y="37370"/>
                  </a:lnTo>
                  <a:lnTo>
                    <a:pt x="74361" y="37383"/>
                  </a:lnTo>
                  <a:lnTo>
                    <a:pt x="74376" y="31589"/>
                  </a:lnTo>
                  <a:close/>
                </a:path>
                <a:path w="123189" h="647700">
                  <a:moveTo>
                    <a:pt x="50706" y="31589"/>
                  </a:moveTo>
                  <a:lnTo>
                    <a:pt x="54033" y="37330"/>
                  </a:lnTo>
                  <a:lnTo>
                    <a:pt x="69289" y="37370"/>
                  </a:lnTo>
                  <a:lnTo>
                    <a:pt x="72646" y="31647"/>
                  </a:lnTo>
                  <a:lnTo>
                    <a:pt x="50706" y="31589"/>
                  </a:lnTo>
                  <a:close/>
                </a:path>
                <a:path w="123189" h="647700">
                  <a:moveTo>
                    <a:pt x="48992" y="25182"/>
                  </a:moveTo>
                  <a:lnTo>
                    <a:pt x="48961" y="37317"/>
                  </a:lnTo>
                  <a:lnTo>
                    <a:pt x="54033" y="37330"/>
                  </a:lnTo>
                  <a:lnTo>
                    <a:pt x="50706" y="31589"/>
                  </a:lnTo>
                  <a:lnTo>
                    <a:pt x="74376" y="31589"/>
                  </a:lnTo>
                  <a:lnTo>
                    <a:pt x="74392" y="25248"/>
                  </a:lnTo>
                  <a:lnTo>
                    <a:pt x="48992" y="251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3251200"/>
              <a:ext cx="1435100" cy="584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0131" y="3294802"/>
              <a:ext cx="1302385" cy="443230"/>
            </a:xfrm>
            <a:custGeom>
              <a:avLst/>
              <a:gdLst/>
              <a:ahLst/>
              <a:cxnLst/>
              <a:rect l="l" t="t" r="r" b="b"/>
              <a:pathLst>
                <a:path w="1302385" h="443229">
                  <a:moveTo>
                    <a:pt x="0" y="0"/>
                  </a:moveTo>
                  <a:lnTo>
                    <a:pt x="1302049" y="0"/>
                  </a:lnTo>
                  <a:lnTo>
                    <a:pt x="1302049" y="443159"/>
                  </a:lnTo>
                  <a:lnTo>
                    <a:pt x="0" y="443159"/>
                  </a:lnTo>
                  <a:lnTo>
                    <a:pt x="0" y="0"/>
                  </a:lnTo>
                  <a:close/>
                </a:path>
              </a:pathLst>
            </a:custGeom>
            <a:ln w="16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1900" y="2921000"/>
              <a:ext cx="431800" cy="139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1546" y="2959074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7300" y="2819400"/>
              <a:ext cx="444500" cy="215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1900" y="2819400"/>
              <a:ext cx="431800" cy="139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1546" y="2865070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300" y="2730500"/>
              <a:ext cx="444500" cy="215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900" y="2730500"/>
              <a:ext cx="431800" cy="139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1546" y="2771067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27300" y="2628900"/>
              <a:ext cx="4445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7300" y="2603500"/>
              <a:ext cx="444500" cy="160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60071" y="2640134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8100" y="2514600"/>
              <a:ext cx="4318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7300" y="2501900"/>
              <a:ext cx="444500" cy="1465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0071" y="2546131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8100" y="2425700"/>
              <a:ext cx="431800" cy="215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27300" y="2413000"/>
              <a:ext cx="444500" cy="1414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60071" y="2452127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8100" y="2324100"/>
              <a:ext cx="431800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8100" y="2336800"/>
              <a:ext cx="444500" cy="1397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15441" y="2379947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4">
                  <a:moveTo>
                    <a:pt x="0" y="1"/>
                  </a:moveTo>
                  <a:lnTo>
                    <a:pt x="308733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9939" y="2965841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h="322579">
                  <a:moveTo>
                    <a:pt x="0" y="322309"/>
                  </a:moveTo>
                  <a:lnTo>
                    <a:pt x="1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06291" y="2804687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20">
                  <a:moveTo>
                    <a:pt x="0" y="490179"/>
                  </a:moveTo>
                  <a:lnTo>
                    <a:pt x="1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9900" y="2451100"/>
              <a:ext cx="139700" cy="444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51695" y="2489059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h="322580">
                  <a:moveTo>
                    <a:pt x="0" y="322297"/>
                  </a:moveTo>
                  <a:lnTo>
                    <a:pt x="1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4700" y="2451100"/>
              <a:ext cx="139700" cy="444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60428" y="2489059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h="322580">
                  <a:moveTo>
                    <a:pt x="0" y="322297"/>
                  </a:moveTo>
                  <a:lnTo>
                    <a:pt x="1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09900" y="2768600"/>
              <a:ext cx="444500" cy="139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44984" y="2811356"/>
              <a:ext cx="322580" cy="0"/>
            </a:xfrm>
            <a:custGeom>
              <a:avLst/>
              <a:gdLst/>
              <a:ahLst/>
              <a:cxnLst/>
              <a:rect l="l" t="t" r="r" b="b"/>
              <a:pathLst>
                <a:path w="322579">
                  <a:moveTo>
                    <a:pt x="322156" y="1"/>
                  </a:moveTo>
                  <a:lnTo>
                    <a:pt x="0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25800" y="2451100"/>
              <a:ext cx="2286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6465" y="2495772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640" y="1"/>
                  </a:moveTo>
                  <a:lnTo>
                    <a:pt x="0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09900" y="2451100"/>
              <a:ext cx="228600" cy="1397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51694" y="2495772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640" y="1"/>
                  </a:moveTo>
                  <a:lnTo>
                    <a:pt x="0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06291" y="1978768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088"/>
                  </a:moveTo>
                  <a:lnTo>
                    <a:pt x="1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8781" y="2576384"/>
              <a:ext cx="255270" cy="74295"/>
            </a:xfrm>
            <a:custGeom>
              <a:avLst/>
              <a:gdLst/>
              <a:ahLst/>
              <a:cxnLst/>
              <a:rect l="l" t="t" r="r" b="b"/>
              <a:pathLst>
                <a:path w="255270" h="74294">
                  <a:moveTo>
                    <a:pt x="255020" y="0"/>
                  </a:moveTo>
                  <a:lnTo>
                    <a:pt x="0" y="0"/>
                  </a:lnTo>
                  <a:lnTo>
                    <a:pt x="0" y="73863"/>
                  </a:lnTo>
                  <a:lnTo>
                    <a:pt x="255020" y="73863"/>
                  </a:lnTo>
                  <a:lnTo>
                    <a:pt x="255020" y="0"/>
                  </a:lnTo>
                  <a:close/>
                </a:path>
              </a:pathLst>
            </a:custGeom>
            <a:ln w="16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56649" y="1978768"/>
              <a:ext cx="0" cy="427990"/>
            </a:xfrm>
            <a:custGeom>
              <a:avLst/>
              <a:gdLst/>
              <a:ahLst/>
              <a:cxnLst/>
              <a:rect l="l" t="t" r="r" b="b"/>
              <a:pathLst>
                <a:path h="427989">
                  <a:moveTo>
                    <a:pt x="1" y="427790"/>
                  </a:moveTo>
                  <a:lnTo>
                    <a:pt x="0" y="0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92920" y="1980877"/>
              <a:ext cx="2282825" cy="1905"/>
            </a:xfrm>
            <a:custGeom>
              <a:avLst/>
              <a:gdLst/>
              <a:ahLst/>
              <a:cxnLst/>
              <a:rect l="l" t="t" r="r" b="b"/>
              <a:pathLst>
                <a:path w="2282825" h="1905">
                  <a:moveTo>
                    <a:pt x="0" y="0"/>
                  </a:moveTo>
                  <a:lnTo>
                    <a:pt x="2282818" y="1679"/>
                  </a:lnTo>
                </a:path>
              </a:pathLst>
            </a:custGeom>
            <a:ln w="1270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92921" y="1980877"/>
              <a:ext cx="1905" cy="2094230"/>
            </a:xfrm>
            <a:custGeom>
              <a:avLst/>
              <a:gdLst/>
              <a:ahLst/>
              <a:cxnLst/>
              <a:rect l="l" t="t" r="r" b="b"/>
              <a:pathLst>
                <a:path w="1905" h="2094229">
                  <a:moveTo>
                    <a:pt x="0" y="2093741"/>
                  </a:moveTo>
                  <a:lnTo>
                    <a:pt x="1678" y="0"/>
                  </a:lnTo>
                </a:path>
              </a:pathLst>
            </a:custGeom>
            <a:ln w="1270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7349" y="1987592"/>
              <a:ext cx="1905" cy="2094230"/>
            </a:xfrm>
            <a:custGeom>
              <a:avLst/>
              <a:gdLst/>
              <a:ahLst/>
              <a:cxnLst/>
              <a:rect l="l" t="t" r="r" b="b"/>
              <a:pathLst>
                <a:path w="1904" h="2094229">
                  <a:moveTo>
                    <a:pt x="0" y="2093741"/>
                  </a:moveTo>
                  <a:lnTo>
                    <a:pt x="1678" y="0"/>
                  </a:lnTo>
                </a:path>
              </a:pathLst>
            </a:custGeom>
            <a:ln w="1270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00500" y="3365500"/>
              <a:ext cx="546100" cy="3810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8300" y="3402236"/>
              <a:ext cx="416559" cy="241935"/>
            </a:xfrm>
            <a:custGeom>
              <a:avLst/>
              <a:gdLst/>
              <a:ahLst/>
              <a:cxnLst/>
              <a:rect l="l" t="t" r="r" b="b"/>
              <a:pathLst>
                <a:path w="416560" h="241935">
                  <a:moveTo>
                    <a:pt x="0" y="0"/>
                  </a:moveTo>
                  <a:lnTo>
                    <a:pt x="416119" y="0"/>
                  </a:lnTo>
                  <a:lnTo>
                    <a:pt x="416119" y="241723"/>
                  </a:lnTo>
                  <a:lnTo>
                    <a:pt x="0" y="241723"/>
                  </a:lnTo>
                  <a:lnTo>
                    <a:pt x="0" y="0"/>
                  </a:lnTo>
                  <a:close/>
                </a:path>
              </a:pathLst>
            </a:custGeom>
            <a:ln w="16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5615" y="3486669"/>
              <a:ext cx="459105" cy="80645"/>
            </a:xfrm>
            <a:custGeom>
              <a:avLst/>
              <a:gdLst/>
              <a:ahLst/>
              <a:cxnLst/>
              <a:rect l="l" t="t" r="r" b="b"/>
              <a:pathLst>
                <a:path w="459104" h="80645">
                  <a:moveTo>
                    <a:pt x="418729" y="0"/>
                  </a:moveTo>
                  <a:lnTo>
                    <a:pt x="403041" y="3103"/>
                  </a:lnTo>
                  <a:lnTo>
                    <a:pt x="390207" y="11685"/>
                  </a:lnTo>
                  <a:lnTo>
                    <a:pt x="381525" y="24456"/>
                  </a:lnTo>
                  <a:lnTo>
                    <a:pt x="380912" y="27430"/>
                  </a:lnTo>
                  <a:lnTo>
                    <a:pt x="418618" y="27581"/>
                  </a:lnTo>
                  <a:lnTo>
                    <a:pt x="418515" y="52992"/>
                  </a:lnTo>
                  <a:lnTo>
                    <a:pt x="380840" y="52992"/>
                  </a:lnTo>
                  <a:lnTo>
                    <a:pt x="381399" y="55819"/>
                  </a:lnTo>
                  <a:lnTo>
                    <a:pt x="389977" y="68659"/>
                  </a:lnTo>
                  <a:lnTo>
                    <a:pt x="402743" y="77345"/>
                  </a:lnTo>
                  <a:lnTo>
                    <a:pt x="418405" y="80573"/>
                  </a:lnTo>
                  <a:lnTo>
                    <a:pt x="434092" y="77470"/>
                  </a:lnTo>
                  <a:lnTo>
                    <a:pt x="446927" y="68888"/>
                  </a:lnTo>
                  <a:lnTo>
                    <a:pt x="455609" y="56117"/>
                  </a:lnTo>
                  <a:lnTo>
                    <a:pt x="456252" y="52992"/>
                  </a:lnTo>
                  <a:lnTo>
                    <a:pt x="418515" y="52992"/>
                  </a:lnTo>
                  <a:lnTo>
                    <a:pt x="456284" y="52840"/>
                  </a:lnTo>
                  <a:lnTo>
                    <a:pt x="458837" y="40448"/>
                  </a:lnTo>
                  <a:lnTo>
                    <a:pt x="455735" y="24754"/>
                  </a:lnTo>
                  <a:lnTo>
                    <a:pt x="447156" y="11914"/>
                  </a:lnTo>
                  <a:lnTo>
                    <a:pt x="434391" y="3228"/>
                  </a:lnTo>
                  <a:lnTo>
                    <a:pt x="418729" y="0"/>
                  </a:lnTo>
                  <a:close/>
                </a:path>
                <a:path w="459104" h="80645">
                  <a:moveTo>
                    <a:pt x="380912" y="27430"/>
                  </a:moveTo>
                  <a:lnTo>
                    <a:pt x="378297" y="40125"/>
                  </a:lnTo>
                  <a:lnTo>
                    <a:pt x="380810" y="52840"/>
                  </a:lnTo>
                  <a:lnTo>
                    <a:pt x="418515" y="52992"/>
                  </a:lnTo>
                  <a:lnTo>
                    <a:pt x="418618" y="27581"/>
                  </a:lnTo>
                  <a:lnTo>
                    <a:pt x="380912" y="27430"/>
                  </a:lnTo>
                  <a:close/>
                </a:path>
                <a:path w="459104" h="80645">
                  <a:moveTo>
                    <a:pt x="101" y="25901"/>
                  </a:moveTo>
                  <a:lnTo>
                    <a:pt x="0" y="51313"/>
                  </a:lnTo>
                  <a:lnTo>
                    <a:pt x="380810" y="52840"/>
                  </a:lnTo>
                  <a:lnTo>
                    <a:pt x="378297" y="40125"/>
                  </a:lnTo>
                  <a:lnTo>
                    <a:pt x="380912" y="27430"/>
                  </a:lnTo>
                  <a:lnTo>
                    <a:pt x="101" y="25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98300" y="4304191"/>
              <a:ext cx="2663825" cy="1905"/>
            </a:xfrm>
            <a:custGeom>
              <a:avLst/>
              <a:gdLst/>
              <a:ahLst/>
              <a:cxnLst/>
              <a:rect l="l" t="t" r="r" b="b"/>
              <a:pathLst>
                <a:path w="2663825" h="1904">
                  <a:moveTo>
                    <a:pt x="0" y="0"/>
                  </a:moveTo>
                  <a:lnTo>
                    <a:pt x="2663287" y="1679"/>
                  </a:lnTo>
                </a:path>
              </a:pathLst>
            </a:custGeom>
            <a:ln w="47001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14871" y="3523951"/>
              <a:ext cx="123189" cy="381000"/>
            </a:xfrm>
            <a:custGeom>
              <a:avLst/>
              <a:gdLst/>
              <a:ahLst/>
              <a:cxnLst/>
              <a:rect l="l" t="t" r="r" b="b"/>
              <a:pathLst>
                <a:path w="123189" h="381000">
                  <a:moveTo>
                    <a:pt x="14229" y="260286"/>
                  </a:moveTo>
                  <a:lnTo>
                    <a:pt x="2080" y="267304"/>
                  </a:lnTo>
                  <a:lnTo>
                    <a:pt x="0" y="275075"/>
                  </a:lnTo>
                  <a:lnTo>
                    <a:pt x="61019" y="380795"/>
                  </a:lnTo>
                  <a:lnTo>
                    <a:pt x="75839" y="355635"/>
                  </a:lnTo>
                  <a:lnTo>
                    <a:pt x="48431" y="355523"/>
                  </a:lnTo>
                  <a:lnTo>
                    <a:pt x="48638" y="308525"/>
                  </a:lnTo>
                  <a:lnTo>
                    <a:pt x="21996" y="262368"/>
                  </a:lnTo>
                  <a:lnTo>
                    <a:pt x="14229" y="260286"/>
                  </a:lnTo>
                  <a:close/>
                </a:path>
                <a:path w="123189" h="381000">
                  <a:moveTo>
                    <a:pt x="48638" y="308525"/>
                  </a:moveTo>
                  <a:lnTo>
                    <a:pt x="48431" y="355523"/>
                  </a:lnTo>
                  <a:lnTo>
                    <a:pt x="73831" y="355635"/>
                  </a:lnTo>
                  <a:lnTo>
                    <a:pt x="73859" y="349225"/>
                  </a:lnTo>
                  <a:lnTo>
                    <a:pt x="50189" y="349129"/>
                  </a:lnTo>
                  <a:lnTo>
                    <a:pt x="61242" y="330363"/>
                  </a:lnTo>
                  <a:lnTo>
                    <a:pt x="48638" y="308525"/>
                  </a:lnTo>
                  <a:close/>
                </a:path>
                <a:path w="123189" h="381000">
                  <a:moveTo>
                    <a:pt x="108872" y="260704"/>
                  </a:moveTo>
                  <a:lnTo>
                    <a:pt x="101085" y="262717"/>
                  </a:lnTo>
                  <a:lnTo>
                    <a:pt x="74038" y="308638"/>
                  </a:lnTo>
                  <a:lnTo>
                    <a:pt x="73831" y="355635"/>
                  </a:lnTo>
                  <a:lnTo>
                    <a:pt x="75839" y="355635"/>
                  </a:lnTo>
                  <a:lnTo>
                    <a:pt x="122969" y="275617"/>
                  </a:lnTo>
                  <a:lnTo>
                    <a:pt x="120957" y="267829"/>
                  </a:lnTo>
                  <a:lnTo>
                    <a:pt x="108872" y="260704"/>
                  </a:lnTo>
                  <a:close/>
                </a:path>
                <a:path w="123189" h="381000">
                  <a:moveTo>
                    <a:pt x="61242" y="330363"/>
                  </a:moveTo>
                  <a:lnTo>
                    <a:pt x="50189" y="349129"/>
                  </a:lnTo>
                  <a:lnTo>
                    <a:pt x="72129" y="349225"/>
                  </a:lnTo>
                  <a:lnTo>
                    <a:pt x="61242" y="330363"/>
                  </a:lnTo>
                  <a:close/>
                </a:path>
                <a:path w="123189" h="381000">
                  <a:moveTo>
                    <a:pt x="74038" y="308638"/>
                  </a:moveTo>
                  <a:lnTo>
                    <a:pt x="61242" y="330363"/>
                  </a:lnTo>
                  <a:lnTo>
                    <a:pt x="72129" y="349225"/>
                  </a:lnTo>
                  <a:lnTo>
                    <a:pt x="73859" y="349225"/>
                  </a:lnTo>
                  <a:lnTo>
                    <a:pt x="74038" y="308638"/>
                  </a:lnTo>
                  <a:close/>
                </a:path>
                <a:path w="123189" h="381000">
                  <a:moveTo>
                    <a:pt x="48766" y="279290"/>
                  </a:moveTo>
                  <a:lnTo>
                    <a:pt x="48703" y="308638"/>
                  </a:lnTo>
                  <a:lnTo>
                    <a:pt x="61242" y="330363"/>
                  </a:lnTo>
                  <a:lnTo>
                    <a:pt x="74038" y="308638"/>
                  </a:lnTo>
                  <a:lnTo>
                    <a:pt x="74166" y="279402"/>
                  </a:lnTo>
                  <a:lnTo>
                    <a:pt x="48766" y="279290"/>
                  </a:lnTo>
                  <a:close/>
                </a:path>
                <a:path w="123189" h="381000">
                  <a:moveTo>
                    <a:pt x="49215" y="177647"/>
                  </a:moveTo>
                  <a:lnTo>
                    <a:pt x="48879" y="253880"/>
                  </a:lnTo>
                  <a:lnTo>
                    <a:pt x="74278" y="253992"/>
                  </a:lnTo>
                  <a:lnTo>
                    <a:pt x="74615" y="177759"/>
                  </a:lnTo>
                  <a:lnTo>
                    <a:pt x="49215" y="177647"/>
                  </a:lnTo>
                  <a:close/>
                </a:path>
                <a:path w="123189" h="381000">
                  <a:moveTo>
                    <a:pt x="49663" y="76004"/>
                  </a:moveTo>
                  <a:lnTo>
                    <a:pt x="49326" y="152236"/>
                  </a:lnTo>
                  <a:lnTo>
                    <a:pt x="74726" y="152349"/>
                  </a:lnTo>
                  <a:lnTo>
                    <a:pt x="75063" y="76116"/>
                  </a:lnTo>
                  <a:lnTo>
                    <a:pt x="49663" y="76004"/>
                  </a:lnTo>
                  <a:close/>
                </a:path>
                <a:path w="123189" h="381000">
                  <a:moveTo>
                    <a:pt x="49998" y="0"/>
                  </a:moveTo>
                  <a:lnTo>
                    <a:pt x="49775" y="50592"/>
                  </a:lnTo>
                  <a:lnTo>
                    <a:pt x="75175" y="50704"/>
                  </a:lnTo>
                  <a:lnTo>
                    <a:pt x="75398" y="111"/>
                  </a:lnTo>
                  <a:lnTo>
                    <a:pt x="49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860495" y="3098717"/>
            <a:ext cx="5664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ahoma"/>
                <a:cs typeface="Tahoma"/>
              </a:rPr>
              <a:t>s</a:t>
            </a:r>
            <a:r>
              <a:rPr sz="1500" spc="-20" dirty="0">
                <a:latin typeface="Tahoma"/>
                <a:cs typeface="Tahoma"/>
              </a:rPr>
              <a:t>e</a:t>
            </a:r>
            <a:r>
              <a:rPr sz="1500" spc="-25" dirty="0">
                <a:latin typeface="Tahoma"/>
                <a:cs typeface="Tahoma"/>
              </a:rPr>
              <a:t>n</a:t>
            </a:r>
            <a:r>
              <a:rPr sz="1500" spc="-15" dirty="0">
                <a:latin typeface="Tahoma"/>
                <a:cs typeface="Tahoma"/>
              </a:rPr>
              <a:t>sor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10790" y="3733717"/>
            <a:ext cx="1109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ahoma"/>
                <a:cs typeface="Tahoma"/>
              </a:rPr>
              <a:t>seismic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mass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475043" y="3416096"/>
            <a:ext cx="691515" cy="227965"/>
            <a:chOff x="4475043" y="3416096"/>
            <a:chExt cx="691515" cy="227965"/>
          </a:xfrm>
        </p:grpSpPr>
        <p:sp>
          <p:nvSpPr>
            <p:cNvPr id="62" name="object 62"/>
            <p:cNvSpPr/>
            <p:nvPr/>
          </p:nvSpPr>
          <p:spPr>
            <a:xfrm>
              <a:off x="4709570" y="342244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0" y="114151"/>
                  </a:moveTo>
                  <a:lnTo>
                    <a:pt x="80532" y="0"/>
                  </a:lnTo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49835" y="3429161"/>
              <a:ext cx="40640" cy="201930"/>
            </a:xfrm>
            <a:custGeom>
              <a:avLst/>
              <a:gdLst/>
              <a:ahLst/>
              <a:cxnLst/>
              <a:rect l="l" t="t" r="r" b="b"/>
              <a:pathLst>
                <a:path w="40639" h="201929">
                  <a:moveTo>
                    <a:pt x="0" y="201443"/>
                  </a:moveTo>
                  <a:lnTo>
                    <a:pt x="40266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49835" y="352316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0" y="114151"/>
                  </a:moveTo>
                  <a:lnTo>
                    <a:pt x="80532" y="0"/>
                  </a:lnTo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23658" y="342244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0" y="114151"/>
                  </a:moveTo>
                  <a:lnTo>
                    <a:pt x="80532" y="0"/>
                  </a:lnTo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63923" y="3429161"/>
              <a:ext cx="40640" cy="201930"/>
            </a:xfrm>
            <a:custGeom>
              <a:avLst/>
              <a:gdLst/>
              <a:ahLst/>
              <a:cxnLst/>
              <a:rect l="l" t="t" r="r" b="b"/>
              <a:pathLst>
                <a:path w="40639" h="201929">
                  <a:moveTo>
                    <a:pt x="0" y="201443"/>
                  </a:moveTo>
                  <a:lnTo>
                    <a:pt x="40266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63923" y="3523166"/>
              <a:ext cx="80645" cy="114300"/>
            </a:xfrm>
            <a:custGeom>
              <a:avLst/>
              <a:gdLst/>
              <a:ahLst/>
              <a:cxnLst/>
              <a:rect l="l" t="t" r="r" b="b"/>
              <a:pathLst>
                <a:path w="80645" h="114300">
                  <a:moveTo>
                    <a:pt x="0" y="114151"/>
                  </a:moveTo>
                  <a:lnTo>
                    <a:pt x="80532" y="0"/>
                  </a:lnTo>
                </a:path>
              </a:pathLst>
            </a:custGeom>
            <a:ln w="12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81393" y="352988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1"/>
                  </a:moveTo>
                  <a:lnTo>
                    <a:pt x="228176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37744" y="3468370"/>
              <a:ext cx="228600" cy="123189"/>
            </a:xfrm>
            <a:custGeom>
              <a:avLst/>
              <a:gdLst/>
              <a:ahLst/>
              <a:cxnLst/>
              <a:rect l="l" t="t" r="r" b="b"/>
              <a:pathLst>
                <a:path w="228600" h="123189">
                  <a:moveTo>
                    <a:pt x="206462" y="48806"/>
                  </a:moveTo>
                  <a:lnTo>
                    <a:pt x="203031" y="48806"/>
                  </a:lnTo>
                  <a:lnTo>
                    <a:pt x="203031" y="74217"/>
                  </a:lnTo>
                  <a:lnTo>
                    <a:pt x="156052" y="74218"/>
                  </a:lnTo>
                  <a:lnTo>
                    <a:pt x="110034" y="101075"/>
                  </a:lnTo>
                  <a:lnTo>
                    <a:pt x="107988" y="108855"/>
                  </a:lnTo>
                  <a:lnTo>
                    <a:pt x="115055" y="120977"/>
                  </a:lnTo>
                  <a:lnTo>
                    <a:pt x="122831" y="123024"/>
                  </a:lnTo>
                  <a:lnTo>
                    <a:pt x="228235" y="61512"/>
                  </a:lnTo>
                  <a:lnTo>
                    <a:pt x="206462" y="48806"/>
                  </a:lnTo>
                  <a:close/>
                </a:path>
                <a:path w="228600" h="123189">
                  <a:moveTo>
                    <a:pt x="156054" y="48806"/>
                  </a:moveTo>
                  <a:lnTo>
                    <a:pt x="0" y="48807"/>
                  </a:lnTo>
                  <a:lnTo>
                    <a:pt x="0" y="74218"/>
                  </a:lnTo>
                  <a:lnTo>
                    <a:pt x="156055" y="74217"/>
                  </a:lnTo>
                  <a:lnTo>
                    <a:pt x="177826" y="61511"/>
                  </a:lnTo>
                  <a:lnTo>
                    <a:pt x="156054" y="48806"/>
                  </a:lnTo>
                  <a:close/>
                </a:path>
                <a:path w="228600" h="123189">
                  <a:moveTo>
                    <a:pt x="177826" y="61511"/>
                  </a:moveTo>
                  <a:lnTo>
                    <a:pt x="156054" y="74217"/>
                  </a:lnTo>
                  <a:lnTo>
                    <a:pt x="203031" y="74217"/>
                  </a:lnTo>
                  <a:lnTo>
                    <a:pt x="203031" y="72486"/>
                  </a:lnTo>
                  <a:lnTo>
                    <a:pt x="196631" y="72486"/>
                  </a:lnTo>
                  <a:lnTo>
                    <a:pt x="177826" y="61511"/>
                  </a:lnTo>
                  <a:close/>
                </a:path>
                <a:path w="228600" h="123189">
                  <a:moveTo>
                    <a:pt x="196631" y="50537"/>
                  </a:moveTo>
                  <a:lnTo>
                    <a:pt x="177826" y="61511"/>
                  </a:lnTo>
                  <a:lnTo>
                    <a:pt x="196631" y="72486"/>
                  </a:lnTo>
                  <a:lnTo>
                    <a:pt x="196631" y="50537"/>
                  </a:lnTo>
                  <a:close/>
                </a:path>
                <a:path w="228600" h="123189">
                  <a:moveTo>
                    <a:pt x="203031" y="50537"/>
                  </a:moveTo>
                  <a:lnTo>
                    <a:pt x="196631" y="50537"/>
                  </a:lnTo>
                  <a:lnTo>
                    <a:pt x="196631" y="72486"/>
                  </a:lnTo>
                  <a:lnTo>
                    <a:pt x="203031" y="72486"/>
                  </a:lnTo>
                  <a:lnTo>
                    <a:pt x="203031" y="50537"/>
                  </a:lnTo>
                  <a:close/>
                </a:path>
                <a:path w="228600" h="123189">
                  <a:moveTo>
                    <a:pt x="203031" y="48806"/>
                  </a:moveTo>
                  <a:lnTo>
                    <a:pt x="156054" y="48806"/>
                  </a:lnTo>
                  <a:lnTo>
                    <a:pt x="177826" y="61511"/>
                  </a:lnTo>
                  <a:lnTo>
                    <a:pt x="196631" y="50537"/>
                  </a:lnTo>
                  <a:lnTo>
                    <a:pt x="203031" y="50537"/>
                  </a:lnTo>
                  <a:lnTo>
                    <a:pt x="203031" y="48806"/>
                  </a:lnTo>
                  <a:close/>
                </a:path>
                <a:path w="228600" h="123189">
                  <a:moveTo>
                    <a:pt x="122831" y="0"/>
                  </a:moveTo>
                  <a:lnTo>
                    <a:pt x="115055" y="2047"/>
                  </a:lnTo>
                  <a:lnTo>
                    <a:pt x="107986" y="14169"/>
                  </a:lnTo>
                  <a:lnTo>
                    <a:pt x="110034" y="21949"/>
                  </a:lnTo>
                  <a:lnTo>
                    <a:pt x="156054" y="48806"/>
                  </a:lnTo>
                  <a:lnTo>
                    <a:pt x="206462" y="48806"/>
                  </a:lnTo>
                  <a:lnTo>
                    <a:pt x="122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628686" y="1587406"/>
            <a:ext cx="13589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accelerometer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85074" y="1816006"/>
            <a:ext cx="4464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c</a:t>
            </a: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as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5169" y="4394106"/>
            <a:ext cx="1802764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7620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solidFill>
                  <a:srgbClr val="0000FF"/>
                </a:solidFill>
                <a:latin typeface="Tahoma"/>
                <a:cs typeface="Tahoma"/>
              </a:rPr>
              <a:t>surface 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moving  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(or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vibrating)</a:t>
            </a:r>
            <a:r>
              <a:rPr sz="17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body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36120" y="4394106"/>
            <a:ext cx="1358900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46405" marR="5080" indent="-434340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ac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c</a:t>
            </a: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l</a:t>
            </a: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1700" spc="-20" dirty="0">
                <a:solidFill>
                  <a:srgbClr val="660066"/>
                </a:solidFill>
                <a:latin typeface="Tahoma"/>
                <a:cs typeface="Tahoma"/>
              </a:rPr>
              <a:t>r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m</a:t>
            </a: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t</a:t>
            </a:r>
            <a:r>
              <a:rPr sz="1700" spc="-1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r  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plate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583758" y="1966098"/>
            <a:ext cx="3435985" cy="2844800"/>
            <a:chOff x="1583758" y="1966098"/>
            <a:chExt cx="3435985" cy="2844800"/>
          </a:xfrm>
        </p:grpSpPr>
        <p:sp>
          <p:nvSpPr>
            <p:cNvPr id="75" name="object 75"/>
            <p:cNvSpPr/>
            <p:nvPr/>
          </p:nvSpPr>
          <p:spPr>
            <a:xfrm>
              <a:off x="3946093" y="1966099"/>
              <a:ext cx="1073150" cy="2844800"/>
            </a:xfrm>
            <a:custGeom>
              <a:avLst/>
              <a:gdLst/>
              <a:ahLst/>
              <a:cxnLst/>
              <a:rect l="l" t="t" r="r" b="b"/>
              <a:pathLst>
                <a:path w="1073150" h="2844800">
                  <a:moveTo>
                    <a:pt x="377596" y="2450515"/>
                  </a:moveTo>
                  <a:lnTo>
                    <a:pt x="333565" y="2367292"/>
                  </a:lnTo>
                  <a:lnTo>
                    <a:pt x="320522" y="2342616"/>
                  </a:lnTo>
                  <a:lnTo>
                    <a:pt x="254736" y="2445435"/>
                  </a:lnTo>
                  <a:lnTo>
                    <a:pt x="256451" y="2453297"/>
                  </a:lnTo>
                  <a:lnTo>
                    <a:pt x="268274" y="2460866"/>
                  </a:lnTo>
                  <a:lnTo>
                    <a:pt x="276123" y="2459139"/>
                  </a:lnTo>
                  <a:lnTo>
                    <a:pt x="304850" y="2414244"/>
                  </a:lnTo>
                  <a:lnTo>
                    <a:pt x="304380" y="2425560"/>
                  </a:lnTo>
                  <a:lnTo>
                    <a:pt x="304444" y="2425077"/>
                  </a:lnTo>
                  <a:lnTo>
                    <a:pt x="304355" y="2426068"/>
                  </a:lnTo>
                  <a:lnTo>
                    <a:pt x="304380" y="2425560"/>
                  </a:lnTo>
                  <a:lnTo>
                    <a:pt x="304317" y="2426068"/>
                  </a:lnTo>
                  <a:lnTo>
                    <a:pt x="294703" y="2505875"/>
                  </a:lnTo>
                  <a:lnTo>
                    <a:pt x="294601" y="2506357"/>
                  </a:lnTo>
                  <a:lnTo>
                    <a:pt x="279679" y="2580868"/>
                  </a:lnTo>
                  <a:lnTo>
                    <a:pt x="279527" y="2581402"/>
                  </a:lnTo>
                  <a:lnTo>
                    <a:pt x="260273" y="2647810"/>
                  </a:lnTo>
                  <a:lnTo>
                    <a:pt x="260007" y="2648458"/>
                  </a:lnTo>
                  <a:lnTo>
                    <a:pt x="237502" y="2703906"/>
                  </a:lnTo>
                  <a:lnTo>
                    <a:pt x="212674" y="2746159"/>
                  </a:lnTo>
                  <a:lnTo>
                    <a:pt x="176453" y="2777858"/>
                  </a:lnTo>
                  <a:lnTo>
                    <a:pt x="107683" y="2784030"/>
                  </a:lnTo>
                  <a:lnTo>
                    <a:pt x="56540" y="2795054"/>
                  </a:lnTo>
                  <a:lnTo>
                    <a:pt x="35179" y="2802750"/>
                  </a:lnTo>
                  <a:lnTo>
                    <a:pt x="17881" y="2811780"/>
                  </a:lnTo>
                  <a:lnTo>
                    <a:pt x="4610" y="2823286"/>
                  </a:lnTo>
                  <a:lnTo>
                    <a:pt x="0" y="2834944"/>
                  </a:lnTo>
                  <a:lnTo>
                    <a:pt x="23622" y="2844292"/>
                  </a:lnTo>
                  <a:lnTo>
                    <a:pt x="25133" y="2840456"/>
                  </a:lnTo>
                  <a:lnTo>
                    <a:pt x="25946" y="2838412"/>
                  </a:lnTo>
                  <a:lnTo>
                    <a:pt x="29273" y="2835529"/>
                  </a:lnTo>
                  <a:lnTo>
                    <a:pt x="31470" y="2833624"/>
                  </a:lnTo>
                  <a:lnTo>
                    <a:pt x="32270" y="2832925"/>
                  </a:lnTo>
                  <a:lnTo>
                    <a:pt x="34137" y="2831960"/>
                  </a:lnTo>
                  <a:lnTo>
                    <a:pt x="44856" y="2826359"/>
                  </a:lnTo>
                  <a:lnTo>
                    <a:pt x="45415" y="2826067"/>
                  </a:lnTo>
                  <a:lnTo>
                    <a:pt x="46507" y="2825673"/>
                  </a:lnTo>
                  <a:lnTo>
                    <a:pt x="63055" y="2819717"/>
                  </a:lnTo>
                  <a:lnTo>
                    <a:pt x="63550" y="2819539"/>
                  </a:lnTo>
                  <a:lnTo>
                    <a:pt x="64884" y="2819247"/>
                  </a:lnTo>
                  <a:lnTo>
                    <a:pt x="110985" y="2809316"/>
                  </a:lnTo>
                  <a:lnTo>
                    <a:pt x="111277" y="2809252"/>
                  </a:lnTo>
                  <a:lnTo>
                    <a:pt x="113931" y="2809062"/>
                  </a:lnTo>
                  <a:lnTo>
                    <a:pt x="167728" y="2805226"/>
                  </a:lnTo>
                  <a:lnTo>
                    <a:pt x="184772" y="2802178"/>
                  </a:lnTo>
                  <a:lnTo>
                    <a:pt x="202628" y="2792806"/>
                  </a:lnTo>
                  <a:lnTo>
                    <a:pt x="215049" y="2780093"/>
                  </a:lnTo>
                  <a:lnTo>
                    <a:pt x="215214" y="2779928"/>
                  </a:lnTo>
                  <a:lnTo>
                    <a:pt x="216344" y="2778760"/>
                  </a:lnTo>
                  <a:lnTo>
                    <a:pt x="217576" y="2777502"/>
                  </a:lnTo>
                  <a:lnTo>
                    <a:pt x="221373" y="2773616"/>
                  </a:lnTo>
                  <a:lnTo>
                    <a:pt x="223697" y="2771241"/>
                  </a:lnTo>
                  <a:lnTo>
                    <a:pt x="233006" y="2761704"/>
                  </a:lnTo>
                  <a:lnTo>
                    <a:pt x="241350" y="2747492"/>
                  </a:lnTo>
                  <a:lnTo>
                    <a:pt x="242785" y="2745054"/>
                  </a:lnTo>
                  <a:lnTo>
                    <a:pt x="260337" y="2715196"/>
                  </a:lnTo>
                  <a:lnTo>
                    <a:pt x="264566" y="2704769"/>
                  </a:lnTo>
                  <a:lnTo>
                    <a:pt x="265239" y="2703118"/>
                  </a:lnTo>
                  <a:lnTo>
                    <a:pt x="284289" y="2656167"/>
                  </a:lnTo>
                  <a:lnTo>
                    <a:pt x="304368" y="2586913"/>
                  </a:lnTo>
                  <a:lnTo>
                    <a:pt x="319798" y="2509888"/>
                  </a:lnTo>
                  <a:lnTo>
                    <a:pt x="329717" y="2427617"/>
                  </a:lnTo>
                  <a:lnTo>
                    <a:pt x="329819" y="2425077"/>
                  </a:lnTo>
                  <a:lnTo>
                    <a:pt x="330225" y="2415298"/>
                  </a:lnTo>
                  <a:lnTo>
                    <a:pt x="355142" y="2462403"/>
                  </a:lnTo>
                  <a:lnTo>
                    <a:pt x="362839" y="2464765"/>
                  </a:lnTo>
                  <a:lnTo>
                    <a:pt x="375234" y="2458212"/>
                  </a:lnTo>
                  <a:lnTo>
                    <a:pt x="377596" y="2450515"/>
                  </a:lnTo>
                  <a:close/>
                </a:path>
                <a:path w="1073150" h="2844800">
                  <a:moveTo>
                    <a:pt x="1073124" y="25349"/>
                  </a:moveTo>
                  <a:lnTo>
                    <a:pt x="1071232" y="0"/>
                  </a:lnTo>
                  <a:lnTo>
                    <a:pt x="1024026" y="3543"/>
                  </a:lnTo>
                  <a:lnTo>
                    <a:pt x="977455" y="13716"/>
                  </a:lnTo>
                  <a:lnTo>
                    <a:pt x="933894" y="29527"/>
                  </a:lnTo>
                  <a:lnTo>
                    <a:pt x="894689" y="50139"/>
                  </a:lnTo>
                  <a:lnTo>
                    <a:pt x="861225" y="74764"/>
                  </a:lnTo>
                  <a:lnTo>
                    <a:pt x="834885" y="102819"/>
                  </a:lnTo>
                  <a:lnTo>
                    <a:pt x="806196" y="191477"/>
                  </a:lnTo>
                  <a:lnTo>
                    <a:pt x="792200" y="216242"/>
                  </a:lnTo>
                  <a:lnTo>
                    <a:pt x="739482" y="262496"/>
                  </a:lnTo>
                  <a:lnTo>
                    <a:pt x="703503" y="281393"/>
                  </a:lnTo>
                  <a:lnTo>
                    <a:pt x="663155" y="296049"/>
                  </a:lnTo>
                  <a:lnTo>
                    <a:pt x="654570" y="297929"/>
                  </a:lnTo>
                  <a:lnTo>
                    <a:pt x="690372" y="273278"/>
                  </a:lnTo>
                  <a:lnTo>
                    <a:pt x="691832" y="265366"/>
                  </a:lnTo>
                  <a:lnTo>
                    <a:pt x="683882" y="253809"/>
                  </a:lnTo>
                  <a:lnTo>
                    <a:pt x="675970" y="252349"/>
                  </a:lnTo>
                  <a:lnTo>
                    <a:pt x="575449" y="321551"/>
                  </a:lnTo>
                  <a:lnTo>
                    <a:pt x="685152" y="375031"/>
                  </a:lnTo>
                  <a:lnTo>
                    <a:pt x="692746" y="372402"/>
                  </a:lnTo>
                  <a:lnTo>
                    <a:pt x="698893" y="359791"/>
                  </a:lnTo>
                  <a:lnTo>
                    <a:pt x="696277" y="352183"/>
                  </a:lnTo>
                  <a:lnTo>
                    <a:pt x="655574" y="332346"/>
                  </a:lnTo>
                  <a:lnTo>
                    <a:pt x="643356" y="326390"/>
                  </a:lnTo>
                  <a:lnTo>
                    <a:pt x="623671" y="330682"/>
                  </a:lnTo>
                  <a:lnTo>
                    <a:pt x="626160" y="330136"/>
                  </a:lnTo>
                  <a:lnTo>
                    <a:pt x="643356" y="326390"/>
                  </a:lnTo>
                  <a:lnTo>
                    <a:pt x="670229" y="320509"/>
                  </a:lnTo>
                  <a:lnTo>
                    <a:pt x="713790" y="304698"/>
                  </a:lnTo>
                  <a:lnTo>
                    <a:pt x="729703" y="296341"/>
                  </a:lnTo>
                  <a:lnTo>
                    <a:pt x="730592" y="295871"/>
                  </a:lnTo>
                  <a:lnTo>
                    <a:pt x="752995" y="284099"/>
                  </a:lnTo>
                  <a:lnTo>
                    <a:pt x="756107" y="281800"/>
                  </a:lnTo>
                  <a:lnTo>
                    <a:pt x="757059" y="281101"/>
                  </a:lnTo>
                  <a:lnTo>
                    <a:pt x="781583" y="263055"/>
                  </a:lnTo>
                  <a:lnTo>
                    <a:pt x="782955" y="262039"/>
                  </a:lnTo>
                  <a:lnTo>
                    <a:pt x="786472" y="259461"/>
                  </a:lnTo>
                  <a:lnTo>
                    <a:pt x="803592" y="241211"/>
                  </a:lnTo>
                  <a:lnTo>
                    <a:pt x="805040" y="239674"/>
                  </a:lnTo>
                  <a:lnTo>
                    <a:pt x="812812" y="231406"/>
                  </a:lnTo>
                  <a:lnTo>
                    <a:pt x="820623" y="217576"/>
                  </a:lnTo>
                  <a:lnTo>
                    <a:pt x="822007" y="215125"/>
                  </a:lnTo>
                  <a:lnTo>
                    <a:pt x="830338" y="200367"/>
                  </a:lnTo>
                  <a:lnTo>
                    <a:pt x="831672" y="193509"/>
                  </a:lnTo>
                  <a:lnTo>
                    <a:pt x="832408" y="189674"/>
                  </a:lnTo>
                  <a:lnTo>
                    <a:pt x="841146" y="144564"/>
                  </a:lnTo>
                  <a:lnTo>
                    <a:pt x="841502" y="142760"/>
                  </a:lnTo>
                  <a:lnTo>
                    <a:pt x="842645" y="140728"/>
                  </a:lnTo>
                  <a:lnTo>
                    <a:pt x="854862" y="119100"/>
                  </a:lnTo>
                  <a:lnTo>
                    <a:pt x="855484" y="117995"/>
                  </a:lnTo>
                  <a:lnTo>
                    <a:pt x="856742" y="116662"/>
                  </a:lnTo>
                  <a:lnTo>
                    <a:pt x="877493" y="94551"/>
                  </a:lnTo>
                  <a:lnTo>
                    <a:pt x="878141" y="93865"/>
                  </a:lnTo>
                  <a:lnTo>
                    <a:pt x="909281" y="71170"/>
                  </a:lnTo>
                  <a:lnTo>
                    <a:pt x="943622" y="53124"/>
                  </a:lnTo>
                  <a:lnTo>
                    <a:pt x="984034" y="38354"/>
                  </a:lnTo>
                  <a:lnTo>
                    <a:pt x="985850" y="37896"/>
                  </a:lnTo>
                  <a:lnTo>
                    <a:pt x="1027391" y="28816"/>
                  </a:lnTo>
                  <a:lnTo>
                    <a:pt x="1027696" y="28752"/>
                  </a:lnTo>
                  <a:lnTo>
                    <a:pt x="1030249" y="28562"/>
                  </a:lnTo>
                  <a:lnTo>
                    <a:pt x="1073124" y="25349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73428" y="3360334"/>
              <a:ext cx="393443" cy="28369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38220" y="2515951"/>
              <a:ext cx="308709" cy="2837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92522" y="2515951"/>
              <a:ext cx="308709" cy="283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83758" y="3312954"/>
              <a:ext cx="419100" cy="12700"/>
            </a:xfrm>
            <a:custGeom>
              <a:avLst/>
              <a:gdLst/>
              <a:ahLst/>
              <a:cxnLst/>
              <a:rect l="l" t="t" r="r" b="b"/>
              <a:pathLst>
                <a:path w="419100" h="12700">
                  <a:moveTo>
                    <a:pt x="419100" y="0"/>
                  </a:moveTo>
                  <a:lnTo>
                    <a:pt x="0" y="0"/>
                  </a:lnTo>
                  <a:lnTo>
                    <a:pt x="0" y="12705"/>
                  </a:lnTo>
                  <a:lnTo>
                    <a:pt x="419100" y="1270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711228" y="3009806"/>
            <a:ext cx="83629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m</a:t>
            </a:r>
            <a:r>
              <a:rPr sz="1700" spc="-15" dirty="0">
                <a:latin typeface="Tahoma"/>
                <a:cs typeface="Tahoma"/>
              </a:rPr>
              <a:t>eas</a:t>
            </a:r>
            <a:r>
              <a:rPr sz="1700" spc="-20" dirty="0">
                <a:latin typeface="Tahoma"/>
                <a:cs typeface="Tahoma"/>
              </a:rPr>
              <a:t>ur</a:t>
            </a:r>
            <a:r>
              <a:rPr sz="1700" spc="-5" dirty="0"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535015" y="1683313"/>
            <a:ext cx="2631440" cy="2847340"/>
            <a:chOff x="6535015" y="1683313"/>
            <a:chExt cx="2631440" cy="2847340"/>
          </a:xfrm>
        </p:grpSpPr>
        <p:sp>
          <p:nvSpPr>
            <p:cNvPr id="82" name="object 82"/>
            <p:cNvSpPr/>
            <p:nvPr/>
          </p:nvSpPr>
          <p:spPr>
            <a:xfrm>
              <a:off x="6564805" y="1683313"/>
              <a:ext cx="2574309" cy="282676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35014" y="2388336"/>
              <a:ext cx="2631440" cy="2142490"/>
            </a:xfrm>
            <a:custGeom>
              <a:avLst/>
              <a:gdLst/>
              <a:ahLst/>
              <a:cxnLst/>
              <a:rect l="l" t="t" r="r" b="b"/>
              <a:pathLst>
                <a:path w="2631440" h="2142490">
                  <a:moveTo>
                    <a:pt x="724852" y="2027745"/>
                  </a:moveTo>
                  <a:lnTo>
                    <a:pt x="0" y="2027745"/>
                  </a:lnTo>
                  <a:lnTo>
                    <a:pt x="0" y="2141944"/>
                  </a:lnTo>
                  <a:lnTo>
                    <a:pt x="724852" y="2141944"/>
                  </a:lnTo>
                  <a:lnTo>
                    <a:pt x="724852" y="2027745"/>
                  </a:lnTo>
                  <a:close/>
                </a:path>
                <a:path w="2631440" h="2142490">
                  <a:moveTo>
                    <a:pt x="2630944" y="0"/>
                  </a:moveTo>
                  <a:lnTo>
                    <a:pt x="2161133" y="0"/>
                  </a:lnTo>
                  <a:lnTo>
                    <a:pt x="2161133" y="470001"/>
                  </a:lnTo>
                  <a:lnTo>
                    <a:pt x="2630944" y="470001"/>
                  </a:lnTo>
                  <a:lnTo>
                    <a:pt x="2630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732646" y="2362106"/>
            <a:ext cx="118808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13995" marR="5080" indent="-201930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pi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20" dirty="0">
                <a:latin typeface="Tahoma"/>
                <a:cs typeface="Tahoma"/>
              </a:rPr>
              <a:t>z</a:t>
            </a:r>
            <a:r>
              <a:rPr sz="1700" spc="-5" dirty="0">
                <a:latin typeface="Tahoma"/>
                <a:cs typeface="Tahoma"/>
              </a:rPr>
              <a:t>o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10" dirty="0">
                <a:latin typeface="Tahoma"/>
                <a:cs typeface="Tahoma"/>
              </a:rPr>
              <a:t>l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10" dirty="0">
                <a:latin typeface="Tahoma"/>
                <a:cs typeface="Tahoma"/>
              </a:rPr>
              <a:t>ctri</a:t>
            </a:r>
            <a:r>
              <a:rPr sz="1700" spc="-5" dirty="0">
                <a:latin typeface="Tahoma"/>
                <a:cs typeface="Tahoma"/>
              </a:rPr>
              <a:t>c  </a:t>
            </a:r>
            <a:r>
              <a:rPr sz="1700" spc="-10" dirty="0">
                <a:latin typeface="Tahoma"/>
                <a:cs typeface="Tahoma"/>
              </a:rPr>
              <a:t>element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60052" y="4203606"/>
            <a:ext cx="4667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b</a:t>
            </a:r>
            <a:r>
              <a:rPr sz="1700" spc="-15" dirty="0">
                <a:latin typeface="Tahoma"/>
                <a:cs typeface="Tahoma"/>
              </a:rPr>
              <a:t>as</a:t>
            </a:r>
            <a:r>
              <a:rPr sz="1700" spc="-5" dirty="0"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85551" y="2362106"/>
            <a:ext cx="707390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10489" marR="5080" indent="-98425">
              <a:lnSpc>
                <a:spcPts val="1800"/>
              </a:lnSpc>
              <a:spcBef>
                <a:spcPts val="360"/>
              </a:spcBef>
            </a:pPr>
            <a:r>
              <a:rPr sz="1700" spc="-15" dirty="0">
                <a:latin typeface="Tahoma"/>
                <a:cs typeface="Tahoma"/>
              </a:rPr>
              <a:t>seis</a:t>
            </a:r>
            <a:r>
              <a:rPr sz="1700" spc="-10" dirty="0">
                <a:latin typeface="Tahoma"/>
                <a:cs typeface="Tahoma"/>
              </a:rPr>
              <a:t>m</a:t>
            </a:r>
            <a:r>
              <a:rPr sz="1700" spc="-15" dirty="0">
                <a:latin typeface="Tahoma"/>
                <a:cs typeface="Tahoma"/>
              </a:rPr>
              <a:t>i</a:t>
            </a:r>
            <a:r>
              <a:rPr sz="1700" spc="-5" dirty="0">
                <a:latin typeface="Tahoma"/>
                <a:cs typeface="Tahoma"/>
              </a:rPr>
              <a:t>c  </a:t>
            </a:r>
            <a:r>
              <a:rPr sz="1700" spc="-10" dirty="0">
                <a:latin typeface="Tahoma"/>
                <a:cs typeface="Tahoma"/>
              </a:rPr>
              <a:t>mass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836138" y="1574706"/>
            <a:ext cx="604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Tahoma"/>
                <a:cs typeface="Tahoma"/>
              </a:rPr>
              <a:t>s</a:t>
            </a:r>
            <a:r>
              <a:rPr sz="1700" spc="-10" dirty="0">
                <a:latin typeface="Tahoma"/>
                <a:cs typeface="Tahoma"/>
              </a:rPr>
              <a:t>pr</a:t>
            </a:r>
            <a:r>
              <a:rPr sz="1700" spc="-15" dirty="0">
                <a:latin typeface="Tahoma"/>
                <a:cs typeface="Tahoma"/>
              </a:rPr>
              <a:t>in</a:t>
            </a:r>
            <a:r>
              <a:rPr sz="1700" spc="-5" dirty="0">
                <a:latin typeface="Tahoma"/>
                <a:cs typeface="Tahoma"/>
              </a:rPr>
              <a:t>g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178429" y="3403506"/>
            <a:ext cx="6451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output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486232" y="4216306"/>
            <a:ext cx="15062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7" baseline="25252" dirty="0">
                <a:solidFill>
                  <a:srgbClr val="008000"/>
                </a:solidFill>
                <a:latin typeface="Tahoma"/>
                <a:cs typeface="Tahoma"/>
              </a:rPr>
              <a:t>© </a:t>
            </a: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Brüel </a:t>
            </a:r>
            <a:r>
              <a:rPr sz="1700" spc="-5" dirty="0">
                <a:solidFill>
                  <a:srgbClr val="008000"/>
                </a:solidFill>
                <a:latin typeface="Tahoma"/>
                <a:cs typeface="Tahoma"/>
              </a:rPr>
              <a:t>&amp;</a:t>
            </a:r>
            <a:r>
              <a:rPr sz="1700" spc="-2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Kjaer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16674" y="3327284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𝑎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66007" y="3454317"/>
            <a:ext cx="2038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75" dirty="0">
                <a:latin typeface="Cambria Math"/>
                <a:cs typeface="Cambria Math"/>
              </a:rPr>
              <a:t>&gt;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42921" y="2920884"/>
            <a:ext cx="4953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220" dirty="0">
                <a:latin typeface="Cambria Math"/>
                <a:cs typeface="Cambria Math"/>
              </a:rPr>
              <a:t>𝑑</a:t>
            </a:r>
            <a:r>
              <a:rPr sz="2250" spc="330" baseline="29629" dirty="0">
                <a:latin typeface="Cambria Math"/>
                <a:cs typeface="Cambria Math"/>
              </a:rPr>
              <a:t>:</a:t>
            </a:r>
            <a:r>
              <a:rPr sz="2100" spc="220" dirty="0">
                <a:latin typeface="Cambria Math"/>
                <a:cs typeface="Cambria Math"/>
              </a:rPr>
              <a:t>𝑧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7805" y="3124084"/>
            <a:ext cx="103949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3410" algn="l"/>
              </a:tabLst>
            </a:pPr>
            <a:r>
              <a:rPr sz="2100" spc="-5" dirty="0">
                <a:latin typeface="Cambria Math"/>
                <a:cs typeface="Cambria Math"/>
              </a:rPr>
              <a:t>𝑎</a:t>
            </a:r>
            <a:r>
              <a:rPr sz="2100" spc="180" dirty="0">
                <a:latin typeface="Cambria Math"/>
                <a:cs typeface="Cambria Math"/>
              </a:rPr>
              <a:t> </a:t>
            </a:r>
            <a:r>
              <a:rPr sz="2100" spc="-5" dirty="0">
                <a:latin typeface="Cambria Math"/>
                <a:cs typeface="Cambria Math"/>
              </a:rPr>
              <a:t>=	</a:t>
            </a:r>
            <a:r>
              <a:rPr sz="3150" spc="300" baseline="-37037" dirty="0">
                <a:latin typeface="Cambria Math"/>
                <a:cs typeface="Cambria Math"/>
              </a:rPr>
              <a:t>𝑑𝑡</a:t>
            </a:r>
            <a:r>
              <a:rPr sz="2250" spc="300" baseline="-29629" dirty="0">
                <a:latin typeface="Cambria Math"/>
                <a:cs typeface="Cambria Math"/>
              </a:rPr>
              <a:t>:</a:t>
            </a:r>
            <a:endParaRPr sz="2250" baseline="-29629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74032" y="3708843"/>
            <a:ext cx="325347" cy="3021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893550" y="3873384"/>
            <a:ext cx="1689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𝛿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35108" y="5295929"/>
            <a:ext cx="3002915" cy="1041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2500" spc="5" dirty="0">
                <a:latin typeface="Cambria Math"/>
                <a:cs typeface="Cambria Math"/>
              </a:rPr>
              <a:t>𝑀𝑎 </a:t>
            </a:r>
            <a:r>
              <a:rPr sz="2500" dirty="0">
                <a:latin typeface="Cambria Math"/>
                <a:cs typeface="Cambria Math"/>
              </a:rPr>
              <a:t>= </a:t>
            </a:r>
            <a:r>
              <a:rPr sz="2500" spc="25" dirty="0">
                <a:latin typeface="Cambria Math"/>
                <a:cs typeface="Cambria Math"/>
              </a:rPr>
              <a:t>𝑀𝛿</a:t>
            </a:r>
            <a:r>
              <a:rPr sz="3750" spc="37" baseline="11111" dirty="0">
                <a:latin typeface="Cambria Math"/>
                <a:cs typeface="Cambria Math"/>
              </a:rPr>
              <a:t>̈ </a:t>
            </a:r>
            <a:r>
              <a:rPr sz="2500" dirty="0">
                <a:latin typeface="Cambria Math"/>
                <a:cs typeface="Cambria Math"/>
              </a:rPr>
              <a:t>+ </a:t>
            </a:r>
            <a:r>
              <a:rPr sz="2500" spc="30" dirty="0">
                <a:latin typeface="Cambria Math"/>
                <a:cs typeface="Cambria Math"/>
              </a:rPr>
              <a:t>𝐷𝛿</a:t>
            </a:r>
            <a:r>
              <a:rPr sz="3750" spc="44" baseline="11111" dirty="0">
                <a:latin typeface="Cambria Math"/>
                <a:cs typeface="Cambria Math"/>
              </a:rPr>
              <a:t>̇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15" dirty="0">
                <a:latin typeface="Cambria Math"/>
                <a:cs typeface="Cambria Math"/>
              </a:rPr>
              <a:t> </a:t>
            </a:r>
            <a:r>
              <a:rPr sz="2500" spc="10" dirty="0">
                <a:latin typeface="Cambria Math"/>
                <a:cs typeface="Cambria Math"/>
              </a:rPr>
              <a:t>𝐾𝛿</a:t>
            </a:r>
            <a:endParaRPr sz="2500">
              <a:latin typeface="Cambria Math"/>
              <a:cs typeface="Cambria Math"/>
            </a:endParaRPr>
          </a:p>
          <a:p>
            <a:pPr marL="69850">
              <a:lnSpc>
                <a:spcPct val="100000"/>
              </a:lnSpc>
              <a:spcBef>
                <a:spcPts val="1000"/>
              </a:spcBef>
            </a:pPr>
            <a:r>
              <a:rPr sz="2500" spc="175" dirty="0">
                <a:latin typeface="Cambria Math"/>
                <a:cs typeface="Cambria Math"/>
              </a:rPr>
              <a:t>𝑎</a:t>
            </a:r>
            <a:r>
              <a:rPr sz="2700" spc="262" baseline="-15432" dirty="0">
                <a:latin typeface="Cambria Math"/>
                <a:cs typeface="Cambria Math"/>
              </a:rPr>
              <a:t>&gt; </a:t>
            </a:r>
            <a:r>
              <a:rPr sz="2500" dirty="0">
                <a:latin typeface="Cambria Math"/>
                <a:cs typeface="Cambria Math"/>
              </a:rPr>
              <a:t>= </a:t>
            </a:r>
            <a:r>
              <a:rPr sz="2500" spc="-290" dirty="0">
                <a:latin typeface="Cambria Math"/>
                <a:cs typeface="Cambria Math"/>
              </a:rPr>
              <a:t>𝐾</a:t>
            </a:r>
            <a:r>
              <a:rPr sz="2700" spc="-434" baseline="-15432" dirty="0">
                <a:latin typeface="Cambria Math"/>
                <a:cs typeface="Cambria Math"/>
              </a:rPr>
              <a:t>D</a:t>
            </a:r>
            <a:r>
              <a:rPr sz="2700" spc="-47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𝛿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71648" y="5523298"/>
            <a:ext cx="863600" cy="26034"/>
          </a:xfrm>
          <a:custGeom>
            <a:avLst/>
            <a:gdLst/>
            <a:ahLst/>
            <a:cxnLst/>
            <a:rect l="l" t="t" r="r" b="b"/>
            <a:pathLst>
              <a:path w="863600" h="26035">
                <a:moveTo>
                  <a:pt x="863600" y="0"/>
                </a:moveTo>
                <a:lnTo>
                  <a:pt x="0" y="0"/>
                </a:lnTo>
                <a:lnTo>
                  <a:pt x="0" y="25410"/>
                </a:lnTo>
                <a:lnTo>
                  <a:pt x="863600" y="25410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838583" y="5054462"/>
            <a:ext cx="15830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120" dirty="0">
                <a:latin typeface="Cambria Math"/>
                <a:cs typeface="Cambria Math"/>
              </a:rPr>
              <a:t>𝐴</a:t>
            </a:r>
            <a:r>
              <a:rPr sz="2700" spc="179" baseline="-15432" dirty="0">
                <a:latin typeface="Cambria Math"/>
                <a:cs typeface="Cambria Math"/>
              </a:rPr>
              <a:t>&gt;</a:t>
            </a:r>
            <a:r>
              <a:rPr sz="2500" spc="120" dirty="0">
                <a:latin typeface="Cambria Math"/>
                <a:cs typeface="Cambria Math"/>
              </a:rPr>
              <a:t>(𝑠) </a:t>
            </a:r>
            <a:r>
              <a:rPr sz="3750" baseline="-42222" dirty="0">
                <a:latin typeface="Cambria Math"/>
                <a:cs typeface="Cambria Math"/>
              </a:rPr>
              <a:t>=</a:t>
            </a:r>
            <a:r>
              <a:rPr sz="3750" spc="240" baseline="-42222" dirty="0">
                <a:latin typeface="Cambria Math"/>
                <a:cs typeface="Cambria Math"/>
              </a:rPr>
              <a:t> </a:t>
            </a:r>
            <a:r>
              <a:rPr sz="3750" baseline="-42222" dirty="0">
                <a:latin typeface="Cambria Math"/>
                <a:cs typeface="Cambria Math"/>
              </a:rPr>
              <a:t>𝐾</a:t>
            </a:r>
            <a:endParaRPr sz="3750" baseline="-42222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80965" y="5511662"/>
            <a:ext cx="6553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" dirty="0">
                <a:latin typeface="Cambria Math"/>
                <a:cs typeface="Cambria Math"/>
              </a:rPr>
              <a:t>𝐴</a:t>
            </a:r>
            <a:r>
              <a:rPr sz="2500" spc="15" dirty="0">
                <a:latin typeface="Cambria Math"/>
                <a:cs typeface="Cambria Math"/>
              </a:rPr>
              <a:t>(</a:t>
            </a:r>
            <a:r>
              <a:rPr sz="2500" spc="70" dirty="0">
                <a:latin typeface="Cambria Math"/>
                <a:cs typeface="Cambria Math"/>
              </a:rPr>
              <a:t>𝑠</a:t>
            </a:r>
            <a:r>
              <a:rPr sz="2500" dirty="0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535349" y="5523298"/>
            <a:ext cx="1968500" cy="26034"/>
          </a:xfrm>
          <a:custGeom>
            <a:avLst/>
            <a:gdLst/>
            <a:ahLst/>
            <a:cxnLst/>
            <a:rect l="l" t="t" r="r" b="b"/>
            <a:pathLst>
              <a:path w="1968500" h="26035">
                <a:moveTo>
                  <a:pt x="1968500" y="0"/>
                </a:moveTo>
                <a:lnTo>
                  <a:pt x="0" y="0"/>
                </a:lnTo>
                <a:lnTo>
                  <a:pt x="0" y="25410"/>
                </a:lnTo>
                <a:lnTo>
                  <a:pt x="1968500" y="25410"/>
                </a:lnTo>
                <a:lnTo>
                  <a:pt x="1968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322785" y="5511662"/>
            <a:ext cx="221615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00"/>
              </a:lnSpc>
              <a:spcBef>
                <a:spcPts val="100"/>
              </a:spcBef>
            </a:pPr>
            <a:r>
              <a:rPr sz="2700" spc="-600" baseline="37037" dirty="0">
                <a:latin typeface="Cambria Math"/>
                <a:cs typeface="Cambria Math"/>
              </a:rPr>
              <a:t>D</a:t>
            </a:r>
            <a:r>
              <a:rPr sz="2700" spc="284" baseline="37037" dirty="0">
                <a:latin typeface="Cambria Math"/>
                <a:cs typeface="Cambria Math"/>
              </a:rPr>
              <a:t> </a:t>
            </a:r>
            <a:r>
              <a:rPr sz="2500" spc="260" dirty="0">
                <a:latin typeface="Cambria Math"/>
                <a:cs typeface="Cambria Math"/>
              </a:rPr>
              <a:t>𝑀𝑠</a:t>
            </a:r>
            <a:r>
              <a:rPr sz="2700" spc="390" baseline="24691" dirty="0">
                <a:latin typeface="Cambria Math"/>
                <a:cs typeface="Cambria Math"/>
              </a:rPr>
              <a:t>: </a:t>
            </a:r>
            <a:r>
              <a:rPr sz="2500" dirty="0">
                <a:latin typeface="Cambria Math"/>
                <a:cs typeface="Cambria Math"/>
              </a:rPr>
              <a:t>+ </a:t>
            </a:r>
            <a:r>
              <a:rPr sz="2500" spc="5" dirty="0">
                <a:latin typeface="Cambria Math"/>
                <a:cs typeface="Cambria Math"/>
              </a:rPr>
              <a:t>𝐷𝑠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10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𝐾</a:t>
            </a:r>
            <a:endParaRPr sz="2500">
              <a:latin typeface="Cambria Math"/>
              <a:cs typeface="Cambria Math"/>
            </a:endParaRPr>
          </a:p>
          <a:p>
            <a:pPr marL="332105" algn="ctr">
              <a:lnSpc>
                <a:spcPts val="2800"/>
              </a:lnSpc>
            </a:pPr>
            <a:r>
              <a:rPr sz="2500" spc="-210" dirty="0">
                <a:latin typeface="Cambria Math"/>
                <a:cs typeface="Cambria Math"/>
              </a:rPr>
              <a:t>L</a:t>
            </a:r>
            <a:r>
              <a:rPr sz="3000" spc="-315" baseline="-13888" dirty="0">
                <a:latin typeface="Cambria Math"/>
                <a:cs typeface="Cambria Math"/>
              </a:rPr>
              <a:t>M</a:t>
            </a:r>
            <a:endParaRPr sz="3000" baseline="-13888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372441" y="5054462"/>
            <a:ext cx="2959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mbria Math"/>
                <a:cs typeface="Cambria Math"/>
              </a:rPr>
              <a:t>𝑀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34748" y="6095862"/>
            <a:ext cx="2565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ahoma"/>
                <a:cs typeface="Tahoma"/>
              </a:rPr>
              <a:t>=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179749" y="6285631"/>
            <a:ext cx="2844800" cy="26034"/>
          </a:xfrm>
          <a:custGeom>
            <a:avLst/>
            <a:gdLst/>
            <a:ahLst/>
            <a:cxnLst/>
            <a:rect l="l" t="t" r="r" b="b"/>
            <a:pathLst>
              <a:path w="2844800" h="26035">
                <a:moveTo>
                  <a:pt x="2844800" y="0"/>
                </a:moveTo>
                <a:lnTo>
                  <a:pt x="0" y="0"/>
                </a:lnTo>
                <a:lnTo>
                  <a:pt x="0" y="25411"/>
                </a:lnTo>
                <a:lnTo>
                  <a:pt x="2844800" y="25411"/>
                </a:lnTo>
                <a:lnTo>
                  <a:pt x="28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66855" y="6404829"/>
            <a:ext cx="895350" cy="294640"/>
          </a:xfrm>
          <a:custGeom>
            <a:avLst/>
            <a:gdLst/>
            <a:ahLst/>
            <a:cxnLst/>
            <a:rect l="l" t="t" r="r" b="b"/>
            <a:pathLst>
              <a:path w="895350" h="294640">
                <a:moveTo>
                  <a:pt x="801255" y="0"/>
                </a:moveTo>
                <a:lnTo>
                  <a:pt x="797069" y="11942"/>
                </a:lnTo>
                <a:lnTo>
                  <a:pt x="814093" y="19333"/>
                </a:lnTo>
                <a:lnTo>
                  <a:pt x="828734" y="29565"/>
                </a:lnTo>
                <a:lnTo>
                  <a:pt x="858461" y="76991"/>
                </a:lnTo>
                <a:lnTo>
                  <a:pt x="867142" y="120534"/>
                </a:lnTo>
                <a:lnTo>
                  <a:pt x="868227" y="145636"/>
                </a:lnTo>
                <a:lnTo>
                  <a:pt x="867137" y="171586"/>
                </a:lnTo>
                <a:lnTo>
                  <a:pt x="858417" y="216331"/>
                </a:lnTo>
                <a:lnTo>
                  <a:pt x="840918" y="251276"/>
                </a:lnTo>
                <a:lnTo>
                  <a:pt x="797534" y="282276"/>
                </a:lnTo>
                <a:lnTo>
                  <a:pt x="801255" y="294219"/>
                </a:lnTo>
                <a:lnTo>
                  <a:pt x="841369" y="275394"/>
                </a:lnTo>
                <a:lnTo>
                  <a:pt x="870863" y="242804"/>
                </a:lnTo>
                <a:lnTo>
                  <a:pt x="889001" y="199164"/>
                </a:lnTo>
                <a:lnTo>
                  <a:pt x="895047" y="147187"/>
                </a:lnTo>
                <a:lnTo>
                  <a:pt x="893531" y="120214"/>
                </a:lnTo>
                <a:lnTo>
                  <a:pt x="881400" y="72406"/>
                </a:lnTo>
                <a:lnTo>
                  <a:pt x="857341" y="33486"/>
                </a:lnTo>
                <a:lnTo>
                  <a:pt x="822576" y="7701"/>
                </a:lnTo>
                <a:lnTo>
                  <a:pt x="801255" y="0"/>
                </a:lnTo>
                <a:close/>
              </a:path>
              <a:path w="895350" h="294640">
                <a:moveTo>
                  <a:pt x="93793" y="0"/>
                </a:moveTo>
                <a:lnTo>
                  <a:pt x="53776" y="18863"/>
                </a:lnTo>
                <a:lnTo>
                  <a:pt x="24262" y="51569"/>
                </a:lnTo>
                <a:lnTo>
                  <a:pt x="6065" y="95287"/>
                </a:lnTo>
                <a:lnTo>
                  <a:pt x="0" y="147187"/>
                </a:lnTo>
                <a:lnTo>
                  <a:pt x="1511" y="174217"/>
                </a:lnTo>
                <a:lnTo>
                  <a:pt x="13604" y="222026"/>
                </a:lnTo>
                <a:lnTo>
                  <a:pt x="37604" y="260820"/>
                </a:lnTo>
                <a:lnTo>
                  <a:pt x="72408" y="286527"/>
                </a:lnTo>
                <a:lnTo>
                  <a:pt x="93793" y="294219"/>
                </a:lnTo>
                <a:lnTo>
                  <a:pt x="97513" y="282276"/>
                </a:lnTo>
                <a:lnTo>
                  <a:pt x="80756" y="274851"/>
                </a:lnTo>
                <a:lnTo>
                  <a:pt x="66294" y="264518"/>
                </a:lnTo>
                <a:lnTo>
                  <a:pt x="36630" y="216331"/>
                </a:lnTo>
                <a:lnTo>
                  <a:pt x="27909" y="171586"/>
                </a:lnTo>
                <a:lnTo>
                  <a:pt x="26819" y="145636"/>
                </a:lnTo>
                <a:lnTo>
                  <a:pt x="27909" y="120534"/>
                </a:lnTo>
                <a:lnTo>
                  <a:pt x="36630" y="76991"/>
                </a:lnTo>
                <a:lnTo>
                  <a:pt x="54158" y="42637"/>
                </a:lnTo>
                <a:lnTo>
                  <a:pt x="97979" y="11942"/>
                </a:lnTo>
                <a:lnTo>
                  <a:pt x="93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01725" y="6404829"/>
            <a:ext cx="899160" cy="294640"/>
          </a:xfrm>
          <a:custGeom>
            <a:avLst/>
            <a:gdLst/>
            <a:ahLst/>
            <a:cxnLst/>
            <a:rect l="l" t="t" r="r" b="b"/>
            <a:pathLst>
              <a:path w="899159" h="294640">
                <a:moveTo>
                  <a:pt x="804744" y="0"/>
                </a:moveTo>
                <a:lnTo>
                  <a:pt x="800558" y="11942"/>
                </a:lnTo>
                <a:lnTo>
                  <a:pt x="817583" y="19333"/>
                </a:lnTo>
                <a:lnTo>
                  <a:pt x="832223" y="29565"/>
                </a:lnTo>
                <a:lnTo>
                  <a:pt x="861950" y="76991"/>
                </a:lnTo>
                <a:lnTo>
                  <a:pt x="870632" y="120534"/>
                </a:lnTo>
                <a:lnTo>
                  <a:pt x="871717" y="145636"/>
                </a:lnTo>
                <a:lnTo>
                  <a:pt x="870627" y="171586"/>
                </a:lnTo>
                <a:lnTo>
                  <a:pt x="861907" y="216331"/>
                </a:lnTo>
                <a:lnTo>
                  <a:pt x="844407" y="251276"/>
                </a:lnTo>
                <a:lnTo>
                  <a:pt x="801024" y="282276"/>
                </a:lnTo>
                <a:lnTo>
                  <a:pt x="804744" y="294219"/>
                </a:lnTo>
                <a:lnTo>
                  <a:pt x="844858" y="275394"/>
                </a:lnTo>
                <a:lnTo>
                  <a:pt x="874353" y="242804"/>
                </a:lnTo>
                <a:lnTo>
                  <a:pt x="892491" y="199164"/>
                </a:lnTo>
                <a:lnTo>
                  <a:pt x="898537" y="147187"/>
                </a:lnTo>
                <a:lnTo>
                  <a:pt x="897021" y="120214"/>
                </a:lnTo>
                <a:lnTo>
                  <a:pt x="884890" y="72406"/>
                </a:lnTo>
                <a:lnTo>
                  <a:pt x="860831" y="33486"/>
                </a:lnTo>
                <a:lnTo>
                  <a:pt x="826065" y="7701"/>
                </a:lnTo>
                <a:lnTo>
                  <a:pt x="804744" y="0"/>
                </a:lnTo>
                <a:close/>
              </a:path>
              <a:path w="899159" h="294640">
                <a:moveTo>
                  <a:pt x="93792" y="0"/>
                </a:moveTo>
                <a:lnTo>
                  <a:pt x="53775" y="18863"/>
                </a:lnTo>
                <a:lnTo>
                  <a:pt x="24262" y="51569"/>
                </a:lnTo>
                <a:lnTo>
                  <a:pt x="6065" y="95287"/>
                </a:lnTo>
                <a:lnTo>
                  <a:pt x="0" y="147187"/>
                </a:lnTo>
                <a:lnTo>
                  <a:pt x="1511" y="174217"/>
                </a:lnTo>
                <a:lnTo>
                  <a:pt x="13603" y="222026"/>
                </a:lnTo>
                <a:lnTo>
                  <a:pt x="37604" y="260820"/>
                </a:lnTo>
                <a:lnTo>
                  <a:pt x="72407" y="286527"/>
                </a:lnTo>
                <a:lnTo>
                  <a:pt x="93792" y="294219"/>
                </a:lnTo>
                <a:lnTo>
                  <a:pt x="97513" y="282276"/>
                </a:lnTo>
                <a:lnTo>
                  <a:pt x="80755" y="274851"/>
                </a:lnTo>
                <a:lnTo>
                  <a:pt x="66294" y="264518"/>
                </a:lnTo>
                <a:lnTo>
                  <a:pt x="36630" y="216331"/>
                </a:lnTo>
                <a:lnTo>
                  <a:pt x="27909" y="171586"/>
                </a:lnTo>
                <a:lnTo>
                  <a:pt x="26819" y="145636"/>
                </a:lnTo>
                <a:lnTo>
                  <a:pt x="27909" y="120534"/>
                </a:lnTo>
                <a:lnTo>
                  <a:pt x="36630" y="76991"/>
                </a:lnTo>
                <a:lnTo>
                  <a:pt x="54158" y="42637"/>
                </a:lnTo>
                <a:lnTo>
                  <a:pt x="97977" y="11942"/>
                </a:lnTo>
                <a:lnTo>
                  <a:pt x="93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144928" y="6311762"/>
            <a:ext cx="27863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3900" algn="l"/>
                <a:tab pos="1543050" algn="l"/>
                <a:tab pos="2058670" algn="l"/>
              </a:tabLst>
            </a:pPr>
            <a:r>
              <a:rPr sz="2500" spc="-15" dirty="0">
                <a:latin typeface="Cambria Math"/>
                <a:cs typeface="Cambria Math"/>
              </a:rPr>
              <a:t>N</a:t>
            </a:r>
            <a:r>
              <a:rPr sz="3000" spc="-22" baseline="19444" dirty="0">
                <a:latin typeface="Cambria Math"/>
                <a:cs typeface="Cambria Math"/>
              </a:rPr>
              <a:t>O</a:t>
            </a:r>
            <a:r>
              <a:rPr sz="2500" spc="-15" dirty="0">
                <a:latin typeface="Cambria Math"/>
                <a:cs typeface="Cambria Math"/>
              </a:rPr>
              <a:t>P	</a:t>
            </a:r>
            <a:r>
              <a:rPr sz="2500" spc="405" dirty="0">
                <a:latin typeface="Cambria Math"/>
                <a:cs typeface="Cambria Math"/>
              </a:rPr>
              <a:t>R</a:t>
            </a:r>
            <a:r>
              <a:rPr sz="3750" spc="607" baseline="2222" dirty="0">
                <a:latin typeface="Cambria Math"/>
                <a:cs typeface="Cambria Math"/>
              </a:rPr>
              <a:t>⁄</a:t>
            </a:r>
            <a:r>
              <a:rPr sz="2500" spc="405" dirty="0">
                <a:latin typeface="Cambria Math"/>
                <a:cs typeface="Cambria Math"/>
              </a:rPr>
              <a:t>S	</a:t>
            </a:r>
            <a:r>
              <a:rPr sz="2500" spc="-35" dirty="0">
                <a:latin typeface="Cambria Math"/>
                <a:cs typeface="Cambria Math"/>
              </a:rPr>
              <a:t>NP	</a:t>
            </a:r>
            <a:r>
              <a:rPr sz="2500" spc="480" dirty="0">
                <a:latin typeface="Cambria Math"/>
                <a:cs typeface="Cambria Math"/>
              </a:rPr>
              <a:t>L</a:t>
            </a:r>
            <a:r>
              <a:rPr sz="3750" spc="719" baseline="2222" dirty="0">
                <a:latin typeface="Cambria Math"/>
                <a:cs typeface="Cambria Math"/>
              </a:rPr>
              <a:t>⁄</a:t>
            </a:r>
            <a:r>
              <a:rPr sz="2500" spc="480" dirty="0">
                <a:latin typeface="Cambria Math"/>
                <a:cs typeface="Cambria Math"/>
              </a:rPr>
              <a:t>S</a:t>
            </a:r>
            <a:endParaRPr sz="2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639" y="369093"/>
            <a:ext cx="481393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Frequency</a:t>
            </a:r>
            <a:r>
              <a:rPr spc="-5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25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3076714" y="888861"/>
            <a:ext cx="45231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solidFill>
                  <a:srgbClr val="990000"/>
                </a:solidFill>
                <a:latin typeface="Tahoma"/>
                <a:cs typeface="Tahoma"/>
              </a:rPr>
              <a:t>of </a:t>
            </a:r>
            <a:r>
              <a:rPr sz="2500" dirty="0">
                <a:solidFill>
                  <a:srgbClr val="990000"/>
                </a:solidFill>
                <a:latin typeface="Tahoma"/>
                <a:cs typeface="Tahoma"/>
              </a:rPr>
              <a:t>a </a:t>
            </a:r>
            <a:r>
              <a:rPr sz="2500" spc="10" dirty="0">
                <a:solidFill>
                  <a:srgbClr val="990000"/>
                </a:solidFill>
                <a:latin typeface="Tahoma"/>
                <a:cs typeface="Tahoma"/>
              </a:rPr>
              <a:t>piezoelectric</a:t>
            </a:r>
            <a:r>
              <a:rPr sz="2500" spc="6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990000"/>
                </a:solidFill>
                <a:latin typeface="Tahoma"/>
                <a:cs typeface="Tahoma"/>
              </a:rPr>
              <a:t>accelerometer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67471" y="2791212"/>
            <a:ext cx="6296025" cy="3350895"/>
            <a:chOff x="3167471" y="2791212"/>
            <a:chExt cx="6296025" cy="3350895"/>
          </a:xfrm>
        </p:grpSpPr>
        <p:sp>
          <p:nvSpPr>
            <p:cNvPr id="8" name="object 8"/>
            <p:cNvSpPr/>
            <p:nvPr/>
          </p:nvSpPr>
          <p:spPr>
            <a:xfrm>
              <a:off x="3167471" y="2791212"/>
              <a:ext cx="6218446" cy="33505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14619" y="5747288"/>
              <a:ext cx="248329" cy="159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72612" y="6056947"/>
            <a:ext cx="306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35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i="1" spc="-52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1950" baseline="-1709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9137" y="6464184"/>
            <a:ext cx="3256279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460"/>
              </a:lnSpc>
              <a:spcBef>
                <a:spcPts val="100"/>
              </a:spcBef>
            </a:pPr>
            <a:r>
              <a:rPr sz="1900" spc="-10" dirty="0">
                <a:solidFill>
                  <a:srgbClr val="008000"/>
                </a:solidFill>
                <a:latin typeface="Tahoma"/>
                <a:cs typeface="Tahoma"/>
              </a:rPr>
              <a:t>useful </a:t>
            </a:r>
            <a:r>
              <a:rPr sz="1900" dirty="0">
                <a:latin typeface="Tahoma"/>
                <a:cs typeface="Tahoma"/>
              </a:rPr>
              <a:t>bandwidth </a:t>
            </a:r>
            <a:r>
              <a:rPr sz="3150" spc="195" baseline="-5291" dirty="0">
                <a:latin typeface="Cambria Math"/>
                <a:cs typeface="Cambria Math"/>
              </a:rPr>
              <a:t>𝐵</a:t>
            </a:r>
            <a:r>
              <a:rPr sz="2250" spc="195" baseline="-22222" dirty="0">
                <a:latin typeface="Cambria Math"/>
                <a:cs typeface="Cambria Math"/>
              </a:rPr>
              <a:t>] </a:t>
            </a:r>
            <a:r>
              <a:rPr sz="3150" spc="-7" baseline="-5291" dirty="0">
                <a:latin typeface="Cambria Math"/>
                <a:cs typeface="Cambria Math"/>
              </a:rPr>
              <a:t>≈</a:t>
            </a:r>
            <a:r>
              <a:rPr sz="3150" spc="-142" baseline="-5291" dirty="0">
                <a:latin typeface="Cambria Math"/>
                <a:cs typeface="Cambria Math"/>
              </a:rPr>
              <a:t> </a:t>
            </a:r>
            <a:r>
              <a:rPr sz="3150" spc="-37" baseline="-5291" dirty="0">
                <a:latin typeface="Cambria Math"/>
                <a:cs typeface="Cambria Math"/>
              </a:rPr>
              <a:t>0.3𝜔</a:t>
            </a:r>
            <a:r>
              <a:rPr sz="2250" spc="-37" baseline="-22222" dirty="0">
                <a:latin typeface="Cambria Math"/>
                <a:cs typeface="Cambria Math"/>
              </a:rPr>
              <a:t>X</a:t>
            </a:r>
            <a:endParaRPr sz="2250" baseline="-22222">
              <a:latin typeface="Cambria Math"/>
              <a:cs typeface="Cambria Math"/>
            </a:endParaRPr>
          </a:p>
          <a:p>
            <a:pPr marL="745490">
              <a:lnSpc>
                <a:spcPts val="2220"/>
              </a:lnSpc>
            </a:pPr>
            <a:r>
              <a:rPr sz="1900" spc="-10" dirty="0">
                <a:latin typeface="Tahoma"/>
                <a:cs typeface="Tahoma"/>
              </a:rPr>
              <a:t>for </a:t>
            </a:r>
            <a:r>
              <a:rPr sz="1900" dirty="0">
                <a:latin typeface="Tahoma"/>
                <a:cs typeface="Tahoma"/>
              </a:rPr>
              <a:t>10%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error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9981" y="2900688"/>
            <a:ext cx="5798185" cy="3181985"/>
            <a:chOff x="3239981" y="2900688"/>
            <a:chExt cx="5798185" cy="3181985"/>
          </a:xfrm>
        </p:grpSpPr>
        <p:sp>
          <p:nvSpPr>
            <p:cNvPr id="13" name="object 13"/>
            <p:cNvSpPr/>
            <p:nvPr/>
          </p:nvSpPr>
          <p:spPr>
            <a:xfrm>
              <a:off x="7607192" y="2907038"/>
              <a:ext cx="3810" cy="3169285"/>
            </a:xfrm>
            <a:custGeom>
              <a:avLst/>
              <a:gdLst/>
              <a:ahLst/>
              <a:cxnLst/>
              <a:rect l="l" t="t" r="r" b="b"/>
              <a:pathLst>
                <a:path w="3809" h="3169285">
                  <a:moveTo>
                    <a:pt x="3355" y="0"/>
                  </a:moveTo>
                  <a:lnTo>
                    <a:pt x="0" y="3169261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5633" y="4140834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1" y="0"/>
                  </a:moveTo>
                  <a:lnTo>
                    <a:pt x="0" y="1933786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6331" y="4113976"/>
              <a:ext cx="3852545" cy="1905"/>
            </a:xfrm>
            <a:custGeom>
              <a:avLst/>
              <a:gdLst/>
              <a:ahLst/>
              <a:cxnLst/>
              <a:rect l="l" t="t" r="r" b="b"/>
              <a:pathLst>
                <a:path w="3852545" h="1904">
                  <a:moveTo>
                    <a:pt x="3852456" y="1679"/>
                  </a:moveTo>
                  <a:lnTo>
                    <a:pt x="0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5604" y="3308231"/>
              <a:ext cx="2443480" cy="752475"/>
            </a:xfrm>
            <a:custGeom>
              <a:avLst/>
              <a:gdLst/>
              <a:ahLst/>
              <a:cxnLst/>
              <a:rect l="l" t="t" r="r" b="b"/>
              <a:pathLst>
                <a:path w="2443479" h="752475">
                  <a:moveTo>
                    <a:pt x="2443020" y="0"/>
                  </a:moveTo>
                  <a:lnTo>
                    <a:pt x="0" y="0"/>
                  </a:lnTo>
                  <a:lnTo>
                    <a:pt x="0" y="752029"/>
                  </a:lnTo>
                  <a:lnTo>
                    <a:pt x="2443020" y="752029"/>
                  </a:lnTo>
                  <a:lnTo>
                    <a:pt x="2443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6331" y="5510601"/>
              <a:ext cx="5785485" cy="13970"/>
            </a:xfrm>
            <a:custGeom>
              <a:avLst/>
              <a:gdLst/>
              <a:ahLst/>
              <a:cxnLst/>
              <a:rect l="l" t="t" r="r" b="b"/>
              <a:pathLst>
                <a:path w="5785484" h="13970">
                  <a:moveTo>
                    <a:pt x="5785396" y="13429"/>
                  </a:moveTo>
                  <a:lnTo>
                    <a:pt x="0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47877" y="5359295"/>
            <a:ext cx="1723389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- 3 </a:t>
            </a: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db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9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0.7071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2746" y="5987876"/>
            <a:ext cx="1191260" cy="81724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850"/>
              </a:spcBef>
            </a:pPr>
            <a:r>
              <a:rPr sz="3150" i="1" baseline="10582" dirty="0">
                <a:latin typeface="Times New Roman"/>
                <a:cs typeface="Times New Roman"/>
              </a:rPr>
              <a:t>B</a:t>
            </a:r>
            <a:r>
              <a:rPr sz="1400" i="1" dirty="0">
                <a:latin typeface="Times New Roman"/>
                <a:cs typeface="Times New Roman"/>
              </a:rPr>
              <a:t>-3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900" dirty="0">
                <a:latin typeface="Tahoma"/>
                <a:cs typeface="Tahoma"/>
              </a:rPr>
              <a:t>bandwidth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95901" y="4493259"/>
            <a:ext cx="5843905" cy="1576070"/>
            <a:chOff x="3195901" y="4493259"/>
            <a:chExt cx="5843905" cy="1576070"/>
          </a:xfrm>
        </p:grpSpPr>
        <p:sp>
          <p:nvSpPr>
            <p:cNvPr id="21" name="object 21"/>
            <p:cNvSpPr/>
            <p:nvPr/>
          </p:nvSpPr>
          <p:spPr>
            <a:xfrm>
              <a:off x="9030051" y="5512278"/>
              <a:ext cx="3810" cy="551180"/>
            </a:xfrm>
            <a:custGeom>
              <a:avLst/>
              <a:gdLst/>
              <a:ahLst/>
              <a:cxnLst/>
              <a:rect l="l" t="t" r="r" b="b"/>
              <a:pathLst>
                <a:path w="3809" h="551179">
                  <a:moveTo>
                    <a:pt x="3355" y="0"/>
                  </a:moveTo>
                  <a:lnTo>
                    <a:pt x="0" y="550592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9426" y="5512278"/>
              <a:ext cx="3810" cy="551180"/>
            </a:xfrm>
            <a:custGeom>
              <a:avLst/>
              <a:gdLst/>
              <a:ahLst/>
              <a:cxnLst/>
              <a:rect l="l" t="t" r="r" b="b"/>
              <a:pathLst>
                <a:path w="3810" h="551179">
                  <a:moveTo>
                    <a:pt x="3355" y="0"/>
                  </a:moveTo>
                  <a:lnTo>
                    <a:pt x="0" y="550592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6332" y="4503420"/>
              <a:ext cx="966469" cy="1558290"/>
            </a:xfrm>
            <a:custGeom>
              <a:avLst/>
              <a:gdLst/>
              <a:ahLst/>
              <a:cxnLst/>
              <a:rect l="l" t="t" r="r" b="b"/>
              <a:pathLst>
                <a:path w="966470" h="1558289">
                  <a:moveTo>
                    <a:pt x="966469" y="0"/>
                  </a:moveTo>
                  <a:lnTo>
                    <a:pt x="0" y="0"/>
                  </a:lnTo>
                  <a:lnTo>
                    <a:pt x="0" y="1557773"/>
                  </a:lnTo>
                  <a:lnTo>
                    <a:pt x="966469" y="1557773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FF6600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6061" y="4503419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1"/>
                  </a:moveTo>
                  <a:lnTo>
                    <a:pt x="1047009" y="0"/>
                  </a:lnTo>
                </a:path>
              </a:pathLst>
            </a:custGeom>
            <a:ln w="20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49275" y="6032384"/>
            <a:ext cx="3295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i="1" baseline="-15873" dirty="0">
                <a:latin typeface="Times New Roman"/>
                <a:cs typeface="Times New Roman"/>
              </a:rPr>
              <a:t>u</a:t>
            </a:r>
            <a:endParaRPr sz="2100" baseline="-1587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1294" y="2311306"/>
            <a:ext cx="990600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7940" marR="5080" indent="-15875">
              <a:lnSpc>
                <a:spcPts val="1800"/>
              </a:lnSpc>
              <a:spcBef>
                <a:spcPts val="360"/>
              </a:spcBef>
            </a:pPr>
            <a:r>
              <a:rPr sz="1700" spc="-20" dirty="0">
                <a:latin typeface="Tahoma"/>
                <a:cs typeface="Tahoma"/>
              </a:rPr>
              <a:t>r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10" dirty="0">
                <a:latin typeface="Tahoma"/>
                <a:cs typeface="Tahoma"/>
              </a:rPr>
              <a:t>s</a:t>
            </a:r>
            <a:r>
              <a:rPr sz="1700" spc="-5" dirty="0">
                <a:latin typeface="Tahoma"/>
                <a:cs typeface="Tahoma"/>
              </a:rPr>
              <a:t>o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15" dirty="0">
                <a:latin typeface="Tahoma"/>
                <a:cs typeface="Tahoma"/>
              </a:rPr>
              <a:t>a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10" dirty="0">
                <a:latin typeface="Tahoma"/>
                <a:cs typeface="Tahoma"/>
              </a:rPr>
              <a:t>c</a:t>
            </a:r>
            <a:r>
              <a:rPr sz="1700" spc="-5" dirty="0">
                <a:latin typeface="Tahoma"/>
                <a:cs typeface="Tahoma"/>
              </a:rPr>
              <a:t>e  </a:t>
            </a:r>
            <a:r>
              <a:rPr sz="1700" spc="-10" dirty="0">
                <a:latin typeface="Tahoma"/>
                <a:cs typeface="Tahoma"/>
              </a:rPr>
              <a:t>frequency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9472" y="2311306"/>
            <a:ext cx="84518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9860" marR="5080" indent="-137795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d</a:t>
            </a:r>
            <a:r>
              <a:rPr sz="1700" spc="-15" dirty="0">
                <a:latin typeface="Tahoma"/>
                <a:cs typeface="Tahoma"/>
              </a:rPr>
              <a:t>a</a:t>
            </a:r>
            <a:r>
              <a:rPr sz="1700" spc="-10" dirty="0">
                <a:latin typeface="Tahoma"/>
                <a:cs typeface="Tahoma"/>
              </a:rPr>
              <a:t>mpi</a:t>
            </a:r>
            <a:r>
              <a:rPr sz="1700" spc="-15" dirty="0">
                <a:latin typeface="Tahoma"/>
                <a:cs typeface="Tahoma"/>
              </a:rPr>
              <a:t>n</a:t>
            </a:r>
            <a:r>
              <a:rPr sz="1700" spc="-5" dirty="0">
                <a:latin typeface="Tahoma"/>
                <a:cs typeface="Tahoma"/>
              </a:rPr>
              <a:t>g  </a:t>
            </a:r>
            <a:r>
              <a:rPr sz="1700" spc="-10" dirty="0">
                <a:latin typeface="Tahoma"/>
                <a:cs typeface="Tahoma"/>
              </a:rPr>
              <a:t>factor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0051" y="6027584"/>
            <a:ext cx="3104515" cy="10312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40385" algn="r">
              <a:lnSpc>
                <a:spcPct val="100000"/>
              </a:lnSpc>
              <a:spcBef>
                <a:spcPts val="735"/>
              </a:spcBef>
            </a:pPr>
            <a:r>
              <a:rPr sz="3000" i="1" spc="-104" baseline="11111" dirty="0">
                <a:solidFill>
                  <a:srgbClr val="FF6600"/>
                </a:solidFill>
                <a:latin typeface="Symbol"/>
                <a:cs typeface="Symbol"/>
              </a:rPr>
              <a:t></a:t>
            </a:r>
            <a:r>
              <a:rPr sz="1300"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l</a:t>
            </a:r>
            <a:r>
              <a:rPr sz="1300" i="1" spc="-25" dirty="0">
                <a:solidFill>
                  <a:srgbClr val="FF6600"/>
                </a:solidFill>
                <a:latin typeface="Times New Roman"/>
                <a:cs typeface="Times New Roman"/>
              </a:rPr>
              <a:t>o</a:t>
            </a:r>
            <a:r>
              <a:rPr sz="1300" i="1" spc="-5" dirty="0">
                <a:solidFill>
                  <a:srgbClr val="FF6600"/>
                </a:solidFill>
                <a:latin typeface="Times New Roman"/>
                <a:cs typeface="Times New Roman"/>
              </a:rPr>
              <a:t>w</a:t>
            </a:r>
            <a:endParaRPr sz="1300">
              <a:latin typeface="Times New Roman"/>
              <a:cs typeface="Times New Roman"/>
            </a:endParaRPr>
          </a:p>
          <a:p>
            <a:pPr marL="504190">
              <a:lnSpc>
                <a:spcPts val="2140"/>
              </a:lnSpc>
              <a:spcBef>
                <a:spcPts val="600"/>
              </a:spcBef>
            </a:pP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low </a:t>
            </a:r>
            <a:r>
              <a:rPr sz="1900" spc="-5" dirty="0">
                <a:latin typeface="Tahoma"/>
                <a:cs typeface="Tahoma"/>
              </a:rPr>
              <a:t>frequency </a:t>
            </a:r>
            <a:r>
              <a:rPr sz="1900" dirty="0">
                <a:latin typeface="Tahoma"/>
                <a:cs typeface="Tahoma"/>
              </a:rPr>
              <a:t>limit</a:t>
            </a:r>
            <a:endParaRPr sz="1900">
              <a:latin typeface="Tahoma"/>
              <a:cs typeface="Tahoma"/>
            </a:endParaRPr>
          </a:p>
          <a:p>
            <a:pPr marL="38100">
              <a:lnSpc>
                <a:spcPts val="2140"/>
              </a:lnSpc>
            </a:pPr>
            <a:r>
              <a:rPr sz="1900" spc="-5" dirty="0">
                <a:latin typeface="Tahoma"/>
                <a:cs typeface="Tahoma"/>
              </a:rPr>
              <a:t>of piezoelectric use (≤ 1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Hz)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64738" y="2421914"/>
            <a:ext cx="123189" cy="2028189"/>
          </a:xfrm>
          <a:custGeom>
            <a:avLst/>
            <a:gdLst/>
            <a:ahLst/>
            <a:cxnLst/>
            <a:rect l="l" t="t" r="r" b="b"/>
            <a:pathLst>
              <a:path w="123189" h="2028189">
                <a:moveTo>
                  <a:pt x="14163" y="1907547"/>
                </a:moveTo>
                <a:lnTo>
                  <a:pt x="2045" y="1914618"/>
                </a:lnTo>
                <a:lnTo>
                  <a:pt x="0" y="1922398"/>
                </a:lnTo>
                <a:lnTo>
                  <a:pt x="61484" y="2027848"/>
                </a:lnTo>
                <a:lnTo>
                  <a:pt x="76186" y="2002633"/>
                </a:lnTo>
                <a:lnTo>
                  <a:pt x="48784" y="2002633"/>
                </a:lnTo>
                <a:lnTo>
                  <a:pt x="48784" y="1955635"/>
                </a:lnTo>
                <a:lnTo>
                  <a:pt x="21939" y="1909594"/>
                </a:lnTo>
                <a:lnTo>
                  <a:pt x="14163" y="1907547"/>
                </a:lnTo>
                <a:close/>
              </a:path>
              <a:path w="123189" h="2028189">
                <a:moveTo>
                  <a:pt x="48784" y="1955635"/>
                </a:moveTo>
                <a:lnTo>
                  <a:pt x="48784" y="2002633"/>
                </a:lnTo>
                <a:lnTo>
                  <a:pt x="74184" y="2002633"/>
                </a:lnTo>
                <a:lnTo>
                  <a:pt x="74184" y="1996230"/>
                </a:lnTo>
                <a:lnTo>
                  <a:pt x="50515" y="1996230"/>
                </a:lnTo>
                <a:lnTo>
                  <a:pt x="61485" y="1977416"/>
                </a:lnTo>
                <a:lnTo>
                  <a:pt x="48784" y="1955635"/>
                </a:lnTo>
                <a:close/>
              </a:path>
              <a:path w="123189" h="2028189">
                <a:moveTo>
                  <a:pt x="108807" y="1907547"/>
                </a:moveTo>
                <a:lnTo>
                  <a:pt x="101029" y="1909594"/>
                </a:lnTo>
                <a:lnTo>
                  <a:pt x="74185" y="1955635"/>
                </a:lnTo>
                <a:lnTo>
                  <a:pt x="74184" y="2002633"/>
                </a:lnTo>
                <a:lnTo>
                  <a:pt x="76186" y="2002633"/>
                </a:lnTo>
                <a:lnTo>
                  <a:pt x="122970" y="1922398"/>
                </a:lnTo>
                <a:lnTo>
                  <a:pt x="120924" y="1914618"/>
                </a:lnTo>
                <a:lnTo>
                  <a:pt x="108807" y="1907547"/>
                </a:lnTo>
                <a:close/>
              </a:path>
              <a:path w="123189" h="2028189">
                <a:moveTo>
                  <a:pt x="61485" y="1977416"/>
                </a:moveTo>
                <a:lnTo>
                  <a:pt x="50515" y="1996230"/>
                </a:lnTo>
                <a:lnTo>
                  <a:pt x="72454" y="1996230"/>
                </a:lnTo>
                <a:lnTo>
                  <a:pt x="61485" y="1977416"/>
                </a:lnTo>
                <a:close/>
              </a:path>
              <a:path w="123189" h="2028189">
                <a:moveTo>
                  <a:pt x="74184" y="1955636"/>
                </a:moveTo>
                <a:lnTo>
                  <a:pt x="61485" y="1977416"/>
                </a:lnTo>
                <a:lnTo>
                  <a:pt x="72454" y="1996230"/>
                </a:lnTo>
                <a:lnTo>
                  <a:pt x="74184" y="1996230"/>
                </a:lnTo>
                <a:lnTo>
                  <a:pt x="74184" y="1955636"/>
                </a:lnTo>
                <a:close/>
              </a:path>
              <a:path w="123189" h="2028189">
                <a:moveTo>
                  <a:pt x="74185" y="0"/>
                </a:moveTo>
                <a:lnTo>
                  <a:pt x="48785" y="0"/>
                </a:lnTo>
                <a:lnTo>
                  <a:pt x="48785" y="1955636"/>
                </a:lnTo>
                <a:lnTo>
                  <a:pt x="61485" y="1977416"/>
                </a:lnTo>
                <a:lnTo>
                  <a:pt x="74184" y="1955636"/>
                </a:lnTo>
                <a:lnTo>
                  <a:pt x="7418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32085" y="2984406"/>
            <a:ext cx="110426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7310" marR="5080" indent="-55244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model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valid  </a:t>
            </a:r>
            <a:r>
              <a:rPr sz="1700" spc="-10" dirty="0">
                <a:solidFill>
                  <a:srgbClr val="FF6600"/>
                </a:solidFill>
                <a:latin typeface="Tahoma"/>
                <a:cs typeface="Tahoma"/>
              </a:rPr>
              <a:t>above</a:t>
            </a:r>
            <a:r>
              <a:rPr sz="1700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this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0045" y="3441606"/>
            <a:ext cx="316357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Tahoma"/>
                <a:cs typeface="Tahoma"/>
              </a:rPr>
              <a:t>f</a:t>
            </a:r>
            <a:r>
              <a:rPr sz="1700" spc="-20" dirty="0">
                <a:latin typeface="Tahoma"/>
                <a:cs typeface="Tahoma"/>
              </a:rPr>
              <a:t>r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10" dirty="0">
                <a:latin typeface="Tahoma"/>
                <a:cs typeface="Tahoma"/>
              </a:rPr>
              <a:t>q</a:t>
            </a:r>
            <a:r>
              <a:rPr sz="1700" spc="-20" dirty="0">
                <a:latin typeface="Tahoma"/>
                <a:cs typeface="Tahoma"/>
              </a:rPr>
              <a:t>u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10" dirty="0">
                <a:latin typeface="Tahoma"/>
                <a:cs typeface="Tahoma"/>
              </a:rPr>
              <a:t>c</a:t>
            </a:r>
            <a:r>
              <a:rPr sz="1700" spc="-5" dirty="0">
                <a:latin typeface="Tahoma"/>
                <a:cs typeface="Tahoma"/>
              </a:rPr>
              <a:t>y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ahoma"/>
              <a:cs typeface="Tahoma"/>
            </a:endParaRPr>
          </a:p>
          <a:p>
            <a:pPr marR="2205355" algn="r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1.1</a:t>
            </a:r>
            <a:endParaRPr sz="1900">
              <a:latin typeface="Tahoma"/>
              <a:cs typeface="Tahoma"/>
            </a:endParaRPr>
          </a:p>
          <a:p>
            <a:pPr marR="2197735" algn="r">
              <a:lnSpc>
                <a:spcPct val="100000"/>
              </a:lnSpc>
              <a:spcBef>
                <a:spcPts val="820"/>
              </a:spcBef>
            </a:pP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dB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9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20607" y="6307337"/>
            <a:ext cx="445770" cy="235585"/>
          </a:xfrm>
          <a:custGeom>
            <a:avLst/>
            <a:gdLst/>
            <a:ahLst/>
            <a:cxnLst/>
            <a:rect l="l" t="t" r="r" b="b"/>
            <a:pathLst>
              <a:path w="445769" h="235584">
                <a:moveTo>
                  <a:pt x="374807" y="29263"/>
                </a:moveTo>
                <a:lnTo>
                  <a:pt x="0" y="212455"/>
                </a:lnTo>
                <a:lnTo>
                  <a:pt x="11150" y="235287"/>
                </a:lnTo>
                <a:lnTo>
                  <a:pt x="385957" y="52095"/>
                </a:lnTo>
                <a:lnTo>
                  <a:pt x="399944" y="31118"/>
                </a:lnTo>
                <a:lnTo>
                  <a:pt x="374807" y="29263"/>
                </a:lnTo>
                <a:close/>
              </a:path>
              <a:path w="445769" h="235584">
                <a:moveTo>
                  <a:pt x="440532" y="8633"/>
                </a:moveTo>
                <a:lnTo>
                  <a:pt x="417015" y="8633"/>
                </a:lnTo>
                <a:lnTo>
                  <a:pt x="428166" y="31465"/>
                </a:lnTo>
                <a:lnTo>
                  <a:pt x="385957" y="52095"/>
                </a:lnTo>
                <a:lnTo>
                  <a:pt x="356392" y="96436"/>
                </a:lnTo>
                <a:lnTo>
                  <a:pt x="357967" y="104325"/>
                </a:lnTo>
                <a:lnTo>
                  <a:pt x="369637" y="112113"/>
                </a:lnTo>
                <a:lnTo>
                  <a:pt x="377522" y="110538"/>
                </a:lnTo>
                <a:lnTo>
                  <a:pt x="445237" y="8980"/>
                </a:lnTo>
                <a:lnTo>
                  <a:pt x="440532" y="8633"/>
                </a:lnTo>
                <a:close/>
              </a:path>
              <a:path w="445769" h="235584">
                <a:moveTo>
                  <a:pt x="399944" y="31118"/>
                </a:moveTo>
                <a:lnTo>
                  <a:pt x="385957" y="52095"/>
                </a:lnTo>
                <a:lnTo>
                  <a:pt x="425598" y="32720"/>
                </a:lnTo>
                <a:lnTo>
                  <a:pt x="421656" y="32720"/>
                </a:lnTo>
                <a:lnTo>
                  <a:pt x="399944" y="31118"/>
                </a:lnTo>
                <a:close/>
              </a:path>
              <a:path w="445769" h="235584">
                <a:moveTo>
                  <a:pt x="412026" y="12998"/>
                </a:moveTo>
                <a:lnTo>
                  <a:pt x="399944" y="31118"/>
                </a:lnTo>
                <a:lnTo>
                  <a:pt x="421656" y="32720"/>
                </a:lnTo>
                <a:lnTo>
                  <a:pt x="412026" y="12998"/>
                </a:lnTo>
                <a:close/>
              </a:path>
              <a:path w="445769" h="235584">
                <a:moveTo>
                  <a:pt x="419147" y="12998"/>
                </a:moveTo>
                <a:lnTo>
                  <a:pt x="412026" y="12998"/>
                </a:lnTo>
                <a:lnTo>
                  <a:pt x="421656" y="32720"/>
                </a:lnTo>
                <a:lnTo>
                  <a:pt x="425598" y="32720"/>
                </a:lnTo>
                <a:lnTo>
                  <a:pt x="428166" y="31465"/>
                </a:lnTo>
                <a:lnTo>
                  <a:pt x="419147" y="12998"/>
                </a:lnTo>
                <a:close/>
              </a:path>
              <a:path w="445769" h="235584">
                <a:moveTo>
                  <a:pt x="417015" y="8633"/>
                </a:moveTo>
                <a:lnTo>
                  <a:pt x="374807" y="29263"/>
                </a:lnTo>
                <a:lnTo>
                  <a:pt x="399944" y="31118"/>
                </a:lnTo>
                <a:lnTo>
                  <a:pt x="412026" y="12998"/>
                </a:lnTo>
                <a:lnTo>
                  <a:pt x="419147" y="12998"/>
                </a:lnTo>
                <a:lnTo>
                  <a:pt x="417015" y="8633"/>
                </a:lnTo>
                <a:close/>
              </a:path>
              <a:path w="445769" h="235584">
                <a:moveTo>
                  <a:pt x="323542" y="0"/>
                </a:moveTo>
                <a:lnTo>
                  <a:pt x="317454" y="5254"/>
                </a:lnTo>
                <a:lnTo>
                  <a:pt x="316421" y="19250"/>
                </a:lnTo>
                <a:lnTo>
                  <a:pt x="321674" y="25342"/>
                </a:lnTo>
                <a:lnTo>
                  <a:pt x="374807" y="29263"/>
                </a:lnTo>
                <a:lnTo>
                  <a:pt x="417015" y="8633"/>
                </a:lnTo>
                <a:lnTo>
                  <a:pt x="440532" y="8633"/>
                </a:lnTo>
                <a:lnTo>
                  <a:pt x="32354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1349" y="1775278"/>
            <a:ext cx="305435" cy="247650"/>
          </a:xfrm>
          <a:custGeom>
            <a:avLst/>
            <a:gdLst/>
            <a:ahLst/>
            <a:cxnLst/>
            <a:rect l="l" t="t" r="r" b="b"/>
            <a:pathLst>
              <a:path w="305434" h="247650">
                <a:moveTo>
                  <a:pt x="226104" y="0"/>
                </a:moveTo>
                <a:lnTo>
                  <a:pt x="222588" y="10031"/>
                </a:lnTo>
                <a:lnTo>
                  <a:pt x="236888" y="16240"/>
                </a:lnTo>
                <a:lnTo>
                  <a:pt x="249186" y="24834"/>
                </a:lnTo>
                <a:lnTo>
                  <a:pt x="274157" y="64672"/>
                </a:lnTo>
                <a:lnTo>
                  <a:pt x="282362" y="122334"/>
                </a:lnTo>
                <a:lnTo>
                  <a:pt x="281446" y="144132"/>
                </a:lnTo>
                <a:lnTo>
                  <a:pt x="274121" y="181718"/>
                </a:lnTo>
                <a:lnTo>
                  <a:pt x="249203" y="222195"/>
                </a:lnTo>
                <a:lnTo>
                  <a:pt x="222979" y="237112"/>
                </a:lnTo>
                <a:lnTo>
                  <a:pt x="226104" y="247144"/>
                </a:lnTo>
                <a:lnTo>
                  <a:pt x="273303" y="219088"/>
                </a:lnTo>
                <a:lnTo>
                  <a:pt x="293463" y="186502"/>
                </a:lnTo>
                <a:lnTo>
                  <a:pt x="303620" y="146342"/>
                </a:lnTo>
                <a:lnTo>
                  <a:pt x="304890" y="123637"/>
                </a:lnTo>
                <a:lnTo>
                  <a:pt x="303616" y="100980"/>
                </a:lnTo>
                <a:lnTo>
                  <a:pt x="293426" y="60821"/>
                </a:lnTo>
                <a:lnTo>
                  <a:pt x="273217" y="28128"/>
                </a:lnTo>
                <a:lnTo>
                  <a:pt x="244014" y="6469"/>
                </a:lnTo>
                <a:lnTo>
                  <a:pt x="226104" y="0"/>
                </a:lnTo>
                <a:close/>
              </a:path>
              <a:path w="305434" h="247650">
                <a:moveTo>
                  <a:pt x="78785" y="0"/>
                </a:moveTo>
                <a:lnTo>
                  <a:pt x="31673" y="28128"/>
                </a:lnTo>
                <a:lnTo>
                  <a:pt x="11463" y="60821"/>
                </a:lnTo>
                <a:lnTo>
                  <a:pt x="1273" y="100980"/>
                </a:lnTo>
                <a:lnTo>
                  <a:pt x="0" y="123637"/>
                </a:lnTo>
                <a:lnTo>
                  <a:pt x="1269" y="146342"/>
                </a:lnTo>
                <a:lnTo>
                  <a:pt x="11427" y="186502"/>
                </a:lnTo>
                <a:lnTo>
                  <a:pt x="31587" y="219088"/>
                </a:lnTo>
                <a:lnTo>
                  <a:pt x="78785" y="247144"/>
                </a:lnTo>
                <a:lnTo>
                  <a:pt x="81911" y="237112"/>
                </a:lnTo>
                <a:lnTo>
                  <a:pt x="67834" y="230875"/>
                </a:lnTo>
                <a:lnTo>
                  <a:pt x="55687" y="222195"/>
                </a:lnTo>
                <a:lnTo>
                  <a:pt x="30769" y="181718"/>
                </a:lnTo>
                <a:lnTo>
                  <a:pt x="23444" y="144132"/>
                </a:lnTo>
                <a:lnTo>
                  <a:pt x="22528" y="122334"/>
                </a:lnTo>
                <a:lnTo>
                  <a:pt x="23444" y="101249"/>
                </a:lnTo>
                <a:lnTo>
                  <a:pt x="37179" y="49180"/>
                </a:lnTo>
                <a:lnTo>
                  <a:pt x="68054" y="16240"/>
                </a:lnTo>
                <a:lnTo>
                  <a:pt x="82301" y="10031"/>
                </a:lnTo>
                <a:lnTo>
                  <a:pt x="7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74905" y="1511184"/>
            <a:ext cx="18929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3150" spc="-7" baseline="-39682" dirty="0">
                <a:latin typeface="Cambria Math"/>
                <a:cs typeface="Cambria Math"/>
              </a:rPr>
              <a:t>𝐹 </a:t>
            </a:r>
            <a:r>
              <a:rPr sz="3150" spc="75" baseline="-39682" dirty="0">
                <a:latin typeface="Cambria Math"/>
                <a:cs typeface="Cambria Math"/>
              </a:rPr>
              <a:t> </a:t>
            </a:r>
            <a:r>
              <a:rPr sz="3150" spc="-7" baseline="-39682" dirty="0">
                <a:latin typeface="Cambria Math"/>
                <a:cs typeface="Cambria Math"/>
              </a:rPr>
              <a:t>𝑠	</a:t>
            </a:r>
            <a:r>
              <a:rPr sz="3150" spc="-7" baseline="-39682" dirty="0">
                <a:latin typeface="Tahoma"/>
                <a:cs typeface="Tahoma"/>
              </a:rPr>
              <a:t>= </a:t>
            </a:r>
            <a:r>
              <a:rPr sz="1800" spc="95" dirty="0">
                <a:latin typeface="Cambria Math"/>
                <a:cs typeface="Cambria Math"/>
              </a:rPr>
              <a:t>U</a:t>
            </a:r>
            <a:r>
              <a:rPr sz="2250" spc="142" baseline="-11111" dirty="0">
                <a:latin typeface="Cambria Math"/>
                <a:cs typeface="Cambria Math"/>
              </a:rPr>
              <a:t>V</a:t>
            </a:r>
            <a:r>
              <a:rPr sz="1800" spc="95" dirty="0">
                <a:latin typeface="Cambria Math"/>
                <a:cs typeface="Cambria Math"/>
              </a:rPr>
              <a:t>(N)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3150" spc="-7" baseline="-39682" dirty="0">
                <a:latin typeface="Tahoma"/>
                <a:cs typeface="Tahoma"/>
              </a:rPr>
              <a:t>=</a:t>
            </a:r>
            <a:endParaRPr sz="3150" baseline="-39682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80075" y="1872703"/>
            <a:ext cx="673100" cy="26034"/>
          </a:xfrm>
          <a:custGeom>
            <a:avLst/>
            <a:gdLst/>
            <a:ahLst/>
            <a:cxnLst/>
            <a:rect l="l" t="t" r="r" b="b"/>
            <a:pathLst>
              <a:path w="673100" h="26035">
                <a:moveTo>
                  <a:pt x="673100" y="0"/>
                </a:moveTo>
                <a:lnTo>
                  <a:pt x="0" y="0"/>
                </a:lnTo>
                <a:lnTo>
                  <a:pt x="0" y="25411"/>
                </a:lnTo>
                <a:lnTo>
                  <a:pt x="673100" y="25411"/>
                </a:lnTo>
                <a:lnTo>
                  <a:pt x="67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65970" y="1892200"/>
            <a:ext cx="49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U</a:t>
            </a:r>
            <a:r>
              <a:rPr sz="1800" spc="10" dirty="0">
                <a:latin typeface="Cambria Math"/>
                <a:cs typeface="Cambria Math"/>
              </a:rPr>
              <a:t>(</a:t>
            </a:r>
            <a:r>
              <a:rPr sz="1800" spc="-29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8775" y="1859997"/>
            <a:ext cx="2489200" cy="26034"/>
          </a:xfrm>
          <a:custGeom>
            <a:avLst/>
            <a:gdLst/>
            <a:ahLst/>
            <a:cxnLst/>
            <a:rect l="l" t="t" r="r" b="b"/>
            <a:pathLst>
              <a:path w="2489200" h="26035">
                <a:moveTo>
                  <a:pt x="2489200" y="0"/>
                </a:moveTo>
                <a:lnTo>
                  <a:pt x="0" y="0"/>
                </a:lnTo>
                <a:lnTo>
                  <a:pt x="0" y="25411"/>
                </a:lnTo>
                <a:lnTo>
                  <a:pt x="2489200" y="25411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6085" y="1955411"/>
            <a:ext cx="784225" cy="259079"/>
          </a:xfrm>
          <a:custGeom>
            <a:avLst/>
            <a:gdLst/>
            <a:ahLst/>
            <a:cxnLst/>
            <a:rect l="l" t="t" r="r" b="b"/>
            <a:pathLst>
              <a:path w="784225" h="259080">
                <a:moveTo>
                  <a:pt x="701512" y="0"/>
                </a:moveTo>
                <a:lnTo>
                  <a:pt x="697828" y="10509"/>
                </a:lnTo>
                <a:lnTo>
                  <a:pt x="712809" y="17013"/>
                </a:lnTo>
                <a:lnTo>
                  <a:pt x="725693" y="26016"/>
                </a:lnTo>
                <a:lnTo>
                  <a:pt x="751853" y="67751"/>
                </a:lnTo>
                <a:lnTo>
                  <a:pt x="759492" y="106069"/>
                </a:lnTo>
                <a:lnTo>
                  <a:pt x="760448" y="128159"/>
                </a:lnTo>
                <a:lnTo>
                  <a:pt x="759488" y="150995"/>
                </a:lnTo>
                <a:lnTo>
                  <a:pt x="751815" y="190371"/>
                </a:lnTo>
                <a:lnTo>
                  <a:pt x="725711" y="232775"/>
                </a:lnTo>
                <a:lnTo>
                  <a:pt x="698238" y="248403"/>
                </a:lnTo>
                <a:lnTo>
                  <a:pt x="701512" y="258912"/>
                </a:lnTo>
                <a:lnTo>
                  <a:pt x="736812" y="242346"/>
                </a:lnTo>
                <a:lnTo>
                  <a:pt x="762767" y="213667"/>
                </a:lnTo>
                <a:lnTo>
                  <a:pt x="778729" y="175263"/>
                </a:lnTo>
                <a:lnTo>
                  <a:pt x="784049" y="129524"/>
                </a:lnTo>
                <a:lnTo>
                  <a:pt x="782715" y="105788"/>
                </a:lnTo>
                <a:lnTo>
                  <a:pt x="772040" y="63716"/>
                </a:lnTo>
                <a:lnTo>
                  <a:pt x="750868" y="29467"/>
                </a:lnTo>
                <a:lnTo>
                  <a:pt x="720275" y="6776"/>
                </a:lnTo>
                <a:lnTo>
                  <a:pt x="701512" y="0"/>
                </a:lnTo>
                <a:close/>
              </a:path>
              <a:path w="784225" h="259080">
                <a:moveTo>
                  <a:pt x="82537" y="0"/>
                </a:moveTo>
                <a:lnTo>
                  <a:pt x="47322" y="16599"/>
                </a:lnTo>
                <a:lnTo>
                  <a:pt x="21349" y="45380"/>
                </a:lnTo>
                <a:lnTo>
                  <a:pt x="5337" y="83852"/>
                </a:lnTo>
                <a:lnTo>
                  <a:pt x="0" y="129524"/>
                </a:lnTo>
                <a:lnTo>
                  <a:pt x="1330" y="153311"/>
                </a:lnTo>
                <a:lnTo>
                  <a:pt x="11971" y="195382"/>
                </a:lnTo>
                <a:lnTo>
                  <a:pt x="33092" y="229521"/>
                </a:lnTo>
                <a:lnTo>
                  <a:pt x="82537" y="258912"/>
                </a:lnTo>
                <a:lnTo>
                  <a:pt x="85811" y="248403"/>
                </a:lnTo>
                <a:lnTo>
                  <a:pt x="71064" y="241868"/>
                </a:lnTo>
                <a:lnTo>
                  <a:pt x="58338" y="232775"/>
                </a:lnTo>
                <a:lnTo>
                  <a:pt x="32234" y="190371"/>
                </a:lnTo>
                <a:lnTo>
                  <a:pt x="24560" y="150995"/>
                </a:lnTo>
                <a:lnTo>
                  <a:pt x="23601" y="128159"/>
                </a:lnTo>
                <a:lnTo>
                  <a:pt x="24560" y="106069"/>
                </a:lnTo>
                <a:lnTo>
                  <a:pt x="32234" y="67751"/>
                </a:lnTo>
                <a:lnTo>
                  <a:pt x="58441" y="26016"/>
                </a:lnTo>
                <a:lnTo>
                  <a:pt x="86220" y="10509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5044" y="1955411"/>
            <a:ext cx="787400" cy="259079"/>
          </a:xfrm>
          <a:custGeom>
            <a:avLst/>
            <a:gdLst/>
            <a:ahLst/>
            <a:cxnLst/>
            <a:rect l="l" t="t" r="r" b="b"/>
            <a:pathLst>
              <a:path w="787400" h="259080">
                <a:moveTo>
                  <a:pt x="704800" y="0"/>
                </a:moveTo>
                <a:lnTo>
                  <a:pt x="701117" y="10509"/>
                </a:lnTo>
                <a:lnTo>
                  <a:pt x="716098" y="17013"/>
                </a:lnTo>
                <a:lnTo>
                  <a:pt x="728982" y="26016"/>
                </a:lnTo>
                <a:lnTo>
                  <a:pt x="755141" y="67751"/>
                </a:lnTo>
                <a:lnTo>
                  <a:pt x="762782" y="106069"/>
                </a:lnTo>
                <a:lnTo>
                  <a:pt x="763737" y="128159"/>
                </a:lnTo>
                <a:lnTo>
                  <a:pt x="762777" y="150995"/>
                </a:lnTo>
                <a:lnTo>
                  <a:pt x="755103" y="190371"/>
                </a:lnTo>
                <a:lnTo>
                  <a:pt x="728999" y="232775"/>
                </a:lnTo>
                <a:lnTo>
                  <a:pt x="701526" y="248403"/>
                </a:lnTo>
                <a:lnTo>
                  <a:pt x="704800" y="258912"/>
                </a:lnTo>
                <a:lnTo>
                  <a:pt x="740100" y="242346"/>
                </a:lnTo>
                <a:lnTo>
                  <a:pt x="766056" y="213667"/>
                </a:lnTo>
                <a:lnTo>
                  <a:pt x="782018" y="175263"/>
                </a:lnTo>
                <a:lnTo>
                  <a:pt x="787339" y="129524"/>
                </a:lnTo>
                <a:lnTo>
                  <a:pt x="786004" y="105788"/>
                </a:lnTo>
                <a:lnTo>
                  <a:pt x="775328" y="63716"/>
                </a:lnTo>
                <a:lnTo>
                  <a:pt x="754156" y="29467"/>
                </a:lnTo>
                <a:lnTo>
                  <a:pt x="723563" y="6776"/>
                </a:lnTo>
                <a:lnTo>
                  <a:pt x="704800" y="0"/>
                </a:lnTo>
                <a:close/>
              </a:path>
              <a:path w="787400" h="259080">
                <a:moveTo>
                  <a:pt x="82537" y="0"/>
                </a:moveTo>
                <a:lnTo>
                  <a:pt x="47322" y="16599"/>
                </a:lnTo>
                <a:lnTo>
                  <a:pt x="21349" y="45380"/>
                </a:lnTo>
                <a:lnTo>
                  <a:pt x="5337" y="83852"/>
                </a:lnTo>
                <a:lnTo>
                  <a:pt x="0" y="129524"/>
                </a:lnTo>
                <a:lnTo>
                  <a:pt x="1330" y="153311"/>
                </a:lnTo>
                <a:lnTo>
                  <a:pt x="11971" y="195382"/>
                </a:lnTo>
                <a:lnTo>
                  <a:pt x="33092" y="229521"/>
                </a:lnTo>
                <a:lnTo>
                  <a:pt x="82537" y="258912"/>
                </a:lnTo>
                <a:lnTo>
                  <a:pt x="85811" y="248403"/>
                </a:lnTo>
                <a:lnTo>
                  <a:pt x="71064" y="241868"/>
                </a:lnTo>
                <a:lnTo>
                  <a:pt x="58338" y="232775"/>
                </a:lnTo>
                <a:lnTo>
                  <a:pt x="32234" y="190371"/>
                </a:lnTo>
                <a:lnTo>
                  <a:pt x="24560" y="150995"/>
                </a:lnTo>
                <a:lnTo>
                  <a:pt x="23601" y="128159"/>
                </a:lnTo>
                <a:lnTo>
                  <a:pt x="24560" y="106069"/>
                </a:lnTo>
                <a:lnTo>
                  <a:pt x="32234" y="67751"/>
                </a:lnTo>
                <a:lnTo>
                  <a:pt x="58441" y="26016"/>
                </a:lnTo>
                <a:lnTo>
                  <a:pt x="86220" y="10509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75964" y="1389405"/>
            <a:ext cx="2451100" cy="8382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660"/>
              </a:spcBef>
            </a:pPr>
            <a:r>
              <a:rPr sz="2200" spc="-195" dirty="0">
                <a:latin typeface="Cambria Math"/>
                <a:cs typeface="Cambria Math"/>
              </a:rPr>
              <a:t>L</a:t>
            </a:r>
            <a:r>
              <a:rPr sz="2700" spc="-292" baseline="-15432" dirty="0">
                <a:latin typeface="Cambria Math"/>
                <a:cs typeface="Cambria Math"/>
              </a:rPr>
              <a:t>M</a:t>
            </a:r>
            <a:endParaRPr sz="2700" baseline="-15432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2200" spc="-20" dirty="0">
                <a:latin typeface="Cambria Math"/>
                <a:cs typeface="Cambria Math"/>
              </a:rPr>
              <a:t>N</a:t>
            </a:r>
            <a:r>
              <a:rPr sz="2700" spc="-30" baseline="18518" dirty="0">
                <a:latin typeface="Cambria Math"/>
                <a:cs typeface="Cambria Math"/>
              </a:rPr>
              <a:t>O</a:t>
            </a:r>
            <a:r>
              <a:rPr sz="2200" spc="-20" dirty="0">
                <a:latin typeface="Cambria Math"/>
                <a:cs typeface="Cambria Math"/>
              </a:rPr>
              <a:t>P </a:t>
            </a:r>
            <a:r>
              <a:rPr sz="2200" spc="345" dirty="0">
                <a:latin typeface="Cambria Math"/>
                <a:cs typeface="Cambria Math"/>
              </a:rPr>
              <a:t>R⁄S </a:t>
            </a:r>
            <a:r>
              <a:rPr sz="2200" spc="-35" dirty="0">
                <a:latin typeface="Cambria Math"/>
                <a:cs typeface="Cambria Math"/>
              </a:rPr>
              <a:t>NP</a:t>
            </a:r>
            <a:r>
              <a:rPr sz="2200" spc="325" dirty="0">
                <a:latin typeface="Cambria Math"/>
                <a:cs typeface="Cambria Math"/>
              </a:rPr>
              <a:t> </a:t>
            </a:r>
            <a:r>
              <a:rPr sz="2200" spc="420" dirty="0">
                <a:latin typeface="Cambria Math"/>
                <a:cs typeface="Cambria Math"/>
              </a:rPr>
              <a:t>L⁄S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36999" y="1841417"/>
            <a:ext cx="12636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Cambria Math"/>
                <a:cs typeface="Cambria Math"/>
              </a:rPr>
              <a:t>X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52833" y="1714384"/>
            <a:ext cx="6051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430" algn="l"/>
              </a:tabLst>
            </a:pPr>
            <a:r>
              <a:rPr sz="2100" spc="-5" dirty="0">
                <a:latin typeface="Cambria Math"/>
                <a:cs typeface="Cambria Math"/>
              </a:rPr>
              <a:t>𝜔	=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6149" y="1596734"/>
            <a:ext cx="731520" cy="598805"/>
          </a:xfrm>
          <a:custGeom>
            <a:avLst/>
            <a:gdLst/>
            <a:ahLst/>
            <a:cxnLst/>
            <a:rect l="l" t="t" r="r" b="b"/>
            <a:pathLst>
              <a:path w="731520" h="598805">
                <a:moveTo>
                  <a:pt x="731194" y="0"/>
                </a:moveTo>
                <a:lnTo>
                  <a:pt x="197794" y="0"/>
                </a:lnTo>
                <a:lnTo>
                  <a:pt x="197794" y="3496"/>
                </a:lnTo>
                <a:lnTo>
                  <a:pt x="164734" y="3496"/>
                </a:lnTo>
                <a:lnTo>
                  <a:pt x="110561" y="551329"/>
                </a:lnTo>
                <a:lnTo>
                  <a:pt x="45187" y="430298"/>
                </a:lnTo>
                <a:lnTo>
                  <a:pt x="0" y="454140"/>
                </a:lnTo>
                <a:lnTo>
                  <a:pt x="5078" y="463389"/>
                </a:lnTo>
                <a:lnTo>
                  <a:pt x="28910" y="450883"/>
                </a:lnTo>
                <a:lnTo>
                  <a:pt x="109259" y="598622"/>
                </a:lnTo>
                <a:lnTo>
                  <a:pt x="121370" y="598622"/>
                </a:lnTo>
                <a:lnTo>
                  <a:pt x="179320" y="20824"/>
                </a:lnTo>
                <a:lnTo>
                  <a:pt x="205365" y="20824"/>
                </a:lnTo>
                <a:lnTo>
                  <a:pt x="205365" y="12705"/>
                </a:lnTo>
                <a:lnTo>
                  <a:pt x="731194" y="12705"/>
                </a:lnTo>
                <a:lnTo>
                  <a:pt x="731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84974" y="1625484"/>
            <a:ext cx="39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Cambria Math"/>
                <a:cs typeface="Cambria Math"/>
              </a:rPr>
              <a:t>𝐾</a:t>
            </a:r>
            <a:r>
              <a:rPr sz="3150" spc="-104" baseline="-18518" dirty="0">
                <a:latin typeface="Cambria Math"/>
                <a:cs typeface="Cambria Math"/>
              </a:rPr>
              <a:t>Y</a:t>
            </a:r>
            <a:endParaRPr sz="3150" baseline="-18518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11322" y="1828684"/>
            <a:ext cx="25272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𝑀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88739" y="1905595"/>
            <a:ext cx="190500" cy="12700"/>
          </a:xfrm>
          <a:custGeom>
            <a:avLst/>
            <a:gdLst/>
            <a:ahLst/>
            <a:cxnLst/>
            <a:rect l="l" t="t" r="r" b="b"/>
            <a:pathLst>
              <a:path w="190500" h="12700">
                <a:moveTo>
                  <a:pt x="190500" y="0"/>
                </a:moveTo>
                <a:lnTo>
                  <a:pt x="0" y="0"/>
                </a:lnTo>
                <a:lnTo>
                  <a:pt x="0" y="12705"/>
                </a:lnTo>
                <a:lnTo>
                  <a:pt x="190500" y="1270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63115" y="1714384"/>
            <a:ext cx="7499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𝜁 =</a:t>
            </a:r>
            <a:r>
              <a:rPr sz="2100" spc="-175" dirty="0">
                <a:latin typeface="Cambria Math"/>
                <a:cs typeface="Cambria Math"/>
              </a:rPr>
              <a:t> </a:t>
            </a:r>
            <a:r>
              <a:rPr sz="3150" spc="-7" baseline="42328" dirty="0">
                <a:latin typeface="Cambria Math"/>
                <a:cs typeface="Cambria Math"/>
              </a:rPr>
              <a:t>𝐷</a:t>
            </a:r>
            <a:endParaRPr sz="3150" baseline="42328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99335" y="1892184"/>
            <a:ext cx="1733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mbria Math"/>
                <a:cs typeface="Cambria Math"/>
              </a:rPr>
              <a:t>2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333109" y="1600662"/>
            <a:ext cx="873760" cy="598170"/>
          </a:xfrm>
          <a:custGeom>
            <a:avLst/>
            <a:gdLst/>
            <a:ahLst/>
            <a:cxnLst/>
            <a:rect l="l" t="t" r="r" b="b"/>
            <a:pathLst>
              <a:path w="873759" h="598169">
                <a:moveTo>
                  <a:pt x="873229" y="0"/>
                </a:moveTo>
                <a:lnTo>
                  <a:pt x="200129" y="0"/>
                </a:lnTo>
                <a:lnTo>
                  <a:pt x="200129" y="2487"/>
                </a:lnTo>
                <a:lnTo>
                  <a:pt x="164734" y="2487"/>
                </a:lnTo>
                <a:lnTo>
                  <a:pt x="110559" y="550322"/>
                </a:lnTo>
                <a:lnTo>
                  <a:pt x="45187" y="429290"/>
                </a:lnTo>
                <a:lnTo>
                  <a:pt x="0" y="453132"/>
                </a:lnTo>
                <a:lnTo>
                  <a:pt x="5078" y="462382"/>
                </a:lnTo>
                <a:lnTo>
                  <a:pt x="28909" y="449875"/>
                </a:lnTo>
                <a:lnTo>
                  <a:pt x="109258" y="597615"/>
                </a:lnTo>
                <a:lnTo>
                  <a:pt x="121368" y="597615"/>
                </a:lnTo>
                <a:lnTo>
                  <a:pt x="179318" y="19815"/>
                </a:lnTo>
                <a:lnTo>
                  <a:pt x="205364" y="19815"/>
                </a:lnTo>
                <a:lnTo>
                  <a:pt x="205364" y="12705"/>
                </a:lnTo>
                <a:lnTo>
                  <a:pt x="873229" y="12705"/>
                </a:lnTo>
                <a:lnTo>
                  <a:pt x="873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491933" y="1625484"/>
            <a:ext cx="3511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05" dirty="0">
                <a:latin typeface="Cambria Math"/>
                <a:cs typeface="Cambria Math"/>
              </a:rPr>
              <a:t>1</a:t>
            </a:r>
            <a:r>
              <a:rPr sz="3150" spc="-157" baseline="-18518" dirty="0">
                <a:latin typeface="Cambria Math"/>
                <a:cs typeface="Cambria Math"/>
              </a:rPr>
              <a:t>Y</a:t>
            </a:r>
            <a:endParaRPr sz="3150" baseline="-18518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71568" y="1828684"/>
            <a:ext cx="4425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latin typeface="Cambria Math"/>
                <a:cs typeface="Cambria Math"/>
              </a:rPr>
              <a:t>𝐾𝑀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19879" y="3074492"/>
            <a:ext cx="20320" cy="242570"/>
          </a:xfrm>
          <a:custGeom>
            <a:avLst/>
            <a:gdLst/>
            <a:ahLst/>
            <a:cxnLst/>
            <a:rect l="l" t="t" r="r" b="b"/>
            <a:pathLst>
              <a:path w="20319" h="242570">
                <a:moveTo>
                  <a:pt x="20054" y="0"/>
                </a:moveTo>
                <a:lnTo>
                  <a:pt x="0" y="0"/>
                </a:lnTo>
                <a:lnTo>
                  <a:pt x="0" y="242454"/>
                </a:lnTo>
                <a:lnTo>
                  <a:pt x="20054" y="242454"/>
                </a:lnTo>
                <a:lnTo>
                  <a:pt x="2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40663" y="3074492"/>
            <a:ext cx="20320" cy="242570"/>
          </a:xfrm>
          <a:custGeom>
            <a:avLst/>
            <a:gdLst/>
            <a:ahLst/>
            <a:cxnLst/>
            <a:rect l="l" t="t" r="r" b="b"/>
            <a:pathLst>
              <a:path w="20319" h="242570">
                <a:moveTo>
                  <a:pt x="20054" y="0"/>
                </a:moveTo>
                <a:lnTo>
                  <a:pt x="0" y="0"/>
                </a:lnTo>
                <a:lnTo>
                  <a:pt x="0" y="242454"/>
                </a:lnTo>
                <a:lnTo>
                  <a:pt x="20054" y="242454"/>
                </a:lnTo>
                <a:lnTo>
                  <a:pt x="2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280766" y="2997084"/>
            <a:ext cx="7200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latin typeface="Cambria Math"/>
                <a:cs typeface="Cambria Math"/>
              </a:rPr>
              <a:t>𝐹</a:t>
            </a:r>
            <a:r>
              <a:rPr sz="2100" spc="-5" dirty="0">
                <a:latin typeface="Cambria Math"/>
                <a:cs typeface="Cambria Math"/>
              </a:rPr>
              <a:t>(</a:t>
            </a:r>
            <a:r>
              <a:rPr sz="2100" spc="5" dirty="0">
                <a:latin typeface="Cambria Math"/>
                <a:cs typeface="Cambria Math"/>
              </a:rPr>
              <a:t>𝑗</a:t>
            </a:r>
            <a:r>
              <a:rPr sz="2100" spc="50" dirty="0">
                <a:latin typeface="Cambria Math"/>
                <a:cs typeface="Cambria Math"/>
              </a:rPr>
              <a:t>𝜔</a:t>
            </a:r>
            <a:r>
              <a:rPr sz="2100" spc="-5" dirty="0">
                <a:latin typeface="Cambria Math"/>
                <a:cs typeface="Cambria Math"/>
              </a:rPr>
              <a:t>)</a:t>
            </a:r>
            <a:endParaRPr sz="2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8867" y="698311"/>
            <a:ext cx="41687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MEMS</a:t>
            </a:r>
            <a:r>
              <a:rPr spc="-75" dirty="0"/>
              <a:t> </a:t>
            </a:r>
            <a:r>
              <a:rPr spc="-10" dirty="0"/>
              <a:t>accelerometers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26</a:t>
            </a:fld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776463" y="4421167"/>
            <a:ext cx="2738332" cy="1898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1515" y="2771070"/>
            <a:ext cx="3031963" cy="137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463" y="2771824"/>
            <a:ext cx="2828937" cy="129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3564" y="1511195"/>
            <a:ext cx="8709660" cy="9505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4005" marR="5080" indent="-281940">
              <a:lnSpc>
                <a:spcPct val="100899"/>
              </a:lnSpc>
              <a:spcBef>
                <a:spcPts val="80"/>
              </a:spcBef>
              <a:buClr>
                <a:srgbClr val="333399"/>
              </a:buClr>
              <a:buSzPct val="57894"/>
              <a:buFont typeface="Wingdings"/>
              <a:buChar char=""/>
              <a:tabLst>
                <a:tab pos="294005" algn="l"/>
                <a:tab pos="294640" algn="l"/>
              </a:tabLst>
            </a:pPr>
            <a:r>
              <a:rPr sz="1900" spc="-5" dirty="0">
                <a:latin typeface="Tahoma"/>
                <a:cs typeface="Tahoma"/>
              </a:rPr>
              <a:t>very simple MEMS (a 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cantilever </a:t>
            </a:r>
            <a:r>
              <a:rPr sz="1900" dirty="0">
                <a:latin typeface="Tahoma"/>
                <a:cs typeface="Tahoma"/>
              </a:rPr>
              <a:t>beam </a:t>
            </a:r>
            <a:r>
              <a:rPr sz="1900" spc="-5" dirty="0">
                <a:latin typeface="Tahoma"/>
                <a:cs typeface="Tahoma"/>
              </a:rPr>
              <a:t>with a 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test mass</a:t>
            </a:r>
            <a:r>
              <a:rPr sz="1900" spc="-5" dirty="0">
                <a:latin typeface="Tahoma"/>
                <a:cs typeface="Tahoma"/>
              </a:rPr>
              <a:t>, with </a:t>
            </a:r>
            <a:r>
              <a:rPr sz="1900" dirty="0">
                <a:latin typeface="Tahoma"/>
                <a:cs typeface="Tahoma"/>
              </a:rPr>
              <a:t>damping </a:t>
            </a:r>
            <a:r>
              <a:rPr sz="1900" spc="-10" dirty="0">
                <a:latin typeface="Tahoma"/>
                <a:cs typeface="Tahoma"/>
              </a:rPr>
              <a:t>from </a:t>
            </a:r>
            <a:r>
              <a:rPr sz="1900" spc="-5" dirty="0">
                <a:latin typeface="Tahoma"/>
                <a:cs typeface="Tahoma"/>
              </a:rPr>
              <a:t>the  residual </a:t>
            </a:r>
            <a:r>
              <a:rPr sz="1900" dirty="0">
                <a:latin typeface="Tahoma"/>
                <a:cs typeface="Tahoma"/>
              </a:rPr>
              <a:t>gas </a:t>
            </a:r>
            <a:r>
              <a:rPr sz="1900" spc="-5" dirty="0">
                <a:latin typeface="Tahoma"/>
                <a:cs typeface="Tahoma"/>
              </a:rPr>
              <a:t>sealed in the device), single- or </a:t>
            </a: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tri-axial</a:t>
            </a:r>
            <a:r>
              <a:rPr sz="1900" spc="-5" dirty="0">
                <a:latin typeface="Tahoma"/>
                <a:cs typeface="Tahoma"/>
              </a:rPr>
              <a:t>, very </a:t>
            </a:r>
            <a:r>
              <a:rPr sz="1900" dirty="0">
                <a:latin typeface="Tahoma"/>
                <a:cs typeface="Tahoma"/>
              </a:rPr>
              <a:t>small </a:t>
            </a:r>
            <a:r>
              <a:rPr sz="1900" spc="-5" dirty="0">
                <a:latin typeface="Tahoma"/>
                <a:cs typeface="Tahoma"/>
              </a:rPr>
              <a:t>and</a:t>
            </a:r>
            <a:r>
              <a:rPr sz="1900" spc="114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light</a:t>
            </a:r>
            <a:endParaRPr sz="1900">
              <a:latin typeface="Tahoma"/>
              <a:cs typeface="Tahoma"/>
            </a:endParaRPr>
          </a:p>
          <a:p>
            <a:pPr marL="294005" indent="-281940">
              <a:lnSpc>
                <a:spcPct val="100000"/>
              </a:lnSpc>
              <a:spcBef>
                <a:spcPts val="420"/>
              </a:spcBef>
              <a:buClr>
                <a:srgbClr val="333399"/>
              </a:buClr>
              <a:buSzPct val="57894"/>
              <a:buFont typeface="Wingdings"/>
              <a:buChar char=""/>
              <a:tabLst>
                <a:tab pos="294005" algn="l"/>
                <a:tab pos="294640" algn="l"/>
              </a:tabLst>
            </a:pPr>
            <a:r>
              <a:rPr sz="1900" spc="-5" dirty="0">
                <a:solidFill>
                  <a:srgbClr val="FF0000"/>
                </a:solidFill>
                <a:latin typeface="Tahoma"/>
                <a:cs typeface="Tahoma"/>
              </a:rPr>
              <a:t>cross-couplings </a:t>
            </a:r>
            <a:r>
              <a:rPr sz="1900" spc="-5" dirty="0">
                <a:latin typeface="Tahoma"/>
                <a:cs typeface="Tahoma"/>
              </a:rPr>
              <a:t>among </a:t>
            </a:r>
            <a:r>
              <a:rPr sz="1900" spc="-10" dirty="0">
                <a:latin typeface="Tahoma"/>
                <a:cs typeface="Tahoma"/>
              </a:rPr>
              <a:t>acceleration </a:t>
            </a:r>
            <a:r>
              <a:rPr sz="1900" spc="-5" dirty="0">
                <a:latin typeface="Tahoma"/>
                <a:cs typeface="Tahoma"/>
              </a:rPr>
              <a:t>sensing directions should </a:t>
            </a:r>
            <a:r>
              <a:rPr sz="1900" dirty="0">
                <a:latin typeface="Tahoma"/>
                <a:cs typeface="Tahoma"/>
              </a:rPr>
              <a:t>be </a:t>
            </a:r>
            <a:r>
              <a:rPr sz="1900" spc="-5" dirty="0">
                <a:latin typeface="Tahoma"/>
                <a:cs typeface="Tahoma"/>
              </a:rPr>
              <a:t>limited ≤</a:t>
            </a:r>
            <a:r>
              <a:rPr sz="1900" spc="1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3%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5570" y="4516849"/>
            <a:ext cx="2981325" cy="1947545"/>
            <a:chOff x="3715570" y="4516849"/>
            <a:chExt cx="2981325" cy="1947545"/>
          </a:xfrm>
        </p:grpSpPr>
        <p:sp>
          <p:nvSpPr>
            <p:cNvPr id="11" name="object 11"/>
            <p:cNvSpPr/>
            <p:nvPr/>
          </p:nvSpPr>
          <p:spPr>
            <a:xfrm>
              <a:off x="3715570" y="4516849"/>
              <a:ext cx="2981095" cy="19472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8963" y="4525148"/>
              <a:ext cx="2587625" cy="1905"/>
            </a:xfrm>
            <a:custGeom>
              <a:avLst/>
              <a:gdLst/>
              <a:ahLst/>
              <a:cxnLst/>
              <a:rect l="l" t="t" r="r" b="b"/>
              <a:pathLst>
                <a:path w="2587625" h="1904">
                  <a:moveTo>
                    <a:pt x="0" y="0"/>
                  </a:moveTo>
                  <a:lnTo>
                    <a:pt x="2587399" y="1732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45895" y="3912541"/>
            <a:ext cx="3098800" cy="2609215"/>
            <a:chOff x="6845895" y="3912541"/>
            <a:chExt cx="3098800" cy="2609215"/>
          </a:xfrm>
        </p:grpSpPr>
        <p:sp>
          <p:nvSpPr>
            <p:cNvPr id="14" name="object 14"/>
            <p:cNvSpPr/>
            <p:nvPr/>
          </p:nvSpPr>
          <p:spPr>
            <a:xfrm>
              <a:off x="6845895" y="4610853"/>
              <a:ext cx="3098610" cy="19102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2879" y="3912541"/>
              <a:ext cx="2849245" cy="878205"/>
            </a:xfrm>
            <a:custGeom>
              <a:avLst/>
              <a:gdLst/>
              <a:ahLst/>
              <a:cxnLst/>
              <a:rect l="l" t="t" r="r" b="b"/>
              <a:pathLst>
                <a:path w="2849245" h="878204">
                  <a:moveTo>
                    <a:pt x="2849073" y="0"/>
                  </a:moveTo>
                  <a:lnTo>
                    <a:pt x="0" y="0"/>
                  </a:lnTo>
                  <a:lnTo>
                    <a:pt x="0" y="877925"/>
                  </a:lnTo>
                  <a:lnTo>
                    <a:pt x="2849073" y="877925"/>
                  </a:lnTo>
                  <a:lnTo>
                    <a:pt x="284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26121" y="3949606"/>
            <a:ext cx="2713355" cy="793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64795">
              <a:lnSpc>
                <a:spcPts val="2000"/>
              </a:lnSpc>
              <a:spcBef>
                <a:spcPts val="200"/>
              </a:spcBef>
            </a:pPr>
            <a:r>
              <a:rPr sz="1700" spc="-10" dirty="0">
                <a:latin typeface="Tahoma"/>
                <a:cs typeface="Tahoma"/>
              </a:rPr>
              <a:t>ADXL335 3-axis, small,  </a:t>
            </a:r>
            <a:r>
              <a:rPr sz="1700" spc="-5" dirty="0">
                <a:latin typeface="Tahoma"/>
                <a:cs typeface="Tahoma"/>
              </a:rPr>
              <a:t>low </a:t>
            </a:r>
            <a:r>
              <a:rPr sz="1700" spc="-45" dirty="0">
                <a:latin typeface="Tahoma"/>
                <a:cs typeface="Tahoma"/>
              </a:rPr>
              <a:t>power, </a:t>
            </a:r>
            <a:r>
              <a:rPr sz="1700" spc="-10" dirty="0">
                <a:latin typeface="MS PGothic"/>
                <a:cs typeface="MS PGothic"/>
              </a:rPr>
              <a:t>±</a:t>
            </a:r>
            <a:r>
              <a:rPr sz="1700" spc="-10" dirty="0">
                <a:latin typeface="Tahoma"/>
                <a:cs typeface="Tahoma"/>
              </a:rPr>
              <a:t>3g, </a:t>
            </a:r>
            <a:r>
              <a:rPr sz="1700" spc="-5" dirty="0">
                <a:latin typeface="Tahoma"/>
                <a:cs typeface="Tahoma"/>
              </a:rPr>
              <a:t>with </a:t>
            </a:r>
            <a:r>
              <a:rPr sz="1700" spc="-10" dirty="0">
                <a:latin typeface="Tahoma"/>
                <a:cs typeface="Tahoma"/>
              </a:rPr>
              <a:t>signal  conditioned voltage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outputs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87043" y="2690495"/>
            <a:ext cx="2600744" cy="116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950965" y="1857893"/>
            <a:ext cx="3411220" cy="4939030"/>
            <a:chOff x="950965" y="1857893"/>
            <a:chExt cx="3411220" cy="4939030"/>
          </a:xfrm>
        </p:grpSpPr>
        <p:sp>
          <p:nvSpPr>
            <p:cNvPr id="6" name="object 6"/>
            <p:cNvSpPr/>
            <p:nvPr/>
          </p:nvSpPr>
          <p:spPr>
            <a:xfrm>
              <a:off x="957677" y="1857893"/>
              <a:ext cx="3404458" cy="2732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0965" y="3429093"/>
              <a:ext cx="1798707" cy="3367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71012" y="736411"/>
            <a:ext cx="67278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Mounting accelerometers </a:t>
            </a:r>
            <a:r>
              <a:rPr spc="-5" dirty="0"/>
              <a:t>on</a:t>
            </a:r>
            <a:r>
              <a:rPr spc="-65" dirty="0"/>
              <a:t> </a:t>
            </a:r>
            <a:r>
              <a:rPr spc="-10" dirty="0"/>
              <a:t>robots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27</a:t>
            </a:fld>
            <a:endParaRPr spc="-30" dirty="0"/>
          </a:p>
        </p:txBody>
      </p:sp>
      <p:sp>
        <p:nvSpPr>
          <p:cNvPr id="9" name="object 9"/>
          <p:cNvSpPr/>
          <p:nvPr/>
        </p:nvSpPr>
        <p:spPr>
          <a:xfrm>
            <a:off x="5083636" y="4505099"/>
            <a:ext cx="2953097" cy="2804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4508" y="1508737"/>
            <a:ext cx="3956486" cy="2202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2914" y="4952906"/>
            <a:ext cx="2099310" cy="12122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74015" marR="299085" indent="78105" algn="just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3-axial </a:t>
            </a:r>
            <a:r>
              <a:rPr sz="1700" spc="-5" dirty="0">
                <a:latin typeface="Tahoma"/>
                <a:cs typeface="Tahoma"/>
              </a:rPr>
              <a:t>MEMS  </a:t>
            </a:r>
            <a:r>
              <a:rPr sz="1700" spc="-10" dirty="0">
                <a:latin typeface="Tahoma"/>
                <a:cs typeface="Tahoma"/>
              </a:rPr>
              <a:t>accelerometer  </a:t>
            </a:r>
            <a:r>
              <a:rPr sz="1700" spc="-5" dirty="0">
                <a:latin typeface="Tahoma"/>
                <a:cs typeface="Tahoma"/>
              </a:rPr>
              <a:t>on </a:t>
            </a:r>
            <a:r>
              <a:rPr sz="1700" spc="-10" dirty="0">
                <a:latin typeface="Tahoma"/>
                <a:cs typeface="Tahoma"/>
              </a:rPr>
              <a:t>the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forearm</a:t>
            </a:r>
            <a:endParaRPr sz="1700">
              <a:latin typeface="Tahoma"/>
              <a:cs typeface="Tahoma"/>
            </a:endParaRPr>
          </a:p>
          <a:p>
            <a:pPr marL="225425">
              <a:lnSpc>
                <a:spcPts val="1710"/>
              </a:lnSpc>
            </a:pPr>
            <a:r>
              <a:rPr sz="1700" spc="-5" dirty="0">
                <a:latin typeface="Tahoma"/>
                <a:cs typeface="Tahoma"/>
              </a:rPr>
              <a:t>of a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KUKA</a:t>
            </a:r>
            <a:r>
              <a:rPr sz="17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KR15/2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ts val="1970"/>
              </a:lnSpc>
            </a:pPr>
            <a:r>
              <a:rPr sz="1700" spc="-10" dirty="0">
                <a:latin typeface="Tahoma"/>
                <a:cs typeface="Tahoma"/>
              </a:rPr>
              <a:t>[DLR/Sapienza,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2007]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5695" y="5702206"/>
            <a:ext cx="3834129" cy="12122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1135" marR="184150" indent="181610">
              <a:lnSpc>
                <a:spcPts val="1800"/>
              </a:lnSpc>
              <a:spcBef>
                <a:spcPts val="360"/>
              </a:spcBef>
            </a:pPr>
            <a:r>
              <a:rPr sz="1700" spc="-10" dirty="0">
                <a:latin typeface="Tahoma"/>
                <a:cs typeface="Tahoma"/>
              </a:rPr>
              <a:t>3-axial capacitive accelerometer  </a:t>
            </a:r>
            <a:r>
              <a:rPr sz="1700" spc="-5" dirty="0">
                <a:latin typeface="Tahoma"/>
                <a:cs typeface="Tahoma"/>
              </a:rPr>
              <a:t>on </a:t>
            </a:r>
            <a:r>
              <a:rPr sz="1700" spc="-10" dirty="0">
                <a:latin typeface="Tahoma"/>
                <a:cs typeface="Tahoma"/>
              </a:rPr>
              <a:t>end-effector </a:t>
            </a:r>
            <a:r>
              <a:rPr sz="1700" spc="-5" dirty="0">
                <a:latin typeface="Tahoma"/>
                <a:cs typeface="Tahoma"/>
              </a:rPr>
              <a:t>tool of </a:t>
            </a:r>
            <a:r>
              <a:rPr sz="1700" spc="-10" dirty="0">
                <a:latin typeface="Tahoma"/>
                <a:cs typeface="Tahoma"/>
              </a:rPr>
              <a:t>an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ABB 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robot 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(Crossbow </a:t>
            </a:r>
            <a:r>
              <a:rPr sz="1700" spc="-25" dirty="0">
                <a:latin typeface="Tahoma"/>
                <a:cs typeface="Tahoma"/>
              </a:rPr>
              <a:t>Technology: </a:t>
            </a:r>
            <a:r>
              <a:rPr sz="1700" spc="-5" dirty="0">
                <a:latin typeface="Tahoma"/>
                <a:cs typeface="Tahoma"/>
              </a:rPr>
              <a:t>2g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5" dirty="0">
                <a:latin typeface="Tahoma"/>
                <a:cs typeface="Tahoma"/>
              </a:rPr>
              <a:t>range,</a:t>
            </a:r>
            <a:endParaRPr sz="1700">
              <a:latin typeface="Tahoma"/>
              <a:cs typeface="Tahoma"/>
            </a:endParaRPr>
          </a:p>
          <a:p>
            <a:pPr marL="1046480" marR="5080" indent="-1034415">
              <a:lnSpc>
                <a:spcPts val="18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1V/g output, </a:t>
            </a:r>
            <a:r>
              <a:rPr sz="1700" spc="-5" dirty="0">
                <a:latin typeface="Tahoma"/>
                <a:cs typeface="Tahoma"/>
              </a:rPr>
              <a:t>0-50 </a:t>
            </a:r>
            <a:r>
              <a:rPr sz="1700" spc="-10" dirty="0">
                <a:latin typeface="Tahoma"/>
                <a:cs typeface="Tahoma"/>
              </a:rPr>
              <a:t>Hz, </a:t>
            </a:r>
            <a:r>
              <a:rPr sz="1700" spc="-10" dirty="0">
                <a:latin typeface="MS PGothic"/>
                <a:cs typeface="MS PGothic"/>
              </a:rPr>
              <a:t>±</a:t>
            </a:r>
            <a:r>
              <a:rPr sz="1700" spc="-10" dirty="0">
                <a:latin typeface="Tahoma"/>
                <a:cs typeface="Tahoma"/>
              </a:rPr>
              <a:t>2</a:t>
            </a:r>
            <a:r>
              <a:rPr sz="1700" spc="-10" dirty="0">
                <a:latin typeface="MS PGothic"/>
                <a:cs typeface="MS PGothic"/>
              </a:rPr>
              <a:t>° </a:t>
            </a:r>
            <a:r>
              <a:rPr sz="1700" spc="-10" dirty="0">
                <a:latin typeface="Tahoma"/>
                <a:cs typeface="Tahoma"/>
              </a:rPr>
              <a:t>align error)  </a:t>
            </a:r>
            <a:r>
              <a:rPr sz="1700" spc="-5" dirty="0">
                <a:latin typeface="Tahoma"/>
                <a:cs typeface="Tahoma"/>
              </a:rPr>
              <a:t>[Linköping,</a:t>
            </a:r>
            <a:r>
              <a:rPr sz="1700" spc="-10" dirty="0">
                <a:latin typeface="Tahoma"/>
                <a:cs typeface="Tahoma"/>
              </a:rPr>
              <a:t> 2012]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066" y="3746406"/>
            <a:ext cx="4652645" cy="7423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454025">
              <a:lnSpc>
                <a:spcPts val="1800"/>
              </a:lnSpc>
              <a:spcBef>
                <a:spcPts val="360"/>
              </a:spcBef>
            </a:pPr>
            <a:r>
              <a:rPr sz="1700" spc="-5" dirty="0">
                <a:latin typeface="Tahoma"/>
                <a:cs typeface="Tahoma"/>
              </a:rPr>
              <a:t>Bosch </a:t>
            </a:r>
            <a:r>
              <a:rPr sz="1700" spc="-10" dirty="0">
                <a:latin typeface="Tahoma"/>
                <a:cs typeface="Tahoma"/>
              </a:rPr>
              <a:t>BMA </a:t>
            </a:r>
            <a:r>
              <a:rPr sz="1700" spc="-5" dirty="0">
                <a:latin typeface="Tahoma"/>
                <a:cs typeface="Tahoma"/>
              </a:rPr>
              <a:t>150 </a:t>
            </a:r>
            <a:r>
              <a:rPr sz="1700" spc="-10" dirty="0">
                <a:latin typeface="Tahoma"/>
                <a:cs typeface="Tahoma"/>
              </a:rPr>
              <a:t>3-axial accelerometers  </a:t>
            </a:r>
            <a:r>
              <a:rPr sz="1700" spc="-15" dirty="0">
                <a:latin typeface="Tahoma"/>
                <a:cs typeface="Tahoma"/>
              </a:rPr>
              <a:t>integrated </a:t>
            </a:r>
            <a:r>
              <a:rPr sz="1700" spc="-10" dirty="0">
                <a:latin typeface="Tahoma"/>
                <a:cs typeface="Tahoma"/>
              </a:rPr>
              <a:t>in two larger </a:t>
            </a:r>
            <a:r>
              <a:rPr sz="1700" spc="-35" dirty="0">
                <a:latin typeface="Tahoma"/>
                <a:cs typeface="Tahoma"/>
              </a:rPr>
              <a:t>Tactile </a:t>
            </a:r>
            <a:r>
              <a:rPr sz="1700" spc="-10" dirty="0">
                <a:latin typeface="Tahoma"/>
                <a:cs typeface="Tahoma"/>
              </a:rPr>
              <a:t>Modules </a:t>
            </a:r>
            <a:r>
              <a:rPr sz="1700" spc="-5" dirty="0">
                <a:latin typeface="Tahoma"/>
                <a:cs typeface="Tahoma"/>
              </a:rPr>
              <a:t>on </a:t>
            </a:r>
            <a:r>
              <a:rPr sz="1700" spc="-10" dirty="0">
                <a:latin typeface="Tahoma"/>
                <a:cs typeface="Tahoma"/>
              </a:rPr>
              <a:t>the  links </a:t>
            </a:r>
            <a:r>
              <a:rPr sz="1700" spc="-5" dirty="0">
                <a:latin typeface="Tahoma"/>
                <a:cs typeface="Tahoma"/>
              </a:rPr>
              <a:t>of a </a:t>
            </a:r>
            <a:r>
              <a:rPr sz="1700" spc="-5" dirty="0">
                <a:solidFill>
                  <a:srgbClr val="0000FF"/>
                </a:solidFill>
                <a:latin typeface="Tahoma"/>
                <a:cs typeface="Tahoma"/>
              </a:rPr>
              <a:t>Bioloid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humanoid </a:t>
            </a:r>
            <a:r>
              <a:rPr sz="1700" spc="-10" dirty="0">
                <a:latin typeface="Tahoma"/>
                <a:cs typeface="Tahoma"/>
              </a:rPr>
              <a:t>left arm </a:t>
            </a:r>
            <a:r>
              <a:rPr sz="1700" spc="-5" dirty="0">
                <a:latin typeface="Tahoma"/>
                <a:cs typeface="Tahoma"/>
              </a:rPr>
              <a:t>[TUM,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2011]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887" y="723711"/>
            <a:ext cx="51282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Accuracy </a:t>
            </a:r>
            <a:r>
              <a:rPr spc="-10" dirty="0"/>
              <a:t>and</a:t>
            </a:r>
            <a:r>
              <a:rPr spc="-45" dirty="0"/>
              <a:t> </a:t>
            </a:r>
            <a:r>
              <a:rPr spc="-10" dirty="0"/>
              <a:t>Repeatability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6803" y="2265668"/>
            <a:ext cx="2353310" cy="2246630"/>
            <a:chOff x="1096803" y="2265668"/>
            <a:chExt cx="2353310" cy="2246630"/>
          </a:xfrm>
        </p:grpSpPr>
        <p:sp>
          <p:nvSpPr>
            <p:cNvPr id="4" name="object 4"/>
            <p:cNvSpPr/>
            <p:nvPr/>
          </p:nvSpPr>
          <p:spPr>
            <a:xfrm>
              <a:off x="1667108" y="2834857"/>
              <a:ext cx="1212215" cy="1108075"/>
            </a:xfrm>
            <a:custGeom>
              <a:avLst/>
              <a:gdLst/>
              <a:ahLst/>
              <a:cxnLst/>
              <a:rect l="l" t="t" r="r" b="b"/>
              <a:pathLst>
                <a:path w="1212214" h="1108075">
                  <a:moveTo>
                    <a:pt x="0" y="553949"/>
                  </a:moveTo>
                  <a:lnTo>
                    <a:pt x="2008" y="508514"/>
                  </a:lnTo>
                  <a:lnTo>
                    <a:pt x="7931" y="464091"/>
                  </a:lnTo>
                  <a:lnTo>
                    <a:pt x="17612" y="420823"/>
                  </a:lnTo>
                  <a:lnTo>
                    <a:pt x="30894" y="378852"/>
                  </a:lnTo>
                  <a:lnTo>
                    <a:pt x="47623" y="338320"/>
                  </a:lnTo>
                  <a:lnTo>
                    <a:pt x="67641" y="299370"/>
                  </a:lnTo>
                  <a:lnTo>
                    <a:pt x="90794" y="262145"/>
                  </a:lnTo>
                  <a:lnTo>
                    <a:pt x="116925" y="226786"/>
                  </a:lnTo>
                  <a:lnTo>
                    <a:pt x="145878" y="193438"/>
                  </a:lnTo>
                  <a:lnTo>
                    <a:pt x="177498" y="162241"/>
                  </a:lnTo>
                  <a:lnTo>
                    <a:pt x="211628" y="133339"/>
                  </a:lnTo>
                  <a:lnTo>
                    <a:pt x="248113" y="106875"/>
                  </a:lnTo>
                  <a:lnTo>
                    <a:pt x="286796" y="82990"/>
                  </a:lnTo>
                  <a:lnTo>
                    <a:pt x="327522" y="61827"/>
                  </a:lnTo>
                  <a:lnTo>
                    <a:pt x="370134" y="43529"/>
                  </a:lnTo>
                  <a:lnTo>
                    <a:pt x="414478" y="28239"/>
                  </a:lnTo>
                  <a:lnTo>
                    <a:pt x="460396" y="16098"/>
                  </a:lnTo>
                  <a:lnTo>
                    <a:pt x="507733" y="7249"/>
                  </a:lnTo>
                  <a:lnTo>
                    <a:pt x="556333" y="1836"/>
                  </a:lnTo>
                  <a:lnTo>
                    <a:pt x="606040" y="0"/>
                  </a:lnTo>
                  <a:lnTo>
                    <a:pt x="655748" y="1836"/>
                  </a:lnTo>
                  <a:lnTo>
                    <a:pt x="704348" y="7249"/>
                  </a:lnTo>
                  <a:lnTo>
                    <a:pt x="751685" y="16098"/>
                  </a:lnTo>
                  <a:lnTo>
                    <a:pt x="797603" y="28239"/>
                  </a:lnTo>
                  <a:lnTo>
                    <a:pt x="841946" y="43529"/>
                  </a:lnTo>
                  <a:lnTo>
                    <a:pt x="884559" y="61827"/>
                  </a:lnTo>
                  <a:lnTo>
                    <a:pt x="925285" y="82990"/>
                  </a:lnTo>
                  <a:lnTo>
                    <a:pt x="963968" y="106875"/>
                  </a:lnTo>
                  <a:lnTo>
                    <a:pt x="1000453" y="133339"/>
                  </a:lnTo>
                  <a:lnTo>
                    <a:pt x="1034583" y="162241"/>
                  </a:lnTo>
                  <a:lnTo>
                    <a:pt x="1066202" y="193438"/>
                  </a:lnTo>
                  <a:lnTo>
                    <a:pt x="1095156" y="226786"/>
                  </a:lnTo>
                  <a:lnTo>
                    <a:pt x="1121287" y="262145"/>
                  </a:lnTo>
                  <a:lnTo>
                    <a:pt x="1144439" y="299370"/>
                  </a:lnTo>
                  <a:lnTo>
                    <a:pt x="1164458" y="338320"/>
                  </a:lnTo>
                  <a:lnTo>
                    <a:pt x="1181187" y="378852"/>
                  </a:lnTo>
                  <a:lnTo>
                    <a:pt x="1194469" y="420823"/>
                  </a:lnTo>
                  <a:lnTo>
                    <a:pt x="1204150" y="464091"/>
                  </a:lnTo>
                  <a:lnTo>
                    <a:pt x="1210072" y="508514"/>
                  </a:lnTo>
                  <a:lnTo>
                    <a:pt x="1212081" y="553949"/>
                  </a:lnTo>
                  <a:lnTo>
                    <a:pt x="1210072" y="599384"/>
                  </a:lnTo>
                  <a:lnTo>
                    <a:pt x="1204150" y="643806"/>
                  </a:lnTo>
                  <a:lnTo>
                    <a:pt x="1194469" y="687075"/>
                  </a:lnTo>
                  <a:lnTo>
                    <a:pt x="1181187" y="729046"/>
                  </a:lnTo>
                  <a:lnTo>
                    <a:pt x="1164458" y="769578"/>
                  </a:lnTo>
                  <a:lnTo>
                    <a:pt x="1144439" y="808528"/>
                  </a:lnTo>
                  <a:lnTo>
                    <a:pt x="1121287" y="845753"/>
                  </a:lnTo>
                  <a:lnTo>
                    <a:pt x="1095156" y="881111"/>
                  </a:lnTo>
                  <a:lnTo>
                    <a:pt x="1066202" y="914460"/>
                  </a:lnTo>
                  <a:lnTo>
                    <a:pt x="1034583" y="945656"/>
                  </a:lnTo>
                  <a:lnTo>
                    <a:pt x="1000453" y="974558"/>
                  </a:lnTo>
                  <a:lnTo>
                    <a:pt x="963968" y="1001023"/>
                  </a:lnTo>
                  <a:lnTo>
                    <a:pt x="925285" y="1024908"/>
                  </a:lnTo>
                  <a:lnTo>
                    <a:pt x="884559" y="1046070"/>
                  </a:lnTo>
                  <a:lnTo>
                    <a:pt x="841946" y="1064368"/>
                  </a:lnTo>
                  <a:lnTo>
                    <a:pt x="797603" y="1079659"/>
                  </a:lnTo>
                  <a:lnTo>
                    <a:pt x="751685" y="1091800"/>
                  </a:lnTo>
                  <a:lnTo>
                    <a:pt x="704348" y="1100648"/>
                  </a:lnTo>
                  <a:lnTo>
                    <a:pt x="655748" y="1106062"/>
                  </a:lnTo>
                  <a:lnTo>
                    <a:pt x="606040" y="1107898"/>
                  </a:lnTo>
                  <a:lnTo>
                    <a:pt x="556333" y="1106062"/>
                  </a:lnTo>
                  <a:lnTo>
                    <a:pt x="507733" y="1100648"/>
                  </a:lnTo>
                  <a:lnTo>
                    <a:pt x="460396" y="1091800"/>
                  </a:lnTo>
                  <a:lnTo>
                    <a:pt x="414478" y="1079659"/>
                  </a:lnTo>
                  <a:lnTo>
                    <a:pt x="370134" y="1064368"/>
                  </a:lnTo>
                  <a:lnTo>
                    <a:pt x="327522" y="1046070"/>
                  </a:lnTo>
                  <a:lnTo>
                    <a:pt x="286796" y="1024908"/>
                  </a:lnTo>
                  <a:lnTo>
                    <a:pt x="248113" y="1001023"/>
                  </a:lnTo>
                  <a:lnTo>
                    <a:pt x="211628" y="974558"/>
                  </a:lnTo>
                  <a:lnTo>
                    <a:pt x="177498" y="945656"/>
                  </a:lnTo>
                  <a:lnTo>
                    <a:pt x="145878" y="914460"/>
                  </a:lnTo>
                  <a:lnTo>
                    <a:pt x="116925" y="881111"/>
                  </a:lnTo>
                  <a:lnTo>
                    <a:pt x="90794" y="845753"/>
                  </a:lnTo>
                  <a:lnTo>
                    <a:pt x="67641" y="808528"/>
                  </a:lnTo>
                  <a:lnTo>
                    <a:pt x="47623" y="769578"/>
                  </a:lnTo>
                  <a:lnTo>
                    <a:pt x="30894" y="729046"/>
                  </a:lnTo>
                  <a:lnTo>
                    <a:pt x="17612" y="687075"/>
                  </a:lnTo>
                  <a:lnTo>
                    <a:pt x="7931" y="643806"/>
                  </a:lnTo>
                  <a:lnTo>
                    <a:pt x="2008" y="599384"/>
                  </a:lnTo>
                  <a:lnTo>
                    <a:pt x="0" y="553949"/>
                  </a:lnTo>
                  <a:close/>
                </a:path>
                <a:path w="1212214" h="1108075">
                  <a:moveTo>
                    <a:pt x="303020" y="553949"/>
                  </a:moveTo>
                  <a:lnTo>
                    <a:pt x="306986" y="598871"/>
                  </a:lnTo>
                  <a:lnTo>
                    <a:pt x="318470" y="641488"/>
                  </a:lnTo>
                  <a:lnTo>
                    <a:pt x="336846" y="681227"/>
                  </a:lnTo>
                  <a:lnTo>
                    <a:pt x="361491" y="717519"/>
                  </a:lnTo>
                  <a:lnTo>
                    <a:pt x="391780" y="749793"/>
                  </a:lnTo>
                  <a:lnTo>
                    <a:pt x="427089" y="777478"/>
                  </a:lnTo>
                  <a:lnTo>
                    <a:pt x="466793" y="800005"/>
                  </a:lnTo>
                  <a:lnTo>
                    <a:pt x="510270" y="816801"/>
                  </a:lnTo>
                  <a:lnTo>
                    <a:pt x="556893" y="827298"/>
                  </a:lnTo>
                  <a:lnTo>
                    <a:pt x="606040" y="830923"/>
                  </a:lnTo>
                  <a:lnTo>
                    <a:pt x="655187" y="827298"/>
                  </a:lnTo>
                  <a:lnTo>
                    <a:pt x="701811" y="816801"/>
                  </a:lnTo>
                  <a:lnTo>
                    <a:pt x="745287" y="800005"/>
                  </a:lnTo>
                  <a:lnTo>
                    <a:pt x="784992" y="777478"/>
                  </a:lnTo>
                  <a:lnTo>
                    <a:pt x="820301" y="749793"/>
                  </a:lnTo>
                  <a:lnTo>
                    <a:pt x="850590" y="717519"/>
                  </a:lnTo>
                  <a:lnTo>
                    <a:pt x="875235" y="681227"/>
                  </a:lnTo>
                  <a:lnTo>
                    <a:pt x="893611" y="641488"/>
                  </a:lnTo>
                  <a:lnTo>
                    <a:pt x="905094" y="598871"/>
                  </a:lnTo>
                  <a:lnTo>
                    <a:pt x="909061" y="553949"/>
                  </a:lnTo>
                  <a:lnTo>
                    <a:pt x="905094" y="509026"/>
                  </a:lnTo>
                  <a:lnTo>
                    <a:pt x="893611" y="466410"/>
                  </a:lnTo>
                  <a:lnTo>
                    <a:pt x="875235" y="426671"/>
                  </a:lnTo>
                  <a:lnTo>
                    <a:pt x="850590" y="390379"/>
                  </a:lnTo>
                  <a:lnTo>
                    <a:pt x="820301" y="358105"/>
                  </a:lnTo>
                  <a:lnTo>
                    <a:pt x="784992" y="330419"/>
                  </a:lnTo>
                  <a:lnTo>
                    <a:pt x="745287" y="307893"/>
                  </a:lnTo>
                  <a:lnTo>
                    <a:pt x="701811" y="291096"/>
                  </a:lnTo>
                  <a:lnTo>
                    <a:pt x="655187" y="280600"/>
                  </a:lnTo>
                  <a:lnTo>
                    <a:pt x="606040" y="276974"/>
                  </a:lnTo>
                  <a:lnTo>
                    <a:pt x="556893" y="280600"/>
                  </a:lnTo>
                  <a:lnTo>
                    <a:pt x="510270" y="291096"/>
                  </a:lnTo>
                  <a:lnTo>
                    <a:pt x="466793" y="307893"/>
                  </a:lnTo>
                  <a:lnTo>
                    <a:pt x="427089" y="330419"/>
                  </a:lnTo>
                  <a:lnTo>
                    <a:pt x="391780" y="358105"/>
                  </a:lnTo>
                  <a:lnTo>
                    <a:pt x="361491" y="390379"/>
                  </a:lnTo>
                  <a:lnTo>
                    <a:pt x="336846" y="426671"/>
                  </a:lnTo>
                  <a:lnTo>
                    <a:pt x="318470" y="466410"/>
                  </a:lnTo>
                  <a:lnTo>
                    <a:pt x="306986" y="509026"/>
                  </a:lnTo>
                  <a:lnTo>
                    <a:pt x="303020" y="553949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2043" y="2280908"/>
              <a:ext cx="2322830" cy="2216150"/>
            </a:xfrm>
            <a:custGeom>
              <a:avLst/>
              <a:gdLst/>
              <a:ahLst/>
              <a:cxnLst/>
              <a:rect l="l" t="t" r="r" b="b"/>
              <a:pathLst>
                <a:path w="2322829" h="2216150">
                  <a:moveTo>
                    <a:pt x="0" y="1107898"/>
                  </a:moveTo>
                  <a:lnTo>
                    <a:pt x="1018" y="1061063"/>
                  </a:lnTo>
                  <a:lnTo>
                    <a:pt x="4047" y="1014724"/>
                  </a:lnTo>
                  <a:lnTo>
                    <a:pt x="9046" y="968919"/>
                  </a:lnTo>
                  <a:lnTo>
                    <a:pt x="15974" y="923687"/>
                  </a:lnTo>
                  <a:lnTo>
                    <a:pt x="24792" y="879065"/>
                  </a:lnTo>
                  <a:lnTo>
                    <a:pt x="35459" y="835094"/>
                  </a:lnTo>
                  <a:lnTo>
                    <a:pt x="47934" y="791810"/>
                  </a:lnTo>
                  <a:lnTo>
                    <a:pt x="62179" y="749252"/>
                  </a:lnTo>
                  <a:lnTo>
                    <a:pt x="78151" y="707459"/>
                  </a:lnTo>
                  <a:lnTo>
                    <a:pt x="95811" y="666470"/>
                  </a:lnTo>
                  <a:lnTo>
                    <a:pt x="115119" y="626322"/>
                  </a:lnTo>
                  <a:lnTo>
                    <a:pt x="136034" y="587055"/>
                  </a:lnTo>
                  <a:lnTo>
                    <a:pt x="158517" y="548706"/>
                  </a:lnTo>
                  <a:lnTo>
                    <a:pt x="182526" y="511314"/>
                  </a:lnTo>
                  <a:lnTo>
                    <a:pt x="208022" y="474917"/>
                  </a:lnTo>
                  <a:lnTo>
                    <a:pt x="234963" y="439555"/>
                  </a:lnTo>
                  <a:lnTo>
                    <a:pt x="263311" y="405265"/>
                  </a:lnTo>
                  <a:lnTo>
                    <a:pt x="293024" y="372085"/>
                  </a:lnTo>
                  <a:lnTo>
                    <a:pt x="324063" y="340055"/>
                  </a:lnTo>
                  <a:lnTo>
                    <a:pt x="356387" y="309213"/>
                  </a:lnTo>
                  <a:lnTo>
                    <a:pt x="389955" y="279596"/>
                  </a:lnTo>
                  <a:lnTo>
                    <a:pt x="424728" y="251245"/>
                  </a:lnTo>
                  <a:lnTo>
                    <a:pt x="460665" y="224196"/>
                  </a:lnTo>
                  <a:lnTo>
                    <a:pt x="497726" y="198489"/>
                  </a:lnTo>
                  <a:lnTo>
                    <a:pt x="535870" y="174162"/>
                  </a:lnTo>
                  <a:lnTo>
                    <a:pt x="575058" y="151253"/>
                  </a:lnTo>
                  <a:lnTo>
                    <a:pt x="615248" y="129801"/>
                  </a:lnTo>
                  <a:lnTo>
                    <a:pt x="656402" y="109844"/>
                  </a:lnTo>
                  <a:lnTo>
                    <a:pt x="698478" y="91421"/>
                  </a:lnTo>
                  <a:lnTo>
                    <a:pt x="741436" y="74570"/>
                  </a:lnTo>
                  <a:lnTo>
                    <a:pt x="785236" y="59329"/>
                  </a:lnTo>
                  <a:lnTo>
                    <a:pt x="829837" y="45738"/>
                  </a:lnTo>
                  <a:lnTo>
                    <a:pt x="875200" y="33834"/>
                  </a:lnTo>
                  <a:lnTo>
                    <a:pt x="921283" y="23656"/>
                  </a:lnTo>
                  <a:lnTo>
                    <a:pt x="968048" y="15242"/>
                  </a:lnTo>
                  <a:lnTo>
                    <a:pt x="1015452" y="8631"/>
                  </a:lnTo>
                  <a:lnTo>
                    <a:pt x="1063457" y="3861"/>
                  </a:lnTo>
                  <a:lnTo>
                    <a:pt x="1112022" y="971"/>
                  </a:lnTo>
                  <a:lnTo>
                    <a:pt x="1161106" y="0"/>
                  </a:lnTo>
                  <a:lnTo>
                    <a:pt x="1210190" y="971"/>
                  </a:lnTo>
                  <a:lnTo>
                    <a:pt x="1258755" y="3861"/>
                  </a:lnTo>
                  <a:lnTo>
                    <a:pt x="1306759" y="8631"/>
                  </a:lnTo>
                  <a:lnTo>
                    <a:pt x="1354164" y="15242"/>
                  </a:lnTo>
                  <a:lnTo>
                    <a:pt x="1400929" y="23656"/>
                  </a:lnTo>
                  <a:lnTo>
                    <a:pt x="1447012" y="33834"/>
                  </a:lnTo>
                  <a:lnTo>
                    <a:pt x="1492375" y="45738"/>
                  </a:lnTo>
                  <a:lnTo>
                    <a:pt x="1536976" y="59329"/>
                  </a:lnTo>
                  <a:lnTo>
                    <a:pt x="1580776" y="74570"/>
                  </a:lnTo>
                  <a:lnTo>
                    <a:pt x="1623734" y="91421"/>
                  </a:lnTo>
                  <a:lnTo>
                    <a:pt x="1665810" y="109844"/>
                  </a:lnTo>
                  <a:lnTo>
                    <a:pt x="1706963" y="129801"/>
                  </a:lnTo>
                  <a:lnTo>
                    <a:pt x="1747154" y="151253"/>
                  </a:lnTo>
                  <a:lnTo>
                    <a:pt x="1786342" y="174162"/>
                  </a:lnTo>
                  <a:lnTo>
                    <a:pt x="1824486" y="198489"/>
                  </a:lnTo>
                  <a:lnTo>
                    <a:pt x="1861547" y="224196"/>
                  </a:lnTo>
                  <a:lnTo>
                    <a:pt x="1897484" y="251245"/>
                  </a:lnTo>
                  <a:lnTo>
                    <a:pt x="1932257" y="279596"/>
                  </a:lnTo>
                  <a:lnTo>
                    <a:pt x="1965825" y="309213"/>
                  </a:lnTo>
                  <a:lnTo>
                    <a:pt x="1998149" y="340055"/>
                  </a:lnTo>
                  <a:lnTo>
                    <a:pt x="2029187" y="372085"/>
                  </a:lnTo>
                  <a:lnTo>
                    <a:pt x="2058901" y="405265"/>
                  </a:lnTo>
                  <a:lnTo>
                    <a:pt x="2087248" y="439555"/>
                  </a:lnTo>
                  <a:lnTo>
                    <a:pt x="2114190" y="474917"/>
                  </a:lnTo>
                  <a:lnTo>
                    <a:pt x="2139686" y="511314"/>
                  </a:lnTo>
                  <a:lnTo>
                    <a:pt x="2163695" y="548706"/>
                  </a:lnTo>
                  <a:lnTo>
                    <a:pt x="2186177" y="587055"/>
                  </a:lnTo>
                  <a:lnTo>
                    <a:pt x="2207092" y="626322"/>
                  </a:lnTo>
                  <a:lnTo>
                    <a:pt x="2226400" y="666470"/>
                  </a:lnTo>
                  <a:lnTo>
                    <a:pt x="2244061" y="707459"/>
                  </a:lnTo>
                  <a:lnTo>
                    <a:pt x="2260033" y="749252"/>
                  </a:lnTo>
                  <a:lnTo>
                    <a:pt x="2274277" y="791810"/>
                  </a:lnTo>
                  <a:lnTo>
                    <a:pt x="2286753" y="835094"/>
                  </a:lnTo>
                  <a:lnTo>
                    <a:pt x="2297420" y="879065"/>
                  </a:lnTo>
                  <a:lnTo>
                    <a:pt x="2306238" y="923687"/>
                  </a:lnTo>
                  <a:lnTo>
                    <a:pt x="2313166" y="968919"/>
                  </a:lnTo>
                  <a:lnTo>
                    <a:pt x="2318165" y="1014724"/>
                  </a:lnTo>
                  <a:lnTo>
                    <a:pt x="2321193" y="1061063"/>
                  </a:lnTo>
                  <a:lnTo>
                    <a:pt x="2322212" y="1107898"/>
                  </a:lnTo>
                  <a:lnTo>
                    <a:pt x="2321193" y="1154733"/>
                  </a:lnTo>
                  <a:lnTo>
                    <a:pt x="2318165" y="1201072"/>
                  </a:lnTo>
                  <a:lnTo>
                    <a:pt x="2313166" y="1246877"/>
                  </a:lnTo>
                  <a:lnTo>
                    <a:pt x="2306238" y="1292110"/>
                  </a:lnTo>
                  <a:lnTo>
                    <a:pt x="2297420" y="1336731"/>
                  </a:lnTo>
                  <a:lnTo>
                    <a:pt x="2286753" y="1380703"/>
                  </a:lnTo>
                  <a:lnTo>
                    <a:pt x="2274277" y="1423987"/>
                  </a:lnTo>
                  <a:lnTo>
                    <a:pt x="2260033" y="1466544"/>
                  </a:lnTo>
                  <a:lnTo>
                    <a:pt x="2244061" y="1508337"/>
                  </a:lnTo>
                  <a:lnTo>
                    <a:pt x="2226400" y="1549326"/>
                  </a:lnTo>
                  <a:lnTo>
                    <a:pt x="2207092" y="1589474"/>
                  </a:lnTo>
                  <a:lnTo>
                    <a:pt x="2186177" y="1628742"/>
                  </a:lnTo>
                  <a:lnTo>
                    <a:pt x="2163695" y="1667091"/>
                  </a:lnTo>
                  <a:lnTo>
                    <a:pt x="2139686" y="1704483"/>
                  </a:lnTo>
                  <a:lnTo>
                    <a:pt x="2114190" y="1740879"/>
                  </a:lnTo>
                  <a:lnTo>
                    <a:pt x="2087248" y="1776242"/>
                  </a:lnTo>
                  <a:lnTo>
                    <a:pt x="2058901" y="1810532"/>
                  </a:lnTo>
                  <a:lnTo>
                    <a:pt x="2029187" y="1843711"/>
                  </a:lnTo>
                  <a:lnTo>
                    <a:pt x="1998149" y="1875741"/>
                  </a:lnTo>
                  <a:lnTo>
                    <a:pt x="1965825" y="1906584"/>
                  </a:lnTo>
                  <a:lnTo>
                    <a:pt x="1932257" y="1936200"/>
                  </a:lnTo>
                  <a:lnTo>
                    <a:pt x="1897484" y="1964552"/>
                  </a:lnTo>
                  <a:lnTo>
                    <a:pt x="1861547" y="1991600"/>
                  </a:lnTo>
                  <a:lnTo>
                    <a:pt x="1824486" y="2017307"/>
                  </a:lnTo>
                  <a:lnTo>
                    <a:pt x="1786342" y="2041635"/>
                  </a:lnTo>
                  <a:lnTo>
                    <a:pt x="1747154" y="2064544"/>
                  </a:lnTo>
                  <a:lnTo>
                    <a:pt x="1706963" y="2085996"/>
                  </a:lnTo>
                  <a:lnTo>
                    <a:pt x="1665810" y="2105953"/>
                  </a:lnTo>
                  <a:lnTo>
                    <a:pt x="1623734" y="2124376"/>
                  </a:lnTo>
                  <a:lnTo>
                    <a:pt x="1580776" y="2141227"/>
                  </a:lnTo>
                  <a:lnTo>
                    <a:pt x="1536976" y="2156467"/>
                  </a:lnTo>
                  <a:lnTo>
                    <a:pt x="1492375" y="2170059"/>
                  </a:lnTo>
                  <a:lnTo>
                    <a:pt x="1447012" y="2181963"/>
                  </a:lnTo>
                  <a:lnTo>
                    <a:pt x="1400929" y="2192141"/>
                  </a:lnTo>
                  <a:lnTo>
                    <a:pt x="1354164" y="2200554"/>
                  </a:lnTo>
                  <a:lnTo>
                    <a:pt x="1306759" y="2207165"/>
                  </a:lnTo>
                  <a:lnTo>
                    <a:pt x="1258755" y="2211935"/>
                  </a:lnTo>
                  <a:lnTo>
                    <a:pt x="1210190" y="2214825"/>
                  </a:lnTo>
                  <a:lnTo>
                    <a:pt x="1161106" y="2215797"/>
                  </a:lnTo>
                  <a:lnTo>
                    <a:pt x="1112022" y="2214825"/>
                  </a:lnTo>
                  <a:lnTo>
                    <a:pt x="1063457" y="2211935"/>
                  </a:lnTo>
                  <a:lnTo>
                    <a:pt x="1015452" y="2207165"/>
                  </a:lnTo>
                  <a:lnTo>
                    <a:pt x="968048" y="2200554"/>
                  </a:lnTo>
                  <a:lnTo>
                    <a:pt x="921283" y="2192141"/>
                  </a:lnTo>
                  <a:lnTo>
                    <a:pt x="875200" y="2181963"/>
                  </a:lnTo>
                  <a:lnTo>
                    <a:pt x="829837" y="2170059"/>
                  </a:lnTo>
                  <a:lnTo>
                    <a:pt x="785236" y="2156467"/>
                  </a:lnTo>
                  <a:lnTo>
                    <a:pt x="741436" y="2141227"/>
                  </a:lnTo>
                  <a:lnTo>
                    <a:pt x="698478" y="2124376"/>
                  </a:lnTo>
                  <a:lnTo>
                    <a:pt x="656402" y="2105953"/>
                  </a:lnTo>
                  <a:lnTo>
                    <a:pt x="615248" y="2085996"/>
                  </a:lnTo>
                  <a:lnTo>
                    <a:pt x="575058" y="2064544"/>
                  </a:lnTo>
                  <a:lnTo>
                    <a:pt x="535870" y="2041635"/>
                  </a:lnTo>
                  <a:lnTo>
                    <a:pt x="497726" y="2017307"/>
                  </a:lnTo>
                  <a:lnTo>
                    <a:pt x="460665" y="1991600"/>
                  </a:lnTo>
                  <a:lnTo>
                    <a:pt x="424728" y="1964552"/>
                  </a:lnTo>
                  <a:lnTo>
                    <a:pt x="389955" y="1936200"/>
                  </a:lnTo>
                  <a:lnTo>
                    <a:pt x="356387" y="1906584"/>
                  </a:lnTo>
                  <a:lnTo>
                    <a:pt x="324063" y="1875741"/>
                  </a:lnTo>
                  <a:lnTo>
                    <a:pt x="293024" y="1843711"/>
                  </a:lnTo>
                  <a:lnTo>
                    <a:pt x="263311" y="1810532"/>
                  </a:lnTo>
                  <a:lnTo>
                    <a:pt x="234963" y="1776242"/>
                  </a:lnTo>
                  <a:lnTo>
                    <a:pt x="208022" y="1740879"/>
                  </a:lnTo>
                  <a:lnTo>
                    <a:pt x="182526" y="1704483"/>
                  </a:lnTo>
                  <a:lnTo>
                    <a:pt x="158517" y="1667091"/>
                  </a:lnTo>
                  <a:lnTo>
                    <a:pt x="136034" y="1628742"/>
                  </a:lnTo>
                  <a:lnTo>
                    <a:pt x="115119" y="1589474"/>
                  </a:lnTo>
                  <a:lnTo>
                    <a:pt x="95811" y="1549326"/>
                  </a:lnTo>
                  <a:lnTo>
                    <a:pt x="78151" y="1508337"/>
                  </a:lnTo>
                  <a:lnTo>
                    <a:pt x="62179" y="1466544"/>
                  </a:lnTo>
                  <a:lnTo>
                    <a:pt x="47934" y="1423987"/>
                  </a:lnTo>
                  <a:lnTo>
                    <a:pt x="35459" y="1380703"/>
                  </a:lnTo>
                  <a:lnTo>
                    <a:pt x="24792" y="1336731"/>
                  </a:lnTo>
                  <a:lnTo>
                    <a:pt x="15974" y="1292110"/>
                  </a:lnTo>
                  <a:lnTo>
                    <a:pt x="9046" y="1246877"/>
                  </a:lnTo>
                  <a:lnTo>
                    <a:pt x="4047" y="1201072"/>
                  </a:lnTo>
                  <a:lnTo>
                    <a:pt x="1018" y="1154733"/>
                  </a:lnTo>
                  <a:lnTo>
                    <a:pt x="0" y="1107898"/>
                  </a:lnTo>
                  <a:close/>
                </a:path>
                <a:path w="2322829" h="2216150">
                  <a:moveTo>
                    <a:pt x="297372" y="1107898"/>
                  </a:moveTo>
                  <a:lnTo>
                    <a:pt x="298739" y="1154665"/>
                  </a:lnTo>
                  <a:lnTo>
                    <a:pt x="302792" y="1200747"/>
                  </a:lnTo>
                  <a:lnTo>
                    <a:pt x="309459" y="1246076"/>
                  </a:lnTo>
                  <a:lnTo>
                    <a:pt x="318666" y="1290581"/>
                  </a:lnTo>
                  <a:lnTo>
                    <a:pt x="330339" y="1334193"/>
                  </a:lnTo>
                  <a:lnTo>
                    <a:pt x="344408" y="1376842"/>
                  </a:lnTo>
                  <a:lnTo>
                    <a:pt x="360797" y="1418459"/>
                  </a:lnTo>
                  <a:lnTo>
                    <a:pt x="379436" y="1458974"/>
                  </a:lnTo>
                  <a:lnTo>
                    <a:pt x="400250" y="1498318"/>
                  </a:lnTo>
                  <a:lnTo>
                    <a:pt x="423166" y="1536421"/>
                  </a:lnTo>
                  <a:lnTo>
                    <a:pt x="448112" y="1573213"/>
                  </a:lnTo>
                  <a:lnTo>
                    <a:pt x="475015" y="1608625"/>
                  </a:lnTo>
                  <a:lnTo>
                    <a:pt x="503802" y="1642588"/>
                  </a:lnTo>
                  <a:lnTo>
                    <a:pt x="534400" y="1675031"/>
                  </a:lnTo>
                  <a:lnTo>
                    <a:pt x="566737" y="1705885"/>
                  </a:lnTo>
                  <a:lnTo>
                    <a:pt x="600738" y="1735081"/>
                  </a:lnTo>
                  <a:lnTo>
                    <a:pt x="636331" y="1762549"/>
                  </a:lnTo>
                  <a:lnTo>
                    <a:pt x="673444" y="1788219"/>
                  </a:lnTo>
                  <a:lnTo>
                    <a:pt x="712003" y="1812022"/>
                  </a:lnTo>
                  <a:lnTo>
                    <a:pt x="751936" y="1833889"/>
                  </a:lnTo>
                  <a:lnTo>
                    <a:pt x="793169" y="1853749"/>
                  </a:lnTo>
                  <a:lnTo>
                    <a:pt x="835630" y="1871533"/>
                  </a:lnTo>
                  <a:lnTo>
                    <a:pt x="879246" y="1887171"/>
                  </a:lnTo>
                  <a:lnTo>
                    <a:pt x="923944" y="1900595"/>
                  </a:lnTo>
                  <a:lnTo>
                    <a:pt x="969650" y="1911734"/>
                  </a:lnTo>
                  <a:lnTo>
                    <a:pt x="1016292" y="1920519"/>
                  </a:lnTo>
                  <a:lnTo>
                    <a:pt x="1063798" y="1926880"/>
                  </a:lnTo>
                  <a:lnTo>
                    <a:pt x="1112093" y="1930747"/>
                  </a:lnTo>
                  <a:lnTo>
                    <a:pt x="1161106" y="1932052"/>
                  </a:lnTo>
                  <a:lnTo>
                    <a:pt x="1210118" y="1930747"/>
                  </a:lnTo>
                  <a:lnTo>
                    <a:pt x="1258414" y="1926880"/>
                  </a:lnTo>
                  <a:lnTo>
                    <a:pt x="1305919" y="1920519"/>
                  </a:lnTo>
                  <a:lnTo>
                    <a:pt x="1352562" y="1911734"/>
                  </a:lnTo>
                  <a:lnTo>
                    <a:pt x="1398268" y="1900595"/>
                  </a:lnTo>
                  <a:lnTo>
                    <a:pt x="1442966" y="1887171"/>
                  </a:lnTo>
                  <a:lnTo>
                    <a:pt x="1486581" y="1871533"/>
                  </a:lnTo>
                  <a:lnTo>
                    <a:pt x="1529042" y="1853749"/>
                  </a:lnTo>
                  <a:lnTo>
                    <a:pt x="1570275" y="1833889"/>
                  </a:lnTo>
                  <a:lnTo>
                    <a:pt x="1610208" y="1812022"/>
                  </a:lnTo>
                  <a:lnTo>
                    <a:pt x="1648767" y="1788219"/>
                  </a:lnTo>
                  <a:lnTo>
                    <a:pt x="1685880" y="1762549"/>
                  </a:lnTo>
                  <a:lnTo>
                    <a:pt x="1721474" y="1735081"/>
                  </a:lnTo>
                  <a:lnTo>
                    <a:pt x="1755475" y="1705885"/>
                  </a:lnTo>
                  <a:lnTo>
                    <a:pt x="1787811" y="1675031"/>
                  </a:lnTo>
                  <a:lnTo>
                    <a:pt x="1818409" y="1642588"/>
                  </a:lnTo>
                  <a:lnTo>
                    <a:pt x="1847196" y="1608625"/>
                  </a:lnTo>
                  <a:lnTo>
                    <a:pt x="1874099" y="1573213"/>
                  </a:lnTo>
                  <a:lnTo>
                    <a:pt x="1899045" y="1536421"/>
                  </a:lnTo>
                  <a:lnTo>
                    <a:pt x="1921962" y="1498318"/>
                  </a:lnTo>
                  <a:lnTo>
                    <a:pt x="1942776" y="1458974"/>
                  </a:lnTo>
                  <a:lnTo>
                    <a:pt x="1961414" y="1418459"/>
                  </a:lnTo>
                  <a:lnTo>
                    <a:pt x="1977804" y="1376842"/>
                  </a:lnTo>
                  <a:lnTo>
                    <a:pt x="1991872" y="1334193"/>
                  </a:lnTo>
                  <a:lnTo>
                    <a:pt x="2003546" y="1290581"/>
                  </a:lnTo>
                  <a:lnTo>
                    <a:pt x="2012753" y="1246076"/>
                  </a:lnTo>
                  <a:lnTo>
                    <a:pt x="2019419" y="1200747"/>
                  </a:lnTo>
                  <a:lnTo>
                    <a:pt x="2023472" y="1154665"/>
                  </a:lnTo>
                  <a:lnTo>
                    <a:pt x="2024840" y="1107898"/>
                  </a:lnTo>
                  <a:lnTo>
                    <a:pt x="2023472" y="1061131"/>
                  </a:lnTo>
                  <a:lnTo>
                    <a:pt x="2019419" y="1015049"/>
                  </a:lnTo>
                  <a:lnTo>
                    <a:pt x="2012753" y="969721"/>
                  </a:lnTo>
                  <a:lnTo>
                    <a:pt x="2003546" y="925216"/>
                  </a:lnTo>
                  <a:lnTo>
                    <a:pt x="1991872" y="881604"/>
                  </a:lnTo>
                  <a:lnTo>
                    <a:pt x="1977804" y="838955"/>
                  </a:lnTo>
                  <a:lnTo>
                    <a:pt x="1961414" y="797338"/>
                  </a:lnTo>
                  <a:lnTo>
                    <a:pt x="1942776" y="756822"/>
                  </a:lnTo>
                  <a:lnTo>
                    <a:pt x="1921962" y="717479"/>
                  </a:lnTo>
                  <a:lnTo>
                    <a:pt x="1899045" y="679376"/>
                  </a:lnTo>
                  <a:lnTo>
                    <a:pt x="1874099" y="642584"/>
                  </a:lnTo>
                  <a:lnTo>
                    <a:pt x="1847196" y="607171"/>
                  </a:lnTo>
                  <a:lnTo>
                    <a:pt x="1818409" y="573209"/>
                  </a:lnTo>
                  <a:lnTo>
                    <a:pt x="1787811" y="540766"/>
                  </a:lnTo>
                  <a:lnTo>
                    <a:pt x="1755475" y="509912"/>
                  </a:lnTo>
                  <a:lnTo>
                    <a:pt x="1721474" y="480716"/>
                  </a:lnTo>
                  <a:lnTo>
                    <a:pt x="1685880" y="453248"/>
                  </a:lnTo>
                  <a:lnTo>
                    <a:pt x="1648767" y="427578"/>
                  </a:lnTo>
                  <a:lnTo>
                    <a:pt x="1610208" y="403774"/>
                  </a:lnTo>
                  <a:lnTo>
                    <a:pt x="1570275" y="381908"/>
                  </a:lnTo>
                  <a:lnTo>
                    <a:pt x="1529042" y="362048"/>
                  </a:lnTo>
                  <a:lnTo>
                    <a:pt x="1486581" y="344264"/>
                  </a:lnTo>
                  <a:lnTo>
                    <a:pt x="1442966" y="328625"/>
                  </a:lnTo>
                  <a:lnTo>
                    <a:pt x="1398268" y="315202"/>
                  </a:lnTo>
                  <a:lnTo>
                    <a:pt x="1352562" y="304063"/>
                  </a:lnTo>
                  <a:lnTo>
                    <a:pt x="1305919" y="295278"/>
                  </a:lnTo>
                  <a:lnTo>
                    <a:pt x="1258414" y="288917"/>
                  </a:lnTo>
                  <a:lnTo>
                    <a:pt x="1210118" y="285049"/>
                  </a:lnTo>
                  <a:lnTo>
                    <a:pt x="1161106" y="283745"/>
                  </a:lnTo>
                  <a:lnTo>
                    <a:pt x="1112093" y="285049"/>
                  </a:lnTo>
                  <a:lnTo>
                    <a:pt x="1063798" y="288917"/>
                  </a:lnTo>
                  <a:lnTo>
                    <a:pt x="1016292" y="295278"/>
                  </a:lnTo>
                  <a:lnTo>
                    <a:pt x="969650" y="304063"/>
                  </a:lnTo>
                  <a:lnTo>
                    <a:pt x="923944" y="315202"/>
                  </a:lnTo>
                  <a:lnTo>
                    <a:pt x="879246" y="328625"/>
                  </a:lnTo>
                  <a:lnTo>
                    <a:pt x="835630" y="344264"/>
                  </a:lnTo>
                  <a:lnTo>
                    <a:pt x="793169" y="362048"/>
                  </a:lnTo>
                  <a:lnTo>
                    <a:pt x="751936" y="381908"/>
                  </a:lnTo>
                  <a:lnTo>
                    <a:pt x="712003" y="403774"/>
                  </a:lnTo>
                  <a:lnTo>
                    <a:pt x="673444" y="427578"/>
                  </a:lnTo>
                  <a:lnTo>
                    <a:pt x="636331" y="453248"/>
                  </a:lnTo>
                  <a:lnTo>
                    <a:pt x="600738" y="480716"/>
                  </a:lnTo>
                  <a:lnTo>
                    <a:pt x="566737" y="509912"/>
                  </a:lnTo>
                  <a:lnTo>
                    <a:pt x="534400" y="540766"/>
                  </a:lnTo>
                  <a:lnTo>
                    <a:pt x="503802" y="573209"/>
                  </a:lnTo>
                  <a:lnTo>
                    <a:pt x="475015" y="607171"/>
                  </a:lnTo>
                  <a:lnTo>
                    <a:pt x="448112" y="642584"/>
                  </a:lnTo>
                  <a:lnTo>
                    <a:pt x="423166" y="679376"/>
                  </a:lnTo>
                  <a:lnTo>
                    <a:pt x="400250" y="717479"/>
                  </a:lnTo>
                  <a:lnTo>
                    <a:pt x="379436" y="756822"/>
                  </a:lnTo>
                  <a:lnTo>
                    <a:pt x="360797" y="797338"/>
                  </a:lnTo>
                  <a:lnTo>
                    <a:pt x="344408" y="838955"/>
                  </a:lnTo>
                  <a:lnTo>
                    <a:pt x="330339" y="881604"/>
                  </a:lnTo>
                  <a:lnTo>
                    <a:pt x="318666" y="925216"/>
                  </a:lnTo>
                  <a:lnTo>
                    <a:pt x="309459" y="969721"/>
                  </a:lnTo>
                  <a:lnTo>
                    <a:pt x="302792" y="1015049"/>
                  </a:lnTo>
                  <a:lnTo>
                    <a:pt x="298739" y="1061131"/>
                  </a:lnTo>
                  <a:lnTo>
                    <a:pt x="297372" y="1107898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30300" y="5130800"/>
            <a:ext cx="2413000" cy="1028700"/>
            <a:chOff x="1130300" y="5130800"/>
            <a:chExt cx="2413000" cy="1028700"/>
          </a:xfrm>
        </p:grpSpPr>
        <p:sp>
          <p:nvSpPr>
            <p:cNvPr id="7" name="object 7"/>
            <p:cNvSpPr/>
            <p:nvPr/>
          </p:nvSpPr>
          <p:spPr>
            <a:xfrm>
              <a:off x="1193800" y="5156200"/>
              <a:ext cx="2286000" cy="90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300" y="5130800"/>
              <a:ext cx="2413000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7549" y="5154729"/>
            <a:ext cx="2141220" cy="74549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64769" rIns="0" bIns="0" rtlCol="0">
            <a:spAutoFit/>
          </a:bodyPr>
          <a:lstStyle/>
          <a:p>
            <a:pPr marL="96520" marR="89535" indent="212090">
              <a:lnSpc>
                <a:spcPts val="2500"/>
              </a:lnSpc>
              <a:spcBef>
                <a:spcPts val="509"/>
              </a:spcBef>
            </a:pPr>
            <a:r>
              <a:rPr sz="2100" dirty="0">
                <a:latin typeface="Tahoma"/>
                <a:cs typeface="Tahoma"/>
              </a:rPr>
              <a:t>low </a:t>
            </a:r>
            <a:r>
              <a:rPr sz="2100" spc="-5" dirty="0">
                <a:latin typeface="Tahoma"/>
                <a:cs typeface="Tahoma"/>
              </a:rPr>
              <a:t>accuracy  </a:t>
            </a:r>
            <a:r>
              <a:rPr sz="2100" dirty="0">
                <a:latin typeface="Tahoma"/>
                <a:cs typeface="Tahoma"/>
              </a:rPr>
              <a:t>low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repeatability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98454" y="2265803"/>
            <a:ext cx="2352675" cy="2246630"/>
            <a:chOff x="7298454" y="2265803"/>
            <a:chExt cx="2352675" cy="2246630"/>
          </a:xfrm>
        </p:grpSpPr>
        <p:sp>
          <p:nvSpPr>
            <p:cNvPr id="11" name="object 11"/>
            <p:cNvSpPr/>
            <p:nvPr/>
          </p:nvSpPr>
          <p:spPr>
            <a:xfrm>
              <a:off x="7868624" y="2834857"/>
              <a:ext cx="1212215" cy="1108075"/>
            </a:xfrm>
            <a:custGeom>
              <a:avLst/>
              <a:gdLst/>
              <a:ahLst/>
              <a:cxnLst/>
              <a:rect l="l" t="t" r="r" b="b"/>
              <a:pathLst>
                <a:path w="1212215" h="1108075">
                  <a:moveTo>
                    <a:pt x="0" y="553949"/>
                  </a:moveTo>
                  <a:lnTo>
                    <a:pt x="2008" y="508514"/>
                  </a:lnTo>
                  <a:lnTo>
                    <a:pt x="7931" y="464091"/>
                  </a:lnTo>
                  <a:lnTo>
                    <a:pt x="17612" y="420823"/>
                  </a:lnTo>
                  <a:lnTo>
                    <a:pt x="30894" y="378852"/>
                  </a:lnTo>
                  <a:lnTo>
                    <a:pt x="47623" y="338320"/>
                  </a:lnTo>
                  <a:lnTo>
                    <a:pt x="67641" y="299370"/>
                  </a:lnTo>
                  <a:lnTo>
                    <a:pt x="90794" y="262145"/>
                  </a:lnTo>
                  <a:lnTo>
                    <a:pt x="116925" y="226786"/>
                  </a:lnTo>
                  <a:lnTo>
                    <a:pt x="145878" y="193438"/>
                  </a:lnTo>
                  <a:lnTo>
                    <a:pt x="177498" y="162241"/>
                  </a:lnTo>
                  <a:lnTo>
                    <a:pt x="211628" y="133339"/>
                  </a:lnTo>
                  <a:lnTo>
                    <a:pt x="248113" y="106875"/>
                  </a:lnTo>
                  <a:lnTo>
                    <a:pt x="286796" y="82990"/>
                  </a:lnTo>
                  <a:lnTo>
                    <a:pt x="327522" y="61827"/>
                  </a:lnTo>
                  <a:lnTo>
                    <a:pt x="370134" y="43529"/>
                  </a:lnTo>
                  <a:lnTo>
                    <a:pt x="414478" y="28239"/>
                  </a:lnTo>
                  <a:lnTo>
                    <a:pt x="460396" y="16098"/>
                  </a:lnTo>
                  <a:lnTo>
                    <a:pt x="507733" y="7249"/>
                  </a:lnTo>
                  <a:lnTo>
                    <a:pt x="556333" y="1836"/>
                  </a:lnTo>
                  <a:lnTo>
                    <a:pt x="606040" y="0"/>
                  </a:lnTo>
                  <a:lnTo>
                    <a:pt x="655748" y="1836"/>
                  </a:lnTo>
                  <a:lnTo>
                    <a:pt x="704348" y="7249"/>
                  </a:lnTo>
                  <a:lnTo>
                    <a:pt x="751685" y="16098"/>
                  </a:lnTo>
                  <a:lnTo>
                    <a:pt x="797603" y="28239"/>
                  </a:lnTo>
                  <a:lnTo>
                    <a:pt x="841946" y="43529"/>
                  </a:lnTo>
                  <a:lnTo>
                    <a:pt x="884559" y="61827"/>
                  </a:lnTo>
                  <a:lnTo>
                    <a:pt x="925285" y="82990"/>
                  </a:lnTo>
                  <a:lnTo>
                    <a:pt x="963968" y="106875"/>
                  </a:lnTo>
                  <a:lnTo>
                    <a:pt x="1000453" y="133339"/>
                  </a:lnTo>
                  <a:lnTo>
                    <a:pt x="1034583" y="162241"/>
                  </a:lnTo>
                  <a:lnTo>
                    <a:pt x="1066202" y="193438"/>
                  </a:lnTo>
                  <a:lnTo>
                    <a:pt x="1095156" y="226786"/>
                  </a:lnTo>
                  <a:lnTo>
                    <a:pt x="1121287" y="262145"/>
                  </a:lnTo>
                  <a:lnTo>
                    <a:pt x="1144439" y="299370"/>
                  </a:lnTo>
                  <a:lnTo>
                    <a:pt x="1164458" y="338320"/>
                  </a:lnTo>
                  <a:lnTo>
                    <a:pt x="1181187" y="378852"/>
                  </a:lnTo>
                  <a:lnTo>
                    <a:pt x="1194469" y="420823"/>
                  </a:lnTo>
                  <a:lnTo>
                    <a:pt x="1204150" y="464091"/>
                  </a:lnTo>
                  <a:lnTo>
                    <a:pt x="1210072" y="508514"/>
                  </a:lnTo>
                  <a:lnTo>
                    <a:pt x="1212081" y="553949"/>
                  </a:lnTo>
                  <a:lnTo>
                    <a:pt x="1210072" y="599384"/>
                  </a:lnTo>
                  <a:lnTo>
                    <a:pt x="1204150" y="643806"/>
                  </a:lnTo>
                  <a:lnTo>
                    <a:pt x="1194469" y="687075"/>
                  </a:lnTo>
                  <a:lnTo>
                    <a:pt x="1181187" y="729046"/>
                  </a:lnTo>
                  <a:lnTo>
                    <a:pt x="1164458" y="769578"/>
                  </a:lnTo>
                  <a:lnTo>
                    <a:pt x="1144439" y="808528"/>
                  </a:lnTo>
                  <a:lnTo>
                    <a:pt x="1121287" y="845753"/>
                  </a:lnTo>
                  <a:lnTo>
                    <a:pt x="1095156" y="881111"/>
                  </a:lnTo>
                  <a:lnTo>
                    <a:pt x="1066202" y="914460"/>
                  </a:lnTo>
                  <a:lnTo>
                    <a:pt x="1034583" y="945656"/>
                  </a:lnTo>
                  <a:lnTo>
                    <a:pt x="1000453" y="974558"/>
                  </a:lnTo>
                  <a:lnTo>
                    <a:pt x="963968" y="1001023"/>
                  </a:lnTo>
                  <a:lnTo>
                    <a:pt x="925285" y="1024908"/>
                  </a:lnTo>
                  <a:lnTo>
                    <a:pt x="884559" y="1046070"/>
                  </a:lnTo>
                  <a:lnTo>
                    <a:pt x="841946" y="1064368"/>
                  </a:lnTo>
                  <a:lnTo>
                    <a:pt x="797603" y="1079659"/>
                  </a:lnTo>
                  <a:lnTo>
                    <a:pt x="751685" y="1091800"/>
                  </a:lnTo>
                  <a:lnTo>
                    <a:pt x="704348" y="1100648"/>
                  </a:lnTo>
                  <a:lnTo>
                    <a:pt x="655748" y="1106062"/>
                  </a:lnTo>
                  <a:lnTo>
                    <a:pt x="606040" y="1107898"/>
                  </a:lnTo>
                  <a:lnTo>
                    <a:pt x="556333" y="1106062"/>
                  </a:lnTo>
                  <a:lnTo>
                    <a:pt x="507733" y="1100648"/>
                  </a:lnTo>
                  <a:lnTo>
                    <a:pt x="460396" y="1091800"/>
                  </a:lnTo>
                  <a:lnTo>
                    <a:pt x="414478" y="1079659"/>
                  </a:lnTo>
                  <a:lnTo>
                    <a:pt x="370134" y="1064368"/>
                  </a:lnTo>
                  <a:lnTo>
                    <a:pt x="327522" y="1046070"/>
                  </a:lnTo>
                  <a:lnTo>
                    <a:pt x="286796" y="1024908"/>
                  </a:lnTo>
                  <a:lnTo>
                    <a:pt x="248113" y="1001023"/>
                  </a:lnTo>
                  <a:lnTo>
                    <a:pt x="211628" y="974558"/>
                  </a:lnTo>
                  <a:lnTo>
                    <a:pt x="177498" y="945656"/>
                  </a:lnTo>
                  <a:lnTo>
                    <a:pt x="145878" y="914460"/>
                  </a:lnTo>
                  <a:lnTo>
                    <a:pt x="116925" y="881111"/>
                  </a:lnTo>
                  <a:lnTo>
                    <a:pt x="90794" y="845753"/>
                  </a:lnTo>
                  <a:lnTo>
                    <a:pt x="67641" y="808528"/>
                  </a:lnTo>
                  <a:lnTo>
                    <a:pt x="47623" y="769578"/>
                  </a:lnTo>
                  <a:lnTo>
                    <a:pt x="30894" y="729046"/>
                  </a:lnTo>
                  <a:lnTo>
                    <a:pt x="17612" y="687075"/>
                  </a:lnTo>
                  <a:lnTo>
                    <a:pt x="7931" y="643806"/>
                  </a:lnTo>
                  <a:lnTo>
                    <a:pt x="2008" y="599384"/>
                  </a:lnTo>
                  <a:lnTo>
                    <a:pt x="0" y="553949"/>
                  </a:lnTo>
                  <a:close/>
                </a:path>
                <a:path w="1212215" h="1108075">
                  <a:moveTo>
                    <a:pt x="303020" y="553949"/>
                  </a:moveTo>
                  <a:lnTo>
                    <a:pt x="306986" y="598871"/>
                  </a:lnTo>
                  <a:lnTo>
                    <a:pt x="318470" y="641488"/>
                  </a:lnTo>
                  <a:lnTo>
                    <a:pt x="336846" y="681227"/>
                  </a:lnTo>
                  <a:lnTo>
                    <a:pt x="361491" y="717519"/>
                  </a:lnTo>
                  <a:lnTo>
                    <a:pt x="391780" y="749793"/>
                  </a:lnTo>
                  <a:lnTo>
                    <a:pt x="427089" y="777478"/>
                  </a:lnTo>
                  <a:lnTo>
                    <a:pt x="466793" y="800005"/>
                  </a:lnTo>
                  <a:lnTo>
                    <a:pt x="510270" y="816801"/>
                  </a:lnTo>
                  <a:lnTo>
                    <a:pt x="556893" y="827298"/>
                  </a:lnTo>
                  <a:lnTo>
                    <a:pt x="606040" y="830923"/>
                  </a:lnTo>
                  <a:lnTo>
                    <a:pt x="655187" y="827298"/>
                  </a:lnTo>
                  <a:lnTo>
                    <a:pt x="701811" y="816801"/>
                  </a:lnTo>
                  <a:lnTo>
                    <a:pt x="745287" y="800005"/>
                  </a:lnTo>
                  <a:lnTo>
                    <a:pt x="784992" y="777478"/>
                  </a:lnTo>
                  <a:lnTo>
                    <a:pt x="820301" y="749793"/>
                  </a:lnTo>
                  <a:lnTo>
                    <a:pt x="850590" y="717519"/>
                  </a:lnTo>
                  <a:lnTo>
                    <a:pt x="875235" y="681227"/>
                  </a:lnTo>
                  <a:lnTo>
                    <a:pt x="893611" y="641488"/>
                  </a:lnTo>
                  <a:lnTo>
                    <a:pt x="905094" y="598871"/>
                  </a:lnTo>
                  <a:lnTo>
                    <a:pt x="909061" y="553949"/>
                  </a:lnTo>
                  <a:lnTo>
                    <a:pt x="905094" y="509026"/>
                  </a:lnTo>
                  <a:lnTo>
                    <a:pt x="893611" y="466410"/>
                  </a:lnTo>
                  <a:lnTo>
                    <a:pt x="875235" y="426671"/>
                  </a:lnTo>
                  <a:lnTo>
                    <a:pt x="850590" y="390379"/>
                  </a:lnTo>
                  <a:lnTo>
                    <a:pt x="820301" y="358105"/>
                  </a:lnTo>
                  <a:lnTo>
                    <a:pt x="784992" y="330419"/>
                  </a:lnTo>
                  <a:lnTo>
                    <a:pt x="745287" y="307893"/>
                  </a:lnTo>
                  <a:lnTo>
                    <a:pt x="701811" y="291096"/>
                  </a:lnTo>
                  <a:lnTo>
                    <a:pt x="655187" y="280600"/>
                  </a:lnTo>
                  <a:lnTo>
                    <a:pt x="606040" y="276974"/>
                  </a:lnTo>
                  <a:lnTo>
                    <a:pt x="556893" y="280600"/>
                  </a:lnTo>
                  <a:lnTo>
                    <a:pt x="510270" y="291096"/>
                  </a:lnTo>
                  <a:lnTo>
                    <a:pt x="466793" y="307893"/>
                  </a:lnTo>
                  <a:lnTo>
                    <a:pt x="427089" y="330419"/>
                  </a:lnTo>
                  <a:lnTo>
                    <a:pt x="391780" y="358105"/>
                  </a:lnTo>
                  <a:lnTo>
                    <a:pt x="361491" y="390379"/>
                  </a:lnTo>
                  <a:lnTo>
                    <a:pt x="336846" y="426671"/>
                  </a:lnTo>
                  <a:lnTo>
                    <a:pt x="318470" y="466410"/>
                  </a:lnTo>
                  <a:lnTo>
                    <a:pt x="306986" y="509026"/>
                  </a:lnTo>
                  <a:lnTo>
                    <a:pt x="303020" y="553949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13559" y="2280908"/>
              <a:ext cx="2322830" cy="2216150"/>
            </a:xfrm>
            <a:custGeom>
              <a:avLst/>
              <a:gdLst/>
              <a:ahLst/>
              <a:cxnLst/>
              <a:rect l="l" t="t" r="r" b="b"/>
              <a:pathLst>
                <a:path w="2322829" h="2216150">
                  <a:moveTo>
                    <a:pt x="0" y="1107898"/>
                  </a:moveTo>
                  <a:lnTo>
                    <a:pt x="1018" y="1061063"/>
                  </a:lnTo>
                  <a:lnTo>
                    <a:pt x="4047" y="1014724"/>
                  </a:lnTo>
                  <a:lnTo>
                    <a:pt x="9046" y="968919"/>
                  </a:lnTo>
                  <a:lnTo>
                    <a:pt x="15974" y="923687"/>
                  </a:lnTo>
                  <a:lnTo>
                    <a:pt x="24792" y="879065"/>
                  </a:lnTo>
                  <a:lnTo>
                    <a:pt x="35459" y="835094"/>
                  </a:lnTo>
                  <a:lnTo>
                    <a:pt x="47934" y="791810"/>
                  </a:lnTo>
                  <a:lnTo>
                    <a:pt x="62179" y="749252"/>
                  </a:lnTo>
                  <a:lnTo>
                    <a:pt x="78151" y="707459"/>
                  </a:lnTo>
                  <a:lnTo>
                    <a:pt x="95811" y="666470"/>
                  </a:lnTo>
                  <a:lnTo>
                    <a:pt x="115119" y="626322"/>
                  </a:lnTo>
                  <a:lnTo>
                    <a:pt x="136034" y="587055"/>
                  </a:lnTo>
                  <a:lnTo>
                    <a:pt x="158517" y="548706"/>
                  </a:lnTo>
                  <a:lnTo>
                    <a:pt x="182526" y="511314"/>
                  </a:lnTo>
                  <a:lnTo>
                    <a:pt x="208022" y="474917"/>
                  </a:lnTo>
                  <a:lnTo>
                    <a:pt x="234963" y="439555"/>
                  </a:lnTo>
                  <a:lnTo>
                    <a:pt x="263311" y="405265"/>
                  </a:lnTo>
                  <a:lnTo>
                    <a:pt x="293024" y="372085"/>
                  </a:lnTo>
                  <a:lnTo>
                    <a:pt x="324063" y="340055"/>
                  </a:lnTo>
                  <a:lnTo>
                    <a:pt x="356387" y="309213"/>
                  </a:lnTo>
                  <a:lnTo>
                    <a:pt x="389955" y="279596"/>
                  </a:lnTo>
                  <a:lnTo>
                    <a:pt x="424728" y="251245"/>
                  </a:lnTo>
                  <a:lnTo>
                    <a:pt x="460665" y="224196"/>
                  </a:lnTo>
                  <a:lnTo>
                    <a:pt x="497726" y="198489"/>
                  </a:lnTo>
                  <a:lnTo>
                    <a:pt x="535870" y="174162"/>
                  </a:lnTo>
                  <a:lnTo>
                    <a:pt x="575058" y="151253"/>
                  </a:lnTo>
                  <a:lnTo>
                    <a:pt x="615248" y="129801"/>
                  </a:lnTo>
                  <a:lnTo>
                    <a:pt x="656402" y="109844"/>
                  </a:lnTo>
                  <a:lnTo>
                    <a:pt x="698478" y="91421"/>
                  </a:lnTo>
                  <a:lnTo>
                    <a:pt x="741436" y="74570"/>
                  </a:lnTo>
                  <a:lnTo>
                    <a:pt x="785236" y="59329"/>
                  </a:lnTo>
                  <a:lnTo>
                    <a:pt x="829837" y="45738"/>
                  </a:lnTo>
                  <a:lnTo>
                    <a:pt x="875200" y="33834"/>
                  </a:lnTo>
                  <a:lnTo>
                    <a:pt x="921283" y="23656"/>
                  </a:lnTo>
                  <a:lnTo>
                    <a:pt x="968048" y="15242"/>
                  </a:lnTo>
                  <a:lnTo>
                    <a:pt x="1015452" y="8631"/>
                  </a:lnTo>
                  <a:lnTo>
                    <a:pt x="1063457" y="3861"/>
                  </a:lnTo>
                  <a:lnTo>
                    <a:pt x="1112022" y="971"/>
                  </a:lnTo>
                  <a:lnTo>
                    <a:pt x="1161106" y="0"/>
                  </a:lnTo>
                  <a:lnTo>
                    <a:pt x="1210190" y="971"/>
                  </a:lnTo>
                  <a:lnTo>
                    <a:pt x="1258755" y="3861"/>
                  </a:lnTo>
                  <a:lnTo>
                    <a:pt x="1306759" y="8631"/>
                  </a:lnTo>
                  <a:lnTo>
                    <a:pt x="1354164" y="15242"/>
                  </a:lnTo>
                  <a:lnTo>
                    <a:pt x="1400929" y="23656"/>
                  </a:lnTo>
                  <a:lnTo>
                    <a:pt x="1447012" y="33834"/>
                  </a:lnTo>
                  <a:lnTo>
                    <a:pt x="1492375" y="45738"/>
                  </a:lnTo>
                  <a:lnTo>
                    <a:pt x="1536976" y="59329"/>
                  </a:lnTo>
                  <a:lnTo>
                    <a:pt x="1580776" y="74570"/>
                  </a:lnTo>
                  <a:lnTo>
                    <a:pt x="1623734" y="91421"/>
                  </a:lnTo>
                  <a:lnTo>
                    <a:pt x="1665810" y="109844"/>
                  </a:lnTo>
                  <a:lnTo>
                    <a:pt x="1706963" y="129801"/>
                  </a:lnTo>
                  <a:lnTo>
                    <a:pt x="1747154" y="151253"/>
                  </a:lnTo>
                  <a:lnTo>
                    <a:pt x="1786342" y="174162"/>
                  </a:lnTo>
                  <a:lnTo>
                    <a:pt x="1824486" y="198489"/>
                  </a:lnTo>
                  <a:lnTo>
                    <a:pt x="1861547" y="224196"/>
                  </a:lnTo>
                  <a:lnTo>
                    <a:pt x="1897484" y="251245"/>
                  </a:lnTo>
                  <a:lnTo>
                    <a:pt x="1932257" y="279596"/>
                  </a:lnTo>
                  <a:lnTo>
                    <a:pt x="1965825" y="309213"/>
                  </a:lnTo>
                  <a:lnTo>
                    <a:pt x="1998149" y="340055"/>
                  </a:lnTo>
                  <a:lnTo>
                    <a:pt x="2029187" y="372085"/>
                  </a:lnTo>
                  <a:lnTo>
                    <a:pt x="2058901" y="405265"/>
                  </a:lnTo>
                  <a:lnTo>
                    <a:pt x="2087248" y="439555"/>
                  </a:lnTo>
                  <a:lnTo>
                    <a:pt x="2114190" y="474917"/>
                  </a:lnTo>
                  <a:lnTo>
                    <a:pt x="2139686" y="511314"/>
                  </a:lnTo>
                  <a:lnTo>
                    <a:pt x="2163695" y="548706"/>
                  </a:lnTo>
                  <a:lnTo>
                    <a:pt x="2186177" y="587055"/>
                  </a:lnTo>
                  <a:lnTo>
                    <a:pt x="2207092" y="626322"/>
                  </a:lnTo>
                  <a:lnTo>
                    <a:pt x="2226400" y="666470"/>
                  </a:lnTo>
                  <a:lnTo>
                    <a:pt x="2244061" y="707459"/>
                  </a:lnTo>
                  <a:lnTo>
                    <a:pt x="2260033" y="749252"/>
                  </a:lnTo>
                  <a:lnTo>
                    <a:pt x="2274277" y="791810"/>
                  </a:lnTo>
                  <a:lnTo>
                    <a:pt x="2286753" y="835094"/>
                  </a:lnTo>
                  <a:lnTo>
                    <a:pt x="2297420" y="879065"/>
                  </a:lnTo>
                  <a:lnTo>
                    <a:pt x="2306238" y="923687"/>
                  </a:lnTo>
                  <a:lnTo>
                    <a:pt x="2313166" y="968919"/>
                  </a:lnTo>
                  <a:lnTo>
                    <a:pt x="2318165" y="1014724"/>
                  </a:lnTo>
                  <a:lnTo>
                    <a:pt x="2321193" y="1061063"/>
                  </a:lnTo>
                  <a:lnTo>
                    <a:pt x="2322212" y="1107898"/>
                  </a:lnTo>
                  <a:lnTo>
                    <a:pt x="2321193" y="1154733"/>
                  </a:lnTo>
                  <a:lnTo>
                    <a:pt x="2318165" y="1201072"/>
                  </a:lnTo>
                  <a:lnTo>
                    <a:pt x="2313166" y="1246877"/>
                  </a:lnTo>
                  <a:lnTo>
                    <a:pt x="2306238" y="1292110"/>
                  </a:lnTo>
                  <a:lnTo>
                    <a:pt x="2297420" y="1336731"/>
                  </a:lnTo>
                  <a:lnTo>
                    <a:pt x="2286753" y="1380703"/>
                  </a:lnTo>
                  <a:lnTo>
                    <a:pt x="2274277" y="1423987"/>
                  </a:lnTo>
                  <a:lnTo>
                    <a:pt x="2260033" y="1466544"/>
                  </a:lnTo>
                  <a:lnTo>
                    <a:pt x="2244061" y="1508337"/>
                  </a:lnTo>
                  <a:lnTo>
                    <a:pt x="2226400" y="1549326"/>
                  </a:lnTo>
                  <a:lnTo>
                    <a:pt x="2207092" y="1589474"/>
                  </a:lnTo>
                  <a:lnTo>
                    <a:pt x="2186177" y="1628742"/>
                  </a:lnTo>
                  <a:lnTo>
                    <a:pt x="2163695" y="1667091"/>
                  </a:lnTo>
                  <a:lnTo>
                    <a:pt x="2139686" y="1704483"/>
                  </a:lnTo>
                  <a:lnTo>
                    <a:pt x="2114190" y="1740879"/>
                  </a:lnTo>
                  <a:lnTo>
                    <a:pt x="2087248" y="1776242"/>
                  </a:lnTo>
                  <a:lnTo>
                    <a:pt x="2058901" y="1810532"/>
                  </a:lnTo>
                  <a:lnTo>
                    <a:pt x="2029187" y="1843711"/>
                  </a:lnTo>
                  <a:lnTo>
                    <a:pt x="1998149" y="1875741"/>
                  </a:lnTo>
                  <a:lnTo>
                    <a:pt x="1965825" y="1906584"/>
                  </a:lnTo>
                  <a:lnTo>
                    <a:pt x="1932257" y="1936200"/>
                  </a:lnTo>
                  <a:lnTo>
                    <a:pt x="1897484" y="1964552"/>
                  </a:lnTo>
                  <a:lnTo>
                    <a:pt x="1861547" y="1991600"/>
                  </a:lnTo>
                  <a:lnTo>
                    <a:pt x="1824486" y="2017307"/>
                  </a:lnTo>
                  <a:lnTo>
                    <a:pt x="1786342" y="2041635"/>
                  </a:lnTo>
                  <a:lnTo>
                    <a:pt x="1747154" y="2064544"/>
                  </a:lnTo>
                  <a:lnTo>
                    <a:pt x="1706963" y="2085996"/>
                  </a:lnTo>
                  <a:lnTo>
                    <a:pt x="1665810" y="2105953"/>
                  </a:lnTo>
                  <a:lnTo>
                    <a:pt x="1623734" y="2124376"/>
                  </a:lnTo>
                  <a:lnTo>
                    <a:pt x="1580776" y="2141227"/>
                  </a:lnTo>
                  <a:lnTo>
                    <a:pt x="1536976" y="2156467"/>
                  </a:lnTo>
                  <a:lnTo>
                    <a:pt x="1492375" y="2170059"/>
                  </a:lnTo>
                  <a:lnTo>
                    <a:pt x="1447012" y="2181963"/>
                  </a:lnTo>
                  <a:lnTo>
                    <a:pt x="1400929" y="2192141"/>
                  </a:lnTo>
                  <a:lnTo>
                    <a:pt x="1354164" y="2200554"/>
                  </a:lnTo>
                  <a:lnTo>
                    <a:pt x="1306759" y="2207165"/>
                  </a:lnTo>
                  <a:lnTo>
                    <a:pt x="1258755" y="2211935"/>
                  </a:lnTo>
                  <a:lnTo>
                    <a:pt x="1210190" y="2214825"/>
                  </a:lnTo>
                  <a:lnTo>
                    <a:pt x="1161106" y="2215797"/>
                  </a:lnTo>
                  <a:lnTo>
                    <a:pt x="1112022" y="2214825"/>
                  </a:lnTo>
                  <a:lnTo>
                    <a:pt x="1063457" y="2211935"/>
                  </a:lnTo>
                  <a:lnTo>
                    <a:pt x="1015452" y="2207165"/>
                  </a:lnTo>
                  <a:lnTo>
                    <a:pt x="968048" y="2200554"/>
                  </a:lnTo>
                  <a:lnTo>
                    <a:pt x="921283" y="2192141"/>
                  </a:lnTo>
                  <a:lnTo>
                    <a:pt x="875200" y="2181963"/>
                  </a:lnTo>
                  <a:lnTo>
                    <a:pt x="829837" y="2170059"/>
                  </a:lnTo>
                  <a:lnTo>
                    <a:pt x="785236" y="2156467"/>
                  </a:lnTo>
                  <a:lnTo>
                    <a:pt x="741436" y="2141227"/>
                  </a:lnTo>
                  <a:lnTo>
                    <a:pt x="698478" y="2124376"/>
                  </a:lnTo>
                  <a:lnTo>
                    <a:pt x="656402" y="2105953"/>
                  </a:lnTo>
                  <a:lnTo>
                    <a:pt x="615248" y="2085996"/>
                  </a:lnTo>
                  <a:lnTo>
                    <a:pt x="575058" y="2064544"/>
                  </a:lnTo>
                  <a:lnTo>
                    <a:pt x="535870" y="2041635"/>
                  </a:lnTo>
                  <a:lnTo>
                    <a:pt x="497726" y="2017307"/>
                  </a:lnTo>
                  <a:lnTo>
                    <a:pt x="460665" y="1991600"/>
                  </a:lnTo>
                  <a:lnTo>
                    <a:pt x="424728" y="1964552"/>
                  </a:lnTo>
                  <a:lnTo>
                    <a:pt x="389955" y="1936200"/>
                  </a:lnTo>
                  <a:lnTo>
                    <a:pt x="356387" y="1906584"/>
                  </a:lnTo>
                  <a:lnTo>
                    <a:pt x="324063" y="1875741"/>
                  </a:lnTo>
                  <a:lnTo>
                    <a:pt x="293024" y="1843711"/>
                  </a:lnTo>
                  <a:lnTo>
                    <a:pt x="263311" y="1810532"/>
                  </a:lnTo>
                  <a:lnTo>
                    <a:pt x="234963" y="1776242"/>
                  </a:lnTo>
                  <a:lnTo>
                    <a:pt x="208022" y="1740879"/>
                  </a:lnTo>
                  <a:lnTo>
                    <a:pt x="182526" y="1704483"/>
                  </a:lnTo>
                  <a:lnTo>
                    <a:pt x="158517" y="1667091"/>
                  </a:lnTo>
                  <a:lnTo>
                    <a:pt x="136034" y="1628742"/>
                  </a:lnTo>
                  <a:lnTo>
                    <a:pt x="115119" y="1589474"/>
                  </a:lnTo>
                  <a:lnTo>
                    <a:pt x="95811" y="1549326"/>
                  </a:lnTo>
                  <a:lnTo>
                    <a:pt x="78151" y="1508337"/>
                  </a:lnTo>
                  <a:lnTo>
                    <a:pt x="62179" y="1466544"/>
                  </a:lnTo>
                  <a:lnTo>
                    <a:pt x="47934" y="1423987"/>
                  </a:lnTo>
                  <a:lnTo>
                    <a:pt x="35459" y="1380703"/>
                  </a:lnTo>
                  <a:lnTo>
                    <a:pt x="24792" y="1336731"/>
                  </a:lnTo>
                  <a:lnTo>
                    <a:pt x="15974" y="1292110"/>
                  </a:lnTo>
                  <a:lnTo>
                    <a:pt x="9046" y="1246877"/>
                  </a:lnTo>
                  <a:lnTo>
                    <a:pt x="4047" y="1201072"/>
                  </a:lnTo>
                  <a:lnTo>
                    <a:pt x="1018" y="1154733"/>
                  </a:lnTo>
                  <a:lnTo>
                    <a:pt x="0" y="1107898"/>
                  </a:lnTo>
                  <a:close/>
                </a:path>
                <a:path w="2322829" h="2216150">
                  <a:moveTo>
                    <a:pt x="297372" y="1107898"/>
                  </a:moveTo>
                  <a:lnTo>
                    <a:pt x="298739" y="1154665"/>
                  </a:lnTo>
                  <a:lnTo>
                    <a:pt x="302792" y="1200747"/>
                  </a:lnTo>
                  <a:lnTo>
                    <a:pt x="309459" y="1246076"/>
                  </a:lnTo>
                  <a:lnTo>
                    <a:pt x="318666" y="1290581"/>
                  </a:lnTo>
                  <a:lnTo>
                    <a:pt x="330339" y="1334193"/>
                  </a:lnTo>
                  <a:lnTo>
                    <a:pt x="344408" y="1376842"/>
                  </a:lnTo>
                  <a:lnTo>
                    <a:pt x="360797" y="1418459"/>
                  </a:lnTo>
                  <a:lnTo>
                    <a:pt x="379436" y="1458974"/>
                  </a:lnTo>
                  <a:lnTo>
                    <a:pt x="400250" y="1498318"/>
                  </a:lnTo>
                  <a:lnTo>
                    <a:pt x="423166" y="1536421"/>
                  </a:lnTo>
                  <a:lnTo>
                    <a:pt x="448112" y="1573213"/>
                  </a:lnTo>
                  <a:lnTo>
                    <a:pt x="475015" y="1608625"/>
                  </a:lnTo>
                  <a:lnTo>
                    <a:pt x="503802" y="1642588"/>
                  </a:lnTo>
                  <a:lnTo>
                    <a:pt x="534400" y="1675031"/>
                  </a:lnTo>
                  <a:lnTo>
                    <a:pt x="566737" y="1705885"/>
                  </a:lnTo>
                  <a:lnTo>
                    <a:pt x="600738" y="1735081"/>
                  </a:lnTo>
                  <a:lnTo>
                    <a:pt x="636331" y="1762549"/>
                  </a:lnTo>
                  <a:lnTo>
                    <a:pt x="673444" y="1788219"/>
                  </a:lnTo>
                  <a:lnTo>
                    <a:pt x="712003" y="1812022"/>
                  </a:lnTo>
                  <a:lnTo>
                    <a:pt x="751936" y="1833889"/>
                  </a:lnTo>
                  <a:lnTo>
                    <a:pt x="793169" y="1853749"/>
                  </a:lnTo>
                  <a:lnTo>
                    <a:pt x="835630" y="1871533"/>
                  </a:lnTo>
                  <a:lnTo>
                    <a:pt x="879246" y="1887171"/>
                  </a:lnTo>
                  <a:lnTo>
                    <a:pt x="923944" y="1900595"/>
                  </a:lnTo>
                  <a:lnTo>
                    <a:pt x="969650" y="1911734"/>
                  </a:lnTo>
                  <a:lnTo>
                    <a:pt x="1016292" y="1920519"/>
                  </a:lnTo>
                  <a:lnTo>
                    <a:pt x="1063798" y="1926880"/>
                  </a:lnTo>
                  <a:lnTo>
                    <a:pt x="1112093" y="1930747"/>
                  </a:lnTo>
                  <a:lnTo>
                    <a:pt x="1161106" y="1932052"/>
                  </a:lnTo>
                  <a:lnTo>
                    <a:pt x="1210118" y="1930747"/>
                  </a:lnTo>
                  <a:lnTo>
                    <a:pt x="1258414" y="1926880"/>
                  </a:lnTo>
                  <a:lnTo>
                    <a:pt x="1305919" y="1920519"/>
                  </a:lnTo>
                  <a:lnTo>
                    <a:pt x="1352562" y="1911734"/>
                  </a:lnTo>
                  <a:lnTo>
                    <a:pt x="1398268" y="1900595"/>
                  </a:lnTo>
                  <a:lnTo>
                    <a:pt x="1442966" y="1887171"/>
                  </a:lnTo>
                  <a:lnTo>
                    <a:pt x="1486581" y="1871533"/>
                  </a:lnTo>
                  <a:lnTo>
                    <a:pt x="1529042" y="1853749"/>
                  </a:lnTo>
                  <a:lnTo>
                    <a:pt x="1570275" y="1833889"/>
                  </a:lnTo>
                  <a:lnTo>
                    <a:pt x="1610208" y="1812022"/>
                  </a:lnTo>
                  <a:lnTo>
                    <a:pt x="1648767" y="1788219"/>
                  </a:lnTo>
                  <a:lnTo>
                    <a:pt x="1685880" y="1762549"/>
                  </a:lnTo>
                  <a:lnTo>
                    <a:pt x="1721474" y="1735081"/>
                  </a:lnTo>
                  <a:lnTo>
                    <a:pt x="1755475" y="1705885"/>
                  </a:lnTo>
                  <a:lnTo>
                    <a:pt x="1787811" y="1675031"/>
                  </a:lnTo>
                  <a:lnTo>
                    <a:pt x="1818409" y="1642588"/>
                  </a:lnTo>
                  <a:lnTo>
                    <a:pt x="1847196" y="1608625"/>
                  </a:lnTo>
                  <a:lnTo>
                    <a:pt x="1874099" y="1573213"/>
                  </a:lnTo>
                  <a:lnTo>
                    <a:pt x="1899045" y="1536421"/>
                  </a:lnTo>
                  <a:lnTo>
                    <a:pt x="1921962" y="1498318"/>
                  </a:lnTo>
                  <a:lnTo>
                    <a:pt x="1942776" y="1458974"/>
                  </a:lnTo>
                  <a:lnTo>
                    <a:pt x="1961414" y="1418459"/>
                  </a:lnTo>
                  <a:lnTo>
                    <a:pt x="1977804" y="1376842"/>
                  </a:lnTo>
                  <a:lnTo>
                    <a:pt x="1991872" y="1334193"/>
                  </a:lnTo>
                  <a:lnTo>
                    <a:pt x="2003546" y="1290581"/>
                  </a:lnTo>
                  <a:lnTo>
                    <a:pt x="2012753" y="1246076"/>
                  </a:lnTo>
                  <a:lnTo>
                    <a:pt x="2019419" y="1200747"/>
                  </a:lnTo>
                  <a:lnTo>
                    <a:pt x="2023472" y="1154665"/>
                  </a:lnTo>
                  <a:lnTo>
                    <a:pt x="2024840" y="1107898"/>
                  </a:lnTo>
                  <a:lnTo>
                    <a:pt x="2023472" y="1061131"/>
                  </a:lnTo>
                  <a:lnTo>
                    <a:pt x="2019419" y="1015049"/>
                  </a:lnTo>
                  <a:lnTo>
                    <a:pt x="2012753" y="969721"/>
                  </a:lnTo>
                  <a:lnTo>
                    <a:pt x="2003546" y="925216"/>
                  </a:lnTo>
                  <a:lnTo>
                    <a:pt x="1991872" y="881604"/>
                  </a:lnTo>
                  <a:lnTo>
                    <a:pt x="1977804" y="838955"/>
                  </a:lnTo>
                  <a:lnTo>
                    <a:pt x="1961414" y="797338"/>
                  </a:lnTo>
                  <a:lnTo>
                    <a:pt x="1942776" y="756822"/>
                  </a:lnTo>
                  <a:lnTo>
                    <a:pt x="1921962" y="717479"/>
                  </a:lnTo>
                  <a:lnTo>
                    <a:pt x="1899045" y="679376"/>
                  </a:lnTo>
                  <a:lnTo>
                    <a:pt x="1874099" y="642584"/>
                  </a:lnTo>
                  <a:lnTo>
                    <a:pt x="1847196" y="607171"/>
                  </a:lnTo>
                  <a:lnTo>
                    <a:pt x="1818409" y="573209"/>
                  </a:lnTo>
                  <a:lnTo>
                    <a:pt x="1787811" y="540766"/>
                  </a:lnTo>
                  <a:lnTo>
                    <a:pt x="1755475" y="509912"/>
                  </a:lnTo>
                  <a:lnTo>
                    <a:pt x="1721474" y="480716"/>
                  </a:lnTo>
                  <a:lnTo>
                    <a:pt x="1685880" y="453248"/>
                  </a:lnTo>
                  <a:lnTo>
                    <a:pt x="1648767" y="427578"/>
                  </a:lnTo>
                  <a:lnTo>
                    <a:pt x="1610208" y="403774"/>
                  </a:lnTo>
                  <a:lnTo>
                    <a:pt x="1570275" y="381908"/>
                  </a:lnTo>
                  <a:lnTo>
                    <a:pt x="1529042" y="362048"/>
                  </a:lnTo>
                  <a:lnTo>
                    <a:pt x="1486581" y="344264"/>
                  </a:lnTo>
                  <a:lnTo>
                    <a:pt x="1442966" y="328625"/>
                  </a:lnTo>
                  <a:lnTo>
                    <a:pt x="1398268" y="315202"/>
                  </a:lnTo>
                  <a:lnTo>
                    <a:pt x="1352562" y="304063"/>
                  </a:lnTo>
                  <a:lnTo>
                    <a:pt x="1305919" y="295278"/>
                  </a:lnTo>
                  <a:lnTo>
                    <a:pt x="1258414" y="288917"/>
                  </a:lnTo>
                  <a:lnTo>
                    <a:pt x="1210118" y="285049"/>
                  </a:lnTo>
                  <a:lnTo>
                    <a:pt x="1161106" y="283745"/>
                  </a:lnTo>
                  <a:lnTo>
                    <a:pt x="1112093" y="285049"/>
                  </a:lnTo>
                  <a:lnTo>
                    <a:pt x="1063798" y="288917"/>
                  </a:lnTo>
                  <a:lnTo>
                    <a:pt x="1016292" y="295278"/>
                  </a:lnTo>
                  <a:lnTo>
                    <a:pt x="969650" y="304063"/>
                  </a:lnTo>
                  <a:lnTo>
                    <a:pt x="923944" y="315202"/>
                  </a:lnTo>
                  <a:lnTo>
                    <a:pt x="879246" y="328625"/>
                  </a:lnTo>
                  <a:lnTo>
                    <a:pt x="835630" y="344264"/>
                  </a:lnTo>
                  <a:lnTo>
                    <a:pt x="793169" y="362048"/>
                  </a:lnTo>
                  <a:lnTo>
                    <a:pt x="751936" y="381908"/>
                  </a:lnTo>
                  <a:lnTo>
                    <a:pt x="712003" y="403774"/>
                  </a:lnTo>
                  <a:lnTo>
                    <a:pt x="673444" y="427578"/>
                  </a:lnTo>
                  <a:lnTo>
                    <a:pt x="636331" y="453248"/>
                  </a:lnTo>
                  <a:lnTo>
                    <a:pt x="600738" y="480716"/>
                  </a:lnTo>
                  <a:lnTo>
                    <a:pt x="566737" y="509912"/>
                  </a:lnTo>
                  <a:lnTo>
                    <a:pt x="534400" y="540766"/>
                  </a:lnTo>
                  <a:lnTo>
                    <a:pt x="503802" y="573209"/>
                  </a:lnTo>
                  <a:lnTo>
                    <a:pt x="475015" y="607171"/>
                  </a:lnTo>
                  <a:lnTo>
                    <a:pt x="448112" y="642584"/>
                  </a:lnTo>
                  <a:lnTo>
                    <a:pt x="423166" y="679376"/>
                  </a:lnTo>
                  <a:lnTo>
                    <a:pt x="400250" y="717479"/>
                  </a:lnTo>
                  <a:lnTo>
                    <a:pt x="379436" y="756822"/>
                  </a:lnTo>
                  <a:lnTo>
                    <a:pt x="360797" y="797338"/>
                  </a:lnTo>
                  <a:lnTo>
                    <a:pt x="344408" y="838955"/>
                  </a:lnTo>
                  <a:lnTo>
                    <a:pt x="330339" y="881604"/>
                  </a:lnTo>
                  <a:lnTo>
                    <a:pt x="318666" y="925216"/>
                  </a:lnTo>
                  <a:lnTo>
                    <a:pt x="309459" y="969721"/>
                  </a:lnTo>
                  <a:lnTo>
                    <a:pt x="302792" y="1015049"/>
                  </a:lnTo>
                  <a:lnTo>
                    <a:pt x="298739" y="1061131"/>
                  </a:lnTo>
                  <a:lnTo>
                    <a:pt x="297372" y="1107898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38475" y="33653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5151" y="3136784"/>
            <a:ext cx="51498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spc="-284" baseline="-29100" dirty="0">
                <a:latin typeface="Tahoma"/>
                <a:cs typeface="Tahoma"/>
              </a:rPr>
              <a:t>*</a:t>
            </a:r>
            <a:r>
              <a:rPr sz="2100" b="1" spc="-190" dirty="0">
                <a:latin typeface="Tahoma"/>
                <a:cs typeface="Tahoma"/>
              </a:rPr>
              <a:t>*</a:t>
            </a:r>
            <a:r>
              <a:rPr sz="3150" b="1" spc="-284" baseline="-10582" dirty="0">
                <a:latin typeface="Tahoma"/>
                <a:cs typeface="Tahoma"/>
              </a:rPr>
              <a:t>*</a:t>
            </a:r>
            <a:endParaRPr sz="3150" baseline="-10582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02500" y="5130800"/>
            <a:ext cx="2501900" cy="1028700"/>
            <a:chOff x="7302500" y="5130800"/>
            <a:chExt cx="2501900" cy="1028700"/>
          </a:xfrm>
        </p:grpSpPr>
        <p:sp>
          <p:nvSpPr>
            <p:cNvPr id="16" name="object 16"/>
            <p:cNvSpPr/>
            <p:nvPr/>
          </p:nvSpPr>
          <p:spPr>
            <a:xfrm>
              <a:off x="7353300" y="5156200"/>
              <a:ext cx="2400300" cy="901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2500" y="5130800"/>
              <a:ext cx="2501900" cy="1028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50473" y="5154729"/>
            <a:ext cx="2243455" cy="74549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64769" rIns="0" bIns="0" rtlCol="0">
            <a:spAutoFit/>
          </a:bodyPr>
          <a:lstStyle/>
          <a:p>
            <a:pPr marL="97790" marR="90170" indent="212090">
              <a:lnSpc>
                <a:spcPts val="2500"/>
              </a:lnSpc>
              <a:spcBef>
                <a:spcPts val="509"/>
              </a:spcBef>
            </a:pPr>
            <a:r>
              <a:rPr sz="2100" dirty="0">
                <a:latin typeface="Tahoma"/>
                <a:cs typeface="Tahoma"/>
              </a:rPr>
              <a:t>high </a:t>
            </a:r>
            <a:r>
              <a:rPr sz="2100" spc="-5" dirty="0">
                <a:latin typeface="Tahoma"/>
                <a:cs typeface="Tahoma"/>
              </a:rPr>
              <a:t>accuracy  </a:t>
            </a:r>
            <a:r>
              <a:rPr sz="2100" dirty="0">
                <a:latin typeface="Tahoma"/>
                <a:cs typeface="Tahoma"/>
              </a:rPr>
              <a:t>high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repeatability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6650" y="7012322"/>
            <a:ext cx="8883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solidFill>
                  <a:srgbClr val="5F5F5F"/>
                </a:solidFill>
                <a:latin typeface="Tahoma"/>
                <a:cs typeface="Tahoma"/>
              </a:rPr>
              <a:t>Robotics</a:t>
            </a:r>
            <a:r>
              <a:rPr sz="1550" i="1" spc="-1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9785" y="7012322"/>
            <a:ext cx="12953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3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7697" y="2265803"/>
            <a:ext cx="2352675" cy="2246630"/>
            <a:chOff x="4197697" y="2265803"/>
            <a:chExt cx="2352675" cy="2246630"/>
          </a:xfrm>
        </p:grpSpPr>
        <p:sp>
          <p:nvSpPr>
            <p:cNvPr id="22" name="object 22"/>
            <p:cNvSpPr/>
            <p:nvPr/>
          </p:nvSpPr>
          <p:spPr>
            <a:xfrm>
              <a:off x="4767867" y="2834857"/>
              <a:ext cx="1212215" cy="1108075"/>
            </a:xfrm>
            <a:custGeom>
              <a:avLst/>
              <a:gdLst/>
              <a:ahLst/>
              <a:cxnLst/>
              <a:rect l="l" t="t" r="r" b="b"/>
              <a:pathLst>
                <a:path w="1212214" h="1108075">
                  <a:moveTo>
                    <a:pt x="0" y="553949"/>
                  </a:moveTo>
                  <a:lnTo>
                    <a:pt x="2008" y="508514"/>
                  </a:lnTo>
                  <a:lnTo>
                    <a:pt x="7931" y="464091"/>
                  </a:lnTo>
                  <a:lnTo>
                    <a:pt x="17612" y="420823"/>
                  </a:lnTo>
                  <a:lnTo>
                    <a:pt x="30894" y="378852"/>
                  </a:lnTo>
                  <a:lnTo>
                    <a:pt x="47623" y="338320"/>
                  </a:lnTo>
                  <a:lnTo>
                    <a:pt x="67641" y="299370"/>
                  </a:lnTo>
                  <a:lnTo>
                    <a:pt x="90794" y="262145"/>
                  </a:lnTo>
                  <a:lnTo>
                    <a:pt x="116925" y="226786"/>
                  </a:lnTo>
                  <a:lnTo>
                    <a:pt x="145878" y="193438"/>
                  </a:lnTo>
                  <a:lnTo>
                    <a:pt x="177498" y="162241"/>
                  </a:lnTo>
                  <a:lnTo>
                    <a:pt x="211628" y="133339"/>
                  </a:lnTo>
                  <a:lnTo>
                    <a:pt x="248113" y="106875"/>
                  </a:lnTo>
                  <a:lnTo>
                    <a:pt x="286796" y="82990"/>
                  </a:lnTo>
                  <a:lnTo>
                    <a:pt x="327522" y="61827"/>
                  </a:lnTo>
                  <a:lnTo>
                    <a:pt x="370134" y="43529"/>
                  </a:lnTo>
                  <a:lnTo>
                    <a:pt x="414478" y="28239"/>
                  </a:lnTo>
                  <a:lnTo>
                    <a:pt x="460396" y="16098"/>
                  </a:lnTo>
                  <a:lnTo>
                    <a:pt x="507733" y="7249"/>
                  </a:lnTo>
                  <a:lnTo>
                    <a:pt x="556333" y="1836"/>
                  </a:lnTo>
                  <a:lnTo>
                    <a:pt x="606040" y="0"/>
                  </a:lnTo>
                  <a:lnTo>
                    <a:pt x="655748" y="1836"/>
                  </a:lnTo>
                  <a:lnTo>
                    <a:pt x="704348" y="7249"/>
                  </a:lnTo>
                  <a:lnTo>
                    <a:pt x="751685" y="16098"/>
                  </a:lnTo>
                  <a:lnTo>
                    <a:pt x="797603" y="28239"/>
                  </a:lnTo>
                  <a:lnTo>
                    <a:pt x="841946" y="43529"/>
                  </a:lnTo>
                  <a:lnTo>
                    <a:pt x="884559" y="61827"/>
                  </a:lnTo>
                  <a:lnTo>
                    <a:pt x="925285" y="82990"/>
                  </a:lnTo>
                  <a:lnTo>
                    <a:pt x="963968" y="106875"/>
                  </a:lnTo>
                  <a:lnTo>
                    <a:pt x="1000453" y="133339"/>
                  </a:lnTo>
                  <a:lnTo>
                    <a:pt x="1034583" y="162241"/>
                  </a:lnTo>
                  <a:lnTo>
                    <a:pt x="1066202" y="193438"/>
                  </a:lnTo>
                  <a:lnTo>
                    <a:pt x="1095156" y="226786"/>
                  </a:lnTo>
                  <a:lnTo>
                    <a:pt x="1121287" y="262145"/>
                  </a:lnTo>
                  <a:lnTo>
                    <a:pt x="1144439" y="299370"/>
                  </a:lnTo>
                  <a:lnTo>
                    <a:pt x="1164458" y="338320"/>
                  </a:lnTo>
                  <a:lnTo>
                    <a:pt x="1181187" y="378852"/>
                  </a:lnTo>
                  <a:lnTo>
                    <a:pt x="1194469" y="420823"/>
                  </a:lnTo>
                  <a:lnTo>
                    <a:pt x="1204150" y="464091"/>
                  </a:lnTo>
                  <a:lnTo>
                    <a:pt x="1210072" y="508514"/>
                  </a:lnTo>
                  <a:lnTo>
                    <a:pt x="1212081" y="553949"/>
                  </a:lnTo>
                  <a:lnTo>
                    <a:pt x="1210072" y="599384"/>
                  </a:lnTo>
                  <a:lnTo>
                    <a:pt x="1204150" y="643806"/>
                  </a:lnTo>
                  <a:lnTo>
                    <a:pt x="1194469" y="687075"/>
                  </a:lnTo>
                  <a:lnTo>
                    <a:pt x="1181187" y="729046"/>
                  </a:lnTo>
                  <a:lnTo>
                    <a:pt x="1164458" y="769578"/>
                  </a:lnTo>
                  <a:lnTo>
                    <a:pt x="1144439" y="808528"/>
                  </a:lnTo>
                  <a:lnTo>
                    <a:pt x="1121287" y="845753"/>
                  </a:lnTo>
                  <a:lnTo>
                    <a:pt x="1095156" y="881111"/>
                  </a:lnTo>
                  <a:lnTo>
                    <a:pt x="1066202" y="914460"/>
                  </a:lnTo>
                  <a:lnTo>
                    <a:pt x="1034583" y="945656"/>
                  </a:lnTo>
                  <a:lnTo>
                    <a:pt x="1000453" y="974558"/>
                  </a:lnTo>
                  <a:lnTo>
                    <a:pt x="963968" y="1001023"/>
                  </a:lnTo>
                  <a:lnTo>
                    <a:pt x="925285" y="1024908"/>
                  </a:lnTo>
                  <a:lnTo>
                    <a:pt x="884559" y="1046070"/>
                  </a:lnTo>
                  <a:lnTo>
                    <a:pt x="841946" y="1064368"/>
                  </a:lnTo>
                  <a:lnTo>
                    <a:pt x="797603" y="1079659"/>
                  </a:lnTo>
                  <a:lnTo>
                    <a:pt x="751685" y="1091800"/>
                  </a:lnTo>
                  <a:lnTo>
                    <a:pt x="704348" y="1100648"/>
                  </a:lnTo>
                  <a:lnTo>
                    <a:pt x="655748" y="1106062"/>
                  </a:lnTo>
                  <a:lnTo>
                    <a:pt x="606040" y="1107898"/>
                  </a:lnTo>
                  <a:lnTo>
                    <a:pt x="556333" y="1106062"/>
                  </a:lnTo>
                  <a:lnTo>
                    <a:pt x="507733" y="1100648"/>
                  </a:lnTo>
                  <a:lnTo>
                    <a:pt x="460396" y="1091800"/>
                  </a:lnTo>
                  <a:lnTo>
                    <a:pt x="414478" y="1079659"/>
                  </a:lnTo>
                  <a:lnTo>
                    <a:pt x="370134" y="1064368"/>
                  </a:lnTo>
                  <a:lnTo>
                    <a:pt x="327522" y="1046070"/>
                  </a:lnTo>
                  <a:lnTo>
                    <a:pt x="286796" y="1024908"/>
                  </a:lnTo>
                  <a:lnTo>
                    <a:pt x="248113" y="1001023"/>
                  </a:lnTo>
                  <a:lnTo>
                    <a:pt x="211628" y="974558"/>
                  </a:lnTo>
                  <a:lnTo>
                    <a:pt x="177498" y="945656"/>
                  </a:lnTo>
                  <a:lnTo>
                    <a:pt x="145878" y="914460"/>
                  </a:lnTo>
                  <a:lnTo>
                    <a:pt x="116925" y="881111"/>
                  </a:lnTo>
                  <a:lnTo>
                    <a:pt x="90794" y="845753"/>
                  </a:lnTo>
                  <a:lnTo>
                    <a:pt x="67641" y="808528"/>
                  </a:lnTo>
                  <a:lnTo>
                    <a:pt x="47623" y="769578"/>
                  </a:lnTo>
                  <a:lnTo>
                    <a:pt x="30894" y="729046"/>
                  </a:lnTo>
                  <a:lnTo>
                    <a:pt x="17612" y="687075"/>
                  </a:lnTo>
                  <a:lnTo>
                    <a:pt x="7931" y="643806"/>
                  </a:lnTo>
                  <a:lnTo>
                    <a:pt x="2008" y="599384"/>
                  </a:lnTo>
                  <a:lnTo>
                    <a:pt x="0" y="553949"/>
                  </a:lnTo>
                  <a:close/>
                </a:path>
                <a:path w="1212214" h="1108075">
                  <a:moveTo>
                    <a:pt x="303020" y="553949"/>
                  </a:moveTo>
                  <a:lnTo>
                    <a:pt x="306986" y="598871"/>
                  </a:lnTo>
                  <a:lnTo>
                    <a:pt x="318470" y="641488"/>
                  </a:lnTo>
                  <a:lnTo>
                    <a:pt x="336846" y="681227"/>
                  </a:lnTo>
                  <a:lnTo>
                    <a:pt x="361491" y="717519"/>
                  </a:lnTo>
                  <a:lnTo>
                    <a:pt x="391780" y="749793"/>
                  </a:lnTo>
                  <a:lnTo>
                    <a:pt x="427089" y="777478"/>
                  </a:lnTo>
                  <a:lnTo>
                    <a:pt x="466793" y="800005"/>
                  </a:lnTo>
                  <a:lnTo>
                    <a:pt x="510270" y="816801"/>
                  </a:lnTo>
                  <a:lnTo>
                    <a:pt x="556893" y="827298"/>
                  </a:lnTo>
                  <a:lnTo>
                    <a:pt x="606040" y="830923"/>
                  </a:lnTo>
                  <a:lnTo>
                    <a:pt x="655187" y="827298"/>
                  </a:lnTo>
                  <a:lnTo>
                    <a:pt x="701811" y="816801"/>
                  </a:lnTo>
                  <a:lnTo>
                    <a:pt x="745287" y="800005"/>
                  </a:lnTo>
                  <a:lnTo>
                    <a:pt x="784992" y="777478"/>
                  </a:lnTo>
                  <a:lnTo>
                    <a:pt x="820301" y="749793"/>
                  </a:lnTo>
                  <a:lnTo>
                    <a:pt x="850590" y="717519"/>
                  </a:lnTo>
                  <a:lnTo>
                    <a:pt x="875235" y="681227"/>
                  </a:lnTo>
                  <a:lnTo>
                    <a:pt x="893611" y="641488"/>
                  </a:lnTo>
                  <a:lnTo>
                    <a:pt x="905094" y="598871"/>
                  </a:lnTo>
                  <a:lnTo>
                    <a:pt x="909061" y="553949"/>
                  </a:lnTo>
                  <a:lnTo>
                    <a:pt x="905094" y="509026"/>
                  </a:lnTo>
                  <a:lnTo>
                    <a:pt x="893611" y="466410"/>
                  </a:lnTo>
                  <a:lnTo>
                    <a:pt x="875235" y="426671"/>
                  </a:lnTo>
                  <a:lnTo>
                    <a:pt x="850590" y="390379"/>
                  </a:lnTo>
                  <a:lnTo>
                    <a:pt x="820301" y="358105"/>
                  </a:lnTo>
                  <a:lnTo>
                    <a:pt x="784992" y="330419"/>
                  </a:lnTo>
                  <a:lnTo>
                    <a:pt x="745287" y="307893"/>
                  </a:lnTo>
                  <a:lnTo>
                    <a:pt x="701811" y="291096"/>
                  </a:lnTo>
                  <a:lnTo>
                    <a:pt x="655187" y="280600"/>
                  </a:lnTo>
                  <a:lnTo>
                    <a:pt x="606040" y="276974"/>
                  </a:lnTo>
                  <a:lnTo>
                    <a:pt x="556893" y="280600"/>
                  </a:lnTo>
                  <a:lnTo>
                    <a:pt x="510270" y="291096"/>
                  </a:lnTo>
                  <a:lnTo>
                    <a:pt x="466793" y="307893"/>
                  </a:lnTo>
                  <a:lnTo>
                    <a:pt x="427089" y="330419"/>
                  </a:lnTo>
                  <a:lnTo>
                    <a:pt x="391780" y="358105"/>
                  </a:lnTo>
                  <a:lnTo>
                    <a:pt x="361491" y="390379"/>
                  </a:lnTo>
                  <a:lnTo>
                    <a:pt x="336846" y="426671"/>
                  </a:lnTo>
                  <a:lnTo>
                    <a:pt x="318470" y="466410"/>
                  </a:lnTo>
                  <a:lnTo>
                    <a:pt x="306986" y="509026"/>
                  </a:lnTo>
                  <a:lnTo>
                    <a:pt x="303020" y="553949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2802" y="2280908"/>
              <a:ext cx="2322830" cy="2216150"/>
            </a:xfrm>
            <a:custGeom>
              <a:avLst/>
              <a:gdLst/>
              <a:ahLst/>
              <a:cxnLst/>
              <a:rect l="l" t="t" r="r" b="b"/>
              <a:pathLst>
                <a:path w="2322829" h="2216150">
                  <a:moveTo>
                    <a:pt x="0" y="1107898"/>
                  </a:moveTo>
                  <a:lnTo>
                    <a:pt x="1018" y="1061063"/>
                  </a:lnTo>
                  <a:lnTo>
                    <a:pt x="4047" y="1014724"/>
                  </a:lnTo>
                  <a:lnTo>
                    <a:pt x="9046" y="968919"/>
                  </a:lnTo>
                  <a:lnTo>
                    <a:pt x="15974" y="923687"/>
                  </a:lnTo>
                  <a:lnTo>
                    <a:pt x="24792" y="879065"/>
                  </a:lnTo>
                  <a:lnTo>
                    <a:pt x="35459" y="835094"/>
                  </a:lnTo>
                  <a:lnTo>
                    <a:pt x="47934" y="791810"/>
                  </a:lnTo>
                  <a:lnTo>
                    <a:pt x="62179" y="749252"/>
                  </a:lnTo>
                  <a:lnTo>
                    <a:pt x="78151" y="707459"/>
                  </a:lnTo>
                  <a:lnTo>
                    <a:pt x="95811" y="666470"/>
                  </a:lnTo>
                  <a:lnTo>
                    <a:pt x="115119" y="626322"/>
                  </a:lnTo>
                  <a:lnTo>
                    <a:pt x="136034" y="587055"/>
                  </a:lnTo>
                  <a:lnTo>
                    <a:pt x="158517" y="548706"/>
                  </a:lnTo>
                  <a:lnTo>
                    <a:pt x="182526" y="511314"/>
                  </a:lnTo>
                  <a:lnTo>
                    <a:pt x="208022" y="474917"/>
                  </a:lnTo>
                  <a:lnTo>
                    <a:pt x="234963" y="439555"/>
                  </a:lnTo>
                  <a:lnTo>
                    <a:pt x="263311" y="405265"/>
                  </a:lnTo>
                  <a:lnTo>
                    <a:pt x="293024" y="372085"/>
                  </a:lnTo>
                  <a:lnTo>
                    <a:pt x="324063" y="340055"/>
                  </a:lnTo>
                  <a:lnTo>
                    <a:pt x="356387" y="309213"/>
                  </a:lnTo>
                  <a:lnTo>
                    <a:pt x="389955" y="279596"/>
                  </a:lnTo>
                  <a:lnTo>
                    <a:pt x="424728" y="251245"/>
                  </a:lnTo>
                  <a:lnTo>
                    <a:pt x="460665" y="224196"/>
                  </a:lnTo>
                  <a:lnTo>
                    <a:pt x="497726" y="198489"/>
                  </a:lnTo>
                  <a:lnTo>
                    <a:pt x="535870" y="174162"/>
                  </a:lnTo>
                  <a:lnTo>
                    <a:pt x="575058" y="151253"/>
                  </a:lnTo>
                  <a:lnTo>
                    <a:pt x="615248" y="129801"/>
                  </a:lnTo>
                  <a:lnTo>
                    <a:pt x="656402" y="109844"/>
                  </a:lnTo>
                  <a:lnTo>
                    <a:pt x="698478" y="91421"/>
                  </a:lnTo>
                  <a:lnTo>
                    <a:pt x="741436" y="74570"/>
                  </a:lnTo>
                  <a:lnTo>
                    <a:pt x="785236" y="59329"/>
                  </a:lnTo>
                  <a:lnTo>
                    <a:pt x="829837" y="45738"/>
                  </a:lnTo>
                  <a:lnTo>
                    <a:pt x="875200" y="33834"/>
                  </a:lnTo>
                  <a:lnTo>
                    <a:pt x="921283" y="23656"/>
                  </a:lnTo>
                  <a:lnTo>
                    <a:pt x="968048" y="15242"/>
                  </a:lnTo>
                  <a:lnTo>
                    <a:pt x="1015452" y="8631"/>
                  </a:lnTo>
                  <a:lnTo>
                    <a:pt x="1063457" y="3861"/>
                  </a:lnTo>
                  <a:lnTo>
                    <a:pt x="1112022" y="971"/>
                  </a:lnTo>
                  <a:lnTo>
                    <a:pt x="1161106" y="0"/>
                  </a:lnTo>
                  <a:lnTo>
                    <a:pt x="1210190" y="971"/>
                  </a:lnTo>
                  <a:lnTo>
                    <a:pt x="1258755" y="3861"/>
                  </a:lnTo>
                  <a:lnTo>
                    <a:pt x="1306759" y="8631"/>
                  </a:lnTo>
                  <a:lnTo>
                    <a:pt x="1354164" y="15242"/>
                  </a:lnTo>
                  <a:lnTo>
                    <a:pt x="1400929" y="23656"/>
                  </a:lnTo>
                  <a:lnTo>
                    <a:pt x="1447012" y="33834"/>
                  </a:lnTo>
                  <a:lnTo>
                    <a:pt x="1492375" y="45738"/>
                  </a:lnTo>
                  <a:lnTo>
                    <a:pt x="1536976" y="59329"/>
                  </a:lnTo>
                  <a:lnTo>
                    <a:pt x="1580776" y="74570"/>
                  </a:lnTo>
                  <a:lnTo>
                    <a:pt x="1623734" y="91421"/>
                  </a:lnTo>
                  <a:lnTo>
                    <a:pt x="1665810" y="109844"/>
                  </a:lnTo>
                  <a:lnTo>
                    <a:pt x="1706963" y="129801"/>
                  </a:lnTo>
                  <a:lnTo>
                    <a:pt x="1747154" y="151253"/>
                  </a:lnTo>
                  <a:lnTo>
                    <a:pt x="1786342" y="174162"/>
                  </a:lnTo>
                  <a:lnTo>
                    <a:pt x="1824486" y="198489"/>
                  </a:lnTo>
                  <a:lnTo>
                    <a:pt x="1861547" y="224196"/>
                  </a:lnTo>
                  <a:lnTo>
                    <a:pt x="1897484" y="251245"/>
                  </a:lnTo>
                  <a:lnTo>
                    <a:pt x="1932257" y="279596"/>
                  </a:lnTo>
                  <a:lnTo>
                    <a:pt x="1965825" y="309213"/>
                  </a:lnTo>
                  <a:lnTo>
                    <a:pt x="1998149" y="340055"/>
                  </a:lnTo>
                  <a:lnTo>
                    <a:pt x="2029187" y="372085"/>
                  </a:lnTo>
                  <a:lnTo>
                    <a:pt x="2058901" y="405265"/>
                  </a:lnTo>
                  <a:lnTo>
                    <a:pt x="2087248" y="439555"/>
                  </a:lnTo>
                  <a:lnTo>
                    <a:pt x="2114190" y="474917"/>
                  </a:lnTo>
                  <a:lnTo>
                    <a:pt x="2139686" y="511314"/>
                  </a:lnTo>
                  <a:lnTo>
                    <a:pt x="2163695" y="548706"/>
                  </a:lnTo>
                  <a:lnTo>
                    <a:pt x="2186177" y="587055"/>
                  </a:lnTo>
                  <a:lnTo>
                    <a:pt x="2207092" y="626322"/>
                  </a:lnTo>
                  <a:lnTo>
                    <a:pt x="2226400" y="666470"/>
                  </a:lnTo>
                  <a:lnTo>
                    <a:pt x="2244061" y="707459"/>
                  </a:lnTo>
                  <a:lnTo>
                    <a:pt x="2260033" y="749252"/>
                  </a:lnTo>
                  <a:lnTo>
                    <a:pt x="2274277" y="791810"/>
                  </a:lnTo>
                  <a:lnTo>
                    <a:pt x="2286753" y="835094"/>
                  </a:lnTo>
                  <a:lnTo>
                    <a:pt x="2297420" y="879065"/>
                  </a:lnTo>
                  <a:lnTo>
                    <a:pt x="2306238" y="923687"/>
                  </a:lnTo>
                  <a:lnTo>
                    <a:pt x="2313166" y="968919"/>
                  </a:lnTo>
                  <a:lnTo>
                    <a:pt x="2318165" y="1014724"/>
                  </a:lnTo>
                  <a:lnTo>
                    <a:pt x="2321193" y="1061063"/>
                  </a:lnTo>
                  <a:lnTo>
                    <a:pt x="2322212" y="1107898"/>
                  </a:lnTo>
                  <a:lnTo>
                    <a:pt x="2321193" y="1154733"/>
                  </a:lnTo>
                  <a:lnTo>
                    <a:pt x="2318165" y="1201072"/>
                  </a:lnTo>
                  <a:lnTo>
                    <a:pt x="2313166" y="1246877"/>
                  </a:lnTo>
                  <a:lnTo>
                    <a:pt x="2306238" y="1292110"/>
                  </a:lnTo>
                  <a:lnTo>
                    <a:pt x="2297420" y="1336731"/>
                  </a:lnTo>
                  <a:lnTo>
                    <a:pt x="2286753" y="1380703"/>
                  </a:lnTo>
                  <a:lnTo>
                    <a:pt x="2274277" y="1423987"/>
                  </a:lnTo>
                  <a:lnTo>
                    <a:pt x="2260033" y="1466544"/>
                  </a:lnTo>
                  <a:lnTo>
                    <a:pt x="2244061" y="1508337"/>
                  </a:lnTo>
                  <a:lnTo>
                    <a:pt x="2226400" y="1549326"/>
                  </a:lnTo>
                  <a:lnTo>
                    <a:pt x="2207092" y="1589474"/>
                  </a:lnTo>
                  <a:lnTo>
                    <a:pt x="2186177" y="1628742"/>
                  </a:lnTo>
                  <a:lnTo>
                    <a:pt x="2163695" y="1667091"/>
                  </a:lnTo>
                  <a:lnTo>
                    <a:pt x="2139686" y="1704483"/>
                  </a:lnTo>
                  <a:lnTo>
                    <a:pt x="2114190" y="1740879"/>
                  </a:lnTo>
                  <a:lnTo>
                    <a:pt x="2087248" y="1776242"/>
                  </a:lnTo>
                  <a:lnTo>
                    <a:pt x="2058901" y="1810532"/>
                  </a:lnTo>
                  <a:lnTo>
                    <a:pt x="2029187" y="1843711"/>
                  </a:lnTo>
                  <a:lnTo>
                    <a:pt x="1998149" y="1875741"/>
                  </a:lnTo>
                  <a:lnTo>
                    <a:pt x="1965825" y="1906584"/>
                  </a:lnTo>
                  <a:lnTo>
                    <a:pt x="1932257" y="1936200"/>
                  </a:lnTo>
                  <a:lnTo>
                    <a:pt x="1897484" y="1964552"/>
                  </a:lnTo>
                  <a:lnTo>
                    <a:pt x="1861547" y="1991600"/>
                  </a:lnTo>
                  <a:lnTo>
                    <a:pt x="1824486" y="2017307"/>
                  </a:lnTo>
                  <a:lnTo>
                    <a:pt x="1786342" y="2041635"/>
                  </a:lnTo>
                  <a:lnTo>
                    <a:pt x="1747154" y="2064544"/>
                  </a:lnTo>
                  <a:lnTo>
                    <a:pt x="1706963" y="2085996"/>
                  </a:lnTo>
                  <a:lnTo>
                    <a:pt x="1665810" y="2105953"/>
                  </a:lnTo>
                  <a:lnTo>
                    <a:pt x="1623734" y="2124376"/>
                  </a:lnTo>
                  <a:lnTo>
                    <a:pt x="1580776" y="2141227"/>
                  </a:lnTo>
                  <a:lnTo>
                    <a:pt x="1536976" y="2156467"/>
                  </a:lnTo>
                  <a:lnTo>
                    <a:pt x="1492375" y="2170059"/>
                  </a:lnTo>
                  <a:lnTo>
                    <a:pt x="1447012" y="2181963"/>
                  </a:lnTo>
                  <a:lnTo>
                    <a:pt x="1400929" y="2192141"/>
                  </a:lnTo>
                  <a:lnTo>
                    <a:pt x="1354164" y="2200554"/>
                  </a:lnTo>
                  <a:lnTo>
                    <a:pt x="1306759" y="2207165"/>
                  </a:lnTo>
                  <a:lnTo>
                    <a:pt x="1258755" y="2211935"/>
                  </a:lnTo>
                  <a:lnTo>
                    <a:pt x="1210190" y="2214825"/>
                  </a:lnTo>
                  <a:lnTo>
                    <a:pt x="1161106" y="2215797"/>
                  </a:lnTo>
                  <a:lnTo>
                    <a:pt x="1112022" y="2214825"/>
                  </a:lnTo>
                  <a:lnTo>
                    <a:pt x="1063457" y="2211935"/>
                  </a:lnTo>
                  <a:lnTo>
                    <a:pt x="1015452" y="2207165"/>
                  </a:lnTo>
                  <a:lnTo>
                    <a:pt x="968048" y="2200554"/>
                  </a:lnTo>
                  <a:lnTo>
                    <a:pt x="921283" y="2192141"/>
                  </a:lnTo>
                  <a:lnTo>
                    <a:pt x="875200" y="2181963"/>
                  </a:lnTo>
                  <a:lnTo>
                    <a:pt x="829837" y="2170059"/>
                  </a:lnTo>
                  <a:lnTo>
                    <a:pt x="785236" y="2156467"/>
                  </a:lnTo>
                  <a:lnTo>
                    <a:pt x="741436" y="2141227"/>
                  </a:lnTo>
                  <a:lnTo>
                    <a:pt x="698478" y="2124376"/>
                  </a:lnTo>
                  <a:lnTo>
                    <a:pt x="656402" y="2105953"/>
                  </a:lnTo>
                  <a:lnTo>
                    <a:pt x="615248" y="2085996"/>
                  </a:lnTo>
                  <a:lnTo>
                    <a:pt x="575058" y="2064544"/>
                  </a:lnTo>
                  <a:lnTo>
                    <a:pt x="535870" y="2041635"/>
                  </a:lnTo>
                  <a:lnTo>
                    <a:pt x="497726" y="2017307"/>
                  </a:lnTo>
                  <a:lnTo>
                    <a:pt x="460665" y="1991600"/>
                  </a:lnTo>
                  <a:lnTo>
                    <a:pt x="424728" y="1964552"/>
                  </a:lnTo>
                  <a:lnTo>
                    <a:pt x="389955" y="1936200"/>
                  </a:lnTo>
                  <a:lnTo>
                    <a:pt x="356387" y="1906584"/>
                  </a:lnTo>
                  <a:lnTo>
                    <a:pt x="324063" y="1875741"/>
                  </a:lnTo>
                  <a:lnTo>
                    <a:pt x="293024" y="1843711"/>
                  </a:lnTo>
                  <a:lnTo>
                    <a:pt x="263311" y="1810532"/>
                  </a:lnTo>
                  <a:lnTo>
                    <a:pt x="234963" y="1776242"/>
                  </a:lnTo>
                  <a:lnTo>
                    <a:pt x="208022" y="1740879"/>
                  </a:lnTo>
                  <a:lnTo>
                    <a:pt x="182526" y="1704483"/>
                  </a:lnTo>
                  <a:lnTo>
                    <a:pt x="158517" y="1667091"/>
                  </a:lnTo>
                  <a:lnTo>
                    <a:pt x="136034" y="1628742"/>
                  </a:lnTo>
                  <a:lnTo>
                    <a:pt x="115119" y="1589474"/>
                  </a:lnTo>
                  <a:lnTo>
                    <a:pt x="95811" y="1549326"/>
                  </a:lnTo>
                  <a:lnTo>
                    <a:pt x="78151" y="1508337"/>
                  </a:lnTo>
                  <a:lnTo>
                    <a:pt x="62179" y="1466544"/>
                  </a:lnTo>
                  <a:lnTo>
                    <a:pt x="47934" y="1423987"/>
                  </a:lnTo>
                  <a:lnTo>
                    <a:pt x="35459" y="1380703"/>
                  </a:lnTo>
                  <a:lnTo>
                    <a:pt x="24792" y="1336731"/>
                  </a:lnTo>
                  <a:lnTo>
                    <a:pt x="15974" y="1292110"/>
                  </a:lnTo>
                  <a:lnTo>
                    <a:pt x="9046" y="1246877"/>
                  </a:lnTo>
                  <a:lnTo>
                    <a:pt x="4047" y="1201072"/>
                  </a:lnTo>
                  <a:lnTo>
                    <a:pt x="1018" y="1154733"/>
                  </a:lnTo>
                  <a:lnTo>
                    <a:pt x="0" y="1107898"/>
                  </a:lnTo>
                  <a:close/>
                </a:path>
                <a:path w="2322829" h="2216150">
                  <a:moveTo>
                    <a:pt x="297372" y="1107898"/>
                  </a:moveTo>
                  <a:lnTo>
                    <a:pt x="298739" y="1154665"/>
                  </a:lnTo>
                  <a:lnTo>
                    <a:pt x="302792" y="1200747"/>
                  </a:lnTo>
                  <a:lnTo>
                    <a:pt x="309459" y="1246076"/>
                  </a:lnTo>
                  <a:lnTo>
                    <a:pt x="318666" y="1290581"/>
                  </a:lnTo>
                  <a:lnTo>
                    <a:pt x="330339" y="1334193"/>
                  </a:lnTo>
                  <a:lnTo>
                    <a:pt x="344408" y="1376842"/>
                  </a:lnTo>
                  <a:lnTo>
                    <a:pt x="360797" y="1418459"/>
                  </a:lnTo>
                  <a:lnTo>
                    <a:pt x="379436" y="1458974"/>
                  </a:lnTo>
                  <a:lnTo>
                    <a:pt x="400250" y="1498318"/>
                  </a:lnTo>
                  <a:lnTo>
                    <a:pt x="423166" y="1536421"/>
                  </a:lnTo>
                  <a:lnTo>
                    <a:pt x="448112" y="1573213"/>
                  </a:lnTo>
                  <a:lnTo>
                    <a:pt x="475015" y="1608625"/>
                  </a:lnTo>
                  <a:lnTo>
                    <a:pt x="503802" y="1642588"/>
                  </a:lnTo>
                  <a:lnTo>
                    <a:pt x="534400" y="1675031"/>
                  </a:lnTo>
                  <a:lnTo>
                    <a:pt x="566737" y="1705885"/>
                  </a:lnTo>
                  <a:lnTo>
                    <a:pt x="600738" y="1735081"/>
                  </a:lnTo>
                  <a:lnTo>
                    <a:pt x="636331" y="1762549"/>
                  </a:lnTo>
                  <a:lnTo>
                    <a:pt x="673444" y="1788219"/>
                  </a:lnTo>
                  <a:lnTo>
                    <a:pt x="712003" y="1812022"/>
                  </a:lnTo>
                  <a:lnTo>
                    <a:pt x="751936" y="1833889"/>
                  </a:lnTo>
                  <a:lnTo>
                    <a:pt x="793169" y="1853749"/>
                  </a:lnTo>
                  <a:lnTo>
                    <a:pt x="835630" y="1871533"/>
                  </a:lnTo>
                  <a:lnTo>
                    <a:pt x="879246" y="1887171"/>
                  </a:lnTo>
                  <a:lnTo>
                    <a:pt x="923944" y="1900595"/>
                  </a:lnTo>
                  <a:lnTo>
                    <a:pt x="969650" y="1911734"/>
                  </a:lnTo>
                  <a:lnTo>
                    <a:pt x="1016292" y="1920519"/>
                  </a:lnTo>
                  <a:lnTo>
                    <a:pt x="1063798" y="1926880"/>
                  </a:lnTo>
                  <a:lnTo>
                    <a:pt x="1112093" y="1930747"/>
                  </a:lnTo>
                  <a:lnTo>
                    <a:pt x="1161106" y="1932052"/>
                  </a:lnTo>
                  <a:lnTo>
                    <a:pt x="1210118" y="1930747"/>
                  </a:lnTo>
                  <a:lnTo>
                    <a:pt x="1258414" y="1926880"/>
                  </a:lnTo>
                  <a:lnTo>
                    <a:pt x="1305919" y="1920519"/>
                  </a:lnTo>
                  <a:lnTo>
                    <a:pt x="1352562" y="1911734"/>
                  </a:lnTo>
                  <a:lnTo>
                    <a:pt x="1398268" y="1900595"/>
                  </a:lnTo>
                  <a:lnTo>
                    <a:pt x="1442966" y="1887171"/>
                  </a:lnTo>
                  <a:lnTo>
                    <a:pt x="1486581" y="1871533"/>
                  </a:lnTo>
                  <a:lnTo>
                    <a:pt x="1529042" y="1853749"/>
                  </a:lnTo>
                  <a:lnTo>
                    <a:pt x="1570275" y="1833889"/>
                  </a:lnTo>
                  <a:lnTo>
                    <a:pt x="1610208" y="1812022"/>
                  </a:lnTo>
                  <a:lnTo>
                    <a:pt x="1648767" y="1788219"/>
                  </a:lnTo>
                  <a:lnTo>
                    <a:pt x="1685880" y="1762549"/>
                  </a:lnTo>
                  <a:lnTo>
                    <a:pt x="1721474" y="1735081"/>
                  </a:lnTo>
                  <a:lnTo>
                    <a:pt x="1755475" y="1705885"/>
                  </a:lnTo>
                  <a:lnTo>
                    <a:pt x="1787811" y="1675031"/>
                  </a:lnTo>
                  <a:lnTo>
                    <a:pt x="1818409" y="1642588"/>
                  </a:lnTo>
                  <a:lnTo>
                    <a:pt x="1847196" y="1608625"/>
                  </a:lnTo>
                  <a:lnTo>
                    <a:pt x="1874099" y="1573213"/>
                  </a:lnTo>
                  <a:lnTo>
                    <a:pt x="1899045" y="1536421"/>
                  </a:lnTo>
                  <a:lnTo>
                    <a:pt x="1921962" y="1498318"/>
                  </a:lnTo>
                  <a:lnTo>
                    <a:pt x="1942776" y="1458974"/>
                  </a:lnTo>
                  <a:lnTo>
                    <a:pt x="1961414" y="1418459"/>
                  </a:lnTo>
                  <a:lnTo>
                    <a:pt x="1977804" y="1376842"/>
                  </a:lnTo>
                  <a:lnTo>
                    <a:pt x="1991872" y="1334193"/>
                  </a:lnTo>
                  <a:lnTo>
                    <a:pt x="2003546" y="1290581"/>
                  </a:lnTo>
                  <a:lnTo>
                    <a:pt x="2012753" y="1246076"/>
                  </a:lnTo>
                  <a:lnTo>
                    <a:pt x="2019419" y="1200747"/>
                  </a:lnTo>
                  <a:lnTo>
                    <a:pt x="2023472" y="1154665"/>
                  </a:lnTo>
                  <a:lnTo>
                    <a:pt x="2024840" y="1107898"/>
                  </a:lnTo>
                  <a:lnTo>
                    <a:pt x="2023472" y="1061131"/>
                  </a:lnTo>
                  <a:lnTo>
                    <a:pt x="2019419" y="1015049"/>
                  </a:lnTo>
                  <a:lnTo>
                    <a:pt x="2012753" y="969721"/>
                  </a:lnTo>
                  <a:lnTo>
                    <a:pt x="2003546" y="925216"/>
                  </a:lnTo>
                  <a:lnTo>
                    <a:pt x="1991872" y="881604"/>
                  </a:lnTo>
                  <a:lnTo>
                    <a:pt x="1977804" y="838955"/>
                  </a:lnTo>
                  <a:lnTo>
                    <a:pt x="1961414" y="797338"/>
                  </a:lnTo>
                  <a:lnTo>
                    <a:pt x="1942776" y="756822"/>
                  </a:lnTo>
                  <a:lnTo>
                    <a:pt x="1921962" y="717479"/>
                  </a:lnTo>
                  <a:lnTo>
                    <a:pt x="1899045" y="679376"/>
                  </a:lnTo>
                  <a:lnTo>
                    <a:pt x="1874099" y="642584"/>
                  </a:lnTo>
                  <a:lnTo>
                    <a:pt x="1847196" y="607171"/>
                  </a:lnTo>
                  <a:lnTo>
                    <a:pt x="1818409" y="573209"/>
                  </a:lnTo>
                  <a:lnTo>
                    <a:pt x="1787811" y="540766"/>
                  </a:lnTo>
                  <a:lnTo>
                    <a:pt x="1755475" y="509912"/>
                  </a:lnTo>
                  <a:lnTo>
                    <a:pt x="1721474" y="480716"/>
                  </a:lnTo>
                  <a:lnTo>
                    <a:pt x="1685880" y="453248"/>
                  </a:lnTo>
                  <a:lnTo>
                    <a:pt x="1648767" y="427578"/>
                  </a:lnTo>
                  <a:lnTo>
                    <a:pt x="1610208" y="403774"/>
                  </a:lnTo>
                  <a:lnTo>
                    <a:pt x="1570275" y="381908"/>
                  </a:lnTo>
                  <a:lnTo>
                    <a:pt x="1529042" y="362048"/>
                  </a:lnTo>
                  <a:lnTo>
                    <a:pt x="1486581" y="344264"/>
                  </a:lnTo>
                  <a:lnTo>
                    <a:pt x="1442966" y="328625"/>
                  </a:lnTo>
                  <a:lnTo>
                    <a:pt x="1398268" y="315202"/>
                  </a:lnTo>
                  <a:lnTo>
                    <a:pt x="1352562" y="304063"/>
                  </a:lnTo>
                  <a:lnTo>
                    <a:pt x="1305919" y="295278"/>
                  </a:lnTo>
                  <a:lnTo>
                    <a:pt x="1258414" y="288917"/>
                  </a:lnTo>
                  <a:lnTo>
                    <a:pt x="1210118" y="285049"/>
                  </a:lnTo>
                  <a:lnTo>
                    <a:pt x="1161106" y="283745"/>
                  </a:lnTo>
                  <a:lnTo>
                    <a:pt x="1112093" y="285049"/>
                  </a:lnTo>
                  <a:lnTo>
                    <a:pt x="1063798" y="288917"/>
                  </a:lnTo>
                  <a:lnTo>
                    <a:pt x="1016292" y="295278"/>
                  </a:lnTo>
                  <a:lnTo>
                    <a:pt x="969650" y="304063"/>
                  </a:lnTo>
                  <a:lnTo>
                    <a:pt x="923944" y="315202"/>
                  </a:lnTo>
                  <a:lnTo>
                    <a:pt x="879246" y="328625"/>
                  </a:lnTo>
                  <a:lnTo>
                    <a:pt x="835630" y="344264"/>
                  </a:lnTo>
                  <a:lnTo>
                    <a:pt x="793169" y="362048"/>
                  </a:lnTo>
                  <a:lnTo>
                    <a:pt x="751936" y="381908"/>
                  </a:lnTo>
                  <a:lnTo>
                    <a:pt x="712003" y="403774"/>
                  </a:lnTo>
                  <a:lnTo>
                    <a:pt x="673444" y="427578"/>
                  </a:lnTo>
                  <a:lnTo>
                    <a:pt x="636331" y="453248"/>
                  </a:lnTo>
                  <a:lnTo>
                    <a:pt x="600738" y="480716"/>
                  </a:lnTo>
                  <a:lnTo>
                    <a:pt x="566737" y="509912"/>
                  </a:lnTo>
                  <a:lnTo>
                    <a:pt x="534400" y="540766"/>
                  </a:lnTo>
                  <a:lnTo>
                    <a:pt x="503802" y="573209"/>
                  </a:lnTo>
                  <a:lnTo>
                    <a:pt x="475015" y="607171"/>
                  </a:lnTo>
                  <a:lnTo>
                    <a:pt x="448112" y="642584"/>
                  </a:lnTo>
                  <a:lnTo>
                    <a:pt x="423166" y="679376"/>
                  </a:lnTo>
                  <a:lnTo>
                    <a:pt x="400250" y="717479"/>
                  </a:lnTo>
                  <a:lnTo>
                    <a:pt x="379436" y="756822"/>
                  </a:lnTo>
                  <a:lnTo>
                    <a:pt x="360797" y="797338"/>
                  </a:lnTo>
                  <a:lnTo>
                    <a:pt x="344408" y="838955"/>
                  </a:lnTo>
                  <a:lnTo>
                    <a:pt x="330339" y="881604"/>
                  </a:lnTo>
                  <a:lnTo>
                    <a:pt x="318666" y="925216"/>
                  </a:lnTo>
                  <a:lnTo>
                    <a:pt x="309459" y="969721"/>
                  </a:lnTo>
                  <a:lnTo>
                    <a:pt x="302792" y="1015049"/>
                  </a:lnTo>
                  <a:lnTo>
                    <a:pt x="298739" y="1061131"/>
                  </a:lnTo>
                  <a:lnTo>
                    <a:pt x="297372" y="1107898"/>
                  </a:lnTo>
                  <a:close/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191000" y="5130800"/>
            <a:ext cx="2514600" cy="1028700"/>
            <a:chOff x="4191000" y="5130800"/>
            <a:chExt cx="2514600" cy="1028700"/>
          </a:xfrm>
        </p:grpSpPr>
        <p:sp>
          <p:nvSpPr>
            <p:cNvPr id="25" name="object 25"/>
            <p:cNvSpPr/>
            <p:nvPr/>
          </p:nvSpPr>
          <p:spPr>
            <a:xfrm>
              <a:off x="4254500" y="5156200"/>
              <a:ext cx="2387600" cy="901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91000" y="5130800"/>
              <a:ext cx="2514600" cy="1028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48038" y="5154729"/>
            <a:ext cx="2243455" cy="74549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64769" rIns="0" bIns="0" rtlCol="0">
            <a:spAutoFit/>
          </a:bodyPr>
          <a:lstStyle/>
          <a:p>
            <a:pPr marL="97790" marR="90170" indent="262890">
              <a:lnSpc>
                <a:spcPts val="2500"/>
              </a:lnSpc>
              <a:spcBef>
                <a:spcPts val="509"/>
              </a:spcBef>
            </a:pPr>
            <a:r>
              <a:rPr sz="2100" dirty="0">
                <a:latin typeface="Tahoma"/>
                <a:cs typeface="Tahoma"/>
              </a:rPr>
              <a:t>low </a:t>
            </a:r>
            <a:r>
              <a:rPr sz="2100" spc="-5" dirty="0">
                <a:latin typeface="Tahoma"/>
                <a:cs typeface="Tahoma"/>
              </a:rPr>
              <a:t>accuracy  </a:t>
            </a:r>
            <a:r>
              <a:rPr sz="2100" dirty="0">
                <a:latin typeface="Tahoma"/>
                <a:cs typeface="Tahoma"/>
              </a:rPr>
              <a:t>high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repeatability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8108" y="27049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4783" y="2476384"/>
            <a:ext cx="51498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spc="-284" baseline="-29100" dirty="0">
                <a:latin typeface="Tahoma"/>
                <a:cs typeface="Tahoma"/>
              </a:rPr>
              <a:t>*</a:t>
            </a:r>
            <a:r>
              <a:rPr sz="2100" b="1" spc="-190" dirty="0">
                <a:latin typeface="Tahoma"/>
                <a:cs typeface="Tahoma"/>
              </a:rPr>
              <a:t>*</a:t>
            </a:r>
            <a:r>
              <a:rPr sz="3150" b="1" spc="-284" baseline="-13227" dirty="0">
                <a:latin typeface="Tahoma"/>
                <a:cs typeface="Tahoma"/>
              </a:rPr>
              <a:t>*</a:t>
            </a:r>
            <a:endParaRPr sz="3150" baseline="-13227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2284" y="27557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77039" y="2086187"/>
            <a:ext cx="228600" cy="711835"/>
          </a:xfrm>
          <a:custGeom>
            <a:avLst/>
            <a:gdLst/>
            <a:ahLst/>
            <a:cxnLst/>
            <a:rect l="l" t="t" r="r" b="b"/>
            <a:pathLst>
              <a:path w="228600" h="711835">
                <a:moveTo>
                  <a:pt x="0" y="0"/>
                </a:moveTo>
                <a:lnTo>
                  <a:pt x="228156" y="711740"/>
                </a:lnTo>
              </a:path>
            </a:pathLst>
          </a:custGeom>
          <a:ln w="127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18071" y="1790606"/>
            <a:ext cx="13366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7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Tahoma"/>
                <a:cs typeface="Tahoma"/>
              </a:rPr>
              <a:t>value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9843" y="32510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8000"/>
                </a:solidFill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46976" y="3496141"/>
            <a:ext cx="779145" cy="886460"/>
          </a:xfrm>
          <a:custGeom>
            <a:avLst/>
            <a:gdLst/>
            <a:ahLst/>
            <a:cxnLst/>
            <a:rect l="l" t="t" r="r" b="b"/>
            <a:pathLst>
              <a:path w="779144" h="886460">
                <a:moveTo>
                  <a:pt x="0" y="0"/>
                </a:moveTo>
                <a:lnTo>
                  <a:pt x="778543" y="886006"/>
                </a:lnTo>
              </a:path>
            </a:pathLst>
          </a:custGeom>
          <a:ln w="1270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40191" y="4368706"/>
            <a:ext cx="1387475" cy="539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16839">
              <a:lnSpc>
                <a:spcPts val="2000"/>
              </a:lnSpc>
              <a:spcBef>
                <a:spcPts val="200"/>
              </a:spcBef>
            </a:pP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target </a:t>
            </a:r>
            <a:r>
              <a:rPr sz="1700" spc="-15" dirty="0">
                <a:solidFill>
                  <a:srgbClr val="008000"/>
                </a:solidFill>
                <a:latin typeface="Tahoma"/>
                <a:cs typeface="Tahoma"/>
              </a:rPr>
              <a:t>value  </a:t>
            </a: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(ground</a:t>
            </a:r>
            <a:r>
              <a:rPr sz="1700" spc="-6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8000"/>
                </a:solidFill>
                <a:latin typeface="Tahoma"/>
                <a:cs typeface="Tahoma"/>
              </a:rPr>
              <a:t>truth)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1610" y="35177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4142" y="24636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79842" y="28319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63748" y="2501784"/>
            <a:ext cx="195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*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07987" y="2072758"/>
            <a:ext cx="765175" cy="497205"/>
          </a:xfrm>
          <a:custGeom>
            <a:avLst/>
            <a:gdLst/>
            <a:ahLst/>
            <a:cxnLst/>
            <a:rect l="l" t="t" r="r" b="b"/>
            <a:pathLst>
              <a:path w="765175" h="497205">
                <a:moveTo>
                  <a:pt x="765076" y="0"/>
                </a:moveTo>
                <a:lnTo>
                  <a:pt x="0" y="496875"/>
                </a:lnTo>
              </a:path>
            </a:pathLst>
          </a:custGeom>
          <a:ln w="127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61843" y="1790606"/>
            <a:ext cx="141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ahoma"/>
                <a:cs typeface="Tahoma"/>
              </a:rPr>
              <a:t>m</a:t>
            </a:r>
            <a:r>
              <a:rPr sz="1700" spc="-15" dirty="0">
                <a:latin typeface="Tahoma"/>
                <a:cs typeface="Tahoma"/>
              </a:rPr>
              <a:t>eas</a:t>
            </a:r>
            <a:r>
              <a:rPr sz="1700" spc="-20" dirty="0">
                <a:latin typeface="Tahoma"/>
                <a:cs typeface="Tahoma"/>
              </a:rPr>
              <a:t>ure</a:t>
            </a:r>
            <a:r>
              <a:rPr sz="1700" spc="-10" dirty="0">
                <a:latin typeface="Tahoma"/>
                <a:cs typeface="Tahoma"/>
              </a:rPr>
              <a:t>m</a:t>
            </a:r>
            <a:r>
              <a:rPr sz="1700" spc="-15" dirty="0">
                <a:latin typeface="Tahoma"/>
                <a:cs typeface="Tahoma"/>
              </a:rPr>
              <a:t>e</a:t>
            </a:r>
            <a:r>
              <a:rPr sz="1700" spc="-20" dirty="0">
                <a:latin typeface="Tahoma"/>
                <a:cs typeface="Tahoma"/>
              </a:rPr>
              <a:t>n</a:t>
            </a:r>
            <a:r>
              <a:rPr sz="1700" spc="-10" dirty="0">
                <a:latin typeface="Tahoma"/>
                <a:cs typeface="Tahoma"/>
              </a:rPr>
              <a:t>t</a:t>
            </a:r>
            <a:r>
              <a:rPr sz="1700" spc="-5" dirty="0"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56971" y="2086185"/>
            <a:ext cx="443230" cy="819785"/>
          </a:xfrm>
          <a:custGeom>
            <a:avLst/>
            <a:gdLst/>
            <a:ahLst/>
            <a:cxnLst/>
            <a:rect l="l" t="t" r="r" b="b"/>
            <a:pathLst>
              <a:path w="443229" h="819785">
                <a:moveTo>
                  <a:pt x="442938" y="0"/>
                </a:moveTo>
                <a:lnTo>
                  <a:pt x="0" y="819173"/>
                </a:lnTo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2959100" y="6019800"/>
            <a:ext cx="1790700" cy="723900"/>
            <a:chOff x="2959100" y="6019800"/>
            <a:chExt cx="1790700" cy="723900"/>
          </a:xfrm>
        </p:grpSpPr>
        <p:sp>
          <p:nvSpPr>
            <p:cNvPr id="44" name="object 44"/>
            <p:cNvSpPr/>
            <p:nvPr/>
          </p:nvSpPr>
          <p:spPr>
            <a:xfrm>
              <a:off x="2959100" y="6019800"/>
              <a:ext cx="1790700" cy="723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91290" y="6047764"/>
              <a:ext cx="1664970" cy="604520"/>
            </a:xfrm>
            <a:custGeom>
              <a:avLst/>
              <a:gdLst/>
              <a:ahLst/>
              <a:cxnLst/>
              <a:rect l="l" t="t" r="r" b="b"/>
              <a:pathLst>
                <a:path w="1664970" h="604520">
                  <a:moveTo>
                    <a:pt x="1513384" y="0"/>
                  </a:moveTo>
                  <a:lnTo>
                    <a:pt x="1362290" y="151076"/>
                  </a:lnTo>
                  <a:lnTo>
                    <a:pt x="1437836" y="151076"/>
                  </a:lnTo>
                  <a:lnTo>
                    <a:pt x="1437836" y="339922"/>
                  </a:lnTo>
                  <a:lnTo>
                    <a:pt x="1428931" y="384027"/>
                  </a:lnTo>
                  <a:lnTo>
                    <a:pt x="1404646" y="420043"/>
                  </a:lnTo>
                  <a:lnTo>
                    <a:pt x="1368626" y="444325"/>
                  </a:lnTo>
                  <a:lnTo>
                    <a:pt x="1324517" y="453229"/>
                  </a:lnTo>
                  <a:lnTo>
                    <a:pt x="264413" y="453230"/>
                  </a:lnTo>
                  <a:lnTo>
                    <a:pt x="220304" y="444326"/>
                  </a:lnTo>
                  <a:lnTo>
                    <a:pt x="184284" y="420044"/>
                  </a:lnTo>
                  <a:lnTo>
                    <a:pt x="159999" y="384028"/>
                  </a:lnTo>
                  <a:lnTo>
                    <a:pt x="151094" y="339923"/>
                  </a:lnTo>
                  <a:lnTo>
                    <a:pt x="151093" y="0"/>
                  </a:lnTo>
                  <a:lnTo>
                    <a:pt x="0" y="0"/>
                  </a:lnTo>
                  <a:lnTo>
                    <a:pt x="0" y="339922"/>
                  </a:lnTo>
                  <a:lnTo>
                    <a:pt x="4260" y="387446"/>
                  </a:lnTo>
                  <a:lnTo>
                    <a:pt x="16542" y="432175"/>
                  </a:lnTo>
                  <a:lnTo>
                    <a:pt x="36100" y="473362"/>
                  </a:lnTo>
                  <a:lnTo>
                    <a:pt x="62186" y="510262"/>
                  </a:lnTo>
                  <a:lnTo>
                    <a:pt x="94055" y="542127"/>
                  </a:lnTo>
                  <a:lnTo>
                    <a:pt x="130958" y="568211"/>
                  </a:lnTo>
                  <a:lnTo>
                    <a:pt x="172150" y="587767"/>
                  </a:lnTo>
                  <a:lnTo>
                    <a:pt x="216884" y="600048"/>
                  </a:lnTo>
                  <a:lnTo>
                    <a:pt x="264412" y="604307"/>
                  </a:lnTo>
                  <a:lnTo>
                    <a:pt x="1324517" y="604307"/>
                  </a:lnTo>
                  <a:lnTo>
                    <a:pt x="1372045" y="600048"/>
                  </a:lnTo>
                  <a:lnTo>
                    <a:pt x="1416779" y="587767"/>
                  </a:lnTo>
                  <a:lnTo>
                    <a:pt x="1457971" y="568211"/>
                  </a:lnTo>
                  <a:lnTo>
                    <a:pt x="1494874" y="542127"/>
                  </a:lnTo>
                  <a:lnTo>
                    <a:pt x="1526743" y="510262"/>
                  </a:lnTo>
                  <a:lnTo>
                    <a:pt x="1552829" y="473362"/>
                  </a:lnTo>
                  <a:lnTo>
                    <a:pt x="1572387" y="432175"/>
                  </a:lnTo>
                  <a:lnTo>
                    <a:pt x="1584669" y="387446"/>
                  </a:lnTo>
                  <a:lnTo>
                    <a:pt x="1588930" y="339922"/>
                  </a:lnTo>
                  <a:lnTo>
                    <a:pt x="1588930" y="151076"/>
                  </a:lnTo>
                  <a:lnTo>
                    <a:pt x="1664475" y="151076"/>
                  </a:lnTo>
                  <a:lnTo>
                    <a:pt x="151338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10493" y="6743584"/>
            <a:ext cx="23418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better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components!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08700" y="6019800"/>
            <a:ext cx="1790700" cy="723900"/>
            <a:chOff x="6108700" y="6019800"/>
            <a:chExt cx="1790700" cy="723900"/>
          </a:xfrm>
        </p:grpSpPr>
        <p:sp>
          <p:nvSpPr>
            <p:cNvPr id="48" name="object 48"/>
            <p:cNvSpPr/>
            <p:nvPr/>
          </p:nvSpPr>
          <p:spPr>
            <a:xfrm>
              <a:off x="6108700" y="6019800"/>
              <a:ext cx="1790700" cy="723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5742" y="6047764"/>
              <a:ext cx="1663064" cy="604520"/>
            </a:xfrm>
            <a:custGeom>
              <a:avLst/>
              <a:gdLst/>
              <a:ahLst/>
              <a:cxnLst/>
              <a:rect l="l" t="t" r="r" b="b"/>
              <a:pathLst>
                <a:path w="1663065" h="604520">
                  <a:moveTo>
                    <a:pt x="1511740" y="0"/>
                  </a:moveTo>
                  <a:lnTo>
                    <a:pt x="1360681" y="151076"/>
                  </a:lnTo>
                  <a:lnTo>
                    <a:pt x="1436211" y="151076"/>
                  </a:lnTo>
                  <a:lnTo>
                    <a:pt x="1436211" y="339922"/>
                  </a:lnTo>
                  <a:lnTo>
                    <a:pt x="1427307" y="384027"/>
                  </a:lnTo>
                  <a:lnTo>
                    <a:pt x="1403028" y="420043"/>
                  </a:lnTo>
                  <a:lnTo>
                    <a:pt x="1367016" y="444325"/>
                  </a:lnTo>
                  <a:lnTo>
                    <a:pt x="1322917" y="453229"/>
                  </a:lnTo>
                  <a:lnTo>
                    <a:pt x="264351" y="453230"/>
                  </a:lnTo>
                  <a:lnTo>
                    <a:pt x="220252" y="444326"/>
                  </a:lnTo>
                  <a:lnTo>
                    <a:pt x="184240" y="420044"/>
                  </a:lnTo>
                  <a:lnTo>
                    <a:pt x="159961" y="384028"/>
                  </a:lnTo>
                  <a:lnTo>
                    <a:pt x="151058" y="339923"/>
                  </a:lnTo>
                  <a:lnTo>
                    <a:pt x="151057" y="0"/>
                  </a:lnTo>
                  <a:lnTo>
                    <a:pt x="0" y="0"/>
                  </a:lnTo>
                  <a:lnTo>
                    <a:pt x="0" y="339922"/>
                  </a:lnTo>
                  <a:lnTo>
                    <a:pt x="4259" y="387446"/>
                  </a:lnTo>
                  <a:lnTo>
                    <a:pt x="16538" y="432175"/>
                  </a:lnTo>
                  <a:lnTo>
                    <a:pt x="36091" y="473362"/>
                  </a:lnTo>
                  <a:lnTo>
                    <a:pt x="62171" y="510262"/>
                  </a:lnTo>
                  <a:lnTo>
                    <a:pt x="94032" y="542127"/>
                  </a:lnTo>
                  <a:lnTo>
                    <a:pt x="130927" y="568211"/>
                  </a:lnTo>
                  <a:lnTo>
                    <a:pt x="172110" y="587767"/>
                  </a:lnTo>
                  <a:lnTo>
                    <a:pt x="216833" y="600048"/>
                  </a:lnTo>
                  <a:lnTo>
                    <a:pt x="264350" y="604307"/>
                  </a:lnTo>
                  <a:lnTo>
                    <a:pt x="1322917" y="604307"/>
                  </a:lnTo>
                  <a:lnTo>
                    <a:pt x="1370434" y="600048"/>
                  </a:lnTo>
                  <a:lnTo>
                    <a:pt x="1415158" y="587767"/>
                  </a:lnTo>
                  <a:lnTo>
                    <a:pt x="1456341" y="568211"/>
                  </a:lnTo>
                  <a:lnTo>
                    <a:pt x="1493236" y="542127"/>
                  </a:lnTo>
                  <a:lnTo>
                    <a:pt x="1525097" y="510262"/>
                  </a:lnTo>
                  <a:lnTo>
                    <a:pt x="1551178" y="473362"/>
                  </a:lnTo>
                  <a:lnTo>
                    <a:pt x="1570731" y="432175"/>
                  </a:lnTo>
                  <a:lnTo>
                    <a:pt x="1583011" y="387446"/>
                  </a:lnTo>
                  <a:lnTo>
                    <a:pt x="1587270" y="339922"/>
                  </a:lnTo>
                  <a:lnTo>
                    <a:pt x="1587268" y="151076"/>
                  </a:lnTo>
                  <a:lnTo>
                    <a:pt x="1662798" y="151076"/>
                  </a:lnTo>
                  <a:lnTo>
                    <a:pt x="151174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268582" y="6743584"/>
            <a:ext cx="13328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calibration!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3887" y="330011"/>
            <a:ext cx="51282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Accuracy </a:t>
            </a:r>
            <a:r>
              <a:rPr spc="-10" dirty="0"/>
              <a:t>and</a:t>
            </a:r>
            <a:r>
              <a:rPr spc="-45" dirty="0"/>
              <a:t> </a:t>
            </a:r>
            <a:r>
              <a:rPr spc="-10" dirty="0"/>
              <a:t>Repeatability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025" y="850761"/>
            <a:ext cx="9166860" cy="235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solidFill>
                  <a:srgbClr val="990000"/>
                </a:solidFill>
                <a:latin typeface="Tahoma"/>
                <a:cs typeface="Tahoma"/>
              </a:rPr>
              <a:t>in</a:t>
            </a:r>
            <a:r>
              <a:rPr sz="2500" spc="2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990000"/>
                </a:solidFill>
                <a:latin typeface="Tahoma"/>
                <a:cs typeface="Tahoma"/>
              </a:rPr>
              <a:t>robotics</a:t>
            </a:r>
            <a:endParaRPr sz="2500">
              <a:latin typeface="Tahoma"/>
              <a:cs typeface="Tahoma"/>
            </a:endParaRPr>
          </a:p>
          <a:p>
            <a:pPr marL="280670" indent="-268605">
              <a:lnSpc>
                <a:spcPct val="100000"/>
              </a:lnSpc>
              <a:spcBef>
                <a:spcPts val="230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280670" algn="l"/>
                <a:tab pos="281305" algn="l"/>
              </a:tabLst>
            </a:pPr>
            <a:r>
              <a:rPr sz="2100" spc="-5" dirty="0">
                <a:solidFill>
                  <a:srgbClr val="FF0000"/>
                </a:solidFill>
                <a:latin typeface="Tahoma"/>
                <a:cs typeface="Tahoma"/>
              </a:rPr>
              <a:t>accuracy </a:t>
            </a:r>
            <a:r>
              <a:rPr sz="2100" dirty="0">
                <a:latin typeface="Tahoma"/>
                <a:cs typeface="Tahoma"/>
              </a:rPr>
              <a:t>is how close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robot can come to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given point in </a:t>
            </a:r>
            <a:r>
              <a:rPr sz="2100" spc="5" dirty="0">
                <a:latin typeface="Tahoma"/>
                <a:cs typeface="Tahoma"/>
              </a:rPr>
              <a:t>its</a:t>
            </a:r>
            <a:r>
              <a:rPr sz="2100" spc="17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workspace</a:t>
            </a:r>
            <a:endParaRPr sz="2100">
              <a:latin typeface="Tahoma"/>
              <a:cs typeface="Tahoma"/>
            </a:endParaRPr>
          </a:p>
          <a:p>
            <a:pPr marL="703580" marR="5080" lvl="1" indent="-302260">
              <a:lnSpc>
                <a:spcPct val="102899"/>
              </a:lnSpc>
              <a:spcBef>
                <a:spcPts val="520"/>
              </a:spcBef>
              <a:buClr>
                <a:srgbClr val="990000"/>
              </a:buClr>
              <a:buSzPct val="52941"/>
              <a:buFont typeface="Wingdings"/>
              <a:buChar char=""/>
              <a:tabLst>
                <a:tab pos="703580" algn="l"/>
                <a:tab pos="704215" algn="l"/>
              </a:tabLst>
            </a:pPr>
            <a:r>
              <a:rPr sz="1700" spc="-10" dirty="0">
                <a:latin typeface="Tahoma"/>
                <a:cs typeface="Tahoma"/>
              </a:rPr>
              <a:t>depends </a:t>
            </a:r>
            <a:r>
              <a:rPr sz="1700" spc="-5" dirty="0">
                <a:latin typeface="Tahoma"/>
                <a:cs typeface="Tahoma"/>
              </a:rPr>
              <a:t>on </a:t>
            </a:r>
            <a:r>
              <a:rPr sz="1700" spc="-10" dirty="0">
                <a:latin typeface="Tahoma"/>
                <a:cs typeface="Tahoma"/>
              </a:rPr>
              <a:t>machining </a:t>
            </a:r>
            <a:r>
              <a:rPr sz="1700" spc="-15" dirty="0">
                <a:latin typeface="Tahoma"/>
                <a:cs typeface="Tahoma"/>
              </a:rPr>
              <a:t>accuracy </a:t>
            </a:r>
            <a:r>
              <a:rPr sz="1700" spc="-5" dirty="0">
                <a:latin typeface="Tahoma"/>
                <a:cs typeface="Tahoma"/>
              </a:rPr>
              <a:t>in </a:t>
            </a:r>
            <a:r>
              <a:rPr sz="1700" spc="-10" dirty="0">
                <a:latin typeface="Tahoma"/>
                <a:cs typeface="Tahoma"/>
              </a:rPr>
              <a:t>construction/assembly </a:t>
            </a:r>
            <a:r>
              <a:rPr sz="1700" spc="-5" dirty="0">
                <a:latin typeface="Tahoma"/>
                <a:cs typeface="Tahoma"/>
              </a:rPr>
              <a:t>of </a:t>
            </a:r>
            <a:r>
              <a:rPr sz="1700" spc="-10" dirty="0">
                <a:latin typeface="Tahoma"/>
                <a:cs typeface="Tahoma"/>
              </a:rPr>
              <a:t>the </a:t>
            </a:r>
            <a:r>
              <a:rPr sz="1700" spc="-5" dirty="0">
                <a:latin typeface="Tahoma"/>
                <a:cs typeface="Tahoma"/>
              </a:rPr>
              <a:t>robot, </a:t>
            </a:r>
            <a:r>
              <a:rPr sz="1700" spc="-10" dirty="0">
                <a:latin typeface="Tahoma"/>
                <a:cs typeface="Tahoma"/>
              </a:rPr>
              <a:t>flexibility effects  </a:t>
            </a:r>
            <a:r>
              <a:rPr sz="1700" spc="-5" dirty="0">
                <a:latin typeface="Tahoma"/>
                <a:cs typeface="Tahoma"/>
              </a:rPr>
              <a:t>of </a:t>
            </a:r>
            <a:r>
              <a:rPr sz="1700" spc="-10" dirty="0">
                <a:latin typeface="Tahoma"/>
                <a:cs typeface="Tahoma"/>
              </a:rPr>
              <a:t>the links, gear backlash, payload changes, round-off errors in control computations,</a:t>
            </a:r>
            <a:r>
              <a:rPr sz="1700" spc="13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...</a:t>
            </a:r>
            <a:endParaRPr sz="1700">
              <a:latin typeface="Tahoma"/>
              <a:cs typeface="Tahoma"/>
            </a:endParaRPr>
          </a:p>
          <a:p>
            <a:pPr marL="703580" lvl="1" indent="-302260">
              <a:lnSpc>
                <a:spcPct val="100000"/>
              </a:lnSpc>
              <a:spcBef>
                <a:spcPts val="560"/>
              </a:spcBef>
              <a:buClr>
                <a:srgbClr val="990000"/>
              </a:buClr>
              <a:buSzPct val="52941"/>
              <a:buFont typeface="Wingdings"/>
              <a:buChar char=""/>
              <a:tabLst>
                <a:tab pos="703580" algn="l"/>
                <a:tab pos="704215" algn="l"/>
              </a:tabLst>
            </a:pPr>
            <a:r>
              <a:rPr sz="1700" spc="-10" dirty="0">
                <a:latin typeface="Tahoma"/>
                <a:cs typeface="Tahoma"/>
              </a:rPr>
              <a:t>can </a:t>
            </a:r>
            <a:r>
              <a:rPr sz="1700" spc="-5" dirty="0">
                <a:latin typeface="Tahoma"/>
                <a:cs typeface="Tahoma"/>
              </a:rPr>
              <a:t>be </a:t>
            </a:r>
            <a:r>
              <a:rPr sz="1700" spc="-10" dirty="0">
                <a:latin typeface="Tahoma"/>
                <a:cs typeface="Tahoma"/>
              </a:rPr>
              <a:t>improved by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(kinematic)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ahoma"/>
                <a:cs typeface="Tahoma"/>
              </a:rPr>
              <a:t>calibration</a:t>
            </a:r>
            <a:endParaRPr sz="1700">
              <a:latin typeface="Tahoma"/>
              <a:cs typeface="Tahoma"/>
            </a:endParaRPr>
          </a:p>
          <a:p>
            <a:pPr marL="280670" indent="-268605">
              <a:lnSpc>
                <a:spcPct val="100000"/>
              </a:lnSpc>
              <a:spcBef>
                <a:spcPts val="66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280670" algn="l"/>
                <a:tab pos="281305" algn="l"/>
              </a:tabLst>
            </a:pP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repeatability </a:t>
            </a:r>
            <a:r>
              <a:rPr sz="2100" dirty="0">
                <a:latin typeface="Tahoma"/>
                <a:cs typeface="Tahoma"/>
              </a:rPr>
              <a:t>is how close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robot can return to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previously taught</a:t>
            </a:r>
            <a:r>
              <a:rPr sz="2100" spc="18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point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448" y="3124095"/>
            <a:ext cx="6228715" cy="302831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690245" indent="-302895">
              <a:lnSpc>
                <a:spcPct val="100000"/>
              </a:lnSpc>
              <a:spcBef>
                <a:spcPts val="1200"/>
              </a:spcBef>
              <a:buClr>
                <a:srgbClr val="800000"/>
              </a:buClr>
              <a:buSzPct val="58823"/>
              <a:buFont typeface="Wingdings"/>
              <a:buChar char=""/>
              <a:tabLst>
                <a:tab pos="690245" algn="l"/>
                <a:tab pos="690880" algn="l"/>
              </a:tabLst>
            </a:pPr>
            <a:r>
              <a:rPr sz="1700" spc="-10" dirty="0">
                <a:latin typeface="Tahoma"/>
                <a:cs typeface="Tahoma"/>
              </a:rPr>
              <a:t>depends </a:t>
            </a:r>
            <a:r>
              <a:rPr sz="1700" spc="-5" dirty="0">
                <a:latin typeface="Tahoma"/>
                <a:cs typeface="Tahoma"/>
              </a:rPr>
              <a:t>only </a:t>
            </a:r>
            <a:r>
              <a:rPr sz="1700" spc="-10" dirty="0">
                <a:latin typeface="Tahoma"/>
                <a:cs typeface="Tahoma"/>
              </a:rPr>
              <a:t>the </a:t>
            </a:r>
            <a:r>
              <a:rPr sz="1700" spc="-5" dirty="0">
                <a:latin typeface="Tahoma"/>
                <a:cs typeface="Tahoma"/>
              </a:rPr>
              <a:t>robot </a:t>
            </a:r>
            <a:r>
              <a:rPr sz="1700" spc="-10" dirty="0">
                <a:latin typeface="Tahoma"/>
                <a:cs typeface="Tahoma"/>
              </a:rPr>
              <a:t>controller/measurement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resolution</a:t>
            </a:r>
            <a:endParaRPr sz="1700">
              <a:latin typeface="Tahoma"/>
              <a:cs typeface="Tahoma"/>
            </a:endParaRPr>
          </a:p>
          <a:p>
            <a:pPr marL="280670" marR="1828164" indent="-268605">
              <a:lnSpc>
                <a:spcPts val="2500"/>
              </a:lnSpc>
              <a:spcBef>
                <a:spcPts val="1460"/>
              </a:spcBef>
              <a:buClr>
                <a:srgbClr val="333399"/>
              </a:buClr>
              <a:buSzPct val="61904"/>
              <a:buFont typeface="Wingdings"/>
              <a:buChar char=""/>
              <a:tabLst>
                <a:tab pos="280670" algn="l"/>
                <a:tab pos="281305" algn="l"/>
              </a:tabLst>
            </a:pPr>
            <a:r>
              <a:rPr sz="2100" dirty="0">
                <a:latin typeface="Tahoma"/>
                <a:cs typeface="Tahoma"/>
              </a:rPr>
              <a:t>both </a:t>
            </a:r>
            <a:r>
              <a:rPr sz="2100" spc="-5" dirty="0">
                <a:latin typeface="Tahoma"/>
                <a:cs typeface="Tahoma"/>
              </a:rPr>
              <a:t>may </a:t>
            </a:r>
            <a:r>
              <a:rPr sz="2100" spc="-10" dirty="0">
                <a:latin typeface="Tahoma"/>
                <a:cs typeface="Tahoma"/>
              </a:rPr>
              <a:t>vary </a:t>
            </a:r>
            <a:r>
              <a:rPr sz="2100" dirty="0">
                <a:latin typeface="Tahoma"/>
                <a:cs typeface="Tahoma"/>
              </a:rPr>
              <a:t>in </a:t>
            </a:r>
            <a:r>
              <a:rPr sz="2100" spc="-5" dirty="0">
                <a:latin typeface="Tahoma"/>
                <a:cs typeface="Tahoma"/>
              </a:rPr>
              <a:t>different </a:t>
            </a:r>
            <a:r>
              <a:rPr sz="2100" dirty="0">
                <a:latin typeface="Tahoma"/>
                <a:cs typeface="Tahoma"/>
              </a:rPr>
              <a:t>areas of  the robot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workspace</a:t>
            </a:r>
            <a:endParaRPr sz="2100">
              <a:latin typeface="Tahoma"/>
              <a:cs typeface="Tahoma"/>
            </a:endParaRPr>
          </a:p>
          <a:p>
            <a:pPr marL="763905" marR="1905635" lvl="1" indent="-362585">
              <a:lnSpc>
                <a:spcPts val="2000"/>
              </a:lnSpc>
              <a:spcBef>
                <a:spcPts val="700"/>
              </a:spcBef>
              <a:buClr>
                <a:srgbClr val="800000"/>
              </a:buClr>
              <a:buSzPct val="58823"/>
              <a:buFont typeface="Wingdings"/>
              <a:buChar char=""/>
              <a:tabLst>
                <a:tab pos="763905" algn="l"/>
                <a:tab pos="764540" algn="l"/>
              </a:tabLst>
            </a:pPr>
            <a:r>
              <a:rPr sz="1700" spc="-10" dirty="0">
                <a:latin typeface="Tahoma"/>
                <a:cs typeface="Tahoma"/>
              </a:rPr>
              <a:t>standard ISO </a:t>
            </a:r>
            <a:r>
              <a:rPr sz="1700" spc="-5" dirty="0">
                <a:latin typeface="Tahoma"/>
                <a:cs typeface="Tahoma"/>
              </a:rPr>
              <a:t>9283 </a:t>
            </a:r>
            <a:r>
              <a:rPr sz="1700" spc="-10" dirty="0">
                <a:latin typeface="Tahoma"/>
                <a:cs typeface="Tahoma"/>
              </a:rPr>
              <a:t>defines conditions  for assessing </a:t>
            </a:r>
            <a:r>
              <a:rPr sz="1700" spc="-5" dirty="0">
                <a:latin typeface="Tahoma"/>
                <a:cs typeface="Tahoma"/>
              </a:rPr>
              <a:t>robot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performance</a:t>
            </a:r>
            <a:endParaRPr sz="1700">
              <a:latin typeface="Tahoma"/>
              <a:cs typeface="Tahoma"/>
            </a:endParaRPr>
          </a:p>
          <a:p>
            <a:pPr marL="763905" marR="2089150" lvl="1" indent="-362585">
              <a:lnSpc>
                <a:spcPts val="2000"/>
              </a:lnSpc>
              <a:spcBef>
                <a:spcPts val="700"/>
              </a:spcBef>
              <a:buClr>
                <a:srgbClr val="800000"/>
              </a:buClr>
              <a:buSzPct val="58823"/>
              <a:buFont typeface="Wingdings"/>
              <a:buChar char=""/>
              <a:tabLst>
                <a:tab pos="763905" algn="l"/>
                <a:tab pos="764540" algn="l"/>
              </a:tabLst>
            </a:pPr>
            <a:r>
              <a:rPr sz="1700" spc="-10" dirty="0">
                <a:latin typeface="Tahoma"/>
                <a:cs typeface="Tahoma"/>
              </a:rPr>
              <a:t>limited </a:t>
            </a:r>
            <a:r>
              <a:rPr sz="1700" spc="-5" dirty="0">
                <a:latin typeface="Tahoma"/>
                <a:cs typeface="Tahoma"/>
              </a:rPr>
              <a:t>to </a:t>
            </a:r>
            <a:r>
              <a:rPr sz="1700" spc="-10" dirty="0">
                <a:latin typeface="Tahoma"/>
                <a:cs typeface="Tahoma"/>
              </a:rPr>
              <a:t>static situations </a:t>
            </a:r>
            <a:r>
              <a:rPr sz="1700" spc="-25" dirty="0">
                <a:latin typeface="Tahoma"/>
                <a:cs typeface="Tahoma"/>
              </a:rPr>
              <a:t>(recently,  </a:t>
            </a:r>
            <a:r>
              <a:rPr sz="1700" spc="-15" dirty="0">
                <a:latin typeface="Tahoma"/>
                <a:cs typeface="Tahoma"/>
              </a:rPr>
              <a:t>interest </a:t>
            </a:r>
            <a:r>
              <a:rPr sz="1700" spc="-10" dirty="0">
                <a:latin typeface="Tahoma"/>
                <a:cs typeface="Tahoma"/>
              </a:rPr>
              <a:t>also in dynamic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motion)</a:t>
            </a:r>
            <a:endParaRPr sz="1700">
              <a:latin typeface="Tahoma"/>
              <a:cs typeface="Tahoma"/>
            </a:endParaRPr>
          </a:p>
          <a:p>
            <a:pPr marL="763905" marR="2038985" lvl="1" indent="-362585">
              <a:lnSpc>
                <a:spcPts val="2000"/>
              </a:lnSpc>
              <a:spcBef>
                <a:spcPts val="700"/>
              </a:spcBef>
              <a:buClr>
                <a:srgbClr val="800000"/>
              </a:buClr>
              <a:buSzPct val="58823"/>
              <a:buFont typeface="Wingdings"/>
              <a:buChar char=""/>
              <a:tabLst>
                <a:tab pos="763905" algn="l"/>
                <a:tab pos="764540" algn="l"/>
              </a:tabLst>
            </a:pPr>
            <a:r>
              <a:rPr sz="1700" spc="-5" dirty="0">
                <a:latin typeface="Tahoma"/>
                <a:cs typeface="Tahoma"/>
              </a:rPr>
              <a:t>robot </a:t>
            </a:r>
            <a:r>
              <a:rPr sz="1700" spc="-15" dirty="0">
                <a:latin typeface="Tahoma"/>
                <a:cs typeface="Tahoma"/>
              </a:rPr>
              <a:t>manufacturers </a:t>
            </a:r>
            <a:r>
              <a:rPr sz="1700" spc="-10" dirty="0">
                <a:latin typeface="Tahoma"/>
                <a:cs typeface="Tahoma"/>
              </a:rPr>
              <a:t>usually provide  only data </a:t>
            </a:r>
            <a:r>
              <a:rPr sz="1700" spc="-5" dirty="0">
                <a:latin typeface="Tahoma"/>
                <a:cs typeface="Tahoma"/>
              </a:rPr>
              <a:t>on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“repeatability”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5120" y="3692640"/>
            <a:ext cx="4268575" cy="2846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8334" y="6578506"/>
            <a:ext cx="3750310" cy="539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67030">
              <a:lnSpc>
                <a:spcPts val="2000"/>
              </a:lnSpc>
              <a:spcBef>
                <a:spcPts val="200"/>
              </a:spcBef>
            </a:pP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simple test 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on 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repeatability 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of a  </a:t>
            </a:r>
            <a:r>
              <a:rPr sz="1700" spc="-25" dirty="0">
                <a:solidFill>
                  <a:srgbClr val="660066"/>
                </a:solidFill>
                <a:latin typeface="Tahoma"/>
                <a:cs typeface="Tahoma"/>
              </a:rPr>
              <a:t>Fanuc 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ArcMate100i </a:t>
            </a:r>
            <a:r>
              <a:rPr sz="1700" spc="-5" dirty="0">
                <a:solidFill>
                  <a:srgbClr val="660066"/>
                </a:solidFill>
                <a:latin typeface="Tahoma"/>
                <a:cs typeface="Tahoma"/>
              </a:rPr>
              <a:t>robot (1.3 m</a:t>
            </a:r>
            <a:r>
              <a:rPr sz="1700" spc="-2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660066"/>
                </a:solidFill>
                <a:latin typeface="Tahoma"/>
                <a:cs typeface="Tahoma"/>
              </a:rPr>
              <a:t>reach)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4385" y="7012223"/>
            <a:ext cx="180340" cy="268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4</a:t>
            </a:fld>
            <a:endParaRPr sz="1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13831" y="3327295"/>
            <a:ext cx="5956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8000"/>
                </a:solidFill>
                <a:latin typeface="Tahoma"/>
                <a:cs typeface="Tahoma"/>
              </a:rPr>
              <a:t>v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i</a:t>
            </a:r>
            <a:r>
              <a:rPr sz="1900" dirty="0">
                <a:solidFill>
                  <a:srgbClr val="008000"/>
                </a:solidFill>
                <a:latin typeface="Tahoma"/>
                <a:cs typeface="Tahoma"/>
              </a:rPr>
              <a:t>d</a:t>
            </a:r>
            <a:r>
              <a:rPr sz="1900" spc="-5" dirty="0">
                <a:solidFill>
                  <a:srgbClr val="008000"/>
                </a:solidFill>
                <a:latin typeface="Tahoma"/>
                <a:cs typeface="Tahoma"/>
              </a:rPr>
              <a:t>eo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5634" y="685611"/>
            <a:ext cx="73450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 of measurement systems </a:t>
            </a:r>
            <a:r>
              <a:rPr sz="2500" dirty="0"/>
              <a:t>-</a:t>
            </a:r>
            <a:r>
              <a:rPr sz="2500" spc="-50" dirty="0"/>
              <a:t> </a:t>
            </a:r>
            <a:r>
              <a:rPr sz="2500" dirty="0"/>
              <a:t>2</a:t>
            </a:r>
            <a:endParaRPr sz="25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04385" y="7012223"/>
            <a:ext cx="180340" cy="268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5</a:t>
            </a:fld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092" y="1638329"/>
            <a:ext cx="8076565" cy="4930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80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linearity</a:t>
            </a:r>
            <a:r>
              <a:rPr sz="25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error</a:t>
            </a:r>
            <a:endParaRPr sz="2500">
              <a:latin typeface="Tahoma"/>
              <a:cs typeface="Tahoma"/>
            </a:endParaRPr>
          </a:p>
          <a:p>
            <a:pPr marL="374650" marR="136525">
              <a:lnSpc>
                <a:spcPct val="100000"/>
              </a:lnSpc>
              <a:spcBef>
                <a:spcPts val="700"/>
              </a:spcBef>
            </a:pPr>
            <a:r>
              <a:rPr sz="2500" spc="15" dirty="0">
                <a:latin typeface="Tahoma"/>
                <a:cs typeface="Tahoma"/>
              </a:rPr>
              <a:t>maximum </a:t>
            </a:r>
            <a:r>
              <a:rPr sz="2500" spc="10" dirty="0">
                <a:latin typeface="Tahoma"/>
                <a:cs typeface="Tahoma"/>
              </a:rPr>
              <a:t>deviation </a:t>
            </a:r>
            <a:r>
              <a:rPr sz="2500" spc="5" dirty="0">
                <a:latin typeface="Tahoma"/>
                <a:cs typeface="Tahoma"/>
              </a:rPr>
              <a:t>of the </a:t>
            </a:r>
            <a:r>
              <a:rPr sz="2500" spc="15" dirty="0">
                <a:latin typeface="Tahoma"/>
                <a:cs typeface="Tahoma"/>
              </a:rPr>
              <a:t>measured </a:t>
            </a:r>
            <a:r>
              <a:rPr sz="2500" spc="10" dirty="0">
                <a:latin typeface="Tahoma"/>
                <a:cs typeface="Tahoma"/>
              </a:rPr>
              <a:t>output </a:t>
            </a:r>
            <a:r>
              <a:rPr sz="2500" spc="5" dirty="0">
                <a:latin typeface="Tahoma"/>
                <a:cs typeface="Tahoma"/>
              </a:rPr>
              <a:t>from the  </a:t>
            </a:r>
            <a:r>
              <a:rPr sz="2500" spc="10" dirty="0">
                <a:latin typeface="Tahoma"/>
                <a:cs typeface="Tahoma"/>
              </a:rPr>
              <a:t>straight </a:t>
            </a:r>
            <a:r>
              <a:rPr sz="2500" spc="5" dirty="0">
                <a:latin typeface="Tahoma"/>
                <a:cs typeface="Tahoma"/>
              </a:rPr>
              <a:t>line </a:t>
            </a:r>
            <a:r>
              <a:rPr sz="2500" spc="10" dirty="0">
                <a:latin typeface="Tahoma"/>
                <a:cs typeface="Tahoma"/>
              </a:rPr>
              <a:t>that best </a:t>
            </a:r>
            <a:r>
              <a:rPr sz="2500" spc="5" dirty="0">
                <a:latin typeface="Tahoma"/>
                <a:cs typeface="Tahoma"/>
              </a:rPr>
              <a:t>fits the </a:t>
            </a:r>
            <a:r>
              <a:rPr sz="2500" spc="10" dirty="0">
                <a:latin typeface="Tahoma"/>
                <a:cs typeface="Tahoma"/>
              </a:rPr>
              <a:t>real</a:t>
            </a:r>
            <a:r>
              <a:rPr sz="2500" spc="14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characteristics</a:t>
            </a:r>
            <a:endParaRPr sz="2500">
              <a:latin typeface="Tahoma"/>
              <a:cs typeface="Tahoma"/>
            </a:endParaRPr>
          </a:p>
          <a:p>
            <a:pPr marL="753745" lvl="1" indent="-366395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SzPct val="61904"/>
              <a:buFont typeface="Wingdings"/>
              <a:buChar char=""/>
              <a:tabLst>
                <a:tab pos="753745" algn="l"/>
                <a:tab pos="754380" algn="l"/>
              </a:tabLst>
            </a:pPr>
            <a:r>
              <a:rPr sz="2100" dirty="0">
                <a:latin typeface="Tahoma"/>
                <a:cs typeface="Tahoma"/>
              </a:rPr>
              <a:t>as </a:t>
            </a:r>
            <a:r>
              <a:rPr sz="2100" spc="-5" dirty="0">
                <a:latin typeface="Tahoma"/>
                <a:cs typeface="Tahoma"/>
              </a:rPr>
              <a:t>% </a:t>
            </a:r>
            <a:r>
              <a:rPr sz="2100" dirty="0">
                <a:latin typeface="Tahoma"/>
                <a:cs typeface="Tahoma"/>
              </a:rPr>
              <a:t>of the output (measurement)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range</a:t>
            </a:r>
            <a:endParaRPr sz="2100">
              <a:latin typeface="Tahoma"/>
              <a:cs typeface="Tahoma"/>
            </a:endParaRPr>
          </a:p>
          <a:p>
            <a:pPr marL="374650" indent="-362585">
              <a:lnSpc>
                <a:spcPct val="100000"/>
              </a:lnSpc>
              <a:spcBef>
                <a:spcPts val="118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offset </a:t>
            </a:r>
            <a:r>
              <a:rPr sz="2500" spc="10" dirty="0">
                <a:latin typeface="Tahoma"/>
                <a:cs typeface="Tahoma"/>
              </a:rPr>
              <a:t>error</a:t>
            </a:r>
            <a:endParaRPr sz="250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700"/>
              </a:spcBef>
            </a:pPr>
            <a:r>
              <a:rPr sz="2500" spc="10" dirty="0">
                <a:latin typeface="Tahoma"/>
                <a:cs typeface="Tahoma"/>
              </a:rPr>
              <a:t>value </a:t>
            </a:r>
            <a:r>
              <a:rPr sz="2500" spc="5" dirty="0">
                <a:latin typeface="Tahoma"/>
                <a:cs typeface="Tahoma"/>
              </a:rPr>
              <a:t>of the </a:t>
            </a:r>
            <a:r>
              <a:rPr sz="2500" spc="10" dirty="0">
                <a:latin typeface="Tahoma"/>
                <a:cs typeface="Tahoma"/>
              </a:rPr>
              <a:t>measured output </a:t>
            </a:r>
            <a:r>
              <a:rPr sz="2500" spc="5" dirty="0">
                <a:latin typeface="Tahoma"/>
                <a:cs typeface="Tahoma"/>
              </a:rPr>
              <a:t>for zero</a:t>
            </a:r>
            <a:r>
              <a:rPr sz="2500" spc="11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input</a:t>
            </a:r>
            <a:endParaRPr sz="2500">
              <a:latin typeface="Tahoma"/>
              <a:cs typeface="Tahoma"/>
            </a:endParaRPr>
          </a:p>
          <a:p>
            <a:pPr marL="669925" lvl="1" indent="-28257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1904"/>
              <a:buFont typeface="Wingdings"/>
              <a:buChar char=""/>
              <a:tabLst>
                <a:tab pos="669925" algn="l"/>
                <a:tab pos="670560" algn="l"/>
              </a:tabLst>
            </a:pPr>
            <a:r>
              <a:rPr sz="2100" dirty="0">
                <a:latin typeface="Tahoma"/>
                <a:cs typeface="Tahoma"/>
              </a:rPr>
              <a:t>sometimes not zero after an operation cycle, </a:t>
            </a:r>
            <a:r>
              <a:rPr sz="2100" spc="-5" dirty="0">
                <a:latin typeface="Tahoma"/>
                <a:cs typeface="Tahoma"/>
              </a:rPr>
              <a:t>due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12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hysteresis</a:t>
            </a:r>
            <a:endParaRPr sz="2100">
              <a:latin typeface="Tahoma"/>
              <a:cs typeface="Tahoma"/>
            </a:endParaRPr>
          </a:p>
          <a:p>
            <a:pPr marL="374650" indent="-362585">
              <a:lnSpc>
                <a:spcPct val="100000"/>
              </a:lnSpc>
              <a:spcBef>
                <a:spcPts val="118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resolution</a:t>
            </a:r>
            <a:r>
              <a:rPr sz="25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error</a:t>
            </a:r>
            <a:endParaRPr sz="2500">
              <a:latin typeface="Tahoma"/>
              <a:cs typeface="Tahoma"/>
            </a:endParaRPr>
          </a:p>
          <a:p>
            <a:pPr marL="374650" marR="5715">
              <a:lnSpc>
                <a:spcPct val="100000"/>
              </a:lnSpc>
              <a:spcBef>
                <a:spcPts val="700"/>
              </a:spcBef>
            </a:pPr>
            <a:r>
              <a:rPr sz="2500" spc="15" dirty="0">
                <a:latin typeface="Tahoma"/>
                <a:cs typeface="Tahoma"/>
              </a:rPr>
              <a:t>maximum </a:t>
            </a:r>
            <a:r>
              <a:rPr sz="2500" spc="10" dirty="0">
                <a:latin typeface="Tahoma"/>
                <a:cs typeface="Tahoma"/>
              </a:rPr>
              <a:t>variation </a:t>
            </a:r>
            <a:r>
              <a:rPr sz="2500" spc="5" dirty="0">
                <a:latin typeface="Tahoma"/>
                <a:cs typeface="Tahoma"/>
              </a:rPr>
              <a:t>of the </a:t>
            </a:r>
            <a:r>
              <a:rPr sz="2500" spc="10" dirty="0">
                <a:latin typeface="Tahoma"/>
                <a:cs typeface="Tahoma"/>
              </a:rPr>
              <a:t>input quantity producing no  variation </a:t>
            </a:r>
            <a:r>
              <a:rPr sz="2500" spc="5" dirty="0">
                <a:latin typeface="Tahoma"/>
                <a:cs typeface="Tahoma"/>
              </a:rPr>
              <a:t>of the </a:t>
            </a:r>
            <a:r>
              <a:rPr sz="2500" spc="10" dirty="0">
                <a:latin typeface="Tahoma"/>
                <a:cs typeface="Tahoma"/>
              </a:rPr>
              <a:t>measured</a:t>
            </a:r>
            <a:r>
              <a:rPr sz="2500" spc="7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output</a:t>
            </a:r>
            <a:endParaRPr sz="2500">
              <a:latin typeface="Tahoma"/>
              <a:cs typeface="Tahoma"/>
            </a:endParaRPr>
          </a:p>
          <a:p>
            <a:pPr marL="753745" lvl="1" indent="-366395">
              <a:lnSpc>
                <a:spcPct val="100000"/>
              </a:lnSpc>
              <a:spcBef>
                <a:spcPts val="700"/>
              </a:spcBef>
              <a:buClr>
                <a:srgbClr val="800000"/>
              </a:buClr>
              <a:buSzPct val="61904"/>
              <a:buFont typeface="Wingdings"/>
              <a:buChar char=""/>
              <a:tabLst>
                <a:tab pos="753745" algn="l"/>
                <a:tab pos="754380" algn="l"/>
              </a:tabLst>
            </a:pPr>
            <a:r>
              <a:rPr sz="2100" dirty="0">
                <a:latin typeface="Tahoma"/>
                <a:cs typeface="Tahoma"/>
              </a:rPr>
              <a:t>in absolute value or in </a:t>
            </a:r>
            <a:r>
              <a:rPr sz="2100" spc="-5" dirty="0">
                <a:latin typeface="Tahoma"/>
                <a:cs typeface="Tahoma"/>
              </a:rPr>
              <a:t>% </a:t>
            </a:r>
            <a:r>
              <a:rPr sz="2100" dirty="0">
                <a:latin typeface="Tahoma"/>
                <a:cs typeface="Tahoma"/>
              </a:rPr>
              <a:t>of the input</a:t>
            </a:r>
            <a:r>
              <a:rPr sz="2100" spc="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range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957704" y="1580918"/>
            <a:ext cx="6765290" cy="5036185"/>
            <a:chOff x="1957704" y="1580918"/>
            <a:chExt cx="6765290" cy="5036185"/>
          </a:xfrm>
        </p:grpSpPr>
        <p:sp>
          <p:nvSpPr>
            <p:cNvPr id="6" name="object 6"/>
            <p:cNvSpPr/>
            <p:nvPr/>
          </p:nvSpPr>
          <p:spPr>
            <a:xfrm>
              <a:off x="4360455" y="3917576"/>
              <a:ext cx="241617" cy="241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0455" y="3917576"/>
              <a:ext cx="241935" cy="241935"/>
            </a:xfrm>
            <a:custGeom>
              <a:avLst/>
              <a:gdLst/>
              <a:ahLst/>
              <a:cxnLst/>
              <a:rect l="l" t="t" r="r" b="b"/>
              <a:pathLst>
                <a:path w="241935" h="241935">
                  <a:moveTo>
                    <a:pt x="0" y="120861"/>
                  </a:moveTo>
                  <a:lnTo>
                    <a:pt x="9493" y="73816"/>
                  </a:lnTo>
                  <a:lnTo>
                    <a:pt x="35384" y="35399"/>
                  </a:lnTo>
                  <a:lnTo>
                    <a:pt x="73784" y="9497"/>
                  </a:lnTo>
                  <a:lnTo>
                    <a:pt x="120808" y="0"/>
                  </a:lnTo>
                  <a:lnTo>
                    <a:pt x="167832" y="9497"/>
                  </a:lnTo>
                  <a:lnTo>
                    <a:pt x="206233" y="35399"/>
                  </a:lnTo>
                  <a:lnTo>
                    <a:pt x="232123" y="73816"/>
                  </a:lnTo>
                  <a:lnTo>
                    <a:pt x="241617" y="120861"/>
                  </a:lnTo>
                  <a:lnTo>
                    <a:pt x="232123" y="167906"/>
                  </a:lnTo>
                  <a:lnTo>
                    <a:pt x="206233" y="206323"/>
                  </a:lnTo>
                  <a:lnTo>
                    <a:pt x="167832" y="232225"/>
                  </a:lnTo>
                  <a:lnTo>
                    <a:pt x="120808" y="241723"/>
                  </a:lnTo>
                  <a:lnTo>
                    <a:pt x="73784" y="232225"/>
                  </a:lnTo>
                  <a:lnTo>
                    <a:pt x="35384" y="206323"/>
                  </a:lnTo>
                  <a:lnTo>
                    <a:pt x="9493" y="167906"/>
                  </a:lnTo>
                  <a:lnTo>
                    <a:pt x="0" y="120861"/>
                  </a:lnTo>
                  <a:close/>
                </a:path>
              </a:pathLst>
            </a:custGeom>
            <a:ln w="1270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7692" y="1580921"/>
              <a:ext cx="6765925" cy="5036185"/>
            </a:xfrm>
            <a:custGeom>
              <a:avLst/>
              <a:gdLst/>
              <a:ahLst/>
              <a:cxnLst/>
              <a:rect l="l" t="t" r="r" b="b"/>
              <a:pathLst>
                <a:path w="6765925" h="5036184">
                  <a:moveTo>
                    <a:pt x="6765303" y="4821047"/>
                  </a:moveTo>
                  <a:lnTo>
                    <a:pt x="6684759" y="4780750"/>
                  </a:lnTo>
                  <a:lnTo>
                    <a:pt x="6684759" y="4808334"/>
                  </a:lnTo>
                  <a:lnTo>
                    <a:pt x="375132" y="4808334"/>
                  </a:lnTo>
                  <a:lnTo>
                    <a:pt x="375132" y="80581"/>
                  </a:lnTo>
                  <a:lnTo>
                    <a:pt x="402704" y="80581"/>
                  </a:lnTo>
                  <a:lnTo>
                    <a:pt x="395986" y="67157"/>
                  </a:lnTo>
                  <a:lnTo>
                    <a:pt x="362432" y="0"/>
                  </a:lnTo>
                  <a:lnTo>
                    <a:pt x="322160" y="80581"/>
                  </a:lnTo>
                  <a:lnTo>
                    <a:pt x="349732" y="80581"/>
                  </a:lnTo>
                  <a:lnTo>
                    <a:pt x="349732" y="4808334"/>
                  </a:lnTo>
                  <a:lnTo>
                    <a:pt x="12" y="4808334"/>
                  </a:lnTo>
                  <a:lnTo>
                    <a:pt x="0" y="4833747"/>
                  </a:lnTo>
                  <a:lnTo>
                    <a:pt x="349732" y="4833747"/>
                  </a:lnTo>
                  <a:lnTo>
                    <a:pt x="349732" y="5035905"/>
                  </a:lnTo>
                  <a:lnTo>
                    <a:pt x="375132" y="5035905"/>
                  </a:lnTo>
                  <a:lnTo>
                    <a:pt x="375132" y="4833747"/>
                  </a:lnTo>
                  <a:lnTo>
                    <a:pt x="6684759" y="4833747"/>
                  </a:lnTo>
                  <a:lnTo>
                    <a:pt x="6684759" y="4861331"/>
                  </a:lnTo>
                  <a:lnTo>
                    <a:pt x="6739903" y="4833747"/>
                  </a:lnTo>
                  <a:lnTo>
                    <a:pt x="6765303" y="4821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131" y="2064364"/>
              <a:ext cx="5423535" cy="3841115"/>
            </a:xfrm>
            <a:custGeom>
              <a:avLst/>
              <a:gdLst/>
              <a:ahLst/>
              <a:cxnLst/>
              <a:rect l="l" t="t" r="r" b="b"/>
              <a:pathLst>
                <a:path w="5423534" h="3841115">
                  <a:moveTo>
                    <a:pt x="0" y="3840715"/>
                  </a:moveTo>
                  <a:lnTo>
                    <a:pt x="36003" y="3801096"/>
                  </a:lnTo>
                  <a:lnTo>
                    <a:pt x="72013" y="3761494"/>
                  </a:lnTo>
                  <a:lnTo>
                    <a:pt x="108033" y="3721918"/>
                  </a:lnTo>
                  <a:lnTo>
                    <a:pt x="144064" y="3682382"/>
                  </a:lnTo>
                  <a:lnTo>
                    <a:pt x="180110" y="3642897"/>
                  </a:lnTo>
                  <a:lnTo>
                    <a:pt x="216173" y="3603475"/>
                  </a:lnTo>
                  <a:lnTo>
                    <a:pt x="252256" y="3564129"/>
                  </a:lnTo>
                  <a:lnTo>
                    <a:pt x="288362" y="3524869"/>
                  </a:lnTo>
                  <a:lnTo>
                    <a:pt x="324494" y="3485708"/>
                  </a:lnTo>
                  <a:lnTo>
                    <a:pt x="360655" y="3446658"/>
                  </a:lnTo>
                  <a:lnTo>
                    <a:pt x="396846" y="3407730"/>
                  </a:lnTo>
                  <a:lnTo>
                    <a:pt x="433072" y="3368937"/>
                  </a:lnTo>
                  <a:lnTo>
                    <a:pt x="469335" y="3330291"/>
                  </a:lnTo>
                  <a:lnTo>
                    <a:pt x="505636" y="3291802"/>
                  </a:lnTo>
                  <a:lnTo>
                    <a:pt x="541981" y="3253484"/>
                  </a:lnTo>
                  <a:lnTo>
                    <a:pt x="578370" y="3215349"/>
                  </a:lnTo>
                  <a:lnTo>
                    <a:pt x="614807" y="3177407"/>
                  </a:lnTo>
                  <a:lnTo>
                    <a:pt x="651295" y="3139671"/>
                  </a:lnTo>
                  <a:lnTo>
                    <a:pt x="687836" y="3102154"/>
                  </a:lnTo>
                  <a:lnTo>
                    <a:pt x="724433" y="3064866"/>
                  </a:lnTo>
                  <a:lnTo>
                    <a:pt x="761089" y="3027820"/>
                  </a:lnTo>
                  <a:lnTo>
                    <a:pt x="797807" y="2991027"/>
                  </a:lnTo>
                  <a:lnTo>
                    <a:pt x="834589" y="2954500"/>
                  </a:lnTo>
                  <a:lnTo>
                    <a:pt x="871439" y="2918250"/>
                  </a:lnTo>
                  <a:lnTo>
                    <a:pt x="908358" y="2882290"/>
                  </a:lnTo>
                  <a:lnTo>
                    <a:pt x="945350" y="2846631"/>
                  </a:lnTo>
                  <a:lnTo>
                    <a:pt x="982417" y="2811285"/>
                  </a:lnTo>
                  <a:lnTo>
                    <a:pt x="1019563" y="2776265"/>
                  </a:lnTo>
                  <a:lnTo>
                    <a:pt x="1056790" y="2741581"/>
                  </a:lnTo>
                  <a:lnTo>
                    <a:pt x="1094100" y="2707246"/>
                  </a:lnTo>
                  <a:lnTo>
                    <a:pt x="1131498" y="2673272"/>
                  </a:lnTo>
                  <a:lnTo>
                    <a:pt x="1168984" y="2639670"/>
                  </a:lnTo>
                  <a:lnTo>
                    <a:pt x="1206562" y="2606453"/>
                  </a:lnTo>
                  <a:lnTo>
                    <a:pt x="1244236" y="2573633"/>
                  </a:lnTo>
                  <a:lnTo>
                    <a:pt x="1282007" y="2541221"/>
                  </a:lnTo>
                  <a:lnTo>
                    <a:pt x="1319878" y="2509230"/>
                  </a:lnTo>
                  <a:lnTo>
                    <a:pt x="1357852" y="2477670"/>
                  </a:lnTo>
                  <a:lnTo>
                    <a:pt x="1395933" y="2446555"/>
                  </a:lnTo>
                  <a:lnTo>
                    <a:pt x="1434122" y="2415896"/>
                  </a:lnTo>
                  <a:lnTo>
                    <a:pt x="1472422" y="2385704"/>
                  </a:lnTo>
                  <a:lnTo>
                    <a:pt x="1510837" y="2355993"/>
                  </a:lnTo>
                  <a:lnTo>
                    <a:pt x="1549368" y="2326773"/>
                  </a:lnTo>
                  <a:lnTo>
                    <a:pt x="1588020" y="2298057"/>
                  </a:lnTo>
                  <a:lnTo>
                    <a:pt x="1626794" y="2269857"/>
                  </a:lnTo>
                  <a:lnTo>
                    <a:pt x="1665693" y="2242184"/>
                  </a:lnTo>
                  <a:lnTo>
                    <a:pt x="1704720" y="2215051"/>
                  </a:lnTo>
                  <a:lnTo>
                    <a:pt x="1743878" y="2188468"/>
                  </a:lnTo>
                  <a:lnTo>
                    <a:pt x="1783169" y="2162449"/>
                  </a:lnTo>
                  <a:lnTo>
                    <a:pt x="1822597" y="2137005"/>
                  </a:lnTo>
                  <a:lnTo>
                    <a:pt x="1862164" y="2112148"/>
                  </a:lnTo>
                  <a:lnTo>
                    <a:pt x="1901873" y="2087890"/>
                  </a:lnTo>
                  <a:lnTo>
                    <a:pt x="1941726" y="2064243"/>
                  </a:lnTo>
                  <a:lnTo>
                    <a:pt x="1981727" y="2041219"/>
                  </a:lnTo>
                  <a:lnTo>
                    <a:pt x="2025409" y="2017321"/>
                  </a:lnTo>
                  <a:lnTo>
                    <a:pt x="2069738" y="1994717"/>
                  </a:lnTo>
                  <a:lnTo>
                    <a:pt x="2114680" y="1973356"/>
                  </a:lnTo>
                  <a:lnTo>
                    <a:pt x="2160199" y="1953186"/>
                  </a:lnTo>
                  <a:lnTo>
                    <a:pt x="2206262" y="1934156"/>
                  </a:lnTo>
                  <a:lnTo>
                    <a:pt x="2252833" y="1916212"/>
                  </a:lnTo>
                  <a:lnTo>
                    <a:pt x="2299877" y="1899303"/>
                  </a:lnTo>
                  <a:lnTo>
                    <a:pt x="2347361" y="1883378"/>
                  </a:lnTo>
                  <a:lnTo>
                    <a:pt x="2395250" y="1868385"/>
                  </a:lnTo>
                  <a:lnTo>
                    <a:pt x="2443508" y="1854271"/>
                  </a:lnTo>
                  <a:lnTo>
                    <a:pt x="2492102" y="1840985"/>
                  </a:lnTo>
                  <a:lnTo>
                    <a:pt x="2540996" y="1828475"/>
                  </a:lnTo>
                  <a:lnTo>
                    <a:pt x="2590156" y="1816688"/>
                  </a:lnTo>
                  <a:lnTo>
                    <a:pt x="2639548" y="1805574"/>
                  </a:lnTo>
                  <a:lnTo>
                    <a:pt x="2689136" y="1795080"/>
                  </a:lnTo>
                  <a:lnTo>
                    <a:pt x="2738885" y="1785155"/>
                  </a:lnTo>
                  <a:lnTo>
                    <a:pt x="2788762" y="1775746"/>
                  </a:lnTo>
                  <a:lnTo>
                    <a:pt x="2838732" y="1766801"/>
                  </a:lnTo>
                  <a:lnTo>
                    <a:pt x="2888760" y="1758269"/>
                  </a:lnTo>
                  <a:lnTo>
                    <a:pt x="2938811" y="1750098"/>
                  </a:lnTo>
                  <a:lnTo>
                    <a:pt x="2988850" y="1742236"/>
                  </a:lnTo>
                  <a:lnTo>
                    <a:pt x="3038844" y="1734631"/>
                  </a:lnTo>
                  <a:lnTo>
                    <a:pt x="3088757" y="1727232"/>
                  </a:lnTo>
                  <a:lnTo>
                    <a:pt x="3138555" y="1719985"/>
                  </a:lnTo>
                  <a:lnTo>
                    <a:pt x="3188202" y="1712840"/>
                  </a:lnTo>
                  <a:lnTo>
                    <a:pt x="3237665" y="1705745"/>
                  </a:lnTo>
                  <a:lnTo>
                    <a:pt x="3286909" y="1698647"/>
                  </a:lnTo>
                  <a:lnTo>
                    <a:pt x="3335899" y="1691496"/>
                  </a:lnTo>
                  <a:lnTo>
                    <a:pt x="3384600" y="1684238"/>
                  </a:lnTo>
                  <a:lnTo>
                    <a:pt x="3432978" y="1676822"/>
                  </a:lnTo>
                  <a:lnTo>
                    <a:pt x="3480998" y="1669196"/>
                  </a:lnTo>
                  <a:lnTo>
                    <a:pt x="3528625" y="1661309"/>
                  </a:lnTo>
                  <a:lnTo>
                    <a:pt x="3575825" y="1653108"/>
                  </a:lnTo>
                  <a:lnTo>
                    <a:pt x="3622564" y="1644541"/>
                  </a:lnTo>
                  <a:lnTo>
                    <a:pt x="3668805" y="1635557"/>
                  </a:lnTo>
                  <a:lnTo>
                    <a:pt x="3714516" y="1626104"/>
                  </a:lnTo>
                  <a:lnTo>
                    <a:pt x="3759661" y="1616130"/>
                  </a:lnTo>
                  <a:lnTo>
                    <a:pt x="3804205" y="1605583"/>
                  </a:lnTo>
                  <a:lnTo>
                    <a:pt x="3848114" y="1594411"/>
                  </a:lnTo>
                  <a:lnTo>
                    <a:pt x="3891353" y="1582562"/>
                  </a:lnTo>
                  <a:lnTo>
                    <a:pt x="3933888" y="1569985"/>
                  </a:lnTo>
                  <a:lnTo>
                    <a:pt x="3975684" y="1556627"/>
                  </a:lnTo>
                  <a:lnTo>
                    <a:pt x="4016705" y="1542437"/>
                  </a:lnTo>
                  <a:lnTo>
                    <a:pt x="4056919" y="1527362"/>
                  </a:lnTo>
                  <a:lnTo>
                    <a:pt x="4096289" y="1511352"/>
                  </a:lnTo>
                  <a:lnTo>
                    <a:pt x="4134781" y="1494353"/>
                  </a:lnTo>
                  <a:lnTo>
                    <a:pt x="4172362" y="1476315"/>
                  </a:lnTo>
                  <a:lnTo>
                    <a:pt x="4208995" y="1457184"/>
                  </a:lnTo>
                  <a:lnTo>
                    <a:pt x="4244646" y="1436910"/>
                  </a:lnTo>
                  <a:lnTo>
                    <a:pt x="4289408" y="1409580"/>
                  </a:lnTo>
                  <a:lnTo>
                    <a:pt x="4333066" y="1381407"/>
                  </a:lnTo>
                  <a:lnTo>
                    <a:pt x="4375650" y="1352415"/>
                  </a:lnTo>
                  <a:lnTo>
                    <a:pt x="4417191" y="1322627"/>
                  </a:lnTo>
                  <a:lnTo>
                    <a:pt x="4457719" y="1292066"/>
                  </a:lnTo>
                  <a:lnTo>
                    <a:pt x="4497263" y="1260755"/>
                  </a:lnTo>
                  <a:lnTo>
                    <a:pt x="4535853" y="1228716"/>
                  </a:lnTo>
                  <a:lnTo>
                    <a:pt x="4573520" y="1195973"/>
                  </a:lnTo>
                  <a:lnTo>
                    <a:pt x="4610293" y="1162549"/>
                  </a:lnTo>
                  <a:lnTo>
                    <a:pt x="4646203" y="1128467"/>
                  </a:lnTo>
                  <a:lnTo>
                    <a:pt x="4681280" y="1093749"/>
                  </a:lnTo>
                  <a:lnTo>
                    <a:pt x="4715553" y="1058418"/>
                  </a:lnTo>
                  <a:lnTo>
                    <a:pt x="4749052" y="1022498"/>
                  </a:lnTo>
                  <a:lnTo>
                    <a:pt x="4781808" y="986012"/>
                  </a:lnTo>
                  <a:lnTo>
                    <a:pt x="4813851" y="948981"/>
                  </a:lnTo>
                  <a:lnTo>
                    <a:pt x="4845211" y="911430"/>
                  </a:lnTo>
                  <a:lnTo>
                    <a:pt x="4875917" y="873381"/>
                  </a:lnTo>
                  <a:lnTo>
                    <a:pt x="4905999" y="834858"/>
                  </a:lnTo>
                  <a:lnTo>
                    <a:pt x="4935489" y="795882"/>
                  </a:lnTo>
                  <a:lnTo>
                    <a:pt x="4964414" y="756478"/>
                  </a:lnTo>
                  <a:lnTo>
                    <a:pt x="4992807" y="716667"/>
                  </a:lnTo>
                  <a:lnTo>
                    <a:pt x="5020696" y="676473"/>
                  </a:lnTo>
                  <a:lnTo>
                    <a:pt x="5048113" y="635920"/>
                  </a:lnTo>
                  <a:lnTo>
                    <a:pt x="5075085" y="595029"/>
                  </a:lnTo>
                  <a:lnTo>
                    <a:pt x="5101645" y="553823"/>
                  </a:lnTo>
                  <a:lnTo>
                    <a:pt x="5127821" y="512327"/>
                  </a:lnTo>
                  <a:lnTo>
                    <a:pt x="5153644" y="470562"/>
                  </a:lnTo>
                  <a:lnTo>
                    <a:pt x="5179144" y="428552"/>
                  </a:lnTo>
                  <a:lnTo>
                    <a:pt x="5204351" y="386319"/>
                  </a:lnTo>
                  <a:lnTo>
                    <a:pt x="5229294" y="343887"/>
                  </a:lnTo>
                  <a:lnTo>
                    <a:pt x="5254005" y="301278"/>
                  </a:lnTo>
                  <a:lnTo>
                    <a:pt x="5278512" y="258516"/>
                  </a:lnTo>
                  <a:lnTo>
                    <a:pt x="5302846" y="215622"/>
                  </a:lnTo>
                  <a:lnTo>
                    <a:pt x="5327037" y="172622"/>
                  </a:lnTo>
                  <a:lnTo>
                    <a:pt x="5351115" y="129536"/>
                  </a:lnTo>
                  <a:lnTo>
                    <a:pt x="5375109" y="86388"/>
                  </a:lnTo>
                  <a:lnTo>
                    <a:pt x="5399051" y="43202"/>
                  </a:lnTo>
                  <a:lnTo>
                    <a:pt x="5422970" y="0"/>
                  </a:lnTo>
                </a:path>
              </a:pathLst>
            </a:custGeom>
            <a:ln w="3021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0131" y="2373233"/>
              <a:ext cx="5450205" cy="3263265"/>
            </a:xfrm>
            <a:custGeom>
              <a:avLst/>
              <a:gdLst/>
              <a:ahLst/>
              <a:cxnLst/>
              <a:rect l="l" t="t" r="r" b="b"/>
              <a:pathLst>
                <a:path w="5450205" h="3263265">
                  <a:moveTo>
                    <a:pt x="0" y="3263265"/>
                  </a:moveTo>
                  <a:lnTo>
                    <a:pt x="5449816" y="0"/>
                  </a:lnTo>
                </a:path>
              </a:pathLst>
            </a:custGeom>
            <a:ln w="30211">
              <a:solidFill>
                <a:srgbClr val="A0AE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6525" y="2077793"/>
              <a:ext cx="5436870" cy="4324350"/>
            </a:xfrm>
            <a:custGeom>
              <a:avLst/>
              <a:gdLst/>
              <a:ahLst/>
              <a:cxnLst/>
              <a:rect l="l" t="t" r="r" b="b"/>
              <a:pathLst>
                <a:path w="5436869" h="4324350">
                  <a:moveTo>
                    <a:pt x="0" y="0"/>
                  </a:moveTo>
                  <a:lnTo>
                    <a:pt x="1" y="4324161"/>
                  </a:lnTo>
                </a:path>
                <a:path w="5436869" h="4324350">
                  <a:moveTo>
                    <a:pt x="0" y="0"/>
                  </a:moveTo>
                  <a:lnTo>
                    <a:pt x="5436393" y="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97542" y="685611"/>
            <a:ext cx="528828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Linearity, </a:t>
            </a:r>
            <a:r>
              <a:rPr spc="-5" dirty="0"/>
              <a:t>Offset,</a:t>
            </a:r>
            <a:r>
              <a:rPr spc="-30" dirty="0"/>
              <a:t> </a:t>
            </a:r>
            <a:r>
              <a:rPr spc="-10" dirty="0"/>
              <a:t>Resolution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4446" y="6464184"/>
            <a:ext cx="1803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83691" y="1579107"/>
            <a:ext cx="5846445" cy="5226050"/>
            <a:chOff x="1883691" y="1579107"/>
            <a:chExt cx="5846445" cy="5226050"/>
          </a:xfrm>
        </p:grpSpPr>
        <p:sp>
          <p:nvSpPr>
            <p:cNvPr id="15" name="object 15"/>
            <p:cNvSpPr/>
            <p:nvPr/>
          </p:nvSpPr>
          <p:spPr>
            <a:xfrm>
              <a:off x="1904011" y="2118080"/>
              <a:ext cx="322580" cy="4230370"/>
            </a:xfrm>
            <a:custGeom>
              <a:avLst/>
              <a:gdLst/>
              <a:ahLst/>
              <a:cxnLst/>
              <a:rect l="l" t="t" r="r" b="b"/>
              <a:pathLst>
                <a:path w="322580" h="4230370">
                  <a:moveTo>
                    <a:pt x="322156" y="4230158"/>
                  </a:moveTo>
                  <a:lnTo>
                    <a:pt x="265951" y="4208104"/>
                  </a:lnTo>
                  <a:lnTo>
                    <a:pt x="218375" y="4147252"/>
                  </a:lnTo>
                  <a:lnTo>
                    <a:pt x="198961" y="4104766"/>
                  </a:lnTo>
                  <a:lnTo>
                    <a:pt x="183070" y="4055567"/>
                  </a:lnTo>
                  <a:lnTo>
                    <a:pt x="171155" y="4000651"/>
                  </a:lnTo>
                  <a:lnTo>
                    <a:pt x="163673" y="3941013"/>
                  </a:lnTo>
                  <a:lnTo>
                    <a:pt x="161078" y="3877649"/>
                  </a:lnTo>
                  <a:lnTo>
                    <a:pt x="161078" y="2467588"/>
                  </a:lnTo>
                  <a:lnTo>
                    <a:pt x="158483" y="2404224"/>
                  </a:lnTo>
                  <a:lnTo>
                    <a:pt x="151000" y="2344586"/>
                  </a:lnTo>
                  <a:lnTo>
                    <a:pt x="139086" y="2289670"/>
                  </a:lnTo>
                  <a:lnTo>
                    <a:pt x="123194" y="2240471"/>
                  </a:lnTo>
                  <a:lnTo>
                    <a:pt x="103780" y="2197984"/>
                  </a:lnTo>
                  <a:lnTo>
                    <a:pt x="81299" y="2163206"/>
                  </a:lnTo>
                  <a:lnTo>
                    <a:pt x="28954" y="2120758"/>
                  </a:lnTo>
                  <a:lnTo>
                    <a:pt x="0" y="2115079"/>
                  </a:lnTo>
                  <a:lnTo>
                    <a:pt x="28954" y="2109399"/>
                  </a:lnTo>
                  <a:lnTo>
                    <a:pt x="81299" y="2066951"/>
                  </a:lnTo>
                  <a:lnTo>
                    <a:pt x="103780" y="2032173"/>
                  </a:lnTo>
                  <a:lnTo>
                    <a:pt x="123194" y="1989687"/>
                  </a:lnTo>
                  <a:lnTo>
                    <a:pt x="139086" y="1940488"/>
                  </a:lnTo>
                  <a:lnTo>
                    <a:pt x="151000" y="1885572"/>
                  </a:lnTo>
                  <a:lnTo>
                    <a:pt x="158483" y="1825934"/>
                  </a:lnTo>
                  <a:lnTo>
                    <a:pt x="161078" y="1762570"/>
                  </a:lnTo>
                  <a:lnTo>
                    <a:pt x="161078" y="352508"/>
                  </a:lnTo>
                  <a:lnTo>
                    <a:pt x="163673" y="289144"/>
                  </a:lnTo>
                  <a:lnTo>
                    <a:pt x="171155" y="229506"/>
                  </a:lnTo>
                  <a:lnTo>
                    <a:pt x="183070" y="174590"/>
                  </a:lnTo>
                  <a:lnTo>
                    <a:pt x="198961" y="125391"/>
                  </a:lnTo>
                  <a:lnTo>
                    <a:pt x="218375" y="82905"/>
                  </a:lnTo>
                  <a:lnTo>
                    <a:pt x="240857" y="48127"/>
                  </a:lnTo>
                  <a:lnTo>
                    <a:pt x="293202" y="5679"/>
                  </a:lnTo>
                  <a:lnTo>
                    <a:pt x="322156" y="0"/>
                  </a:lnTo>
                </a:path>
              </a:pathLst>
            </a:custGeom>
            <a:ln w="40269">
              <a:solidFill>
                <a:srgbClr val="FFCF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3689" y="6462380"/>
              <a:ext cx="5356225" cy="322580"/>
            </a:xfrm>
            <a:custGeom>
              <a:avLst/>
              <a:gdLst/>
              <a:ahLst/>
              <a:cxnLst/>
              <a:rect l="l" t="t" r="r" b="b"/>
              <a:pathLst>
                <a:path w="5356225" h="322579">
                  <a:moveTo>
                    <a:pt x="0" y="5"/>
                  </a:moveTo>
                  <a:lnTo>
                    <a:pt x="18896" y="46548"/>
                  </a:lnTo>
                  <a:lnTo>
                    <a:pt x="71904" y="87754"/>
                  </a:lnTo>
                  <a:lnTo>
                    <a:pt x="109473" y="105733"/>
                  </a:lnTo>
                  <a:lnTo>
                    <a:pt x="153500" y="121629"/>
                  </a:lnTo>
                  <a:lnTo>
                    <a:pt x="203292" y="135195"/>
                  </a:lnTo>
                  <a:lnTo>
                    <a:pt x="258160" y="146179"/>
                  </a:lnTo>
                  <a:lnTo>
                    <a:pt x="317414" y="154334"/>
                  </a:lnTo>
                  <a:lnTo>
                    <a:pt x="380362" y="159410"/>
                  </a:lnTo>
                  <a:lnTo>
                    <a:pt x="446315" y="161157"/>
                  </a:lnTo>
                  <a:lnTo>
                    <a:pt x="2231612" y="161151"/>
                  </a:lnTo>
                  <a:lnTo>
                    <a:pt x="2297565" y="162899"/>
                  </a:lnTo>
                  <a:lnTo>
                    <a:pt x="2360514" y="167974"/>
                  </a:lnTo>
                  <a:lnTo>
                    <a:pt x="2419767" y="176129"/>
                  </a:lnTo>
                  <a:lnTo>
                    <a:pt x="2474635" y="187114"/>
                  </a:lnTo>
                  <a:lnTo>
                    <a:pt x="2524427" y="200679"/>
                  </a:lnTo>
                  <a:lnTo>
                    <a:pt x="2568453" y="216576"/>
                  </a:lnTo>
                  <a:lnTo>
                    <a:pt x="2606023" y="234554"/>
                  </a:lnTo>
                  <a:lnTo>
                    <a:pt x="2659030" y="275760"/>
                  </a:lnTo>
                  <a:lnTo>
                    <a:pt x="2677927" y="322303"/>
                  </a:lnTo>
                  <a:lnTo>
                    <a:pt x="2682766" y="298489"/>
                  </a:lnTo>
                  <a:lnTo>
                    <a:pt x="2719408" y="254366"/>
                  </a:lnTo>
                  <a:lnTo>
                    <a:pt x="2787401" y="216576"/>
                  </a:lnTo>
                  <a:lnTo>
                    <a:pt x="2831427" y="200679"/>
                  </a:lnTo>
                  <a:lnTo>
                    <a:pt x="2881219" y="187114"/>
                  </a:lnTo>
                  <a:lnTo>
                    <a:pt x="2936087" y="176129"/>
                  </a:lnTo>
                  <a:lnTo>
                    <a:pt x="2995341" y="167974"/>
                  </a:lnTo>
                  <a:lnTo>
                    <a:pt x="3058289" y="162899"/>
                  </a:lnTo>
                  <a:lnTo>
                    <a:pt x="3124243" y="161151"/>
                  </a:lnTo>
                  <a:lnTo>
                    <a:pt x="4909539" y="161151"/>
                  </a:lnTo>
                  <a:lnTo>
                    <a:pt x="4975492" y="159404"/>
                  </a:lnTo>
                  <a:lnTo>
                    <a:pt x="5038440" y="154328"/>
                  </a:lnTo>
                  <a:lnTo>
                    <a:pt x="5097694" y="146173"/>
                  </a:lnTo>
                  <a:lnTo>
                    <a:pt x="5152562" y="135189"/>
                  </a:lnTo>
                  <a:lnTo>
                    <a:pt x="5202354" y="121623"/>
                  </a:lnTo>
                  <a:lnTo>
                    <a:pt x="5246380" y="105727"/>
                  </a:lnTo>
                  <a:lnTo>
                    <a:pt x="5283950" y="87748"/>
                  </a:lnTo>
                  <a:lnTo>
                    <a:pt x="5336957" y="46542"/>
                  </a:lnTo>
                  <a:lnTo>
                    <a:pt x="5351015" y="23813"/>
                  </a:lnTo>
                  <a:lnTo>
                    <a:pt x="5355854" y="0"/>
                  </a:lnTo>
                </a:path>
              </a:pathLst>
            </a:custGeom>
            <a:ln w="40269">
              <a:solidFill>
                <a:srgbClr val="FFCF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9723" y="3165551"/>
              <a:ext cx="4241800" cy="3236595"/>
            </a:xfrm>
            <a:custGeom>
              <a:avLst/>
              <a:gdLst/>
              <a:ahLst/>
              <a:cxnLst/>
              <a:rect l="l" t="t" r="r" b="b"/>
              <a:pathLst>
                <a:path w="4241800" h="3236595">
                  <a:moveTo>
                    <a:pt x="120802" y="2873819"/>
                  </a:moveTo>
                  <a:lnTo>
                    <a:pt x="110744" y="2853677"/>
                  </a:lnTo>
                  <a:lnTo>
                    <a:pt x="60401" y="2752966"/>
                  </a:lnTo>
                  <a:lnTo>
                    <a:pt x="0" y="2873819"/>
                  </a:lnTo>
                  <a:lnTo>
                    <a:pt x="40271" y="2873819"/>
                  </a:lnTo>
                  <a:lnTo>
                    <a:pt x="40271" y="3115551"/>
                  </a:lnTo>
                  <a:lnTo>
                    <a:pt x="0" y="3115551"/>
                  </a:lnTo>
                  <a:lnTo>
                    <a:pt x="60401" y="3236417"/>
                  </a:lnTo>
                  <a:lnTo>
                    <a:pt x="110744" y="3135693"/>
                  </a:lnTo>
                  <a:lnTo>
                    <a:pt x="120802" y="3115551"/>
                  </a:lnTo>
                  <a:lnTo>
                    <a:pt x="80530" y="3115551"/>
                  </a:lnTo>
                  <a:lnTo>
                    <a:pt x="80530" y="2873819"/>
                  </a:lnTo>
                  <a:lnTo>
                    <a:pt x="120802" y="2873819"/>
                  </a:lnTo>
                  <a:close/>
                </a:path>
                <a:path w="4241800" h="3236595">
                  <a:moveTo>
                    <a:pt x="4241724" y="120865"/>
                  </a:moveTo>
                  <a:lnTo>
                    <a:pt x="4231652" y="100723"/>
                  </a:lnTo>
                  <a:lnTo>
                    <a:pt x="4181322" y="0"/>
                  </a:lnTo>
                  <a:lnTo>
                    <a:pt x="4120921" y="120865"/>
                  </a:lnTo>
                  <a:lnTo>
                    <a:pt x="4161193" y="120865"/>
                  </a:lnTo>
                  <a:lnTo>
                    <a:pt x="4161193" y="282016"/>
                  </a:lnTo>
                  <a:lnTo>
                    <a:pt x="4120921" y="282016"/>
                  </a:lnTo>
                  <a:lnTo>
                    <a:pt x="4181322" y="402882"/>
                  </a:lnTo>
                  <a:lnTo>
                    <a:pt x="4231665" y="302158"/>
                  </a:lnTo>
                  <a:lnTo>
                    <a:pt x="4241724" y="282016"/>
                  </a:lnTo>
                  <a:lnTo>
                    <a:pt x="4201452" y="282016"/>
                  </a:lnTo>
                  <a:lnTo>
                    <a:pt x="4201452" y="120865"/>
                  </a:lnTo>
                  <a:lnTo>
                    <a:pt x="4241724" y="1208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9296" y="1594347"/>
              <a:ext cx="1812289" cy="1826895"/>
            </a:xfrm>
            <a:custGeom>
              <a:avLst/>
              <a:gdLst/>
              <a:ahLst/>
              <a:cxnLst/>
              <a:rect l="l" t="t" r="r" b="b"/>
              <a:pathLst>
                <a:path w="1812289" h="1826895">
                  <a:moveTo>
                    <a:pt x="906066" y="0"/>
                  </a:moveTo>
                  <a:lnTo>
                    <a:pt x="857946" y="1265"/>
                  </a:lnTo>
                  <a:lnTo>
                    <a:pt x="810479" y="5021"/>
                  </a:lnTo>
                  <a:lnTo>
                    <a:pt x="763730" y="11202"/>
                  </a:lnTo>
                  <a:lnTo>
                    <a:pt x="717760" y="19747"/>
                  </a:lnTo>
                  <a:lnTo>
                    <a:pt x="672632" y="30592"/>
                  </a:lnTo>
                  <a:lnTo>
                    <a:pt x="628409" y="43674"/>
                  </a:lnTo>
                  <a:lnTo>
                    <a:pt x="585153" y="58931"/>
                  </a:lnTo>
                  <a:lnTo>
                    <a:pt x="542927" y="76298"/>
                  </a:lnTo>
                  <a:lnTo>
                    <a:pt x="501794" y="95712"/>
                  </a:lnTo>
                  <a:lnTo>
                    <a:pt x="461815" y="117111"/>
                  </a:lnTo>
                  <a:lnTo>
                    <a:pt x="423055" y="140432"/>
                  </a:lnTo>
                  <a:lnTo>
                    <a:pt x="385574" y="165611"/>
                  </a:lnTo>
                  <a:lnTo>
                    <a:pt x="349437" y="192586"/>
                  </a:lnTo>
                  <a:lnTo>
                    <a:pt x="314705" y="221293"/>
                  </a:lnTo>
                  <a:lnTo>
                    <a:pt x="281442" y="251668"/>
                  </a:lnTo>
                  <a:lnTo>
                    <a:pt x="249709" y="283650"/>
                  </a:lnTo>
                  <a:lnTo>
                    <a:pt x="219570" y="317175"/>
                  </a:lnTo>
                  <a:lnTo>
                    <a:pt x="191087" y="352179"/>
                  </a:lnTo>
                  <a:lnTo>
                    <a:pt x="164322" y="388600"/>
                  </a:lnTo>
                  <a:lnTo>
                    <a:pt x="139339" y="426374"/>
                  </a:lnTo>
                  <a:lnTo>
                    <a:pt x="116200" y="465439"/>
                  </a:lnTo>
                  <a:lnTo>
                    <a:pt x="94967" y="505731"/>
                  </a:lnTo>
                  <a:lnTo>
                    <a:pt x="75704" y="547188"/>
                  </a:lnTo>
                  <a:lnTo>
                    <a:pt x="58472" y="589745"/>
                  </a:lnTo>
                  <a:lnTo>
                    <a:pt x="43334" y="633341"/>
                  </a:lnTo>
                  <a:lnTo>
                    <a:pt x="30354" y="677911"/>
                  </a:lnTo>
                  <a:lnTo>
                    <a:pt x="19593" y="723393"/>
                  </a:lnTo>
                  <a:lnTo>
                    <a:pt x="11115" y="769724"/>
                  </a:lnTo>
                  <a:lnTo>
                    <a:pt x="4981" y="816840"/>
                  </a:lnTo>
                  <a:lnTo>
                    <a:pt x="1255" y="864679"/>
                  </a:lnTo>
                  <a:lnTo>
                    <a:pt x="0" y="913176"/>
                  </a:lnTo>
                  <a:lnTo>
                    <a:pt x="1255" y="961674"/>
                  </a:lnTo>
                  <a:lnTo>
                    <a:pt x="4981" y="1009513"/>
                  </a:lnTo>
                  <a:lnTo>
                    <a:pt x="11115" y="1056629"/>
                  </a:lnTo>
                  <a:lnTo>
                    <a:pt x="19593" y="1102960"/>
                  </a:lnTo>
                  <a:lnTo>
                    <a:pt x="30354" y="1148442"/>
                  </a:lnTo>
                  <a:lnTo>
                    <a:pt x="43334" y="1193012"/>
                  </a:lnTo>
                  <a:lnTo>
                    <a:pt x="58472" y="1236607"/>
                  </a:lnTo>
                  <a:lnTo>
                    <a:pt x="75704" y="1279165"/>
                  </a:lnTo>
                  <a:lnTo>
                    <a:pt x="94967" y="1320621"/>
                  </a:lnTo>
                  <a:lnTo>
                    <a:pt x="116200" y="1360913"/>
                  </a:lnTo>
                  <a:lnTo>
                    <a:pt x="139339" y="1399978"/>
                  </a:lnTo>
                  <a:lnTo>
                    <a:pt x="164322" y="1437753"/>
                  </a:lnTo>
                  <a:lnTo>
                    <a:pt x="191087" y="1474173"/>
                  </a:lnTo>
                  <a:lnTo>
                    <a:pt x="219570" y="1509178"/>
                  </a:lnTo>
                  <a:lnTo>
                    <a:pt x="249709" y="1542702"/>
                  </a:lnTo>
                  <a:lnTo>
                    <a:pt x="281442" y="1574684"/>
                  </a:lnTo>
                  <a:lnTo>
                    <a:pt x="314705" y="1605060"/>
                  </a:lnTo>
                  <a:lnTo>
                    <a:pt x="349437" y="1633767"/>
                  </a:lnTo>
                  <a:lnTo>
                    <a:pt x="385574" y="1660741"/>
                  </a:lnTo>
                  <a:lnTo>
                    <a:pt x="423055" y="1685920"/>
                  </a:lnTo>
                  <a:lnTo>
                    <a:pt x="461815" y="1709241"/>
                  </a:lnTo>
                  <a:lnTo>
                    <a:pt x="501794" y="1730641"/>
                  </a:lnTo>
                  <a:lnTo>
                    <a:pt x="542927" y="1750055"/>
                  </a:lnTo>
                  <a:lnTo>
                    <a:pt x="585153" y="1767422"/>
                  </a:lnTo>
                  <a:lnTo>
                    <a:pt x="628409" y="1782678"/>
                  </a:lnTo>
                  <a:lnTo>
                    <a:pt x="672632" y="1795761"/>
                  </a:lnTo>
                  <a:lnTo>
                    <a:pt x="717760" y="1806606"/>
                  </a:lnTo>
                  <a:lnTo>
                    <a:pt x="763730" y="1815151"/>
                  </a:lnTo>
                  <a:lnTo>
                    <a:pt x="810479" y="1821332"/>
                  </a:lnTo>
                  <a:lnTo>
                    <a:pt x="857946" y="1825088"/>
                  </a:lnTo>
                  <a:lnTo>
                    <a:pt x="906066" y="1826353"/>
                  </a:lnTo>
                  <a:lnTo>
                    <a:pt x="954186" y="1825088"/>
                  </a:lnTo>
                  <a:lnTo>
                    <a:pt x="1001652" y="1821332"/>
                  </a:lnTo>
                  <a:lnTo>
                    <a:pt x="1048401" y="1815151"/>
                  </a:lnTo>
                  <a:lnTo>
                    <a:pt x="1094371" y="1806606"/>
                  </a:lnTo>
                  <a:lnTo>
                    <a:pt x="1139499" y="1795761"/>
                  </a:lnTo>
                  <a:lnTo>
                    <a:pt x="1183722" y="1782678"/>
                  </a:lnTo>
                  <a:lnTo>
                    <a:pt x="1226977" y="1767422"/>
                  </a:lnTo>
                  <a:lnTo>
                    <a:pt x="1269203" y="1750055"/>
                  </a:lnTo>
                  <a:lnTo>
                    <a:pt x="1310337" y="1730641"/>
                  </a:lnTo>
                  <a:lnTo>
                    <a:pt x="1350315" y="1709241"/>
                  </a:lnTo>
                  <a:lnTo>
                    <a:pt x="1389076" y="1685920"/>
                  </a:lnTo>
                  <a:lnTo>
                    <a:pt x="1426556" y="1660741"/>
                  </a:lnTo>
                  <a:lnTo>
                    <a:pt x="1462693" y="1633767"/>
                  </a:lnTo>
                  <a:lnTo>
                    <a:pt x="1497425" y="1605060"/>
                  </a:lnTo>
                  <a:lnTo>
                    <a:pt x="1530689" y="1574684"/>
                  </a:lnTo>
                  <a:lnTo>
                    <a:pt x="1562421" y="1542702"/>
                  </a:lnTo>
                  <a:lnTo>
                    <a:pt x="1592561" y="1509178"/>
                  </a:lnTo>
                  <a:lnTo>
                    <a:pt x="1621044" y="1474173"/>
                  </a:lnTo>
                  <a:lnTo>
                    <a:pt x="1647808" y="1437753"/>
                  </a:lnTo>
                  <a:lnTo>
                    <a:pt x="1672791" y="1399978"/>
                  </a:lnTo>
                  <a:lnTo>
                    <a:pt x="1695931" y="1360913"/>
                  </a:lnTo>
                  <a:lnTo>
                    <a:pt x="1717163" y="1320621"/>
                  </a:lnTo>
                  <a:lnTo>
                    <a:pt x="1736427" y="1279165"/>
                  </a:lnTo>
                  <a:lnTo>
                    <a:pt x="1753658" y="1236607"/>
                  </a:lnTo>
                  <a:lnTo>
                    <a:pt x="1768796" y="1193012"/>
                  </a:lnTo>
                  <a:lnTo>
                    <a:pt x="1781776" y="1148442"/>
                  </a:lnTo>
                  <a:lnTo>
                    <a:pt x="1792537" y="1102960"/>
                  </a:lnTo>
                  <a:lnTo>
                    <a:pt x="1801015" y="1056629"/>
                  </a:lnTo>
                  <a:lnTo>
                    <a:pt x="1807149" y="1009513"/>
                  </a:lnTo>
                  <a:lnTo>
                    <a:pt x="1810875" y="961674"/>
                  </a:lnTo>
                  <a:lnTo>
                    <a:pt x="1812131" y="913176"/>
                  </a:lnTo>
                  <a:lnTo>
                    <a:pt x="1810875" y="864679"/>
                  </a:lnTo>
                  <a:lnTo>
                    <a:pt x="1807149" y="816840"/>
                  </a:lnTo>
                  <a:lnTo>
                    <a:pt x="1801015" y="769724"/>
                  </a:lnTo>
                  <a:lnTo>
                    <a:pt x="1792537" y="723393"/>
                  </a:lnTo>
                  <a:lnTo>
                    <a:pt x="1781776" y="677911"/>
                  </a:lnTo>
                  <a:lnTo>
                    <a:pt x="1768796" y="633341"/>
                  </a:lnTo>
                  <a:lnTo>
                    <a:pt x="1753658" y="589745"/>
                  </a:lnTo>
                  <a:lnTo>
                    <a:pt x="1736427" y="547188"/>
                  </a:lnTo>
                  <a:lnTo>
                    <a:pt x="1717163" y="505731"/>
                  </a:lnTo>
                  <a:lnTo>
                    <a:pt x="1695931" y="465439"/>
                  </a:lnTo>
                  <a:lnTo>
                    <a:pt x="1672791" y="426374"/>
                  </a:lnTo>
                  <a:lnTo>
                    <a:pt x="1647808" y="388600"/>
                  </a:lnTo>
                  <a:lnTo>
                    <a:pt x="1621044" y="352179"/>
                  </a:lnTo>
                  <a:lnTo>
                    <a:pt x="1592561" y="317175"/>
                  </a:lnTo>
                  <a:lnTo>
                    <a:pt x="1562421" y="283650"/>
                  </a:lnTo>
                  <a:lnTo>
                    <a:pt x="1530689" y="251668"/>
                  </a:lnTo>
                  <a:lnTo>
                    <a:pt x="1497425" y="221293"/>
                  </a:lnTo>
                  <a:lnTo>
                    <a:pt x="1462693" y="192586"/>
                  </a:lnTo>
                  <a:lnTo>
                    <a:pt x="1426556" y="165611"/>
                  </a:lnTo>
                  <a:lnTo>
                    <a:pt x="1389076" y="140432"/>
                  </a:lnTo>
                  <a:lnTo>
                    <a:pt x="1350315" y="117111"/>
                  </a:lnTo>
                  <a:lnTo>
                    <a:pt x="1310337" y="95712"/>
                  </a:lnTo>
                  <a:lnTo>
                    <a:pt x="1269203" y="76298"/>
                  </a:lnTo>
                  <a:lnTo>
                    <a:pt x="1226977" y="58931"/>
                  </a:lnTo>
                  <a:lnTo>
                    <a:pt x="1183722" y="43674"/>
                  </a:lnTo>
                  <a:lnTo>
                    <a:pt x="1139499" y="30592"/>
                  </a:lnTo>
                  <a:lnTo>
                    <a:pt x="1094371" y="19747"/>
                  </a:lnTo>
                  <a:lnTo>
                    <a:pt x="1048401" y="11202"/>
                  </a:lnTo>
                  <a:lnTo>
                    <a:pt x="1001652" y="5021"/>
                  </a:lnTo>
                  <a:lnTo>
                    <a:pt x="954186" y="1265"/>
                  </a:lnTo>
                  <a:lnTo>
                    <a:pt x="906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9296" y="1594347"/>
              <a:ext cx="1812289" cy="1826895"/>
            </a:xfrm>
            <a:custGeom>
              <a:avLst/>
              <a:gdLst/>
              <a:ahLst/>
              <a:cxnLst/>
              <a:rect l="l" t="t" r="r" b="b"/>
              <a:pathLst>
                <a:path w="1812289" h="1826895">
                  <a:moveTo>
                    <a:pt x="0" y="913177"/>
                  </a:moveTo>
                  <a:lnTo>
                    <a:pt x="1255" y="864679"/>
                  </a:lnTo>
                  <a:lnTo>
                    <a:pt x="4981" y="816840"/>
                  </a:lnTo>
                  <a:lnTo>
                    <a:pt x="11115" y="769724"/>
                  </a:lnTo>
                  <a:lnTo>
                    <a:pt x="19593" y="723393"/>
                  </a:lnTo>
                  <a:lnTo>
                    <a:pt x="30354" y="677911"/>
                  </a:lnTo>
                  <a:lnTo>
                    <a:pt x="43334" y="633341"/>
                  </a:lnTo>
                  <a:lnTo>
                    <a:pt x="58472" y="589746"/>
                  </a:lnTo>
                  <a:lnTo>
                    <a:pt x="75703" y="547188"/>
                  </a:lnTo>
                  <a:lnTo>
                    <a:pt x="94967" y="505732"/>
                  </a:lnTo>
                  <a:lnTo>
                    <a:pt x="116200" y="465440"/>
                  </a:lnTo>
                  <a:lnTo>
                    <a:pt x="139339" y="426375"/>
                  </a:lnTo>
                  <a:lnTo>
                    <a:pt x="164322" y="388600"/>
                  </a:lnTo>
                  <a:lnTo>
                    <a:pt x="191087" y="352179"/>
                  </a:lnTo>
                  <a:lnTo>
                    <a:pt x="219570" y="317175"/>
                  </a:lnTo>
                  <a:lnTo>
                    <a:pt x="249709" y="283651"/>
                  </a:lnTo>
                  <a:lnTo>
                    <a:pt x="281442" y="251669"/>
                  </a:lnTo>
                  <a:lnTo>
                    <a:pt x="314705" y="221293"/>
                  </a:lnTo>
                  <a:lnTo>
                    <a:pt x="349437" y="192586"/>
                  </a:lnTo>
                  <a:lnTo>
                    <a:pt x="385574" y="165612"/>
                  </a:lnTo>
                  <a:lnTo>
                    <a:pt x="423054" y="140433"/>
                  </a:lnTo>
                  <a:lnTo>
                    <a:pt x="461815" y="117112"/>
                  </a:lnTo>
                  <a:lnTo>
                    <a:pt x="501793" y="95712"/>
                  </a:lnTo>
                  <a:lnTo>
                    <a:pt x="542927" y="76298"/>
                  </a:lnTo>
                  <a:lnTo>
                    <a:pt x="585153" y="58931"/>
                  </a:lnTo>
                  <a:lnTo>
                    <a:pt x="628409" y="43675"/>
                  </a:lnTo>
                  <a:lnTo>
                    <a:pt x="672632" y="30592"/>
                  </a:lnTo>
                  <a:lnTo>
                    <a:pt x="717760" y="19747"/>
                  </a:lnTo>
                  <a:lnTo>
                    <a:pt x="763730" y="11202"/>
                  </a:lnTo>
                  <a:lnTo>
                    <a:pt x="810479" y="5021"/>
                  </a:lnTo>
                  <a:lnTo>
                    <a:pt x="857945" y="1265"/>
                  </a:lnTo>
                  <a:lnTo>
                    <a:pt x="906065" y="0"/>
                  </a:lnTo>
                  <a:lnTo>
                    <a:pt x="954185" y="1265"/>
                  </a:lnTo>
                  <a:lnTo>
                    <a:pt x="1001651" y="5021"/>
                  </a:lnTo>
                  <a:lnTo>
                    <a:pt x="1048401" y="11202"/>
                  </a:lnTo>
                  <a:lnTo>
                    <a:pt x="1094370" y="19747"/>
                  </a:lnTo>
                  <a:lnTo>
                    <a:pt x="1139498" y="30592"/>
                  </a:lnTo>
                  <a:lnTo>
                    <a:pt x="1183721" y="43675"/>
                  </a:lnTo>
                  <a:lnTo>
                    <a:pt x="1226977" y="58931"/>
                  </a:lnTo>
                  <a:lnTo>
                    <a:pt x="1269203" y="76298"/>
                  </a:lnTo>
                  <a:lnTo>
                    <a:pt x="1310337" y="95712"/>
                  </a:lnTo>
                  <a:lnTo>
                    <a:pt x="1350315" y="117112"/>
                  </a:lnTo>
                  <a:lnTo>
                    <a:pt x="1389076" y="140433"/>
                  </a:lnTo>
                  <a:lnTo>
                    <a:pt x="1426556" y="165612"/>
                  </a:lnTo>
                  <a:lnTo>
                    <a:pt x="1462693" y="192586"/>
                  </a:lnTo>
                  <a:lnTo>
                    <a:pt x="1497425" y="221293"/>
                  </a:lnTo>
                  <a:lnTo>
                    <a:pt x="1530689" y="251669"/>
                  </a:lnTo>
                  <a:lnTo>
                    <a:pt x="1562421" y="283651"/>
                  </a:lnTo>
                  <a:lnTo>
                    <a:pt x="1592560" y="317175"/>
                  </a:lnTo>
                  <a:lnTo>
                    <a:pt x="1621044" y="352179"/>
                  </a:lnTo>
                  <a:lnTo>
                    <a:pt x="1647808" y="388600"/>
                  </a:lnTo>
                  <a:lnTo>
                    <a:pt x="1672791" y="426375"/>
                  </a:lnTo>
                  <a:lnTo>
                    <a:pt x="1695930" y="465440"/>
                  </a:lnTo>
                  <a:lnTo>
                    <a:pt x="1717163" y="505732"/>
                  </a:lnTo>
                  <a:lnTo>
                    <a:pt x="1736427" y="547188"/>
                  </a:lnTo>
                  <a:lnTo>
                    <a:pt x="1753658" y="589746"/>
                  </a:lnTo>
                  <a:lnTo>
                    <a:pt x="1768796" y="633341"/>
                  </a:lnTo>
                  <a:lnTo>
                    <a:pt x="1781776" y="677911"/>
                  </a:lnTo>
                  <a:lnTo>
                    <a:pt x="1792537" y="723393"/>
                  </a:lnTo>
                  <a:lnTo>
                    <a:pt x="1801015" y="769724"/>
                  </a:lnTo>
                  <a:lnTo>
                    <a:pt x="1807149" y="816840"/>
                  </a:lnTo>
                  <a:lnTo>
                    <a:pt x="1810875" y="864679"/>
                  </a:lnTo>
                  <a:lnTo>
                    <a:pt x="1812131" y="913177"/>
                  </a:lnTo>
                  <a:lnTo>
                    <a:pt x="1810875" y="961674"/>
                  </a:lnTo>
                  <a:lnTo>
                    <a:pt x="1807149" y="1009513"/>
                  </a:lnTo>
                  <a:lnTo>
                    <a:pt x="1801015" y="1056629"/>
                  </a:lnTo>
                  <a:lnTo>
                    <a:pt x="1792537" y="1102960"/>
                  </a:lnTo>
                  <a:lnTo>
                    <a:pt x="1781776" y="1148442"/>
                  </a:lnTo>
                  <a:lnTo>
                    <a:pt x="1768796" y="1193012"/>
                  </a:lnTo>
                  <a:lnTo>
                    <a:pt x="1753658" y="1236607"/>
                  </a:lnTo>
                  <a:lnTo>
                    <a:pt x="1736427" y="1279165"/>
                  </a:lnTo>
                  <a:lnTo>
                    <a:pt x="1717163" y="1320621"/>
                  </a:lnTo>
                  <a:lnTo>
                    <a:pt x="1695930" y="1360913"/>
                  </a:lnTo>
                  <a:lnTo>
                    <a:pt x="1672791" y="1399978"/>
                  </a:lnTo>
                  <a:lnTo>
                    <a:pt x="1647808" y="1437753"/>
                  </a:lnTo>
                  <a:lnTo>
                    <a:pt x="1621044" y="1474174"/>
                  </a:lnTo>
                  <a:lnTo>
                    <a:pt x="1592560" y="1509178"/>
                  </a:lnTo>
                  <a:lnTo>
                    <a:pt x="1562421" y="1542703"/>
                  </a:lnTo>
                  <a:lnTo>
                    <a:pt x="1530689" y="1574684"/>
                  </a:lnTo>
                  <a:lnTo>
                    <a:pt x="1497425" y="1605060"/>
                  </a:lnTo>
                  <a:lnTo>
                    <a:pt x="1462693" y="1633767"/>
                  </a:lnTo>
                  <a:lnTo>
                    <a:pt x="1426556" y="1660741"/>
                  </a:lnTo>
                  <a:lnTo>
                    <a:pt x="1389076" y="1685921"/>
                  </a:lnTo>
                  <a:lnTo>
                    <a:pt x="1350315" y="1709241"/>
                  </a:lnTo>
                  <a:lnTo>
                    <a:pt x="1310337" y="1730641"/>
                  </a:lnTo>
                  <a:lnTo>
                    <a:pt x="1269203" y="1750055"/>
                  </a:lnTo>
                  <a:lnTo>
                    <a:pt x="1226977" y="1767422"/>
                  </a:lnTo>
                  <a:lnTo>
                    <a:pt x="1183721" y="1782679"/>
                  </a:lnTo>
                  <a:lnTo>
                    <a:pt x="1139498" y="1795761"/>
                  </a:lnTo>
                  <a:lnTo>
                    <a:pt x="1094370" y="1806606"/>
                  </a:lnTo>
                  <a:lnTo>
                    <a:pt x="1048401" y="1815151"/>
                  </a:lnTo>
                  <a:lnTo>
                    <a:pt x="1001651" y="1821333"/>
                  </a:lnTo>
                  <a:lnTo>
                    <a:pt x="954185" y="1825088"/>
                  </a:lnTo>
                  <a:lnTo>
                    <a:pt x="906065" y="1826354"/>
                  </a:lnTo>
                  <a:lnTo>
                    <a:pt x="857945" y="1825088"/>
                  </a:lnTo>
                  <a:lnTo>
                    <a:pt x="810479" y="1821333"/>
                  </a:lnTo>
                  <a:lnTo>
                    <a:pt x="763730" y="1815151"/>
                  </a:lnTo>
                  <a:lnTo>
                    <a:pt x="717760" y="1806606"/>
                  </a:lnTo>
                  <a:lnTo>
                    <a:pt x="672632" y="1795761"/>
                  </a:lnTo>
                  <a:lnTo>
                    <a:pt x="628409" y="1782679"/>
                  </a:lnTo>
                  <a:lnTo>
                    <a:pt x="585153" y="1767422"/>
                  </a:lnTo>
                  <a:lnTo>
                    <a:pt x="542927" y="1750055"/>
                  </a:lnTo>
                  <a:lnTo>
                    <a:pt x="501793" y="1730641"/>
                  </a:lnTo>
                  <a:lnTo>
                    <a:pt x="461815" y="1709241"/>
                  </a:lnTo>
                  <a:lnTo>
                    <a:pt x="423054" y="1685921"/>
                  </a:lnTo>
                  <a:lnTo>
                    <a:pt x="385574" y="1660741"/>
                  </a:lnTo>
                  <a:lnTo>
                    <a:pt x="349437" y="1633767"/>
                  </a:lnTo>
                  <a:lnTo>
                    <a:pt x="314705" y="1605060"/>
                  </a:lnTo>
                  <a:lnTo>
                    <a:pt x="281442" y="1574684"/>
                  </a:lnTo>
                  <a:lnTo>
                    <a:pt x="249709" y="1542703"/>
                  </a:lnTo>
                  <a:lnTo>
                    <a:pt x="219570" y="1509178"/>
                  </a:lnTo>
                  <a:lnTo>
                    <a:pt x="191087" y="1474174"/>
                  </a:lnTo>
                  <a:lnTo>
                    <a:pt x="164322" y="1437753"/>
                  </a:lnTo>
                  <a:lnTo>
                    <a:pt x="139339" y="1399978"/>
                  </a:lnTo>
                  <a:lnTo>
                    <a:pt x="116200" y="1360913"/>
                  </a:lnTo>
                  <a:lnTo>
                    <a:pt x="94967" y="1320621"/>
                  </a:lnTo>
                  <a:lnTo>
                    <a:pt x="75703" y="1279165"/>
                  </a:lnTo>
                  <a:lnTo>
                    <a:pt x="58472" y="1236607"/>
                  </a:lnTo>
                  <a:lnTo>
                    <a:pt x="43334" y="1193012"/>
                  </a:lnTo>
                  <a:lnTo>
                    <a:pt x="30354" y="1148442"/>
                  </a:lnTo>
                  <a:lnTo>
                    <a:pt x="19593" y="1102960"/>
                  </a:lnTo>
                  <a:lnTo>
                    <a:pt x="11115" y="1056629"/>
                  </a:lnTo>
                  <a:lnTo>
                    <a:pt x="4981" y="1009513"/>
                  </a:lnTo>
                  <a:lnTo>
                    <a:pt x="1255" y="961674"/>
                  </a:lnTo>
                  <a:lnTo>
                    <a:pt x="0" y="913177"/>
                  </a:lnTo>
                  <a:close/>
                </a:path>
              </a:pathLst>
            </a:custGeom>
            <a:ln w="30208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6412" y="2843251"/>
              <a:ext cx="617855" cy="1222375"/>
            </a:xfrm>
            <a:custGeom>
              <a:avLst/>
              <a:gdLst/>
              <a:ahLst/>
              <a:cxnLst/>
              <a:rect l="l" t="t" r="r" b="b"/>
              <a:pathLst>
                <a:path w="617854" h="1222375">
                  <a:moveTo>
                    <a:pt x="0" y="0"/>
                  </a:moveTo>
                  <a:lnTo>
                    <a:pt x="617466" y="1222045"/>
                  </a:lnTo>
                </a:path>
              </a:pathLst>
            </a:custGeom>
            <a:ln w="2013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8651" y="3084974"/>
              <a:ext cx="711835" cy="886460"/>
            </a:xfrm>
            <a:custGeom>
              <a:avLst/>
              <a:gdLst/>
              <a:ahLst/>
              <a:cxnLst/>
              <a:rect l="l" t="t" r="r" b="b"/>
              <a:pathLst>
                <a:path w="711835" h="886460">
                  <a:moveTo>
                    <a:pt x="0" y="886318"/>
                  </a:moveTo>
                  <a:lnTo>
                    <a:pt x="711429" y="0"/>
                  </a:lnTo>
                </a:path>
              </a:pathLst>
            </a:custGeom>
            <a:ln w="20138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2720" y="2628385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0" y="0"/>
                  </a:moveTo>
                  <a:lnTo>
                    <a:pt x="429542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2262" y="2507524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272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1535" y="2386662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272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4230" y="2252371"/>
              <a:ext cx="537210" cy="0"/>
            </a:xfrm>
            <a:custGeom>
              <a:avLst/>
              <a:gdLst/>
              <a:ahLst/>
              <a:cxnLst/>
              <a:rect l="l" t="t" r="r" b="b"/>
              <a:pathLst>
                <a:path w="537210">
                  <a:moveTo>
                    <a:pt x="0" y="0"/>
                  </a:moveTo>
                  <a:lnTo>
                    <a:pt x="536927" y="1"/>
                  </a:lnTo>
                </a:path>
              </a:pathLst>
            </a:custGeom>
            <a:ln w="3021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2262" y="2507524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1" y="120861"/>
                  </a:lnTo>
                </a:path>
              </a:pathLst>
            </a:custGeom>
            <a:ln w="3020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1535" y="2386662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1" y="120861"/>
                  </a:lnTo>
                </a:path>
              </a:pathLst>
            </a:custGeom>
            <a:ln w="3020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4230" y="2265800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1" y="120861"/>
                  </a:lnTo>
                </a:path>
              </a:pathLst>
            </a:custGeom>
            <a:ln w="3020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2262" y="2628385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0"/>
                  </a:moveTo>
                  <a:lnTo>
                    <a:pt x="1" y="2148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1535" y="2520953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h="322580">
                  <a:moveTo>
                    <a:pt x="0" y="0"/>
                  </a:moveTo>
                  <a:lnTo>
                    <a:pt x="1" y="3222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32262" y="2690496"/>
              <a:ext cx="389890" cy="90805"/>
            </a:xfrm>
            <a:custGeom>
              <a:avLst/>
              <a:gdLst/>
              <a:ahLst/>
              <a:cxnLst/>
              <a:rect l="l" t="t" r="r" b="b"/>
              <a:pathLst>
                <a:path w="389889" h="90805">
                  <a:moveTo>
                    <a:pt x="90606" y="0"/>
                  </a:moveTo>
                  <a:lnTo>
                    <a:pt x="0" y="45322"/>
                  </a:lnTo>
                  <a:lnTo>
                    <a:pt x="90606" y="90646"/>
                  </a:lnTo>
                  <a:lnTo>
                    <a:pt x="90606" y="60430"/>
                  </a:lnTo>
                  <a:lnTo>
                    <a:pt x="75505" y="60430"/>
                  </a:lnTo>
                  <a:lnTo>
                    <a:pt x="75505" y="30214"/>
                  </a:lnTo>
                  <a:lnTo>
                    <a:pt x="90606" y="30214"/>
                  </a:lnTo>
                  <a:lnTo>
                    <a:pt x="90606" y="0"/>
                  </a:lnTo>
                  <a:close/>
                </a:path>
                <a:path w="389889" h="90805">
                  <a:moveTo>
                    <a:pt x="298665" y="30215"/>
                  </a:moveTo>
                  <a:lnTo>
                    <a:pt x="298665" y="90646"/>
                  </a:lnTo>
                  <a:lnTo>
                    <a:pt x="359072" y="60430"/>
                  </a:lnTo>
                  <a:lnTo>
                    <a:pt x="313767" y="60430"/>
                  </a:lnTo>
                  <a:lnTo>
                    <a:pt x="313767" y="30215"/>
                  </a:lnTo>
                  <a:lnTo>
                    <a:pt x="298665" y="30215"/>
                  </a:lnTo>
                  <a:close/>
                </a:path>
                <a:path w="389889" h="90805">
                  <a:moveTo>
                    <a:pt x="75505" y="30214"/>
                  </a:moveTo>
                  <a:lnTo>
                    <a:pt x="75505" y="60430"/>
                  </a:lnTo>
                  <a:lnTo>
                    <a:pt x="90606" y="60430"/>
                  </a:lnTo>
                  <a:lnTo>
                    <a:pt x="90606" y="30214"/>
                  </a:lnTo>
                  <a:lnTo>
                    <a:pt x="75505" y="30214"/>
                  </a:lnTo>
                  <a:close/>
                </a:path>
                <a:path w="389889" h="90805">
                  <a:moveTo>
                    <a:pt x="90606" y="30214"/>
                  </a:moveTo>
                  <a:lnTo>
                    <a:pt x="90606" y="60430"/>
                  </a:lnTo>
                  <a:lnTo>
                    <a:pt x="298665" y="60430"/>
                  </a:lnTo>
                  <a:lnTo>
                    <a:pt x="298665" y="30215"/>
                  </a:lnTo>
                  <a:lnTo>
                    <a:pt x="90606" y="30214"/>
                  </a:lnTo>
                  <a:close/>
                </a:path>
                <a:path w="389889" h="90805">
                  <a:moveTo>
                    <a:pt x="298665" y="0"/>
                  </a:moveTo>
                  <a:lnTo>
                    <a:pt x="298665" y="30215"/>
                  </a:lnTo>
                  <a:lnTo>
                    <a:pt x="313767" y="30215"/>
                  </a:lnTo>
                  <a:lnTo>
                    <a:pt x="313767" y="60430"/>
                  </a:lnTo>
                  <a:lnTo>
                    <a:pt x="359072" y="60430"/>
                  </a:lnTo>
                  <a:lnTo>
                    <a:pt x="389272" y="45323"/>
                  </a:lnTo>
                  <a:lnTo>
                    <a:pt x="298665" y="0"/>
                  </a:lnTo>
                  <a:close/>
                </a:path>
                <a:path w="389889" h="90805">
                  <a:moveTo>
                    <a:pt x="90606" y="30214"/>
                  </a:moveTo>
                  <a:lnTo>
                    <a:pt x="75505" y="30214"/>
                  </a:lnTo>
                  <a:lnTo>
                    <a:pt x="90606" y="302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9836" y="6832484"/>
            <a:ext cx="13798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input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range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69490" y="3449053"/>
            <a:ext cx="347345" cy="155511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output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range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9989" y="5968884"/>
            <a:ext cx="13525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Y</a:t>
            </a:r>
            <a:r>
              <a:rPr sz="2100" baseline="-15873" dirty="0">
                <a:latin typeface="Tahoma"/>
                <a:cs typeface="Tahoma"/>
              </a:rPr>
              <a:t>0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-27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offset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91743" y="6603884"/>
            <a:ext cx="3816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X</a:t>
            </a:r>
            <a:r>
              <a:rPr sz="2100" baseline="-15873" dirty="0">
                <a:latin typeface="Tahoma"/>
                <a:cs typeface="Tahoma"/>
              </a:rPr>
              <a:t>m</a:t>
            </a:r>
            <a:endParaRPr sz="2100" baseline="-15873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12734" y="1424964"/>
            <a:ext cx="613410" cy="787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580"/>
              </a:spcBef>
            </a:pPr>
            <a:r>
              <a:rPr sz="2100" spc="-5" dirty="0">
                <a:latin typeface="Tahoma"/>
                <a:cs typeface="Tahoma"/>
              </a:rPr>
              <a:t>Y</a:t>
            </a:r>
            <a:endParaRPr sz="2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100" spc="-50" dirty="0">
                <a:latin typeface="Tahoma"/>
                <a:cs typeface="Tahoma"/>
              </a:rPr>
              <a:t>Y</a:t>
            </a:r>
            <a:r>
              <a:rPr sz="2100" spc="-75" baseline="-15873" dirty="0">
                <a:latin typeface="Tahoma"/>
                <a:cs typeface="Tahoma"/>
              </a:rPr>
              <a:t>m</a:t>
            </a:r>
            <a:endParaRPr sz="2100" baseline="-15873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19541" y="2829821"/>
            <a:ext cx="228600" cy="309245"/>
          </a:xfrm>
          <a:custGeom>
            <a:avLst/>
            <a:gdLst/>
            <a:ahLst/>
            <a:cxnLst/>
            <a:rect l="l" t="t" r="r" b="b"/>
            <a:pathLst>
              <a:path w="228600" h="309244">
                <a:moveTo>
                  <a:pt x="228193" y="0"/>
                </a:moveTo>
                <a:lnTo>
                  <a:pt x="0" y="0"/>
                </a:lnTo>
                <a:lnTo>
                  <a:pt x="0" y="308869"/>
                </a:lnTo>
                <a:lnTo>
                  <a:pt x="228193" y="308869"/>
                </a:lnTo>
                <a:lnTo>
                  <a:pt x="228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41043" y="2806584"/>
            <a:ext cx="18395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</a:t>
            </a:r>
            <a:r>
              <a:rPr sz="2100" dirty="0">
                <a:latin typeface="Tahoma"/>
                <a:cs typeface="Tahoma"/>
              </a:rPr>
              <a:t>X </a:t>
            </a:r>
            <a:r>
              <a:rPr sz="2100" spc="-5" dirty="0">
                <a:latin typeface="Tahoma"/>
                <a:cs typeface="Tahoma"/>
              </a:rPr>
              <a:t>=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resolution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4330" y="3456964"/>
            <a:ext cx="394335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 indent="-13335">
              <a:lnSpc>
                <a:spcPct val="1111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</a:t>
            </a:r>
            <a:r>
              <a:rPr sz="2100" spc="-5" dirty="0">
                <a:latin typeface="Tahoma"/>
                <a:cs typeface="Tahoma"/>
              </a:rPr>
              <a:t>Y  </a:t>
            </a:r>
            <a:r>
              <a:rPr sz="2100" spc="-100" dirty="0">
                <a:latin typeface="Tahoma"/>
                <a:cs typeface="Tahoma"/>
              </a:rPr>
              <a:t>Y</a:t>
            </a:r>
            <a:r>
              <a:rPr sz="2100" spc="-7" baseline="-15873" dirty="0">
                <a:latin typeface="Tahoma"/>
                <a:cs typeface="Tahoma"/>
              </a:rPr>
              <a:t>m</a:t>
            </a:r>
            <a:endParaRPr sz="2100" baseline="-15873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66220" y="387728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119" y="1"/>
                </a:lnTo>
              </a:path>
            </a:pathLst>
          </a:custGeom>
          <a:ln w="30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08639" y="3682884"/>
            <a:ext cx="19030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ahoma"/>
                <a:cs typeface="Tahoma"/>
              </a:rPr>
              <a:t>= </a:t>
            </a:r>
            <a:r>
              <a:rPr sz="2100" dirty="0">
                <a:latin typeface="Tahoma"/>
                <a:cs typeface="Tahoma"/>
              </a:rPr>
              <a:t>linearity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error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6650" y="7012322"/>
            <a:ext cx="8883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5" dirty="0">
                <a:solidFill>
                  <a:srgbClr val="5F5F5F"/>
                </a:solidFill>
                <a:latin typeface="Tahoma"/>
                <a:cs typeface="Tahoma"/>
              </a:rPr>
              <a:t>Robotics</a:t>
            </a:r>
            <a:r>
              <a:rPr sz="1550" i="1" spc="-1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29785" y="7012322"/>
            <a:ext cx="12953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30" dirty="0">
                <a:solidFill>
                  <a:srgbClr val="5F5F5F"/>
                </a:solidFill>
                <a:latin typeface="Tahoma"/>
                <a:cs typeface="Tahoma"/>
              </a:rPr>
              <a:t>6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9437" y="380811"/>
            <a:ext cx="4232910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Sensor</a:t>
            </a:r>
            <a:r>
              <a:rPr spc="-60" dirty="0"/>
              <a:t> </a:t>
            </a:r>
            <a:r>
              <a:rPr spc="-15" dirty="0"/>
              <a:t>measurements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500" spc="15" dirty="0"/>
              <a:t>some</a:t>
            </a:r>
            <a:r>
              <a:rPr sz="2500" spc="20" dirty="0"/>
              <a:t> </a:t>
            </a:r>
            <a:r>
              <a:rPr sz="2500" spc="10" dirty="0"/>
              <a:t>non-idealities</a:t>
            </a:r>
            <a:endParaRPr sz="25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1476148" y="1498664"/>
            <a:ext cx="7795520" cy="527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9780" y="3764820"/>
            <a:ext cx="1401445" cy="391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55"/>
              </a:spcBef>
            </a:pPr>
            <a:r>
              <a:rPr sz="1900" spc="-5" dirty="0">
                <a:latin typeface="Tahoma"/>
                <a:cs typeface="Tahoma"/>
              </a:rPr>
              <a:t>Asymmetry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8590" y="3764820"/>
            <a:ext cx="633095" cy="391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55"/>
              </a:spcBef>
            </a:pPr>
            <a:r>
              <a:rPr sz="1900" dirty="0">
                <a:latin typeface="Tahoma"/>
                <a:cs typeface="Tahoma"/>
              </a:rPr>
              <a:t>Bias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819" y="3764820"/>
            <a:ext cx="1332865" cy="391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55"/>
              </a:spcBef>
            </a:pPr>
            <a:r>
              <a:rPr sz="1900" dirty="0">
                <a:latin typeface="Tahoma"/>
                <a:cs typeface="Tahoma"/>
              </a:rPr>
              <a:t>Dead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zone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2866" y="6574854"/>
            <a:ext cx="1475105" cy="389890"/>
          </a:xfrm>
          <a:custGeom>
            <a:avLst/>
            <a:gdLst/>
            <a:ahLst/>
            <a:cxnLst/>
            <a:rect l="l" t="t" r="r" b="b"/>
            <a:pathLst>
              <a:path w="1475105" h="389890">
                <a:moveTo>
                  <a:pt x="1474873" y="0"/>
                </a:moveTo>
                <a:lnTo>
                  <a:pt x="0" y="0"/>
                </a:lnTo>
                <a:lnTo>
                  <a:pt x="0" y="389443"/>
                </a:lnTo>
                <a:lnTo>
                  <a:pt x="1474873" y="389443"/>
                </a:lnTo>
                <a:lnTo>
                  <a:pt x="1474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3323" y="6616595"/>
            <a:ext cx="12934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ahoma"/>
                <a:cs typeface="Tahoma"/>
              </a:rPr>
              <a:t>Nonlinearity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0187" y="6574854"/>
            <a:ext cx="1649730" cy="389890"/>
          </a:xfrm>
          <a:custGeom>
            <a:avLst/>
            <a:gdLst/>
            <a:ahLst/>
            <a:cxnLst/>
            <a:rect l="l" t="t" r="r" b="b"/>
            <a:pathLst>
              <a:path w="1649729" h="389890">
                <a:moveTo>
                  <a:pt x="1649375" y="0"/>
                </a:moveTo>
                <a:lnTo>
                  <a:pt x="0" y="0"/>
                </a:lnTo>
                <a:lnTo>
                  <a:pt x="0" y="389443"/>
                </a:lnTo>
                <a:lnTo>
                  <a:pt x="1649375" y="389443"/>
                </a:lnTo>
                <a:lnTo>
                  <a:pt x="1649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12625" y="6616595"/>
            <a:ext cx="146431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ahoma"/>
                <a:cs typeface="Tahoma"/>
              </a:rPr>
              <a:t>Scaling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factor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35701" y="6574854"/>
            <a:ext cx="1548765" cy="389890"/>
          </a:xfrm>
          <a:custGeom>
            <a:avLst/>
            <a:gdLst/>
            <a:ahLst/>
            <a:cxnLst/>
            <a:rect l="l" t="t" r="r" b="b"/>
            <a:pathLst>
              <a:path w="1548765" h="389890">
                <a:moveTo>
                  <a:pt x="1548701" y="0"/>
                </a:moveTo>
                <a:lnTo>
                  <a:pt x="0" y="0"/>
                </a:lnTo>
                <a:lnTo>
                  <a:pt x="0" y="389443"/>
                </a:lnTo>
                <a:lnTo>
                  <a:pt x="1548701" y="389443"/>
                </a:lnTo>
                <a:lnTo>
                  <a:pt x="15487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27871" y="6616595"/>
            <a:ext cx="13646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ahoma"/>
                <a:cs typeface="Tahoma"/>
              </a:rPr>
              <a:t>Quantization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9521" y="723711"/>
            <a:ext cx="546925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 </a:t>
            </a:r>
            <a:r>
              <a:rPr spc="-5" dirty="0"/>
              <a:t>of </a:t>
            </a:r>
            <a:r>
              <a:rPr spc="-10" dirty="0"/>
              <a:t>sensors </a:t>
            </a:r>
            <a:r>
              <a:rPr spc="-5" dirty="0"/>
              <a:t>for</a:t>
            </a:r>
            <a:r>
              <a:rPr spc="-75" dirty="0"/>
              <a:t> </a:t>
            </a:r>
            <a:r>
              <a:rPr spc="-10" dirty="0"/>
              <a:t>robots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967796" y="1765162"/>
            <a:ext cx="8707120" cy="44862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74650" marR="355600" indent="-362585">
              <a:lnSpc>
                <a:spcPct val="101699"/>
              </a:lnSpc>
              <a:spcBef>
                <a:spcPts val="5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0000FF"/>
                </a:solidFill>
                <a:latin typeface="Tahoma"/>
                <a:cs typeface="Tahoma"/>
              </a:rPr>
              <a:t>proprioceptive sensors </a:t>
            </a:r>
            <a:r>
              <a:rPr sz="2500" spc="15" dirty="0">
                <a:latin typeface="Tahoma"/>
                <a:cs typeface="Tahoma"/>
              </a:rPr>
              <a:t>measure </a:t>
            </a:r>
            <a:r>
              <a:rPr sz="2500" spc="5" dirty="0">
                <a:latin typeface="Tahoma"/>
                <a:cs typeface="Tahoma"/>
              </a:rPr>
              <a:t>the </a:t>
            </a:r>
            <a:r>
              <a:rPr sz="2500" spc="10" dirty="0">
                <a:latin typeface="Tahoma"/>
                <a:cs typeface="Tahoma"/>
              </a:rPr>
              <a:t>internal state </a:t>
            </a:r>
            <a:r>
              <a:rPr sz="2500" spc="5" dirty="0">
                <a:latin typeface="Tahoma"/>
                <a:cs typeface="Tahoma"/>
              </a:rPr>
              <a:t>of the  </a:t>
            </a:r>
            <a:r>
              <a:rPr sz="2500" spc="10" dirty="0">
                <a:latin typeface="Tahoma"/>
                <a:cs typeface="Tahoma"/>
              </a:rPr>
              <a:t>robot </a:t>
            </a:r>
            <a:r>
              <a:rPr sz="2100" dirty="0">
                <a:latin typeface="Tahoma"/>
                <a:cs typeface="Tahoma"/>
              </a:rPr>
              <a:t>(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position </a:t>
            </a:r>
            <a:r>
              <a:rPr sz="2100" dirty="0">
                <a:latin typeface="Tahoma"/>
                <a:cs typeface="Tahoma"/>
              </a:rPr>
              <a:t>and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velocity </a:t>
            </a:r>
            <a:r>
              <a:rPr sz="2100" dirty="0">
                <a:latin typeface="Tahoma"/>
                <a:cs typeface="Tahoma"/>
              </a:rPr>
              <a:t>of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joints</a:t>
            </a:r>
            <a:r>
              <a:rPr sz="2100" dirty="0">
                <a:latin typeface="Tahoma"/>
                <a:cs typeface="Tahoma"/>
              </a:rPr>
              <a:t>, but also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torque </a:t>
            </a:r>
            <a:r>
              <a:rPr sz="2100" dirty="0">
                <a:latin typeface="Tahoma"/>
                <a:cs typeface="Tahoma"/>
              </a:rPr>
              <a:t>at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joints </a:t>
            </a:r>
            <a:r>
              <a:rPr sz="2100" dirty="0">
                <a:latin typeface="Tahoma"/>
                <a:cs typeface="Tahoma"/>
              </a:rPr>
              <a:t>or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 acceleration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links</a:t>
            </a:r>
            <a:r>
              <a:rPr sz="2100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797560" lvl="1" indent="-30289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57142"/>
              <a:buFont typeface="Wingdings"/>
              <a:buChar char=""/>
              <a:tabLst>
                <a:tab pos="797560" algn="l"/>
                <a:tab pos="798195" algn="l"/>
              </a:tabLst>
            </a:pPr>
            <a:r>
              <a:rPr sz="2100" dirty="0">
                <a:latin typeface="Tahoma"/>
                <a:cs typeface="Tahoma"/>
              </a:rPr>
              <a:t>kinematic calibration, identification of dynamic parameters,</a:t>
            </a:r>
            <a:r>
              <a:rPr sz="2100" spc="1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control</a:t>
            </a:r>
            <a:endParaRPr sz="2100">
              <a:latin typeface="Tahoma"/>
              <a:cs typeface="Tahoma"/>
            </a:endParaRPr>
          </a:p>
          <a:p>
            <a:pPr marL="374650" marR="86360" indent="-362585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0000FF"/>
                </a:solidFill>
                <a:latin typeface="Tahoma"/>
                <a:cs typeface="Tahoma"/>
              </a:rPr>
              <a:t>exteroceptive sensors </a:t>
            </a:r>
            <a:r>
              <a:rPr sz="2500" spc="10" dirty="0">
                <a:latin typeface="Tahoma"/>
                <a:cs typeface="Tahoma"/>
              </a:rPr>
              <a:t>measure/characterize robot  interaction with </a:t>
            </a:r>
            <a:r>
              <a:rPr sz="2500" spc="5" dirty="0">
                <a:latin typeface="Tahoma"/>
                <a:cs typeface="Tahoma"/>
              </a:rPr>
              <a:t>the </a:t>
            </a:r>
            <a:r>
              <a:rPr sz="2500" spc="10" dirty="0">
                <a:latin typeface="Tahoma"/>
                <a:cs typeface="Tahoma"/>
              </a:rPr>
              <a:t>environment, enhancing </a:t>
            </a:r>
            <a:r>
              <a:rPr sz="2500" spc="5" dirty="0">
                <a:latin typeface="Tahoma"/>
                <a:cs typeface="Tahoma"/>
              </a:rPr>
              <a:t>its</a:t>
            </a:r>
            <a:r>
              <a:rPr sz="2500" spc="19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autonomy</a:t>
            </a:r>
            <a:endParaRPr sz="2500">
              <a:latin typeface="Tahoma"/>
              <a:cs typeface="Tahoma"/>
            </a:endParaRPr>
          </a:p>
          <a:p>
            <a:pPr marL="374650" marR="118745">
              <a:lnSpc>
                <a:spcPct val="103200"/>
              </a:lnSpc>
              <a:spcBef>
                <a:spcPts val="420"/>
              </a:spcBef>
            </a:pPr>
            <a:r>
              <a:rPr sz="2100" dirty="0">
                <a:latin typeface="Tahoma"/>
                <a:cs typeface="Tahoma"/>
              </a:rPr>
              <a:t>(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forces/torques</a:t>
            </a:r>
            <a:r>
              <a:rPr sz="2100" dirty="0">
                <a:latin typeface="Tahoma"/>
                <a:cs typeface="Tahoma"/>
              </a:rPr>
              <a:t>,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proximity</a:t>
            </a:r>
            <a:r>
              <a:rPr sz="2100" dirty="0">
                <a:latin typeface="Tahoma"/>
                <a:cs typeface="Tahoma"/>
              </a:rPr>
              <a:t>, </a:t>
            </a:r>
            <a:r>
              <a:rPr sz="2100" dirty="0">
                <a:solidFill>
                  <a:srgbClr val="990000"/>
                </a:solidFill>
                <a:latin typeface="Tahoma"/>
                <a:cs typeface="Tahoma"/>
              </a:rPr>
              <a:t>vision</a:t>
            </a:r>
            <a:r>
              <a:rPr sz="2100" dirty="0">
                <a:latin typeface="Tahoma"/>
                <a:cs typeface="Tahoma"/>
              </a:rPr>
              <a:t>, but also sensors for </a:t>
            </a:r>
            <a:r>
              <a:rPr sz="2100" dirty="0">
                <a:solidFill>
                  <a:srgbClr val="5F5F5F"/>
                </a:solidFill>
                <a:latin typeface="Tahoma"/>
                <a:cs typeface="Tahoma"/>
              </a:rPr>
              <a:t>sound</a:t>
            </a:r>
            <a:r>
              <a:rPr sz="2100" dirty="0">
                <a:latin typeface="Tahoma"/>
                <a:cs typeface="Tahoma"/>
              </a:rPr>
              <a:t>, </a:t>
            </a:r>
            <a:r>
              <a:rPr sz="2100" dirty="0">
                <a:solidFill>
                  <a:srgbClr val="5F5F5F"/>
                </a:solidFill>
                <a:latin typeface="Tahoma"/>
                <a:cs typeface="Tahoma"/>
              </a:rPr>
              <a:t>smoke</a:t>
            </a:r>
            <a:r>
              <a:rPr sz="2100" dirty="0">
                <a:latin typeface="Tahoma"/>
                <a:cs typeface="Tahoma"/>
              </a:rPr>
              <a:t>,  </a:t>
            </a:r>
            <a:r>
              <a:rPr sz="2100" dirty="0">
                <a:solidFill>
                  <a:srgbClr val="5F5F5F"/>
                </a:solidFill>
                <a:latin typeface="Tahoma"/>
                <a:cs typeface="Tahoma"/>
              </a:rPr>
              <a:t>humidity,</a:t>
            </a:r>
            <a:r>
              <a:rPr sz="2100" spc="-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…)</a:t>
            </a:r>
            <a:endParaRPr sz="2100">
              <a:latin typeface="Tahoma"/>
              <a:cs typeface="Tahoma"/>
            </a:endParaRPr>
          </a:p>
          <a:p>
            <a:pPr marL="797560" marR="114935" lvl="1" indent="-302260">
              <a:lnSpc>
                <a:spcPct val="103200"/>
              </a:lnSpc>
              <a:spcBef>
                <a:spcPts val="395"/>
              </a:spcBef>
              <a:buClr>
                <a:srgbClr val="990000"/>
              </a:buClr>
              <a:buSzPct val="57142"/>
              <a:buFont typeface="Wingdings"/>
              <a:buChar char=""/>
              <a:tabLst>
                <a:tab pos="797560" algn="l"/>
                <a:tab pos="798195" algn="l"/>
              </a:tabLst>
            </a:pPr>
            <a:r>
              <a:rPr sz="2100" dirty="0">
                <a:latin typeface="Tahoma"/>
                <a:cs typeface="Tahoma"/>
              </a:rPr>
              <a:t>control of interaction </a:t>
            </a:r>
            <a:r>
              <a:rPr sz="2100" spc="5" dirty="0">
                <a:latin typeface="Tahoma"/>
                <a:cs typeface="Tahoma"/>
              </a:rPr>
              <a:t>with </a:t>
            </a:r>
            <a:r>
              <a:rPr sz="2100" dirty="0">
                <a:latin typeface="Tahoma"/>
                <a:cs typeface="Tahoma"/>
              </a:rPr>
              <a:t>the environment, obstacle avoidance in  the workspace, presence of objects to </a:t>
            </a:r>
            <a:r>
              <a:rPr sz="2100" spc="-5" dirty="0">
                <a:latin typeface="Tahoma"/>
                <a:cs typeface="Tahoma"/>
              </a:rPr>
              <a:t>be </a:t>
            </a:r>
            <a:r>
              <a:rPr sz="2100" dirty="0">
                <a:latin typeface="Tahoma"/>
                <a:cs typeface="Tahoma"/>
              </a:rPr>
              <a:t>grasped,</a:t>
            </a:r>
            <a:r>
              <a:rPr sz="2100" spc="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…</a:t>
            </a:r>
            <a:endParaRPr sz="2100">
              <a:latin typeface="Tahoma"/>
              <a:cs typeface="Tahoma"/>
            </a:endParaRPr>
          </a:p>
          <a:p>
            <a:pPr marL="797560" marR="195580" lvl="1" indent="-302260">
              <a:lnSpc>
                <a:spcPct val="103200"/>
              </a:lnSpc>
              <a:spcBef>
                <a:spcPts val="400"/>
              </a:spcBef>
              <a:buClr>
                <a:srgbClr val="990000"/>
              </a:buClr>
              <a:buSzPct val="57142"/>
              <a:buFont typeface="Wingdings"/>
              <a:buChar char=""/>
              <a:tabLst>
                <a:tab pos="797560" algn="l"/>
                <a:tab pos="798195" algn="l"/>
              </a:tabLst>
            </a:pPr>
            <a:r>
              <a:rPr sz="2100" dirty="0">
                <a:latin typeface="Tahoma"/>
                <a:cs typeface="Tahoma"/>
              </a:rPr>
              <a:t>mobile-base robots: localization in </a:t>
            </a:r>
            <a:r>
              <a:rPr sz="2100" spc="-5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map, navigation in unknown  environments,</a:t>
            </a:r>
            <a:r>
              <a:rPr sz="2100" spc="-5" dirty="0">
                <a:latin typeface="Tahoma"/>
                <a:cs typeface="Tahoma"/>
              </a:rPr>
              <a:t> …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0176" y="2082813"/>
            <a:ext cx="4862195" cy="875030"/>
          </a:xfrm>
          <a:custGeom>
            <a:avLst/>
            <a:gdLst/>
            <a:ahLst/>
            <a:cxnLst/>
            <a:rect l="l" t="t" r="r" b="b"/>
            <a:pathLst>
              <a:path w="4862195" h="875030">
                <a:moveTo>
                  <a:pt x="0" y="585476"/>
                </a:moveTo>
                <a:lnTo>
                  <a:pt x="7987" y="546709"/>
                </a:lnTo>
                <a:lnTo>
                  <a:pt x="36050" y="507703"/>
                </a:lnTo>
                <a:lnTo>
                  <a:pt x="65467" y="481669"/>
                </a:lnTo>
                <a:lnTo>
                  <a:pt x="103141" y="455683"/>
                </a:lnTo>
                <a:lnTo>
                  <a:pt x="148806" y="429807"/>
                </a:lnTo>
                <a:lnTo>
                  <a:pt x="202195" y="404104"/>
                </a:lnTo>
                <a:lnTo>
                  <a:pt x="263042" y="378634"/>
                </a:lnTo>
                <a:lnTo>
                  <a:pt x="331082" y="353461"/>
                </a:lnTo>
                <a:lnTo>
                  <a:pt x="367715" y="341005"/>
                </a:lnTo>
                <a:lnTo>
                  <a:pt x="406047" y="328645"/>
                </a:lnTo>
                <a:lnTo>
                  <a:pt x="446044" y="316391"/>
                </a:lnTo>
                <a:lnTo>
                  <a:pt x="487672" y="304249"/>
                </a:lnTo>
                <a:lnTo>
                  <a:pt x="530899" y="292228"/>
                </a:lnTo>
                <a:lnTo>
                  <a:pt x="575691" y="280335"/>
                </a:lnTo>
                <a:lnTo>
                  <a:pt x="622014" y="268578"/>
                </a:lnTo>
                <a:lnTo>
                  <a:pt x="669836" y="256964"/>
                </a:lnTo>
                <a:lnTo>
                  <a:pt x="719124" y="245502"/>
                </a:lnTo>
                <a:lnTo>
                  <a:pt x="769843" y="234199"/>
                </a:lnTo>
                <a:lnTo>
                  <a:pt x="821961" y="223063"/>
                </a:lnTo>
                <a:lnTo>
                  <a:pt x="875445" y="212101"/>
                </a:lnTo>
                <a:lnTo>
                  <a:pt x="930261" y="201321"/>
                </a:lnTo>
                <a:lnTo>
                  <a:pt x="986376" y="190732"/>
                </a:lnTo>
                <a:lnTo>
                  <a:pt x="1043756" y="180340"/>
                </a:lnTo>
                <a:lnTo>
                  <a:pt x="1102369" y="170154"/>
                </a:lnTo>
                <a:lnTo>
                  <a:pt x="1162181" y="160182"/>
                </a:lnTo>
                <a:lnTo>
                  <a:pt x="1223159" y="150430"/>
                </a:lnTo>
                <a:lnTo>
                  <a:pt x="1285269" y="140907"/>
                </a:lnTo>
                <a:lnTo>
                  <a:pt x="1348479" y="131620"/>
                </a:lnTo>
                <a:lnTo>
                  <a:pt x="1412754" y="122578"/>
                </a:lnTo>
                <a:lnTo>
                  <a:pt x="1478063" y="113787"/>
                </a:lnTo>
                <a:lnTo>
                  <a:pt x="1544371" y="105256"/>
                </a:lnTo>
                <a:lnTo>
                  <a:pt x="1611645" y="96993"/>
                </a:lnTo>
                <a:lnTo>
                  <a:pt x="1679852" y="89005"/>
                </a:lnTo>
                <a:lnTo>
                  <a:pt x="1748958" y="81300"/>
                </a:lnTo>
                <a:lnTo>
                  <a:pt x="1818931" y="73885"/>
                </a:lnTo>
                <a:lnTo>
                  <a:pt x="1889738" y="66769"/>
                </a:lnTo>
                <a:lnTo>
                  <a:pt x="1961344" y="59958"/>
                </a:lnTo>
                <a:lnTo>
                  <a:pt x="2033716" y="53462"/>
                </a:lnTo>
                <a:lnTo>
                  <a:pt x="2106822" y="47287"/>
                </a:lnTo>
                <a:lnTo>
                  <a:pt x="2180628" y="41442"/>
                </a:lnTo>
                <a:lnTo>
                  <a:pt x="2255101" y="35934"/>
                </a:lnTo>
                <a:lnTo>
                  <a:pt x="2330207" y="30770"/>
                </a:lnTo>
                <a:lnTo>
                  <a:pt x="2405913" y="25959"/>
                </a:lnTo>
                <a:lnTo>
                  <a:pt x="2481643" y="21540"/>
                </a:lnTo>
                <a:lnTo>
                  <a:pt x="2556820" y="17543"/>
                </a:lnTo>
                <a:lnTo>
                  <a:pt x="2631410" y="13965"/>
                </a:lnTo>
                <a:lnTo>
                  <a:pt x="2705380" y="10803"/>
                </a:lnTo>
                <a:lnTo>
                  <a:pt x="2778694" y="8053"/>
                </a:lnTo>
                <a:lnTo>
                  <a:pt x="2851320" y="5712"/>
                </a:lnTo>
                <a:lnTo>
                  <a:pt x="2923222" y="3775"/>
                </a:lnTo>
                <a:lnTo>
                  <a:pt x="2994368" y="2238"/>
                </a:lnTo>
                <a:lnTo>
                  <a:pt x="3064723" y="1100"/>
                </a:lnTo>
                <a:lnTo>
                  <a:pt x="3134254" y="355"/>
                </a:lnTo>
                <a:lnTo>
                  <a:pt x="3202926" y="0"/>
                </a:lnTo>
                <a:lnTo>
                  <a:pt x="3270705" y="31"/>
                </a:lnTo>
                <a:lnTo>
                  <a:pt x="3337558" y="445"/>
                </a:lnTo>
                <a:lnTo>
                  <a:pt x="3403450" y="1239"/>
                </a:lnTo>
                <a:lnTo>
                  <a:pt x="3468347" y="2407"/>
                </a:lnTo>
                <a:lnTo>
                  <a:pt x="3532216" y="3948"/>
                </a:lnTo>
                <a:lnTo>
                  <a:pt x="3595023" y="5857"/>
                </a:lnTo>
                <a:lnTo>
                  <a:pt x="3656733" y="8131"/>
                </a:lnTo>
                <a:lnTo>
                  <a:pt x="3717312" y="10765"/>
                </a:lnTo>
                <a:lnTo>
                  <a:pt x="3776728" y="13757"/>
                </a:lnTo>
                <a:lnTo>
                  <a:pt x="3834945" y="17103"/>
                </a:lnTo>
                <a:lnTo>
                  <a:pt x="3891929" y="20799"/>
                </a:lnTo>
                <a:lnTo>
                  <a:pt x="3947648" y="24841"/>
                </a:lnTo>
                <a:lnTo>
                  <a:pt x="4002066" y="29225"/>
                </a:lnTo>
                <a:lnTo>
                  <a:pt x="4055150" y="33949"/>
                </a:lnTo>
                <a:lnTo>
                  <a:pt x="4106866" y="39009"/>
                </a:lnTo>
                <a:lnTo>
                  <a:pt x="4157180" y="44400"/>
                </a:lnTo>
                <a:lnTo>
                  <a:pt x="4206058" y="50119"/>
                </a:lnTo>
                <a:lnTo>
                  <a:pt x="4253465" y="56163"/>
                </a:lnTo>
                <a:lnTo>
                  <a:pt x="4299369" y="62528"/>
                </a:lnTo>
                <a:lnTo>
                  <a:pt x="4343735" y="69210"/>
                </a:lnTo>
                <a:lnTo>
                  <a:pt x="4386528" y="76206"/>
                </a:lnTo>
                <a:lnTo>
                  <a:pt x="4427716" y="83512"/>
                </a:lnTo>
                <a:lnTo>
                  <a:pt x="4467264" y="91124"/>
                </a:lnTo>
                <a:lnTo>
                  <a:pt x="4505138" y="99039"/>
                </a:lnTo>
                <a:lnTo>
                  <a:pt x="4575729" y="115763"/>
                </a:lnTo>
                <a:lnTo>
                  <a:pt x="4639217" y="133654"/>
                </a:lnTo>
                <a:lnTo>
                  <a:pt x="4695331" y="152683"/>
                </a:lnTo>
                <a:lnTo>
                  <a:pt x="4743798" y="172820"/>
                </a:lnTo>
                <a:lnTo>
                  <a:pt x="4784347" y="194038"/>
                </a:lnTo>
                <a:lnTo>
                  <a:pt x="4816706" y="216307"/>
                </a:lnTo>
                <a:lnTo>
                  <a:pt x="4849294" y="251616"/>
                </a:lnTo>
                <a:lnTo>
                  <a:pt x="4861927" y="289126"/>
                </a:lnTo>
                <a:lnTo>
                  <a:pt x="4861550" y="302009"/>
                </a:lnTo>
                <a:lnTo>
                  <a:pt x="4846771" y="340879"/>
                </a:lnTo>
                <a:lnTo>
                  <a:pt x="4812217" y="379918"/>
                </a:lnTo>
                <a:lnTo>
                  <a:pt x="4778638" y="405936"/>
                </a:lnTo>
                <a:lnTo>
                  <a:pt x="4736935" y="431874"/>
                </a:lnTo>
                <a:lnTo>
                  <a:pt x="4687375" y="457672"/>
                </a:lnTo>
                <a:lnTo>
                  <a:pt x="4630223" y="483266"/>
                </a:lnTo>
                <a:lnTo>
                  <a:pt x="4565746" y="508595"/>
                </a:lnTo>
                <a:lnTo>
                  <a:pt x="4494211" y="533597"/>
                </a:lnTo>
                <a:lnTo>
                  <a:pt x="4455879" y="545956"/>
                </a:lnTo>
                <a:lnTo>
                  <a:pt x="4415882" y="558211"/>
                </a:lnTo>
                <a:lnTo>
                  <a:pt x="4374254" y="570352"/>
                </a:lnTo>
                <a:lnTo>
                  <a:pt x="4331027" y="582374"/>
                </a:lnTo>
                <a:lnTo>
                  <a:pt x="4286236" y="594267"/>
                </a:lnTo>
                <a:lnTo>
                  <a:pt x="4239912" y="606024"/>
                </a:lnTo>
                <a:lnTo>
                  <a:pt x="4192090" y="617637"/>
                </a:lnTo>
                <a:lnTo>
                  <a:pt x="4142803" y="629100"/>
                </a:lnTo>
                <a:lnTo>
                  <a:pt x="4092083" y="640403"/>
                </a:lnTo>
                <a:lnTo>
                  <a:pt x="4039965" y="651539"/>
                </a:lnTo>
                <a:lnTo>
                  <a:pt x="3986481" y="662501"/>
                </a:lnTo>
                <a:lnTo>
                  <a:pt x="3931665" y="673280"/>
                </a:lnTo>
                <a:lnTo>
                  <a:pt x="3875551" y="683870"/>
                </a:lnTo>
                <a:lnTo>
                  <a:pt x="3818170" y="694261"/>
                </a:lnTo>
                <a:lnTo>
                  <a:pt x="3759557" y="704447"/>
                </a:lnTo>
                <a:lnTo>
                  <a:pt x="3699745" y="714420"/>
                </a:lnTo>
                <a:lnTo>
                  <a:pt x="3638768" y="724172"/>
                </a:lnTo>
                <a:lnTo>
                  <a:pt x="3576657" y="733695"/>
                </a:lnTo>
                <a:lnTo>
                  <a:pt x="3513448" y="742982"/>
                </a:lnTo>
                <a:lnTo>
                  <a:pt x="3449172" y="752024"/>
                </a:lnTo>
                <a:lnTo>
                  <a:pt x="3383864" y="760815"/>
                </a:lnTo>
                <a:lnTo>
                  <a:pt x="3317556" y="769345"/>
                </a:lnTo>
                <a:lnTo>
                  <a:pt x="3250282" y="777609"/>
                </a:lnTo>
                <a:lnTo>
                  <a:pt x="3182075" y="785597"/>
                </a:lnTo>
                <a:lnTo>
                  <a:pt x="3112968" y="793302"/>
                </a:lnTo>
                <a:lnTo>
                  <a:pt x="3042995" y="800717"/>
                </a:lnTo>
                <a:lnTo>
                  <a:pt x="2972189" y="807833"/>
                </a:lnTo>
                <a:lnTo>
                  <a:pt x="2900583" y="814643"/>
                </a:lnTo>
                <a:lnTo>
                  <a:pt x="2828211" y="821140"/>
                </a:lnTo>
                <a:lnTo>
                  <a:pt x="2755105" y="827314"/>
                </a:lnTo>
                <a:lnTo>
                  <a:pt x="2681299" y="833160"/>
                </a:lnTo>
                <a:lnTo>
                  <a:pt x="2606827" y="838668"/>
                </a:lnTo>
                <a:lnTo>
                  <a:pt x="2531720" y="843832"/>
                </a:lnTo>
                <a:lnTo>
                  <a:pt x="2456014" y="848643"/>
                </a:lnTo>
                <a:lnTo>
                  <a:pt x="2380284" y="853062"/>
                </a:lnTo>
                <a:lnTo>
                  <a:pt x="2305107" y="857059"/>
                </a:lnTo>
                <a:lnTo>
                  <a:pt x="2230517" y="860636"/>
                </a:lnTo>
                <a:lnTo>
                  <a:pt x="2156547" y="863798"/>
                </a:lnTo>
                <a:lnTo>
                  <a:pt x="2083233" y="866548"/>
                </a:lnTo>
                <a:lnTo>
                  <a:pt x="2010607" y="868890"/>
                </a:lnTo>
                <a:lnTo>
                  <a:pt x="1938705" y="870827"/>
                </a:lnTo>
                <a:lnTo>
                  <a:pt x="1867559" y="872363"/>
                </a:lnTo>
                <a:lnTo>
                  <a:pt x="1797203" y="873502"/>
                </a:lnTo>
                <a:lnTo>
                  <a:pt x="1727673" y="874247"/>
                </a:lnTo>
                <a:lnTo>
                  <a:pt x="1659001" y="874602"/>
                </a:lnTo>
                <a:lnTo>
                  <a:pt x="1591222" y="874571"/>
                </a:lnTo>
                <a:lnTo>
                  <a:pt x="1524369" y="874156"/>
                </a:lnTo>
                <a:lnTo>
                  <a:pt x="1458477" y="873363"/>
                </a:lnTo>
                <a:lnTo>
                  <a:pt x="1393580" y="872194"/>
                </a:lnTo>
                <a:lnTo>
                  <a:pt x="1329710" y="870653"/>
                </a:lnTo>
                <a:lnTo>
                  <a:pt x="1266904" y="868744"/>
                </a:lnTo>
                <a:lnTo>
                  <a:pt x="1205194" y="866471"/>
                </a:lnTo>
                <a:lnTo>
                  <a:pt x="1144614" y="863836"/>
                </a:lnTo>
                <a:lnTo>
                  <a:pt x="1085199" y="860844"/>
                </a:lnTo>
                <a:lnTo>
                  <a:pt x="1026982" y="857499"/>
                </a:lnTo>
                <a:lnTo>
                  <a:pt x="969997" y="853803"/>
                </a:lnTo>
                <a:lnTo>
                  <a:pt x="914278" y="849761"/>
                </a:lnTo>
                <a:lnTo>
                  <a:pt x="859860" y="845376"/>
                </a:lnTo>
                <a:lnTo>
                  <a:pt x="806776" y="840652"/>
                </a:lnTo>
                <a:lnTo>
                  <a:pt x="755060" y="835593"/>
                </a:lnTo>
                <a:lnTo>
                  <a:pt x="704746" y="830202"/>
                </a:lnTo>
                <a:lnTo>
                  <a:pt x="655869" y="824482"/>
                </a:lnTo>
                <a:lnTo>
                  <a:pt x="608461" y="818438"/>
                </a:lnTo>
                <a:lnTo>
                  <a:pt x="562557" y="812073"/>
                </a:lnTo>
                <a:lnTo>
                  <a:pt x="518192" y="805391"/>
                </a:lnTo>
                <a:lnTo>
                  <a:pt x="475398" y="798395"/>
                </a:lnTo>
                <a:lnTo>
                  <a:pt x="434210" y="791090"/>
                </a:lnTo>
                <a:lnTo>
                  <a:pt x="394662" y="783477"/>
                </a:lnTo>
                <a:lnTo>
                  <a:pt x="356788" y="775562"/>
                </a:lnTo>
                <a:lnTo>
                  <a:pt x="286197" y="758839"/>
                </a:lnTo>
                <a:lnTo>
                  <a:pt x="222709" y="740948"/>
                </a:lnTo>
                <a:lnTo>
                  <a:pt x="166596" y="721919"/>
                </a:lnTo>
                <a:lnTo>
                  <a:pt x="118129" y="701781"/>
                </a:lnTo>
                <a:lnTo>
                  <a:pt x="77580" y="680563"/>
                </a:lnTo>
                <a:lnTo>
                  <a:pt x="45221" y="658295"/>
                </a:lnTo>
                <a:lnTo>
                  <a:pt x="12632" y="622985"/>
                </a:lnTo>
                <a:lnTo>
                  <a:pt x="0" y="585476"/>
                </a:lnTo>
                <a:close/>
              </a:path>
            </a:pathLst>
          </a:custGeom>
          <a:ln w="5371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9151" y="723711"/>
            <a:ext cx="30645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Position</a:t>
            </a:r>
            <a:r>
              <a:rPr spc="-95" dirty="0"/>
              <a:t> </a:t>
            </a:r>
            <a:r>
              <a:rPr spc="-10" dirty="0"/>
              <a:t>sensors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Robotics</a:t>
            </a:r>
            <a:r>
              <a:rPr spc="-110" dirty="0"/>
              <a:t> </a:t>
            </a:r>
            <a:r>
              <a:rPr spc="-30"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18793" y="1727062"/>
            <a:ext cx="8880475" cy="32645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74650" marR="5080" indent="-362585">
              <a:lnSpc>
                <a:spcPct val="101699"/>
              </a:lnSpc>
              <a:spcBef>
                <a:spcPts val="5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latin typeface="Tahoma"/>
                <a:cs typeface="Tahoma"/>
              </a:rPr>
              <a:t>provide an </a:t>
            </a:r>
            <a:r>
              <a:rPr sz="2500" spc="10" dirty="0">
                <a:solidFill>
                  <a:srgbClr val="0000FF"/>
                </a:solidFill>
                <a:latin typeface="Tahoma"/>
                <a:cs typeface="Tahoma"/>
              </a:rPr>
              <a:t>electrical signal proportional </a:t>
            </a:r>
            <a:r>
              <a:rPr sz="2500" dirty="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sz="2500" spc="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500" spc="15" dirty="0">
                <a:solidFill>
                  <a:srgbClr val="0000FF"/>
                </a:solidFill>
                <a:latin typeface="Tahoma"/>
                <a:cs typeface="Tahoma"/>
              </a:rPr>
              <a:t>displacement 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(linear </a:t>
            </a:r>
            <a:r>
              <a:rPr sz="2500" spc="5" dirty="0">
                <a:latin typeface="Tahoma"/>
                <a:cs typeface="Tahoma"/>
              </a:rPr>
              <a:t>or </a:t>
            </a:r>
            <a:r>
              <a:rPr sz="2500" spc="10" dirty="0">
                <a:latin typeface="Tahoma"/>
                <a:cs typeface="Tahoma"/>
              </a:rPr>
              <a:t>angular) </a:t>
            </a:r>
            <a:r>
              <a:rPr sz="2500" spc="5" dirty="0">
                <a:latin typeface="Tahoma"/>
                <a:cs typeface="Tahoma"/>
              </a:rPr>
              <a:t>of </a:t>
            </a:r>
            <a:r>
              <a:rPr sz="2500" dirty="0">
                <a:latin typeface="Tahoma"/>
                <a:cs typeface="Tahoma"/>
              </a:rPr>
              <a:t>a </a:t>
            </a:r>
            <a:r>
              <a:rPr sz="2500" spc="15" dirty="0">
                <a:latin typeface="Tahoma"/>
                <a:cs typeface="Tahoma"/>
              </a:rPr>
              <a:t>mechanical </a:t>
            </a:r>
            <a:r>
              <a:rPr sz="2500" spc="10" dirty="0">
                <a:latin typeface="Tahoma"/>
                <a:cs typeface="Tahoma"/>
              </a:rPr>
              <a:t>part with respect </a:t>
            </a:r>
            <a:r>
              <a:rPr sz="2500" dirty="0">
                <a:latin typeface="Tahoma"/>
                <a:cs typeface="Tahoma"/>
              </a:rPr>
              <a:t>to a  </a:t>
            </a:r>
            <a:r>
              <a:rPr sz="2500" spc="10" dirty="0">
                <a:latin typeface="Tahoma"/>
                <a:cs typeface="Tahoma"/>
              </a:rPr>
              <a:t>reference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position</a:t>
            </a:r>
            <a:endParaRPr sz="2500">
              <a:latin typeface="Tahoma"/>
              <a:cs typeface="Tahoma"/>
            </a:endParaRPr>
          </a:p>
          <a:p>
            <a:pPr marL="374650" marR="944880" indent="-362585">
              <a:lnSpc>
                <a:spcPct val="103299"/>
              </a:lnSpc>
              <a:spcBef>
                <a:spcPts val="50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0000FF"/>
                </a:solidFill>
                <a:latin typeface="Tahoma"/>
                <a:cs typeface="Tahoma"/>
              </a:rPr>
              <a:t>linear </a:t>
            </a:r>
            <a:r>
              <a:rPr sz="2500" spc="10" dirty="0">
                <a:latin typeface="Tahoma"/>
                <a:cs typeface="Tahoma"/>
              </a:rPr>
              <a:t>displacements: potentiometers, linear variable-  </a:t>
            </a:r>
            <a:r>
              <a:rPr sz="2500" spc="5" dirty="0">
                <a:latin typeface="Tahoma"/>
                <a:cs typeface="Tahoma"/>
              </a:rPr>
              <a:t>differential </a:t>
            </a:r>
            <a:r>
              <a:rPr sz="2500" spc="10" dirty="0">
                <a:latin typeface="Tahoma"/>
                <a:cs typeface="Tahoma"/>
              </a:rPr>
              <a:t>transformers </a:t>
            </a:r>
            <a:r>
              <a:rPr sz="2500" spc="15" dirty="0">
                <a:latin typeface="Tahoma"/>
                <a:cs typeface="Tahoma"/>
              </a:rPr>
              <a:t>(LVDT),</a:t>
            </a:r>
            <a:r>
              <a:rPr sz="2500" spc="6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inductosyns</a:t>
            </a:r>
            <a:endParaRPr sz="2500">
              <a:latin typeface="Tahoma"/>
              <a:cs typeface="Tahoma"/>
            </a:endParaRPr>
          </a:p>
          <a:p>
            <a:pPr marL="374650" marR="93345" indent="-362585">
              <a:lnSpc>
                <a:spcPct val="101699"/>
              </a:lnSpc>
              <a:spcBef>
                <a:spcPts val="550"/>
              </a:spcBef>
              <a:buClr>
                <a:srgbClr val="333399"/>
              </a:buClr>
              <a:buSzPct val="60000"/>
              <a:buFont typeface="Wingdings"/>
              <a:buChar char=""/>
              <a:tabLst>
                <a:tab pos="374650" algn="l"/>
                <a:tab pos="375285" algn="l"/>
              </a:tabLst>
            </a:pPr>
            <a:r>
              <a:rPr sz="2500" spc="10" dirty="0">
                <a:solidFill>
                  <a:srgbClr val="FF0000"/>
                </a:solidFill>
                <a:latin typeface="Tahoma"/>
                <a:cs typeface="Tahoma"/>
              </a:rPr>
              <a:t>angular </a:t>
            </a:r>
            <a:r>
              <a:rPr sz="2500" spc="10" dirty="0">
                <a:latin typeface="Tahoma"/>
                <a:cs typeface="Tahoma"/>
              </a:rPr>
              <a:t>displacements: potentiometers, resolvers, syncros  (all analog devices with A/D conversion), optical </a:t>
            </a:r>
            <a:r>
              <a:rPr sz="2500" b="1" spc="15" dirty="0">
                <a:latin typeface="Tahoma"/>
                <a:cs typeface="Tahoma"/>
              </a:rPr>
              <a:t>encoders  </a:t>
            </a:r>
            <a:r>
              <a:rPr sz="2500" b="1" spc="10" dirty="0">
                <a:latin typeface="Tahoma"/>
                <a:cs typeface="Tahoma"/>
              </a:rPr>
              <a:t>(digital)</a:t>
            </a:r>
            <a:r>
              <a:rPr sz="2500" spc="10" dirty="0">
                <a:latin typeface="Tahoma"/>
                <a:cs typeface="Tahoma"/>
              </a:rPr>
              <a:t>, </a:t>
            </a:r>
            <a:r>
              <a:rPr sz="2500" spc="15" dirty="0">
                <a:latin typeface="Tahoma"/>
                <a:cs typeface="Tahoma"/>
              </a:rPr>
              <a:t>Hall </a:t>
            </a:r>
            <a:r>
              <a:rPr sz="2500" spc="10" dirty="0">
                <a:latin typeface="Tahoma"/>
                <a:cs typeface="Tahoma"/>
              </a:rPr>
              <a:t>sensors,</a:t>
            </a:r>
            <a:r>
              <a:rPr sz="2500" spc="30" dirty="0">
                <a:latin typeface="Tahoma"/>
                <a:cs typeface="Tahoma"/>
              </a:rPr>
              <a:t> </a:t>
            </a:r>
            <a:r>
              <a:rPr sz="2500" spc="5" dirty="0">
                <a:latin typeface="Tahoma"/>
                <a:cs typeface="Tahoma"/>
              </a:rPr>
              <a:t>...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800" y="4038600"/>
            <a:ext cx="5880100" cy="2921000"/>
            <a:chOff x="1193800" y="4038600"/>
            <a:chExt cx="5880100" cy="2921000"/>
          </a:xfrm>
        </p:grpSpPr>
        <p:sp>
          <p:nvSpPr>
            <p:cNvPr id="8" name="object 8"/>
            <p:cNvSpPr/>
            <p:nvPr/>
          </p:nvSpPr>
          <p:spPr>
            <a:xfrm>
              <a:off x="1714500" y="4038600"/>
              <a:ext cx="1803400" cy="177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0589" y="4207981"/>
              <a:ext cx="1471295" cy="1458595"/>
            </a:xfrm>
            <a:custGeom>
              <a:avLst/>
              <a:gdLst/>
              <a:ahLst/>
              <a:cxnLst/>
              <a:rect l="l" t="t" r="r" b="b"/>
              <a:pathLst>
                <a:path w="1471295" h="1458595">
                  <a:moveTo>
                    <a:pt x="149988" y="106129"/>
                  </a:moveTo>
                  <a:lnTo>
                    <a:pt x="107474" y="149059"/>
                  </a:lnTo>
                  <a:lnTo>
                    <a:pt x="1428447" y="1458375"/>
                  </a:lnTo>
                  <a:lnTo>
                    <a:pt x="1470960" y="1415445"/>
                  </a:lnTo>
                  <a:lnTo>
                    <a:pt x="149988" y="106129"/>
                  </a:lnTo>
                  <a:close/>
                </a:path>
                <a:path w="1471295" h="1458595">
                  <a:moveTo>
                    <a:pt x="0" y="0"/>
                  </a:moveTo>
                  <a:lnTo>
                    <a:pt x="64961" y="191988"/>
                  </a:lnTo>
                  <a:lnTo>
                    <a:pt x="107474" y="149059"/>
                  </a:lnTo>
                  <a:lnTo>
                    <a:pt x="86019" y="127793"/>
                  </a:lnTo>
                  <a:lnTo>
                    <a:pt x="128532" y="84863"/>
                  </a:lnTo>
                  <a:lnTo>
                    <a:pt x="171047" y="84863"/>
                  </a:lnTo>
                  <a:lnTo>
                    <a:pt x="192501" y="63200"/>
                  </a:lnTo>
                  <a:lnTo>
                    <a:pt x="0" y="0"/>
                  </a:lnTo>
                  <a:close/>
                </a:path>
                <a:path w="1471295" h="1458595">
                  <a:moveTo>
                    <a:pt x="128532" y="84863"/>
                  </a:moveTo>
                  <a:lnTo>
                    <a:pt x="86019" y="127793"/>
                  </a:lnTo>
                  <a:lnTo>
                    <a:pt x="107474" y="149059"/>
                  </a:lnTo>
                  <a:lnTo>
                    <a:pt x="149988" y="106129"/>
                  </a:lnTo>
                  <a:lnTo>
                    <a:pt x="128532" y="84863"/>
                  </a:lnTo>
                  <a:close/>
                </a:path>
                <a:path w="1471295" h="1458595">
                  <a:moveTo>
                    <a:pt x="171047" y="84863"/>
                  </a:moveTo>
                  <a:lnTo>
                    <a:pt x="128532" y="84863"/>
                  </a:lnTo>
                  <a:lnTo>
                    <a:pt x="149988" y="106129"/>
                  </a:lnTo>
                  <a:lnTo>
                    <a:pt x="171047" y="84863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3800" y="5638800"/>
              <a:ext cx="58801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000" y="5613400"/>
              <a:ext cx="5803900" cy="134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80838" y="5634820"/>
            <a:ext cx="5740400" cy="107442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50800" rIns="0" bIns="0" rtlCol="0">
            <a:spAutoFit/>
          </a:bodyPr>
          <a:lstStyle/>
          <a:p>
            <a:pPr marL="240029" marR="233679" indent="-635" algn="ctr">
              <a:lnSpc>
                <a:spcPct val="101200"/>
              </a:lnSpc>
              <a:spcBef>
                <a:spcPts val="400"/>
              </a:spcBef>
            </a:pPr>
            <a:r>
              <a:rPr sz="2100" dirty="0">
                <a:latin typeface="Tahoma"/>
                <a:cs typeface="Tahoma"/>
              </a:rPr>
              <a:t>the most </a:t>
            </a:r>
            <a:r>
              <a:rPr sz="2100" spc="-5" dirty="0">
                <a:latin typeface="Tahoma"/>
                <a:cs typeface="Tahoma"/>
              </a:rPr>
              <a:t>used </a:t>
            </a:r>
            <a:r>
              <a:rPr sz="2100" dirty="0">
                <a:latin typeface="Tahoma"/>
                <a:cs typeface="Tahoma"/>
              </a:rPr>
              <a:t>in robotics, since also linear  displacements </a:t>
            </a:r>
            <a:r>
              <a:rPr sz="2100" spc="-5" dirty="0">
                <a:latin typeface="Tahoma"/>
                <a:cs typeface="Tahoma"/>
              </a:rPr>
              <a:t>are </a:t>
            </a:r>
            <a:r>
              <a:rPr sz="2100" dirty="0">
                <a:latin typeface="Tahoma"/>
                <a:cs typeface="Tahoma"/>
              </a:rPr>
              <a:t>obtained through rotating  motors and suitable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transmissions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33020" y="4419600"/>
            <a:ext cx="1965325" cy="2716530"/>
            <a:chOff x="7233020" y="4419600"/>
            <a:chExt cx="1965325" cy="2716530"/>
          </a:xfrm>
        </p:grpSpPr>
        <p:sp>
          <p:nvSpPr>
            <p:cNvPr id="14" name="object 14"/>
            <p:cNvSpPr/>
            <p:nvPr/>
          </p:nvSpPr>
          <p:spPr>
            <a:xfrm>
              <a:off x="7233020" y="5262162"/>
              <a:ext cx="1965006" cy="1873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5799" y="4419600"/>
              <a:ext cx="508000" cy="1181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2449" y="4600780"/>
              <a:ext cx="181610" cy="841375"/>
            </a:xfrm>
            <a:custGeom>
              <a:avLst/>
              <a:gdLst/>
              <a:ahLst/>
              <a:cxnLst/>
              <a:rect l="l" t="t" r="r" b="b"/>
              <a:pathLst>
                <a:path w="181609" h="841375">
                  <a:moveTo>
                    <a:pt x="60405" y="151076"/>
                  </a:moveTo>
                  <a:lnTo>
                    <a:pt x="60403" y="840996"/>
                  </a:lnTo>
                  <a:lnTo>
                    <a:pt x="120808" y="840996"/>
                  </a:lnTo>
                  <a:lnTo>
                    <a:pt x="120808" y="151077"/>
                  </a:lnTo>
                  <a:lnTo>
                    <a:pt x="60405" y="151076"/>
                  </a:lnTo>
                  <a:close/>
                </a:path>
                <a:path w="181609" h="841375">
                  <a:moveTo>
                    <a:pt x="90606" y="0"/>
                  </a:moveTo>
                  <a:lnTo>
                    <a:pt x="0" y="181292"/>
                  </a:lnTo>
                  <a:lnTo>
                    <a:pt x="60404" y="181292"/>
                  </a:lnTo>
                  <a:lnTo>
                    <a:pt x="60405" y="151076"/>
                  </a:lnTo>
                  <a:lnTo>
                    <a:pt x="166112" y="151076"/>
                  </a:lnTo>
                  <a:lnTo>
                    <a:pt x="90606" y="0"/>
                  </a:lnTo>
                  <a:close/>
                </a:path>
                <a:path w="181609" h="841375">
                  <a:moveTo>
                    <a:pt x="166112" y="151076"/>
                  </a:moveTo>
                  <a:lnTo>
                    <a:pt x="60405" y="151076"/>
                  </a:lnTo>
                  <a:lnTo>
                    <a:pt x="120808" y="151077"/>
                  </a:lnTo>
                  <a:lnTo>
                    <a:pt x="120808" y="181292"/>
                  </a:lnTo>
                  <a:lnTo>
                    <a:pt x="181213" y="181292"/>
                  </a:lnTo>
                  <a:lnTo>
                    <a:pt x="166112" y="151076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2351</Words>
  <Application>Microsoft Office PowerPoint</Application>
  <PresentationFormat>Custom</PresentationFormat>
  <Paragraphs>408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MS PGothic</vt:lpstr>
      <vt:lpstr>Arial</vt:lpstr>
      <vt:lpstr>Calibri</vt:lpstr>
      <vt:lpstr>Calibri Light</vt:lpstr>
      <vt:lpstr>Cambria Math</vt:lpstr>
      <vt:lpstr>Lucida Sans Unicode</vt:lpstr>
      <vt:lpstr>Symbol</vt:lpstr>
      <vt:lpstr>Tahoma</vt:lpstr>
      <vt:lpstr>Times New Roman</vt:lpstr>
      <vt:lpstr>Wingdings</vt:lpstr>
      <vt:lpstr>Office Theme</vt:lpstr>
      <vt:lpstr>Robotics 1</vt:lpstr>
      <vt:lpstr>Properties of measurement systems - 1</vt:lpstr>
      <vt:lpstr>Accuracy and Repeatability</vt:lpstr>
      <vt:lpstr>Accuracy and Repeatability</vt:lpstr>
      <vt:lpstr>Properties of measurement systems - 2</vt:lpstr>
      <vt:lpstr>Linearity, Offset, Resolution</vt:lpstr>
      <vt:lpstr>Sensor measurements some non-idealities</vt:lpstr>
      <vt:lpstr>Classes of sensors for robots</vt:lpstr>
      <vt:lpstr>Position sensors</vt:lpstr>
      <vt:lpstr>Absolute encoders</vt:lpstr>
      <vt:lpstr>Absolute encoding</vt:lpstr>
      <vt:lpstr>Use of absolute encoders</vt:lpstr>
      <vt:lpstr>Incremental encoders</vt:lpstr>
      <vt:lpstr>Incremental encoders</vt:lpstr>
      <vt:lpstr>Signal processing</vt:lpstr>
      <vt:lpstr>Count multiplication example of quadrature detection</vt:lpstr>
      <vt:lpstr>Quadrature detection in incremental encoders a more complete implementation</vt:lpstr>
      <vt:lpstr>Accuracy in incremental encoders</vt:lpstr>
      <vt:lpstr>Indirect measure of velocity</vt:lpstr>
      <vt:lpstr>Kinematic Kalman Filter for velocity estimation</vt:lpstr>
      <vt:lpstr>Velocity sensor: Tachometer always mounted on the (electrical) motor axis</vt:lpstr>
      <vt:lpstr>DC tachometer an example</vt:lpstr>
      <vt:lpstr>Accelerometers</vt:lpstr>
      <vt:lpstr>Operation principle</vt:lpstr>
      <vt:lpstr>Frequency characteristics</vt:lpstr>
      <vt:lpstr>MEMS accelerometers</vt:lpstr>
      <vt:lpstr>Mounting accelerometers on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1</dc:title>
  <dc:creator>KELEBEK</dc:creator>
  <cp:lastModifiedBy>Parvaneh Es</cp:lastModifiedBy>
  <cp:revision>2</cp:revision>
  <dcterms:created xsi:type="dcterms:W3CDTF">2020-07-04T16:11:45Z</dcterms:created>
  <dcterms:modified xsi:type="dcterms:W3CDTF">2020-07-04T13:46:56Z</dcterms:modified>
</cp:coreProperties>
</file>