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22"/>
  </p:notesMasterIdLst>
  <p:sldIdLst>
    <p:sldId id="256" r:id="rId2"/>
    <p:sldId id="592" r:id="rId3"/>
    <p:sldId id="612" r:id="rId4"/>
    <p:sldId id="613" r:id="rId5"/>
    <p:sldId id="643" r:id="rId6"/>
    <p:sldId id="644" r:id="rId7"/>
    <p:sldId id="383" r:id="rId8"/>
    <p:sldId id="399" r:id="rId9"/>
    <p:sldId id="646" r:id="rId10"/>
    <p:sldId id="401" r:id="rId11"/>
    <p:sldId id="385" r:id="rId12"/>
    <p:sldId id="647" r:id="rId13"/>
    <p:sldId id="648" r:id="rId14"/>
    <p:sldId id="649" r:id="rId15"/>
    <p:sldId id="650" r:id="rId16"/>
    <p:sldId id="651" r:id="rId17"/>
    <p:sldId id="652" r:id="rId18"/>
    <p:sldId id="653" r:id="rId19"/>
    <p:sldId id="654" r:id="rId20"/>
    <p:sldId id="65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114" d="100"/>
          <a:sy n="114" d="100"/>
        </p:scale>
        <p:origin x="24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C547C3-EA97-46E0-99ED-7B427510655E}" type="datetimeFigureOut">
              <a:rPr lang="en-US" smtClean="0"/>
              <a:t>10/16/2020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D3032C-BC6B-4892-B275-8BF41D26B6C2}" type="slidenum">
              <a:rPr lang="en-US" smtClean="0"/>
              <a:t>‹#›</a:t>
            </a:fld>
            <a:endParaRPr lang="en-US"/>
          </a:p>
        </p:txBody>
      </p:sp>
    </p:spTree>
    <p:extLst>
      <p:ext uri="{BB962C8B-B14F-4D97-AF65-F5344CB8AC3E}">
        <p14:creationId xmlns:p14="http://schemas.microsoft.com/office/powerpoint/2010/main" val="339093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01C38D-F26D-4167-83EF-8774BC62D5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628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TextEdit="1"/>
          </p:cNvSpPr>
          <p:nvPr>
            <p:ph type="sldImg"/>
          </p:nvPr>
        </p:nvSpPr>
        <p:spPr bwMode="auto">
          <a:noFill/>
          <a:ln>
            <a:solidFill>
              <a:srgbClr val="000000"/>
            </a:solidFill>
            <a:miter lim="800000"/>
            <a:headEnd/>
            <a:tailEnd/>
          </a:ln>
        </p:spPr>
      </p:sp>
      <p:sp>
        <p:nvSpPr>
          <p:cNvPr id="227331" name="Rectangle 3"/>
          <p:cNvSpPr>
            <a:spLocks noGrp="1"/>
          </p:cNvSpPr>
          <p:nvPr>
            <p:ph type="body" idx="1"/>
          </p:nvPr>
        </p:nvSpPr>
        <p:spPr bwMode="auto">
          <a:noFill/>
        </p:spPr>
        <p:txBody>
          <a:bodyPr wrap="square" numCol="1" anchor="t" anchorCtr="0" compatLnSpc="1">
            <a:prstTxWarp prst="textNoShape">
              <a:avLst/>
            </a:prstTxWarp>
          </a:bodyPr>
          <a:lstStyle/>
          <a:p>
            <a:endParaRPr lang="tr-TR"/>
          </a:p>
        </p:txBody>
      </p:sp>
    </p:spTree>
    <p:extLst>
      <p:ext uri="{BB962C8B-B14F-4D97-AF65-F5344CB8AC3E}">
        <p14:creationId xmlns:p14="http://schemas.microsoft.com/office/powerpoint/2010/main" val="4059549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357383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611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822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089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473219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840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8280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409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10/16/2020</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06871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30.png"/><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29.png"/><Relationship Id="rId5" Type="http://schemas.openxmlformats.org/officeDocument/2006/relationships/image" Target="../media/image25.png"/><Relationship Id="rId4" Type="http://schemas.openxmlformats.org/officeDocument/2006/relationships/image" Target="../media/image28.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7.xml"/><Relationship Id="rId4" Type="http://schemas.openxmlformats.org/officeDocument/2006/relationships/image" Target="../media/image42.emf"/></Relationships>
</file>

<file path=ppt/slides/_rels/slide1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7.xml"/><Relationship Id="rId4" Type="http://schemas.openxmlformats.org/officeDocument/2006/relationships/image" Target="../media/image47.emf"/></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7.xml"/><Relationship Id="rId5" Type="http://schemas.openxmlformats.org/officeDocument/2006/relationships/image" Target="../media/image51.emf"/><Relationship Id="rId4" Type="http://schemas.openxmlformats.org/officeDocument/2006/relationships/image" Target="../media/image50.em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emf"/><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7.png"/><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84558" y="4160160"/>
            <a:ext cx="5981349" cy="669699"/>
          </a:xfrm>
        </p:spPr>
        <p:txBody>
          <a:bodyPr/>
          <a:lstStyle/>
          <a:p>
            <a:pPr algn="r"/>
            <a:r>
              <a:rPr lang="en-US" sz="2800" b="1" dirty="0">
                <a:solidFill>
                  <a:srgbClr val="FFFF00"/>
                </a:solidFill>
              </a:rPr>
              <a:t>Inductance of Three Phase Lines</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114569" y="3573833"/>
            <a:ext cx="11709779" cy="374281"/>
          </a:xfrm>
        </p:spPr>
        <p:txBody>
          <a:bodyPr/>
          <a:lstStyle/>
          <a:p>
            <a:r>
              <a:rPr lang="en-US" sz="2000" b="1" dirty="0">
                <a:highlight>
                  <a:srgbClr val="808080"/>
                </a:highlight>
              </a:rPr>
              <a:t>Prof. Dr. </a:t>
            </a:r>
            <a:r>
              <a:rPr lang="en-US" sz="2000" b="1" dirty="0" err="1">
                <a:highlight>
                  <a:srgbClr val="808080"/>
                </a:highlight>
              </a:rPr>
              <a:t>Sezai</a:t>
            </a:r>
            <a:r>
              <a:rPr lang="en-US" sz="2000" b="1" dirty="0">
                <a:highlight>
                  <a:srgbClr val="808080"/>
                </a:highlight>
              </a:rPr>
              <a:t> </a:t>
            </a:r>
            <a:r>
              <a:rPr lang="en-US" sz="2000" b="1" dirty="0" err="1">
                <a:highlight>
                  <a:srgbClr val="808080"/>
                </a:highlight>
              </a:rPr>
              <a:t>Dinçer</a:t>
            </a:r>
            <a:endParaRPr lang="en-US" sz="2000" b="1" dirty="0">
              <a:highlight>
                <a:srgbClr val="808080"/>
              </a:highlight>
            </a:endParaRPr>
          </a:p>
        </p:txBody>
      </p:sp>
      <p:sp>
        <p:nvSpPr>
          <p:cNvPr id="6" name="Subtitle 2">
            <a:extLst>
              <a:ext uri="{FF2B5EF4-FFF2-40B4-BE49-F238E27FC236}">
                <a16:creationId xmlns:a16="http://schemas.microsoft.com/office/drawing/2014/main" id="{F548B7B2-D3F5-4598-A924-E6491581DACF}"/>
              </a:ext>
            </a:extLst>
          </p:cNvPr>
          <p:cNvSpPr txBox="1">
            <a:spLocks/>
          </p:cNvSpPr>
          <p:nvPr/>
        </p:nvSpPr>
        <p:spPr>
          <a:xfrm>
            <a:off x="1114570" y="2827535"/>
            <a:ext cx="4981429" cy="456633"/>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white"/>
                </a:solidFill>
                <a:effectLst/>
                <a:uLnTx/>
                <a:uFillTx/>
                <a:latin typeface="Segoe UI Light"/>
                <a:ea typeface="+mn-ea"/>
                <a:cs typeface="+mn-cs"/>
              </a:rPr>
              <a:t>EE 471  POWER SYSTEM ANALYSIS I</a:t>
            </a:r>
            <a:r>
              <a:rPr lang="en-US" b="1" dirty="0">
                <a:solidFill>
                  <a:prstClr val="white"/>
                </a:solidFill>
                <a:latin typeface="Segoe UI Light"/>
              </a:rPr>
              <a:t> </a:t>
            </a:r>
            <a:r>
              <a:rPr kumimoji="0" lang="en-US" sz="2400" b="1" i="0" u="none" strike="noStrike" kern="1200" cap="none" spc="0" normalizeH="0" baseline="0" noProof="0" dirty="0">
                <a:ln>
                  <a:noFill/>
                </a:ln>
                <a:solidFill>
                  <a:prstClr val="white"/>
                </a:solidFill>
                <a:effectLst/>
                <a:uLnTx/>
                <a:uFillTx/>
                <a:latin typeface="Segoe UI Light"/>
                <a:ea typeface="+mn-ea"/>
                <a:cs typeface="+mn-cs"/>
              </a:rPr>
              <a:t>            </a:t>
            </a:r>
            <a:endParaRPr kumimoji="0" lang="tr-TR" sz="2400" b="1" i="0" u="none" strike="noStrike" kern="1200" cap="none" spc="0" normalizeH="0" baseline="0" noProof="0" dirty="0">
              <a:ln>
                <a:noFill/>
              </a:ln>
              <a:solidFill>
                <a:prstClr val="white"/>
              </a:solidFill>
              <a:effectLst/>
              <a:uLnTx/>
              <a:uFillTx/>
              <a:latin typeface="Segoe UI Light"/>
              <a:ea typeface="+mn-ea"/>
              <a:cs typeface="+mn-cs"/>
            </a:endParaRPr>
          </a:p>
        </p:txBody>
      </p:sp>
      <p:pic>
        <p:nvPicPr>
          <p:cNvPr id="13" name="Picture 12">
            <a:extLst>
              <a:ext uri="{FF2B5EF4-FFF2-40B4-BE49-F238E27FC236}">
                <a16:creationId xmlns:a16="http://schemas.microsoft.com/office/drawing/2014/main" id="{36EEAC88-0A8A-44FD-8BE1-1D89A97AEC33}"/>
              </a:ext>
            </a:extLst>
          </p:cNvPr>
          <p:cNvPicPr>
            <a:picLocks noChangeAspect="1"/>
          </p:cNvPicPr>
          <p:nvPr/>
        </p:nvPicPr>
        <p:blipFill>
          <a:blip r:embed="rId3"/>
          <a:stretch>
            <a:fillRect/>
          </a:stretch>
        </p:blipFill>
        <p:spPr>
          <a:xfrm>
            <a:off x="1114569" y="1160060"/>
            <a:ext cx="6313338" cy="1003529"/>
          </a:xfrm>
          <a:prstGeom prst="rect">
            <a:avLst/>
          </a:prstGeom>
        </p:spPr>
      </p:pic>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4294967295"/>
          </p:nvPr>
        </p:nvSpPr>
        <p:spPr>
          <a:xfrm>
            <a:off x="1524000" y="1935164"/>
            <a:ext cx="8229600" cy="4389437"/>
          </a:xfrm>
        </p:spPr>
        <p:txBody>
          <a:bodyPr>
            <a:normAutofit/>
          </a:bodyPr>
          <a:lstStyle/>
          <a:p>
            <a:pPr>
              <a:buNone/>
            </a:pPr>
            <a:endParaRPr lang="tr-TR" sz="1600" dirty="0"/>
          </a:p>
          <a:p>
            <a:pPr>
              <a:buNone/>
            </a:pPr>
            <a:endParaRPr lang="tr-TR" sz="1600" dirty="0"/>
          </a:p>
          <a:p>
            <a:pPr>
              <a:buNone/>
            </a:pPr>
            <a:endParaRPr lang="tr-TR" sz="1600" dirty="0"/>
          </a:p>
          <a:p>
            <a:pPr>
              <a:buNone/>
            </a:pPr>
            <a:r>
              <a:rPr lang="tr-TR" sz="1600" dirty="0"/>
              <a:t>			</a:t>
            </a:r>
            <a:r>
              <a:rPr lang="tr-TR" sz="1600" i="1" dirty="0"/>
              <a:t>GMR=?</a:t>
            </a:r>
          </a:p>
          <a:p>
            <a:pPr>
              <a:buNone/>
            </a:pPr>
            <a:endParaRPr lang="tr-TR" sz="1600" i="1" dirty="0"/>
          </a:p>
          <a:p>
            <a:pPr>
              <a:buNone/>
            </a:pPr>
            <a:endParaRPr lang="tr-TR" sz="1600" i="1" dirty="0"/>
          </a:p>
          <a:p>
            <a:pPr>
              <a:buNone/>
            </a:pPr>
            <a:endParaRPr lang="tr-TR" sz="1600" i="1" dirty="0"/>
          </a:p>
          <a:p>
            <a:pPr>
              <a:buNone/>
            </a:pPr>
            <a:endParaRPr lang="tr-TR" sz="1600" i="1" dirty="0"/>
          </a:p>
          <a:p>
            <a:pPr>
              <a:buNone/>
            </a:pPr>
            <a:endParaRPr lang="tr-TR" sz="1600" dirty="0"/>
          </a:p>
        </p:txBody>
      </p:sp>
      <p:graphicFrame>
        <p:nvGraphicFramePr>
          <p:cNvPr id="267266" name="Object 2"/>
          <p:cNvGraphicFramePr>
            <a:graphicFrameLocks noChangeAspect="1"/>
          </p:cNvGraphicFramePr>
          <p:nvPr/>
        </p:nvGraphicFramePr>
        <p:xfrm>
          <a:off x="1981200" y="1981201"/>
          <a:ext cx="1535112" cy="1882283"/>
        </p:xfrm>
        <a:graphic>
          <a:graphicData uri="http://schemas.openxmlformats.org/presentationml/2006/ole">
            <mc:AlternateContent xmlns:mc="http://schemas.openxmlformats.org/markup-compatibility/2006">
              <mc:Choice xmlns:v="urn:schemas-microsoft-com:vml" Requires="v">
                <p:oleObj spid="_x0000_s4110" name="AutoCAD Drawing" r:id="rId3" imgW="11754000" imgH="5429160" progId="AutoCAD.Drawing.17">
                  <p:embed/>
                </p:oleObj>
              </mc:Choice>
              <mc:Fallback>
                <p:oleObj name="AutoCAD Drawing" r:id="rId3" imgW="11754000" imgH="5429160" progId="AutoCAD.Drawing.17">
                  <p:embed/>
                  <p:pic>
                    <p:nvPicPr>
                      <p:cNvPr id="267266" name="Object 2"/>
                      <p:cNvPicPr>
                        <a:picLocks noChangeAspect="1" noChangeArrowheads="1"/>
                      </p:cNvPicPr>
                      <p:nvPr/>
                    </p:nvPicPr>
                    <p:blipFill>
                      <a:blip r:embed="rId4">
                        <a:extLst>
                          <a:ext uri="{28A0092B-C50C-407E-A947-70E740481C1C}">
                            <a14:useLocalDpi xmlns:a14="http://schemas.microsoft.com/office/drawing/2010/main" val="0"/>
                          </a:ext>
                        </a:extLst>
                      </a:blip>
                      <a:srcRect l="14145" r="48093"/>
                      <a:stretch>
                        <a:fillRect/>
                      </a:stretch>
                    </p:blipFill>
                    <p:spPr bwMode="auto">
                      <a:xfrm>
                        <a:off x="1981200" y="1981201"/>
                        <a:ext cx="1535112" cy="1882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7268" name="Rectangle 4"/>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67267"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100514" y="4419600"/>
            <a:ext cx="6586286" cy="306000"/>
          </a:xfrm>
          <a:prstGeom prst="rect">
            <a:avLst/>
          </a:prstGeom>
          <a:noFill/>
        </p:spPr>
      </p:pic>
      <p:sp>
        <p:nvSpPr>
          <p:cNvPr id="267269" name="Rectangle 5"/>
          <p:cNvSpPr>
            <a:spLocks noChangeArrowheads="1"/>
          </p:cNvSpPr>
          <p:nvPr/>
        </p:nvSpPr>
        <p:spPr bwMode="auto">
          <a:xfrm>
            <a:off x="1524001" y="4725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tr-TR">
              <a:latin typeface="Arial" pitchFamily="34" charset="0"/>
              <a:cs typeface="Arial" pitchFamily="34" charset="0"/>
            </a:endParaRPr>
          </a:p>
        </p:txBody>
      </p:sp>
      <p:sp>
        <p:nvSpPr>
          <p:cNvPr id="267271" name="Rectangle 7"/>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67270" name="Picture 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091436" y="4876800"/>
            <a:ext cx="8409175" cy="684000"/>
          </a:xfrm>
          <a:prstGeom prst="rect">
            <a:avLst/>
          </a:prstGeom>
          <a:noFill/>
        </p:spPr>
      </p:pic>
      <p:sp>
        <p:nvSpPr>
          <p:cNvPr id="267272" name="Rectangle 8"/>
          <p:cNvSpPr>
            <a:spLocks noChangeArrowheads="1"/>
          </p:cNvSpPr>
          <p:nvPr/>
        </p:nvSpPr>
        <p:spPr bwMode="auto">
          <a:xfrm>
            <a:off x="1524001" y="7583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tr-TR">
              <a:latin typeface="Arial" pitchFamily="34" charset="0"/>
              <a:cs typeface="Arial" pitchFamily="34" charset="0"/>
            </a:endParaRPr>
          </a:p>
        </p:txBody>
      </p:sp>
      <p:sp>
        <p:nvSpPr>
          <p:cNvPr id="267274" name="Rectangle 10"/>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67273" name="Picture 9"/>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072390" y="5638800"/>
            <a:ext cx="4257000" cy="396000"/>
          </a:xfrm>
          <a:prstGeom prst="rect">
            <a:avLst/>
          </a:prstGeom>
          <a:noFill/>
        </p:spPr>
      </p:pic>
      <p:sp>
        <p:nvSpPr>
          <p:cNvPr id="267275" name="Rectangle 11"/>
          <p:cNvSpPr>
            <a:spLocks noChangeArrowheads="1"/>
          </p:cNvSpPr>
          <p:nvPr/>
        </p:nvSpPr>
        <p:spPr bwMode="auto">
          <a:xfrm>
            <a:off x="1524001" y="5392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tr-TR">
              <a:latin typeface="Arial" pitchFamily="34" charset="0"/>
              <a:cs typeface="Arial" pitchFamily="34" charset="0"/>
            </a:endParaRPr>
          </a:p>
        </p:txBody>
      </p:sp>
      <p:sp>
        <p:nvSpPr>
          <p:cNvPr id="2" name="Rectangle 1">
            <a:extLst>
              <a:ext uri="{FF2B5EF4-FFF2-40B4-BE49-F238E27FC236}">
                <a16:creationId xmlns:a16="http://schemas.microsoft.com/office/drawing/2014/main" id="{AECB7948-168B-4D41-9192-35735CE6FA46}"/>
              </a:ext>
            </a:extLst>
          </p:cNvPr>
          <p:cNvSpPr/>
          <p:nvPr/>
        </p:nvSpPr>
        <p:spPr>
          <a:xfrm>
            <a:off x="618568" y="472559"/>
            <a:ext cx="2599430" cy="369332"/>
          </a:xfrm>
          <a:prstGeom prst="rect">
            <a:avLst/>
          </a:prstGeom>
        </p:spPr>
        <p:txBody>
          <a:bodyPr wrap="none">
            <a:spAutoFit/>
          </a:bodyPr>
          <a:lstStyle/>
          <a:p>
            <a:r>
              <a:rPr lang="en-US" dirty="0"/>
              <a:t>Calculation of Self GMD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lvl="1" algn="l" rtl="0">
              <a:spcBef>
                <a:spcPct val="0"/>
              </a:spcBef>
            </a:pPr>
            <a:r>
              <a:rPr lang="en-US" sz="2000" b="1" i="1" dirty="0">
                <a:solidFill>
                  <a:schemeClr val="tx2">
                    <a:lumMod val="50000"/>
                  </a:schemeClr>
                </a:solidFill>
                <a:latin typeface="+mn-lt"/>
              </a:rPr>
              <a:t>Inductance of Three-phase Lines with Unsymmetrical Spacing</a:t>
            </a:r>
            <a:endParaRPr lang="tr-TR" sz="2000" i="1" dirty="0">
              <a:solidFill>
                <a:schemeClr val="tx2">
                  <a:lumMod val="50000"/>
                </a:schemeClr>
              </a:solidFill>
              <a:latin typeface="+mn-lt"/>
            </a:endParaRPr>
          </a:p>
        </p:txBody>
      </p:sp>
      <p:sp>
        <p:nvSpPr>
          <p:cNvPr id="3" name="2 İçerik Yer Tutucusu"/>
          <p:cNvSpPr>
            <a:spLocks noGrp="1"/>
          </p:cNvSpPr>
          <p:nvPr>
            <p:ph idx="1"/>
          </p:nvPr>
        </p:nvSpPr>
        <p:spPr/>
        <p:txBody>
          <a:bodyPr>
            <a:normAutofit/>
          </a:bodyPr>
          <a:lstStyle/>
          <a:p>
            <a:pPr algn="just">
              <a:lnSpc>
                <a:spcPct val="170000"/>
              </a:lnSpc>
              <a:buNone/>
            </a:pPr>
            <a:r>
              <a:rPr lang="en-US" sz="1800" dirty="0"/>
              <a:t>When the conductors of a three-phase line are not spaced equilaterally,  then the flux linkages and inductance of each phase are not the same. A different inductance in each phase results in an unbalanced circuit and in induced voltages in adjacent communication . These undesirable characteristics can be overcome by exchanging the positions of the conductors at regular intervals along the line so that each conductor occupies the original position of every other conductor over an equal distance. </a:t>
            </a:r>
            <a:r>
              <a:rPr lang="en-US" sz="1800" b="1" dirty="0"/>
              <a:t>Such an exchange of conductor positions is called transposition</a:t>
            </a:r>
            <a:endParaRPr lang="tr-TR" sz="18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0956C-D70E-4606-BCEC-6C99EC69A6D7}"/>
              </a:ext>
            </a:extLst>
          </p:cNvPr>
          <p:cNvSpPr>
            <a:spLocks noGrp="1"/>
          </p:cNvSpPr>
          <p:nvPr>
            <p:ph type="title"/>
          </p:nvPr>
        </p:nvSpPr>
        <p:spPr/>
        <p:txBody>
          <a:bodyPr/>
          <a:lstStyle/>
          <a:p>
            <a:r>
              <a:rPr lang="en-US" dirty="0"/>
              <a:t>Transposition Cycle</a:t>
            </a:r>
          </a:p>
        </p:txBody>
      </p:sp>
      <p:pic>
        <p:nvPicPr>
          <p:cNvPr id="4" name="3 Resim">
            <a:extLst>
              <a:ext uri="{FF2B5EF4-FFF2-40B4-BE49-F238E27FC236}">
                <a16:creationId xmlns:a16="http://schemas.microsoft.com/office/drawing/2014/main" id="{D9009D36-51FA-4BAE-8D2C-4283DBADADF7}"/>
              </a:ext>
            </a:extLst>
          </p:cNvPr>
          <p:cNvPicPr/>
          <p:nvPr/>
        </p:nvPicPr>
        <p:blipFill>
          <a:blip r:embed="rId2" cstate="print"/>
          <a:srcRect l="27851" t="37705" r="13515" b="40984"/>
          <a:stretch>
            <a:fillRect/>
          </a:stretch>
        </p:blipFill>
        <p:spPr bwMode="auto">
          <a:xfrm>
            <a:off x="2060195" y="2642532"/>
            <a:ext cx="8518321" cy="2080470"/>
          </a:xfrm>
          <a:prstGeom prst="rect">
            <a:avLst/>
          </a:prstGeom>
          <a:noFill/>
          <a:ln w="9525">
            <a:noFill/>
            <a:miter lim="800000"/>
            <a:headEnd/>
            <a:tailEnd/>
          </a:ln>
        </p:spPr>
      </p:pic>
    </p:spTree>
    <p:extLst>
      <p:ext uri="{BB962C8B-B14F-4D97-AF65-F5344CB8AC3E}">
        <p14:creationId xmlns:p14="http://schemas.microsoft.com/office/powerpoint/2010/main" val="3979954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A21DD-491F-4B3A-BF7A-66DD8EA847C3}"/>
              </a:ext>
            </a:extLst>
          </p:cNvPr>
          <p:cNvSpPr>
            <a:spLocks noGrp="1"/>
          </p:cNvSpPr>
          <p:nvPr>
            <p:ph type="title"/>
          </p:nvPr>
        </p:nvSpPr>
        <p:spPr/>
        <p:txBody>
          <a:bodyPr>
            <a:normAutofit fontScale="90000"/>
          </a:bodyPr>
          <a:lstStyle/>
          <a:p>
            <a:r>
              <a:rPr lang="en-US" dirty="0"/>
              <a:t>Flux linkages of phase </a:t>
            </a:r>
            <a:r>
              <a:rPr lang="tr-TR" dirty="0"/>
              <a:t>a </a:t>
            </a:r>
            <a:r>
              <a:rPr lang="en-US" dirty="0"/>
              <a:t>in position</a:t>
            </a:r>
            <a:r>
              <a:rPr lang="tr-TR" dirty="0"/>
              <a:t> 1</a:t>
            </a:r>
            <a:br>
              <a:rPr lang="tr-TR" dirty="0"/>
            </a:br>
            <a:endParaRPr lang="en-US" dirty="0"/>
          </a:p>
        </p:txBody>
      </p:sp>
      <p:pic>
        <p:nvPicPr>
          <p:cNvPr id="3" name="3 Resim">
            <a:extLst>
              <a:ext uri="{FF2B5EF4-FFF2-40B4-BE49-F238E27FC236}">
                <a16:creationId xmlns:a16="http://schemas.microsoft.com/office/drawing/2014/main" id="{386BEFDF-B28A-4109-972F-475CAD4FD1E2}"/>
              </a:ext>
            </a:extLst>
          </p:cNvPr>
          <p:cNvPicPr>
            <a:picLocks noChangeAspect="1" noChangeArrowheads="1"/>
          </p:cNvPicPr>
          <p:nvPr/>
        </p:nvPicPr>
        <p:blipFill>
          <a:blip r:embed="rId2" cstate="print"/>
          <a:srcRect l="27850" t="37704" r="13515" b="40984"/>
          <a:stretch>
            <a:fillRect/>
          </a:stretch>
        </p:blipFill>
        <p:spPr>
          <a:xfrm>
            <a:off x="2813109" y="2281806"/>
            <a:ext cx="5106098" cy="1788952"/>
          </a:xfrm>
          <a:prstGeom prst="rect">
            <a:avLst/>
          </a:prstGeom>
        </p:spPr>
      </p:pic>
      <p:pic>
        <p:nvPicPr>
          <p:cNvPr id="5" name="Picture 1">
            <a:extLst>
              <a:ext uri="{FF2B5EF4-FFF2-40B4-BE49-F238E27FC236}">
                <a16:creationId xmlns:a16="http://schemas.microsoft.com/office/drawing/2014/main" id="{E7A8954B-C425-414B-8493-330AC54A9C6D}"/>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695972" y="5156173"/>
            <a:ext cx="5699077" cy="747762"/>
          </a:xfrm>
          <a:prstGeom prst="rect">
            <a:avLst/>
          </a:prstGeom>
          <a:noFill/>
        </p:spPr>
      </p:pic>
    </p:spTree>
    <p:extLst>
      <p:ext uri="{BB962C8B-B14F-4D97-AF65-F5344CB8AC3E}">
        <p14:creationId xmlns:p14="http://schemas.microsoft.com/office/powerpoint/2010/main" val="746188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5C74-A026-439D-BF8F-1F61CB03805B}"/>
              </a:ext>
            </a:extLst>
          </p:cNvPr>
          <p:cNvSpPr>
            <a:spLocks noGrp="1"/>
          </p:cNvSpPr>
          <p:nvPr>
            <p:ph type="title"/>
          </p:nvPr>
        </p:nvSpPr>
        <p:spPr/>
        <p:txBody>
          <a:bodyPr/>
          <a:lstStyle/>
          <a:p>
            <a:r>
              <a:rPr lang="en-US" dirty="0"/>
              <a:t>Flux linkages of phase </a:t>
            </a:r>
            <a:r>
              <a:rPr lang="tr-TR" dirty="0"/>
              <a:t>a </a:t>
            </a:r>
            <a:r>
              <a:rPr lang="en-US" dirty="0"/>
              <a:t>in position</a:t>
            </a:r>
            <a:r>
              <a:rPr lang="tr-TR" dirty="0"/>
              <a:t> </a:t>
            </a:r>
            <a:r>
              <a:rPr lang="en-US" dirty="0"/>
              <a:t>2</a:t>
            </a:r>
          </a:p>
        </p:txBody>
      </p:sp>
      <p:pic>
        <p:nvPicPr>
          <p:cNvPr id="4" name="3 Resim">
            <a:extLst>
              <a:ext uri="{FF2B5EF4-FFF2-40B4-BE49-F238E27FC236}">
                <a16:creationId xmlns:a16="http://schemas.microsoft.com/office/drawing/2014/main" id="{3407E79F-E3FB-4B55-B026-F40B20EBF303}"/>
              </a:ext>
            </a:extLst>
          </p:cNvPr>
          <p:cNvPicPr>
            <a:picLocks noChangeAspect="1" noChangeArrowheads="1"/>
          </p:cNvPicPr>
          <p:nvPr/>
        </p:nvPicPr>
        <p:blipFill>
          <a:blip r:embed="rId2" cstate="print"/>
          <a:srcRect l="27850" t="37704" r="13515" b="40984"/>
          <a:stretch>
            <a:fillRect/>
          </a:stretch>
        </p:blipFill>
        <p:spPr>
          <a:xfrm>
            <a:off x="2813109" y="2281806"/>
            <a:ext cx="5106098" cy="1788952"/>
          </a:xfrm>
          <a:prstGeom prst="rect">
            <a:avLst/>
          </a:prstGeom>
        </p:spPr>
      </p:pic>
      <p:pic>
        <p:nvPicPr>
          <p:cNvPr id="6" name="Picture 1">
            <a:extLst>
              <a:ext uri="{FF2B5EF4-FFF2-40B4-BE49-F238E27FC236}">
                <a16:creationId xmlns:a16="http://schemas.microsoft.com/office/drawing/2014/main" id="{E7C40688-1634-444E-8039-848B502C024B}"/>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672593" y="4840448"/>
            <a:ext cx="5699077" cy="659896"/>
          </a:xfrm>
          <a:prstGeom prst="rect">
            <a:avLst/>
          </a:prstGeom>
          <a:noFill/>
        </p:spPr>
      </p:pic>
    </p:spTree>
    <p:extLst>
      <p:ext uri="{BB962C8B-B14F-4D97-AF65-F5344CB8AC3E}">
        <p14:creationId xmlns:p14="http://schemas.microsoft.com/office/powerpoint/2010/main" val="3468690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B111-1F62-4754-A8C7-A2B813185EB7}"/>
              </a:ext>
            </a:extLst>
          </p:cNvPr>
          <p:cNvSpPr>
            <a:spLocks noGrp="1"/>
          </p:cNvSpPr>
          <p:nvPr>
            <p:ph type="title"/>
          </p:nvPr>
        </p:nvSpPr>
        <p:spPr/>
        <p:txBody>
          <a:bodyPr/>
          <a:lstStyle/>
          <a:p>
            <a:r>
              <a:rPr lang="en-US" dirty="0"/>
              <a:t>Flux linkages of phase </a:t>
            </a:r>
            <a:r>
              <a:rPr lang="tr-TR" dirty="0"/>
              <a:t>a </a:t>
            </a:r>
            <a:r>
              <a:rPr lang="en-US" dirty="0"/>
              <a:t>in position</a:t>
            </a:r>
            <a:r>
              <a:rPr lang="tr-TR" dirty="0"/>
              <a:t> </a:t>
            </a:r>
            <a:r>
              <a:rPr lang="en-US" dirty="0"/>
              <a:t>3</a:t>
            </a:r>
          </a:p>
        </p:txBody>
      </p:sp>
      <p:pic>
        <p:nvPicPr>
          <p:cNvPr id="4" name="3 Resim">
            <a:extLst>
              <a:ext uri="{FF2B5EF4-FFF2-40B4-BE49-F238E27FC236}">
                <a16:creationId xmlns:a16="http://schemas.microsoft.com/office/drawing/2014/main" id="{350417AF-AF7B-4835-B24D-1326E5E56364}"/>
              </a:ext>
            </a:extLst>
          </p:cNvPr>
          <p:cNvPicPr>
            <a:picLocks noChangeAspect="1" noChangeArrowheads="1"/>
          </p:cNvPicPr>
          <p:nvPr/>
        </p:nvPicPr>
        <p:blipFill>
          <a:blip r:embed="rId2" cstate="print"/>
          <a:srcRect l="27850" t="37704" r="13515" b="40984"/>
          <a:stretch>
            <a:fillRect/>
          </a:stretch>
        </p:blipFill>
        <p:spPr>
          <a:xfrm>
            <a:off x="2813109" y="2281806"/>
            <a:ext cx="5106098" cy="1788952"/>
          </a:xfrm>
          <a:prstGeom prst="rect">
            <a:avLst/>
          </a:prstGeom>
        </p:spPr>
      </p:pic>
      <p:pic>
        <p:nvPicPr>
          <p:cNvPr id="6" name="Picture 3">
            <a:extLst>
              <a:ext uri="{FF2B5EF4-FFF2-40B4-BE49-F238E27FC236}">
                <a16:creationId xmlns:a16="http://schemas.microsoft.com/office/drawing/2014/main" id="{D1401B9B-0295-48C9-B0A2-0BD2ACC0E36C}"/>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96999" y="4706224"/>
            <a:ext cx="5699077" cy="604007"/>
          </a:xfrm>
          <a:prstGeom prst="rect">
            <a:avLst/>
          </a:prstGeom>
          <a:noFill/>
        </p:spPr>
      </p:pic>
    </p:spTree>
    <p:extLst>
      <p:ext uri="{BB962C8B-B14F-4D97-AF65-F5344CB8AC3E}">
        <p14:creationId xmlns:p14="http://schemas.microsoft.com/office/powerpoint/2010/main" val="1935733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37DF-BBC0-4A85-99D8-18908D73774F}"/>
              </a:ext>
            </a:extLst>
          </p:cNvPr>
          <p:cNvSpPr>
            <a:spLocks noGrp="1"/>
          </p:cNvSpPr>
          <p:nvPr>
            <p:ph type="title"/>
          </p:nvPr>
        </p:nvSpPr>
        <p:spPr/>
        <p:txBody>
          <a:bodyPr/>
          <a:lstStyle/>
          <a:p>
            <a:r>
              <a:rPr lang="en-US" dirty="0"/>
              <a:t>Inductance per phase per meter</a:t>
            </a:r>
          </a:p>
        </p:txBody>
      </p:sp>
      <p:pic>
        <p:nvPicPr>
          <p:cNvPr id="4" name="Picture 5">
            <a:extLst>
              <a:ext uri="{FF2B5EF4-FFF2-40B4-BE49-F238E27FC236}">
                <a16:creationId xmlns:a16="http://schemas.microsoft.com/office/drawing/2014/main" id="{C478B38B-568E-4B8E-9C45-D2709863749D}"/>
              </a:ext>
            </a:extLst>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60032" y="2419444"/>
            <a:ext cx="6616614" cy="504000"/>
          </a:xfrm>
          <a:prstGeom prst="rect">
            <a:avLst/>
          </a:prstGeom>
          <a:noFill/>
        </p:spPr>
      </p:pic>
      <p:sp>
        <p:nvSpPr>
          <p:cNvPr id="5" name="Rectangle 4">
            <a:extLst>
              <a:ext uri="{FF2B5EF4-FFF2-40B4-BE49-F238E27FC236}">
                <a16:creationId xmlns:a16="http://schemas.microsoft.com/office/drawing/2014/main" id="{02948141-9125-4694-A857-276447E56DFF}"/>
              </a:ext>
            </a:extLst>
          </p:cNvPr>
          <p:cNvSpPr/>
          <p:nvPr/>
        </p:nvSpPr>
        <p:spPr>
          <a:xfrm>
            <a:off x="604434" y="1495920"/>
            <a:ext cx="4652812" cy="456215"/>
          </a:xfrm>
          <a:prstGeom prst="rect">
            <a:avLst/>
          </a:prstGeom>
        </p:spPr>
        <p:txBody>
          <a:bodyPr wrap="none">
            <a:spAutoFit/>
          </a:bodyPr>
          <a:lstStyle/>
          <a:p>
            <a:pPr algn="just">
              <a:lnSpc>
                <a:spcPct val="150000"/>
              </a:lnSpc>
              <a:buNone/>
            </a:pPr>
            <a:r>
              <a:rPr lang="en-US" dirty="0"/>
              <a:t>The average value of the flux linkages of </a:t>
            </a:r>
            <a:r>
              <a:rPr lang="tr-TR" i="1" dirty="0"/>
              <a:t>a</a:t>
            </a:r>
            <a:r>
              <a:rPr lang="en-US" dirty="0"/>
              <a:t> is</a:t>
            </a:r>
            <a:endParaRPr lang="tr-TR" dirty="0"/>
          </a:p>
        </p:txBody>
      </p:sp>
      <p:sp>
        <p:nvSpPr>
          <p:cNvPr id="6" name="Rectangle 5">
            <a:extLst>
              <a:ext uri="{FF2B5EF4-FFF2-40B4-BE49-F238E27FC236}">
                <a16:creationId xmlns:a16="http://schemas.microsoft.com/office/drawing/2014/main" id="{EEC04EDF-C2D1-472E-9337-B037B44EC1D6}"/>
              </a:ext>
            </a:extLst>
          </p:cNvPr>
          <p:cNvSpPr/>
          <p:nvPr/>
        </p:nvSpPr>
        <p:spPr>
          <a:xfrm>
            <a:off x="860032" y="3200893"/>
            <a:ext cx="3821025" cy="375359"/>
          </a:xfrm>
          <a:prstGeom prst="rect">
            <a:avLst/>
          </a:prstGeom>
        </p:spPr>
        <p:txBody>
          <a:bodyPr wrap="square">
            <a:spAutoFit/>
          </a:bodyPr>
          <a:lstStyle/>
          <a:p>
            <a:pPr algn="just">
              <a:lnSpc>
                <a:spcPct val="150000"/>
              </a:lnSpc>
              <a:buNone/>
            </a:pPr>
            <a:r>
              <a:rPr lang="en-US" sz="1400" dirty="0"/>
              <a:t>With the restriction that </a:t>
            </a:r>
            <a:r>
              <a:rPr lang="tr-TR" sz="1400" i="1" dirty="0"/>
              <a:t>I</a:t>
            </a:r>
            <a:r>
              <a:rPr lang="tr-TR" sz="1400" i="1" baseline="-25000" dirty="0"/>
              <a:t>a</a:t>
            </a:r>
            <a:r>
              <a:rPr lang="tr-TR" sz="1400" i="1" dirty="0"/>
              <a:t>=-(I</a:t>
            </a:r>
            <a:r>
              <a:rPr lang="tr-TR" sz="1400" i="1" baseline="-25000" dirty="0"/>
              <a:t>b</a:t>
            </a:r>
            <a:r>
              <a:rPr lang="tr-TR" sz="1400" i="1" dirty="0"/>
              <a:t>+I</a:t>
            </a:r>
            <a:r>
              <a:rPr lang="tr-TR" sz="1400" i="1" baseline="-25000" dirty="0"/>
              <a:t>c</a:t>
            </a:r>
            <a:r>
              <a:rPr lang="tr-TR" sz="1400" i="1" dirty="0"/>
              <a:t>)</a:t>
            </a:r>
            <a:r>
              <a:rPr lang="en-US" sz="1400" dirty="0"/>
              <a:t>,</a:t>
            </a:r>
            <a:endParaRPr lang="tr-TR" sz="1400" dirty="0"/>
          </a:p>
        </p:txBody>
      </p:sp>
      <p:pic>
        <p:nvPicPr>
          <p:cNvPr id="8" name="Picture 6">
            <a:extLst>
              <a:ext uri="{FF2B5EF4-FFF2-40B4-BE49-F238E27FC236}">
                <a16:creationId xmlns:a16="http://schemas.microsoft.com/office/drawing/2014/main" id="{FB0C3058-7380-4881-953E-BDF89D20C2F8}"/>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17957" y="4022441"/>
            <a:ext cx="5713953" cy="540000"/>
          </a:xfrm>
          <a:prstGeom prst="rect">
            <a:avLst/>
          </a:prstGeom>
          <a:noFill/>
        </p:spPr>
      </p:pic>
      <p:pic>
        <p:nvPicPr>
          <p:cNvPr id="10" name="Picture 1">
            <a:extLst>
              <a:ext uri="{FF2B5EF4-FFF2-40B4-BE49-F238E27FC236}">
                <a16:creationId xmlns:a16="http://schemas.microsoft.com/office/drawing/2014/main" id="{4C11E51C-BE68-4F72-86F4-3F56BB6BF085}"/>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83672" y="4921750"/>
            <a:ext cx="2977000" cy="665318"/>
          </a:xfrm>
          <a:prstGeom prst="rect">
            <a:avLst/>
          </a:prstGeom>
          <a:noFill/>
        </p:spPr>
      </p:pic>
      <p:cxnSp>
        <p:nvCxnSpPr>
          <p:cNvPr id="12" name="Straight Arrow Connector 11">
            <a:extLst>
              <a:ext uri="{FF2B5EF4-FFF2-40B4-BE49-F238E27FC236}">
                <a16:creationId xmlns:a16="http://schemas.microsoft.com/office/drawing/2014/main" id="{F01F5438-6532-42E7-B38F-5DF00EC07E6E}"/>
              </a:ext>
            </a:extLst>
          </p:cNvPr>
          <p:cNvCxnSpPr>
            <a:stCxn id="10" idx="0"/>
          </p:cNvCxnSpPr>
          <p:nvPr/>
        </p:nvCxnSpPr>
        <p:spPr>
          <a:xfrm>
            <a:off x="2272172" y="4921750"/>
            <a:ext cx="3088393" cy="78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5">
            <a:extLst>
              <a:ext uri="{FF2B5EF4-FFF2-40B4-BE49-F238E27FC236}">
                <a16:creationId xmlns:a16="http://schemas.microsoft.com/office/drawing/2014/main" id="{8347AE4C-0270-4CFC-B764-622DE037C646}"/>
              </a:ext>
            </a:extLst>
          </p:cNvP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447951" y="4739780"/>
            <a:ext cx="1530000" cy="421850"/>
          </a:xfrm>
          <a:prstGeom prst="rect">
            <a:avLst/>
          </a:prstGeom>
          <a:noFill/>
        </p:spPr>
      </p:pic>
      <p:pic>
        <p:nvPicPr>
          <p:cNvPr id="15" name="Picture 1">
            <a:extLst>
              <a:ext uri="{FF2B5EF4-FFF2-40B4-BE49-F238E27FC236}">
                <a16:creationId xmlns:a16="http://schemas.microsoft.com/office/drawing/2014/main" id="{CB69D882-34DD-4F52-8676-E330392D8624}"/>
              </a:ext>
            </a:extLst>
          </p:cNvPr>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989003" y="5520939"/>
            <a:ext cx="2917895" cy="866307"/>
          </a:xfrm>
          <a:prstGeom prst="rect">
            <a:avLst/>
          </a:prstGeom>
          <a:noFill/>
        </p:spPr>
      </p:pic>
    </p:spTree>
    <p:extLst>
      <p:ext uri="{BB962C8B-B14F-4D97-AF65-F5344CB8AC3E}">
        <p14:creationId xmlns:p14="http://schemas.microsoft.com/office/powerpoint/2010/main" val="126275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6282-36B3-43A9-9CA1-B1C52CEEDC8B}"/>
              </a:ext>
            </a:extLst>
          </p:cNvPr>
          <p:cNvSpPr>
            <a:spLocks noGrp="1"/>
          </p:cNvSpPr>
          <p:nvPr>
            <p:ph type="title"/>
          </p:nvPr>
        </p:nvSpPr>
        <p:spPr/>
        <p:txBody>
          <a:bodyPr/>
          <a:lstStyle/>
          <a:p>
            <a:r>
              <a:rPr lang="en-US" dirty="0"/>
              <a:t>EXAMPLE</a:t>
            </a:r>
          </a:p>
        </p:txBody>
      </p:sp>
      <p:pic>
        <p:nvPicPr>
          <p:cNvPr id="3" name="Picture 2">
            <a:extLst>
              <a:ext uri="{FF2B5EF4-FFF2-40B4-BE49-F238E27FC236}">
                <a16:creationId xmlns:a16="http://schemas.microsoft.com/office/drawing/2014/main" id="{B65C72F4-01BE-452D-91FA-4B49322D2512}"/>
              </a:ext>
            </a:extLst>
          </p:cNvPr>
          <p:cNvPicPr>
            <a:picLocks noChangeAspect="1"/>
          </p:cNvPicPr>
          <p:nvPr/>
        </p:nvPicPr>
        <p:blipFill>
          <a:blip r:embed="rId2"/>
          <a:stretch>
            <a:fillRect/>
          </a:stretch>
        </p:blipFill>
        <p:spPr>
          <a:xfrm>
            <a:off x="604434" y="1503932"/>
            <a:ext cx="8319247" cy="1299882"/>
          </a:xfrm>
          <a:prstGeom prst="rect">
            <a:avLst/>
          </a:prstGeom>
        </p:spPr>
      </p:pic>
      <p:sp>
        <p:nvSpPr>
          <p:cNvPr id="4" name="TextBox 3">
            <a:extLst>
              <a:ext uri="{FF2B5EF4-FFF2-40B4-BE49-F238E27FC236}">
                <a16:creationId xmlns:a16="http://schemas.microsoft.com/office/drawing/2014/main" id="{B2D2D540-8E74-4D38-A00A-365CF97E88F1}"/>
              </a:ext>
            </a:extLst>
          </p:cNvPr>
          <p:cNvSpPr txBox="1"/>
          <p:nvPr/>
        </p:nvSpPr>
        <p:spPr>
          <a:xfrm>
            <a:off x="1451294" y="2927759"/>
            <a:ext cx="4644705" cy="696286"/>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GMR is given by the manufacturer as   Ds  =  0.0159 m </a:t>
            </a:r>
          </a:p>
        </p:txBody>
      </p:sp>
      <p:pic>
        <p:nvPicPr>
          <p:cNvPr id="5" name="Picture 4">
            <a:extLst>
              <a:ext uri="{FF2B5EF4-FFF2-40B4-BE49-F238E27FC236}">
                <a16:creationId xmlns:a16="http://schemas.microsoft.com/office/drawing/2014/main" id="{982FAEB4-6470-4268-A1D6-37EB675DCF83}"/>
              </a:ext>
            </a:extLst>
          </p:cNvPr>
          <p:cNvPicPr>
            <a:picLocks noChangeAspect="1"/>
          </p:cNvPicPr>
          <p:nvPr/>
        </p:nvPicPr>
        <p:blipFill>
          <a:blip r:embed="rId3"/>
          <a:stretch>
            <a:fillRect/>
          </a:stretch>
        </p:blipFill>
        <p:spPr>
          <a:xfrm>
            <a:off x="1089581" y="3695597"/>
            <a:ext cx="5952565" cy="1658471"/>
          </a:xfrm>
          <a:prstGeom prst="rect">
            <a:avLst/>
          </a:prstGeom>
        </p:spPr>
      </p:pic>
      <p:pic>
        <p:nvPicPr>
          <p:cNvPr id="6" name="Picture 5">
            <a:extLst>
              <a:ext uri="{FF2B5EF4-FFF2-40B4-BE49-F238E27FC236}">
                <a16:creationId xmlns:a16="http://schemas.microsoft.com/office/drawing/2014/main" id="{A8931F47-5B56-4362-BF09-84B551DE28CE}"/>
              </a:ext>
            </a:extLst>
          </p:cNvPr>
          <p:cNvPicPr>
            <a:picLocks noChangeAspect="1"/>
          </p:cNvPicPr>
          <p:nvPr/>
        </p:nvPicPr>
        <p:blipFill>
          <a:blip r:embed="rId4"/>
          <a:stretch>
            <a:fillRect/>
          </a:stretch>
        </p:blipFill>
        <p:spPr>
          <a:xfrm>
            <a:off x="1107510" y="5611513"/>
            <a:ext cx="5916706" cy="797859"/>
          </a:xfrm>
          <a:prstGeom prst="rect">
            <a:avLst/>
          </a:prstGeom>
        </p:spPr>
      </p:pic>
    </p:spTree>
    <p:extLst>
      <p:ext uri="{BB962C8B-B14F-4D97-AF65-F5344CB8AC3E}">
        <p14:creationId xmlns:p14="http://schemas.microsoft.com/office/powerpoint/2010/main" val="411582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5CEB-39F8-4F64-A72D-E166611B3CE3}"/>
              </a:ext>
            </a:extLst>
          </p:cNvPr>
          <p:cNvSpPr>
            <a:spLocks noGrp="1"/>
          </p:cNvSpPr>
          <p:nvPr>
            <p:ph type="title"/>
          </p:nvPr>
        </p:nvSpPr>
        <p:spPr/>
        <p:txBody>
          <a:bodyPr/>
          <a:lstStyle/>
          <a:p>
            <a:r>
              <a:rPr lang="en-US" dirty="0"/>
              <a:t>BUNDELED CONDUCTORS</a:t>
            </a:r>
          </a:p>
        </p:txBody>
      </p:sp>
      <p:pic>
        <p:nvPicPr>
          <p:cNvPr id="3" name="Picture 2">
            <a:extLst>
              <a:ext uri="{FF2B5EF4-FFF2-40B4-BE49-F238E27FC236}">
                <a16:creationId xmlns:a16="http://schemas.microsoft.com/office/drawing/2014/main" id="{B7F7F6D6-395F-4CE5-BB88-FDD32F775949}"/>
              </a:ext>
            </a:extLst>
          </p:cNvPr>
          <p:cNvPicPr>
            <a:picLocks noChangeAspect="1"/>
          </p:cNvPicPr>
          <p:nvPr/>
        </p:nvPicPr>
        <p:blipFill>
          <a:blip r:embed="rId2"/>
          <a:stretch>
            <a:fillRect/>
          </a:stretch>
        </p:blipFill>
        <p:spPr>
          <a:xfrm>
            <a:off x="1014904" y="1528975"/>
            <a:ext cx="7494494" cy="1434353"/>
          </a:xfrm>
          <a:prstGeom prst="rect">
            <a:avLst/>
          </a:prstGeom>
        </p:spPr>
      </p:pic>
      <p:pic>
        <p:nvPicPr>
          <p:cNvPr id="4" name="Picture 3">
            <a:extLst>
              <a:ext uri="{FF2B5EF4-FFF2-40B4-BE49-F238E27FC236}">
                <a16:creationId xmlns:a16="http://schemas.microsoft.com/office/drawing/2014/main" id="{AA8AD10E-2A21-4B90-B569-A708E0ECB652}"/>
              </a:ext>
            </a:extLst>
          </p:cNvPr>
          <p:cNvPicPr>
            <a:picLocks noChangeAspect="1"/>
          </p:cNvPicPr>
          <p:nvPr/>
        </p:nvPicPr>
        <p:blipFill>
          <a:blip r:embed="rId3"/>
          <a:stretch>
            <a:fillRect/>
          </a:stretch>
        </p:blipFill>
        <p:spPr>
          <a:xfrm>
            <a:off x="1014904" y="3751113"/>
            <a:ext cx="8677835" cy="1855694"/>
          </a:xfrm>
          <a:prstGeom prst="rect">
            <a:avLst/>
          </a:prstGeom>
        </p:spPr>
      </p:pic>
    </p:spTree>
    <p:extLst>
      <p:ext uri="{BB962C8B-B14F-4D97-AF65-F5344CB8AC3E}">
        <p14:creationId xmlns:p14="http://schemas.microsoft.com/office/powerpoint/2010/main" val="604843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9710-E309-42C9-96BB-6D7323C6E065}"/>
              </a:ext>
            </a:extLst>
          </p:cNvPr>
          <p:cNvSpPr>
            <a:spLocks noGrp="1"/>
          </p:cNvSpPr>
          <p:nvPr>
            <p:ph type="title"/>
          </p:nvPr>
        </p:nvSpPr>
        <p:spPr/>
        <p:txBody>
          <a:bodyPr/>
          <a:lstStyle/>
          <a:p>
            <a:r>
              <a:rPr lang="en-US" dirty="0"/>
              <a:t>Calculation of Self GMD  (GMR) for bundle conductors</a:t>
            </a:r>
          </a:p>
        </p:txBody>
      </p:sp>
      <p:pic>
        <p:nvPicPr>
          <p:cNvPr id="4" name="Picture 3">
            <a:extLst>
              <a:ext uri="{FF2B5EF4-FFF2-40B4-BE49-F238E27FC236}">
                <a16:creationId xmlns:a16="http://schemas.microsoft.com/office/drawing/2014/main" id="{6C93B677-1E5A-47BB-998E-4236ABA81B17}"/>
              </a:ext>
            </a:extLst>
          </p:cNvPr>
          <p:cNvPicPr>
            <a:picLocks noChangeAspect="1"/>
          </p:cNvPicPr>
          <p:nvPr/>
        </p:nvPicPr>
        <p:blipFill>
          <a:blip r:embed="rId2"/>
          <a:stretch>
            <a:fillRect/>
          </a:stretch>
        </p:blipFill>
        <p:spPr>
          <a:xfrm>
            <a:off x="907162" y="1400385"/>
            <a:ext cx="6669741" cy="3218329"/>
          </a:xfrm>
          <a:prstGeom prst="rect">
            <a:avLst/>
          </a:prstGeom>
        </p:spPr>
      </p:pic>
      <p:pic>
        <p:nvPicPr>
          <p:cNvPr id="5" name="Picture 4">
            <a:extLst>
              <a:ext uri="{FF2B5EF4-FFF2-40B4-BE49-F238E27FC236}">
                <a16:creationId xmlns:a16="http://schemas.microsoft.com/office/drawing/2014/main" id="{250FEEDB-4DEA-437E-BB5F-0D4069016409}"/>
              </a:ext>
            </a:extLst>
          </p:cNvPr>
          <p:cNvPicPr>
            <a:picLocks noChangeAspect="1"/>
          </p:cNvPicPr>
          <p:nvPr/>
        </p:nvPicPr>
        <p:blipFill>
          <a:blip r:embed="rId3"/>
          <a:stretch>
            <a:fillRect/>
          </a:stretch>
        </p:blipFill>
        <p:spPr>
          <a:xfrm>
            <a:off x="7701384" y="2046147"/>
            <a:ext cx="4074721" cy="1485617"/>
          </a:xfrm>
          <a:prstGeom prst="rect">
            <a:avLst/>
          </a:prstGeom>
        </p:spPr>
      </p:pic>
      <p:pic>
        <p:nvPicPr>
          <p:cNvPr id="6" name="Picture 5">
            <a:extLst>
              <a:ext uri="{FF2B5EF4-FFF2-40B4-BE49-F238E27FC236}">
                <a16:creationId xmlns:a16="http://schemas.microsoft.com/office/drawing/2014/main" id="{4FCC1672-A99C-4367-AEAF-38971DE54750}"/>
              </a:ext>
            </a:extLst>
          </p:cNvPr>
          <p:cNvPicPr>
            <a:picLocks noChangeAspect="1"/>
          </p:cNvPicPr>
          <p:nvPr/>
        </p:nvPicPr>
        <p:blipFill>
          <a:blip r:embed="rId4"/>
          <a:stretch>
            <a:fillRect/>
          </a:stretch>
        </p:blipFill>
        <p:spPr>
          <a:xfrm>
            <a:off x="2889188" y="5414912"/>
            <a:ext cx="8426824" cy="815788"/>
          </a:xfrm>
          <a:prstGeom prst="rect">
            <a:avLst/>
          </a:prstGeom>
        </p:spPr>
      </p:pic>
    </p:spTree>
    <p:extLst>
      <p:ext uri="{BB962C8B-B14F-4D97-AF65-F5344CB8AC3E}">
        <p14:creationId xmlns:p14="http://schemas.microsoft.com/office/powerpoint/2010/main" val="233604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07D3D3-3595-4C3A-8DC7-B202B1474551}"/>
              </a:ext>
            </a:extLst>
          </p:cNvPr>
          <p:cNvSpPr>
            <a:spLocks noGrp="1"/>
          </p:cNvSpPr>
          <p:nvPr>
            <p:ph type="title"/>
          </p:nvPr>
        </p:nvSpPr>
        <p:spPr/>
        <p:txBody>
          <a:bodyPr/>
          <a:lstStyle/>
          <a:p>
            <a:r>
              <a:rPr lang="en-US" sz="1800" dirty="0"/>
              <a:t>EE 471 POWER SYSTEM ANALYSİS  I</a:t>
            </a:r>
            <a:br>
              <a:rPr lang="en-US" sz="1800" dirty="0"/>
            </a:br>
            <a:endParaRPr lang="en-US" sz="1800" dirty="0"/>
          </a:p>
        </p:txBody>
      </p:sp>
      <p:pic>
        <p:nvPicPr>
          <p:cNvPr id="63491" name="Content Placeholder 3" descr="http://enerjigunlugu.net/images/r/elektrik--3---HI-464169.jpg"/>
          <p:cNvPicPr>
            <a:picLocks noGrp="1"/>
          </p:cNvPicPr>
          <p:nvPr>
            <p:ph idx="4294967295"/>
          </p:nvPr>
        </p:nvPicPr>
        <p:blipFill>
          <a:blip r:embed="rId3" cstate="print"/>
          <a:srcRect/>
          <a:stretch>
            <a:fillRect/>
          </a:stretch>
        </p:blipFill>
        <p:spPr>
          <a:xfrm>
            <a:off x="3095537" y="1708660"/>
            <a:ext cx="6210300" cy="4389437"/>
          </a:xfrm>
        </p:spPr>
      </p:pic>
      <p:sp>
        <p:nvSpPr>
          <p:cNvPr id="5" name="Slide Number Placeholder 4"/>
          <p:cNvSpPr>
            <a:spLocks noGrp="1"/>
          </p:cNvSpPr>
          <p:nvPr>
            <p:ph type="sldNum" sz="quarter" idx="4294967295"/>
          </p:nvPr>
        </p:nvSpPr>
        <p:spPr>
          <a:xfrm>
            <a:off x="11176000" y="6356350"/>
            <a:ext cx="10160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F3690D-7DB5-4846-8415-C8D3FB5C5230}" type="slidenum">
              <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04617B">
                  <a:shade val="90000"/>
                </a:srgbClr>
              </a:solidFill>
              <a:effectLst/>
              <a:uLnTx/>
              <a:uFillTx/>
              <a:latin typeface="Constantia"/>
              <a:ea typeface="+mn-ea"/>
              <a:cs typeface="+mn-cs"/>
            </a:endParaRPr>
          </a:p>
        </p:txBody>
      </p:sp>
      <p:pic>
        <p:nvPicPr>
          <p:cNvPr id="6" name="Picture 5">
            <a:extLst>
              <a:ext uri="{FF2B5EF4-FFF2-40B4-BE49-F238E27FC236}">
                <a16:creationId xmlns:a16="http://schemas.microsoft.com/office/drawing/2014/main" id="{C2F82158-410D-4FF9-B4A3-8D79BADF2A6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118833" y="572295"/>
            <a:ext cx="2835042" cy="514350"/>
          </a:xfrm>
          <a:prstGeom prst="rect">
            <a:avLst/>
          </a:prstGeom>
          <a:noFill/>
          <a:ln>
            <a:noFill/>
          </a:ln>
        </p:spPr>
      </p:pic>
    </p:spTree>
    <p:extLst>
      <p:ext uri="{BB962C8B-B14F-4D97-AF65-F5344CB8AC3E}">
        <p14:creationId xmlns:p14="http://schemas.microsoft.com/office/powerpoint/2010/main" val="1672422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1144-A85A-4998-97F4-14B4E0186AEE}"/>
              </a:ext>
            </a:extLst>
          </p:cNvPr>
          <p:cNvSpPr>
            <a:spLocks noGrp="1"/>
          </p:cNvSpPr>
          <p:nvPr>
            <p:ph type="title"/>
          </p:nvPr>
        </p:nvSpPr>
        <p:spPr/>
        <p:txBody>
          <a:bodyPr/>
          <a:lstStyle/>
          <a:p>
            <a:r>
              <a:rPr lang="en-US" dirty="0"/>
              <a:t>EXAMPLE</a:t>
            </a:r>
          </a:p>
        </p:txBody>
      </p:sp>
      <p:pic>
        <p:nvPicPr>
          <p:cNvPr id="3" name="Picture 2">
            <a:extLst>
              <a:ext uri="{FF2B5EF4-FFF2-40B4-BE49-F238E27FC236}">
                <a16:creationId xmlns:a16="http://schemas.microsoft.com/office/drawing/2014/main" id="{4A6B14C2-308B-4F36-A2E2-EB591C793DA5}"/>
              </a:ext>
            </a:extLst>
          </p:cNvPr>
          <p:cNvPicPr>
            <a:picLocks noChangeAspect="1"/>
          </p:cNvPicPr>
          <p:nvPr/>
        </p:nvPicPr>
        <p:blipFill>
          <a:blip r:embed="rId2"/>
          <a:stretch>
            <a:fillRect/>
          </a:stretch>
        </p:blipFill>
        <p:spPr>
          <a:xfrm>
            <a:off x="2137547" y="1763950"/>
            <a:ext cx="7279341" cy="1954306"/>
          </a:xfrm>
          <a:prstGeom prst="rect">
            <a:avLst/>
          </a:prstGeom>
        </p:spPr>
      </p:pic>
      <p:sp>
        <p:nvSpPr>
          <p:cNvPr id="4" name="TextBox 3">
            <a:extLst>
              <a:ext uri="{FF2B5EF4-FFF2-40B4-BE49-F238E27FC236}">
                <a16:creationId xmlns:a16="http://schemas.microsoft.com/office/drawing/2014/main" id="{F389309A-C094-4BB2-9B53-D35929F3DDF6}"/>
              </a:ext>
            </a:extLst>
          </p:cNvPr>
          <p:cNvSpPr txBox="1"/>
          <p:nvPr/>
        </p:nvSpPr>
        <p:spPr>
          <a:xfrm>
            <a:off x="1098958" y="4110606"/>
            <a:ext cx="9144000" cy="91440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400" b="1" dirty="0">
                <a:solidFill>
                  <a:prstClr val="black">
                    <a:lumMod val="75000"/>
                    <a:lumOff val="25000"/>
                  </a:prstClr>
                </a:solidFill>
                <a:latin typeface="Segoe UI" panose="020B0502040204020203" pitchFamily="34" charset="0"/>
                <a:cs typeface="Segoe UI" panose="020B0502040204020203" pitchFamily="34" charset="0"/>
              </a:rPr>
              <a:t>Three Phase line with bundled conductor is shown in the figure.  Self GMD (GMR) of 26/2 stranded conductor is  0.0114 m</a:t>
            </a:r>
          </a:p>
          <a:p>
            <a:pPr marL="0" indent="0" algn="l">
              <a:lnSpc>
                <a:spcPts val="1800"/>
              </a:lnSpc>
              <a:spcAft>
                <a:spcPts val="600"/>
              </a:spcAft>
              <a:buNone/>
            </a:pPr>
            <a:r>
              <a:rPr lang="en-US" sz="1400" b="1" dirty="0" err="1">
                <a:solidFill>
                  <a:prstClr val="black">
                    <a:lumMod val="75000"/>
                    <a:lumOff val="25000"/>
                  </a:prstClr>
                </a:solidFill>
                <a:latin typeface="Segoe UI" panose="020B0502040204020203" pitchFamily="34" charset="0"/>
                <a:cs typeface="Segoe UI" panose="020B0502040204020203" pitchFamily="34" charset="0"/>
              </a:rPr>
              <a:t>Asume</a:t>
            </a:r>
            <a:r>
              <a:rPr lang="en-US" sz="1400" b="1" dirty="0">
                <a:solidFill>
                  <a:prstClr val="black">
                    <a:lumMod val="75000"/>
                    <a:lumOff val="25000"/>
                  </a:prstClr>
                </a:solidFill>
                <a:latin typeface="Segoe UI" panose="020B0502040204020203" pitchFamily="34" charset="0"/>
                <a:cs typeface="Segoe UI" panose="020B0502040204020203" pitchFamily="34" charset="0"/>
              </a:rPr>
              <a:t> that the line is completely transposed. Calculate the inductance of the line. (f=60 Hz,  line length is 200 km))</a:t>
            </a:r>
          </a:p>
        </p:txBody>
      </p:sp>
      <p:pic>
        <p:nvPicPr>
          <p:cNvPr id="5" name="Picture 4">
            <a:extLst>
              <a:ext uri="{FF2B5EF4-FFF2-40B4-BE49-F238E27FC236}">
                <a16:creationId xmlns:a16="http://schemas.microsoft.com/office/drawing/2014/main" id="{B80EC431-9813-467A-8733-F5DB653CC2B9}"/>
              </a:ext>
            </a:extLst>
          </p:cNvPr>
          <p:cNvPicPr>
            <a:picLocks noChangeAspect="1"/>
          </p:cNvPicPr>
          <p:nvPr/>
        </p:nvPicPr>
        <p:blipFill>
          <a:blip r:embed="rId3"/>
          <a:stretch>
            <a:fillRect/>
          </a:stretch>
        </p:blipFill>
        <p:spPr>
          <a:xfrm>
            <a:off x="519951" y="5093434"/>
            <a:ext cx="4052047" cy="412376"/>
          </a:xfrm>
          <a:prstGeom prst="rect">
            <a:avLst/>
          </a:prstGeom>
        </p:spPr>
      </p:pic>
      <p:pic>
        <p:nvPicPr>
          <p:cNvPr id="6" name="Picture 5">
            <a:extLst>
              <a:ext uri="{FF2B5EF4-FFF2-40B4-BE49-F238E27FC236}">
                <a16:creationId xmlns:a16="http://schemas.microsoft.com/office/drawing/2014/main" id="{6F42198F-6582-4637-A9B5-4D57A65E9A50}"/>
              </a:ext>
            </a:extLst>
          </p:cNvPr>
          <p:cNvPicPr>
            <a:picLocks noChangeAspect="1"/>
          </p:cNvPicPr>
          <p:nvPr/>
        </p:nvPicPr>
        <p:blipFill>
          <a:blip r:embed="rId4"/>
          <a:stretch>
            <a:fillRect/>
          </a:stretch>
        </p:blipFill>
        <p:spPr>
          <a:xfrm>
            <a:off x="519951" y="5708709"/>
            <a:ext cx="4661647" cy="421341"/>
          </a:xfrm>
          <a:prstGeom prst="rect">
            <a:avLst/>
          </a:prstGeom>
        </p:spPr>
      </p:pic>
      <p:pic>
        <p:nvPicPr>
          <p:cNvPr id="7" name="Picture 6">
            <a:extLst>
              <a:ext uri="{FF2B5EF4-FFF2-40B4-BE49-F238E27FC236}">
                <a16:creationId xmlns:a16="http://schemas.microsoft.com/office/drawing/2014/main" id="{338BD0C5-AA31-42BA-A01E-772E2996DC41}"/>
              </a:ext>
            </a:extLst>
          </p:cNvPr>
          <p:cNvPicPr>
            <a:picLocks noChangeAspect="1"/>
          </p:cNvPicPr>
          <p:nvPr/>
        </p:nvPicPr>
        <p:blipFill>
          <a:blip r:embed="rId5"/>
          <a:stretch>
            <a:fillRect/>
          </a:stretch>
        </p:blipFill>
        <p:spPr>
          <a:xfrm>
            <a:off x="5455707" y="4936551"/>
            <a:ext cx="6131859" cy="1138518"/>
          </a:xfrm>
          <a:prstGeom prst="rect">
            <a:avLst/>
          </a:prstGeom>
        </p:spPr>
      </p:pic>
    </p:spTree>
    <p:extLst>
      <p:ext uri="{BB962C8B-B14F-4D97-AF65-F5344CB8AC3E}">
        <p14:creationId xmlns:p14="http://schemas.microsoft.com/office/powerpoint/2010/main" val="1927466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6506-E71C-40F3-92E5-B651D17A83EC}"/>
              </a:ext>
            </a:extLst>
          </p:cNvPr>
          <p:cNvSpPr>
            <a:spLocks noGrp="1"/>
          </p:cNvSpPr>
          <p:nvPr>
            <p:ph type="title"/>
          </p:nvPr>
        </p:nvSpPr>
        <p:spPr/>
        <p:txBody>
          <a:bodyPr/>
          <a:lstStyle/>
          <a:p>
            <a:r>
              <a:rPr lang="en-US" dirty="0"/>
              <a:t>INDUCTANCE CALCULATION AND GEOMETRIC MEAN DISTANCE</a:t>
            </a:r>
          </a:p>
        </p:txBody>
      </p:sp>
      <p:pic>
        <p:nvPicPr>
          <p:cNvPr id="4" name="3 Resim">
            <a:extLst>
              <a:ext uri="{FF2B5EF4-FFF2-40B4-BE49-F238E27FC236}">
                <a16:creationId xmlns:a16="http://schemas.microsoft.com/office/drawing/2014/main" id="{EB6C7CE0-A610-4060-A640-6E6E2DB77CE1}"/>
              </a:ext>
            </a:extLst>
          </p:cNvPr>
          <p:cNvPicPr/>
          <p:nvPr/>
        </p:nvPicPr>
        <p:blipFill>
          <a:blip r:embed="rId2" cstate="print"/>
          <a:srcRect l="57025" t="55294" r="26777" b="31765"/>
          <a:stretch>
            <a:fillRect/>
          </a:stretch>
        </p:blipFill>
        <p:spPr bwMode="auto">
          <a:xfrm>
            <a:off x="1367406" y="2174147"/>
            <a:ext cx="4906161" cy="1742114"/>
          </a:xfrm>
          <a:prstGeom prst="rect">
            <a:avLst/>
          </a:prstGeom>
          <a:noFill/>
          <a:ln w="9525">
            <a:noFill/>
            <a:miter lim="800000"/>
            <a:headEnd/>
            <a:tailEnd/>
          </a:ln>
        </p:spPr>
      </p:pic>
      <p:sp>
        <p:nvSpPr>
          <p:cNvPr id="5" name="TextBox 4">
            <a:extLst>
              <a:ext uri="{FF2B5EF4-FFF2-40B4-BE49-F238E27FC236}">
                <a16:creationId xmlns:a16="http://schemas.microsoft.com/office/drawing/2014/main" id="{E5FC97DD-05D0-433F-B55D-A1A95FAC4289}"/>
              </a:ext>
            </a:extLst>
          </p:cNvPr>
          <p:cNvSpPr txBox="1"/>
          <p:nvPr/>
        </p:nvSpPr>
        <p:spPr>
          <a:xfrm>
            <a:off x="1367406" y="3045204"/>
            <a:ext cx="914400" cy="91440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P</a:t>
            </a:r>
          </a:p>
        </p:txBody>
      </p:sp>
      <p:sp>
        <p:nvSpPr>
          <p:cNvPr id="6" name="TextBox 5">
            <a:extLst>
              <a:ext uri="{FF2B5EF4-FFF2-40B4-BE49-F238E27FC236}">
                <a16:creationId xmlns:a16="http://schemas.microsoft.com/office/drawing/2014/main" id="{75C23717-12DA-4351-925D-5E4A8971053B}"/>
              </a:ext>
            </a:extLst>
          </p:cNvPr>
          <p:cNvSpPr txBox="1"/>
          <p:nvPr/>
        </p:nvSpPr>
        <p:spPr>
          <a:xfrm>
            <a:off x="4009938" y="2265028"/>
            <a:ext cx="1140902" cy="107379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5735DA41-E673-47FB-8C14-C97AA1531466}"/>
              </a:ext>
            </a:extLst>
          </p:cNvPr>
          <p:cNvSpPr txBox="1"/>
          <p:nvPr/>
        </p:nvSpPr>
        <p:spPr>
          <a:xfrm>
            <a:off x="4236440" y="2221684"/>
            <a:ext cx="914400" cy="91440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1</a:t>
            </a:r>
          </a:p>
        </p:txBody>
      </p:sp>
      <p:sp>
        <p:nvSpPr>
          <p:cNvPr id="8" name="TextBox 7">
            <a:extLst>
              <a:ext uri="{FF2B5EF4-FFF2-40B4-BE49-F238E27FC236}">
                <a16:creationId xmlns:a16="http://schemas.microsoft.com/office/drawing/2014/main" id="{914B0BB4-2ECB-48BA-9FD8-C2B18ED406E7}"/>
              </a:ext>
            </a:extLst>
          </p:cNvPr>
          <p:cNvSpPr txBox="1"/>
          <p:nvPr/>
        </p:nvSpPr>
        <p:spPr>
          <a:xfrm>
            <a:off x="5788404" y="2290195"/>
            <a:ext cx="1140902" cy="107379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2</a:t>
            </a:r>
          </a:p>
        </p:txBody>
      </p:sp>
      <p:sp>
        <p:nvSpPr>
          <p:cNvPr id="9" name="TextBox 8">
            <a:extLst>
              <a:ext uri="{FF2B5EF4-FFF2-40B4-BE49-F238E27FC236}">
                <a16:creationId xmlns:a16="http://schemas.microsoft.com/office/drawing/2014/main" id="{F8457E4A-7A78-4C3D-B5A6-79DE839FE28A}"/>
              </a:ext>
            </a:extLst>
          </p:cNvPr>
          <p:cNvSpPr txBox="1"/>
          <p:nvPr/>
        </p:nvSpPr>
        <p:spPr>
          <a:xfrm>
            <a:off x="5638800" y="3182923"/>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sz="1200" b="1" dirty="0">
                <a:solidFill>
                  <a:prstClr val="black">
                    <a:lumMod val="75000"/>
                    <a:lumOff val="25000"/>
                  </a:prstClr>
                </a:solidFill>
                <a:latin typeface="Segoe UI" panose="020B0502040204020203" pitchFamily="34" charset="0"/>
                <a:cs typeface="Segoe UI" panose="020B0502040204020203" pitchFamily="34" charset="0"/>
              </a:rPr>
              <a:t>3</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71B13E4F-8060-4296-A733-0841A5AD1BFA}"/>
              </a:ext>
            </a:extLst>
          </p:cNvPr>
          <p:cNvSpPr txBox="1"/>
          <p:nvPr/>
        </p:nvSpPr>
        <p:spPr>
          <a:xfrm>
            <a:off x="4480420" y="3721917"/>
            <a:ext cx="914400" cy="91440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4</a:t>
            </a:r>
          </a:p>
        </p:txBody>
      </p:sp>
      <p:sp>
        <p:nvSpPr>
          <p:cNvPr id="11" name="Rectangle 10">
            <a:extLst>
              <a:ext uri="{FF2B5EF4-FFF2-40B4-BE49-F238E27FC236}">
                <a16:creationId xmlns:a16="http://schemas.microsoft.com/office/drawing/2014/main" id="{EB1FE723-81DA-4AA1-B191-23CEE7012A4D}"/>
              </a:ext>
            </a:extLst>
          </p:cNvPr>
          <p:cNvSpPr/>
          <p:nvPr/>
        </p:nvSpPr>
        <p:spPr>
          <a:xfrm>
            <a:off x="4728594" y="3879911"/>
            <a:ext cx="6096000" cy="2533707"/>
          </a:xfrm>
          <a:prstGeom prst="rect">
            <a:avLst/>
          </a:prstGeom>
        </p:spPr>
        <p:txBody>
          <a:bodyPr>
            <a:spAutoFit/>
          </a:bodyPr>
          <a:lstStyle/>
          <a:p>
            <a:pPr algn="just">
              <a:lnSpc>
                <a:spcPct val="150000"/>
              </a:lnSpc>
            </a:pPr>
            <a:r>
              <a:rPr lang="en-US" dirty="0"/>
              <a:t>By definition the GMD from one point to a group of other points is the geometric mean of the distances from the one point to each of the other points. For instance, the GMD from an external point to four points on a circle is the geometric mean of the four distances shown in Figure. Here the geometric mean of the distances is</a:t>
            </a:r>
            <a:endParaRPr lang="tr-TR" dirty="0"/>
          </a:p>
        </p:txBody>
      </p:sp>
      <p:pic>
        <p:nvPicPr>
          <p:cNvPr id="13" name="Picture 1">
            <a:extLst>
              <a:ext uri="{FF2B5EF4-FFF2-40B4-BE49-F238E27FC236}">
                <a16:creationId xmlns:a16="http://schemas.microsoft.com/office/drawing/2014/main" id="{7DD981B4-0827-418A-BBCA-8703AEE7BB7B}"/>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567313" y="5981350"/>
            <a:ext cx="1505455" cy="385120"/>
          </a:xfrm>
          <a:prstGeom prst="rect">
            <a:avLst/>
          </a:prstGeom>
          <a:noFill/>
        </p:spPr>
      </p:pic>
      <p:sp>
        <p:nvSpPr>
          <p:cNvPr id="14" name="Rectangle 13">
            <a:extLst>
              <a:ext uri="{FF2B5EF4-FFF2-40B4-BE49-F238E27FC236}">
                <a16:creationId xmlns:a16="http://schemas.microsoft.com/office/drawing/2014/main" id="{83A26631-DC15-4BB4-96E0-C5B092E532C9}"/>
              </a:ext>
            </a:extLst>
          </p:cNvPr>
          <p:cNvSpPr/>
          <p:nvPr/>
        </p:nvSpPr>
        <p:spPr>
          <a:xfrm>
            <a:off x="6424391" y="2309552"/>
            <a:ext cx="5353966" cy="369332"/>
          </a:xfrm>
          <a:prstGeom prst="rect">
            <a:avLst/>
          </a:prstGeom>
        </p:spPr>
        <p:txBody>
          <a:bodyPr wrap="none">
            <a:spAutoFit/>
          </a:bodyPr>
          <a:lstStyle/>
          <a:p>
            <a:r>
              <a:rPr lang="en-US" b="1" dirty="0"/>
              <a:t>Distances from an external point to four points </a:t>
            </a:r>
          </a:p>
        </p:txBody>
      </p:sp>
    </p:spTree>
    <p:extLst>
      <p:ext uri="{BB962C8B-B14F-4D97-AF65-F5344CB8AC3E}">
        <p14:creationId xmlns:p14="http://schemas.microsoft.com/office/powerpoint/2010/main" val="389255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1897-A638-4BA5-9112-C4F9FB7BF011}"/>
              </a:ext>
            </a:extLst>
          </p:cNvPr>
          <p:cNvSpPr>
            <a:spLocks noGrp="1"/>
          </p:cNvSpPr>
          <p:nvPr>
            <p:ph type="title"/>
          </p:nvPr>
        </p:nvSpPr>
        <p:spPr/>
        <p:txBody>
          <a:bodyPr/>
          <a:lstStyle/>
          <a:p>
            <a:r>
              <a:rPr lang="en-US" dirty="0"/>
              <a:t>Inductance Calculation</a:t>
            </a:r>
          </a:p>
        </p:txBody>
      </p:sp>
      <p:pic>
        <p:nvPicPr>
          <p:cNvPr id="4" name="Picture 1">
            <a:extLst>
              <a:ext uri="{FF2B5EF4-FFF2-40B4-BE49-F238E27FC236}">
                <a16:creationId xmlns:a16="http://schemas.microsoft.com/office/drawing/2014/main" id="{FDAE0A27-5953-472B-8796-80E0C181E7C2}"/>
              </a:ext>
            </a:extLst>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48390" y="1997440"/>
            <a:ext cx="3620938" cy="747762"/>
          </a:xfrm>
          <a:prstGeom prst="rect">
            <a:avLst/>
          </a:prstGeom>
          <a:noFill/>
        </p:spPr>
      </p:pic>
      <p:sp>
        <p:nvSpPr>
          <p:cNvPr id="5" name="Rectangle 4">
            <a:extLst>
              <a:ext uri="{FF2B5EF4-FFF2-40B4-BE49-F238E27FC236}">
                <a16:creationId xmlns:a16="http://schemas.microsoft.com/office/drawing/2014/main" id="{2022B1EC-B27F-4F9F-92EE-28B1678806DF}"/>
              </a:ext>
            </a:extLst>
          </p:cNvPr>
          <p:cNvSpPr/>
          <p:nvPr/>
        </p:nvSpPr>
        <p:spPr>
          <a:xfrm>
            <a:off x="604434" y="3176919"/>
            <a:ext cx="3900427" cy="646331"/>
          </a:xfrm>
          <a:prstGeom prst="rect">
            <a:avLst/>
          </a:prstGeom>
        </p:spPr>
        <p:txBody>
          <a:bodyPr wrap="none">
            <a:spAutoFit/>
          </a:bodyPr>
          <a:lstStyle/>
          <a:p>
            <a:r>
              <a:rPr lang="en-US" dirty="0"/>
              <a:t>Ds is the equivalent self GMD</a:t>
            </a:r>
          </a:p>
          <a:p>
            <a:r>
              <a:rPr lang="en-US" dirty="0"/>
              <a:t>Dm is the Geometric Mean Distance </a:t>
            </a:r>
          </a:p>
        </p:txBody>
      </p:sp>
    </p:spTree>
    <p:extLst>
      <p:ext uri="{BB962C8B-B14F-4D97-AF65-F5344CB8AC3E}">
        <p14:creationId xmlns:p14="http://schemas.microsoft.com/office/powerpoint/2010/main" val="3322944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37CD-F565-4591-B8AB-7C589B5FA85E}"/>
              </a:ext>
            </a:extLst>
          </p:cNvPr>
          <p:cNvSpPr>
            <a:spLocks noGrp="1"/>
          </p:cNvSpPr>
          <p:nvPr>
            <p:ph type="title"/>
          </p:nvPr>
        </p:nvSpPr>
        <p:spPr/>
        <p:txBody>
          <a:bodyPr/>
          <a:lstStyle/>
          <a:p>
            <a:r>
              <a:rPr lang="en-US" b="1" i="1" dirty="0">
                <a:solidFill>
                  <a:schemeClr val="tx2">
                    <a:lumMod val="50000"/>
                  </a:schemeClr>
                </a:solidFill>
              </a:rPr>
              <a:t>Inductance of Three-Phase Lines with Equilateral Spacing</a:t>
            </a:r>
            <a:endParaRPr lang="en-US" dirty="0"/>
          </a:p>
        </p:txBody>
      </p:sp>
      <p:pic>
        <p:nvPicPr>
          <p:cNvPr id="4" name="3 Resim">
            <a:extLst>
              <a:ext uri="{FF2B5EF4-FFF2-40B4-BE49-F238E27FC236}">
                <a16:creationId xmlns:a16="http://schemas.microsoft.com/office/drawing/2014/main" id="{C84388C8-1354-421C-BD49-026FE67C274B}"/>
              </a:ext>
            </a:extLst>
          </p:cNvPr>
          <p:cNvPicPr/>
          <p:nvPr/>
        </p:nvPicPr>
        <p:blipFill>
          <a:blip r:embed="rId2" cstate="print"/>
          <a:srcRect l="75537" t="32647" r="5455" b="37941"/>
          <a:stretch>
            <a:fillRect/>
          </a:stretch>
        </p:blipFill>
        <p:spPr bwMode="auto">
          <a:xfrm>
            <a:off x="7591338" y="1764484"/>
            <a:ext cx="3105150" cy="3048000"/>
          </a:xfrm>
          <a:prstGeom prst="rect">
            <a:avLst/>
          </a:prstGeom>
          <a:noFill/>
          <a:ln w="9525">
            <a:noFill/>
            <a:miter lim="800000"/>
            <a:headEnd/>
            <a:tailEnd/>
          </a:ln>
        </p:spPr>
      </p:pic>
      <p:sp>
        <p:nvSpPr>
          <p:cNvPr id="5" name="Rectangle 4">
            <a:extLst>
              <a:ext uri="{FF2B5EF4-FFF2-40B4-BE49-F238E27FC236}">
                <a16:creationId xmlns:a16="http://schemas.microsoft.com/office/drawing/2014/main" id="{34C94D7E-80B0-47B8-9638-3402845EC46B}"/>
              </a:ext>
            </a:extLst>
          </p:cNvPr>
          <p:cNvSpPr/>
          <p:nvPr/>
        </p:nvSpPr>
        <p:spPr>
          <a:xfrm>
            <a:off x="7432647" y="4984969"/>
            <a:ext cx="4471332" cy="523220"/>
          </a:xfrm>
          <a:prstGeom prst="rect">
            <a:avLst/>
          </a:prstGeom>
        </p:spPr>
        <p:txBody>
          <a:bodyPr wrap="square">
            <a:spAutoFit/>
          </a:bodyPr>
          <a:lstStyle/>
          <a:p>
            <a:r>
              <a:rPr lang="en-US" sz="1400" dirty="0"/>
              <a:t>Cross-sectional view of the equilaterally spaced conductors of a three-phase line.</a:t>
            </a:r>
          </a:p>
        </p:txBody>
      </p:sp>
      <p:pic>
        <p:nvPicPr>
          <p:cNvPr id="7" name="Picture 1">
            <a:extLst>
              <a:ext uri="{FF2B5EF4-FFF2-40B4-BE49-F238E27FC236}">
                <a16:creationId xmlns:a16="http://schemas.microsoft.com/office/drawing/2014/main" id="{9CD17E4A-3C2F-48D1-B658-2A5E12658DD9}"/>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48390" y="1981200"/>
            <a:ext cx="5343000" cy="468000"/>
          </a:xfrm>
          <a:prstGeom prst="rect">
            <a:avLst/>
          </a:prstGeom>
          <a:noFill/>
        </p:spPr>
      </p:pic>
      <p:sp>
        <p:nvSpPr>
          <p:cNvPr id="8" name="TextBox 7">
            <a:extLst>
              <a:ext uri="{FF2B5EF4-FFF2-40B4-BE49-F238E27FC236}">
                <a16:creationId xmlns:a16="http://schemas.microsoft.com/office/drawing/2014/main" id="{E5181D14-BE7D-4029-99AB-5FD6734F237D}"/>
              </a:ext>
            </a:extLst>
          </p:cNvPr>
          <p:cNvSpPr txBox="1"/>
          <p:nvPr/>
        </p:nvSpPr>
        <p:spPr>
          <a:xfrm>
            <a:off x="788565" y="1551963"/>
            <a:ext cx="914400" cy="91440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Flux linkages of conductor a</a:t>
            </a:r>
          </a:p>
        </p:txBody>
      </p:sp>
      <p:sp>
        <p:nvSpPr>
          <p:cNvPr id="9" name="Rectangle 8">
            <a:extLst>
              <a:ext uri="{FF2B5EF4-FFF2-40B4-BE49-F238E27FC236}">
                <a16:creationId xmlns:a16="http://schemas.microsoft.com/office/drawing/2014/main" id="{C26D260C-5D62-41E1-AB28-C551590AACF5}"/>
              </a:ext>
            </a:extLst>
          </p:cNvPr>
          <p:cNvSpPr/>
          <p:nvPr/>
        </p:nvSpPr>
        <p:spPr>
          <a:xfrm>
            <a:off x="458184" y="2667492"/>
            <a:ext cx="2831224" cy="375359"/>
          </a:xfrm>
          <a:prstGeom prst="rect">
            <a:avLst/>
          </a:prstGeom>
        </p:spPr>
        <p:txBody>
          <a:bodyPr wrap="none">
            <a:spAutoFit/>
          </a:bodyPr>
          <a:lstStyle/>
          <a:p>
            <a:pPr>
              <a:lnSpc>
                <a:spcPct val="150000"/>
              </a:lnSpc>
              <a:buNone/>
            </a:pPr>
            <a:r>
              <a:rPr lang="en-US" sz="1400" dirty="0"/>
              <a:t>       Since </a:t>
            </a:r>
            <a:r>
              <a:rPr lang="tr-TR" sz="1400" i="1" dirty="0"/>
              <a:t>I</a:t>
            </a:r>
            <a:r>
              <a:rPr lang="tr-TR" sz="1400" i="1" baseline="-25000" dirty="0"/>
              <a:t>a</a:t>
            </a:r>
            <a:r>
              <a:rPr lang="tr-TR" sz="1400" i="1" dirty="0"/>
              <a:t>=-I</a:t>
            </a:r>
            <a:r>
              <a:rPr lang="tr-TR" sz="1400" i="1" baseline="-25000" dirty="0"/>
              <a:t>b</a:t>
            </a:r>
            <a:r>
              <a:rPr lang="tr-TR" sz="1400" i="1" dirty="0"/>
              <a:t>-I</a:t>
            </a:r>
            <a:r>
              <a:rPr lang="tr-TR" sz="1400" i="1" baseline="-25000" dirty="0"/>
              <a:t>c</a:t>
            </a:r>
            <a:r>
              <a:rPr lang="en-US" sz="1400" dirty="0"/>
              <a:t>,   Eq.  becomes</a:t>
            </a:r>
            <a:endParaRPr lang="tr-TR" sz="1400" dirty="0"/>
          </a:p>
        </p:txBody>
      </p:sp>
      <p:pic>
        <p:nvPicPr>
          <p:cNvPr id="11" name="Picture 3">
            <a:extLst>
              <a:ext uri="{FF2B5EF4-FFF2-40B4-BE49-F238E27FC236}">
                <a16:creationId xmlns:a16="http://schemas.microsoft.com/office/drawing/2014/main" id="{E9C22FEE-D91E-4E75-BA56-D4095B686D0A}"/>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88565" y="3581150"/>
            <a:ext cx="6136000" cy="468000"/>
          </a:xfrm>
          <a:prstGeom prst="rect">
            <a:avLst/>
          </a:prstGeom>
          <a:noFill/>
        </p:spPr>
      </p:pic>
      <p:pic>
        <p:nvPicPr>
          <p:cNvPr id="13" name="Picture 4">
            <a:extLst>
              <a:ext uri="{FF2B5EF4-FFF2-40B4-BE49-F238E27FC236}">
                <a16:creationId xmlns:a16="http://schemas.microsoft.com/office/drawing/2014/main" id="{8EF8ADB5-7FBE-418C-A1B1-45C4317C5B82}"/>
              </a:ext>
            </a:extLst>
          </p:cNvP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873154" y="4383122"/>
            <a:ext cx="2914973" cy="468000"/>
          </a:xfrm>
          <a:prstGeom prst="rect">
            <a:avLst/>
          </a:prstGeom>
          <a:noFill/>
        </p:spPr>
      </p:pic>
      <p:sp>
        <p:nvSpPr>
          <p:cNvPr id="14" name="Rectangle 13">
            <a:extLst>
              <a:ext uri="{FF2B5EF4-FFF2-40B4-BE49-F238E27FC236}">
                <a16:creationId xmlns:a16="http://schemas.microsoft.com/office/drawing/2014/main" id="{259E949F-8C92-453C-9CB5-C6466FD73A96}"/>
              </a:ext>
            </a:extLst>
          </p:cNvPr>
          <p:cNvSpPr/>
          <p:nvPr/>
        </p:nvSpPr>
        <p:spPr>
          <a:xfrm>
            <a:off x="788565" y="4984969"/>
            <a:ext cx="6096000" cy="738664"/>
          </a:xfrm>
          <a:prstGeom prst="rect">
            <a:avLst/>
          </a:prstGeom>
        </p:spPr>
        <p:txBody>
          <a:bodyPr>
            <a:spAutoFit/>
          </a:bodyPr>
          <a:lstStyle/>
          <a:p>
            <a:r>
              <a:rPr lang="en-US" sz="1400" b="1" dirty="0"/>
              <a:t>For stranded conductors, </a:t>
            </a:r>
            <a:r>
              <a:rPr lang="tr-TR" sz="1400" b="1" i="1" dirty="0"/>
              <a:t>D</a:t>
            </a:r>
            <a:r>
              <a:rPr lang="tr-TR" sz="1400" b="1" i="1" baseline="-25000" dirty="0"/>
              <a:t>s</a:t>
            </a:r>
            <a:r>
              <a:rPr lang="en-US" sz="1400" b="1" dirty="0"/>
              <a:t> replaces </a:t>
            </a:r>
            <a:r>
              <a:rPr lang="tr-TR" sz="1400" b="1" i="1" dirty="0"/>
              <a:t>r’</a:t>
            </a:r>
            <a:r>
              <a:rPr lang="en-US" sz="1400" b="1" dirty="0"/>
              <a:t> in the equation. Because of symmetry, the inductances of conductors b  and c are the same as the inductance of conductor a</a:t>
            </a:r>
          </a:p>
        </p:txBody>
      </p:sp>
      <p:pic>
        <p:nvPicPr>
          <p:cNvPr id="15" name="Picture 14">
            <a:extLst>
              <a:ext uri="{FF2B5EF4-FFF2-40B4-BE49-F238E27FC236}">
                <a16:creationId xmlns:a16="http://schemas.microsoft.com/office/drawing/2014/main" id="{F86034DD-9CB5-4494-8332-A37A4DB4F68D}"/>
              </a:ext>
            </a:extLst>
          </p:cNvPr>
          <p:cNvPicPr>
            <a:picLocks noChangeAspect="1"/>
          </p:cNvPicPr>
          <p:nvPr/>
        </p:nvPicPr>
        <p:blipFill>
          <a:blip r:embed="rId6"/>
          <a:stretch>
            <a:fillRect/>
          </a:stretch>
        </p:blipFill>
        <p:spPr>
          <a:xfrm>
            <a:off x="788565" y="5944434"/>
            <a:ext cx="9574306" cy="672353"/>
          </a:xfrm>
          <a:prstGeom prst="rect">
            <a:avLst/>
          </a:prstGeom>
        </p:spPr>
      </p:pic>
    </p:spTree>
    <p:extLst>
      <p:ext uri="{BB962C8B-B14F-4D97-AF65-F5344CB8AC3E}">
        <p14:creationId xmlns:p14="http://schemas.microsoft.com/office/powerpoint/2010/main" val="9488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39AD-9C8D-4610-8882-C29E812AF416}"/>
              </a:ext>
            </a:extLst>
          </p:cNvPr>
          <p:cNvSpPr>
            <a:spLocks noGrp="1"/>
          </p:cNvSpPr>
          <p:nvPr>
            <p:ph type="title"/>
          </p:nvPr>
        </p:nvSpPr>
        <p:spPr/>
        <p:txBody>
          <a:bodyPr/>
          <a:lstStyle/>
          <a:p>
            <a:r>
              <a:rPr lang="tr-TR" sz="2000" dirty="0">
                <a:solidFill>
                  <a:srgbClr val="04617B"/>
                </a:solidFill>
                <a:latin typeface="Calibri"/>
              </a:rPr>
              <a:t>ACSR  (aluminium Conductor Steel Reinforced)</a:t>
            </a:r>
            <a:endParaRPr lang="en-US" dirty="0"/>
          </a:p>
        </p:txBody>
      </p:sp>
      <p:pic>
        <p:nvPicPr>
          <p:cNvPr id="3" name="Content Placeholder 3">
            <a:extLst>
              <a:ext uri="{FF2B5EF4-FFF2-40B4-BE49-F238E27FC236}">
                <a16:creationId xmlns:a16="http://schemas.microsoft.com/office/drawing/2014/main" id="{AA0B717B-0D5C-4219-A036-D5251D280258}"/>
              </a:ext>
            </a:extLst>
          </p:cNvPr>
          <p:cNvPicPr>
            <a:picLocks/>
          </p:cNvPicPr>
          <p:nvPr/>
        </p:nvPicPr>
        <p:blipFill>
          <a:blip r:embed="rId2" cstate="print"/>
          <a:srcRect/>
          <a:stretch>
            <a:fillRect/>
          </a:stretch>
        </p:blipFill>
        <p:spPr>
          <a:xfrm>
            <a:off x="1066800" y="2057400"/>
            <a:ext cx="6751638" cy="2298700"/>
          </a:xfrm>
          <a:prstGeom prst="rect">
            <a:avLst/>
          </a:prstGeom>
        </p:spPr>
      </p:pic>
      <p:pic>
        <p:nvPicPr>
          <p:cNvPr id="4" name="Picture 2">
            <a:extLst>
              <a:ext uri="{FF2B5EF4-FFF2-40B4-BE49-F238E27FC236}">
                <a16:creationId xmlns:a16="http://schemas.microsoft.com/office/drawing/2014/main" id="{A030888F-71B3-4374-9007-AA88A18B8E0B}"/>
              </a:ext>
            </a:extLst>
          </p:cNvPr>
          <p:cNvPicPr>
            <a:picLocks noChangeAspect="1" noChangeArrowheads="1"/>
          </p:cNvPicPr>
          <p:nvPr/>
        </p:nvPicPr>
        <p:blipFill>
          <a:blip r:embed="rId3" cstate="print"/>
          <a:srcRect/>
          <a:stretch>
            <a:fillRect/>
          </a:stretch>
        </p:blipFill>
        <p:spPr>
          <a:xfrm>
            <a:off x="1163546" y="4580368"/>
            <a:ext cx="2619889" cy="1829004"/>
          </a:xfrm>
          <a:prstGeom prst="rect">
            <a:avLst/>
          </a:prstGeom>
        </p:spPr>
      </p:pic>
      <p:cxnSp>
        <p:nvCxnSpPr>
          <p:cNvPr id="6" name="Straight Arrow Connector 5">
            <a:extLst>
              <a:ext uri="{FF2B5EF4-FFF2-40B4-BE49-F238E27FC236}">
                <a16:creationId xmlns:a16="http://schemas.microsoft.com/office/drawing/2014/main" id="{EC7C49D4-FA5D-4682-8D73-8EDD25A40ADA}"/>
              </a:ext>
            </a:extLst>
          </p:cNvPr>
          <p:cNvCxnSpPr/>
          <p:nvPr/>
        </p:nvCxnSpPr>
        <p:spPr>
          <a:xfrm flipV="1">
            <a:off x="2936147" y="5268286"/>
            <a:ext cx="2718033" cy="369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1B483CD-EC5F-4283-B5B1-9A3B955732F0}"/>
              </a:ext>
            </a:extLst>
          </p:cNvPr>
          <p:cNvSpPr txBox="1"/>
          <p:nvPr/>
        </p:nvSpPr>
        <p:spPr>
          <a:xfrm>
            <a:off x="5813570" y="5368954"/>
            <a:ext cx="4563611" cy="914400"/>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7 steel strands provides mechanical strength to carry the line</a:t>
            </a:r>
          </a:p>
          <a:p>
            <a:pPr marL="0" indent="0" algn="l">
              <a:lnSpc>
                <a:spcPts val="1800"/>
              </a:lnSpc>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Self GMD of such conductors  are given by the manufacturer</a:t>
            </a:r>
            <a:r>
              <a:rPr lang="en-US" sz="1200" dirty="0">
                <a:solidFill>
                  <a:prstClr val="black">
                    <a:lumMod val="75000"/>
                    <a:lumOff val="25000"/>
                  </a:prst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5956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dirty="0"/>
              <a:t>Example :Seven Strand Conductor</a:t>
            </a:r>
            <a:endParaRPr lang="tr-TR" dirty="0"/>
          </a:p>
        </p:txBody>
      </p:sp>
      <p:sp>
        <p:nvSpPr>
          <p:cNvPr id="3" name="2 İçerik Yer Tutucusu"/>
          <p:cNvSpPr>
            <a:spLocks noGrp="1"/>
          </p:cNvSpPr>
          <p:nvPr>
            <p:ph idx="1"/>
          </p:nvPr>
        </p:nvSpPr>
        <p:spPr/>
        <p:txBody>
          <a:bodyPr>
            <a:normAutofit/>
          </a:bodyPr>
          <a:lstStyle/>
          <a:p>
            <a:pPr algn="just">
              <a:lnSpc>
                <a:spcPct val="160000"/>
              </a:lnSpc>
              <a:buNone/>
            </a:pPr>
            <a:endParaRPr lang="tr-TR" sz="1600" dirty="0"/>
          </a:p>
          <a:p>
            <a:pPr algn="just">
              <a:lnSpc>
                <a:spcPct val="160000"/>
              </a:lnSpc>
              <a:buNone/>
            </a:pPr>
            <a:r>
              <a:rPr lang="en-US" sz="1600" dirty="0"/>
              <a:t>A conductor is composed of seven identical  strands, each having a radius r as shown in Fig. Find the factor by which r should be multiplied to find the self GMD of the conductor. Also find the factor by which the square root of the area of the conductor in circular mils should be multiplied to obtain the self GMD of the conductor.</a:t>
            </a:r>
            <a:endParaRPr lang="tr-TR" sz="1600" dirty="0"/>
          </a:p>
          <a:p>
            <a:pPr algn="just">
              <a:lnSpc>
                <a:spcPct val="160000"/>
              </a:lnSpc>
              <a:buNone/>
            </a:pPr>
            <a:r>
              <a:rPr lang="en-US" sz="1600" dirty="0"/>
              <a:t> </a:t>
            </a:r>
            <a:endParaRPr lang="tr-TR" sz="1600" dirty="0"/>
          </a:p>
          <a:p>
            <a:pPr algn="just">
              <a:lnSpc>
                <a:spcPct val="160000"/>
              </a:lnSpc>
              <a:buNone/>
            </a:pPr>
            <a:r>
              <a:rPr lang="en-US" sz="1600" i="1" dirty="0"/>
              <a:t>Solution:</a:t>
            </a:r>
            <a:endParaRPr lang="tr-TR" sz="1600" dirty="0"/>
          </a:p>
          <a:p>
            <a:pPr algn="just">
              <a:lnSpc>
                <a:spcPct val="160000"/>
              </a:lnSpc>
              <a:buNone/>
            </a:pPr>
            <a:r>
              <a:rPr lang="en-US" sz="1600" dirty="0"/>
              <a:t>First we find the distances  </a:t>
            </a:r>
            <a:r>
              <a:rPr lang="tr-TR" sz="1600" i="1" dirty="0"/>
              <a:t>D</a:t>
            </a:r>
            <a:r>
              <a:rPr lang="tr-TR" sz="1600" i="1" baseline="-25000" dirty="0"/>
              <a:t>12</a:t>
            </a:r>
            <a:r>
              <a:rPr lang="en-US" sz="1600" dirty="0"/>
              <a:t>, </a:t>
            </a:r>
            <a:r>
              <a:rPr lang="tr-TR" sz="1600" i="1" dirty="0"/>
              <a:t>D</a:t>
            </a:r>
            <a:r>
              <a:rPr lang="tr-TR" sz="1600" i="1" baseline="-25000" dirty="0"/>
              <a:t>13</a:t>
            </a:r>
            <a:r>
              <a:rPr lang="en-US" sz="1600" dirty="0"/>
              <a:t>, and </a:t>
            </a:r>
            <a:r>
              <a:rPr lang="tr-TR" sz="1600" i="1" dirty="0"/>
              <a:t>D</a:t>
            </a:r>
            <a:r>
              <a:rPr lang="tr-TR" sz="1600" i="1" baseline="-25000" dirty="0"/>
              <a:t>14</a:t>
            </a:r>
            <a:r>
              <a:rPr lang="en-US" sz="1600" dirty="0"/>
              <a:t>, as follows:</a:t>
            </a:r>
            <a:endParaRPr lang="tr-TR" sz="1600" dirty="0"/>
          </a:p>
          <a:p>
            <a:pPr>
              <a:buNone/>
            </a:pPr>
            <a:endParaRPr lang="tr-TR" dirty="0"/>
          </a:p>
        </p:txBody>
      </p:sp>
      <p:sp>
        <p:nvSpPr>
          <p:cNvPr id="248834"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4883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46538" y="5538526"/>
            <a:ext cx="1920000" cy="270000"/>
          </a:xfrm>
          <a:prstGeom prst="rect">
            <a:avLst/>
          </a:prstGeom>
          <a:noFill/>
        </p:spPr>
      </p:pic>
      <p:sp>
        <p:nvSpPr>
          <p:cNvPr id="248836"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4883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094200" y="5971144"/>
            <a:ext cx="3844802" cy="504000"/>
          </a:xfrm>
          <a:prstGeom prst="rect">
            <a:avLst/>
          </a:prstGeom>
          <a:noFill/>
        </p:spPr>
      </p:pic>
      <p:pic>
        <p:nvPicPr>
          <p:cNvPr id="4" name="7 Resim">
            <a:extLst>
              <a:ext uri="{FF2B5EF4-FFF2-40B4-BE49-F238E27FC236}">
                <a16:creationId xmlns:a16="http://schemas.microsoft.com/office/drawing/2014/main" id="{2E455BA6-6972-4E13-AE42-BB30AB22207B}"/>
              </a:ext>
            </a:extLst>
          </p:cNvPr>
          <p:cNvPicPr/>
          <p:nvPr/>
        </p:nvPicPr>
        <p:blipFill>
          <a:blip r:embed="rId4" cstate="print"/>
          <a:srcRect l="50662" t="45723" r="29470" b="16224"/>
          <a:stretch>
            <a:fillRect/>
          </a:stretch>
        </p:blipFill>
        <p:spPr bwMode="auto">
          <a:xfrm>
            <a:off x="7286626" y="3810001"/>
            <a:ext cx="2924175" cy="2679191"/>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a:t>Calculation of Self GMD  for unconventional stranded  conductors                                       </a:t>
            </a:r>
            <a:endParaRPr lang="tr-TR" dirty="0"/>
          </a:p>
        </p:txBody>
      </p:sp>
      <p:sp>
        <p:nvSpPr>
          <p:cNvPr id="3" name="2 İçerik Yer Tutucusu"/>
          <p:cNvSpPr>
            <a:spLocks noGrp="1"/>
          </p:cNvSpPr>
          <p:nvPr>
            <p:ph idx="1"/>
          </p:nvPr>
        </p:nvSpPr>
        <p:spPr/>
        <p:txBody>
          <a:bodyPr>
            <a:normAutofit/>
          </a:bodyPr>
          <a:lstStyle/>
          <a:p>
            <a:pPr algn="just">
              <a:lnSpc>
                <a:spcPct val="150000"/>
              </a:lnSpc>
              <a:buNone/>
            </a:pPr>
            <a:endParaRPr lang="tr-TR" sz="1600" b="1" i="1" dirty="0"/>
          </a:p>
          <a:p>
            <a:pPr algn="just">
              <a:lnSpc>
                <a:spcPct val="150000"/>
              </a:lnSpc>
              <a:buNone/>
            </a:pPr>
            <a:endParaRPr lang="tr-TR" sz="1600" b="1" i="1" dirty="0"/>
          </a:p>
          <a:p>
            <a:pPr algn="just">
              <a:lnSpc>
                <a:spcPct val="150000"/>
              </a:lnSpc>
              <a:buNone/>
            </a:pPr>
            <a:r>
              <a:rPr lang="tr-TR" sz="1600" b="1" i="1" dirty="0"/>
              <a:t>			</a:t>
            </a:r>
            <a:r>
              <a:rPr lang="tr-TR" sz="1600" i="1" dirty="0"/>
              <a:t>GMR</a:t>
            </a:r>
            <a:r>
              <a:rPr lang="en-US" sz="1600" i="1" dirty="0"/>
              <a:t>(Self GMD)</a:t>
            </a:r>
            <a:r>
              <a:rPr lang="tr-TR" sz="1600" i="1" dirty="0"/>
              <a:t>=?</a:t>
            </a:r>
          </a:p>
          <a:p>
            <a:pPr algn="just">
              <a:lnSpc>
                <a:spcPct val="150000"/>
              </a:lnSpc>
              <a:buNone/>
            </a:pPr>
            <a:endParaRPr lang="tr-TR" sz="1600" i="1" dirty="0"/>
          </a:p>
          <a:p>
            <a:pPr algn="just">
              <a:lnSpc>
                <a:spcPct val="150000"/>
              </a:lnSpc>
              <a:buNone/>
            </a:pPr>
            <a:endParaRPr lang="tr-TR" sz="1600" i="1" dirty="0"/>
          </a:p>
          <a:p>
            <a:pPr algn="just">
              <a:lnSpc>
                <a:spcPct val="150000"/>
              </a:lnSpc>
              <a:buNone/>
            </a:pPr>
            <a:endParaRPr lang="tr-TR" sz="1600" dirty="0"/>
          </a:p>
          <a:p>
            <a:pPr algn="just">
              <a:lnSpc>
                <a:spcPct val="150000"/>
              </a:lnSpc>
              <a:buNone/>
            </a:pPr>
            <a:endParaRPr lang="tr-TR" sz="1600" dirty="0"/>
          </a:p>
        </p:txBody>
      </p:sp>
      <p:graphicFrame>
        <p:nvGraphicFramePr>
          <p:cNvPr id="265218" name="Object 2"/>
          <p:cNvGraphicFramePr>
            <a:graphicFrameLocks noChangeAspect="1"/>
          </p:cNvGraphicFramePr>
          <p:nvPr/>
        </p:nvGraphicFramePr>
        <p:xfrm>
          <a:off x="2133600" y="2362200"/>
          <a:ext cx="1752600" cy="1561288"/>
        </p:xfrm>
        <a:graphic>
          <a:graphicData uri="http://schemas.openxmlformats.org/presentationml/2006/ole">
            <mc:AlternateContent xmlns:mc="http://schemas.openxmlformats.org/markup-compatibility/2006">
              <mc:Choice xmlns:v="urn:schemas-microsoft-com:vml" Requires="v">
                <p:oleObj spid="_x0000_s1039" name="AutoCAD Drawing" r:id="rId3" imgW="11754000" imgH="5429160" progId="AutoCAD.Drawing.17">
                  <p:embed/>
                </p:oleObj>
              </mc:Choice>
              <mc:Fallback>
                <p:oleObj name="AutoCAD Drawing" r:id="rId3" imgW="11754000" imgH="5429160" progId="AutoCAD.Drawing.17">
                  <p:embed/>
                  <p:pic>
                    <p:nvPicPr>
                      <p:cNvPr id="265218" name="Object 2"/>
                      <p:cNvPicPr>
                        <a:picLocks noChangeAspect="1" noChangeArrowheads="1"/>
                      </p:cNvPicPr>
                      <p:nvPr/>
                    </p:nvPicPr>
                    <p:blipFill>
                      <a:blip r:embed="rId4">
                        <a:extLst>
                          <a:ext uri="{28A0092B-C50C-407E-A947-70E740481C1C}">
                            <a14:useLocalDpi xmlns:a14="http://schemas.microsoft.com/office/drawing/2010/main" val="0"/>
                          </a:ext>
                        </a:extLst>
                      </a:blip>
                      <a:srcRect l="19803" t="3593" r="33948" b="7185"/>
                      <a:stretch>
                        <a:fillRect/>
                      </a:stretch>
                    </p:blipFill>
                    <p:spPr bwMode="auto">
                      <a:xfrm>
                        <a:off x="2133600" y="2362200"/>
                        <a:ext cx="1752600" cy="1561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5220" name="Rectangle 4"/>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65219"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209800" y="4191000"/>
            <a:ext cx="4123714" cy="306000"/>
          </a:xfrm>
          <a:prstGeom prst="rect">
            <a:avLst/>
          </a:prstGeom>
          <a:noFill/>
        </p:spPr>
      </p:pic>
      <p:sp>
        <p:nvSpPr>
          <p:cNvPr id="265221" name="Rectangle 5"/>
          <p:cNvSpPr>
            <a:spLocks noChangeArrowheads="1"/>
          </p:cNvSpPr>
          <p:nvPr/>
        </p:nvSpPr>
        <p:spPr bwMode="auto">
          <a:xfrm>
            <a:off x="1524001" y="4725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tr-TR">
              <a:latin typeface="Arial" pitchFamily="34" charset="0"/>
              <a:cs typeface="Arial" pitchFamily="34" charset="0"/>
            </a:endParaRPr>
          </a:p>
        </p:txBody>
      </p:sp>
      <p:sp>
        <p:nvSpPr>
          <p:cNvPr id="265223" name="Rectangle 7"/>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65222" name="Picture 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209800" y="4648200"/>
            <a:ext cx="6732000" cy="306000"/>
          </a:xfrm>
          <a:prstGeom prst="rect">
            <a:avLst/>
          </a:prstGeom>
          <a:noFill/>
        </p:spPr>
      </p:pic>
      <p:sp>
        <p:nvSpPr>
          <p:cNvPr id="265224" name="Rectangle 8"/>
          <p:cNvSpPr>
            <a:spLocks noChangeArrowheads="1"/>
          </p:cNvSpPr>
          <p:nvPr/>
        </p:nvSpPr>
        <p:spPr bwMode="auto">
          <a:xfrm>
            <a:off x="1524001" y="4725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tr-TR">
              <a:latin typeface="Arial" pitchFamily="34" charset="0"/>
              <a:cs typeface="Arial" pitchFamily="34" charset="0"/>
            </a:endParaRPr>
          </a:p>
        </p:txBody>
      </p:sp>
      <p:sp>
        <p:nvSpPr>
          <p:cNvPr id="265226" name="Rectangle 10"/>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65225" name="Picture 9"/>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209801" y="5105400"/>
            <a:ext cx="3642857" cy="306000"/>
          </a:xfrm>
          <a:prstGeom prst="rect">
            <a:avLst/>
          </a:prstGeom>
          <a:noFill/>
        </p:spPr>
      </p:pic>
      <p:sp>
        <p:nvSpPr>
          <p:cNvPr id="265227" name="Rectangle 11"/>
          <p:cNvSpPr>
            <a:spLocks noChangeArrowheads="1"/>
          </p:cNvSpPr>
          <p:nvPr/>
        </p:nvSpPr>
        <p:spPr bwMode="auto">
          <a:xfrm>
            <a:off x="1524001" y="4725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tr-TR">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4294967295"/>
          </p:nvPr>
        </p:nvSpPr>
        <p:spPr>
          <a:xfrm>
            <a:off x="1524000" y="1935164"/>
            <a:ext cx="8229600" cy="4389437"/>
          </a:xfrm>
        </p:spPr>
        <p:txBody>
          <a:bodyPr>
            <a:normAutofit/>
          </a:bodyPr>
          <a:lstStyle/>
          <a:p>
            <a:pPr algn="just">
              <a:lnSpc>
                <a:spcPct val="150000"/>
              </a:lnSpc>
              <a:buNone/>
            </a:pPr>
            <a:endParaRPr lang="tr-TR" sz="1600" b="1" i="1" dirty="0"/>
          </a:p>
          <a:p>
            <a:pPr algn="just">
              <a:lnSpc>
                <a:spcPct val="150000"/>
              </a:lnSpc>
              <a:buNone/>
            </a:pPr>
            <a:endParaRPr lang="tr-TR" sz="1600" b="1" i="1" dirty="0"/>
          </a:p>
          <a:p>
            <a:pPr algn="just">
              <a:lnSpc>
                <a:spcPct val="150000"/>
              </a:lnSpc>
              <a:buNone/>
            </a:pPr>
            <a:r>
              <a:rPr lang="tr-TR" sz="1600" b="1" i="1" dirty="0"/>
              <a:t>				</a:t>
            </a:r>
            <a:r>
              <a:rPr lang="tr-TR" sz="1600" i="1" dirty="0"/>
              <a:t>GMR=?</a:t>
            </a:r>
            <a:endParaRPr lang="tr-TR" sz="1600" dirty="0"/>
          </a:p>
          <a:p>
            <a:pPr algn="just">
              <a:lnSpc>
                <a:spcPct val="150000"/>
              </a:lnSpc>
              <a:buNone/>
            </a:pPr>
            <a:endParaRPr lang="tr-TR" sz="1600" dirty="0"/>
          </a:p>
          <a:p>
            <a:pPr algn="just">
              <a:lnSpc>
                <a:spcPct val="150000"/>
              </a:lnSpc>
              <a:buNone/>
            </a:pPr>
            <a:endParaRPr lang="tr-TR" sz="1600" dirty="0"/>
          </a:p>
          <a:p>
            <a:pPr algn="just">
              <a:lnSpc>
                <a:spcPct val="150000"/>
              </a:lnSpc>
              <a:buNone/>
            </a:pPr>
            <a:endParaRPr lang="tr-TR" sz="1600" dirty="0"/>
          </a:p>
          <a:p>
            <a:pPr algn="just">
              <a:lnSpc>
                <a:spcPct val="150000"/>
              </a:lnSpc>
              <a:buNone/>
            </a:pPr>
            <a:endParaRPr lang="tr-TR" sz="1600" dirty="0"/>
          </a:p>
          <a:p>
            <a:pPr algn="just">
              <a:lnSpc>
                <a:spcPct val="150000"/>
              </a:lnSpc>
              <a:buNone/>
            </a:pPr>
            <a:endParaRPr lang="tr-TR" sz="1600" dirty="0"/>
          </a:p>
          <a:p>
            <a:pPr algn="just">
              <a:lnSpc>
                <a:spcPct val="150000"/>
              </a:lnSpc>
              <a:buNone/>
            </a:pPr>
            <a:endParaRPr lang="tr-TR" sz="1600" dirty="0"/>
          </a:p>
          <a:p>
            <a:pPr algn="just">
              <a:lnSpc>
                <a:spcPct val="150000"/>
              </a:lnSpc>
              <a:buNone/>
            </a:pPr>
            <a:endParaRPr lang="tr-TR" sz="1600" dirty="0"/>
          </a:p>
          <a:p>
            <a:pPr algn="just">
              <a:lnSpc>
                <a:spcPct val="150000"/>
              </a:lnSpc>
              <a:buNone/>
            </a:pPr>
            <a:endParaRPr lang="tr-TR" sz="1600" dirty="0"/>
          </a:p>
          <a:p>
            <a:pPr algn="just">
              <a:lnSpc>
                <a:spcPct val="150000"/>
              </a:lnSpc>
              <a:buNone/>
            </a:pPr>
            <a:endParaRPr lang="tr-TR" sz="1600" dirty="0"/>
          </a:p>
          <a:p>
            <a:pPr algn="just">
              <a:lnSpc>
                <a:spcPct val="150000"/>
              </a:lnSpc>
              <a:buNone/>
            </a:pPr>
            <a:endParaRPr lang="tr-TR" sz="1600" dirty="0"/>
          </a:p>
          <a:p>
            <a:pPr algn="just">
              <a:lnSpc>
                <a:spcPct val="150000"/>
              </a:lnSpc>
              <a:buNone/>
            </a:pPr>
            <a:endParaRPr lang="tr-TR" sz="1600" dirty="0"/>
          </a:p>
          <a:p>
            <a:pPr algn="just">
              <a:lnSpc>
                <a:spcPct val="150000"/>
              </a:lnSpc>
              <a:buNone/>
            </a:pPr>
            <a:endParaRPr lang="tr-TR" sz="1600" dirty="0"/>
          </a:p>
        </p:txBody>
      </p:sp>
      <p:graphicFrame>
        <p:nvGraphicFramePr>
          <p:cNvPr id="266242" name="Object 2"/>
          <p:cNvGraphicFramePr>
            <a:graphicFrameLocks noChangeAspect="1"/>
          </p:cNvGraphicFramePr>
          <p:nvPr/>
        </p:nvGraphicFramePr>
        <p:xfrm>
          <a:off x="1905000" y="2057401"/>
          <a:ext cx="2133600" cy="1893629"/>
        </p:xfrm>
        <a:graphic>
          <a:graphicData uri="http://schemas.openxmlformats.org/presentationml/2006/ole">
            <mc:AlternateContent xmlns:mc="http://schemas.openxmlformats.org/markup-compatibility/2006">
              <mc:Choice xmlns:v="urn:schemas-microsoft-com:vml" Requires="v">
                <p:oleObj spid="_x0000_s3086" name="AutoCAD Drawing" r:id="rId3" imgW="11754000" imgH="5429160" progId="AutoCAD.Drawing.17">
                  <p:embed/>
                </p:oleObj>
              </mc:Choice>
              <mc:Fallback>
                <p:oleObj name="AutoCAD Drawing" r:id="rId3" imgW="11754000" imgH="5429160" progId="AutoCAD.Drawing.17">
                  <p:embed/>
                  <p:pic>
                    <p:nvPicPr>
                      <p:cNvPr id="266242" name="Object 2"/>
                      <p:cNvPicPr>
                        <a:picLocks noChangeAspect="1" noChangeArrowheads="1"/>
                      </p:cNvPicPr>
                      <p:nvPr/>
                    </p:nvPicPr>
                    <p:blipFill>
                      <a:blip r:embed="rId4">
                        <a:extLst>
                          <a:ext uri="{28A0092B-C50C-407E-A947-70E740481C1C}">
                            <a14:useLocalDpi xmlns:a14="http://schemas.microsoft.com/office/drawing/2010/main" val="0"/>
                          </a:ext>
                        </a:extLst>
                      </a:blip>
                      <a:srcRect l="28290" r="19803"/>
                      <a:stretch>
                        <a:fillRect/>
                      </a:stretch>
                    </p:blipFill>
                    <p:spPr bwMode="auto">
                      <a:xfrm>
                        <a:off x="1905000" y="2057401"/>
                        <a:ext cx="2133600" cy="18936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44" name="Rectangle 4"/>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66243"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133600" y="4267200"/>
            <a:ext cx="6586286" cy="306000"/>
          </a:xfrm>
          <a:prstGeom prst="rect">
            <a:avLst/>
          </a:prstGeom>
          <a:noFill/>
        </p:spPr>
      </p:pic>
      <p:sp>
        <p:nvSpPr>
          <p:cNvPr id="266245" name="Rectangle 5"/>
          <p:cNvSpPr>
            <a:spLocks noChangeArrowheads="1"/>
          </p:cNvSpPr>
          <p:nvPr/>
        </p:nvSpPr>
        <p:spPr bwMode="auto">
          <a:xfrm>
            <a:off x="1524001" y="4725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tr-TR">
              <a:latin typeface="Arial" pitchFamily="34" charset="0"/>
              <a:cs typeface="Arial" pitchFamily="34" charset="0"/>
            </a:endParaRPr>
          </a:p>
        </p:txBody>
      </p:sp>
      <p:sp>
        <p:nvSpPr>
          <p:cNvPr id="266247" name="Rectangle 7"/>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66246" name="Picture 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148591" y="4724400"/>
            <a:ext cx="8851763" cy="720000"/>
          </a:xfrm>
          <a:prstGeom prst="rect">
            <a:avLst/>
          </a:prstGeom>
          <a:noFill/>
        </p:spPr>
      </p:pic>
      <p:sp>
        <p:nvSpPr>
          <p:cNvPr id="266248" name="Rectangle 8"/>
          <p:cNvSpPr>
            <a:spLocks noChangeArrowheads="1"/>
          </p:cNvSpPr>
          <p:nvPr/>
        </p:nvSpPr>
        <p:spPr bwMode="auto">
          <a:xfrm>
            <a:off x="1524001" y="7583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tr-TR">
              <a:latin typeface="Arial" pitchFamily="34" charset="0"/>
              <a:cs typeface="Arial" pitchFamily="34" charset="0"/>
            </a:endParaRPr>
          </a:p>
        </p:txBody>
      </p:sp>
      <p:sp>
        <p:nvSpPr>
          <p:cNvPr id="266250" name="Rectangle 10"/>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66249" name="Picture 9"/>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133600" y="5486400"/>
            <a:ext cx="4257000" cy="396000"/>
          </a:xfrm>
          <a:prstGeom prst="rect">
            <a:avLst/>
          </a:prstGeom>
          <a:noFill/>
        </p:spPr>
      </p:pic>
      <p:sp>
        <p:nvSpPr>
          <p:cNvPr id="266251" name="Rectangle 11"/>
          <p:cNvSpPr>
            <a:spLocks noChangeArrowheads="1"/>
          </p:cNvSpPr>
          <p:nvPr/>
        </p:nvSpPr>
        <p:spPr bwMode="auto">
          <a:xfrm>
            <a:off x="1524001" y="5392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tr-TR">
              <a:latin typeface="Arial" pitchFamily="34" charset="0"/>
              <a:cs typeface="Arial" pitchFamily="34" charset="0"/>
            </a:endParaRPr>
          </a:p>
        </p:txBody>
      </p:sp>
      <p:sp>
        <p:nvSpPr>
          <p:cNvPr id="2" name="Rectangle 1">
            <a:extLst>
              <a:ext uri="{FF2B5EF4-FFF2-40B4-BE49-F238E27FC236}">
                <a16:creationId xmlns:a16="http://schemas.microsoft.com/office/drawing/2014/main" id="{E18379B2-587C-4029-8411-CD9DBBA9FE8A}"/>
              </a:ext>
            </a:extLst>
          </p:cNvPr>
          <p:cNvSpPr/>
          <p:nvPr/>
        </p:nvSpPr>
        <p:spPr>
          <a:xfrm>
            <a:off x="605285" y="552643"/>
            <a:ext cx="2876300" cy="400110"/>
          </a:xfrm>
          <a:prstGeom prst="rect">
            <a:avLst/>
          </a:prstGeom>
        </p:spPr>
        <p:txBody>
          <a:bodyPr wrap="none">
            <a:spAutoFit/>
          </a:bodyPr>
          <a:lstStyle/>
          <a:p>
            <a:r>
              <a:rPr lang="en-US" sz="2000" dirty="0"/>
              <a:t>Calculation of Self GMD</a:t>
            </a:r>
          </a:p>
        </p:txBody>
      </p:sp>
    </p:spTree>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Presentation2" id="{8EDB72CA-256D-4730-859A-BD655CF0121B}" vid="{7732A1E2-A4F7-4BC8-A422-5F726110F5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1329</TotalTime>
  <Words>571</Words>
  <Application>Microsoft Office PowerPoint</Application>
  <PresentationFormat>Widescreen</PresentationFormat>
  <Paragraphs>75</Paragraphs>
  <Slides>20</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Calibri</vt:lpstr>
      <vt:lpstr>Constantia</vt:lpstr>
      <vt:lpstr>Segoe UI</vt:lpstr>
      <vt:lpstr>Segoe UI Light</vt:lpstr>
      <vt:lpstr>Get Started with 3D</vt:lpstr>
      <vt:lpstr>AutoCAD Drawing</vt:lpstr>
      <vt:lpstr>Inductance of Three Phase Lines</vt:lpstr>
      <vt:lpstr>EE 471 POWER SYSTEM ANALYSİS  I </vt:lpstr>
      <vt:lpstr>INDUCTANCE CALCULATION AND GEOMETRIC MEAN DISTANCE</vt:lpstr>
      <vt:lpstr>Inductance Calculation</vt:lpstr>
      <vt:lpstr>Inductance of Three-Phase Lines with Equilateral Spacing</vt:lpstr>
      <vt:lpstr>ACSR  (aluminium Conductor Steel Reinforced)</vt:lpstr>
      <vt:lpstr>Example :Seven Strand Conductor</vt:lpstr>
      <vt:lpstr>Calculation of Self GMD  for unconventional stranded  conductors                                       </vt:lpstr>
      <vt:lpstr>PowerPoint Presentation</vt:lpstr>
      <vt:lpstr>PowerPoint Presentation</vt:lpstr>
      <vt:lpstr>Inductance of Three-phase Lines with Unsymmetrical Spacing</vt:lpstr>
      <vt:lpstr>Transposition Cycle</vt:lpstr>
      <vt:lpstr>Flux linkages of phase a in position 1 </vt:lpstr>
      <vt:lpstr>Flux linkages of phase a in position 2</vt:lpstr>
      <vt:lpstr>Flux linkages of phase a in position 3</vt:lpstr>
      <vt:lpstr>Inductance per phase per meter</vt:lpstr>
      <vt:lpstr>EXAMPLE</vt:lpstr>
      <vt:lpstr>BUNDELED CONDUCTORS</vt:lpstr>
      <vt:lpstr>Calculation of Self GMD  (GMR) for bundle conductors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GÜÇ SİSTEMLERİNİN GÖSTERİMİ</dc:title>
  <dc:creator>user</dc:creator>
  <cp:lastModifiedBy>user</cp:lastModifiedBy>
  <cp:revision>95</cp:revision>
  <dcterms:created xsi:type="dcterms:W3CDTF">2020-03-17T07:33:20Z</dcterms:created>
  <dcterms:modified xsi:type="dcterms:W3CDTF">2020-10-16T14:16:44Z</dcterms:modified>
</cp:coreProperties>
</file>