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27"/>
  </p:notesMasterIdLst>
  <p:sldIdLst>
    <p:sldId id="256" r:id="rId2"/>
    <p:sldId id="592" r:id="rId3"/>
    <p:sldId id="594" r:id="rId4"/>
    <p:sldId id="595" r:id="rId5"/>
    <p:sldId id="599" r:id="rId6"/>
    <p:sldId id="600" r:id="rId7"/>
    <p:sldId id="601" r:id="rId8"/>
    <p:sldId id="479" r:id="rId9"/>
    <p:sldId id="596" r:id="rId10"/>
    <p:sldId id="539" r:id="rId11"/>
    <p:sldId id="569" r:id="rId12"/>
    <p:sldId id="602" r:id="rId13"/>
    <p:sldId id="603" r:id="rId14"/>
    <p:sldId id="604" r:id="rId15"/>
    <p:sldId id="605" r:id="rId16"/>
    <p:sldId id="606" r:id="rId17"/>
    <p:sldId id="607" r:id="rId18"/>
    <p:sldId id="608" r:id="rId19"/>
    <p:sldId id="609" r:id="rId20"/>
    <p:sldId id="610" r:id="rId21"/>
    <p:sldId id="611" r:id="rId22"/>
    <p:sldId id="612" r:id="rId23"/>
    <p:sldId id="613" r:id="rId24"/>
    <p:sldId id="614" r:id="rId25"/>
    <p:sldId id="61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114" d="100"/>
          <a:sy n="114" d="100"/>
        </p:scale>
        <p:origin x="3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C547C3-EA97-46E0-99ED-7B427510655E}" type="datetimeFigureOut">
              <a:rPr lang="en-US" smtClean="0"/>
              <a:t>7/9/2020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D3032C-BC6B-4892-B275-8BF41D26B6C2}" type="slidenum">
              <a:rPr lang="en-US" smtClean="0"/>
              <a:t>‹#›</a:t>
            </a:fld>
            <a:endParaRPr lang="en-US"/>
          </a:p>
        </p:txBody>
      </p:sp>
    </p:spTree>
    <p:extLst>
      <p:ext uri="{BB962C8B-B14F-4D97-AF65-F5344CB8AC3E}">
        <p14:creationId xmlns:p14="http://schemas.microsoft.com/office/powerpoint/2010/main" val="339093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01C38D-F26D-4167-83EF-8774BC62D5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628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TextEdit="1"/>
          </p:cNvSpPr>
          <p:nvPr>
            <p:ph type="sldImg"/>
          </p:nvPr>
        </p:nvSpPr>
        <p:spPr bwMode="auto">
          <a:noFill/>
          <a:ln>
            <a:solidFill>
              <a:srgbClr val="000000"/>
            </a:solidFill>
            <a:miter lim="800000"/>
            <a:headEnd/>
            <a:tailEnd/>
          </a:ln>
        </p:spPr>
      </p:sp>
      <p:sp>
        <p:nvSpPr>
          <p:cNvPr id="227331" name="Rectangle 3"/>
          <p:cNvSpPr>
            <a:spLocks noGrp="1"/>
          </p:cNvSpPr>
          <p:nvPr>
            <p:ph type="body" idx="1"/>
          </p:nvPr>
        </p:nvSpPr>
        <p:spPr bwMode="auto">
          <a:noFill/>
        </p:spPr>
        <p:txBody>
          <a:bodyPr wrap="square" numCol="1" anchor="t" anchorCtr="0" compatLnSpc="1">
            <a:prstTxWarp prst="textNoShape">
              <a:avLst/>
            </a:prstTxWarp>
          </a:bodyPr>
          <a:lstStyle/>
          <a:p>
            <a:endParaRPr lang="tr-TR"/>
          </a:p>
        </p:txBody>
      </p:sp>
    </p:spTree>
    <p:extLst>
      <p:ext uri="{BB962C8B-B14F-4D97-AF65-F5344CB8AC3E}">
        <p14:creationId xmlns:p14="http://schemas.microsoft.com/office/powerpoint/2010/main" val="4059549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TextEdit="1"/>
          </p:cNvSpPr>
          <p:nvPr>
            <p:ph type="sldImg"/>
          </p:nvPr>
        </p:nvSpPr>
        <p:spPr bwMode="auto">
          <a:noFill/>
          <a:ln>
            <a:solidFill>
              <a:srgbClr val="000000"/>
            </a:solidFill>
            <a:miter lim="800000"/>
            <a:headEnd/>
            <a:tailEnd/>
          </a:ln>
        </p:spPr>
      </p:sp>
      <p:sp>
        <p:nvSpPr>
          <p:cNvPr id="290819" name="Rectangle 3"/>
          <p:cNvSpPr>
            <a:spLocks noGrp="1"/>
          </p:cNvSpPr>
          <p:nvPr>
            <p:ph type="body" idx="1"/>
          </p:nvPr>
        </p:nvSpPr>
        <p:spPr bwMode="auto">
          <a:noFill/>
        </p:spPr>
        <p:txBody>
          <a:bodyPr wrap="square" numCol="1" anchor="t" anchorCtr="0" compatLnSpc="1">
            <a:prstTxWarp prst="textNoShape">
              <a:avLst/>
            </a:prstTxWarp>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TextEdit="1"/>
          </p:cNvSpPr>
          <p:nvPr>
            <p:ph type="sldImg"/>
          </p:nvPr>
        </p:nvSpPr>
        <p:spPr bwMode="auto">
          <a:noFill/>
          <a:ln>
            <a:solidFill>
              <a:srgbClr val="000000"/>
            </a:solidFill>
            <a:miter lim="800000"/>
            <a:headEnd/>
            <a:tailEnd/>
          </a:ln>
        </p:spPr>
      </p:sp>
      <p:sp>
        <p:nvSpPr>
          <p:cNvPr id="291843" name="Rectangle 3"/>
          <p:cNvSpPr>
            <a:spLocks noGrp="1"/>
          </p:cNvSpPr>
          <p:nvPr>
            <p:ph type="body" idx="1"/>
          </p:nvPr>
        </p:nvSpPr>
        <p:spPr bwMode="auto">
          <a:noFill/>
        </p:spPr>
        <p:txBody>
          <a:bodyPr wrap="square" numCol="1" anchor="t" anchorCtr="0" compatLnSpc="1">
            <a:prstTxWarp prst="textNoShape">
              <a:avLst/>
            </a:prstTxWarp>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spect="1" noTextEdit="1"/>
          </p:cNvSpPr>
          <p:nvPr>
            <p:ph type="sldImg"/>
          </p:nvPr>
        </p:nvSpPr>
        <p:spPr bwMode="auto">
          <a:noFill/>
          <a:ln>
            <a:solidFill>
              <a:srgbClr val="000000"/>
            </a:solidFill>
            <a:miter lim="800000"/>
            <a:headEnd/>
            <a:tailEnd/>
          </a:ln>
        </p:spPr>
      </p:sp>
      <p:sp>
        <p:nvSpPr>
          <p:cNvPr id="292867" name="Rectangle 3"/>
          <p:cNvSpPr>
            <a:spLocks noGrp="1"/>
          </p:cNvSpPr>
          <p:nvPr>
            <p:ph type="body" idx="1"/>
          </p:nvPr>
        </p:nvSpPr>
        <p:spPr bwMode="auto">
          <a:noFill/>
        </p:spPr>
        <p:txBody>
          <a:bodyPr wrap="square" numCol="1" anchor="t" anchorCtr="0" compatLnSpc="1">
            <a:prstTxWarp prst="textNoShape">
              <a:avLst/>
            </a:prstTxWarp>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357383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611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822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089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473219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840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8280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409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7/9/2020</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06871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2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771787" y="4160160"/>
            <a:ext cx="2021747" cy="669699"/>
          </a:xfrm>
        </p:spPr>
        <p:txBody>
          <a:bodyPr/>
          <a:lstStyle/>
          <a:p>
            <a:pPr algn="r"/>
            <a:r>
              <a:rPr lang="en-US" sz="2800" b="1" dirty="0">
                <a:solidFill>
                  <a:srgbClr val="FFFF00"/>
                </a:solidFill>
              </a:rPr>
              <a:t>UNIT 1-2</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114569" y="3573833"/>
            <a:ext cx="11709779" cy="374281"/>
          </a:xfrm>
        </p:spPr>
        <p:txBody>
          <a:bodyPr/>
          <a:lstStyle/>
          <a:p>
            <a:r>
              <a:rPr lang="en-US" sz="2000" b="1" dirty="0">
                <a:highlight>
                  <a:srgbClr val="808080"/>
                </a:highlight>
              </a:rPr>
              <a:t>Prof. Dr. </a:t>
            </a:r>
            <a:r>
              <a:rPr lang="en-US" sz="2000" b="1" dirty="0" err="1">
                <a:highlight>
                  <a:srgbClr val="808080"/>
                </a:highlight>
              </a:rPr>
              <a:t>Sezai</a:t>
            </a:r>
            <a:r>
              <a:rPr lang="en-US" sz="2000" b="1" dirty="0">
                <a:highlight>
                  <a:srgbClr val="808080"/>
                </a:highlight>
              </a:rPr>
              <a:t> </a:t>
            </a:r>
            <a:r>
              <a:rPr lang="en-US" sz="2000" b="1" dirty="0" err="1">
                <a:highlight>
                  <a:srgbClr val="808080"/>
                </a:highlight>
              </a:rPr>
              <a:t>Dinçer</a:t>
            </a:r>
            <a:endParaRPr lang="en-US" sz="2000" b="1" dirty="0">
              <a:highlight>
                <a:srgbClr val="808080"/>
              </a:highlight>
            </a:endParaRPr>
          </a:p>
        </p:txBody>
      </p:sp>
      <p:sp>
        <p:nvSpPr>
          <p:cNvPr id="6" name="Subtitle 2">
            <a:extLst>
              <a:ext uri="{FF2B5EF4-FFF2-40B4-BE49-F238E27FC236}">
                <a16:creationId xmlns:a16="http://schemas.microsoft.com/office/drawing/2014/main" id="{F548B7B2-D3F5-4598-A924-E6491581DACF}"/>
              </a:ext>
            </a:extLst>
          </p:cNvPr>
          <p:cNvSpPr txBox="1">
            <a:spLocks/>
          </p:cNvSpPr>
          <p:nvPr/>
        </p:nvSpPr>
        <p:spPr>
          <a:xfrm>
            <a:off x="964734" y="2827535"/>
            <a:ext cx="4790115" cy="456633"/>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white"/>
                </a:solidFill>
                <a:effectLst/>
                <a:uLnTx/>
                <a:uFillTx/>
                <a:latin typeface="Segoe UI Light"/>
                <a:ea typeface="+mn-ea"/>
                <a:cs typeface="+mn-cs"/>
              </a:rPr>
              <a:t>EE 471 </a:t>
            </a:r>
            <a:r>
              <a:rPr lang="en-US" b="1" dirty="0">
                <a:solidFill>
                  <a:prstClr val="white"/>
                </a:solidFill>
                <a:latin typeface="Segoe UI Light"/>
              </a:rPr>
              <a:t>POWER SYSTEM ANALYSIS I</a:t>
            </a:r>
            <a:r>
              <a:rPr kumimoji="0" lang="en-US" sz="2400" b="1" i="0" u="none" strike="noStrike" kern="1200" cap="none" spc="0" normalizeH="0" baseline="0" noProof="0" dirty="0">
                <a:ln>
                  <a:noFill/>
                </a:ln>
                <a:solidFill>
                  <a:prstClr val="white"/>
                </a:solidFill>
                <a:effectLst/>
                <a:uLnTx/>
                <a:uFillTx/>
                <a:latin typeface="Segoe UI Light"/>
                <a:ea typeface="+mn-ea"/>
                <a:cs typeface="+mn-cs"/>
              </a:rPr>
              <a:t>              </a:t>
            </a:r>
            <a:endParaRPr kumimoji="0" lang="tr-TR" sz="2400" b="1" i="0" u="none" strike="noStrike" kern="1200" cap="none" spc="0" normalizeH="0" baseline="0" noProof="0" dirty="0">
              <a:ln>
                <a:noFill/>
              </a:ln>
              <a:solidFill>
                <a:prstClr val="white"/>
              </a:solidFill>
              <a:effectLst/>
              <a:uLnTx/>
              <a:uFillTx/>
              <a:latin typeface="Segoe UI Light"/>
              <a:ea typeface="+mn-ea"/>
              <a:cs typeface="+mn-cs"/>
            </a:endParaRPr>
          </a:p>
        </p:txBody>
      </p:sp>
      <p:pic>
        <p:nvPicPr>
          <p:cNvPr id="13" name="Picture 12">
            <a:extLst>
              <a:ext uri="{FF2B5EF4-FFF2-40B4-BE49-F238E27FC236}">
                <a16:creationId xmlns:a16="http://schemas.microsoft.com/office/drawing/2014/main" id="{36EEAC88-0A8A-44FD-8BE1-1D89A97AEC33}"/>
              </a:ext>
            </a:extLst>
          </p:cNvPr>
          <p:cNvPicPr>
            <a:picLocks noChangeAspect="1"/>
          </p:cNvPicPr>
          <p:nvPr/>
        </p:nvPicPr>
        <p:blipFill>
          <a:blip r:embed="rId3"/>
          <a:stretch>
            <a:fillRect/>
          </a:stretch>
        </p:blipFill>
        <p:spPr>
          <a:xfrm>
            <a:off x="1114569" y="1160060"/>
            <a:ext cx="6313338" cy="1003529"/>
          </a:xfrm>
          <a:prstGeom prst="rect">
            <a:avLst/>
          </a:prstGeom>
        </p:spPr>
      </p:pic>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176000" y="6356350"/>
            <a:ext cx="1016000" cy="365125"/>
          </a:xfrm>
        </p:spPr>
        <p:txBody>
          <a:bodyPr/>
          <a:lstStyle/>
          <a:p>
            <a:pPr defTabSz="914400">
              <a:defRPr/>
            </a:pPr>
            <a:fld id="{AD418BEB-571B-4EA7-9982-C83588CD5AE4}" type="slidenum">
              <a:rPr lang="en-US">
                <a:solidFill>
                  <a:srgbClr val="04617B">
                    <a:shade val="90000"/>
                  </a:srgbClr>
                </a:solidFill>
                <a:latin typeface="Constantia"/>
              </a:rPr>
              <a:pPr defTabSz="914400">
                <a:defRPr/>
              </a:pPr>
              <a:t>10</a:t>
            </a:fld>
            <a:endParaRPr lang="en-US">
              <a:solidFill>
                <a:srgbClr val="04617B">
                  <a:shade val="90000"/>
                </a:srgbClr>
              </a:solidFill>
              <a:latin typeface="Constantia"/>
            </a:endParaRPr>
          </a:p>
        </p:txBody>
      </p:sp>
      <p:sp>
        <p:nvSpPr>
          <p:cNvPr id="122883" name="Content Placeholder 5"/>
          <p:cNvSpPr>
            <a:spLocks noGrp="1"/>
          </p:cNvSpPr>
          <p:nvPr>
            <p:ph idx="4294967295"/>
          </p:nvPr>
        </p:nvSpPr>
        <p:spPr>
          <a:xfrm>
            <a:off x="0" y="544513"/>
            <a:ext cx="8229600" cy="6024562"/>
          </a:xfrm>
        </p:spPr>
        <p:txBody>
          <a:bodyPr>
            <a:normAutofit fontScale="92500" lnSpcReduction="20000"/>
          </a:bodyPr>
          <a:lstStyle/>
          <a:p>
            <a:pPr eaLnBrk="1" hangingPunct="1">
              <a:buFont typeface="Wingdings 2" pitchFamily="18" charset="2"/>
              <a:buNone/>
            </a:pPr>
            <a:endParaRPr lang="tr-TR" dirty="0"/>
          </a:p>
          <a:p>
            <a:pPr eaLnBrk="1" hangingPunct="1">
              <a:buFont typeface="Wingdings 2" pitchFamily="18" charset="2"/>
              <a:buNone/>
            </a:pPr>
            <a:r>
              <a:rPr lang="tr-TR" sz="1800" dirty="0"/>
              <a:t>              </a:t>
            </a:r>
            <a:endParaRPr lang="en-US" sz="1800" dirty="0"/>
          </a:p>
          <a:p>
            <a:pPr eaLnBrk="1" hangingPunct="1">
              <a:buFont typeface="Wingdings 2" pitchFamily="18" charset="2"/>
              <a:buNone/>
            </a:pPr>
            <a:r>
              <a:rPr lang="en-US" sz="1800" dirty="0"/>
              <a:t>        Generator</a:t>
            </a:r>
            <a:r>
              <a:rPr lang="tr-TR" sz="1800" dirty="0"/>
              <a:t>, </a:t>
            </a:r>
            <a:r>
              <a:rPr lang="en-US" sz="1800" dirty="0"/>
              <a:t>Rotating Machine</a:t>
            </a:r>
            <a:endParaRPr lang="tr-TR" sz="1800" dirty="0"/>
          </a:p>
          <a:p>
            <a:pPr eaLnBrk="1" hangingPunct="1">
              <a:buFont typeface="Wingdings 2" pitchFamily="18" charset="2"/>
              <a:buNone/>
            </a:pPr>
            <a:endParaRPr lang="tr-TR" sz="1800" dirty="0"/>
          </a:p>
          <a:p>
            <a:pPr eaLnBrk="1" hangingPunct="1">
              <a:buFont typeface="Wingdings 2" pitchFamily="18" charset="2"/>
              <a:buNone/>
            </a:pPr>
            <a:r>
              <a:rPr lang="tr-TR" sz="1800" dirty="0"/>
              <a:t>              Tra</a:t>
            </a:r>
            <a:r>
              <a:rPr lang="en-US" sz="1800" dirty="0" err="1"/>
              <a:t>nsformer</a:t>
            </a:r>
            <a:r>
              <a:rPr lang="tr-TR" sz="1800" dirty="0"/>
              <a:t>                                                                                                      </a:t>
            </a:r>
          </a:p>
          <a:p>
            <a:pPr eaLnBrk="1" hangingPunct="1">
              <a:buFont typeface="Wingdings 2" pitchFamily="18" charset="2"/>
              <a:buNone/>
            </a:pPr>
            <a:endParaRPr lang="tr-TR" sz="1800" dirty="0"/>
          </a:p>
          <a:p>
            <a:pPr eaLnBrk="1" hangingPunct="1">
              <a:buFont typeface="Wingdings 2" pitchFamily="18" charset="2"/>
              <a:buNone/>
            </a:pPr>
            <a:r>
              <a:rPr lang="tr-TR" sz="1800" dirty="0"/>
              <a:t>               </a:t>
            </a:r>
            <a:r>
              <a:rPr lang="en-US" sz="1800" dirty="0"/>
              <a:t>Transmission line</a:t>
            </a:r>
            <a:endParaRPr lang="tr-TR" sz="1800" dirty="0"/>
          </a:p>
          <a:p>
            <a:pPr eaLnBrk="1" hangingPunct="1">
              <a:buFont typeface="Wingdings 2" pitchFamily="18" charset="2"/>
              <a:buNone/>
            </a:pPr>
            <a:endParaRPr lang="tr-TR" sz="1800" dirty="0"/>
          </a:p>
          <a:p>
            <a:pPr eaLnBrk="1" hangingPunct="1">
              <a:buFont typeface="Wingdings 2" pitchFamily="18" charset="2"/>
              <a:buNone/>
            </a:pPr>
            <a:r>
              <a:rPr lang="tr-TR" sz="1800" dirty="0"/>
              <a:t>             </a:t>
            </a:r>
          </a:p>
          <a:p>
            <a:pPr eaLnBrk="1" hangingPunct="1">
              <a:buFont typeface="Wingdings 2" pitchFamily="18" charset="2"/>
              <a:buNone/>
            </a:pPr>
            <a:r>
              <a:rPr lang="tr-TR" sz="1800" dirty="0"/>
              <a:t>                </a:t>
            </a:r>
            <a:r>
              <a:rPr lang="en-US" sz="1800" dirty="0"/>
              <a:t>Breaker</a:t>
            </a:r>
            <a:endParaRPr lang="tr-TR" sz="1800" dirty="0"/>
          </a:p>
          <a:p>
            <a:pPr eaLnBrk="1" hangingPunct="1">
              <a:buFont typeface="Wingdings 2" pitchFamily="18" charset="2"/>
              <a:buNone/>
            </a:pPr>
            <a:r>
              <a:rPr lang="tr-TR" sz="1800" dirty="0"/>
              <a:t>                                                                                     </a:t>
            </a:r>
          </a:p>
          <a:p>
            <a:pPr eaLnBrk="1" hangingPunct="1">
              <a:buFont typeface="Wingdings 2" pitchFamily="18" charset="2"/>
              <a:buNone/>
            </a:pPr>
            <a:r>
              <a:rPr lang="tr-TR" sz="1800" dirty="0"/>
              <a:t>               </a:t>
            </a:r>
            <a:r>
              <a:rPr lang="en-US" sz="1800" dirty="0"/>
              <a:t>Air Circuit Breaker</a:t>
            </a:r>
            <a:endParaRPr lang="tr-TR" sz="1800" dirty="0"/>
          </a:p>
          <a:p>
            <a:pPr eaLnBrk="1" hangingPunct="1">
              <a:buFont typeface="Wingdings 2" pitchFamily="18" charset="2"/>
              <a:buNone/>
            </a:pPr>
            <a:r>
              <a:rPr lang="tr-TR" sz="1800" dirty="0"/>
              <a:t>               </a:t>
            </a:r>
          </a:p>
          <a:p>
            <a:pPr eaLnBrk="1" hangingPunct="1">
              <a:buFont typeface="Wingdings 2" pitchFamily="18" charset="2"/>
              <a:buNone/>
            </a:pPr>
            <a:r>
              <a:rPr lang="tr-TR" sz="1800" dirty="0"/>
              <a:t>               </a:t>
            </a:r>
            <a:r>
              <a:rPr lang="en-US" sz="1800" dirty="0"/>
              <a:t>Delta Connection</a:t>
            </a:r>
            <a:endParaRPr lang="tr-TR" sz="1800" dirty="0"/>
          </a:p>
          <a:p>
            <a:pPr eaLnBrk="1" hangingPunct="1">
              <a:buFont typeface="Wingdings 2" pitchFamily="18" charset="2"/>
              <a:buNone/>
            </a:pPr>
            <a:r>
              <a:rPr lang="tr-TR" sz="1800" dirty="0"/>
              <a:t> </a:t>
            </a:r>
          </a:p>
          <a:p>
            <a:pPr eaLnBrk="1" hangingPunct="1">
              <a:buFont typeface="Wingdings 2" pitchFamily="18" charset="2"/>
              <a:buNone/>
            </a:pPr>
            <a:r>
              <a:rPr lang="tr-TR" sz="1800" dirty="0"/>
              <a:t>               </a:t>
            </a:r>
            <a:r>
              <a:rPr lang="en-US" sz="1800" dirty="0"/>
              <a:t>Star Connection</a:t>
            </a:r>
            <a:endParaRPr lang="tr-TR" sz="1800" dirty="0"/>
          </a:p>
          <a:p>
            <a:pPr eaLnBrk="1" hangingPunct="1">
              <a:buFont typeface="Wingdings 2" pitchFamily="18" charset="2"/>
              <a:buNone/>
            </a:pPr>
            <a:endParaRPr lang="tr-TR" sz="1800" dirty="0"/>
          </a:p>
          <a:p>
            <a:pPr eaLnBrk="1" hangingPunct="1">
              <a:buFont typeface="Wingdings 2" pitchFamily="18" charset="2"/>
              <a:buNone/>
            </a:pPr>
            <a:r>
              <a:rPr lang="tr-TR" sz="1800" dirty="0"/>
              <a:t>               </a:t>
            </a:r>
            <a:r>
              <a:rPr lang="en-US" sz="1800" dirty="0"/>
              <a:t>Star Connection Neutral </a:t>
            </a:r>
          </a:p>
          <a:p>
            <a:pPr eaLnBrk="1" hangingPunct="1">
              <a:buFont typeface="Wingdings 2" pitchFamily="18" charset="2"/>
              <a:buNone/>
            </a:pPr>
            <a:r>
              <a:rPr lang="en-US" sz="1800" dirty="0"/>
              <a:t>               Grounded</a:t>
            </a:r>
          </a:p>
          <a:p>
            <a:pPr eaLnBrk="1" hangingPunct="1">
              <a:buFont typeface="Wingdings 2" pitchFamily="18" charset="2"/>
              <a:buNone/>
            </a:pPr>
            <a:endParaRPr lang="tr-TR" sz="1800" dirty="0"/>
          </a:p>
          <a:p>
            <a:pPr eaLnBrk="1" hangingPunct="1">
              <a:buFont typeface="Wingdings 2" pitchFamily="18" charset="2"/>
              <a:buNone/>
            </a:pPr>
            <a:endParaRPr lang="tr-TR" dirty="0"/>
          </a:p>
          <a:p>
            <a:pPr eaLnBrk="1" hangingPunct="1">
              <a:buFont typeface="Wingdings 2" pitchFamily="18" charset="2"/>
              <a:buNone/>
            </a:pPr>
            <a:endParaRPr lang="tr-TR" dirty="0"/>
          </a:p>
          <a:p>
            <a:pPr eaLnBrk="1" hangingPunct="1">
              <a:buFont typeface="Wingdings 2" pitchFamily="18" charset="2"/>
              <a:buNone/>
            </a:pPr>
            <a:endParaRPr lang="tr-TR" dirty="0"/>
          </a:p>
        </p:txBody>
      </p:sp>
      <p:pic>
        <p:nvPicPr>
          <p:cNvPr id="122884" name="Picture 4"/>
          <p:cNvPicPr>
            <a:picLocks noChangeAspect="1" noChangeArrowheads="1"/>
          </p:cNvPicPr>
          <p:nvPr/>
        </p:nvPicPr>
        <p:blipFill>
          <a:blip r:embed="rId3" cstate="print"/>
          <a:srcRect/>
          <a:stretch>
            <a:fillRect/>
          </a:stretch>
        </p:blipFill>
        <p:spPr bwMode="auto">
          <a:xfrm>
            <a:off x="4436669" y="1211219"/>
            <a:ext cx="1498600" cy="5670550"/>
          </a:xfrm>
          <a:prstGeom prst="rect">
            <a:avLst/>
          </a:prstGeom>
          <a:noFill/>
          <a:ln w="9525">
            <a:noFill/>
            <a:miter lim="800000"/>
            <a:headEnd/>
            <a:tailEnd/>
          </a:ln>
        </p:spPr>
      </p:pic>
      <p:grpSp>
        <p:nvGrpSpPr>
          <p:cNvPr id="122885" name="Group 5"/>
          <p:cNvGrpSpPr>
            <a:grpSpLocks/>
          </p:cNvGrpSpPr>
          <p:nvPr/>
        </p:nvGrpSpPr>
        <p:grpSpPr bwMode="auto">
          <a:xfrm>
            <a:off x="6096000" y="2070682"/>
            <a:ext cx="658813" cy="401638"/>
            <a:chOff x="1429" y="2205"/>
            <a:chExt cx="816" cy="455"/>
          </a:xfrm>
        </p:grpSpPr>
        <p:sp>
          <p:nvSpPr>
            <p:cNvPr id="122889" name="Oval 6"/>
            <p:cNvSpPr>
              <a:spLocks noChangeArrowheads="1"/>
            </p:cNvSpPr>
            <p:nvPr/>
          </p:nvSpPr>
          <p:spPr bwMode="auto">
            <a:xfrm>
              <a:off x="1429" y="2205"/>
              <a:ext cx="544" cy="454"/>
            </a:xfrm>
            <a:prstGeom prst="ellipse">
              <a:avLst/>
            </a:prstGeom>
            <a:solidFill>
              <a:srgbClr val="FFFFFF"/>
            </a:solidFill>
            <a:ln w="9525">
              <a:solidFill>
                <a:srgbClr val="000000"/>
              </a:solidFill>
              <a:round/>
              <a:headEnd/>
              <a:tailEnd/>
            </a:ln>
          </p:spPr>
          <p:txBody>
            <a:bodyPr anchor="ctr"/>
            <a:lstStyle/>
            <a:p>
              <a:pPr defTabSz="914400" fontAlgn="base">
                <a:spcBef>
                  <a:spcPct val="0"/>
                </a:spcBef>
                <a:spcAft>
                  <a:spcPct val="0"/>
                </a:spcAft>
              </a:pPr>
              <a:endParaRPr lang="tr-TR">
                <a:solidFill>
                  <a:prstClr val="black"/>
                </a:solidFill>
                <a:latin typeface="Arial" charset="0"/>
                <a:cs typeface="Arial" charset="0"/>
              </a:endParaRPr>
            </a:p>
          </p:txBody>
        </p:sp>
        <p:sp>
          <p:nvSpPr>
            <p:cNvPr id="122890" name="Oval 7"/>
            <p:cNvSpPr>
              <a:spLocks noChangeArrowheads="1"/>
            </p:cNvSpPr>
            <p:nvPr/>
          </p:nvSpPr>
          <p:spPr bwMode="auto">
            <a:xfrm>
              <a:off x="1691" y="2206"/>
              <a:ext cx="554" cy="454"/>
            </a:xfrm>
            <a:prstGeom prst="ellipse">
              <a:avLst/>
            </a:prstGeom>
            <a:noFill/>
            <a:ln w="9525">
              <a:solidFill>
                <a:srgbClr val="000000"/>
              </a:solidFill>
              <a:round/>
              <a:headEnd/>
              <a:tailEnd/>
            </a:ln>
          </p:spPr>
          <p:txBody>
            <a:bodyPr anchor="ctr"/>
            <a:lstStyle/>
            <a:p>
              <a:pPr defTabSz="914400" fontAlgn="base">
                <a:spcBef>
                  <a:spcPct val="0"/>
                </a:spcBef>
                <a:spcAft>
                  <a:spcPct val="0"/>
                </a:spcAft>
              </a:pPr>
              <a:endParaRPr lang="tr-TR">
                <a:solidFill>
                  <a:prstClr val="black"/>
                </a:solidFill>
                <a:latin typeface="Arial" charset="0"/>
                <a:cs typeface="Arial" charset="0"/>
              </a:endParaRPr>
            </a:p>
          </p:txBody>
        </p:sp>
      </p:grpSp>
      <p:cxnSp>
        <p:nvCxnSpPr>
          <p:cNvPr id="30" name="Straight Connector 29"/>
          <p:cNvCxnSpPr/>
          <p:nvPr/>
        </p:nvCxnSpPr>
        <p:spPr>
          <a:xfrm>
            <a:off x="7239000" y="19050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229600" y="18288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229600" y="1905000"/>
            <a:ext cx="228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2"/>
          <p:cNvSpPr>
            <a:spLocks noGrp="1"/>
          </p:cNvSpPr>
          <p:nvPr>
            <p:ph type="title" idx="4294967295"/>
          </p:nvPr>
        </p:nvSpPr>
        <p:spPr>
          <a:xfrm>
            <a:off x="0" y="1219200"/>
            <a:ext cx="8229600" cy="381000"/>
          </a:xfrm>
        </p:spPr>
        <p:txBody>
          <a:bodyPr/>
          <a:lstStyle/>
          <a:p>
            <a:pPr eaLnBrk="1" hangingPunct="1"/>
            <a:r>
              <a:rPr lang="en-US" sz="2000" i="1" dirty="0"/>
              <a:t>                            Sample System Impedance and Reactance Diagrams</a:t>
            </a:r>
            <a:endParaRPr lang="tr-TR" sz="2000" i="1" dirty="0"/>
          </a:p>
        </p:txBody>
      </p:sp>
      <p:sp>
        <p:nvSpPr>
          <p:cNvPr id="2" name="Slide Number Placeholder 1"/>
          <p:cNvSpPr>
            <a:spLocks noGrp="1"/>
          </p:cNvSpPr>
          <p:nvPr>
            <p:ph type="sldNum" sz="quarter" idx="4294967295"/>
          </p:nvPr>
        </p:nvSpPr>
        <p:spPr>
          <a:xfrm>
            <a:off x="11176000" y="6356350"/>
            <a:ext cx="1016000" cy="365125"/>
          </a:xfrm>
        </p:spPr>
        <p:txBody>
          <a:bodyPr/>
          <a:lstStyle/>
          <a:p>
            <a:pPr defTabSz="914400">
              <a:defRPr/>
            </a:pPr>
            <a:fld id="{36EFB4B8-BB5C-4B48-A8FF-8504DF783C5E}" type="slidenum">
              <a:rPr lang="en-US">
                <a:solidFill>
                  <a:srgbClr val="04617B">
                    <a:shade val="90000"/>
                  </a:srgbClr>
                </a:solidFill>
                <a:latin typeface="Constantia"/>
              </a:rPr>
              <a:pPr defTabSz="914400">
                <a:defRPr/>
              </a:pPr>
              <a:t>11</a:t>
            </a:fld>
            <a:endParaRPr lang="en-US">
              <a:solidFill>
                <a:srgbClr val="04617B">
                  <a:shade val="90000"/>
                </a:srgbClr>
              </a:solidFill>
              <a:latin typeface="Constantia"/>
            </a:endParaRPr>
          </a:p>
        </p:txBody>
      </p:sp>
      <p:pic>
        <p:nvPicPr>
          <p:cNvPr id="123908" name="Picture 5"/>
          <p:cNvPicPr>
            <a:picLocks noGrp="1" noChangeAspect="1" noChangeArrowheads="1"/>
          </p:cNvPicPr>
          <p:nvPr>
            <p:ph idx="4294967295"/>
          </p:nvPr>
        </p:nvPicPr>
        <p:blipFill>
          <a:blip r:embed="rId3" cstate="print"/>
          <a:srcRect/>
          <a:stretch>
            <a:fillRect/>
          </a:stretch>
        </p:blipFill>
        <p:spPr>
          <a:xfrm>
            <a:off x="2019300" y="1861657"/>
            <a:ext cx="8153400" cy="2514600"/>
          </a:xfrm>
        </p:spPr>
      </p:pic>
      <p:pic>
        <p:nvPicPr>
          <p:cNvPr id="123909" name="Picture 2"/>
          <p:cNvPicPr>
            <a:picLocks noChangeAspect="1" noChangeArrowheads="1"/>
          </p:cNvPicPr>
          <p:nvPr/>
        </p:nvPicPr>
        <p:blipFill>
          <a:blip r:embed="rId4" cstate="print"/>
          <a:srcRect/>
          <a:stretch>
            <a:fillRect/>
          </a:stretch>
        </p:blipFill>
        <p:spPr bwMode="auto">
          <a:xfrm>
            <a:off x="1828800" y="4267200"/>
            <a:ext cx="8305800" cy="245427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127A-09C3-45ED-8AF7-4B9F3C7C7223}"/>
              </a:ext>
            </a:extLst>
          </p:cNvPr>
          <p:cNvSpPr>
            <a:spLocks noGrp="1"/>
          </p:cNvSpPr>
          <p:nvPr>
            <p:ph type="title"/>
          </p:nvPr>
        </p:nvSpPr>
        <p:spPr/>
        <p:txBody>
          <a:bodyPr/>
          <a:lstStyle/>
          <a:p>
            <a:r>
              <a:rPr lang="en-US" dirty="0"/>
              <a:t>LINE PARAMETERS :Inductance of Transmission Lines</a:t>
            </a:r>
          </a:p>
        </p:txBody>
      </p:sp>
      <p:sp>
        <p:nvSpPr>
          <p:cNvPr id="3" name="Rectangle 2">
            <a:extLst>
              <a:ext uri="{FF2B5EF4-FFF2-40B4-BE49-F238E27FC236}">
                <a16:creationId xmlns:a16="http://schemas.microsoft.com/office/drawing/2014/main" id="{D96D2DD8-AF66-4E93-841A-D88251A48700}"/>
              </a:ext>
            </a:extLst>
          </p:cNvPr>
          <p:cNvSpPr/>
          <p:nvPr/>
        </p:nvSpPr>
        <p:spPr>
          <a:xfrm>
            <a:off x="964734" y="1300294"/>
            <a:ext cx="8058317"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dirty="0">
                <a:ln>
                  <a:noFill/>
                </a:ln>
                <a:solidFill>
                  <a:srgbClr val="009DD9">
                    <a:lumMod val="50000"/>
                  </a:srgbClr>
                </a:solidFill>
                <a:effectLst/>
                <a:uLnTx/>
                <a:uFillTx/>
                <a:latin typeface="Constantia"/>
              </a:rPr>
              <a:t>Inductance of a Conductor Due to </a:t>
            </a:r>
            <a:r>
              <a:rPr kumimoji="0" lang="en-US" sz="2000" b="1" i="1" u="none" strike="noStrike" kern="0" cap="none" spc="0" normalizeH="0" baseline="0" noProof="0" dirty="0" err="1">
                <a:ln>
                  <a:noFill/>
                </a:ln>
                <a:solidFill>
                  <a:srgbClr val="009DD9">
                    <a:lumMod val="50000"/>
                  </a:srgbClr>
                </a:solidFill>
                <a:effectLst/>
                <a:uLnTx/>
                <a:uFillTx/>
                <a:latin typeface="Constantia"/>
              </a:rPr>
              <a:t>Internel</a:t>
            </a:r>
            <a:r>
              <a:rPr kumimoji="0" lang="en-US" sz="2000" b="1" i="1" u="none" strike="noStrike" kern="0" cap="none" spc="0" normalizeH="0" baseline="0" noProof="0" dirty="0">
                <a:ln>
                  <a:noFill/>
                </a:ln>
                <a:solidFill>
                  <a:srgbClr val="009DD9">
                    <a:lumMod val="50000"/>
                  </a:srgbClr>
                </a:solidFill>
                <a:effectLst/>
                <a:uLnTx/>
                <a:uFillTx/>
                <a:latin typeface="Constantia"/>
              </a:rPr>
              <a:t> Flux</a:t>
            </a:r>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a:extLst>
              <a:ext uri="{FF2B5EF4-FFF2-40B4-BE49-F238E27FC236}">
                <a16:creationId xmlns:a16="http://schemas.microsoft.com/office/drawing/2014/main" id="{42CFACE6-05D2-4D6D-83BA-C11BCF7AFBC6}"/>
              </a:ext>
            </a:extLst>
          </p:cNvPr>
          <p:cNvSpPr/>
          <p:nvPr/>
        </p:nvSpPr>
        <p:spPr>
          <a:xfrm>
            <a:off x="964734" y="1804307"/>
            <a:ext cx="8179266" cy="1200329"/>
          </a:xfrm>
          <a:prstGeom prst="rect">
            <a:avLst/>
          </a:prstGeom>
        </p:spPr>
        <p:txBody>
          <a:bodyPr wrap="square">
            <a:spAutoFit/>
          </a:bodyPr>
          <a:lstStyle/>
          <a:p>
            <a:r>
              <a:rPr lang="en-US" dirty="0"/>
              <a:t>The magnetomotive force (</a:t>
            </a:r>
            <a:r>
              <a:rPr lang="en-US" dirty="0" err="1"/>
              <a:t>mmf</a:t>
            </a:r>
            <a:r>
              <a:rPr lang="en-US" dirty="0"/>
              <a:t>) in ampere-turns around any closed path is equal to the current in amperes enclosed by the path. The </a:t>
            </a:r>
            <a:r>
              <a:rPr lang="en-US" dirty="0" err="1"/>
              <a:t>mmf</a:t>
            </a:r>
            <a:r>
              <a:rPr lang="en-US" dirty="0"/>
              <a:t> is also equal to the integral of the tangential component of the magnetic field intensity around the path</a:t>
            </a:r>
          </a:p>
        </p:txBody>
      </p:sp>
      <p:pic>
        <p:nvPicPr>
          <p:cNvPr id="5" name="Picture 1">
            <a:extLst>
              <a:ext uri="{FF2B5EF4-FFF2-40B4-BE49-F238E27FC236}">
                <a16:creationId xmlns:a16="http://schemas.microsoft.com/office/drawing/2014/main" id="{D581F1FB-A8CB-4F05-AF39-94F5E986F5BF}"/>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16162" y="3285921"/>
            <a:ext cx="1710927" cy="732405"/>
          </a:xfrm>
          <a:prstGeom prst="rect">
            <a:avLst/>
          </a:prstGeom>
          <a:noFill/>
        </p:spPr>
      </p:pic>
      <p:pic>
        <p:nvPicPr>
          <p:cNvPr id="6" name="3 Resim">
            <a:extLst>
              <a:ext uri="{FF2B5EF4-FFF2-40B4-BE49-F238E27FC236}">
                <a16:creationId xmlns:a16="http://schemas.microsoft.com/office/drawing/2014/main" id="{428CB6EE-7DDB-4A41-99EE-D79C4297EB72}"/>
              </a:ext>
            </a:extLst>
          </p:cNvPr>
          <p:cNvPicPr/>
          <p:nvPr/>
        </p:nvPicPr>
        <p:blipFill>
          <a:blip r:embed="rId3" cstate="print"/>
          <a:srcRect l="40339" t="42695" r="43895" b="30046"/>
          <a:stretch>
            <a:fillRect/>
          </a:stretch>
        </p:blipFill>
        <p:spPr bwMode="auto">
          <a:xfrm>
            <a:off x="7522129" y="2841770"/>
            <a:ext cx="2514600" cy="2528763"/>
          </a:xfrm>
          <a:prstGeom prst="rect">
            <a:avLst/>
          </a:prstGeom>
          <a:noFill/>
          <a:ln w="9525">
            <a:noFill/>
            <a:miter lim="800000"/>
            <a:headEnd/>
            <a:tailEnd/>
          </a:ln>
        </p:spPr>
      </p:pic>
      <p:pic>
        <p:nvPicPr>
          <p:cNvPr id="7" name="Picture 1">
            <a:extLst>
              <a:ext uri="{FF2B5EF4-FFF2-40B4-BE49-F238E27FC236}">
                <a16:creationId xmlns:a16="http://schemas.microsoft.com/office/drawing/2014/main" id="{520A3BA3-C068-4437-842D-DC726F9B51AF}"/>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25899" y="4175011"/>
            <a:ext cx="1239128" cy="732405"/>
          </a:xfrm>
          <a:prstGeom prst="rect">
            <a:avLst/>
          </a:prstGeom>
          <a:noFill/>
        </p:spPr>
      </p:pic>
      <p:pic>
        <p:nvPicPr>
          <p:cNvPr id="8" name="Picture 2">
            <a:extLst>
              <a:ext uri="{FF2B5EF4-FFF2-40B4-BE49-F238E27FC236}">
                <a16:creationId xmlns:a16="http://schemas.microsoft.com/office/drawing/2014/main" id="{7A23E878-5682-41F6-8019-29ED3A6C5CE2}"/>
              </a:ext>
            </a:extLst>
          </p:cNvP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189330" y="4943607"/>
            <a:ext cx="973455" cy="402063"/>
          </a:xfrm>
          <a:prstGeom prst="rect">
            <a:avLst/>
          </a:prstGeom>
          <a:noFill/>
        </p:spPr>
      </p:pic>
      <p:pic>
        <p:nvPicPr>
          <p:cNvPr id="9" name="Picture 3">
            <a:extLst>
              <a:ext uri="{FF2B5EF4-FFF2-40B4-BE49-F238E27FC236}">
                <a16:creationId xmlns:a16="http://schemas.microsoft.com/office/drawing/2014/main" id="{55BB762A-CBB9-4190-B1AF-C29062DC32F4}"/>
              </a:ext>
            </a:extLst>
          </p:cNvPr>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203197" y="4802745"/>
            <a:ext cx="914400" cy="542925"/>
          </a:xfrm>
          <a:prstGeom prst="rect">
            <a:avLst/>
          </a:prstGeom>
          <a:noFill/>
          <a:ln w="9525">
            <a:noFill/>
            <a:miter lim="800000"/>
            <a:headEnd/>
            <a:tailEnd/>
          </a:ln>
        </p:spPr>
      </p:pic>
      <p:pic>
        <p:nvPicPr>
          <p:cNvPr id="10" name="Picture 4">
            <a:extLst>
              <a:ext uri="{FF2B5EF4-FFF2-40B4-BE49-F238E27FC236}">
                <a16:creationId xmlns:a16="http://schemas.microsoft.com/office/drawing/2014/main" id="{6467BB81-CB3E-4DF6-A95B-958764F9BF83}"/>
              </a:ext>
            </a:extLst>
          </p:cNvPr>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066457" y="5533278"/>
            <a:ext cx="1219200" cy="544513"/>
          </a:xfrm>
          <a:prstGeom prst="rect">
            <a:avLst/>
          </a:prstGeom>
          <a:noFill/>
          <a:ln w="9525">
            <a:noFill/>
            <a:miter lim="800000"/>
            <a:headEnd/>
            <a:tailEnd/>
          </a:ln>
        </p:spPr>
      </p:pic>
      <p:pic>
        <p:nvPicPr>
          <p:cNvPr id="11" name="Picture 6">
            <a:extLst>
              <a:ext uri="{FF2B5EF4-FFF2-40B4-BE49-F238E27FC236}">
                <a16:creationId xmlns:a16="http://schemas.microsoft.com/office/drawing/2014/main" id="{5AC1701C-5974-4365-9E4A-DE4039B02899}"/>
              </a:ext>
            </a:extLst>
          </p:cNvPr>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203197" y="5557706"/>
            <a:ext cx="2895600" cy="449263"/>
          </a:xfrm>
          <a:prstGeom prst="rect">
            <a:avLst/>
          </a:prstGeom>
          <a:noFill/>
          <a:ln w="9525">
            <a:noFill/>
            <a:miter lim="800000"/>
            <a:headEnd/>
            <a:tailEnd/>
          </a:ln>
        </p:spPr>
      </p:pic>
      <p:pic>
        <p:nvPicPr>
          <p:cNvPr id="12" name="Picture 5">
            <a:extLst>
              <a:ext uri="{FF2B5EF4-FFF2-40B4-BE49-F238E27FC236}">
                <a16:creationId xmlns:a16="http://schemas.microsoft.com/office/drawing/2014/main" id="{4597404C-F874-4186-81D9-5A08D76C04F9}"/>
              </a:ext>
            </a:extLst>
          </p:cNvPr>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203197" y="6006969"/>
            <a:ext cx="2011363" cy="609600"/>
          </a:xfrm>
          <a:prstGeom prst="rect">
            <a:avLst/>
          </a:prstGeom>
          <a:noFill/>
          <a:ln w="9525">
            <a:noFill/>
            <a:miter lim="800000"/>
            <a:headEnd/>
            <a:tailEnd/>
          </a:ln>
        </p:spPr>
      </p:pic>
      <p:sp>
        <p:nvSpPr>
          <p:cNvPr id="13" name="Rectangle 12">
            <a:extLst>
              <a:ext uri="{FF2B5EF4-FFF2-40B4-BE49-F238E27FC236}">
                <a16:creationId xmlns:a16="http://schemas.microsoft.com/office/drawing/2014/main" id="{E98F92E9-B2DE-46D1-AB0C-A62A6B4BAC58}"/>
              </a:ext>
            </a:extLst>
          </p:cNvPr>
          <p:cNvSpPr/>
          <p:nvPr/>
        </p:nvSpPr>
        <p:spPr>
          <a:xfrm>
            <a:off x="2718034" y="3259722"/>
            <a:ext cx="6002146" cy="33855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tantia"/>
              </a:rPr>
              <a:t> </a:t>
            </a:r>
            <a:endParaRPr kumimoji="0" lang="en-US" sz="1800" b="0" i="0" u="none" strike="noStrike" kern="0" cap="none" spc="0" normalizeH="0" baseline="0" noProof="0" dirty="0">
              <a:ln>
                <a:noFill/>
              </a:ln>
              <a:solidFill>
                <a:sysClr val="windowText" lastClr="000000"/>
              </a:solidFill>
              <a:effectLst/>
              <a:uLnTx/>
              <a:uFillTx/>
            </a:endParaRPr>
          </a:p>
        </p:txBody>
      </p:sp>
      <p:sp>
        <p:nvSpPr>
          <p:cNvPr id="14" name="Rectangle 13">
            <a:extLst>
              <a:ext uri="{FF2B5EF4-FFF2-40B4-BE49-F238E27FC236}">
                <a16:creationId xmlns:a16="http://schemas.microsoft.com/office/drawing/2014/main" id="{97B48CD7-CC81-41F7-A3E3-9E5109DF0C77}"/>
              </a:ext>
            </a:extLst>
          </p:cNvPr>
          <p:cNvSpPr/>
          <p:nvPr/>
        </p:nvSpPr>
        <p:spPr>
          <a:xfrm>
            <a:off x="6788539" y="3428999"/>
            <a:ext cx="7067026" cy="255454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onstanti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600" kern="0" dirty="0">
              <a:solidFill>
                <a:prstClr val="black"/>
              </a:solidFill>
              <a:latin typeface="Constantia"/>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onstanti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600" kern="0" dirty="0">
              <a:solidFill>
                <a:prstClr val="black"/>
              </a:solidFill>
              <a:latin typeface="Constantia"/>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onstanti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600" kern="0" dirty="0">
              <a:solidFill>
                <a:prstClr val="black"/>
              </a:solidFill>
              <a:latin typeface="Constanti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600" kern="0" dirty="0">
              <a:solidFill>
                <a:prstClr val="black"/>
              </a:solidFill>
              <a:latin typeface="Constantia"/>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onstantia"/>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onstantia"/>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onstantia"/>
              </a:rPr>
              <a:t>where </a:t>
            </a:r>
            <a:r>
              <a:rPr kumimoji="0" lang="tr-TR" sz="1600" b="0" i="1" u="none" strike="noStrike" kern="0" cap="none" spc="0" normalizeH="0" baseline="0" noProof="0" dirty="0">
                <a:ln>
                  <a:noFill/>
                </a:ln>
                <a:solidFill>
                  <a:prstClr val="black"/>
                </a:solidFill>
                <a:effectLst/>
                <a:uLnTx/>
                <a:uFillTx/>
                <a:latin typeface="Constantia"/>
              </a:rPr>
              <a:t>I</a:t>
            </a:r>
            <a:r>
              <a:rPr kumimoji="0" lang="en-US" sz="1600" b="0" i="0" u="none" strike="noStrike" kern="0" cap="none" spc="0" normalizeH="0" baseline="0" noProof="0" dirty="0">
                <a:ln>
                  <a:noFill/>
                </a:ln>
                <a:solidFill>
                  <a:prstClr val="black"/>
                </a:solidFill>
                <a:effectLst/>
                <a:uLnTx/>
                <a:uFillTx/>
                <a:latin typeface="Constantia"/>
              </a:rPr>
              <a:t> is the total current in the conductor. </a:t>
            </a:r>
            <a:endParaRPr kumimoji="0" lang="en-US" sz="1800" b="0" i="0" u="none" strike="noStrike" kern="0" cap="none" spc="0" normalizeH="0" baseline="0" noProof="0" dirty="0">
              <a:ln>
                <a:noFill/>
              </a:ln>
              <a:solidFill>
                <a:sysClr val="windowText" lastClr="000000"/>
              </a:solidFill>
              <a:effectLst/>
              <a:uLnTx/>
              <a:uFillTx/>
            </a:endParaRPr>
          </a:p>
        </p:txBody>
      </p:sp>
      <p:sp>
        <p:nvSpPr>
          <p:cNvPr id="15" name="Rectangle 14">
            <a:extLst>
              <a:ext uri="{FF2B5EF4-FFF2-40B4-BE49-F238E27FC236}">
                <a16:creationId xmlns:a16="http://schemas.microsoft.com/office/drawing/2014/main" id="{BC737E65-6258-4CE5-9968-6DBDF0292C0B}"/>
              </a:ext>
            </a:extLst>
          </p:cNvPr>
          <p:cNvSpPr/>
          <p:nvPr/>
        </p:nvSpPr>
        <p:spPr>
          <a:xfrm>
            <a:off x="2975399" y="3453898"/>
            <a:ext cx="8527787" cy="2862322"/>
          </a:xfrm>
          <a:prstGeom prst="rect">
            <a:avLst/>
          </a:prstGeom>
        </p:spPr>
        <p:txBody>
          <a:bodyPr wrap="square">
            <a:spAutoFit/>
          </a:bodyPr>
          <a:lstStyle/>
          <a:p>
            <a:r>
              <a:rPr lang="en-US" dirty="0"/>
              <a:t>Amperes  Law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where µ is the permeability of the conductor</a:t>
            </a:r>
          </a:p>
        </p:txBody>
      </p:sp>
      <p:sp>
        <p:nvSpPr>
          <p:cNvPr id="16" name="TextBox 15">
            <a:extLst>
              <a:ext uri="{FF2B5EF4-FFF2-40B4-BE49-F238E27FC236}">
                <a16:creationId xmlns:a16="http://schemas.microsoft.com/office/drawing/2014/main" id="{2ED79675-F018-411A-ABC1-0EF7FF2E0FE7}"/>
              </a:ext>
            </a:extLst>
          </p:cNvPr>
          <p:cNvSpPr txBox="1"/>
          <p:nvPr/>
        </p:nvSpPr>
        <p:spPr>
          <a:xfrm>
            <a:off x="5947873" y="4018326"/>
            <a:ext cx="914400"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SOLID ROUND</a:t>
            </a:r>
          </a:p>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CONDUCTOR</a:t>
            </a:r>
          </a:p>
        </p:txBody>
      </p:sp>
    </p:spTree>
    <p:extLst>
      <p:ext uri="{BB962C8B-B14F-4D97-AF65-F5344CB8AC3E}">
        <p14:creationId xmlns:p14="http://schemas.microsoft.com/office/powerpoint/2010/main" val="1898664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E94D-20A1-4467-B288-B141406D3DC2}"/>
              </a:ext>
            </a:extLst>
          </p:cNvPr>
          <p:cNvSpPr>
            <a:spLocks noGrp="1"/>
          </p:cNvSpPr>
          <p:nvPr>
            <p:ph type="title"/>
          </p:nvPr>
        </p:nvSpPr>
        <p:spPr/>
        <p:txBody>
          <a:bodyPr/>
          <a:lstStyle/>
          <a:p>
            <a:r>
              <a:rPr lang="en-US" dirty="0"/>
              <a:t>Inductance due to Internal Flux</a:t>
            </a:r>
          </a:p>
        </p:txBody>
      </p:sp>
      <p:sp>
        <p:nvSpPr>
          <p:cNvPr id="3" name="Rectangle 2">
            <a:extLst>
              <a:ext uri="{FF2B5EF4-FFF2-40B4-BE49-F238E27FC236}">
                <a16:creationId xmlns:a16="http://schemas.microsoft.com/office/drawing/2014/main" id="{A53AE194-4E64-42C4-9BDA-A96B24F049FE}"/>
              </a:ext>
            </a:extLst>
          </p:cNvPr>
          <p:cNvSpPr/>
          <p:nvPr/>
        </p:nvSpPr>
        <p:spPr>
          <a:xfrm>
            <a:off x="1526796" y="1728132"/>
            <a:ext cx="5956184" cy="4436471"/>
          </a:xfrm>
          <a:prstGeom prst="rect">
            <a:avLst/>
          </a:prstGeom>
        </p:spPr>
        <p:txBody>
          <a:bodyPr wrap="square">
            <a:spAutoFit/>
          </a:bodyPr>
          <a:lstStyle/>
          <a:p>
            <a:pPr algn="just">
              <a:lnSpc>
                <a:spcPct val="170000"/>
              </a:lnSpc>
            </a:pPr>
            <a:endParaRPr lang="en-US" sz="1400" dirty="0"/>
          </a:p>
          <a:p>
            <a:pPr algn="just">
              <a:lnSpc>
                <a:spcPct val="170000"/>
              </a:lnSpc>
            </a:pPr>
            <a:r>
              <a:rPr lang="en-US" sz="1400" dirty="0"/>
              <a:t>In the tubular element of thickness </a:t>
            </a:r>
            <a:r>
              <a:rPr lang="tr-TR" sz="1400" i="1" dirty="0"/>
              <a:t>dx</a:t>
            </a:r>
            <a:r>
              <a:rPr lang="en-US" sz="1400" dirty="0"/>
              <a:t>, the flux </a:t>
            </a:r>
            <a:r>
              <a:rPr lang="tr-TR" sz="1400" i="1" dirty="0"/>
              <a:t>d</a:t>
            </a:r>
            <a:r>
              <a:rPr lang="el-GR" sz="1400" i="1" dirty="0"/>
              <a:t>ψ</a:t>
            </a:r>
            <a:r>
              <a:rPr lang="en-US" sz="1400" dirty="0"/>
              <a:t> is </a:t>
            </a:r>
            <a:r>
              <a:rPr lang="tr-TR" sz="1400" i="1" dirty="0"/>
              <a:t>B</a:t>
            </a:r>
            <a:r>
              <a:rPr lang="tr-TR" sz="1400" i="1" baseline="-25000" dirty="0"/>
              <a:t>x</a:t>
            </a:r>
            <a:r>
              <a:rPr lang="en-US" sz="1400" dirty="0"/>
              <a:t> times the cross-sectional area of the element normal to the flux lines, the area being </a:t>
            </a:r>
            <a:r>
              <a:rPr lang="tr-TR" sz="1400" i="1" dirty="0"/>
              <a:t>dx</a:t>
            </a:r>
            <a:r>
              <a:rPr lang="en-US" sz="1400" dirty="0"/>
              <a:t> times the axial length. The flux per meter of length is</a:t>
            </a:r>
            <a:endParaRPr lang="tr-TR" sz="1400" dirty="0"/>
          </a:p>
          <a:p>
            <a:pPr algn="just">
              <a:lnSpc>
                <a:spcPct val="170000"/>
              </a:lnSpc>
              <a:buNone/>
            </a:pPr>
            <a:r>
              <a:rPr lang="tr-TR" sz="1400" dirty="0"/>
              <a:t>									</a:t>
            </a:r>
            <a:endParaRPr lang="en-US" sz="1400" spc="-10" dirty="0"/>
          </a:p>
          <a:p>
            <a:pPr algn="just">
              <a:lnSpc>
                <a:spcPct val="170000"/>
              </a:lnSpc>
            </a:pPr>
            <a:r>
              <a:rPr lang="en-US" sz="1400" spc="-10" dirty="0"/>
              <a:t>The flux linkages </a:t>
            </a:r>
            <a:r>
              <a:rPr lang="tr-TR" sz="1400" i="1" spc="-10" dirty="0"/>
              <a:t>d</a:t>
            </a:r>
            <a:r>
              <a:rPr lang="el-GR" sz="1400" i="1" spc="-10" dirty="0"/>
              <a:t>ψ</a:t>
            </a:r>
            <a:r>
              <a:rPr lang="en-US" sz="1400" spc="-10" dirty="0"/>
              <a:t> per meter of length, which are caused by the flux in the tubular element, are the product of the flux per meter of length and the fraction of the current linked. Thus</a:t>
            </a:r>
            <a:endParaRPr lang="tr-TR" sz="1400" spc="-10" dirty="0"/>
          </a:p>
          <a:p>
            <a:pPr algn="just">
              <a:lnSpc>
                <a:spcPct val="170000"/>
              </a:lnSpc>
              <a:buNone/>
            </a:pPr>
            <a:r>
              <a:rPr lang="tr-TR" sz="1400" dirty="0"/>
              <a:t>									</a:t>
            </a:r>
          </a:p>
          <a:p>
            <a:pPr algn="just">
              <a:lnSpc>
                <a:spcPct val="170000"/>
              </a:lnSpc>
            </a:pPr>
            <a:r>
              <a:rPr lang="en-US" sz="1400" dirty="0"/>
              <a:t> </a:t>
            </a:r>
          </a:p>
          <a:p>
            <a:pPr algn="just">
              <a:lnSpc>
                <a:spcPct val="170000"/>
              </a:lnSpc>
            </a:pPr>
            <a:r>
              <a:rPr lang="en-US" sz="1400" dirty="0"/>
              <a:t>Integrating from the center of the conductor to its outside edge to find , the total flux linkages inside the conductor   </a:t>
            </a:r>
            <a:endParaRPr lang="tr-TR" sz="1400" dirty="0"/>
          </a:p>
        </p:txBody>
      </p:sp>
      <p:pic>
        <p:nvPicPr>
          <p:cNvPr id="4" name="Picture 1">
            <a:extLst>
              <a:ext uri="{FF2B5EF4-FFF2-40B4-BE49-F238E27FC236}">
                <a16:creationId xmlns:a16="http://schemas.microsoft.com/office/drawing/2014/main" id="{60F813E7-E203-443B-B1EC-2523CCA44BCE}"/>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09411" y="3200400"/>
            <a:ext cx="3340100" cy="457200"/>
          </a:xfrm>
          <a:prstGeom prst="rect">
            <a:avLst/>
          </a:prstGeom>
          <a:noFill/>
        </p:spPr>
      </p:pic>
      <p:pic>
        <p:nvPicPr>
          <p:cNvPr id="5" name="Picture 3">
            <a:extLst>
              <a:ext uri="{FF2B5EF4-FFF2-40B4-BE49-F238E27FC236}">
                <a16:creationId xmlns:a16="http://schemas.microsoft.com/office/drawing/2014/main" id="{DDE4D070-8B5A-4314-B864-69768DBCD490}"/>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020582" y="4806584"/>
            <a:ext cx="3717758" cy="457200"/>
          </a:xfrm>
          <a:prstGeom prst="rect">
            <a:avLst/>
          </a:prstGeom>
          <a:noFill/>
        </p:spPr>
      </p:pic>
    </p:spTree>
    <p:extLst>
      <p:ext uri="{BB962C8B-B14F-4D97-AF65-F5344CB8AC3E}">
        <p14:creationId xmlns:p14="http://schemas.microsoft.com/office/powerpoint/2010/main" val="3228525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8E60-693D-4026-98BC-2BE0A406B098}"/>
              </a:ext>
            </a:extLst>
          </p:cNvPr>
          <p:cNvSpPr>
            <a:spLocks noGrp="1"/>
          </p:cNvSpPr>
          <p:nvPr>
            <p:ph type="title"/>
          </p:nvPr>
        </p:nvSpPr>
        <p:spPr/>
        <p:txBody>
          <a:bodyPr/>
          <a:lstStyle/>
          <a:p>
            <a:r>
              <a:rPr lang="en-US" dirty="0"/>
              <a:t>Inductance due to Internal Flux</a:t>
            </a:r>
          </a:p>
        </p:txBody>
      </p:sp>
      <p:pic>
        <p:nvPicPr>
          <p:cNvPr id="3" name="Picture 5">
            <a:extLst>
              <a:ext uri="{FF2B5EF4-FFF2-40B4-BE49-F238E27FC236}">
                <a16:creationId xmlns:a16="http://schemas.microsoft.com/office/drawing/2014/main" id="{A432401A-9AE9-4DE5-8B3A-BD6E316EF61E}"/>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71179" y="1761688"/>
            <a:ext cx="1447800" cy="685800"/>
          </a:xfrm>
          <a:prstGeom prst="rect">
            <a:avLst/>
          </a:prstGeom>
          <a:noFill/>
        </p:spPr>
      </p:pic>
      <p:pic>
        <p:nvPicPr>
          <p:cNvPr id="4" name="Picture 7">
            <a:extLst>
              <a:ext uri="{FF2B5EF4-FFF2-40B4-BE49-F238E27FC236}">
                <a16:creationId xmlns:a16="http://schemas.microsoft.com/office/drawing/2014/main" id="{0461FD05-B38B-4BF5-A509-8B262F42560E}"/>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71179" y="2775872"/>
            <a:ext cx="2895600" cy="473826"/>
          </a:xfrm>
          <a:prstGeom prst="rect">
            <a:avLst/>
          </a:prstGeom>
          <a:noFill/>
        </p:spPr>
      </p:pic>
      <p:pic>
        <p:nvPicPr>
          <p:cNvPr id="6" name="Picture 7">
            <a:extLst>
              <a:ext uri="{FF2B5EF4-FFF2-40B4-BE49-F238E27FC236}">
                <a16:creationId xmlns:a16="http://schemas.microsoft.com/office/drawing/2014/main" id="{EB20671C-B454-4204-8669-FFCE492F9024}"/>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558255" y="3645969"/>
            <a:ext cx="1516063" cy="381000"/>
          </a:xfrm>
          <a:prstGeom prst="rect">
            <a:avLst/>
          </a:prstGeom>
          <a:noFill/>
          <a:ln w="9525">
            <a:noFill/>
            <a:miter lim="800000"/>
            <a:headEnd/>
            <a:tailEnd/>
          </a:ln>
        </p:spPr>
      </p:pic>
      <p:pic>
        <p:nvPicPr>
          <p:cNvPr id="7" name="Picture 3">
            <a:extLst>
              <a:ext uri="{FF2B5EF4-FFF2-40B4-BE49-F238E27FC236}">
                <a16:creationId xmlns:a16="http://schemas.microsoft.com/office/drawing/2014/main" id="{B3A05BC5-3CF1-4F5C-A428-9EEA9655A33B}"/>
              </a:ext>
            </a:extLst>
          </p:cNvP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471178" y="4220548"/>
            <a:ext cx="2895601" cy="405384"/>
          </a:xfrm>
          <a:prstGeom prst="rect">
            <a:avLst/>
          </a:prstGeom>
          <a:noFill/>
        </p:spPr>
      </p:pic>
      <p:pic>
        <p:nvPicPr>
          <p:cNvPr id="8" name="Picture 10">
            <a:extLst>
              <a:ext uri="{FF2B5EF4-FFF2-40B4-BE49-F238E27FC236}">
                <a16:creationId xmlns:a16="http://schemas.microsoft.com/office/drawing/2014/main" id="{0564226B-9F08-438E-81AD-45BF3D71131D}"/>
              </a:ext>
            </a:extLst>
          </p:cNvPr>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558255" y="4842451"/>
            <a:ext cx="1622425" cy="434975"/>
          </a:xfrm>
          <a:prstGeom prst="rect">
            <a:avLst/>
          </a:prstGeom>
          <a:noFill/>
          <a:ln w="9525">
            <a:noFill/>
            <a:miter lim="800000"/>
            <a:headEnd/>
            <a:tailEnd/>
          </a:ln>
        </p:spPr>
      </p:pic>
    </p:spTree>
    <p:extLst>
      <p:ext uri="{BB962C8B-B14F-4D97-AF65-F5344CB8AC3E}">
        <p14:creationId xmlns:p14="http://schemas.microsoft.com/office/powerpoint/2010/main" val="389688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4871A-0A12-4C61-90D5-F47E53CC1D8E}"/>
              </a:ext>
            </a:extLst>
          </p:cNvPr>
          <p:cNvSpPr>
            <a:spLocks noGrp="1"/>
          </p:cNvSpPr>
          <p:nvPr>
            <p:ph type="title"/>
          </p:nvPr>
        </p:nvSpPr>
        <p:spPr/>
        <p:txBody>
          <a:bodyPr/>
          <a:lstStyle/>
          <a:p>
            <a:r>
              <a:rPr lang="tr-TR" b="1" i="1" dirty="0">
                <a:solidFill>
                  <a:schemeClr val="accent2">
                    <a:lumMod val="50000"/>
                  </a:schemeClr>
                </a:solidFill>
              </a:rPr>
              <a:t>. </a:t>
            </a:r>
            <a:r>
              <a:rPr lang="en-US" b="1" i="1" dirty="0">
                <a:solidFill>
                  <a:schemeClr val="accent2">
                    <a:lumMod val="50000"/>
                  </a:schemeClr>
                </a:solidFill>
              </a:rPr>
              <a:t>Flux </a:t>
            </a:r>
            <a:r>
              <a:rPr lang="tr-TR" b="1" i="1" dirty="0">
                <a:solidFill>
                  <a:schemeClr val="accent2">
                    <a:lumMod val="50000"/>
                  </a:schemeClr>
                </a:solidFill>
              </a:rPr>
              <a:t>L</a:t>
            </a:r>
            <a:r>
              <a:rPr lang="en-US" b="1" i="1" dirty="0" err="1">
                <a:solidFill>
                  <a:schemeClr val="accent2">
                    <a:lumMod val="50000"/>
                  </a:schemeClr>
                </a:solidFill>
              </a:rPr>
              <a:t>inkages</a:t>
            </a:r>
            <a:r>
              <a:rPr lang="en-US" b="1" i="1" dirty="0">
                <a:solidFill>
                  <a:schemeClr val="accent2">
                    <a:lumMod val="50000"/>
                  </a:schemeClr>
                </a:solidFill>
              </a:rPr>
              <a:t> </a:t>
            </a:r>
            <a:r>
              <a:rPr lang="tr-TR" b="1" i="1" dirty="0">
                <a:solidFill>
                  <a:schemeClr val="accent2">
                    <a:lumMod val="50000"/>
                  </a:schemeClr>
                </a:solidFill>
              </a:rPr>
              <a:t>B</a:t>
            </a:r>
            <a:r>
              <a:rPr lang="en-US" b="1" i="1" dirty="0" err="1">
                <a:solidFill>
                  <a:schemeClr val="accent2">
                    <a:lumMod val="50000"/>
                  </a:schemeClr>
                </a:solidFill>
              </a:rPr>
              <a:t>etween</a:t>
            </a:r>
            <a:r>
              <a:rPr lang="en-US" b="1" i="1" dirty="0">
                <a:solidFill>
                  <a:schemeClr val="accent2">
                    <a:lumMod val="50000"/>
                  </a:schemeClr>
                </a:solidFill>
              </a:rPr>
              <a:t> Two Points External to an Isolated Conductor</a:t>
            </a:r>
            <a:endParaRPr lang="en-US" dirty="0"/>
          </a:p>
        </p:txBody>
      </p:sp>
      <p:pic>
        <p:nvPicPr>
          <p:cNvPr id="3" name="4 Resim">
            <a:extLst>
              <a:ext uri="{FF2B5EF4-FFF2-40B4-BE49-F238E27FC236}">
                <a16:creationId xmlns:a16="http://schemas.microsoft.com/office/drawing/2014/main" id="{33F3111B-C037-4906-B4FE-BE2970CFA4F8}"/>
              </a:ext>
            </a:extLst>
          </p:cNvPr>
          <p:cNvPicPr>
            <a:picLocks noChangeAspect="1" noChangeArrowheads="1"/>
          </p:cNvPicPr>
          <p:nvPr/>
        </p:nvPicPr>
        <p:blipFill>
          <a:blip r:embed="rId2" cstate="print"/>
          <a:srcRect l="64510" t="26395" r="25597" b="45744"/>
          <a:stretch>
            <a:fillRect/>
          </a:stretch>
        </p:blipFill>
        <p:spPr bwMode="auto">
          <a:xfrm>
            <a:off x="8168285" y="2382124"/>
            <a:ext cx="2286000" cy="3276600"/>
          </a:xfrm>
          <a:prstGeom prst="rect">
            <a:avLst/>
          </a:prstGeom>
          <a:noFill/>
          <a:ln w="9525">
            <a:noFill/>
            <a:miter lim="800000"/>
            <a:headEnd/>
            <a:tailEnd/>
          </a:ln>
        </p:spPr>
      </p:pic>
      <p:sp>
        <p:nvSpPr>
          <p:cNvPr id="4" name="TextBox 3">
            <a:extLst>
              <a:ext uri="{FF2B5EF4-FFF2-40B4-BE49-F238E27FC236}">
                <a16:creationId xmlns:a16="http://schemas.microsoft.com/office/drawing/2014/main" id="{69EFE30F-D1DD-4A8E-B07B-5ADA3B5B79B5}"/>
              </a:ext>
            </a:extLst>
          </p:cNvPr>
          <p:cNvSpPr txBox="1"/>
          <p:nvPr/>
        </p:nvSpPr>
        <p:spPr>
          <a:xfrm>
            <a:off x="8168285" y="6157519"/>
            <a:ext cx="914400"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400" b="1" dirty="0">
                <a:solidFill>
                  <a:prstClr val="black">
                    <a:lumMod val="75000"/>
                    <a:lumOff val="25000"/>
                  </a:prstClr>
                </a:solidFill>
                <a:latin typeface="Segoe UI" panose="020B0502040204020203" pitchFamily="34" charset="0"/>
                <a:cs typeface="Segoe UI" panose="020B0502040204020203" pitchFamily="34" charset="0"/>
              </a:rPr>
              <a:t>Conductor and External Points P1 and P2</a:t>
            </a:r>
          </a:p>
        </p:txBody>
      </p:sp>
      <p:pic>
        <p:nvPicPr>
          <p:cNvPr id="5" name="Picture 1">
            <a:extLst>
              <a:ext uri="{FF2B5EF4-FFF2-40B4-BE49-F238E27FC236}">
                <a16:creationId xmlns:a16="http://schemas.microsoft.com/office/drawing/2014/main" id="{26E73462-8D43-4259-A7BE-479D59C71D8F}"/>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32513" y="2256639"/>
            <a:ext cx="854075" cy="335559"/>
          </a:xfrm>
          <a:prstGeom prst="rect">
            <a:avLst/>
          </a:prstGeom>
          <a:noFill/>
          <a:ln w="9525">
            <a:noFill/>
            <a:miter lim="800000"/>
            <a:headEnd/>
            <a:tailEnd/>
          </a:ln>
        </p:spPr>
      </p:pic>
      <p:pic>
        <p:nvPicPr>
          <p:cNvPr id="6" name="Picture 3">
            <a:extLst>
              <a:ext uri="{FF2B5EF4-FFF2-40B4-BE49-F238E27FC236}">
                <a16:creationId xmlns:a16="http://schemas.microsoft.com/office/drawing/2014/main" id="{7D2DF114-8B2D-43D7-A2D9-9986263AD635}"/>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12272" y="2673291"/>
            <a:ext cx="2362200" cy="431671"/>
          </a:xfrm>
          <a:prstGeom prst="rect">
            <a:avLst/>
          </a:prstGeom>
          <a:noFill/>
        </p:spPr>
      </p:pic>
      <p:pic>
        <p:nvPicPr>
          <p:cNvPr id="7" name="Picture 5">
            <a:extLst>
              <a:ext uri="{FF2B5EF4-FFF2-40B4-BE49-F238E27FC236}">
                <a16:creationId xmlns:a16="http://schemas.microsoft.com/office/drawing/2014/main" id="{854BC498-2496-4AF8-9FB5-9E1116505F5C}"/>
              </a:ext>
            </a:extLst>
          </p:cNvP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044551" y="3505389"/>
            <a:ext cx="2297642" cy="495300"/>
          </a:xfrm>
          <a:prstGeom prst="rect">
            <a:avLst/>
          </a:prstGeom>
          <a:noFill/>
        </p:spPr>
      </p:pic>
      <p:pic>
        <p:nvPicPr>
          <p:cNvPr id="8" name="Picture 7">
            <a:extLst>
              <a:ext uri="{FF2B5EF4-FFF2-40B4-BE49-F238E27FC236}">
                <a16:creationId xmlns:a16="http://schemas.microsoft.com/office/drawing/2014/main" id="{ADEC772F-2AE0-49AF-B95C-761C548236BA}"/>
              </a:ext>
            </a:extLst>
          </p:cNvPr>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975715" y="4581862"/>
            <a:ext cx="3048001" cy="419100"/>
          </a:xfrm>
          <a:prstGeom prst="rect">
            <a:avLst/>
          </a:prstGeom>
          <a:noFill/>
        </p:spPr>
      </p:pic>
      <p:sp>
        <p:nvSpPr>
          <p:cNvPr id="9" name="TextBox 8">
            <a:extLst>
              <a:ext uri="{FF2B5EF4-FFF2-40B4-BE49-F238E27FC236}">
                <a16:creationId xmlns:a16="http://schemas.microsoft.com/office/drawing/2014/main" id="{14AEAF74-38DC-4171-B1EE-BC729247BB38}"/>
              </a:ext>
            </a:extLst>
          </p:cNvPr>
          <p:cNvSpPr txBox="1"/>
          <p:nvPr/>
        </p:nvSpPr>
        <p:spPr>
          <a:xfrm>
            <a:off x="3566516" y="2743200"/>
            <a:ext cx="914400" cy="933755"/>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The field intensity</a:t>
            </a:r>
          </a:p>
        </p:txBody>
      </p:sp>
      <p:sp>
        <p:nvSpPr>
          <p:cNvPr id="10" name="TextBox 9">
            <a:extLst>
              <a:ext uri="{FF2B5EF4-FFF2-40B4-BE49-F238E27FC236}">
                <a16:creationId xmlns:a16="http://schemas.microsoft.com/office/drawing/2014/main" id="{71557B26-8BE2-4B11-8533-A1C505919375}"/>
              </a:ext>
            </a:extLst>
          </p:cNvPr>
          <p:cNvSpPr txBox="1"/>
          <p:nvPr/>
        </p:nvSpPr>
        <p:spPr>
          <a:xfrm>
            <a:off x="3566516" y="3573710"/>
            <a:ext cx="1626269" cy="1191237"/>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Flux density in the element</a:t>
            </a:r>
          </a:p>
        </p:txBody>
      </p:sp>
      <p:sp>
        <p:nvSpPr>
          <p:cNvPr id="11" name="TextBox 10">
            <a:extLst>
              <a:ext uri="{FF2B5EF4-FFF2-40B4-BE49-F238E27FC236}">
                <a16:creationId xmlns:a16="http://schemas.microsoft.com/office/drawing/2014/main" id="{7861B1D2-1DC8-4B1D-8787-946E06131767}"/>
              </a:ext>
            </a:extLst>
          </p:cNvPr>
          <p:cNvSpPr txBox="1"/>
          <p:nvPr/>
        </p:nvSpPr>
        <p:spPr>
          <a:xfrm>
            <a:off x="4145357" y="4630723"/>
            <a:ext cx="1626269" cy="1191237"/>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The flux in the tubular element of thickness dx</a:t>
            </a:r>
          </a:p>
        </p:txBody>
      </p:sp>
      <p:pic>
        <p:nvPicPr>
          <p:cNvPr id="12" name="Picture 1">
            <a:extLst>
              <a:ext uri="{FF2B5EF4-FFF2-40B4-BE49-F238E27FC236}">
                <a16:creationId xmlns:a16="http://schemas.microsoft.com/office/drawing/2014/main" id="{532A6371-1ADD-44CE-8869-E06450AB0682}"/>
              </a:ext>
            </a:extLst>
          </p:cNvPr>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750325" y="5395519"/>
            <a:ext cx="4393406" cy="762000"/>
          </a:xfrm>
          <a:prstGeom prst="rect">
            <a:avLst/>
          </a:prstGeom>
          <a:noFill/>
        </p:spPr>
      </p:pic>
      <p:sp>
        <p:nvSpPr>
          <p:cNvPr id="13" name="TextBox 12">
            <a:extLst>
              <a:ext uri="{FF2B5EF4-FFF2-40B4-BE49-F238E27FC236}">
                <a16:creationId xmlns:a16="http://schemas.microsoft.com/office/drawing/2014/main" id="{D5FBA595-65C2-49BA-9F7E-1B36687670A7}"/>
              </a:ext>
            </a:extLst>
          </p:cNvPr>
          <p:cNvSpPr txBox="1"/>
          <p:nvPr/>
        </p:nvSpPr>
        <p:spPr>
          <a:xfrm>
            <a:off x="5265372" y="5658724"/>
            <a:ext cx="2108551" cy="1077636"/>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Total Flux Linkages between P1 and P2</a:t>
            </a:r>
          </a:p>
        </p:txBody>
      </p:sp>
    </p:spTree>
    <p:extLst>
      <p:ext uri="{BB962C8B-B14F-4D97-AF65-F5344CB8AC3E}">
        <p14:creationId xmlns:p14="http://schemas.microsoft.com/office/powerpoint/2010/main" val="1417497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0720-F6A3-49F5-9014-EB4249B61276}"/>
              </a:ext>
            </a:extLst>
          </p:cNvPr>
          <p:cNvSpPr>
            <a:spLocks noGrp="1"/>
          </p:cNvSpPr>
          <p:nvPr>
            <p:ph type="title"/>
          </p:nvPr>
        </p:nvSpPr>
        <p:spPr/>
        <p:txBody>
          <a:bodyPr/>
          <a:lstStyle/>
          <a:p>
            <a:r>
              <a:rPr lang="en-US" dirty="0"/>
              <a:t>Inductance between P1  and  P2</a:t>
            </a:r>
          </a:p>
        </p:txBody>
      </p:sp>
      <p:pic>
        <p:nvPicPr>
          <p:cNvPr id="3" name="Picture 3">
            <a:extLst>
              <a:ext uri="{FF2B5EF4-FFF2-40B4-BE49-F238E27FC236}">
                <a16:creationId xmlns:a16="http://schemas.microsoft.com/office/drawing/2014/main" id="{5AB17366-4AB2-4631-8E98-CFA5DB0E8E8D}"/>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09569" y="1266347"/>
            <a:ext cx="4191000" cy="825305"/>
          </a:xfrm>
          <a:prstGeom prst="rect">
            <a:avLst/>
          </a:prstGeom>
          <a:noFill/>
        </p:spPr>
      </p:pic>
      <p:pic>
        <p:nvPicPr>
          <p:cNvPr id="4" name="Picture 5">
            <a:extLst>
              <a:ext uri="{FF2B5EF4-FFF2-40B4-BE49-F238E27FC236}">
                <a16:creationId xmlns:a16="http://schemas.microsoft.com/office/drawing/2014/main" id="{A4D072CB-F98B-4EDE-888F-96034B7F964D}"/>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09569" y="2296479"/>
            <a:ext cx="3429000" cy="825023"/>
          </a:xfrm>
          <a:prstGeom prst="rect">
            <a:avLst/>
          </a:prstGeom>
          <a:noFill/>
        </p:spPr>
      </p:pic>
      <p:pic>
        <p:nvPicPr>
          <p:cNvPr id="5" name="4 Resim">
            <a:extLst>
              <a:ext uri="{FF2B5EF4-FFF2-40B4-BE49-F238E27FC236}">
                <a16:creationId xmlns:a16="http://schemas.microsoft.com/office/drawing/2014/main" id="{CC828D74-2321-40B7-A5D3-E2DFD2791288}"/>
              </a:ext>
            </a:extLst>
          </p:cNvPr>
          <p:cNvPicPr>
            <a:picLocks noChangeAspect="1" noChangeArrowheads="1"/>
          </p:cNvPicPr>
          <p:nvPr/>
        </p:nvPicPr>
        <p:blipFill>
          <a:blip r:embed="rId4" cstate="print"/>
          <a:srcRect l="64510" t="26395" r="25597" b="45744"/>
          <a:stretch>
            <a:fillRect/>
          </a:stretch>
        </p:blipFill>
        <p:spPr bwMode="auto">
          <a:xfrm>
            <a:off x="5410899" y="1790700"/>
            <a:ext cx="3063584" cy="3276600"/>
          </a:xfrm>
          <a:prstGeom prst="rect">
            <a:avLst/>
          </a:prstGeom>
          <a:noFill/>
          <a:ln w="9525">
            <a:noFill/>
            <a:miter lim="800000"/>
            <a:headEnd/>
            <a:tailEnd/>
          </a:ln>
        </p:spPr>
      </p:pic>
    </p:spTree>
    <p:extLst>
      <p:ext uri="{BB962C8B-B14F-4D97-AF65-F5344CB8AC3E}">
        <p14:creationId xmlns:p14="http://schemas.microsoft.com/office/powerpoint/2010/main" val="3675547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F5F9F-A4E2-41BE-A6A3-A670DBC6FD26}"/>
              </a:ext>
            </a:extLst>
          </p:cNvPr>
          <p:cNvSpPr>
            <a:spLocks noGrp="1"/>
          </p:cNvSpPr>
          <p:nvPr>
            <p:ph type="title"/>
          </p:nvPr>
        </p:nvSpPr>
        <p:spPr/>
        <p:txBody>
          <a:bodyPr>
            <a:normAutofit/>
          </a:bodyPr>
          <a:lstStyle/>
          <a:p>
            <a:r>
              <a:rPr lang="en-US" sz="1800" b="1" i="1" dirty="0">
                <a:solidFill>
                  <a:schemeClr val="accent2">
                    <a:lumMod val="50000"/>
                  </a:schemeClr>
                </a:solidFill>
              </a:rPr>
              <a:t>INDUCTANCE 0F A SINGLE PHASE LINE</a:t>
            </a:r>
            <a:endParaRPr lang="en-US" sz="1800" dirty="0"/>
          </a:p>
        </p:txBody>
      </p:sp>
      <p:pic>
        <p:nvPicPr>
          <p:cNvPr id="3" name="3 Resim">
            <a:extLst>
              <a:ext uri="{FF2B5EF4-FFF2-40B4-BE49-F238E27FC236}">
                <a16:creationId xmlns:a16="http://schemas.microsoft.com/office/drawing/2014/main" id="{D197E7C9-09D0-464B-9788-FF075851CD9C}"/>
              </a:ext>
            </a:extLst>
          </p:cNvPr>
          <p:cNvPicPr/>
          <p:nvPr/>
        </p:nvPicPr>
        <p:blipFill>
          <a:blip r:embed="rId2" cstate="print"/>
          <a:srcRect l="63471" t="25882" r="16198" b="37353"/>
          <a:stretch>
            <a:fillRect/>
          </a:stretch>
        </p:blipFill>
        <p:spPr bwMode="auto">
          <a:xfrm>
            <a:off x="6611923" y="1485900"/>
            <a:ext cx="3876675" cy="3886200"/>
          </a:xfrm>
          <a:prstGeom prst="rect">
            <a:avLst/>
          </a:prstGeom>
          <a:noFill/>
          <a:ln w="9525">
            <a:noFill/>
            <a:miter lim="800000"/>
            <a:headEnd/>
            <a:tailEnd/>
          </a:ln>
        </p:spPr>
      </p:pic>
      <p:sp>
        <p:nvSpPr>
          <p:cNvPr id="4" name="Rectangle 3">
            <a:extLst>
              <a:ext uri="{FF2B5EF4-FFF2-40B4-BE49-F238E27FC236}">
                <a16:creationId xmlns:a16="http://schemas.microsoft.com/office/drawing/2014/main" id="{319B9543-6398-4700-BBB9-755E6D3D0FD7}"/>
              </a:ext>
            </a:extLst>
          </p:cNvPr>
          <p:cNvSpPr/>
          <p:nvPr/>
        </p:nvSpPr>
        <p:spPr>
          <a:xfrm>
            <a:off x="6820250" y="3105835"/>
            <a:ext cx="4672666" cy="3293209"/>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400" dirty="0"/>
              <a:t>Conductors of different radii and the magnetic field due to current in conductor 1 only.</a:t>
            </a:r>
          </a:p>
        </p:txBody>
      </p:sp>
      <p:sp>
        <p:nvSpPr>
          <p:cNvPr id="5" name="TextBox 4">
            <a:extLst>
              <a:ext uri="{FF2B5EF4-FFF2-40B4-BE49-F238E27FC236}">
                <a16:creationId xmlns:a16="http://schemas.microsoft.com/office/drawing/2014/main" id="{279F1A6F-09D7-4789-A0B4-026C689EF6C6}"/>
              </a:ext>
            </a:extLst>
          </p:cNvPr>
          <p:cNvSpPr txBox="1"/>
          <p:nvPr/>
        </p:nvSpPr>
        <p:spPr>
          <a:xfrm>
            <a:off x="276838" y="1485900"/>
            <a:ext cx="6040072" cy="1584471"/>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Consider a Single Phase Line with solid round conductors as shown in the figure.</a:t>
            </a:r>
          </a:p>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Assume that D is much greater than r1  and r2.</a:t>
            </a:r>
          </a:p>
          <a:p>
            <a:pPr marL="0" indent="0" algn="l">
              <a:lnSpc>
                <a:spcPts val="1800"/>
              </a:lnSpc>
              <a:spcAft>
                <a:spcPts val="600"/>
              </a:spcAft>
              <a:buNone/>
            </a:pPr>
            <a:endParaRPr lang="en-US" sz="1200" b="1"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The external inductance due to  current passing through conductor 1</a:t>
            </a:r>
          </a:p>
        </p:txBody>
      </p:sp>
      <p:pic>
        <p:nvPicPr>
          <p:cNvPr id="7" name="Picture 1">
            <a:extLst>
              <a:ext uri="{FF2B5EF4-FFF2-40B4-BE49-F238E27FC236}">
                <a16:creationId xmlns:a16="http://schemas.microsoft.com/office/drawing/2014/main" id="{4A95ED70-3E57-46DF-A918-63164032A7D6}"/>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85163" y="2978880"/>
            <a:ext cx="2239963" cy="762000"/>
          </a:xfrm>
          <a:prstGeom prst="rect">
            <a:avLst/>
          </a:prstGeom>
          <a:noFill/>
          <a:ln w="9525">
            <a:noFill/>
            <a:miter lim="800000"/>
            <a:headEnd/>
            <a:tailEnd/>
          </a:ln>
        </p:spPr>
      </p:pic>
      <p:pic>
        <p:nvPicPr>
          <p:cNvPr id="8" name="Picture 3">
            <a:extLst>
              <a:ext uri="{FF2B5EF4-FFF2-40B4-BE49-F238E27FC236}">
                <a16:creationId xmlns:a16="http://schemas.microsoft.com/office/drawing/2014/main" id="{8EDC551A-7280-4D35-8290-5978FA4CDB95}"/>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85163" y="4675774"/>
            <a:ext cx="2743200" cy="336177"/>
          </a:xfrm>
          <a:prstGeom prst="rect">
            <a:avLst/>
          </a:prstGeom>
          <a:noFill/>
        </p:spPr>
      </p:pic>
      <p:sp>
        <p:nvSpPr>
          <p:cNvPr id="9" name="TextBox 8">
            <a:extLst>
              <a:ext uri="{FF2B5EF4-FFF2-40B4-BE49-F238E27FC236}">
                <a16:creationId xmlns:a16="http://schemas.microsoft.com/office/drawing/2014/main" id="{306F68BC-5787-4F3D-BE1F-CFA8521ABAB2}"/>
              </a:ext>
            </a:extLst>
          </p:cNvPr>
          <p:cNvSpPr txBox="1"/>
          <p:nvPr/>
        </p:nvSpPr>
        <p:spPr>
          <a:xfrm>
            <a:off x="394283" y="4009938"/>
            <a:ext cx="1719743" cy="486561"/>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400" b="1" dirty="0">
                <a:solidFill>
                  <a:prstClr val="black">
                    <a:lumMod val="75000"/>
                    <a:lumOff val="25000"/>
                  </a:prstClr>
                </a:solidFill>
                <a:latin typeface="Segoe UI" panose="020B0502040204020203" pitchFamily="34" charset="0"/>
                <a:cs typeface="Segoe UI" panose="020B0502040204020203" pitchFamily="34" charset="0"/>
              </a:rPr>
              <a:t>For internal flux  only</a:t>
            </a:r>
            <a:r>
              <a:rPr lang="en-US" sz="1200"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11" name="TextBox 10">
            <a:extLst>
              <a:ext uri="{FF2B5EF4-FFF2-40B4-BE49-F238E27FC236}">
                <a16:creationId xmlns:a16="http://schemas.microsoft.com/office/drawing/2014/main" id="{C5912B60-5D8E-4424-939E-C77AB058EB8A}"/>
              </a:ext>
            </a:extLst>
          </p:cNvPr>
          <p:cNvSpPr txBox="1"/>
          <p:nvPr/>
        </p:nvSpPr>
        <p:spPr>
          <a:xfrm>
            <a:off x="301042" y="5191226"/>
            <a:ext cx="3876675" cy="486561"/>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The total inductance due to current in conductor 1</a:t>
            </a:r>
          </a:p>
        </p:txBody>
      </p:sp>
      <p:pic>
        <p:nvPicPr>
          <p:cNvPr id="12" name="Picture 5">
            <a:extLst>
              <a:ext uri="{FF2B5EF4-FFF2-40B4-BE49-F238E27FC236}">
                <a16:creationId xmlns:a16="http://schemas.microsoft.com/office/drawing/2014/main" id="{E1CDBA27-CC4B-481E-8C39-39929FB0F744}"/>
              </a:ext>
            </a:extLst>
          </p:cNvP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85163" y="5615762"/>
            <a:ext cx="3200400" cy="482600"/>
          </a:xfrm>
          <a:prstGeom prst="rect">
            <a:avLst/>
          </a:prstGeom>
          <a:noFill/>
        </p:spPr>
      </p:pic>
    </p:spTree>
    <p:extLst>
      <p:ext uri="{BB962C8B-B14F-4D97-AF65-F5344CB8AC3E}">
        <p14:creationId xmlns:p14="http://schemas.microsoft.com/office/powerpoint/2010/main" val="3924472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A5CE-569B-4551-B768-AC7F04E00577}"/>
              </a:ext>
            </a:extLst>
          </p:cNvPr>
          <p:cNvSpPr>
            <a:spLocks noGrp="1"/>
          </p:cNvSpPr>
          <p:nvPr>
            <p:ph type="title"/>
          </p:nvPr>
        </p:nvSpPr>
        <p:spPr/>
        <p:txBody>
          <a:bodyPr/>
          <a:lstStyle/>
          <a:p>
            <a:r>
              <a:rPr lang="en-US" dirty="0"/>
              <a:t>Inductance of a Single Phase Line</a:t>
            </a:r>
          </a:p>
        </p:txBody>
      </p:sp>
      <p:pic>
        <p:nvPicPr>
          <p:cNvPr id="3" name="Picture 3">
            <a:extLst>
              <a:ext uri="{FF2B5EF4-FFF2-40B4-BE49-F238E27FC236}">
                <a16:creationId xmlns:a16="http://schemas.microsoft.com/office/drawing/2014/main" id="{8738CA16-62FD-437A-97C4-94A16C379C10}"/>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20660" y="1860061"/>
            <a:ext cx="2209801" cy="524828"/>
          </a:xfrm>
          <a:prstGeom prst="rect">
            <a:avLst/>
          </a:prstGeom>
          <a:noFill/>
        </p:spPr>
      </p:pic>
      <p:pic>
        <p:nvPicPr>
          <p:cNvPr id="4" name="Picture 5">
            <a:extLst>
              <a:ext uri="{FF2B5EF4-FFF2-40B4-BE49-F238E27FC236}">
                <a16:creationId xmlns:a16="http://schemas.microsoft.com/office/drawing/2014/main" id="{41B0FFE5-9B10-4DC8-A073-57C02BB10F20}"/>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36770" y="2730068"/>
            <a:ext cx="2582783" cy="533401"/>
          </a:xfrm>
          <a:prstGeom prst="rect">
            <a:avLst/>
          </a:prstGeom>
          <a:noFill/>
        </p:spPr>
      </p:pic>
      <p:pic>
        <p:nvPicPr>
          <p:cNvPr id="5" name="Picture 7">
            <a:extLst>
              <a:ext uri="{FF2B5EF4-FFF2-40B4-BE49-F238E27FC236}">
                <a16:creationId xmlns:a16="http://schemas.microsoft.com/office/drawing/2014/main" id="{D8AC111B-8AD4-4F73-8FD9-521055A33ED5}"/>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958626" y="3918566"/>
            <a:ext cx="2499360" cy="609600"/>
          </a:xfrm>
          <a:prstGeom prst="rect">
            <a:avLst/>
          </a:prstGeom>
          <a:noFill/>
        </p:spPr>
      </p:pic>
      <p:sp>
        <p:nvSpPr>
          <p:cNvPr id="6" name="TextBox 5">
            <a:extLst>
              <a:ext uri="{FF2B5EF4-FFF2-40B4-BE49-F238E27FC236}">
                <a16:creationId xmlns:a16="http://schemas.microsoft.com/office/drawing/2014/main" id="{8272DA46-9340-4179-A3B2-D2B52CA8E85F}"/>
              </a:ext>
            </a:extLst>
          </p:cNvPr>
          <p:cNvSpPr txBox="1"/>
          <p:nvPr/>
        </p:nvSpPr>
        <p:spPr>
          <a:xfrm>
            <a:off x="3707934" y="1946246"/>
            <a:ext cx="989901" cy="1174459"/>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Note that   </a:t>
            </a:r>
          </a:p>
        </p:txBody>
      </p:sp>
      <p:pic>
        <p:nvPicPr>
          <p:cNvPr id="7" name="Picture 1">
            <a:extLst>
              <a:ext uri="{FF2B5EF4-FFF2-40B4-BE49-F238E27FC236}">
                <a16:creationId xmlns:a16="http://schemas.microsoft.com/office/drawing/2014/main" id="{EAD0A738-031F-40E4-90A8-6520A47FF7BE}"/>
              </a:ext>
            </a:extLst>
          </p:cNvP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886216" y="1970075"/>
            <a:ext cx="927100" cy="304800"/>
          </a:xfrm>
          <a:prstGeom prst="rect">
            <a:avLst/>
          </a:prstGeom>
          <a:noFill/>
        </p:spPr>
      </p:pic>
      <p:sp>
        <p:nvSpPr>
          <p:cNvPr id="8" name="TextBox 7">
            <a:extLst>
              <a:ext uri="{FF2B5EF4-FFF2-40B4-BE49-F238E27FC236}">
                <a16:creationId xmlns:a16="http://schemas.microsoft.com/office/drawing/2014/main" id="{02D1A1B3-FABC-49D7-AE4D-96CE3E3DDC1E}"/>
              </a:ext>
            </a:extLst>
          </p:cNvPr>
          <p:cNvSpPr txBox="1"/>
          <p:nvPr/>
        </p:nvSpPr>
        <p:spPr>
          <a:xfrm>
            <a:off x="1124125" y="3429000"/>
            <a:ext cx="914400"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Combining the terms</a:t>
            </a:r>
          </a:p>
        </p:txBody>
      </p:sp>
      <p:pic>
        <p:nvPicPr>
          <p:cNvPr id="10" name="Picture 15">
            <a:extLst>
              <a:ext uri="{FF2B5EF4-FFF2-40B4-BE49-F238E27FC236}">
                <a16:creationId xmlns:a16="http://schemas.microsoft.com/office/drawing/2014/main" id="{CFBF3083-BA3F-4934-BDF9-D4AC88372991}"/>
              </a:ext>
            </a:extLst>
          </p:cNvPr>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697835" y="3971796"/>
            <a:ext cx="173038" cy="287338"/>
          </a:xfrm>
          <a:prstGeom prst="rect">
            <a:avLst/>
          </a:prstGeom>
          <a:noFill/>
          <a:ln w="9525">
            <a:noFill/>
            <a:miter lim="800000"/>
            <a:headEnd/>
            <a:tailEnd/>
          </a:ln>
        </p:spPr>
      </p:pic>
      <p:sp>
        <p:nvSpPr>
          <p:cNvPr id="11" name="TextBox 10">
            <a:extLst>
              <a:ext uri="{FF2B5EF4-FFF2-40B4-BE49-F238E27FC236}">
                <a16:creationId xmlns:a16="http://schemas.microsoft.com/office/drawing/2014/main" id="{E8B3DEBE-DA28-4EEA-B329-C53F51D7D546}"/>
              </a:ext>
            </a:extLst>
          </p:cNvPr>
          <p:cNvSpPr txBox="1"/>
          <p:nvPr/>
        </p:nvSpPr>
        <p:spPr>
          <a:xfrm>
            <a:off x="4870873" y="3971796"/>
            <a:ext cx="313523" cy="371604"/>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12" name="Picture 13">
            <a:extLst>
              <a:ext uri="{FF2B5EF4-FFF2-40B4-BE49-F238E27FC236}">
                <a16:creationId xmlns:a16="http://schemas.microsoft.com/office/drawing/2014/main" id="{8833F698-48D1-460B-AB34-52D8BED64F0A}"/>
              </a:ext>
            </a:extLst>
          </p:cNvPr>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075652" y="3899516"/>
            <a:ext cx="563563" cy="323850"/>
          </a:xfrm>
          <a:prstGeom prst="rect">
            <a:avLst/>
          </a:prstGeom>
          <a:noFill/>
          <a:ln w="9525">
            <a:noFill/>
            <a:miter lim="800000"/>
            <a:headEnd/>
            <a:tailEnd/>
          </a:ln>
        </p:spPr>
      </p:pic>
      <p:pic>
        <p:nvPicPr>
          <p:cNvPr id="13" name="Picture 1">
            <a:extLst>
              <a:ext uri="{FF2B5EF4-FFF2-40B4-BE49-F238E27FC236}">
                <a16:creationId xmlns:a16="http://schemas.microsoft.com/office/drawing/2014/main" id="{243382FD-53CF-4D3F-88FD-B27B6D4E3EEC}"/>
              </a:ext>
            </a:extLst>
          </p:cNvPr>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995327" y="4674832"/>
            <a:ext cx="1782763" cy="685800"/>
          </a:xfrm>
          <a:prstGeom prst="rect">
            <a:avLst/>
          </a:prstGeom>
          <a:noFill/>
          <a:ln w="9525">
            <a:noFill/>
            <a:miter lim="800000"/>
            <a:headEnd/>
            <a:tailEnd/>
          </a:ln>
        </p:spPr>
      </p:pic>
    </p:spTree>
    <p:extLst>
      <p:ext uri="{BB962C8B-B14F-4D97-AF65-F5344CB8AC3E}">
        <p14:creationId xmlns:p14="http://schemas.microsoft.com/office/powerpoint/2010/main" val="1110040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A134-968F-42C7-9C31-F974B5126D03}"/>
              </a:ext>
            </a:extLst>
          </p:cNvPr>
          <p:cNvSpPr>
            <a:spLocks noGrp="1"/>
          </p:cNvSpPr>
          <p:nvPr>
            <p:ph type="title"/>
          </p:nvPr>
        </p:nvSpPr>
        <p:spPr/>
        <p:txBody>
          <a:bodyPr/>
          <a:lstStyle/>
          <a:p>
            <a:r>
              <a:rPr lang="en-US" dirty="0"/>
              <a:t>Inductance of a single phase line</a:t>
            </a:r>
          </a:p>
        </p:txBody>
      </p:sp>
      <p:sp>
        <p:nvSpPr>
          <p:cNvPr id="3" name="TextBox 2">
            <a:extLst>
              <a:ext uri="{FF2B5EF4-FFF2-40B4-BE49-F238E27FC236}">
                <a16:creationId xmlns:a16="http://schemas.microsoft.com/office/drawing/2014/main" id="{E543E9FA-CB8A-4A48-AB86-5BC1424391B0}"/>
              </a:ext>
            </a:extLst>
          </p:cNvPr>
          <p:cNvSpPr txBox="1"/>
          <p:nvPr/>
        </p:nvSpPr>
        <p:spPr>
          <a:xfrm>
            <a:off x="1635853" y="1510018"/>
            <a:ext cx="7575260"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Resulting flux for the two conductors is the summation of </a:t>
            </a:r>
            <a:r>
              <a:rPr lang="en-US" sz="1200" b="1" dirty="0" err="1">
                <a:solidFill>
                  <a:prstClr val="black">
                    <a:lumMod val="75000"/>
                    <a:lumOff val="25000"/>
                  </a:prstClr>
                </a:solidFill>
                <a:latin typeface="Segoe UI" panose="020B0502040204020203" pitchFamily="34" charset="0"/>
                <a:cs typeface="Segoe UI" panose="020B0502040204020203" pitchFamily="34" charset="0"/>
              </a:rPr>
              <a:t>mmfs</a:t>
            </a:r>
            <a:r>
              <a:rPr lang="en-US" sz="1200" b="1" dirty="0">
                <a:solidFill>
                  <a:prstClr val="black">
                    <a:lumMod val="75000"/>
                    <a:lumOff val="25000"/>
                  </a:prstClr>
                </a:solidFill>
                <a:latin typeface="Segoe UI" panose="020B0502040204020203" pitchFamily="34" charset="0"/>
                <a:cs typeface="Segoe UI" panose="020B0502040204020203" pitchFamily="34" charset="0"/>
              </a:rPr>
              <a:t> of both conductors  (conductor 2 is the return)</a:t>
            </a:r>
          </a:p>
          <a:p>
            <a:pPr marL="0" indent="0" algn="l">
              <a:lnSpc>
                <a:spcPts val="1800"/>
              </a:lnSpc>
              <a:spcAft>
                <a:spcPts val="600"/>
              </a:spcAft>
              <a:buNone/>
            </a:pPr>
            <a:endParaRPr lang="en-US" sz="1200" b="1"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For conductor 2,</a:t>
            </a:r>
          </a:p>
        </p:txBody>
      </p:sp>
      <p:pic>
        <p:nvPicPr>
          <p:cNvPr id="4" name="Picture 1">
            <a:extLst>
              <a:ext uri="{FF2B5EF4-FFF2-40B4-BE49-F238E27FC236}">
                <a16:creationId xmlns:a16="http://schemas.microsoft.com/office/drawing/2014/main" id="{3C177FA3-8C25-414D-9AEA-4CD419F59BB8}"/>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53299" y="2645766"/>
            <a:ext cx="2971800" cy="449772"/>
          </a:xfrm>
          <a:prstGeom prst="rect">
            <a:avLst/>
          </a:prstGeom>
          <a:noFill/>
        </p:spPr>
      </p:pic>
      <p:pic>
        <p:nvPicPr>
          <p:cNvPr id="5" name="Picture 3">
            <a:extLst>
              <a:ext uri="{FF2B5EF4-FFF2-40B4-BE49-F238E27FC236}">
                <a16:creationId xmlns:a16="http://schemas.microsoft.com/office/drawing/2014/main" id="{23901292-8C50-4A72-9966-103C345E6E58}"/>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06294" y="3863356"/>
            <a:ext cx="3817189" cy="685800"/>
          </a:xfrm>
          <a:prstGeom prst="rect">
            <a:avLst/>
          </a:prstGeom>
          <a:noFill/>
        </p:spPr>
      </p:pic>
      <p:sp>
        <p:nvSpPr>
          <p:cNvPr id="6" name="TextBox 5">
            <a:extLst>
              <a:ext uri="{FF2B5EF4-FFF2-40B4-BE49-F238E27FC236}">
                <a16:creationId xmlns:a16="http://schemas.microsoft.com/office/drawing/2014/main" id="{FF8ED022-DFEC-454C-B19F-1B03374506AF}"/>
              </a:ext>
            </a:extLst>
          </p:cNvPr>
          <p:cNvSpPr txBox="1"/>
          <p:nvPr/>
        </p:nvSpPr>
        <p:spPr>
          <a:xfrm>
            <a:off x="1879134" y="3429000"/>
            <a:ext cx="914400"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Hence,  for the complete circuit</a:t>
            </a:r>
          </a:p>
        </p:txBody>
      </p:sp>
      <p:sp>
        <p:nvSpPr>
          <p:cNvPr id="7" name="TextBox 6">
            <a:extLst>
              <a:ext uri="{FF2B5EF4-FFF2-40B4-BE49-F238E27FC236}">
                <a16:creationId xmlns:a16="http://schemas.microsoft.com/office/drawing/2014/main" id="{4079E1E5-AF94-45ED-992F-310737E2EC8B}"/>
              </a:ext>
            </a:extLst>
          </p:cNvPr>
          <p:cNvSpPr txBox="1"/>
          <p:nvPr/>
        </p:nvSpPr>
        <p:spPr>
          <a:xfrm>
            <a:off x="1963024" y="4840448"/>
            <a:ext cx="914400"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If  </a:t>
            </a:r>
          </a:p>
        </p:txBody>
      </p:sp>
      <p:pic>
        <p:nvPicPr>
          <p:cNvPr id="8" name="Picture 5">
            <a:extLst>
              <a:ext uri="{FF2B5EF4-FFF2-40B4-BE49-F238E27FC236}">
                <a16:creationId xmlns:a16="http://schemas.microsoft.com/office/drawing/2014/main" id="{13DCCC40-1D86-486E-BF08-DEC9F4708594}"/>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428161" y="4877376"/>
            <a:ext cx="898525" cy="236538"/>
          </a:xfrm>
          <a:prstGeom prst="rect">
            <a:avLst/>
          </a:prstGeom>
          <a:noFill/>
          <a:ln w="9525">
            <a:noFill/>
            <a:miter lim="800000"/>
            <a:headEnd/>
            <a:tailEnd/>
          </a:ln>
        </p:spPr>
      </p:pic>
      <p:pic>
        <p:nvPicPr>
          <p:cNvPr id="9" name="Picture 9">
            <a:extLst>
              <a:ext uri="{FF2B5EF4-FFF2-40B4-BE49-F238E27FC236}">
                <a16:creationId xmlns:a16="http://schemas.microsoft.com/office/drawing/2014/main" id="{E925F13D-9AC6-4C07-B156-D357514A8E96}"/>
              </a:ext>
            </a:extLst>
          </p:cNvP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963024" y="5400065"/>
            <a:ext cx="1654175" cy="533400"/>
          </a:xfrm>
          <a:prstGeom prst="rect">
            <a:avLst/>
          </a:prstGeom>
          <a:noFill/>
          <a:ln w="9525">
            <a:noFill/>
            <a:miter lim="800000"/>
            <a:headEnd/>
            <a:tailEnd/>
          </a:ln>
        </p:spPr>
      </p:pic>
    </p:spTree>
    <p:extLst>
      <p:ext uri="{BB962C8B-B14F-4D97-AF65-F5344CB8AC3E}">
        <p14:creationId xmlns:p14="http://schemas.microsoft.com/office/powerpoint/2010/main" val="1423510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07D3D3-3595-4C3A-8DC7-B202B1474551}"/>
              </a:ext>
            </a:extLst>
          </p:cNvPr>
          <p:cNvSpPr>
            <a:spLocks noGrp="1"/>
          </p:cNvSpPr>
          <p:nvPr>
            <p:ph type="title"/>
          </p:nvPr>
        </p:nvSpPr>
        <p:spPr/>
        <p:txBody>
          <a:bodyPr/>
          <a:lstStyle/>
          <a:p>
            <a:r>
              <a:rPr lang="en-US" sz="1800" dirty="0"/>
              <a:t>EE 471 POWER SYSTEM ANALYSİS  I</a:t>
            </a:r>
            <a:br>
              <a:rPr lang="en-US" sz="1800" dirty="0"/>
            </a:br>
            <a:endParaRPr lang="en-US" sz="1800" dirty="0"/>
          </a:p>
        </p:txBody>
      </p:sp>
      <p:pic>
        <p:nvPicPr>
          <p:cNvPr id="63491" name="Content Placeholder 3" descr="http://enerjigunlugu.net/images/r/elektrik--3---HI-464169.jpg"/>
          <p:cNvPicPr>
            <a:picLocks noGrp="1"/>
          </p:cNvPicPr>
          <p:nvPr>
            <p:ph idx="4294967295"/>
          </p:nvPr>
        </p:nvPicPr>
        <p:blipFill>
          <a:blip r:embed="rId3" cstate="print"/>
          <a:srcRect/>
          <a:stretch>
            <a:fillRect/>
          </a:stretch>
        </p:blipFill>
        <p:spPr>
          <a:xfrm>
            <a:off x="3095537" y="1708660"/>
            <a:ext cx="6210300" cy="4389437"/>
          </a:xfrm>
        </p:spPr>
      </p:pic>
      <p:sp>
        <p:nvSpPr>
          <p:cNvPr id="5" name="Slide Number Placeholder 4"/>
          <p:cNvSpPr>
            <a:spLocks noGrp="1"/>
          </p:cNvSpPr>
          <p:nvPr>
            <p:ph type="sldNum" sz="quarter" idx="4294967295"/>
          </p:nvPr>
        </p:nvSpPr>
        <p:spPr>
          <a:xfrm>
            <a:off x="11176000" y="6356350"/>
            <a:ext cx="10160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F3690D-7DB5-4846-8415-C8D3FB5C5230}" type="slidenum">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pic>
        <p:nvPicPr>
          <p:cNvPr id="6" name="Picture 5">
            <a:extLst>
              <a:ext uri="{FF2B5EF4-FFF2-40B4-BE49-F238E27FC236}">
                <a16:creationId xmlns:a16="http://schemas.microsoft.com/office/drawing/2014/main" id="{C2F82158-410D-4FF9-B4A3-8D79BADF2A6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118833" y="572295"/>
            <a:ext cx="2835042" cy="514350"/>
          </a:xfrm>
          <a:prstGeom prst="rect">
            <a:avLst/>
          </a:prstGeom>
          <a:noFill/>
          <a:ln>
            <a:noFill/>
          </a:ln>
        </p:spPr>
      </p:pic>
    </p:spTree>
    <p:extLst>
      <p:ext uri="{BB962C8B-B14F-4D97-AF65-F5344CB8AC3E}">
        <p14:creationId xmlns:p14="http://schemas.microsoft.com/office/powerpoint/2010/main" val="1672422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583A4-F49F-4CA5-8873-9F86590F8F7F}"/>
              </a:ext>
            </a:extLst>
          </p:cNvPr>
          <p:cNvSpPr>
            <a:spLocks noGrp="1"/>
          </p:cNvSpPr>
          <p:nvPr>
            <p:ph type="title"/>
          </p:nvPr>
        </p:nvSpPr>
        <p:spPr/>
        <p:txBody>
          <a:bodyPr>
            <a:normAutofit/>
          </a:bodyPr>
          <a:lstStyle/>
          <a:p>
            <a:r>
              <a:rPr lang="en-US" sz="2400" b="1" i="1" dirty="0">
                <a:solidFill>
                  <a:schemeClr val="accent2">
                    <a:lumMod val="50000"/>
                  </a:schemeClr>
                </a:solidFill>
              </a:rPr>
              <a:t>Flux Linkages of One Conductor in a Group</a:t>
            </a:r>
            <a:endParaRPr lang="en-US" sz="2400" dirty="0"/>
          </a:p>
        </p:txBody>
      </p:sp>
      <p:pic>
        <p:nvPicPr>
          <p:cNvPr id="3" name="3 Resim">
            <a:extLst>
              <a:ext uri="{FF2B5EF4-FFF2-40B4-BE49-F238E27FC236}">
                <a16:creationId xmlns:a16="http://schemas.microsoft.com/office/drawing/2014/main" id="{EF42E0F6-FC76-40D8-AD34-3C0E0CEC58B9}"/>
              </a:ext>
            </a:extLst>
          </p:cNvPr>
          <p:cNvPicPr/>
          <p:nvPr/>
        </p:nvPicPr>
        <p:blipFill>
          <a:blip r:embed="rId2" cstate="print"/>
          <a:srcRect l="62149" t="50882" r="14711" b="31177"/>
          <a:stretch>
            <a:fillRect/>
          </a:stretch>
        </p:blipFill>
        <p:spPr bwMode="auto">
          <a:xfrm>
            <a:off x="6096000" y="1582023"/>
            <a:ext cx="4304951" cy="1983297"/>
          </a:xfrm>
          <a:prstGeom prst="rect">
            <a:avLst/>
          </a:prstGeom>
          <a:noFill/>
          <a:ln w="9525">
            <a:noFill/>
            <a:miter lim="800000"/>
            <a:headEnd/>
            <a:tailEnd/>
          </a:ln>
        </p:spPr>
      </p:pic>
      <p:sp>
        <p:nvSpPr>
          <p:cNvPr id="4" name="Rectangle 3">
            <a:extLst>
              <a:ext uri="{FF2B5EF4-FFF2-40B4-BE49-F238E27FC236}">
                <a16:creationId xmlns:a16="http://schemas.microsoft.com/office/drawing/2014/main" id="{F686F077-0BDD-41A7-B50F-91C60BFDD07C}"/>
              </a:ext>
            </a:extLst>
          </p:cNvPr>
          <p:cNvSpPr/>
          <p:nvPr/>
        </p:nvSpPr>
        <p:spPr>
          <a:xfrm>
            <a:off x="5865303" y="3956818"/>
            <a:ext cx="4630723" cy="611899"/>
          </a:xfrm>
          <a:prstGeom prst="rect">
            <a:avLst/>
          </a:prstGeom>
        </p:spPr>
        <p:txBody>
          <a:bodyPr wrap="square">
            <a:spAutoFit/>
          </a:bodyPr>
          <a:lstStyle/>
          <a:p>
            <a:pPr algn="ctr">
              <a:lnSpc>
                <a:spcPct val="150000"/>
              </a:lnSpc>
            </a:pPr>
            <a:r>
              <a:rPr lang="en-US" sz="1200" dirty="0"/>
              <a:t>Cross-sectional view of a group of  conductors carrying currents whose sum is zero. Point P is remote from the conductors.</a:t>
            </a:r>
            <a:endParaRPr lang="tr-TR" sz="1200" dirty="0"/>
          </a:p>
        </p:txBody>
      </p:sp>
      <p:pic>
        <p:nvPicPr>
          <p:cNvPr id="5" name="Picture 1">
            <a:extLst>
              <a:ext uri="{FF2B5EF4-FFF2-40B4-BE49-F238E27FC236}">
                <a16:creationId xmlns:a16="http://schemas.microsoft.com/office/drawing/2014/main" id="{5A7657C9-4041-4AF8-9B4A-081BA784753A}"/>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04434" y="1582024"/>
            <a:ext cx="2331713" cy="389390"/>
          </a:xfrm>
          <a:prstGeom prst="rect">
            <a:avLst/>
          </a:prstGeom>
          <a:noFill/>
        </p:spPr>
      </p:pic>
      <p:pic>
        <p:nvPicPr>
          <p:cNvPr id="6" name="Picture 3">
            <a:extLst>
              <a:ext uri="{FF2B5EF4-FFF2-40B4-BE49-F238E27FC236}">
                <a16:creationId xmlns:a16="http://schemas.microsoft.com/office/drawing/2014/main" id="{5B3FFF5E-E21E-4CD2-87B7-7DBBA09CCEDF}"/>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04434" y="2092658"/>
            <a:ext cx="3378156" cy="448113"/>
          </a:xfrm>
          <a:prstGeom prst="rect">
            <a:avLst/>
          </a:prstGeom>
          <a:noFill/>
        </p:spPr>
      </p:pic>
      <p:sp>
        <p:nvSpPr>
          <p:cNvPr id="7" name="Rectangle 6">
            <a:extLst>
              <a:ext uri="{FF2B5EF4-FFF2-40B4-BE49-F238E27FC236}">
                <a16:creationId xmlns:a16="http://schemas.microsoft.com/office/drawing/2014/main" id="{86911D37-8ED6-4978-90B4-A5BB955C4BFF}"/>
              </a:ext>
            </a:extLst>
          </p:cNvPr>
          <p:cNvSpPr/>
          <p:nvPr/>
        </p:nvSpPr>
        <p:spPr>
          <a:xfrm>
            <a:off x="335560" y="2775292"/>
            <a:ext cx="5075340" cy="611899"/>
          </a:xfrm>
          <a:prstGeom prst="rect">
            <a:avLst/>
          </a:prstGeom>
        </p:spPr>
        <p:txBody>
          <a:bodyPr wrap="square">
            <a:spAutoFit/>
          </a:bodyPr>
          <a:lstStyle/>
          <a:p>
            <a:pPr algn="just">
              <a:lnSpc>
                <a:spcPct val="150000"/>
              </a:lnSpc>
            </a:pPr>
            <a:r>
              <a:rPr lang="en-US" sz="1200" dirty="0"/>
              <a:t>the flux linkages of conductor 1 due to </a:t>
            </a:r>
            <a:r>
              <a:rPr lang="tr-TR" sz="1200" i="1" dirty="0"/>
              <a:t>I</a:t>
            </a:r>
            <a:r>
              <a:rPr lang="tr-TR" sz="1200" i="1" baseline="-25000" dirty="0"/>
              <a:t>1</a:t>
            </a:r>
            <a:r>
              <a:rPr lang="en-US" sz="1200" dirty="0"/>
              <a:t> including internal flux linkages but excluding all the flux beyond the point </a:t>
            </a:r>
            <a:r>
              <a:rPr lang="en-US" sz="1200" i="1" dirty="0"/>
              <a:t>P</a:t>
            </a:r>
            <a:r>
              <a:rPr lang="en-US" sz="1200" dirty="0"/>
              <a:t>. </a:t>
            </a:r>
            <a:endParaRPr lang="tr-TR" sz="1200" dirty="0"/>
          </a:p>
        </p:txBody>
      </p:sp>
      <p:sp>
        <p:nvSpPr>
          <p:cNvPr id="8" name="Rectangle 7">
            <a:extLst>
              <a:ext uri="{FF2B5EF4-FFF2-40B4-BE49-F238E27FC236}">
                <a16:creationId xmlns:a16="http://schemas.microsoft.com/office/drawing/2014/main" id="{2DB0DBE2-EB2A-47D8-82F5-3475EBFD4C17}"/>
              </a:ext>
            </a:extLst>
          </p:cNvPr>
          <p:cNvSpPr/>
          <p:nvPr/>
        </p:nvSpPr>
        <p:spPr>
          <a:xfrm>
            <a:off x="335560" y="3244333"/>
            <a:ext cx="8349257" cy="1384995"/>
          </a:xfrm>
          <a:prstGeom prst="rect">
            <a:avLst/>
          </a:prstGeom>
        </p:spPr>
        <p:txBody>
          <a:bodyPr wrap="square">
            <a:spAutoFit/>
          </a:bodyPr>
          <a:lstStyle/>
          <a:p>
            <a:endParaRPr lang="en-US" dirty="0"/>
          </a:p>
          <a:p>
            <a:endParaRPr lang="en-US" dirty="0"/>
          </a:p>
          <a:p>
            <a:endParaRPr lang="en-US" dirty="0"/>
          </a:p>
          <a:p>
            <a:endParaRPr lang="en-US" dirty="0"/>
          </a:p>
          <a:p>
            <a:r>
              <a:rPr lang="en-US" sz="1200" dirty="0"/>
              <a:t>the flux linkages </a:t>
            </a:r>
            <a:r>
              <a:rPr lang="el-GR" sz="1200" i="1" dirty="0"/>
              <a:t>ψ</a:t>
            </a:r>
            <a:r>
              <a:rPr lang="tr-TR" sz="1200" i="1" baseline="-25000" dirty="0"/>
              <a:t>1F2</a:t>
            </a:r>
            <a:r>
              <a:rPr lang="en-US" sz="1200" dirty="0"/>
              <a:t> with conductor 1 due to </a:t>
            </a:r>
            <a:r>
              <a:rPr lang="tr-TR" sz="1200" i="1" dirty="0"/>
              <a:t>I</a:t>
            </a:r>
            <a:r>
              <a:rPr lang="tr-TR" sz="1200" i="1" baseline="-25000" dirty="0"/>
              <a:t>2</a:t>
            </a:r>
            <a:r>
              <a:rPr lang="en-US" sz="1200" dirty="0"/>
              <a:t>, </a:t>
            </a:r>
          </a:p>
        </p:txBody>
      </p:sp>
      <p:pic>
        <p:nvPicPr>
          <p:cNvPr id="9" name="Picture 16">
            <a:extLst>
              <a:ext uri="{FF2B5EF4-FFF2-40B4-BE49-F238E27FC236}">
                <a16:creationId xmlns:a16="http://schemas.microsoft.com/office/drawing/2014/main" id="{DB64A532-8916-4560-BFCB-EDAA2768A9F7}"/>
              </a:ext>
            </a:extLst>
          </p:cNvP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66988" y="3621712"/>
            <a:ext cx="2057400" cy="397644"/>
          </a:xfrm>
          <a:prstGeom prst="rect">
            <a:avLst/>
          </a:prstGeom>
          <a:noFill/>
        </p:spPr>
      </p:pic>
      <p:pic>
        <p:nvPicPr>
          <p:cNvPr id="10" name="Picture 18">
            <a:extLst>
              <a:ext uri="{FF2B5EF4-FFF2-40B4-BE49-F238E27FC236}">
                <a16:creationId xmlns:a16="http://schemas.microsoft.com/office/drawing/2014/main" id="{7D12710A-EF45-4DE1-B00F-23D4D4D74106}"/>
              </a:ext>
            </a:extLst>
          </p:cNvPr>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721880" y="5103980"/>
            <a:ext cx="5947317" cy="475665"/>
          </a:xfrm>
          <a:prstGeom prst="rect">
            <a:avLst/>
          </a:prstGeom>
          <a:noFill/>
        </p:spPr>
      </p:pic>
      <p:sp>
        <p:nvSpPr>
          <p:cNvPr id="11" name="Rectangle 10">
            <a:extLst>
              <a:ext uri="{FF2B5EF4-FFF2-40B4-BE49-F238E27FC236}">
                <a16:creationId xmlns:a16="http://schemas.microsoft.com/office/drawing/2014/main" id="{6BB88AE2-2FFD-4BC6-B5F8-4447B98A8192}"/>
              </a:ext>
            </a:extLst>
          </p:cNvPr>
          <p:cNvSpPr/>
          <p:nvPr/>
        </p:nvSpPr>
        <p:spPr>
          <a:xfrm>
            <a:off x="192947" y="2867681"/>
            <a:ext cx="8951053" cy="2037353"/>
          </a:xfrm>
          <a:prstGeom prst="rect">
            <a:avLst/>
          </a:prstGeom>
        </p:spPr>
        <p:txBody>
          <a:bodyPr wrap="square">
            <a:spAutoFit/>
          </a:bodyPr>
          <a:lstStyle/>
          <a:p>
            <a:pPr algn="just">
              <a:lnSpc>
                <a:spcPct val="150000"/>
              </a:lnSpc>
              <a:tabLst>
                <a:tab pos="179388" algn="l"/>
              </a:tabLst>
            </a:pPr>
            <a:endParaRPr lang="en-US" dirty="0"/>
          </a:p>
          <a:p>
            <a:pPr algn="just">
              <a:lnSpc>
                <a:spcPct val="150000"/>
              </a:lnSpc>
              <a:tabLst>
                <a:tab pos="179388" algn="l"/>
              </a:tabLst>
            </a:pPr>
            <a:endParaRPr lang="en-US" dirty="0"/>
          </a:p>
          <a:p>
            <a:pPr algn="just">
              <a:lnSpc>
                <a:spcPct val="150000"/>
              </a:lnSpc>
              <a:tabLst>
                <a:tab pos="179388" algn="l"/>
              </a:tabLst>
            </a:pPr>
            <a:endParaRPr lang="en-US" dirty="0"/>
          </a:p>
          <a:p>
            <a:pPr algn="just">
              <a:lnSpc>
                <a:spcPct val="150000"/>
              </a:lnSpc>
              <a:tabLst>
                <a:tab pos="179388" algn="l"/>
              </a:tabLst>
            </a:pPr>
            <a:endParaRPr lang="en-US" dirty="0"/>
          </a:p>
          <a:p>
            <a:pPr algn="just">
              <a:lnSpc>
                <a:spcPct val="150000"/>
              </a:lnSpc>
              <a:tabLst>
                <a:tab pos="179388" algn="l"/>
              </a:tabLst>
            </a:pPr>
            <a:r>
              <a:rPr lang="en-US" sz="1400" b="1" dirty="0"/>
              <a:t>  The flux linkages </a:t>
            </a:r>
            <a:r>
              <a:rPr lang="el-GR" sz="1400" b="1" i="1" dirty="0"/>
              <a:t>ψ</a:t>
            </a:r>
            <a:r>
              <a:rPr lang="tr-TR" sz="1400" b="1" i="1" baseline="-25000" dirty="0"/>
              <a:t>1F</a:t>
            </a:r>
            <a:r>
              <a:rPr lang="en-US" sz="1400" b="1" dirty="0"/>
              <a:t> with conductor 1 due to all the conductors in the group is </a:t>
            </a:r>
            <a:endParaRPr lang="tr-TR" sz="1400" b="1" dirty="0"/>
          </a:p>
        </p:txBody>
      </p:sp>
      <p:pic>
        <p:nvPicPr>
          <p:cNvPr id="13" name="Picture 20">
            <a:extLst>
              <a:ext uri="{FF2B5EF4-FFF2-40B4-BE49-F238E27FC236}">
                <a16:creationId xmlns:a16="http://schemas.microsoft.com/office/drawing/2014/main" id="{94DE3DE0-AEB8-41EB-B914-400A34DD75AF}"/>
              </a:ext>
            </a:extLst>
          </p:cNvPr>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272366" y="5864901"/>
            <a:ext cx="7315200" cy="921692"/>
          </a:xfrm>
          <a:prstGeom prst="rect">
            <a:avLst/>
          </a:prstGeom>
          <a:noFill/>
        </p:spPr>
      </p:pic>
      <p:sp>
        <p:nvSpPr>
          <p:cNvPr id="14" name="TextBox 13">
            <a:extLst>
              <a:ext uri="{FF2B5EF4-FFF2-40B4-BE49-F238E27FC236}">
                <a16:creationId xmlns:a16="http://schemas.microsoft.com/office/drawing/2014/main" id="{C7ACC942-1D73-4980-80EE-5A04B46ECF10}"/>
              </a:ext>
            </a:extLst>
          </p:cNvPr>
          <p:cNvSpPr txBox="1"/>
          <p:nvPr/>
        </p:nvSpPr>
        <p:spPr>
          <a:xfrm>
            <a:off x="5637402" y="2973897"/>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DBDD33DF-CB30-4D36-93EC-0500B8CE2DD9}"/>
              </a:ext>
            </a:extLst>
          </p:cNvPr>
          <p:cNvSpPr txBox="1"/>
          <p:nvPr/>
        </p:nvSpPr>
        <p:spPr>
          <a:xfrm>
            <a:off x="721880" y="5936308"/>
            <a:ext cx="2583382" cy="1250717"/>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400" b="1" dirty="0">
                <a:solidFill>
                  <a:prstClr val="black">
                    <a:lumMod val="75000"/>
                    <a:lumOff val="25000"/>
                  </a:prstClr>
                </a:solidFill>
                <a:latin typeface="Segoe UI" panose="020B0502040204020203" pitchFamily="34" charset="0"/>
                <a:cs typeface="Segoe UI" panose="020B0502040204020203" pitchFamily="34" charset="0"/>
              </a:rPr>
              <a:t>Expanding the terms and grouping</a:t>
            </a:r>
          </a:p>
        </p:txBody>
      </p:sp>
    </p:spTree>
    <p:extLst>
      <p:ext uri="{BB962C8B-B14F-4D97-AF65-F5344CB8AC3E}">
        <p14:creationId xmlns:p14="http://schemas.microsoft.com/office/powerpoint/2010/main" val="2152370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A8B8-4E8F-4A54-A2B0-FABE7F1A7E65}"/>
              </a:ext>
            </a:extLst>
          </p:cNvPr>
          <p:cNvSpPr>
            <a:spLocks noGrp="1"/>
          </p:cNvSpPr>
          <p:nvPr>
            <p:ph type="title"/>
          </p:nvPr>
        </p:nvSpPr>
        <p:spPr/>
        <p:txBody>
          <a:bodyPr/>
          <a:lstStyle/>
          <a:p>
            <a:r>
              <a:rPr lang="en-US" b="1" i="1" dirty="0">
                <a:solidFill>
                  <a:schemeClr val="accent2">
                    <a:lumMod val="50000"/>
                  </a:schemeClr>
                </a:solidFill>
              </a:rPr>
              <a:t>Flux Linkages of One Conductor in a Group</a:t>
            </a:r>
            <a:endParaRPr lang="en-US" dirty="0"/>
          </a:p>
        </p:txBody>
      </p:sp>
      <p:sp>
        <p:nvSpPr>
          <p:cNvPr id="3" name="Rectangle 2">
            <a:extLst>
              <a:ext uri="{FF2B5EF4-FFF2-40B4-BE49-F238E27FC236}">
                <a16:creationId xmlns:a16="http://schemas.microsoft.com/office/drawing/2014/main" id="{AD1CB098-567B-440A-B0C5-CE33BC3F6C8C}"/>
              </a:ext>
            </a:extLst>
          </p:cNvPr>
          <p:cNvSpPr/>
          <p:nvPr/>
        </p:nvSpPr>
        <p:spPr>
          <a:xfrm>
            <a:off x="824917" y="1369630"/>
            <a:ext cx="6096000" cy="1021690"/>
          </a:xfrm>
          <a:prstGeom prst="rect">
            <a:avLst/>
          </a:prstGeom>
        </p:spPr>
        <p:txBody>
          <a:bodyPr>
            <a:spAutoFit/>
          </a:bodyPr>
          <a:lstStyle/>
          <a:p>
            <a:pPr>
              <a:lnSpc>
                <a:spcPct val="150000"/>
              </a:lnSpc>
              <a:buNone/>
            </a:pPr>
            <a:r>
              <a:rPr lang="en-US" sz="1400" dirty="0"/>
              <a:t>Since the sum of all the currents in the group is zero</a:t>
            </a:r>
            <a:r>
              <a:rPr lang="tr-TR" sz="1400" dirty="0"/>
              <a:t>                                        </a:t>
            </a:r>
          </a:p>
          <a:p>
            <a:pPr>
              <a:lnSpc>
                <a:spcPct val="150000"/>
              </a:lnSpc>
              <a:buNone/>
            </a:pPr>
            <a:r>
              <a:rPr lang="en-US" sz="1400" dirty="0"/>
              <a:t>and, solving for </a:t>
            </a:r>
            <a:r>
              <a:rPr lang="tr-TR" sz="1400" i="1" dirty="0"/>
              <a:t>I</a:t>
            </a:r>
            <a:r>
              <a:rPr lang="tr-TR" sz="1400" i="1" baseline="-25000" dirty="0"/>
              <a:t>n</a:t>
            </a:r>
            <a:r>
              <a:rPr lang="en-US" sz="1400" dirty="0"/>
              <a:t>, we obtain</a:t>
            </a:r>
            <a:endParaRPr lang="tr-TR" sz="1400" dirty="0"/>
          </a:p>
          <a:p>
            <a:pPr>
              <a:lnSpc>
                <a:spcPct val="150000"/>
              </a:lnSpc>
              <a:buNone/>
            </a:pPr>
            <a:r>
              <a:rPr lang="tr-TR" sz="1400" dirty="0"/>
              <a:t>				</a:t>
            </a:r>
            <a:r>
              <a:rPr lang="en-US" sz="1400" dirty="0"/>
              <a:t>                 and  substituting for   In</a:t>
            </a:r>
          </a:p>
        </p:txBody>
      </p:sp>
      <p:pic>
        <p:nvPicPr>
          <p:cNvPr id="4" name="Picture 24">
            <a:extLst>
              <a:ext uri="{FF2B5EF4-FFF2-40B4-BE49-F238E27FC236}">
                <a16:creationId xmlns:a16="http://schemas.microsoft.com/office/drawing/2014/main" id="{E6088929-C7A0-4916-B853-870F54675D69}"/>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17195" y="2181137"/>
            <a:ext cx="2444183" cy="285226"/>
          </a:xfrm>
          <a:prstGeom prst="rect">
            <a:avLst/>
          </a:prstGeom>
          <a:noFill/>
        </p:spPr>
      </p:pic>
      <p:pic>
        <p:nvPicPr>
          <p:cNvPr id="5" name="Picture 1">
            <a:extLst>
              <a:ext uri="{FF2B5EF4-FFF2-40B4-BE49-F238E27FC236}">
                <a16:creationId xmlns:a16="http://schemas.microsoft.com/office/drawing/2014/main" id="{2F2BD7D3-90DB-4BA9-9F32-D596BB87CF93}"/>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94607" y="2743199"/>
            <a:ext cx="7435483" cy="897623"/>
          </a:xfrm>
          <a:prstGeom prst="rect">
            <a:avLst/>
          </a:prstGeom>
          <a:noFill/>
        </p:spPr>
      </p:pic>
      <p:sp>
        <p:nvSpPr>
          <p:cNvPr id="6" name="TextBox 5">
            <a:extLst>
              <a:ext uri="{FF2B5EF4-FFF2-40B4-BE49-F238E27FC236}">
                <a16:creationId xmlns:a16="http://schemas.microsoft.com/office/drawing/2014/main" id="{C4301BA5-F409-4418-A56E-F4D433D15B9C}"/>
              </a:ext>
            </a:extLst>
          </p:cNvPr>
          <p:cNvSpPr txBox="1"/>
          <p:nvPr/>
        </p:nvSpPr>
        <p:spPr>
          <a:xfrm>
            <a:off x="824916" y="4253218"/>
            <a:ext cx="2337733"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Move P infinitely very far   then</a:t>
            </a:r>
            <a:r>
              <a:rPr lang="en-US" sz="1400" b="1"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7" name="Picture 3">
            <a:extLst>
              <a:ext uri="{FF2B5EF4-FFF2-40B4-BE49-F238E27FC236}">
                <a16:creationId xmlns:a16="http://schemas.microsoft.com/office/drawing/2014/main" id="{DD78761F-8C51-41ED-A086-61A58D57A38D}"/>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24916" y="4826238"/>
            <a:ext cx="6865713" cy="540000"/>
          </a:xfrm>
          <a:prstGeom prst="rect">
            <a:avLst/>
          </a:prstGeom>
          <a:noFill/>
        </p:spPr>
      </p:pic>
    </p:spTree>
    <p:extLst>
      <p:ext uri="{BB962C8B-B14F-4D97-AF65-F5344CB8AC3E}">
        <p14:creationId xmlns:p14="http://schemas.microsoft.com/office/powerpoint/2010/main" val="3020312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6506-E71C-40F3-92E5-B651D17A83EC}"/>
              </a:ext>
            </a:extLst>
          </p:cNvPr>
          <p:cNvSpPr>
            <a:spLocks noGrp="1"/>
          </p:cNvSpPr>
          <p:nvPr>
            <p:ph type="title"/>
          </p:nvPr>
        </p:nvSpPr>
        <p:spPr/>
        <p:txBody>
          <a:bodyPr/>
          <a:lstStyle/>
          <a:p>
            <a:r>
              <a:rPr lang="en-US" dirty="0"/>
              <a:t>INDUCTANCE CALCULATION AND GEOMETRIC MEAN DISTANCE</a:t>
            </a:r>
          </a:p>
        </p:txBody>
      </p:sp>
      <p:pic>
        <p:nvPicPr>
          <p:cNvPr id="4" name="3 Resim">
            <a:extLst>
              <a:ext uri="{FF2B5EF4-FFF2-40B4-BE49-F238E27FC236}">
                <a16:creationId xmlns:a16="http://schemas.microsoft.com/office/drawing/2014/main" id="{EB6C7CE0-A610-4060-A640-6E6E2DB77CE1}"/>
              </a:ext>
            </a:extLst>
          </p:cNvPr>
          <p:cNvPicPr/>
          <p:nvPr/>
        </p:nvPicPr>
        <p:blipFill>
          <a:blip r:embed="rId2" cstate="print"/>
          <a:srcRect l="57025" t="55294" r="26777" b="31765"/>
          <a:stretch>
            <a:fillRect/>
          </a:stretch>
        </p:blipFill>
        <p:spPr bwMode="auto">
          <a:xfrm>
            <a:off x="1367406" y="2174147"/>
            <a:ext cx="4906161" cy="1742114"/>
          </a:xfrm>
          <a:prstGeom prst="rect">
            <a:avLst/>
          </a:prstGeom>
          <a:noFill/>
          <a:ln w="9525">
            <a:noFill/>
            <a:miter lim="800000"/>
            <a:headEnd/>
            <a:tailEnd/>
          </a:ln>
        </p:spPr>
      </p:pic>
      <p:sp>
        <p:nvSpPr>
          <p:cNvPr id="5" name="TextBox 4">
            <a:extLst>
              <a:ext uri="{FF2B5EF4-FFF2-40B4-BE49-F238E27FC236}">
                <a16:creationId xmlns:a16="http://schemas.microsoft.com/office/drawing/2014/main" id="{E5FC97DD-05D0-433F-B55D-A1A95FAC4289}"/>
              </a:ext>
            </a:extLst>
          </p:cNvPr>
          <p:cNvSpPr txBox="1"/>
          <p:nvPr/>
        </p:nvSpPr>
        <p:spPr>
          <a:xfrm>
            <a:off x="1367406" y="3045204"/>
            <a:ext cx="914400"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P</a:t>
            </a:r>
          </a:p>
        </p:txBody>
      </p:sp>
      <p:sp>
        <p:nvSpPr>
          <p:cNvPr id="6" name="TextBox 5">
            <a:extLst>
              <a:ext uri="{FF2B5EF4-FFF2-40B4-BE49-F238E27FC236}">
                <a16:creationId xmlns:a16="http://schemas.microsoft.com/office/drawing/2014/main" id="{75C23717-12DA-4351-925D-5E4A8971053B}"/>
              </a:ext>
            </a:extLst>
          </p:cNvPr>
          <p:cNvSpPr txBox="1"/>
          <p:nvPr/>
        </p:nvSpPr>
        <p:spPr>
          <a:xfrm>
            <a:off x="4009938" y="2265028"/>
            <a:ext cx="1140902" cy="107379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5735DA41-E673-47FB-8C14-C97AA1531466}"/>
              </a:ext>
            </a:extLst>
          </p:cNvPr>
          <p:cNvSpPr txBox="1"/>
          <p:nvPr/>
        </p:nvSpPr>
        <p:spPr>
          <a:xfrm>
            <a:off x="4236440" y="2221684"/>
            <a:ext cx="914400"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1</a:t>
            </a:r>
          </a:p>
        </p:txBody>
      </p:sp>
      <p:sp>
        <p:nvSpPr>
          <p:cNvPr id="8" name="TextBox 7">
            <a:extLst>
              <a:ext uri="{FF2B5EF4-FFF2-40B4-BE49-F238E27FC236}">
                <a16:creationId xmlns:a16="http://schemas.microsoft.com/office/drawing/2014/main" id="{914B0BB4-2ECB-48BA-9FD8-C2B18ED406E7}"/>
              </a:ext>
            </a:extLst>
          </p:cNvPr>
          <p:cNvSpPr txBox="1"/>
          <p:nvPr/>
        </p:nvSpPr>
        <p:spPr>
          <a:xfrm>
            <a:off x="5788404" y="2290195"/>
            <a:ext cx="1140902" cy="107379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2</a:t>
            </a:r>
          </a:p>
        </p:txBody>
      </p:sp>
      <p:sp>
        <p:nvSpPr>
          <p:cNvPr id="9" name="TextBox 8">
            <a:extLst>
              <a:ext uri="{FF2B5EF4-FFF2-40B4-BE49-F238E27FC236}">
                <a16:creationId xmlns:a16="http://schemas.microsoft.com/office/drawing/2014/main" id="{F8457E4A-7A78-4C3D-B5A6-79DE839FE28A}"/>
              </a:ext>
            </a:extLst>
          </p:cNvPr>
          <p:cNvSpPr txBox="1"/>
          <p:nvPr/>
        </p:nvSpPr>
        <p:spPr>
          <a:xfrm>
            <a:off x="5638800" y="3182923"/>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b="1" dirty="0">
                <a:solidFill>
                  <a:prstClr val="black">
                    <a:lumMod val="75000"/>
                    <a:lumOff val="25000"/>
                  </a:prstClr>
                </a:solidFill>
                <a:latin typeface="Segoe UI" panose="020B0502040204020203" pitchFamily="34" charset="0"/>
                <a:cs typeface="Segoe UI" panose="020B0502040204020203" pitchFamily="34" charset="0"/>
              </a:rPr>
              <a:t>3</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71B13E4F-8060-4296-A733-0841A5AD1BFA}"/>
              </a:ext>
            </a:extLst>
          </p:cNvPr>
          <p:cNvSpPr txBox="1"/>
          <p:nvPr/>
        </p:nvSpPr>
        <p:spPr>
          <a:xfrm>
            <a:off x="4480420" y="3721917"/>
            <a:ext cx="914400"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4</a:t>
            </a:r>
          </a:p>
        </p:txBody>
      </p:sp>
      <p:sp>
        <p:nvSpPr>
          <p:cNvPr id="11" name="Rectangle 10">
            <a:extLst>
              <a:ext uri="{FF2B5EF4-FFF2-40B4-BE49-F238E27FC236}">
                <a16:creationId xmlns:a16="http://schemas.microsoft.com/office/drawing/2014/main" id="{EB1FE723-81DA-4AA1-B191-23CEE7012A4D}"/>
              </a:ext>
            </a:extLst>
          </p:cNvPr>
          <p:cNvSpPr/>
          <p:nvPr/>
        </p:nvSpPr>
        <p:spPr>
          <a:xfrm>
            <a:off x="4728594" y="3879911"/>
            <a:ext cx="6096000" cy="2533707"/>
          </a:xfrm>
          <a:prstGeom prst="rect">
            <a:avLst/>
          </a:prstGeom>
        </p:spPr>
        <p:txBody>
          <a:bodyPr>
            <a:spAutoFit/>
          </a:bodyPr>
          <a:lstStyle/>
          <a:p>
            <a:pPr algn="just">
              <a:lnSpc>
                <a:spcPct val="150000"/>
              </a:lnSpc>
            </a:pPr>
            <a:r>
              <a:rPr lang="en-US" dirty="0"/>
              <a:t>By definition the GMD from one point to a group of other points is the geometric mean of the distances from the one point to each of the other points. For instance, the GMD from an external point to four points on a circle is the geometric mean of the four distances shown in Figure. Here the geometric mean of the distances is</a:t>
            </a:r>
            <a:endParaRPr lang="tr-TR" dirty="0"/>
          </a:p>
        </p:txBody>
      </p:sp>
      <p:pic>
        <p:nvPicPr>
          <p:cNvPr id="13" name="Picture 1">
            <a:extLst>
              <a:ext uri="{FF2B5EF4-FFF2-40B4-BE49-F238E27FC236}">
                <a16:creationId xmlns:a16="http://schemas.microsoft.com/office/drawing/2014/main" id="{7DD981B4-0827-418A-BBCA-8703AEE7BB7B}"/>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567313" y="5981350"/>
            <a:ext cx="1505455" cy="385120"/>
          </a:xfrm>
          <a:prstGeom prst="rect">
            <a:avLst/>
          </a:prstGeom>
          <a:noFill/>
        </p:spPr>
      </p:pic>
      <p:sp>
        <p:nvSpPr>
          <p:cNvPr id="14" name="Rectangle 13">
            <a:extLst>
              <a:ext uri="{FF2B5EF4-FFF2-40B4-BE49-F238E27FC236}">
                <a16:creationId xmlns:a16="http://schemas.microsoft.com/office/drawing/2014/main" id="{83A26631-DC15-4BB4-96E0-C5B092E532C9}"/>
              </a:ext>
            </a:extLst>
          </p:cNvPr>
          <p:cNvSpPr/>
          <p:nvPr/>
        </p:nvSpPr>
        <p:spPr>
          <a:xfrm>
            <a:off x="6424391" y="2309552"/>
            <a:ext cx="5353966" cy="369332"/>
          </a:xfrm>
          <a:prstGeom prst="rect">
            <a:avLst/>
          </a:prstGeom>
        </p:spPr>
        <p:txBody>
          <a:bodyPr wrap="none">
            <a:spAutoFit/>
          </a:bodyPr>
          <a:lstStyle/>
          <a:p>
            <a:r>
              <a:rPr lang="en-US" b="1" dirty="0"/>
              <a:t>Distances from an external point to four points </a:t>
            </a:r>
          </a:p>
        </p:txBody>
      </p:sp>
    </p:spTree>
    <p:extLst>
      <p:ext uri="{BB962C8B-B14F-4D97-AF65-F5344CB8AC3E}">
        <p14:creationId xmlns:p14="http://schemas.microsoft.com/office/powerpoint/2010/main" val="3892558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1897-A638-4BA5-9112-C4F9FB7BF011}"/>
              </a:ext>
            </a:extLst>
          </p:cNvPr>
          <p:cNvSpPr>
            <a:spLocks noGrp="1"/>
          </p:cNvSpPr>
          <p:nvPr>
            <p:ph type="title"/>
          </p:nvPr>
        </p:nvSpPr>
        <p:spPr/>
        <p:txBody>
          <a:bodyPr/>
          <a:lstStyle/>
          <a:p>
            <a:r>
              <a:rPr lang="en-US" dirty="0"/>
              <a:t>Inductance Calculation</a:t>
            </a:r>
          </a:p>
        </p:txBody>
      </p:sp>
      <p:pic>
        <p:nvPicPr>
          <p:cNvPr id="4" name="Picture 1">
            <a:extLst>
              <a:ext uri="{FF2B5EF4-FFF2-40B4-BE49-F238E27FC236}">
                <a16:creationId xmlns:a16="http://schemas.microsoft.com/office/drawing/2014/main" id="{FDAE0A27-5953-472B-8796-80E0C181E7C2}"/>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48390" y="1997440"/>
            <a:ext cx="3620938" cy="747762"/>
          </a:xfrm>
          <a:prstGeom prst="rect">
            <a:avLst/>
          </a:prstGeom>
          <a:noFill/>
        </p:spPr>
      </p:pic>
      <p:sp>
        <p:nvSpPr>
          <p:cNvPr id="5" name="Rectangle 4">
            <a:extLst>
              <a:ext uri="{FF2B5EF4-FFF2-40B4-BE49-F238E27FC236}">
                <a16:creationId xmlns:a16="http://schemas.microsoft.com/office/drawing/2014/main" id="{2022B1EC-B27F-4F9F-92EE-28B1678806DF}"/>
              </a:ext>
            </a:extLst>
          </p:cNvPr>
          <p:cNvSpPr/>
          <p:nvPr/>
        </p:nvSpPr>
        <p:spPr>
          <a:xfrm>
            <a:off x="604434" y="3176919"/>
            <a:ext cx="3900427" cy="646331"/>
          </a:xfrm>
          <a:prstGeom prst="rect">
            <a:avLst/>
          </a:prstGeom>
        </p:spPr>
        <p:txBody>
          <a:bodyPr wrap="none">
            <a:spAutoFit/>
          </a:bodyPr>
          <a:lstStyle/>
          <a:p>
            <a:r>
              <a:rPr lang="en-US" dirty="0"/>
              <a:t>Ds is the equivalent self GMD</a:t>
            </a:r>
          </a:p>
          <a:p>
            <a:r>
              <a:rPr lang="en-US" dirty="0"/>
              <a:t>Dm is the Geometric Mean Distance </a:t>
            </a:r>
          </a:p>
        </p:txBody>
      </p:sp>
    </p:spTree>
    <p:extLst>
      <p:ext uri="{BB962C8B-B14F-4D97-AF65-F5344CB8AC3E}">
        <p14:creationId xmlns:p14="http://schemas.microsoft.com/office/powerpoint/2010/main" val="3322944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F5B7-F481-49DD-AA71-381800D54BA3}"/>
              </a:ext>
            </a:extLst>
          </p:cNvPr>
          <p:cNvSpPr>
            <a:spLocks noGrp="1"/>
          </p:cNvSpPr>
          <p:nvPr>
            <p:ph type="title"/>
          </p:nvPr>
        </p:nvSpPr>
        <p:spPr>
          <a:xfrm>
            <a:off x="537322" y="515740"/>
            <a:ext cx="10983132" cy="747763"/>
          </a:xfrm>
        </p:spPr>
        <p:txBody>
          <a:bodyPr/>
          <a:lstStyle/>
          <a:p>
            <a:r>
              <a:rPr lang="en-US" dirty="0"/>
              <a:t>EXAMPLE</a:t>
            </a:r>
          </a:p>
        </p:txBody>
      </p:sp>
      <p:pic>
        <p:nvPicPr>
          <p:cNvPr id="3" name="Picture 3">
            <a:extLst>
              <a:ext uri="{FF2B5EF4-FFF2-40B4-BE49-F238E27FC236}">
                <a16:creationId xmlns:a16="http://schemas.microsoft.com/office/drawing/2014/main" id="{FCBA9483-4DA4-4F86-9A83-665A20B00B95}"/>
              </a:ext>
            </a:extLst>
          </p:cNvPr>
          <p:cNvPicPr>
            <a:picLocks noChangeAspect="1" noChangeArrowheads="1"/>
          </p:cNvPicPr>
          <p:nvPr/>
        </p:nvPicPr>
        <p:blipFill>
          <a:blip r:embed="rId2" cstate="print"/>
          <a:srcRect/>
          <a:stretch>
            <a:fillRect/>
          </a:stretch>
        </p:blipFill>
        <p:spPr>
          <a:xfrm>
            <a:off x="7400489" y="1468073"/>
            <a:ext cx="3094138" cy="3707933"/>
          </a:xfrm>
          <a:prstGeom prst="rect">
            <a:avLst/>
          </a:prstGeom>
        </p:spPr>
      </p:pic>
      <p:sp>
        <p:nvSpPr>
          <p:cNvPr id="4" name="Rectangle 3">
            <a:extLst>
              <a:ext uri="{FF2B5EF4-FFF2-40B4-BE49-F238E27FC236}">
                <a16:creationId xmlns:a16="http://schemas.microsoft.com/office/drawing/2014/main" id="{E1368681-3368-4CDE-A6A3-D61797CFF89B}"/>
              </a:ext>
            </a:extLst>
          </p:cNvPr>
          <p:cNvSpPr/>
          <p:nvPr/>
        </p:nvSpPr>
        <p:spPr>
          <a:xfrm>
            <a:off x="774583" y="2162146"/>
            <a:ext cx="6096000" cy="2533707"/>
          </a:xfrm>
          <a:prstGeom prst="rect">
            <a:avLst/>
          </a:prstGeom>
        </p:spPr>
        <p:txBody>
          <a:bodyPr>
            <a:spAutoFit/>
          </a:bodyPr>
          <a:lstStyle/>
          <a:p>
            <a:pPr algn="just">
              <a:lnSpc>
                <a:spcPct val="150000"/>
              </a:lnSpc>
            </a:pPr>
            <a:r>
              <a:rPr lang="en-US" dirty="0"/>
              <a:t>One circuit of a single-phase transmission line is composed of three solid wires, each 0.25 cm. in radius. The return circuit is composed of two wires, each 0.5 cm. in radius. The arrangement of conductors is shown in Fig. Find the inductance due to the current in each side of the line and the inductance of the complete line .</a:t>
            </a:r>
            <a:endParaRPr lang="tr-TR" dirty="0"/>
          </a:p>
        </p:txBody>
      </p:sp>
      <p:sp>
        <p:nvSpPr>
          <p:cNvPr id="5" name="Rectangle 4">
            <a:extLst>
              <a:ext uri="{FF2B5EF4-FFF2-40B4-BE49-F238E27FC236}">
                <a16:creationId xmlns:a16="http://schemas.microsoft.com/office/drawing/2014/main" id="{808D10A9-F97A-4E66-A6C6-F74CD95D19E2}"/>
              </a:ext>
            </a:extLst>
          </p:cNvPr>
          <p:cNvSpPr/>
          <p:nvPr/>
        </p:nvSpPr>
        <p:spPr>
          <a:xfrm>
            <a:off x="732638" y="5440754"/>
            <a:ext cx="3967048" cy="456215"/>
          </a:xfrm>
          <a:prstGeom prst="rect">
            <a:avLst/>
          </a:prstGeom>
        </p:spPr>
        <p:txBody>
          <a:bodyPr wrap="none">
            <a:spAutoFit/>
          </a:bodyPr>
          <a:lstStyle/>
          <a:p>
            <a:pPr algn="just">
              <a:lnSpc>
                <a:spcPct val="150000"/>
              </a:lnSpc>
              <a:buNone/>
            </a:pPr>
            <a:r>
              <a:rPr lang="en-US" dirty="0"/>
              <a:t>Find the GMD between sides X and Y.</a:t>
            </a:r>
            <a:endParaRPr lang="tr-TR" dirty="0"/>
          </a:p>
        </p:txBody>
      </p:sp>
    </p:spTree>
    <p:extLst>
      <p:ext uri="{BB962C8B-B14F-4D97-AF65-F5344CB8AC3E}">
        <p14:creationId xmlns:p14="http://schemas.microsoft.com/office/powerpoint/2010/main" val="3013583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052E-E7A7-46B3-86B0-29F5019197D9}"/>
              </a:ext>
            </a:extLst>
          </p:cNvPr>
          <p:cNvSpPr>
            <a:spLocks noGrp="1"/>
          </p:cNvSpPr>
          <p:nvPr>
            <p:ph type="title"/>
          </p:nvPr>
        </p:nvSpPr>
        <p:spPr/>
        <p:txBody>
          <a:bodyPr/>
          <a:lstStyle/>
          <a:p>
            <a:r>
              <a:rPr lang="en-US" dirty="0"/>
              <a:t>SOLUTION</a:t>
            </a:r>
          </a:p>
        </p:txBody>
      </p:sp>
      <p:pic>
        <p:nvPicPr>
          <p:cNvPr id="4" name="Picture 1">
            <a:extLst>
              <a:ext uri="{FF2B5EF4-FFF2-40B4-BE49-F238E27FC236}">
                <a16:creationId xmlns:a16="http://schemas.microsoft.com/office/drawing/2014/main" id="{5B0B7CA5-5040-4CB1-8E18-76C8AC700FC5}"/>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09600" y="2514600"/>
            <a:ext cx="2247900" cy="441325"/>
          </a:xfrm>
          <a:prstGeom prst="rect">
            <a:avLst/>
          </a:prstGeom>
          <a:noFill/>
          <a:ln w="9525">
            <a:noFill/>
            <a:miter lim="800000"/>
            <a:headEnd/>
            <a:tailEnd/>
          </a:ln>
        </p:spPr>
      </p:pic>
      <p:pic>
        <p:nvPicPr>
          <p:cNvPr id="6" name="Picture 4">
            <a:extLst>
              <a:ext uri="{FF2B5EF4-FFF2-40B4-BE49-F238E27FC236}">
                <a16:creationId xmlns:a16="http://schemas.microsoft.com/office/drawing/2014/main" id="{79D61FF0-833E-4892-ACEB-C3A6C88F9233}"/>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302465" y="2616993"/>
            <a:ext cx="1303338" cy="236538"/>
          </a:xfrm>
          <a:prstGeom prst="rect">
            <a:avLst/>
          </a:prstGeom>
          <a:noFill/>
          <a:ln w="9525">
            <a:noFill/>
            <a:miter lim="800000"/>
            <a:headEnd/>
            <a:tailEnd/>
          </a:ln>
        </p:spPr>
      </p:pic>
      <p:pic>
        <p:nvPicPr>
          <p:cNvPr id="8" name="Picture 7">
            <a:extLst>
              <a:ext uri="{FF2B5EF4-FFF2-40B4-BE49-F238E27FC236}">
                <a16:creationId xmlns:a16="http://schemas.microsoft.com/office/drawing/2014/main" id="{8DFFDAB6-7925-4B22-86A6-A7A6C6CF273F}"/>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04434" y="3171985"/>
            <a:ext cx="3032125" cy="296863"/>
          </a:xfrm>
          <a:prstGeom prst="rect">
            <a:avLst/>
          </a:prstGeom>
          <a:noFill/>
          <a:ln w="9525">
            <a:noFill/>
            <a:miter lim="800000"/>
            <a:headEnd/>
            <a:tailEnd/>
          </a:ln>
        </p:spPr>
      </p:pic>
      <p:pic>
        <p:nvPicPr>
          <p:cNvPr id="10" name="Picture 10">
            <a:extLst>
              <a:ext uri="{FF2B5EF4-FFF2-40B4-BE49-F238E27FC236}">
                <a16:creationId xmlns:a16="http://schemas.microsoft.com/office/drawing/2014/main" id="{08C87AD6-9704-4CFC-A10C-D186EE38FE85}"/>
              </a:ext>
            </a:extLst>
          </p:cNvP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73217" y="3811114"/>
            <a:ext cx="1920875" cy="296862"/>
          </a:xfrm>
          <a:prstGeom prst="rect">
            <a:avLst/>
          </a:prstGeom>
          <a:noFill/>
          <a:ln w="9525">
            <a:noFill/>
            <a:miter lim="800000"/>
            <a:headEnd/>
            <a:tailEnd/>
          </a:ln>
        </p:spPr>
      </p:pic>
      <p:pic>
        <p:nvPicPr>
          <p:cNvPr id="12" name="Picture 13">
            <a:extLst>
              <a:ext uri="{FF2B5EF4-FFF2-40B4-BE49-F238E27FC236}">
                <a16:creationId xmlns:a16="http://schemas.microsoft.com/office/drawing/2014/main" id="{0031E219-CFB9-4E4A-A5FA-899C953B51FD}"/>
              </a:ext>
            </a:extLst>
          </p:cNvPr>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09600" y="4259264"/>
            <a:ext cx="2873375" cy="457200"/>
          </a:xfrm>
          <a:prstGeom prst="rect">
            <a:avLst/>
          </a:prstGeom>
          <a:noFill/>
          <a:ln w="9525">
            <a:noFill/>
            <a:miter lim="800000"/>
            <a:headEnd/>
            <a:tailEnd/>
          </a:ln>
        </p:spPr>
      </p:pic>
      <p:pic>
        <p:nvPicPr>
          <p:cNvPr id="14" name="Picture 11">
            <a:extLst>
              <a:ext uri="{FF2B5EF4-FFF2-40B4-BE49-F238E27FC236}">
                <a16:creationId xmlns:a16="http://schemas.microsoft.com/office/drawing/2014/main" id="{97D4F76B-6F30-4143-B222-E4ED5F95ABF1}"/>
              </a:ext>
            </a:extLst>
          </p:cNvPr>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40127" y="5444442"/>
            <a:ext cx="3360738" cy="381000"/>
          </a:xfrm>
          <a:prstGeom prst="rect">
            <a:avLst/>
          </a:prstGeom>
          <a:noFill/>
          <a:ln w="9525">
            <a:noFill/>
            <a:miter lim="800000"/>
            <a:headEnd/>
            <a:tailEnd/>
          </a:ln>
        </p:spPr>
      </p:pic>
      <p:sp>
        <p:nvSpPr>
          <p:cNvPr id="15" name="TextBox 14">
            <a:extLst>
              <a:ext uri="{FF2B5EF4-FFF2-40B4-BE49-F238E27FC236}">
                <a16:creationId xmlns:a16="http://schemas.microsoft.com/office/drawing/2014/main" id="{BCC08DD8-430D-40E5-BCFD-7BD01AE33128}"/>
              </a:ext>
            </a:extLst>
          </p:cNvPr>
          <p:cNvSpPr txBox="1"/>
          <p:nvPr/>
        </p:nvSpPr>
        <p:spPr>
          <a:xfrm>
            <a:off x="1065402" y="4987242"/>
            <a:ext cx="914400"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SELF GMD OF SIDE  X</a:t>
            </a:r>
          </a:p>
        </p:txBody>
      </p:sp>
      <p:pic>
        <p:nvPicPr>
          <p:cNvPr id="17" name="Picture 19">
            <a:extLst>
              <a:ext uri="{FF2B5EF4-FFF2-40B4-BE49-F238E27FC236}">
                <a16:creationId xmlns:a16="http://schemas.microsoft.com/office/drawing/2014/main" id="{87072C3B-EF71-4D27-84EB-8D51BBDD108D}"/>
              </a:ext>
            </a:extLst>
          </p:cNvPr>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48616" y="6028483"/>
            <a:ext cx="3619500" cy="663575"/>
          </a:xfrm>
          <a:prstGeom prst="rect">
            <a:avLst/>
          </a:prstGeom>
          <a:noFill/>
          <a:ln w="9525">
            <a:noFill/>
            <a:miter lim="800000"/>
            <a:headEnd/>
            <a:tailEnd/>
          </a:ln>
        </p:spPr>
      </p:pic>
      <p:sp>
        <p:nvSpPr>
          <p:cNvPr id="18" name="TextBox 17">
            <a:extLst>
              <a:ext uri="{FF2B5EF4-FFF2-40B4-BE49-F238E27FC236}">
                <a16:creationId xmlns:a16="http://schemas.microsoft.com/office/drawing/2014/main" id="{F327FAB3-28EB-4A75-9645-EBB6AFAFFA90}"/>
              </a:ext>
            </a:extLst>
          </p:cNvPr>
          <p:cNvSpPr txBox="1"/>
          <p:nvPr/>
        </p:nvSpPr>
        <p:spPr>
          <a:xfrm>
            <a:off x="1065402" y="1904301"/>
            <a:ext cx="914400"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GMD BETWEEN X  AND Y</a:t>
            </a:r>
          </a:p>
        </p:txBody>
      </p:sp>
      <p:pic>
        <p:nvPicPr>
          <p:cNvPr id="20" name="Picture 1">
            <a:extLst>
              <a:ext uri="{FF2B5EF4-FFF2-40B4-BE49-F238E27FC236}">
                <a16:creationId xmlns:a16="http://schemas.microsoft.com/office/drawing/2014/main" id="{F8D95E5E-B9C0-4AF7-B9DA-FE0F7E1E7ED2}"/>
              </a:ext>
            </a:extLst>
          </p:cNvPr>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6691619" y="2179696"/>
            <a:ext cx="3032125" cy="663575"/>
          </a:xfrm>
          <a:prstGeom prst="rect">
            <a:avLst/>
          </a:prstGeom>
          <a:noFill/>
          <a:ln w="9525">
            <a:noFill/>
            <a:miter lim="800000"/>
            <a:headEnd/>
            <a:tailEnd/>
          </a:ln>
        </p:spPr>
      </p:pic>
      <p:sp>
        <p:nvSpPr>
          <p:cNvPr id="21" name="TextBox 20">
            <a:extLst>
              <a:ext uri="{FF2B5EF4-FFF2-40B4-BE49-F238E27FC236}">
                <a16:creationId xmlns:a16="http://schemas.microsoft.com/office/drawing/2014/main" id="{7E2B6A73-70B2-4090-AF0C-341FFEB267E8}"/>
              </a:ext>
            </a:extLst>
          </p:cNvPr>
          <p:cNvSpPr txBox="1"/>
          <p:nvPr/>
        </p:nvSpPr>
        <p:spPr>
          <a:xfrm>
            <a:off x="7390701" y="1845578"/>
            <a:ext cx="914400"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SELF GMD OF  Y</a:t>
            </a:r>
          </a:p>
        </p:txBody>
      </p:sp>
      <p:pic>
        <p:nvPicPr>
          <p:cNvPr id="22" name="Picture 4">
            <a:extLst>
              <a:ext uri="{FF2B5EF4-FFF2-40B4-BE49-F238E27FC236}">
                <a16:creationId xmlns:a16="http://schemas.microsoft.com/office/drawing/2014/main" id="{4CA7E3A4-56F7-4A2D-B3DB-4EA1150E6B09}"/>
              </a:ext>
            </a:extLst>
          </p:cNvPr>
          <p:cNvPicPr>
            <a:picLocks noChangeAspect="1" noChangeArrowheads="1"/>
          </p:cNvPicPr>
          <p:nvPr/>
        </p:nvPicPr>
        <p:blipFill>
          <a:blip r:embed="rId10" cstate="print"/>
          <a:srcRect/>
          <a:stretch>
            <a:fillRect/>
          </a:stretch>
        </p:blipFill>
        <p:spPr>
          <a:xfrm>
            <a:off x="6480000" y="3535364"/>
            <a:ext cx="3063875" cy="2362200"/>
          </a:xfrm>
          <a:prstGeom prst="rect">
            <a:avLst/>
          </a:prstGeom>
        </p:spPr>
      </p:pic>
    </p:spTree>
    <p:extLst>
      <p:ext uri="{BB962C8B-B14F-4D97-AF65-F5344CB8AC3E}">
        <p14:creationId xmlns:p14="http://schemas.microsoft.com/office/powerpoint/2010/main" val="189378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FE021-024F-4E9F-8A7D-6F80155D1965}"/>
              </a:ext>
            </a:extLst>
          </p:cNvPr>
          <p:cNvSpPr>
            <a:spLocks noGrp="1"/>
          </p:cNvSpPr>
          <p:nvPr>
            <p:ph type="title"/>
          </p:nvPr>
        </p:nvSpPr>
        <p:spPr/>
        <p:txBody>
          <a:bodyPr/>
          <a:lstStyle/>
          <a:p>
            <a:r>
              <a:rPr lang="en-GB" b="1" dirty="0">
                <a:solidFill>
                  <a:prstClr val="black"/>
                </a:solidFill>
                <a:latin typeface="Times New Roman" panose="02020603050405020304" pitchFamily="18" charset="0"/>
                <a:cs typeface="+mn-cs"/>
              </a:rPr>
              <a:t>REFERENCES</a:t>
            </a:r>
            <a:endParaRPr lang="en-US" dirty="0"/>
          </a:p>
        </p:txBody>
      </p:sp>
      <p:sp>
        <p:nvSpPr>
          <p:cNvPr id="3" name="Content Placeholder 2">
            <a:extLst>
              <a:ext uri="{FF2B5EF4-FFF2-40B4-BE49-F238E27FC236}">
                <a16:creationId xmlns:a16="http://schemas.microsoft.com/office/drawing/2014/main" id="{A79476E7-1F2F-485F-9347-341D5321AB76}"/>
              </a:ext>
            </a:extLst>
          </p:cNvPr>
          <p:cNvSpPr>
            <a:spLocks noGrp="1"/>
          </p:cNvSpPr>
          <p:nvPr>
            <p:ph idx="4294967295"/>
          </p:nvPr>
        </p:nvSpPr>
        <p:spPr>
          <a:xfrm>
            <a:off x="981512" y="1935163"/>
            <a:ext cx="9991288" cy="4389437"/>
          </a:xfrm>
        </p:spPr>
        <p:txBody>
          <a:bodyPr/>
          <a:lstStyle/>
          <a:p>
            <a:pPr marL="0" lvl="0" algn="just">
              <a:spcBef>
                <a:spcPts val="0"/>
              </a:spcBef>
              <a:spcAft>
                <a:spcPts val="0"/>
              </a:spcAft>
            </a:pPr>
            <a:r>
              <a:rPr lang="en-GB" sz="2800" b="1" dirty="0">
                <a:solidFill>
                  <a:prstClr val="black"/>
                </a:solidFill>
                <a:latin typeface="Times New Roman" panose="02020603050405020304" pitchFamily="18" charset="0"/>
                <a:ea typeface="Calibri" panose="020F0502020204030204" pitchFamily="34" charset="0"/>
              </a:rPr>
              <a:t>				</a:t>
            </a:r>
            <a:endParaRPr lang="en-US" sz="2400" dirty="0">
              <a:solidFill>
                <a:prstClr val="black"/>
              </a:solidFill>
              <a:latin typeface="Calibri" panose="020F0502020204030204" pitchFamily="34" charset="0"/>
              <a:ea typeface="Calibri" panose="020F0502020204030204" pitchFamily="34" charset="0"/>
            </a:endParaRPr>
          </a:p>
          <a:p>
            <a:pPr marL="514350" lvl="0" indent="-514350">
              <a:spcBef>
                <a:spcPts val="0"/>
              </a:spcBef>
              <a:spcAft>
                <a:spcPts val="0"/>
              </a:spcAft>
              <a:buAutoNum type="arabicPeriod"/>
              <a:tabLst>
                <a:tab pos="457200" algn="l"/>
              </a:tabLst>
            </a:pPr>
            <a:r>
              <a:rPr lang="en-US" sz="2800" dirty="0">
                <a:solidFill>
                  <a:prstClr val="black"/>
                </a:solidFill>
                <a:latin typeface="Calibri" panose="020F0502020204030204" pitchFamily="34" charset="0"/>
                <a:ea typeface="Calibri" panose="020F0502020204030204" pitchFamily="34" charset="0"/>
              </a:rPr>
              <a:t>Power System Analysis: John J. Grainger and William D. Stevenson, J. R. </a:t>
            </a:r>
          </a:p>
          <a:p>
            <a:pPr marL="0" lvl="0" indent="0">
              <a:spcBef>
                <a:spcPts val="0"/>
              </a:spcBef>
              <a:spcAft>
                <a:spcPts val="0"/>
              </a:spcAft>
              <a:buNone/>
              <a:tabLst>
                <a:tab pos="457200" algn="l"/>
              </a:tabLst>
            </a:pPr>
            <a:r>
              <a:rPr lang="en-US" sz="2800" dirty="0">
                <a:solidFill>
                  <a:prstClr val="black"/>
                </a:solidFill>
                <a:latin typeface="Calibri" panose="020F0502020204030204" pitchFamily="34" charset="0"/>
                <a:ea typeface="Calibri" panose="020F0502020204030204" pitchFamily="34" charset="0"/>
              </a:rPr>
              <a:t>      McGraw-Hill, 1994 ISBN: 0-07-061293-5</a:t>
            </a:r>
            <a:endParaRPr lang="en-US" sz="2400" dirty="0">
              <a:solidFill>
                <a:prstClr val="black"/>
              </a:solidFill>
              <a:latin typeface="Calibri" panose="020F0502020204030204" pitchFamily="34" charset="0"/>
              <a:ea typeface="Calibri" panose="020F0502020204030204" pitchFamily="34" charset="0"/>
            </a:endParaRPr>
          </a:p>
          <a:p>
            <a:pPr marL="0" lvl="0">
              <a:spcBef>
                <a:spcPts val="0"/>
              </a:spcBef>
              <a:spcAft>
                <a:spcPts val="0"/>
              </a:spcAft>
            </a:pPr>
            <a:r>
              <a:rPr lang="tr-TR" sz="2800" dirty="0">
                <a:solidFill>
                  <a:prstClr val="black"/>
                </a:solidFill>
                <a:latin typeface="Calibri" panose="020F0502020204030204" pitchFamily="34" charset="0"/>
                <a:ea typeface="Calibri" panose="020F0502020204030204" pitchFamily="34" charset="0"/>
              </a:rPr>
              <a:t> </a:t>
            </a:r>
            <a:endParaRPr lang="en-US" sz="2400" dirty="0">
              <a:solidFill>
                <a:prstClr val="black"/>
              </a:solidFill>
              <a:latin typeface="Calibri" panose="020F0502020204030204" pitchFamily="34" charset="0"/>
              <a:ea typeface="Calibri" panose="020F0502020204030204" pitchFamily="34" charset="0"/>
            </a:endParaRPr>
          </a:p>
          <a:p>
            <a:pPr marL="0" lvl="0" indent="0" algn="just">
              <a:spcBef>
                <a:spcPts val="0"/>
              </a:spcBef>
              <a:spcAft>
                <a:spcPts val="0"/>
              </a:spcAft>
              <a:buNone/>
              <a:tabLst>
                <a:tab pos="457200" algn="l"/>
              </a:tabLst>
            </a:pPr>
            <a:r>
              <a:rPr lang="en-US" sz="2800" dirty="0">
                <a:solidFill>
                  <a:prstClr val="black"/>
                </a:solidFill>
                <a:latin typeface="Times New Roman" panose="02020603050405020304" pitchFamily="18" charset="0"/>
                <a:ea typeface="Calibri" panose="020F0502020204030204" pitchFamily="34" charset="0"/>
              </a:rPr>
              <a:t>2.</a:t>
            </a:r>
            <a:r>
              <a:rPr lang="tr-TR" sz="2800" dirty="0">
                <a:solidFill>
                  <a:prstClr val="black"/>
                </a:solidFill>
                <a:latin typeface="Times New Roman" panose="02020603050405020304" pitchFamily="18" charset="0"/>
                <a:ea typeface="Calibri" panose="020F0502020204030204" pitchFamily="34" charset="0"/>
              </a:rPr>
              <a:t> Power System Analysis and  Design : JD Glover ,MS Sarma ,</a:t>
            </a:r>
            <a:endParaRPr lang="en-US" sz="2800" dirty="0">
              <a:solidFill>
                <a:prstClr val="black"/>
              </a:solidFill>
              <a:latin typeface="Times New Roman" panose="02020603050405020304" pitchFamily="18" charset="0"/>
              <a:ea typeface="Calibri" panose="020F0502020204030204" pitchFamily="34" charset="0"/>
            </a:endParaRPr>
          </a:p>
          <a:p>
            <a:pPr marL="0" lvl="0" indent="0" algn="just">
              <a:spcBef>
                <a:spcPts val="0"/>
              </a:spcBef>
              <a:spcAft>
                <a:spcPts val="0"/>
              </a:spcAft>
              <a:buNone/>
              <a:tabLst>
                <a:tab pos="457200" algn="l"/>
              </a:tabLst>
            </a:pPr>
            <a:r>
              <a:rPr lang="en-US" sz="2800" dirty="0">
                <a:solidFill>
                  <a:prstClr val="black"/>
                </a:solidFill>
                <a:latin typeface="Times New Roman" panose="02020603050405020304" pitchFamily="18" charset="0"/>
                <a:ea typeface="Calibri" panose="020F0502020204030204" pitchFamily="34" charset="0"/>
              </a:rPr>
              <a:t>    </a:t>
            </a:r>
            <a:r>
              <a:rPr lang="tr-TR" sz="2800" dirty="0">
                <a:solidFill>
                  <a:prstClr val="black"/>
                </a:solidFill>
                <a:latin typeface="Times New Roman" panose="02020603050405020304" pitchFamily="18" charset="0"/>
                <a:ea typeface="Calibri" panose="020F0502020204030204" pitchFamily="34" charset="0"/>
              </a:rPr>
              <a:t>TJ Overbye Cengage Learning,  2012 ISBN-13-978-1-111-42579-1</a:t>
            </a:r>
            <a:endParaRPr lang="en-US" sz="2400" dirty="0">
              <a:solidFill>
                <a:prstClr val="black"/>
              </a:solidFill>
              <a:latin typeface="Calibri" panose="020F0502020204030204" pitchFamily="34" charset="0"/>
              <a:ea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id="{FA0A1453-06EA-47D8-8D73-DFBE5C5DAE4F}"/>
              </a:ext>
            </a:extLst>
          </p:cNvPr>
          <p:cNvSpPr>
            <a:spLocks noGrp="1"/>
          </p:cNvSpPr>
          <p:nvPr>
            <p:ph type="sldNum" sz="quarter" idx="4294967295"/>
          </p:nvPr>
        </p:nvSpPr>
        <p:spPr>
          <a:xfrm>
            <a:off x="11176000" y="6356350"/>
            <a:ext cx="1016000" cy="365125"/>
          </a:xfrm>
        </p:spPr>
        <p:txBody>
          <a:bodyPr/>
          <a:lstStyle/>
          <a:p>
            <a:pPr>
              <a:defRPr/>
            </a:pPr>
            <a:fld id="{252D9520-C958-490E-8801-B53D28C80398}" type="slidenum">
              <a:rPr lang="en-US" smtClean="0"/>
              <a:pPr>
                <a:defRPr/>
              </a:pPr>
              <a:t>3</a:t>
            </a:fld>
            <a:endParaRPr lang="en-US"/>
          </a:p>
        </p:txBody>
      </p:sp>
      <p:sp>
        <p:nvSpPr>
          <p:cNvPr id="5" name="TextBox 4">
            <a:extLst>
              <a:ext uri="{FF2B5EF4-FFF2-40B4-BE49-F238E27FC236}">
                <a16:creationId xmlns:a16="http://schemas.microsoft.com/office/drawing/2014/main" id="{F52970EC-A3E1-4CCC-8A7D-8932EBF92AC7}"/>
              </a:ext>
            </a:extLst>
          </p:cNvPr>
          <p:cNvSpPr txBox="1"/>
          <p:nvPr/>
        </p:nvSpPr>
        <p:spPr>
          <a:xfrm>
            <a:off x="4907559" y="5964572"/>
            <a:ext cx="2617365"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50% MT   ,50%   FINAL</a:t>
            </a:r>
          </a:p>
        </p:txBody>
      </p:sp>
    </p:spTree>
    <p:extLst>
      <p:ext uri="{BB962C8B-B14F-4D97-AF65-F5344CB8AC3E}">
        <p14:creationId xmlns:p14="http://schemas.microsoft.com/office/powerpoint/2010/main" val="2652079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B528-08F0-47FA-9D03-76C0AED9CDEF}"/>
              </a:ext>
            </a:extLst>
          </p:cNvPr>
          <p:cNvSpPr>
            <a:spLocks noGrp="1"/>
          </p:cNvSpPr>
          <p:nvPr>
            <p:ph type="title"/>
          </p:nvPr>
        </p:nvSpPr>
        <p:spPr/>
        <p:txBody>
          <a:bodyPr/>
          <a:lstStyle/>
          <a:p>
            <a:r>
              <a:rPr lang="en-US" dirty="0"/>
              <a:t>EE 472 </a:t>
            </a:r>
          </a:p>
        </p:txBody>
      </p:sp>
      <p:graphicFrame>
        <p:nvGraphicFramePr>
          <p:cNvPr id="5" name="Content Placeholder 4">
            <a:extLst>
              <a:ext uri="{FF2B5EF4-FFF2-40B4-BE49-F238E27FC236}">
                <a16:creationId xmlns:a16="http://schemas.microsoft.com/office/drawing/2014/main" id="{799A3A7C-DF9D-476B-9711-AD946EC31008}"/>
              </a:ext>
            </a:extLst>
          </p:cNvPr>
          <p:cNvGraphicFramePr>
            <a:graphicFrameLocks noGrp="1"/>
          </p:cNvGraphicFramePr>
          <p:nvPr>
            <p:ph idx="4294967295"/>
            <p:extLst>
              <p:ext uri="{D42A27DB-BD31-4B8C-83A1-F6EECF244321}">
                <p14:modId xmlns:p14="http://schemas.microsoft.com/office/powerpoint/2010/main" val="3240126419"/>
              </p:ext>
            </p:extLst>
          </p:nvPr>
        </p:nvGraphicFramePr>
        <p:xfrm>
          <a:off x="1853967" y="1258349"/>
          <a:ext cx="6828638" cy="5356121"/>
        </p:xfrm>
        <a:graphic>
          <a:graphicData uri="http://schemas.openxmlformats.org/drawingml/2006/table">
            <a:tbl>
              <a:tblPr/>
              <a:tblGrid>
                <a:gridCol w="512216">
                  <a:extLst>
                    <a:ext uri="{9D8B030D-6E8A-4147-A177-3AD203B41FA5}">
                      <a16:colId xmlns:a16="http://schemas.microsoft.com/office/drawing/2014/main" val="4273159289"/>
                    </a:ext>
                  </a:extLst>
                </a:gridCol>
                <a:gridCol w="6316422">
                  <a:extLst>
                    <a:ext uri="{9D8B030D-6E8A-4147-A177-3AD203B41FA5}">
                      <a16:colId xmlns:a16="http://schemas.microsoft.com/office/drawing/2014/main" val="3565981832"/>
                    </a:ext>
                  </a:extLst>
                </a:gridCol>
              </a:tblGrid>
              <a:tr h="155158">
                <a:tc gridSpan="2">
                  <a:txBody>
                    <a:bodyPr/>
                    <a:lstStyle/>
                    <a:p>
                      <a:pPr marL="0" marR="0" algn="ctr">
                        <a:spcBef>
                          <a:spcPts val="0"/>
                        </a:spcBef>
                        <a:spcAft>
                          <a:spcPts val="0"/>
                        </a:spcAft>
                      </a:pPr>
                      <a:r>
                        <a:rPr lang="tr-TR" sz="800" b="1">
                          <a:effectLst/>
                          <a:latin typeface="Calibri" panose="020F0502020204030204" pitchFamily="34" charset="0"/>
                          <a:ea typeface="Times New Roman" panose="02020603050405020304" pitchFamily="18" charset="0"/>
                          <a:cs typeface="Times New Roman" panose="02020603050405020304" pitchFamily="18" charset="0"/>
                        </a:rPr>
                        <a:t>COURSE PLAN</a:t>
                      </a:r>
                      <a:endParaRPr lang="en-US" sz="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55798" marR="55798" marT="0" marB="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195627289"/>
                  </a:ext>
                </a:extLst>
              </a:tr>
              <a:tr h="155158">
                <a:tc>
                  <a:txBody>
                    <a:bodyPr/>
                    <a:lstStyle/>
                    <a:p>
                      <a:pPr marL="0" marR="0" algn="l">
                        <a:spcBef>
                          <a:spcPts val="0"/>
                        </a:spcBef>
                        <a:spcAft>
                          <a:spcPts val="0"/>
                        </a:spcAft>
                      </a:pPr>
                      <a:r>
                        <a:rPr lang="tr-TR" sz="800" b="1" kern="0">
                          <a:effectLst/>
                          <a:latin typeface="Calibri" panose="020F0502020204030204" pitchFamily="34" charset="0"/>
                          <a:ea typeface="Times New Roman" panose="02020603050405020304" pitchFamily="18" charset="0"/>
                          <a:cs typeface="Times New Roman" panose="02020603050405020304" pitchFamily="18" charset="0"/>
                        </a:rPr>
                        <a:t>week</a:t>
                      </a:r>
                      <a:endParaRPr lang="en-US" sz="800" b="1" kern="0">
                        <a:effectLst/>
                        <a:latin typeface="Calibri" panose="020F0502020204030204" pitchFamily="34" charset="0"/>
                        <a:ea typeface="Times New Roman" panose="02020603050405020304" pitchFamily="18" charset="0"/>
                        <a:cs typeface="Times New Roman" panose="02020603050405020304" pitchFamily="18" charset="0"/>
                      </a:endParaRPr>
                    </a:p>
                  </a:txBody>
                  <a:tcPr marL="55798" marR="55798"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tr-TR" sz="800" b="1">
                          <a:effectLst/>
                          <a:latin typeface="Calibri" panose="020F0502020204030204" pitchFamily="34" charset="0"/>
                          <a:ea typeface="Times New Roman" panose="02020603050405020304" pitchFamily="18" charset="0"/>
                          <a:cs typeface="Times New Roman" panose="02020603050405020304" pitchFamily="18" charset="0"/>
                        </a:rPr>
                        <a:t>Topics</a:t>
                      </a:r>
                      <a:endParaRPr lang="en-US" sz="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55798" marR="55798"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5498739"/>
                  </a:ext>
                </a:extLst>
              </a:tr>
              <a:tr h="391978">
                <a:tc>
                  <a:txBody>
                    <a:bodyPr/>
                    <a:lstStyle/>
                    <a:p>
                      <a:pPr marL="0" marR="0">
                        <a:spcBef>
                          <a:spcPts val="0"/>
                        </a:spcBef>
                        <a:spcAft>
                          <a:spcPts val="0"/>
                        </a:spcAft>
                      </a:pPr>
                      <a:r>
                        <a:rPr lang="tr-TR" sz="1000" b="1">
                          <a:effectLst/>
                          <a:latin typeface="Calibri" panose="020F0502020204030204" pitchFamily="34" charset="0"/>
                          <a:ea typeface="Calibri" panose="020F0502020204030204" pitchFamily="34" charset="0"/>
                          <a:cs typeface="Times New Roman" panose="02020603050405020304" pitchFamily="18" charset="0"/>
                        </a:rPr>
                        <a:t>    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tr-TR" sz="1000" b="1">
                          <a:effectLst/>
                          <a:latin typeface="Calibri" panose="020F0502020204030204" pitchFamily="34" charset="0"/>
                          <a:ea typeface="Calibri" panose="020F0502020204030204" pitchFamily="34" charset="0"/>
                          <a:cs typeface="Times New Roman" panose="02020603050405020304" pitchFamily="18" charset="0"/>
                        </a:rPr>
                        <a:t>    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Installed Capacity and  Consumption per capita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755766"/>
                  </a:ext>
                </a:extLst>
              </a:tr>
              <a:tr h="552028">
                <a:tc>
                  <a:txBody>
                    <a:bodyPr/>
                    <a:lstStyle/>
                    <a:p>
                      <a:pPr marL="0" marR="0" algn="ctr">
                        <a:spcBef>
                          <a:spcPts val="0"/>
                        </a:spcBef>
                        <a:spcAft>
                          <a:spcPts val="0"/>
                        </a:spcAft>
                      </a:pPr>
                      <a:r>
                        <a:rPr lang="tr-TR" sz="1000" b="1">
                          <a:effectLst/>
                          <a:latin typeface="Calibri" panose="020F0502020204030204" pitchFamily="34" charset="0"/>
                          <a:ea typeface="Calibri" panose="020F0502020204030204" pitchFamily="34" charset="0"/>
                          <a:cs typeface="Times New Roman" panose="02020603050405020304" pitchFamily="18" charset="0"/>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4320" marR="0" indent="-274320">
                        <a:lnSpc>
                          <a:spcPct val="150000"/>
                        </a:lnSpc>
                        <a:spcBef>
                          <a:spcPts val="385"/>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 INDUCTANCE of Transmission Lines , </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Inductance of a Conductor Due to </a:t>
                      </a:r>
                      <a:r>
                        <a:rPr lang="en-US" sz="900" kern="12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Internel</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Flux ,  Flux linkages between </a:t>
                      </a:r>
                    </a:p>
                    <a:p>
                      <a:pPr marL="274320" marR="0" indent="-274320">
                        <a:lnSpc>
                          <a:spcPct val="150000"/>
                        </a:lnSpc>
                        <a:spcBef>
                          <a:spcPts val="385"/>
                        </a:spcBef>
                        <a:spcAft>
                          <a:spcPts val="0"/>
                        </a:spcAft>
                      </a:pP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two Points External to an Isolated  </a:t>
                      </a:r>
                      <a:r>
                        <a:rPr lang="en-US" sz="900" kern="12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conducto</a:t>
                      </a:r>
                      <a:r>
                        <a:rPr lang="tr-TR"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1676155"/>
                  </a:ext>
                </a:extLst>
              </a:tr>
              <a:tr h="425239">
                <a:tc>
                  <a:txBody>
                    <a:bodyPr/>
                    <a:lstStyle/>
                    <a:p>
                      <a:pPr marL="0" marR="0" algn="ctr">
                        <a:spcBef>
                          <a:spcPts val="0"/>
                        </a:spcBef>
                        <a:spcAft>
                          <a:spcPts val="0"/>
                        </a:spcAft>
                      </a:pPr>
                      <a:r>
                        <a:rPr lang="tr-TR" sz="1000" b="1">
                          <a:effectLst/>
                          <a:latin typeface="Calibri" panose="020F0502020204030204" pitchFamily="34" charset="0"/>
                          <a:ea typeface="Calibri" panose="020F0502020204030204" pitchFamily="34" charset="0"/>
                          <a:cs typeface="Times New Roman" panose="02020603050405020304" pitchFamily="18" charset="0"/>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buNone/>
                      </a:pPr>
                      <a:r>
                        <a:rPr lang="en-US" sz="900" dirty="0"/>
                        <a:t>Inductance of a Single-Phase Two-Wire Line .Flux Linkages of One Conductor in a Group. </a:t>
                      </a:r>
                      <a:r>
                        <a:rPr lang="tr-TR" sz="900" dirty="0"/>
                        <a:t>	</a:t>
                      </a:r>
                      <a:r>
                        <a:rPr lang="en-US" sz="900" dirty="0"/>
                        <a:t>Geometric Mean Distance</a:t>
                      </a:r>
                      <a:endParaRPr lang="tr-TR" sz="900" dirty="0"/>
                    </a:p>
                    <a:p>
                      <a:pPr marL="0" marR="0">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7750025"/>
                  </a:ext>
                </a:extLst>
              </a:tr>
              <a:tr h="486686">
                <a:tc>
                  <a:txBody>
                    <a:bodyPr/>
                    <a:lstStyle/>
                    <a:p>
                      <a:pPr marL="0" marR="0" algn="ctr">
                        <a:spcBef>
                          <a:spcPts val="0"/>
                        </a:spcBef>
                        <a:spcAft>
                          <a:spcPts val="0"/>
                        </a:spcAft>
                      </a:pPr>
                      <a:r>
                        <a:rPr lang="tr-TR" sz="1000" b="1">
                          <a:effectLst/>
                          <a:latin typeface="Calibri" panose="020F0502020204030204" pitchFamily="34" charset="0"/>
                          <a:ea typeface="Calibri" panose="020F0502020204030204" pitchFamily="34" charset="0"/>
                          <a:cs typeface="Times New Roman" panose="02020603050405020304" pitchFamily="18" charset="0"/>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buNone/>
                      </a:pPr>
                      <a:r>
                        <a:rPr lang="en-US" sz="900" dirty="0"/>
                        <a:t>Examples of Inductance Computations , Inductance of Three-Phase Lines with Equilateral </a:t>
                      </a:r>
                      <a:r>
                        <a:rPr lang="en-US" sz="900" dirty="0" err="1"/>
                        <a:t>Spacin</a:t>
                      </a:r>
                      <a:r>
                        <a:rPr lang="tr-TR" sz="900" dirty="0"/>
                        <a:t>g</a:t>
                      </a:r>
                      <a:r>
                        <a:rPr lang="en-US" sz="900" dirty="0"/>
                        <a:t>. </a:t>
                      </a:r>
                    </a:p>
                    <a:p>
                      <a:pPr>
                        <a:lnSpc>
                          <a:spcPct val="150000"/>
                        </a:lnSpc>
                        <a:buNone/>
                      </a:pPr>
                      <a:r>
                        <a:rPr lang="en-US" sz="900" dirty="0"/>
                        <a:t>Inductance of Three-phase Lines with Unsymmetrical </a:t>
                      </a:r>
                      <a:r>
                        <a:rPr lang="en-US" sz="900" dirty="0" err="1"/>
                        <a:t>Spacin</a:t>
                      </a:r>
                      <a:r>
                        <a:rPr lang="tr-TR" sz="900" dirty="0"/>
                        <a:t>g</a:t>
                      </a:r>
                      <a:r>
                        <a:rPr lang="en-US" sz="900" dirty="0"/>
                        <a:t>.  Transposition of transmission  Lines</a:t>
                      </a:r>
                      <a:endParaRPr lang="tr-TR" sz="900" dirty="0"/>
                    </a:p>
                    <a:p>
                      <a:pPr marL="0" marR="0">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1239313"/>
                  </a:ext>
                </a:extLst>
              </a:tr>
              <a:tr h="558337">
                <a:tc>
                  <a:txBody>
                    <a:bodyPr/>
                    <a:lstStyle/>
                    <a:p>
                      <a:pPr marL="0" marR="0" algn="ctr">
                        <a:spcBef>
                          <a:spcPts val="0"/>
                        </a:spcBef>
                        <a:spcAft>
                          <a:spcPts val="0"/>
                        </a:spcAft>
                      </a:pPr>
                      <a:r>
                        <a:rPr lang="tr-TR" sz="1000" b="1">
                          <a:effectLst/>
                          <a:latin typeface="Calibri" panose="020F0502020204030204" pitchFamily="34" charset="0"/>
                          <a:ea typeface="Calibri" panose="020F0502020204030204" pitchFamily="34" charset="0"/>
                          <a:cs typeface="Times New Roman" panose="02020603050405020304" pitchFamily="18" charset="0"/>
                        </a:rPr>
                        <a:t>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70000"/>
                        </a:lnSpc>
                        <a:buNone/>
                      </a:pPr>
                      <a:r>
                        <a:rPr lang="en-GB" sz="1000" dirty="0">
                          <a:effectLst/>
                          <a:latin typeface="Calibri" panose="020F0502020204030204" pitchFamily="34" charset="0"/>
                          <a:ea typeface="Calibri" panose="020F0502020204030204" pitchFamily="34" charset="0"/>
                          <a:cs typeface="Times New Roman" panose="02020603050405020304" pitchFamily="18" charset="0"/>
                        </a:rPr>
                        <a:t>CAPACITANCE of transmission Lines.</a:t>
                      </a:r>
                      <a:r>
                        <a:rPr lang="en-US" sz="900" dirty="0"/>
                        <a:t> The Potential Difference between Two Points Due to a Charge. Capacitance of a Two-wire Line. Potential Difference between Two Conductors of a Group of Charged Conductors</a:t>
                      </a:r>
                      <a:endParaRPr lang="tr-TR" sz="900" dirty="0"/>
                    </a:p>
                    <a:p>
                      <a:pPr marL="0" marR="0">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9196323"/>
                  </a:ext>
                </a:extLst>
              </a:tr>
              <a:tr h="535354">
                <a:tc>
                  <a:txBody>
                    <a:bodyPr/>
                    <a:lstStyle/>
                    <a:p>
                      <a:pPr marL="0" marR="0" algn="ctr">
                        <a:spcBef>
                          <a:spcPts val="0"/>
                        </a:spcBef>
                        <a:spcAft>
                          <a:spcPts val="0"/>
                        </a:spcAft>
                      </a:pPr>
                      <a:r>
                        <a:rPr lang="tr-TR" sz="1000" b="1">
                          <a:effectLst/>
                          <a:latin typeface="Calibri" panose="020F0502020204030204" pitchFamily="34" charset="0"/>
                          <a:ea typeface="Calibri" panose="020F0502020204030204" pitchFamily="34" charset="0"/>
                          <a:cs typeface="Times New Roman" panose="02020603050405020304" pitchFamily="18" charset="0"/>
                        </a:rPr>
                        <a:t>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70000"/>
                        </a:lnSpc>
                        <a:buNone/>
                      </a:pPr>
                      <a:r>
                        <a:rPr lang="en-US" sz="900" dirty="0"/>
                        <a:t>Capacitance of a Three-phase Line with Equilateral Spacing  Capacitance of a Three-phase Line with Unsymmetrical Spacing</a:t>
                      </a:r>
                      <a:endParaRPr lang="tr-TR" sz="900" dirty="0"/>
                    </a:p>
                    <a:p>
                      <a:pPr marL="0" marR="0">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4557264"/>
                  </a:ext>
                </a:extLst>
              </a:tr>
              <a:tr h="270381">
                <a:tc>
                  <a:txBody>
                    <a:bodyPr/>
                    <a:lstStyle/>
                    <a:p>
                      <a:pPr marL="0" marR="0" algn="ctr">
                        <a:spcBef>
                          <a:spcPts val="0"/>
                        </a:spcBef>
                        <a:spcAft>
                          <a:spcPts val="0"/>
                        </a:spcAft>
                      </a:pPr>
                      <a:r>
                        <a:rPr lang="tr-TR" sz="1000" b="1">
                          <a:effectLst/>
                          <a:latin typeface="Calibri" panose="020F0502020204030204" pitchFamily="34" charset="0"/>
                          <a:ea typeface="Calibri" panose="020F0502020204030204" pitchFamily="34" charset="0"/>
                          <a:cs typeface="Times New Roman" panose="02020603050405020304" pitchFamily="18" charset="0"/>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tr-TR" sz="1000" b="1">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 marR="0" indent="635">
                        <a:spcBef>
                          <a:spcPts val="0"/>
                        </a:spcBef>
                        <a:spcAft>
                          <a:spcPts val="0"/>
                        </a:spcAft>
                      </a:pPr>
                      <a:r>
                        <a:rPr lang="en-US" sz="900" dirty="0"/>
                        <a:t>CURRENT AND VOLTAGE RELATIONS ON A TRANSMISSION LINE.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9450705"/>
                  </a:ext>
                </a:extLst>
              </a:tr>
              <a:tr h="328513">
                <a:tc>
                  <a:txBody>
                    <a:bodyPr/>
                    <a:lstStyle/>
                    <a:p>
                      <a:pPr marL="0" marR="0" algn="ctr">
                        <a:spcBef>
                          <a:spcPts val="0"/>
                        </a:spcBef>
                        <a:spcAft>
                          <a:spcPts val="0"/>
                        </a:spcAft>
                      </a:pPr>
                      <a:r>
                        <a:rPr lang="tr-TR" sz="1000" b="1">
                          <a:effectLst/>
                          <a:latin typeface="Calibri" panose="020F0502020204030204" pitchFamily="34" charset="0"/>
                          <a:ea typeface="Calibri" panose="020F0502020204030204" pitchFamily="34" charset="0"/>
                          <a:cs typeface="Times New Roman" panose="02020603050405020304" pitchFamily="18" charset="0"/>
                        </a:rPr>
                        <a:t>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70000"/>
                        </a:lnSpc>
                        <a:buNone/>
                      </a:pPr>
                      <a:r>
                        <a:rPr lang="en-US" sz="900" dirty="0"/>
                        <a:t>The Short Transmission Line  The Medium-length Line  </a:t>
                      </a:r>
                      <a:endParaRPr lang="tr-TR" sz="900" dirty="0"/>
                    </a:p>
                    <a:p>
                      <a:pPr marL="111125" marR="0" indent="-111125">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1721770"/>
                  </a:ext>
                </a:extLst>
              </a:tr>
              <a:tr h="155158">
                <a:tc>
                  <a:txBody>
                    <a:bodyPr/>
                    <a:lstStyle/>
                    <a:p>
                      <a:pPr marL="0" marR="0" algn="ctr">
                        <a:spcBef>
                          <a:spcPts val="0"/>
                        </a:spcBef>
                        <a:spcAft>
                          <a:spcPts val="0"/>
                        </a:spcAft>
                      </a:pPr>
                      <a:r>
                        <a:rPr lang="tr-TR" sz="1000" b="1">
                          <a:effectLst/>
                          <a:latin typeface="Calibri" panose="020F0502020204030204" pitchFamily="34" charset="0"/>
                          <a:ea typeface="Calibri" panose="020F0502020204030204" pitchFamily="34" charset="0"/>
                          <a:cs typeface="Times New Roman" panose="02020603050405020304" pitchFamily="18" charset="0"/>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1125" marR="0" indent="-111125">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MIDTERM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5467401"/>
                  </a:ext>
                </a:extLst>
              </a:tr>
              <a:tr h="267650">
                <a:tc>
                  <a:txBody>
                    <a:bodyPr/>
                    <a:lstStyle/>
                    <a:p>
                      <a:pPr marL="0" marR="0" algn="ctr">
                        <a:spcBef>
                          <a:spcPts val="0"/>
                        </a:spcBef>
                        <a:spcAft>
                          <a:spcPts val="0"/>
                        </a:spcAft>
                      </a:pPr>
                      <a:r>
                        <a:rPr lang="tr-TR" sz="1000" b="1">
                          <a:effectLst/>
                          <a:latin typeface="Calibri" panose="020F0502020204030204" pitchFamily="34" charset="0"/>
                          <a:ea typeface="Calibri" panose="020F0502020204030204" pitchFamily="34" charset="0"/>
                          <a:cs typeface="Times New Roman" panose="02020603050405020304" pitchFamily="18" charset="0"/>
                        </a:rPr>
                        <a:t>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590" marR="0" indent="635">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REPRESENTATION OF POWER SYSTEMS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9696317"/>
                  </a:ext>
                </a:extLst>
              </a:tr>
              <a:tr h="261318">
                <a:tc>
                  <a:txBody>
                    <a:bodyPr/>
                    <a:lstStyle/>
                    <a:p>
                      <a:pPr marL="0" marR="0" algn="ctr">
                        <a:spcBef>
                          <a:spcPts val="0"/>
                        </a:spcBef>
                        <a:spcAft>
                          <a:spcPts val="0"/>
                        </a:spcAft>
                      </a:pPr>
                      <a:r>
                        <a:rPr lang="tr-TR" sz="1000" b="1">
                          <a:effectLst/>
                          <a:latin typeface="Calibri" panose="020F0502020204030204" pitchFamily="34" charset="0"/>
                          <a:ea typeface="Calibri" panose="020F0502020204030204" pitchFamily="34" charset="0"/>
                          <a:cs typeface="Times New Roman" panose="02020603050405020304" pitchFamily="18" charset="0"/>
                        </a:rPr>
                        <a:t>12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1125" marR="0" indent="-111125">
                        <a:spcBef>
                          <a:spcPts val="0"/>
                        </a:spcBef>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One Line Diagram  ,  Per-Unit Systems  </a:t>
                      </a:r>
                    </a:p>
                  </a:txBody>
                  <a:tcPr marL="55798" marR="55798"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205652"/>
                  </a:ext>
                </a:extLst>
              </a:tr>
              <a:tr h="155158">
                <a:tc>
                  <a:txBody>
                    <a:bodyPr/>
                    <a:lstStyle/>
                    <a:p>
                      <a:pPr marL="0" marR="0" algn="ctr">
                        <a:spcBef>
                          <a:spcPts val="0"/>
                        </a:spcBef>
                        <a:spcAft>
                          <a:spcPts val="0"/>
                        </a:spcAft>
                      </a:pPr>
                      <a:r>
                        <a:rPr lang="tr-TR" sz="1000" b="1">
                          <a:effectLst/>
                          <a:latin typeface="Calibri" panose="020F0502020204030204" pitchFamily="34" charset="0"/>
                          <a:ea typeface="Calibri" panose="020F0502020204030204" pitchFamily="34" charset="0"/>
                          <a:cs typeface="Times New Roman" panose="02020603050405020304" pitchFamily="18" charset="0"/>
                        </a:rPr>
                        <a:t>13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1125" marR="0" indent="-111125">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Power System Modelling</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1347329"/>
                  </a:ext>
                </a:extLst>
              </a:tr>
              <a:tr h="155158">
                <a:tc>
                  <a:txBody>
                    <a:bodyPr/>
                    <a:lstStyle/>
                    <a:p>
                      <a:pPr marL="0" marR="0" algn="ctr">
                        <a:spcBef>
                          <a:spcPts val="0"/>
                        </a:spcBef>
                        <a:spcAft>
                          <a:spcPts val="0"/>
                        </a:spcAft>
                      </a:pPr>
                      <a:r>
                        <a:rPr lang="tr-TR" sz="1000" b="1">
                          <a:effectLst/>
                          <a:latin typeface="Calibri" panose="020F0502020204030204" pitchFamily="34" charset="0"/>
                          <a:ea typeface="Calibri" panose="020F0502020204030204" pitchFamily="34" charset="0"/>
                          <a:cs typeface="Times New Roman" panose="02020603050405020304" pitchFamily="18" charset="0"/>
                        </a:rPr>
                        <a:t>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1125" marR="0" indent="-111125">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Symmetrical Faults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192386"/>
                  </a:ext>
                </a:extLst>
              </a:tr>
              <a:tr h="155158">
                <a:tc>
                  <a:txBody>
                    <a:bodyPr/>
                    <a:lstStyle/>
                    <a:p>
                      <a:pPr marL="0" marR="0" algn="ctr">
                        <a:spcBef>
                          <a:spcPts val="0"/>
                        </a:spcBef>
                        <a:spcAft>
                          <a:spcPts val="0"/>
                        </a:spcAft>
                      </a:pPr>
                      <a:r>
                        <a:rPr lang="tr-TR" sz="1000" b="1">
                          <a:effectLst/>
                          <a:latin typeface="Calibri" panose="020F0502020204030204" pitchFamily="34" charset="0"/>
                          <a:ea typeface="Calibri" panose="020F0502020204030204" pitchFamily="34" charset="0"/>
                          <a:cs typeface="Times New Roman" panose="02020603050405020304" pitchFamily="18" charset="0"/>
                        </a:rPr>
                        <a:t>15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FINAL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798" marR="55798"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9844709"/>
                  </a:ext>
                </a:extLst>
              </a:tr>
            </a:tbl>
          </a:graphicData>
        </a:graphic>
      </p:graphicFrame>
      <p:sp>
        <p:nvSpPr>
          <p:cNvPr id="4" name="Slide Number Placeholder 3">
            <a:extLst>
              <a:ext uri="{FF2B5EF4-FFF2-40B4-BE49-F238E27FC236}">
                <a16:creationId xmlns:a16="http://schemas.microsoft.com/office/drawing/2014/main" id="{AC577FC4-0657-43D6-A300-839FB236DDA8}"/>
              </a:ext>
            </a:extLst>
          </p:cNvPr>
          <p:cNvSpPr>
            <a:spLocks noGrp="1"/>
          </p:cNvSpPr>
          <p:nvPr>
            <p:ph type="sldNum" sz="quarter" idx="4294967295"/>
          </p:nvPr>
        </p:nvSpPr>
        <p:spPr>
          <a:xfrm>
            <a:off x="11176000" y="6356350"/>
            <a:ext cx="1016000" cy="365125"/>
          </a:xfrm>
        </p:spPr>
        <p:txBody>
          <a:bodyPr/>
          <a:lstStyle/>
          <a:p>
            <a:pPr>
              <a:defRPr/>
            </a:pPr>
            <a:fld id="{252D9520-C958-490E-8801-B53D28C80398}" type="slidenum">
              <a:rPr lang="en-US" smtClean="0"/>
              <a:pPr>
                <a:defRPr/>
              </a:pPr>
              <a:t>4</a:t>
            </a:fld>
            <a:endParaRPr lang="en-US"/>
          </a:p>
        </p:txBody>
      </p:sp>
      <p:sp>
        <p:nvSpPr>
          <p:cNvPr id="6" name="Rectangle 1">
            <a:extLst>
              <a:ext uri="{FF2B5EF4-FFF2-40B4-BE49-F238E27FC236}">
                <a16:creationId xmlns:a16="http://schemas.microsoft.com/office/drawing/2014/main" id="{AFB960AF-BD82-49FB-B5F3-8329639B2AB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rPr>
              <a:t>Prepared by : </a:t>
            </a:r>
            <a:r>
              <a:rPr kumimoji="0" lang="tr-TR" altLang="en-US" sz="1200" b="1" i="0" u="none" strike="noStrike" cap="none" normalizeH="0" baseline="0">
                <a:ln>
                  <a:noFill/>
                </a:ln>
                <a:solidFill>
                  <a:schemeClr val="tx1"/>
                </a:solidFill>
                <a:effectLst/>
                <a:latin typeface="Arial" panose="020B0604020202020204" pitchFamily="34" charset="0"/>
                <a:ea typeface="Calibri" panose="020F0502020204030204" pitchFamily="34" charset="0"/>
              </a:rPr>
              <a:t>Prof. Dr. M. Sezai DİNÇER</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1764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ABED-91A6-4ECE-9B0B-393C46B79FD3}"/>
              </a:ext>
            </a:extLst>
          </p:cNvPr>
          <p:cNvSpPr>
            <a:spLocks noGrp="1"/>
          </p:cNvSpPr>
          <p:nvPr>
            <p:ph type="title"/>
          </p:nvPr>
        </p:nvSpPr>
        <p:spPr/>
        <p:txBody>
          <a:bodyPr/>
          <a:lstStyle/>
          <a:p>
            <a:r>
              <a:rPr lang="en-US" dirty="0"/>
              <a:t>Consumption Per Capita</a:t>
            </a:r>
          </a:p>
        </p:txBody>
      </p:sp>
      <p:pic>
        <p:nvPicPr>
          <p:cNvPr id="3" name="Picture 2">
            <a:extLst>
              <a:ext uri="{FF2B5EF4-FFF2-40B4-BE49-F238E27FC236}">
                <a16:creationId xmlns:a16="http://schemas.microsoft.com/office/drawing/2014/main" id="{D5D03300-D368-415B-9FBC-2F9618F70F6E}"/>
              </a:ext>
            </a:extLst>
          </p:cNvPr>
          <p:cNvPicPr>
            <a:picLocks noChangeAspect="1"/>
          </p:cNvPicPr>
          <p:nvPr/>
        </p:nvPicPr>
        <p:blipFill>
          <a:blip r:embed="rId2"/>
          <a:stretch>
            <a:fillRect/>
          </a:stretch>
        </p:blipFill>
        <p:spPr>
          <a:xfrm>
            <a:off x="226929" y="1291903"/>
            <a:ext cx="3699119" cy="5498983"/>
          </a:xfrm>
          <a:prstGeom prst="rect">
            <a:avLst/>
          </a:prstGeom>
        </p:spPr>
      </p:pic>
      <p:pic>
        <p:nvPicPr>
          <p:cNvPr id="4" name="Picture 3">
            <a:extLst>
              <a:ext uri="{FF2B5EF4-FFF2-40B4-BE49-F238E27FC236}">
                <a16:creationId xmlns:a16="http://schemas.microsoft.com/office/drawing/2014/main" id="{3AD591BE-A527-45DB-BFD1-9A8421A3154A}"/>
              </a:ext>
            </a:extLst>
          </p:cNvPr>
          <p:cNvPicPr>
            <a:picLocks noChangeAspect="1"/>
          </p:cNvPicPr>
          <p:nvPr/>
        </p:nvPicPr>
        <p:blipFill>
          <a:blip r:embed="rId3"/>
          <a:stretch>
            <a:fillRect/>
          </a:stretch>
        </p:blipFill>
        <p:spPr>
          <a:xfrm>
            <a:off x="3795170" y="1327555"/>
            <a:ext cx="3699119" cy="5427678"/>
          </a:xfrm>
          <a:prstGeom prst="rect">
            <a:avLst/>
          </a:prstGeom>
        </p:spPr>
      </p:pic>
      <p:pic>
        <p:nvPicPr>
          <p:cNvPr id="5" name="Picture 4">
            <a:extLst>
              <a:ext uri="{FF2B5EF4-FFF2-40B4-BE49-F238E27FC236}">
                <a16:creationId xmlns:a16="http://schemas.microsoft.com/office/drawing/2014/main" id="{325EA2FD-B452-4465-A4CB-CD2D62BCC40B}"/>
              </a:ext>
            </a:extLst>
          </p:cNvPr>
          <p:cNvPicPr>
            <a:picLocks noChangeAspect="1"/>
          </p:cNvPicPr>
          <p:nvPr/>
        </p:nvPicPr>
        <p:blipFill>
          <a:blip r:embed="rId4"/>
          <a:stretch>
            <a:fillRect/>
          </a:stretch>
        </p:blipFill>
        <p:spPr>
          <a:xfrm>
            <a:off x="7326338" y="1327555"/>
            <a:ext cx="4049181" cy="5308137"/>
          </a:xfrm>
          <a:prstGeom prst="rect">
            <a:avLst/>
          </a:prstGeom>
        </p:spPr>
      </p:pic>
    </p:spTree>
    <p:extLst>
      <p:ext uri="{BB962C8B-B14F-4D97-AF65-F5344CB8AC3E}">
        <p14:creationId xmlns:p14="http://schemas.microsoft.com/office/powerpoint/2010/main" val="70215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6293-1D74-445A-BFD9-53D05D764557}"/>
              </a:ext>
            </a:extLst>
          </p:cNvPr>
          <p:cNvSpPr>
            <a:spLocks noGrp="1"/>
          </p:cNvSpPr>
          <p:nvPr>
            <p:ph type="title"/>
          </p:nvPr>
        </p:nvSpPr>
        <p:spPr/>
        <p:txBody>
          <a:bodyPr/>
          <a:lstStyle/>
          <a:p>
            <a:r>
              <a:rPr lang="en-US" dirty="0"/>
              <a:t>Consumption Per Capita</a:t>
            </a:r>
          </a:p>
        </p:txBody>
      </p:sp>
      <p:pic>
        <p:nvPicPr>
          <p:cNvPr id="3" name="Picture 2">
            <a:extLst>
              <a:ext uri="{FF2B5EF4-FFF2-40B4-BE49-F238E27FC236}">
                <a16:creationId xmlns:a16="http://schemas.microsoft.com/office/drawing/2014/main" id="{8A62F2E7-63B1-4A73-B4B5-A767E2B6CD1C}"/>
              </a:ext>
            </a:extLst>
          </p:cNvPr>
          <p:cNvPicPr>
            <a:picLocks noChangeAspect="1"/>
          </p:cNvPicPr>
          <p:nvPr/>
        </p:nvPicPr>
        <p:blipFill>
          <a:blip r:embed="rId2"/>
          <a:stretch>
            <a:fillRect/>
          </a:stretch>
        </p:blipFill>
        <p:spPr>
          <a:xfrm>
            <a:off x="228070" y="1196391"/>
            <a:ext cx="3622478" cy="5574484"/>
          </a:xfrm>
          <a:prstGeom prst="rect">
            <a:avLst/>
          </a:prstGeom>
        </p:spPr>
      </p:pic>
      <p:pic>
        <p:nvPicPr>
          <p:cNvPr id="4" name="Picture 3">
            <a:extLst>
              <a:ext uri="{FF2B5EF4-FFF2-40B4-BE49-F238E27FC236}">
                <a16:creationId xmlns:a16="http://schemas.microsoft.com/office/drawing/2014/main" id="{DA5BE383-B33C-4DB2-B82A-DBA24204643C}"/>
              </a:ext>
            </a:extLst>
          </p:cNvPr>
          <p:cNvPicPr>
            <a:picLocks noChangeAspect="1"/>
          </p:cNvPicPr>
          <p:nvPr/>
        </p:nvPicPr>
        <p:blipFill>
          <a:blip r:embed="rId3"/>
          <a:stretch>
            <a:fillRect/>
          </a:stretch>
        </p:blipFill>
        <p:spPr>
          <a:xfrm>
            <a:off x="3850548" y="1283515"/>
            <a:ext cx="3758267" cy="5574485"/>
          </a:xfrm>
          <a:prstGeom prst="rect">
            <a:avLst/>
          </a:prstGeom>
        </p:spPr>
      </p:pic>
      <p:pic>
        <p:nvPicPr>
          <p:cNvPr id="5" name="Picture 4">
            <a:extLst>
              <a:ext uri="{FF2B5EF4-FFF2-40B4-BE49-F238E27FC236}">
                <a16:creationId xmlns:a16="http://schemas.microsoft.com/office/drawing/2014/main" id="{E6C725FD-E4E6-4A04-B8D9-99C4D5C5CB90}"/>
              </a:ext>
            </a:extLst>
          </p:cNvPr>
          <p:cNvPicPr>
            <a:picLocks noChangeAspect="1"/>
          </p:cNvPicPr>
          <p:nvPr/>
        </p:nvPicPr>
        <p:blipFill>
          <a:blip r:embed="rId4"/>
          <a:stretch>
            <a:fillRect/>
          </a:stretch>
        </p:blipFill>
        <p:spPr>
          <a:xfrm>
            <a:off x="7556741" y="1293403"/>
            <a:ext cx="4030825" cy="5564597"/>
          </a:xfrm>
          <a:prstGeom prst="rect">
            <a:avLst/>
          </a:prstGeom>
        </p:spPr>
      </p:pic>
    </p:spTree>
    <p:extLst>
      <p:ext uri="{BB962C8B-B14F-4D97-AF65-F5344CB8AC3E}">
        <p14:creationId xmlns:p14="http://schemas.microsoft.com/office/powerpoint/2010/main" val="384697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07C0-8986-4F28-9DBE-25FDDBE39E5B}"/>
              </a:ext>
            </a:extLst>
          </p:cNvPr>
          <p:cNvSpPr>
            <a:spLocks noGrp="1"/>
          </p:cNvSpPr>
          <p:nvPr>
            <p:ph type="title"/>
          </p:nvPr>
        </p:nvSpPr>
        <p:spPr/>
        <p:txBody>
          <a:bodyPr/>
          <a:lstStyle/>
          <a:p>
            <a:r>
              <a:rPr lang="en-US" dirty="0"/>
              <a:t>Electricity Production</a:t>
            </a:r>
          </a:p>
        </p:txBody>
      </p:sp>
      <p:pic>
        <p:nvPicPr>
          <p:cNvPr id="3" name="Picture 2">
            <a:extLst>
              <a:ext uri="{FF2B5EF4-FFF2-40B4-BE49-F238E27FC236}">
                <a16:creationId xmlns:a16="http://schemas.microsoft.com/office/drawing/2014/main" id="{82B1FB73-BEDC-40CF-9C3C-BA0979805A2B}"/>
              </a:ext>
            </a:extLst>
          </p:cNvPr>
          <p:cNvPicPr>
            <a:picLocks noChangeAspect="1"/>
          </p:cNvPicPr>
          <p:nvPr/>
        </p:nvPicPr>
        <p:blipFill>
          <a:blip r:embed="rId2"/>
          <a:stretch>
            <a:fillRect/>
          </a:stretch>
        </p:blipFill>
        <p:spPr>
          <a:xfrm>
            <a:off x="3766390" y="1196390"/>
            <a:ext cx="4659220" cy="5661609"/>
          </a:xfrm>
          <a:prstGeom prst="rect">
            <a:avLst/>
          </a:prstGeom>
        </p:spPr>
      </p:pic>
    </p:spTree>
    <p:extLst>
      <p:ext uri="{BB962C8B-B14F-4D97-AF65-F5344CB8AC3E}">
        <p14:creationId xmlns:p14="http://schemas.microsoft.com/office/powerpoint/2010/main" val="3924749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eaLnBrk="1" fontAlgn="auto" hangingPunct="1">
              <a:lnSpc>
                <a:spcPct val="150000"/>
              </a:lnSpc>
              <a:spcAft>
                <a:spcPts val="0"/>
              </a:spcAft>
              <a:defRPr/>
            </a:pPr>
            <a:r>
              <a:rPr lang="tr-TR" sz="2400" b="1" i="1" dirty="0">
                <a:latin typeface="+mn-lt"/>
              </a:rPr>
              <a:t> </a:t>
            </a:r>
            <a:r>
              <a:rPr lang="en-US" sz="2400" b="1" i="1" dirty="0">
                <a:latin typeface="+mn-lt"/>
              </a:rPr>
              <a:t>ONE LINE DIAGRAM</a:t>
            </a:r>
            <a:endParaRPr lang="tr-TR" sz="2000" i="1" dirty="0">
              <a:latin typeface="+mn-lt"/>
            </a:endParaRPr>
          </a:p>
        </p:txBody>
      </p:sp>
      <p:sp>
        <p:nvSpPr>
          <p:cNvPr id="4" name="Slide Number Placeholder 3"/>
          <p:cNvSpPr>
            <a:spLocks noGrp="1"/>
          </p:cNvSpPr>
          <p:nvPr>
            <p:ph type="sldNum" sz="quarter" idx="4294967295"/>
          </p:nvPr>
        </p:nvSpPr>
        <p:spPr>
          <a:xfrm>
            <a:off x="11176000" y="6356350"/>
            <a:ext cx="1016000" cy="365125"/>
          </a:xfrm>
        </p:spPr>
        <p:txBody>
          <a:bodyPr/>
          <a:lstStyle/>
          <a:p>
            <a:pPr defTabSz="914400">
              <a:defRPr/>
            </a:pPr>
            <a:fld id="{8A64A019-DAA4-4AAE-882F-F8A2D7566C6A}" type="slidenum">
              <a:rPr lang="en-US">
                <a:solidFill>
                  <a:srgbClr val="04617B">
                    <a:shade val="90000"/>
                  </a:srgbClr>
                </a:solidFill>
                <a:latin typeface="Constantia"/>
              </a:rPr>
              <a:pPr defTabSz="914400">
                <a:defRPr/>
              </a:pPr>
              <a:t>8</a:t>
            </a:fld>
            <a:endParaRPr lang="en-US">
              <a:solidFill>
                <a:srgbClr val="04617B">
                  <a:shade val="90000"/>
                </a:srgbClr>
              </a:solidFill>
              <a:latin typeface="Constantia"/>
            </a:endParaRPr>
          </a:p>
        </p:txBody>
      </p:sp>
      <p:pic>
        <p:nvPicPr>
          <p:cNvPr id="121860" name="Picture 3"/>
          <p:cNvPicPr>
            <a:picLocks noGrp="1" noChangeAspect="1" noChangeArrowheads="1"/>
          </p:cNvPicPr>
          <p:nvPr>
            <p:ph idx="4294967295"/>
          </p:nvPr>
        </p:nvPicPr>
        <p:blipFill>
          <a:blip r:embed="rId3" cstate="print"/>
          <a:srcRect/>
          <a:stretch>
            <a:fillRect/>
          </a:stretch>
        </p:blipFill>
        <p:spPr>
          <a:xfrm>
            <a:off x="1996580" y="1802934"/>
            <a:ext cx="7772400" cy="2667000"/>
          </a:xfrm>
        </p:spPr>
      </p:pic>
      <p:sp>
        <p:nvSpPr>
          <p:cNvPr id="5" name="TextBox 4">
            <a:extLst>
              <a:ext uri="{FF2B5EF4-FFF2-40B4-BE49-F238E27FC236}">
                <a16:creationId xmlns:a16="http://schemas.microsoft.com/office/drawing/2014/main" id="{21EFCBE9-9C8E-48FF-B642-4C24B3BA387B}"/>
              </a:ext>
            </a:extLst>
          </p:cNvPr>
          <p:cNvSpPr txBox="1"/>
          <p:nvPr/>
        </p:nvSpPr>
        <p:spPr>
          <a:xfrm>
            <a:off x="3606800" y="6153150"/>
            <a:ext cx="4203700" cy="369332"/>
          </a:xfrm>
          <a:prstGeom prst="rect">
            <a:avLst/>
          </a:prstGeom>
          <a:noFill/>
        </p:spPr>
        <p:txBody>
          <a:bodyPr wrap="square" rtlCol="0">
            <a:spAutoFit/>
          </a:bodyPr>
          <a:lstStyle/>
          <a:p>
            <a:r>
              <a:rPr lang="en-US" dirty="0">
                <a:latin typeface="Arial Black" panose="020B0A04020102020204" pitchFamily="34" charset="0"/>
              </a:rPr>
              <a:t>Sample Power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9632C-F010-414A-B9BB-AC5442855F49}"/>
              </a:ext>
            </a:extLst>
          </p:cNvPr>
          <p:cNvSpPr>
            <a:spLocks noGrp="1"/>
          </p:cNvSpPr>
          <p:nvPr>
            <p:ph type="title"/>
          </p:nvPr>
        </p:nvSpPr>
        <p:spPr/>
        <p:txBody>
          <a:bodyPr/>
          <a:lstStyle/>
          <a:p>
            <a:r>
              <a:rPr lang="en-US" dirty="0"/>
              <a:t>ONE LINE DIAGRAM</a:t>
            </a:r>
          </a:p>
        </p:txBody>
      </p:sp>
      <p:sp>
        <p:nvSpPr>
          <p:cNvPr id="3" name="Content Placeholder 2">
            <a:extLst>
              <a:ext uri="{FF2B5EF4-FFF2-40B4-BE49-F238E27FC236}">
                <a16:creationId xmlns:a16="http://schemas.microsoft.com/office/drawing/2014/main" id="{874CE31C-DD4B-410B-B4C5-08C8DE78C619}"/>
              </a:ext>
            </a:extLst>
          </p:cNvPr>
          <p:cNvSpPr>
            <a:spLocks noGrp="1"/>
          </p:cNvSpPr>
          <p:nvPr>
            <p:ph idx="4294967295"/>
          </p:nvPr>
        </p:nvSpPr>
        <p:spPr>
          <a:xfrm>
            <a:off x="964734" y="1935163"/>
            <a:ext cx="10008066" cy="4389437"/>
          </a:xfrm>
        </p:spPr>
        <p:txBody>
          <a:bodyPr/>
          <a:lstStyle/>
          <a:p>
            <a:r>
              <a:rPr lang="en-US" dirty="0"/>
              <a:t>Since a balanced three-phase system is always solved as a single-phase circuit composed of one of the three lines and a neutral return, it is seldom necessary to show more than one phase and the neutral return when drawing a diagram of the circuit. Often the diagram is simplified further by omitting the completed circuit through the neutral and by indicating the component parts by standard symbols rather than by their equivalent circuits. Such a simplified diagram of an electric system is called a one-line diagram. It indicates by a single line and standard symbols the transmission lines and associated apparatus of an electric system. </a:t>
            </a:r>
          </a:p>
        </p:txBody>
      </p:sp>
      <p:sp>
        <p:nvSpPr>
          <p:cNvPr id="4" name="Slide Number Placeholder 3">
            <a:extLst>
              <a:ext uri="{FF2B5EF4-FFF2-40B4-BE49-F238E27FC236}">
                <a16:creationId xmlns:a16="http://schemas.microsoft.com/office/drawing/2014/main" id="{89C9EB80-89CF-49EF-931F-AC94AF6DF78B}"/>
              </a:ext>
            </a:extLst>
          </p:cNvPr>
          <p:cNvSpPr>
            <a:spLocks noGrp="1"/>
          </p:cNvSpPr>
          <p:nvPr>
            <p:ph type="sldNum" sz="quarter" idx="4294967295"/>
          </p:nvPr>
        </p:nvSpPr>
        <p:spPr>
          <a:xfrm>
            <a:off x="11176000" y="6356350"/>
            <a:ext cx="1016000" cy="365125"/>
          </a:xfrm>
        </p:spPr>
        <p:txBody>
          <a:bodyPr/>
          <a:lstStyle/>
          <a:p>
            <a:pPr>
              <a:defRPr/>
            </a:pPr>
            <a:fld id="{252D9520-C958-490E-8801-B53D28C80398}" type="slidenum">
              <a:rPr lang="en-US" smtClean="0"/>
              <a:pPr>
                <a:defRPr/>
              </a:pPr>
              <a:t>9</a:t>
            </a:fld>
            <a:endParaRPr lang="en-US"/>
          </a:p>
        </p:txBody>
      </p:sp>
    </p:spTree>
    <p:extLst>
      <p:ext uri="{BB962C8B-B14F-4D97-AF65-F5344CB8AC3E}">
        <p14:creationId xmlns:p14="http://schemas.microsoft.com/office/powerpoint/2010/main" val="472409027"/>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Presentation2" id="{8EDB72CA-256D-4730-859A-BD655CF0121B}" vid="{7732A1E2-A4F7-4BC8-A422-5F726110F5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1001</TotalTime>
  <Words>1169</Words>
  <Application>Microsoft Office PowerPoint</Application>
  <PresentationFormat>Widescreen</PresentationFormat>
  <Paragraphs>194</Paragraphs>
  <Slides>25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Black</vt:lpstr>
      <vt:lpstr>Calibri</vt:lpstr>
      <vt:lpstr>Constantia</vt:lpstr>
      <vt:lpstr>Segoe UI</vt:lpstr>
      <vt:lpstr>Segoe UI Light</vt:lpstr>
      <vt:lpstr>Times New Roman</vt:lpstr>
      <vt:lpstr>Wingdings 2</vt:lpstr>
      <vt:lpstr>Get Started with 3D</vt:lpstr>
      <vt:lpstr>UNIT 1-2</vt:lpstr>
      <vt:lpstr>EE 471 POWER SYSTEM ANALYSİS  I </vt:lpstr>
      <vt:lpstr>REFERENCES</vt:lpstr>
      <vt:lpstr>EE 472 </vt:lpstr>
      <vt:lpstr>Consumption Per Capita</vt:lpstr>
      <vt:lpstr>Consumption Per Capita</vt:lpstr>
      <vt:lpstr>Electricity Production</vt:lpstr>
      <vt:lpstr> ONE LINE DIAGRAM</vt:lpstr>
      <vt:lpstr>ONE LINE DIAGRAM</vt:lpstr>
      <vt:lpstr>PowerPoint Presentation</vt:lpstr>
      <vt:lpstr>                            Sample System Impedance and Reactance Diagrams</vt:lpstr>
      <vt:lpstr>LINE PARAMETERS :Inductance of Transmission Lines</vt:lpstr>
      <vt:lpstr>Inductance due to Internal Flux</vt:lpstr>
      <vt:lpstr>Inductance due to Internal Flux</vt:lpstr>
      <vt:lpstr>. Flux Linkages Between Two Points External to an Isolated Conductor</vt:lpstr>
      <vt:lpstr>Inductance between P1  and  P2</vt:lpstr>
      <vt:lpstr>INDUCTANCE 0F A SINGLE PHASE LINE</vt:lpstr>
      <vt:lpstr>Inductance of a Single Phase Line</vt:lpstr>
      <vt:lpstr>Inductance of a single phase line</vt:lpstr>
      <vt:lpstr>Flux Linkages of One Conductor in a Group</vt:lpstr>
      <vt:lpstr>Flux Linkages of One Conductor in a Group</vt:lpstr>
      <vt:lpstr>INDUCTANCE CALCULATION AND GEOMETRIC MEAN DISTANCE</vt:lpstr>
      <vt:lpstr>Inductance Calculation</vt:lpstr>
      <vt:lpstr>EXAMPLE</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GÜÇ SİSTEMLERİNİN GÖSTERİMİ</dc:title>
  <dc:creator>user</dc:creator>
  <cp:lastModifiedBy>user</cp:lastModifiedBy>
  <cp:revision>66</cp:revision>
  <dcterms:created xsi:type="dcterms:W3CDTF">2020-03-17T07:33:20Z</dcterms:created>
  <dcterms:modified xsi:type="dcterms:W3CDTF">2020-07-09T16:44:41Z</dcterms:modified>
</cp:coreProperties>
</file>