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7"/>
  </p:notesMasterIdLst>
  <p:sldIdLst>
    <p:sldId id="256" r:id="rId2"/>
    <p:sldId id="643" r:id="rId3"/>
    <p:sldId id="644" r:id="rId4"/>
    <p:sldId id="659" r:id="rId5"/>
    <p:sldId id="664" r:id="rId6"/>
    <p:sldId id="657" r:id="rId7"/>
    <p:sldId id="658" r:id="rId8"/>
    <p:sldId id="651" r:id="rId9"/>
    <p:sldId id="646" r:id="rId10"/>
    <p:sldId id="647" r:id="rId11"/>
    <p:sldId id="674" r:id="rId12"/>
    <p:sldId id="650" r:id="rId13"/>
    <p:sldId id="645" r:id="rId14"/>
    <p:sldId id="652" r:id="rId15"/>
    <p:sldId id="655" r:id="rId16"/>
    <p:sldId id="656" r:id="rId17"/>
    <p:sldId id="660" r:id="rId18"/>
    <p:sldId id="661" r:id="rId19"/>
    <p:sldId id="662" r:id="rId20"/>
    <p:sldId id="666" r:id="rId21"/>
    <p:sldId id="668" r:id="rId22"/>
    <p:sldId id="667" r:id="rId23"/>
    <p:sldId id="669" r:id="rId24"/>
    <p:sldId id="670" r:id="rId25"/>
    <p:sldId id="6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547C3-EA97-46E0-99ED-7B427510655E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3032C-BC6B-4892-B275-8BF41D26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30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01C38D-F26D-4167-83EF-8774BC62D5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62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611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22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08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2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840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828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540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6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emf"/><Relationship Id="rId7" Type="http://schemas.openxmlformats.org/officeDocument/2006/relationships/image" Target="../media/image43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11" Type="http://schemas.openxmlformats.org/officeDocument/2006/relationships/image" Target="../media/image46.emf"/><Relationship Id="rId5" Type="http://schemas.openxmlformats.org/officeDocument/2006/relationships/image" Target="../media/image41.emf"/><Relationship Id="rId10" Type="http://schemas.openxmlformats.org/officeDocument/2006/relationships/image" Target="../media/image45.emf"/><Relationship Id="rId4" Type="http://schemas.openxmlformats.org/officeDocument/2006/relationships/image" Target="../media/image40.emf"/><Relationship Id="rId9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10" Type="http://schemas.openxmlformats.org/officeDocument/2006/relationships/image" Target="../media/image56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87" y="4160160"/>
            <a:ext cx="2021747" cy="669699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FFFF00"/>
                </a:solidFill>
              </a:rPr>
              <a:t>UNITS : 1- 2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569" y="3573833"/>
            <a:ext cx="11709779" cy="374281"/>
          </a:xfrm>
        </p:spPr>
        <p:txBody>
          <a:bodyPr/>
          <a:lstStyle/>
          <a:p>
            <a:r>
              <a:rPr lang="en-US" sz="2000" b="1" dirty="0">
                <a:highlight>
                  <a:srgbClr val="808080"/>
                </a:highlight>
              </a:rPr>
              <a:t>Prof. Dr. </a:t>
            </a:r>
            <a:r>
              <a:rPr lang="en-US" sz="2000" b="1" dirty="0" err="1">
                <a:highlight>
                  <a:srgbClr val="808080"/>
                </a:highlight>
              </a:rPr>
              <a:t>Sezai</a:t>
            </a:r>
            <a:r>
              <a:rPr lang="en-US" sz="2000" b="1" dirty="0">
                <a:highlight>
                  <a:srgbClr val="808080"/>
                </a:highlight>
              </a:rPr>
              <a:t> </a:t>
            </a:r>
            <a:r>
              <a:rPr lang="en-US" sz="2000" b="1" dirty="0" err="1">
                <a:highlight>
                  <a:srgbClr val="808080"/>
                </a:highlight>
              </a:rPr>
              <a:t>Dinçer</a:t>
            </a:r>
            <a:endParaRPr lang="en-US" sz="2000" b="1" dirty="0">
              <a:highlight>
                <a:srgbClr val="808080"/>
              </a:highlight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548B7B2-D3F5-4598-A924-E6491581DACF}"/>
              </a:ext>
            </a:extLst>
          </p:cNvPr>
          <p:cNvSpPr txBox="1">
            <a:spLocks/>
          </p:cNvSpPr>
          <p:nvPr/>
        </p:nvSpPr>
        <p:spPr>
          <a:xfrm>
            <a:off x="1114571" y="2827535"/>
            <a:ext cx="4640278" cy="4566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EE 475  HIGH VOLTAGE TECHNIQUES</a:t>
            </a:r>
            <a:r>
              <a:rPr lang="en-US" b="1" dirty="0">
                <a:solidFill>
                  <a:prstClr val="white"/>
                </a:solidFill>
                <a:latin typeface="Segoe UI Light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 I          </a:t>
            </a:r>
            <a:endParaRPr kumimoji="0" lang="tr-TR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EEAC88-0A8A-44FD-8BE1-1D89A97A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69" y="1160060"/>
            <a:ext cx="6313338" cy="10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589B-3982-408F-A1C1-149521D2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Free Path of Particles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F7618-D4B7-476D-B8B8-FE1905E2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260" y="1584960"/>
            <a:ext cx="3147060" cy="2159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851487-D631-4F2D-A908-2C90E59A0410}"/>
              </a:ext>
            </a:extLst>
          </p:cNvPr>
          <p:cNvSpPr txBox="1"/>
          <p:nvPr/>
        </p:nvSpPr>
        <p:spPr>
          <a:xfrm>
            <a:off x="9669780" y="342900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AF36C-7E30-4AFE-ABD7-E60624CCE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6880" y="3497896"/>
            <a:ext cx="1828800" cy="493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EE6722-1B5F-487C-AF7F-EA289380D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320" y="2796540"/>
            <a:ext cx="2170931" cy="1194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AE8D3C-6CB4-47B1-BAE3-DA9473912A8E}"/>
              </a:ext>
            </a:extLst>
          </p:cNvPr>
          <p:cNvSpPr txBox="1"/>
          <p:nvPr/>
        </p:nvSpPr>
        <p:spPr>
          <a:xfrm>
            <a:off x="6850380" y="4488180"/>
            <a:ext cx="275844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 cross section presented  </a:t>
            </a:r>
          </a:p>
        </p:txBody>
      </p:sp>
    </p:spTree>
    <p:extLst>
      <p:ext uri="{BB962C8B-B14F-4D97-AF65-F5344CB8AC3E}">
        <p14:creationId xmlns:p14="http://schemas.microsoft.com/office/powerpoint/2010/main" val="389326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C5B5-4B3B-46AC-AACB-AFFADC14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Clausis</a:t>
            </a:r>
            <a:r>
              <a:rPr lang="en-US" dirty="0"/>
              <a:t>  Law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7668C5-9A74-4984-A571-DA0F34166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9" y="1372945"/>
            <a:ext cx="6911341" cy="1537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79EB8-2722-483D-B1A7-D26A0B0955E2}"/>
              </a:ext>
            </a:extLst>
          </p:cNvPr>
          <p:cNvSpPr txBox="1"/>
          <p:nvPr/>
        </p:nvSpPr>
        <p:spPr>
          <a:xfrm>
            <a:off x="1074420" y="3429000"/>
            <a:ext cx="9662160" cy="290322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    x =  </a:t>
            </a:r>
            <a:r>
              <a:rPr lang="el-G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λ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the particles arriving  the gas layer   is           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mean number of collisions     is                                      per    unit length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interval                the mean number of collisions  is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Therefore,   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                (- sign indicates loss due to scattering)              organizing  terms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integrating both sides      gives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04E95-0E3E-46FB-911C-916F494B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140" y="3489960"/>
            <a:ext cx="388620" cy="320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8306A-9884-4A5C-B76F-CD79B3BB9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731" y="3733799"/>
            <a:ext cx="1054250" cy="381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41505-E875-451F-BD1C-0169AD4BF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8380" y="4114800"/>
            <a:ext cx="304800" cy="289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0DB685-6B82-42A4-B6A5-C3A96EDED3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9380" y="4069079"/>
            <a:ext cx="1054251" cy="381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1CE8DC-ED16-4A24-A326-267C07C21A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7781" y="4815840"/>
            <a:ext cx="2034540" cy="777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653FBB-9B0A-4F38-9F06-45CD911F9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6720" y="4880610"/>
            <a:ext cx="2092811" cy="7477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2D534B-964A-4912-AB21-F4F208CB6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5281" y="5356139"/>
            <a:ext cx="2092811" cy="103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08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A5F1F1-7F96-471B-9E50-8A86210E0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Free Paths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20D88-4DD9-4753-BB48-A290391B8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716" y="3558540"/>
            <a:ext cx="8011486" cy="2944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05BDF-B142-432C-9618-5CE974884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82" y="1677798"/>
            <a:ext cx="1820411" cy="6180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A8C9834-EB2D-4B88-88C2-29B7D4F11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780" y="1310640"/>
            <a:ext cx="3147060" cy="2159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F3BBB9-4CDF-44AD-8521-19754F466F79}"/>
              </a:ext>
            </a:extLst>
          </p:cNvPr>
          <p:cNvSpPr txBox="1"/>
          <p:nvPr/>
        </p:nvSpPr>
        <p:spPr>
          <a:xfrm>
            <a:off x="7825740" y="323088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9E6F-DFC1-45C7-8220-8B548DADB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840" y="2984350"/>
            <a:ext cx="1828800" cy="493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CFD5BE-79CD-467D-87C5-2E872701484E}"/>
              </a:ext>
            </a:extLst>
          </p:cNvPr>
          <p:cNvSpPr txBox="1"/>
          <p:nvPr/>
        </p:nvSpPr>
        <p:spPr>
          <a:xfrm>
            <a:off x="7543800" y="2644140"/>
            <a:ext cx="176784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 cross section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A03F96-2871-4284-A913-39FAF1DC3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1428" y="4240754"/>
            <a:ext cx="2940424" cy="1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88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CD10-DF3C-4963-A667-EC2E9782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 -  Voltage   relationship in a gas insulated  gap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FFC48-94C7-46CF-82E7-5501AFA6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958" y="1541929"/>
            <a:ext cx="4655890" cy="38689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98D48D-4C84-44E0-AC37-D8A5943A0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246" y="1541929"/>
            <a:ext cx="5069320" cy="377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9521-27AB-4398-B795-9718F5DA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 </a:t>
            </a:r>
            <a:r>
              <a:rPr lang="en-US" dirty="0" err="1"/>
              <a:t>Charasteristic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951E1-B377-47C5-9772-308DA8CE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" y="2380129"/>
            <a:ext cx="10829365" cy="209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9FDEBB-78A4-4A24-8176-CAB6BB0B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4563611"/>
            <a:ext cx="2162551" cy="89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3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3397-A346-4713-8D94-6700C0007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I-V </a:t>
            </a:r>
            <a:r>
              <a:rPr lang="en-US" dirty="0" err="1"/>
              <a:t>Charasteristic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073F31-2C48-4CE2-A991-1616CD6AC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610687"/>
            <a:ext cx="10901082" cy="1098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89237-27BC-45A8-BA2D-30ACAB7B2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" y="2575421"/>
            <a:ext cx="10936941" cy="11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35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BF96-4D00-44B9-A0DC-9AFFBCFA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Townsends First Ionization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AFA7C7-EE53-4620-92D6-8C017359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317" y="2380129"/>
            <a:ext cx="4733365" cy="2097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56D7E-B474-463E-A2FE-8A08235E89A1}"/>
              </a:ext>
            </a:extLst>
          </p:cNvPr>
          <p:cNvSpPr txBox="1"/>
          <p:nvPr/>
        </p:nvSpPr>
        <p:spPr>
          <a:xfrm>
            <a:off x="922790" y="5092117"/>
            <a:ext cx="1079663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Paralel</a:t>
            </a:r>
            <a:r>
              <a:rPr 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Field gap filled with gas molecules.      dx is the gas layer at x distance away from cathode.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E12757-EA18-4E89-80B6-2E15DE5787F2}"/>
              </a:ext>
            </a:extLst>
          </p:cNvPr>
          <p:cNvCxnSpPr/>
          <p:nvPr/>
        </p:nvCxnSpPr>
        <p:spPr>
          <a:xfrm>
            <a:off x="2987040" y="2380129"/>
            <a:ext cx="0" cy="130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0245C47-990F-4304-95BC-0B1393467CC3}"/>
              </a:ext>
            </a:extLst>
          </p:cNvPr>
          <p:cNvSpPr txBox="1"/>
          <p:nvPr/>
        </p:nvSpPr>
        <p:spPr>
          <a:xfrm>
            <a:off x="2560320" y="292608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105908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89BA-FAF6-4C8B-A746-13E824EC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 , Townsends First Ionization Coefficient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B6993-196D-4CA9-8E25-F9084B4F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9" y="2380416"/>
            <a:ext cx="9882232" cy="209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5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7968D-F26A-483A-914C-EDB61268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 , Townsends First Ionization Coefficient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9668C-9C58-48F6-9717-8FBC809F2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27" y="1551964"/>
            <a:ext cx="1140901" cy="612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084E1E-46D5-42CF-A251-75D8D5049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13" y="2217929"/>
            <a:ext cx="1812021" cy="827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73EE2-02BD-4FE9-8B6E-4700FA867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45" y="3018894"/>
            <a:ext cx="2332139" cy="500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D57D20-C4B2-4FBD-A6E8-906B7E438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44" y="3639351"/>
            <a:ext cx="2332139" cy="854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0F4F8-7903-42E8-96BD-A763DF47DD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387" y="4466868"/>
            <a:ext cx="1613647" cy="5468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0E5727-B246-483D-AA98-73763EA4ABC1}"/>
              </a:ext>
            </a:extLst>
          </p:cNvPr>
          <p:cNvSpPr txBox="1"/>
          <p:nvPr/>
        </p:nvSpPr>
        <p:spPr>
          <a:xfrm>
            <a:off x="1359016" y="5013716"/>
            <a:ext cx="2332139" cy="474448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 a gap setting of  x= d,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AE44D-D9CF-47B0-8E9A-F75EF0D6F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292" y="4968189"/>
            <a:ext cx="1792941" cy="475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387AC-F95D-405C-A9CA-B5ADB09C73D0}"/>
              </a:ext>
            </a:extLst>
          </p:cNvPr>
          <p:cNvSpPr txBox="1"/>
          <p:nvPr/>
        </p:nvSpPr>
        <p:spPr>
          <a:xfrm>
            <a:off x="1501628" y="5947794"/>
            <a:ext cx="488239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the steady state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EDC40B-AE86-43DB-8E64-DE6003DA6D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2768" y="5796793"/>
            <a:ext cx="1276773" cy="6753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D5F910-0E30-4E6A-8167-6C8D9D2909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29317" y="1549867"/>
            <a:ext cx="4733365" cy="1969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5B086E-8689-40CD-B9FD-CC9EC58540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11033" y="5825166"/>
            <a:ext cx="2545976" cy="6185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DCE66E-6458-4E16-AB15-D946A31ACC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2461" y="3872476"/>
            <a:ext cx="3919793" cy="24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9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A054-A31F-4001-8E38-6F0E6E8F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Ionization Coefficient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27332-93B5-42EF-B587-85F3910EA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5" y="1764895"/>
            <a:ext cx="2545976" cy="6185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2489D1-4116-4D05-A966-38C271E19B3D}"/>
              </a:ext>
            </a:extLst>
          </p:cNvPr>
          <p:cNvSpPr txBox="1"/>
          <p:nvPr/>
        </p:nvSpPr>
        <p:spPr>
          <a:xfrm>
            <a:off x="847287" y="3070371"/>
            <a:ext cx="9680895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above expression is simply the equation of a straight line. Therefo0re , the slope yields the first ionization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coeefficient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intercept defines the photoelectric current.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3F772-ECB7-425B-88A2-C129A974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837" y="3646157"/>
            <a:ext cx="3919793" cy="246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695C-32EC-4127-9D06-7A5D8CDFF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 475  (3+0)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64D30-95A7-4B30-949E-4A530711F353}"/>
              </a:ext>
            </a:extLst>
          </p:cNvPr>
          <p:cNvSpPr/>
          <p:nvPr/>
        </p:nvSpPr>
        <p:spPr>
          <a:xfrm>
            <a:off x="3048000" y="213633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TimesNewRoman"/>
              </a:rPr>
              <a:t>Breakdown mechanisms in insulating materials are studied. Topics are; I-</a:t>
            </a:r>
            <a:r>
              <a:rPr lang="en-US" dirty="0" err="1">
                <a:latin typeface="TimesNewRoman"/>
              </a:rPr>
              <a:t>Vcharacteristics</a:t>
            </a:r>
            <a:r>
              <a:rPr lang="en-US" dirty="0">
                <a:latin typeface="TimesNewRoman"/>
              </a:rPr>
              <a:t> of gases. Electron emission processes. Ionization and deionization. Townsend and Streamer breakdown mechanisms. Breakdown in electronegative gases. Corona discharges and loses. Breakdown mechanisms in</a:t>
            </a:r>
          </a:p>
          <a:p>
            <a:r>
              <a:rPr lang="en-US" dirty="0">
                <a:latin typeface="TimesNewRoman"/>
              </a:rPr>
              <a:t>solid and liquid insulations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37FE7B-49E0-460A-98E6-E2ABD5541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76" y="4228051"/>
            <a:ext cx="7709647" cy="8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11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DE63-2029-4C84-905F-22BCB26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Townsends First Ionization Coefficient in terms of Gas Constants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FFF831-744B-4C71-931C-123CD50D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4" y="2472778"/>
            <a:ext cx="1921080" cy="3523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A09B1-203E-4A23-86A8-1883E0716331}"/>
              </a:ext>
            </a:extLst>
          </p:cNvPr>
          <p:cNvSpPr txBox="1"/>
          <p:nvPr/>
        </p:nvSpPr>
        <p:spPr>
          <a:xfrm>
            <a:off x="1098957" y="1627464"/>
            <a:ext cx="8170877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 is the electronic charge,  E: applied  field direction. 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</a:t>
            </a:r>
            <a:r>
              <a:rPr lang="el-GR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λ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ei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   is the path along  the  field  direction.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  <a:sym typeface="Symbol" panose="05050102010706020507" pitchFamily="18" charset="2"/>
              </a:rPr>
              <a:t>Wi  :  ionization energy  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C0E20-E82A-4605-8961-78748323666F}"/>
              </a:ext>
            </a:extLst>
          </p:cNvPr>
          <p:cNvSpPr txBox="1"/>
          <p:nvPr/>
        </p:nvSpPr>
        <p:spPr>
          <a:xfrm>
            <a:off x="2525514" y="2692867"/>
            <a:ext cx="2918941" cy="4194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 for ionization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5EC59-53A2-42F7-90B7-23311DB1D292}"/>
              </a:ext>
            </a:extLst>
          </p:cNvPr>
          <p:cNvSpPr txBox="1"/>
          <p:nvPr/>
        </p:nvSpPr>
        <p:spPr>
          <a:xfrm>
            <a:off x="2525515" y="5083728"/>
            <a:ext cx="3648354" cy="41945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path of the electron for ionization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247D43-8040-461F-943F-203B7DA8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395" y="2472778"/>
            <a:ext cx="5880847" cy="2581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9353B5-69B1-44AF-BAC7-01655F11CD9A}"/>
              </a:ext>
            </a:extLst>
          </p:cNvPr>
          <p:cNvCxnSpPr>
            <a:cxnSpLocks/>
          </p:cNvCxnSpPr>
          <p:nvPr/>
        </p:nvCxnSpPr>
        <p:spPr>
          <a:xfrm flipH="1">
            <a:off x="9269834" y="2386667"/>
            <a:ext cx="1386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4DD6CF-1A85-4F35-AD45-FD03FE281BD1}"/>
              </a:ext>
            </a:extLst>
          </p:cNvPr>
          <p:cNvSpPr txBox="1"/>
          <p:nvPr/>
        </p:nvSpPr>
        <p:spPr>
          <a:xfrm>
            <a:off x="9571839" y="2041706"/>
            <a:ext cx="318781" cy="21870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B2337-ECC8-4AC8-8D2E-2A6F45FA1DDC}"/>
              </a:ext>
            </a:extLst>
          </p:cNvPr>
          <p:cNvSpPr txBox="1"/>
          <p:nvPr/>
        </p:nvSpPr>
        <p:spPr>
          <a:xfrm>
            <a:off x="9982899" y="210563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1C94A-B1C0-49D5-A6FE-5A5B16429948}"/>
              </a:ext>
            </a:extLst>
          </p:cNvPr>
          <p:cNvSpPr txBox="1"/>
          <p:nvPr/>
        </p:nvSpPr>
        <p:spPr>
          <a:xfrm>
            <a:off x="2525514" y="3884103"/>
            <a:ext cx="2163931" cy="106540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Ui  : ionization potential</a:t>
            </a:r>
          </a:p>
        </p:txBody>
      </p:sp>
    </p:spTree>
    <p:extLst>
      <p:ext uri="{BB962C8B-B14F-4D97-AF65-F5344CB8AC3E}">
        <p14:creationId xmlns:p14="http://schemas.microsoft.com/office/powerpoint/2010/main" val="218844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4636-5F19-4780-A3C9-5B53B88F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Townsends First Ionization Coefficient in terms of Gas Constants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CDA99-4633-40D0-9520-69858EC7E699}"/>
              </a:ext>
            </a:extLst>
          </p:cNvPr>
          <p:cNvSpPr txBox="1"/>
          <p:nvPr/>
        </p:nvSpPr>
        <p:spPr>
          <a:xfrm>
            <a:off x="1140902" y="1761687"/>
            <a:ext cx="10058401" cy="447972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an electron with mean free path              , the probability of its free path to be at least equal to             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                         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mean number of collisions   in terms of mean free path  is                                       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Therefore  ionization coefficient is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,  define                              =    Ap     (A is the gas constant   and p is the pressure)   ,   </a:t>
            </a:r>
            <a:r>
              <a:rPr lang="en-US" sz="12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AUi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=   B  ( B is another gas constant)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Hence  in terms of gas constants      ,                                                                             ,                                           ,   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F5D65-0083-4381-84F1-4A0918D2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46" y="1702965"/>
            <a:ext cx="311872" cy="3842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8C8711-F50B-4A59-A9F0-29AE0C586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9148" y="1812022"/>
            <a:ext cx="311871" cy="2752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7C19EE-420F-4028-B41C-E577B2DFC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28" y="1990689"/>
            <a:ext cx="693160" cy="456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00A24-CBA6-4607-A769-4549F3554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556" y="2278413"/>
            <a:ext cx="913248" cy="456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04B7A0-EFAF-471D-A81E-579AE26C0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9" y="3170134"/>
            <a:ext cx="1612495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B5F3C4-2605-4DD3-B355-FF84189A2F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8171" y="4504889"/>
            <a:ext cx="937017" cy="500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877E3C-8143-47BE-AB49-4C618F9CF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1431" y="4504889"/>
            <a:ext cx="605487" cy="464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93DF96-B9F8-4B66-8D0E-B78EE2E3C7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0330" y="5005803"/>
            <a:ext cx="1469226" cy="851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D90EAA-1CEA-4E8A-95BA-4CFDBFEEB1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0525" y="4969823"/>
            <a:ext cx="1954635" cy="8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C24E-60A7-427A-BAC4-E788EA39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9"/>
            <a:ext cx="10983132" cy="683886"/>
          </a:xfrm>
        </p:spPr>
        <p:txBody>
          <a:bodyPr/>
          <a:lstStyle/>
          <a:p>
            <a:r>
              <a:rPr lang="en-US" dirty="0"/>
              <a:t>Typical Gas Constants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98ED4-382F-48C2-9FA1-509359F6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59" y="1619198"/>
            <a:ext cx="9897035" cy="489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76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9C23-03EC-4B4E-88EC-D37DA99F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Reduced Field    E/P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748130-F737-476E-AC51-B7DCF4AD3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10" y="1775135"/>
            <a:ext cx="1613647" cy="13447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90DF9D-E3B8-43BA-B61D-10006247B89D}"/>
              </a:ext>
            </a:extLst>
          </p:cNvPr>
          <p:cNvSpPr txBox="1"/>
          <p:nvPr/>
        </p:nvSpPr>
        <p:spPr>
          <a:xfrm>
            <a:off x="3682766" y="2348916"/>
            <a:ext cx="7457813" cy="213919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E/P   is termed as the   Pressure Reduced Field. E is the applied  electric field magnitude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p is the pressure of the gas insulant.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Assume that p = 760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torrs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, with  gap distance of 4 </a:t>
            </a:r>
            <a:r>
              <a:rPr 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cms</a:t>
            </a: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 In order to produce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E/P  =  100                              find the required voltage for a uniform gap.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 =  (E/p) p d  =  100x760x4   =  304000 Volts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400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1D8C6-D6A3-4EAD-A47A-A7815A203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221" y="544846"/>
            <a:ext cx="2366682" cy="60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AD53DE-1FAB-46DA-9BB0-5CE44190B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97" y="3306310"/>
            <a:ext cx="1102247" cy="31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38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FF0C-522F-4FB7-8CED-82319C26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of the first ionization coefficient on E/P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19027B-EA51-47F7-B3D8-E0E0684F7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788" y="1428185"/>
            <a:ext cx="8104094" cy="522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04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5016-10B8-488D-9964-E114B354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Growth Curves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F2ACAC-1FE2-4AA5-831E-0A28613E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68073"/>
            <a:ext cx="6985233" cy="47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9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02C9-8592-47BF-83FA-478396AF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8A726-9F4D-47FF-9AB3-EF486F301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88" y="1300294"/>
            <a:ext cx="6713331" cy="555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CF127-B83E-4739-8027-8D969A1E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7D0E68-C004-4522-AB5C-D05DE5F64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686" y="1591420"/>
            <a:ext cx="4697835" cy="45828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53960F-A203-4E09-9377-636E883EF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" y="1790556"/>
            <a:ext cx="4733365" cy="438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53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http://enerjigunlugu.net/images/r/elektrik--3---HI-464169.jpg">
            <a:extLst>
              <a:ext uri="{FF2B5EF4-FFF2-40B4-BE49-F238E27FC236}">
                <a16:creationId xmlns:a16="http://schemas.microsoft.com/office/drawing/2014/main" id="{A6D9C6D7-4BD6-4E6B-9C1A-1C0A40552B79}"/>
              </a:ext>
            </a:extLst>
          </p:cNvPr>
          <p:cNvPicPr>
            <a:picLocks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63692" y="1639742"/>
            <a:ext cx="7726260" cy="438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591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CF64E-5F92-49E5-B622-022D62F4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06200-12B3-4396-810C-D6960A736758}"/>
              </a:ext>
            </a:extLst>
          </p:cNvPr>
          <p:cNvSpPr txBox="1"/>
          <p:nvPr/>
        </p:nvSpPr>
        <p:spPr>
          <a:xfrm>
            <a:off x="604433" y="1761688"/>
            <a:ext cx="1108621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power transmitted is proportional with the product of voltage magnitude and current magnitude. In order to transfer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bulks of power to distant locations,  transmission voltage level must be increased rather than the current carrying capacity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since the usage of super conductors is not feasible and reliable considering the present technology.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Therefore, the only solution is the increase the transmission system voltage levels and insulation of the system plays a vital role.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8072F-B2EE-4B6F-8901-8D62A5EDF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58" y="3241385"/>
            <a:ext cx="10550470" cy="15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3992-3A61-4CC6-AE4D-5DAF45EC4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B6D01E-726B-478A-AB38-110FAEC01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2093259"/>
            <a:ext cx="11367247" cy="267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6E44-96D3-4A1A-8E56-745B00BE4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Path of Particles in a Gas Medium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65A40-64F3-4FF9-9CDC-7615E4B6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76" y="2138082"/>
            <a:ext cx="5880847" cy="2581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806DA3-8C77-457B-B8B5-B62DE0A64381}"/>
              </a:ext>
            </a:extLst>
          </p:cNvPr>
          <p:cNvSpPr txBox="1"/>
          <p:nvPr/>
        </p:nvSpPr>
        <p:spPr>
          <a:xfrm>
            <a:off x="2852257" y="5595457"/>
            <a:ext cx="7810149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 path is the distance traversed between successive collisions.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 is a random quantity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D1064-B8D6-47F6-A499-EB8D61755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33" y="2926976"/>
            <a:ext cx="1744910" cy="1004047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27BE849-0532-45D6-941E-2921621FA5E6}"/>
              </a:ext>
            </a:extLst>
          </p:cNvPr>
          <p:cNvSpPr/>
          <p:nvPr/>
        </p:nvSpPr>
        <p:spPr>
          <a:xfrm rot="10800000" flipV="1">
            <a:off x="8901722" y="1796660"/>
            <a:ext cx="1074197" cy="8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A369E-D1F7-439A-8242-707FD323F1A3}"/>
              </a:ext>
            </a:extLst>
          </p:cNvPr>
          <p:cNvSpPr txBox="1"/>
          <p:nvPr/>
        </p:nvSpPr>
        <p:spPr>
          <a:xfrm>
            <a:off x="9273540" y="1546860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5239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4A5A-8B30-461F-805A-E405EE1A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Collision Cross section and Mean Free Path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2AB80-1C9D-4F79-91C5-6A216CF48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75" y="3223209"/>
            <a:ext cx="4831237" cy="3078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0BEEFF-641D-497D-AD31-EA3143696D87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6F25B-2D79-4593-9882-4CF4E331B5BE}"/>
              </a:ext>
            </a:extLst>
          </p:cNvPr>
          <p:cNvSpPr txBox="1"/>
          <p:nvPr/>
        </p:nvSpPr>
        <p:spPr>
          <a:xfrm>
            <a:off x="2567940" y="2269757"/>
            <a:ext cx="3528060" cy="7477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21EC1-EA16-45E1-8E5D-AD759ECAF96B}"/>
              </a:ext>
            </a:extLst>
          </p:cNvPr>
          <p:cNvSpPr txBox="1"/>
          <p:nvPr/>
        </p:nvSpPr>
        <p:spPr>
          <a:xfrm>
            <a:off x="1371600" y="1752600"/>
            <a:ext cx="1035558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 SPHERE MODEL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Moving particles with radius of </a:t>
            </a:r>
            <a:r>
              <a:rPr lang="en-US" sz="12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 and  molecules with radius of  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0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 are solid spheres. Evert time the centers of particles  come to a distance of 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0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   </a:t>
            </a:r>
            <a:r>
              <a:rPr lang="en-US" sz="12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 </a:t>
            </a:r>
            <a:r>
              <a:rPr lang="en-US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10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     </a:t>
            </a:r>
            <a:r>
              <a:rPr lang="en-US" sz="12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 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collision will occur. The area presented by a molecule to the incoming particle   is                                   .which is the collision cross section.</a:t>
            </a:r>
            <a:endParaRPr lang="en-US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283D8-AF00-46E7-968A-885186DE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460" y="2419324"/>
            <a:ext cx="1173480" cy="301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A2E309-5B59-44D2-82E7-1D1D28AF9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890" y="3017520"/>
            <a:ext cx="1864659" cy="100404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92248F-6E08-42C0-A35D-B79E42447133}"/>
              </a:ext>
            </a:extLst>
          </p:cNvPr>
          <p:cNvSpPr txBox="1"/>
          <p:nvPr/>
        </p:nvSpPr>
        <p:spPr>
          <a:xfrm>
            <a:off x="6812280" y="4579620"/>
            <a:ext cx="462534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                                               is  the mean free path.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</a:t>
            </a:r>
            <a:r>
              <a:rPr lang="en-US" sz="14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 is the number of gas molecules per unit volume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5D7579-931A-49F4-8D61-C7D0B351E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870" y="4472940"/>
            <a:ext cx="1743607" cy="7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6589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8EDB72CA-256D-4730-859A-BD655CF0121B}" vid="{7732A1E2-A4F7-4BC8-A422-5F726110F5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656</Words>
  <Application>Microsoft Office PowerPoint</Application>
  <PresentationFormat>Widescreen</PresentationFormat>
  <Paragraphs>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Segoe UI</vt:lpstr>
      <vt:lpstr>Segoe UI Light</vt:lpstr>
      <vt:lpstr>TimesNewRoman</vt:lpstr>
      <vt:lpstr>Get Started with 3D</vt:lpstr>
      <vt:lpstr>UNITS : 1- 2</vt:lpstr>
      <vt:lpstr>EE 475  (3+0)   </vt:lpstr>
      <vt:lpstr>Course Contents</vt:lpstr>
      <vt:lpstr> Introduction</vt:lpstr>
      <vt:lpstr>PowerPoint Presentation</vt:lpstr>
      <vt:lpstr>INTRODUCTION</vt:lpstr>
      <vt:lpstr>Breakdown</vt:lpstr>
      <vt:lpstr>Free Path of Particles in a Gas Medium</vt:lpstr>
      <vt:lpstr>Collision Cross section and Mean Free Path </vt:lpstr>
      <vt:lpstr>Mean Free Path of Particles</vt:lpstr>
      <vt:lpstr>Clausis  Law</vt:lpstr>
      <vt:lpstr>Distribution of Free Paths</vt:lpstr>
      <vt:lpstr>Current  -  Voltage   relationship in a gas insulated  gap</vt:lpstr>
      <vt:lpstr>I-V  Charasteristic</vt:lpstr>
      <vt:lpstr>I-V Charasteristic</vt:lpstr>
      <vt:lpstr>Townsends First Ionization Coefficient</vt:lpstr>
      <vt:lpstr> , Townsends First Ionization Coefficient</vt:lpstr>
      <vt:lpstr> , Townsends First Ionization Coefficient</vt:lpstr>
      <vt:lpstr>The First Ionization Coefficient</vt:lpstr>
      <vt:lpstr>Townsends First Ionization Coefficient in terms of Gas Constants</vt:lpstr>
      <vt:lpstr>Townsends First Ionization Coefficient in terms of Gas Constants</vt:lpstr>
      <vt:lpstr>Typical Gas Constants</vt:lpstr>
      <vt:lpstr>Pressure Reduced Field    E/P   </vt:lpstr>
      <vt:lpstr>Dependence of the first ionization coefficient on E/P</vt:lpstr>
      <vt:lpstr>Ionization Growth Curves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hv</dc:title>
  <dc:creator>user</dc:creator>
  <cp:lastModifiedBy>user</cp:lastModifiedBy>
  <cp:revision>122</cp:revision>
  <dcterms:created xsi:type="dcterms:W3CDTF">2020-03-17T07:33:20Z</dcterms:created>
  <dcterms:modified xsi:type="dcterms:W3CDTF">2020-09-29T08:20:23Z</dcterms:modified>
</cp:coreProperties>
</file>