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256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9" r:id="rId15"/>
    <p:sldId id="338" r:id="rId16"/>
    <p:sldId id="340" r:id="rId17"/>
    <p:sldId id="342" r:id="rId18"/>
    <p:sldId id="343" r:id="rId19"/>
    <p:sldId id="352" r:id="rId20"/>
    <p:sldId id="349" r:id="rId21"/>
    <p:sldId id="351" r:id="rId22"/>
    <p:sldId id="350" r:id="rId23"/>
    <p:sldId id="344" r:id="rId24"/>
    <p:sldId id="345" r:id="rId25"/>
    <p:sldId id="346" r:id="rId26"/>
    <p:sldId id="354" r:id="rId27"/>
    <p:sldId id="347" r:id="rId28"/>
    <p:sldId id="34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75CD0-BF64-4EDA-A390-EA27F5FF7906}" type="datetimeFigureOut">
              <a:rPr lang="en-GB" smtClean="0"/>
              <a:pPr/>
              <a:t>28/09/2020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C7654-C7C7-4BC9-B3D0-68A06137D36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830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7A1E8-A561-431B-A511-34874C91D5AC}" type="datetimeFigureOut">
              <a:rPr lang="en-GB" smtClean="0"/>
              <a:pPr/>
              <a:t>28/09/2020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768CB-8AA6-4AA6-918C-7F055EB5DC3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0041-8C1F-4DF8-8EA9-1DBD8D1B9158}" type="datetime1">
              <a:rPr lang="en-GB" smtClean="0"/>
              <a:pPr/>
              <a:t>28/09/2020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4D89-2CD7-42E4-861B-3A474441A3D2}" type="datetime1">
              <a:rPr lang="en-GB" smtClean="0"/>
              <a:pPr/>
              <a:t>28/09/2020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3D90-AA72-4B84-A78C-F9279D6246DE}" type="datetime1">
              <a:rPr lang="en-GB" smtClean="0"/>
              <a:pPr/>
              <a:t>28/09/2020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97B3-294A-4947-A6F3-F079064BC3A8}" type="datetime1">
              <a:rPr lang="en-GB" smtClean="0"/>
              <a:pPr/>
              <a:t>28/09/2020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8B59-EFF3-4693-AEE6-DE7A8721BE9E}" type="datetime1">
              <a:rPr lang="en-GB" smtClean="0"/>
              <a:pPr/>
              <a:t>28/09/2020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2370-8B55-4AFF-ACEC-094DB77967F3}" type="datetime1">
              <a:rPr lang="en-GB" smtClean="0"/>
              <a:pPr/>
              <a:t>28/09/2020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EC79-C418-41F2-AAE0-6B8C59544605}" type="datetime1">
              <a:rPr lang="en-GB" smtClean="0"/>
              <a:pPr/>
              <a:t>28/09/2020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EEDB-4E57-4317-9A86-2690669D2929}" type="datetime1">
              <a:rPr lang="en-GB" smtClean="0"/>
              <a:pPr/>
              <a:t>28/09/2020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43DA-3454-4A94-80F5-A671F05BA782}" type="datetime1">
              <a:rPr lang="en-GB" smtClean="0"/>
              <a:pPr/>
              <a:t>28/09/2020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48DB-56B0-41DD-9FE3-4201D17B1CE3}" type="datetime1">
              <a:rPr lang="en-GB" smtClean="0"/>
              <a:pPr/>
              <a:t>28/09/2020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0DE-4DE1-46C6-A71D-35A92C8BD8B8}" type="datetime1">
              <a:rPr lang="en-GB" smtClean="0"/>
              <a:pPr/>
              <a:t>28/09/2020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684D0-F32D-4D41-BF53-48671399CBD9}" type="datetime1">
              <a:rPr lang="en-GB" smtClean="0"/>
              <a:pPr/>
              <a:t>28/09/2020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9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35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Transfer function, Poles and Zeros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491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en-GB" sz="4000" dirty="0"/>
              <a:t>Calculation of the Transfer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GB" sz="3000" dirty="0"/>
          </a:p>
          <a:p>
            <a:pPr algn="just"/>
            <a:endParaRPr lang="en-GB" sz="3000" dirty="0"/>
          </a:p>
          <a:p>
            <a:pPr algn="just"/>
            <a:endParaRPr lang="en-GB" sz="3000" dirty="0"/>
          </a:p>
          <a:p>
            <a:pPr algn="just"/>
            <a:endParaRPr lang="en-GB" sz="3000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144016" y="2348880"/>
            <a:ext cx="8820472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Considering Initial conditions to zero in order to find the transfer function of the system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GB" sz="2400" dirty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GB" sz="2400" dirty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Rearranging the above equation</a:t>
            </a: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539552" y="1556792"/>
          <a:ext cx="8261672" cy="556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0" name="Equation" r:id="rId3" imgW="3200400" imgH="215640" progId="Equation.3">
                  <p:embed/>
                </p:oleObj>
              </mc:Choice>
              <mc:Fallback>
                <p:oleObj name="Equation" r:id="rId3" imgW="3200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556792"/>
                        <a:ext cx="8261672" cy="5560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4"/>
          <p:cNvGraphicFramePr>
            <a:graphicFrameLocks noChangeAspect="1"/>
          </p:cNvGraphicFramePr>
          <p:nvPr/>
        </p:nvGraphicFramePr>
        <p:xfrm>
          <a:off x="2935288" y="3370511"/>
          <a:ext cx="3900487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1" name="Equation" r:id="rId5" imgW="1511280" imgH="190440" progId="Equation.3">
                  <p:embed/>
                </p:oleObj>
              </mc:Choice>
              <mc:Fallback>
                <p:oleObj name="Equation" r:id="rId5" imgW="1511280" imgH="1904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3370511"/>
                        <a:ext cx="3900487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4"/>
          <p:cNvGraphicFramePr>
            <a:graphicFrameLocks noChangeAspect="1"/>
          </p:cNvGraphicFramePr>
          <p:nvPr/>
        </p:nvGraphicFramePr>
        <p:xfrm>
          <a:off x="2700338" y="4581128"/>
          <a:ext cx="39004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2" name="Equation" r:id="rId7" imgW="1511280" imgH="419040" progId="Equation.3">
                  <p:embed/>
                </p:oleObj>
              </mc:Choice>
              <mc:Fallback>
                <p:oleObj name="Equation" r:id="rId7" imgW="1511280" imgH="419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581128"/>
                        <a:ext cx="3900487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2672661" y="5733256"/>
          <a:ext cx="3699539" cy="916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3" name="Equation" r:id="rId9" imgW="1485720" imgH="368280" progId="Equation.3">
                  <p:embed/>
                </p:oleObj>
              </mc:Choice>
              <mc:Fallback>
                <p:oleObj name="Equation" r:id="rId9" imgW="1485720" imgH="3682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2661" y="5733256"/>
                        <a:ext cx="3699539" cy="9169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27384"/>
            <a:ext cx="8229600" cy="926976"/>
          </a:xfrm>
        </p:spPr>
        <p:txBody>
          <a:bodyPr/>
          <a:lstStyle/>
          <a:p>
            <a:r>
              <a:rPr lang="en-GB" dirty="0"/>
              <a:t>Example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2132856"/>
            <a:ext cx="273133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79512" y="836712"/>
            <a:ext cx="89644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en-GB" sz="2200" dirty="0"/>
              <a:t>Find out the transfer function of the RC network shown in figure-1. Assume that the capacitor is not initially charged.</a:t>
            </a:r>
          </a:p>
          <a:p>
            <a:pPr marL="457200" indent="-457200">
              <a:buAutoNum type="arabicPeriod"/>
            </a:pPr>
            <a:endParaRPr lang="en-GB" sz="2200" dirty="0"/>
          </a:p>
        </p:txBody>
      </p:sp>
      <p:grpSp>
        <p:nvGrpSpPr>
          <p:cNvPr id="8" name="Group 7"/>
          <p:cNvGrpSpPr/>
          <p:nvPr/>
        </p:nvGrpSpPr>
        <p:grpSpPr>
          <a:xfrm>
            <a:off x="539552" y="1686226"/>
            <a:ext cx="2963637" cy="1997894"/>
            <a:chOff x="539552" y="1686226"/>
            <a:chExt cx="2963637" cy="1997894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9552" y="1686226"/>
              <a:ext cx="2963637" cy="1958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1633740" y="3314788"/>
              <a:ext cx="954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C00000"/>
                  </a:solidFill>
                </a:rPr>
                <a:t>Figure-1</a:t>
              </a:r>
            </a:p>
          </p:txBody>
        </p:sp>
      </p:grp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1403648" y="5435501"/>
          <a:ext cx="620077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" name="Equation" r:id="rId5" imgW="2145960" imgH="203040" progId="Equation.3">
                  <p:embed/>
                </p:oleObj>
              </mc:Choice>
              <mc:Fallback>
                <p:oleObj name="Equation" r:id="rId5" imgW="214596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5435501"/>
                        <a:ext cx="6200775" cy="58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7504" y="4077072"/>
            <a:ext cx="89644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dirty="0"/>
              <a:t>2. </a:t>
            </a:r>
            <a:r>
              <a:rPr lang="en-GB" sz="2200" i="1" dirty="0">
                <a:solidFill>
                  <a:srgbClr val="C00000"/>
                </a:solidFill>
              </a:rPr>
              <a:t>u(t)</a:t>
            </a:r>
            <a:r>
              <a:rPr lang="en-GB" sz="2200" dirty="0"/>
              <a:t> and </a:t>
            </a:r>
            <a:r>
              <a:rPr lang="en-GB" sz="2200" i="1" dirty="0">
                <a:solidFill>
                  <a:srgbClr val="C00000"/>
                </a:solidFill>
              </a:rPr>
              <a:t>y(t)</a:t>
            </a:r>
            <a:r>
              <a:rPr lang="en-GB" sz="2200" dirty="0"/>
              <a:t> are the input and output respectively of a system defined by following ODE. Determine the Transfer Function. Assume there is no any energy stored in the system.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/>
              <a:t>Transfer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4525963"/>
          </a:xfrm>
        </p:spPr>
        <p:txBody>
          <a:bodyPr>
            <a:normAutofit/>
          </a:bodyPr>
          <a:lstStyle/>
          <a:p>
            <a:r>
              <a:rPr lang="en-GB" sz="2600" dirty="0"/>
              <a:t>In general</a:t>
            </a:r>
          </a:p>
          <a:p>
            <a:endParaRPr lang="en-GB" sz="2600" dirty="0"/>
          </a:p>
          <a:p>
            <a:endParaRPr lang="en-GB" sz="2600" dirty="0"/>
          </a:p>
          <a:p>
            <a:endParaRPr lang="en-GB" sz="2600" dirty="0"/>
          </a:p>
          <a:p>
            <a:endParaRPr lang="en-GB" sz="2600" dirty="0"/>
          </a:p>
          <a:p>
            <a:pPr algn="just"/>
            <a:r>
              <a:rPr lang="en-GB" sz="2600" dirty="0"/>
              <a:t>Where </a:t>
            </a:r>
            <a:r>
              <a:rPr lang="en-GB" sz="2600" i="1" dirty="0">
                <a:solidFill>
                  <a:srgbClr val="C00000"/>
                </a:solidFill>
              </a:rPr>
              <a:t>x</a:t>
            </a:r>
            <a:r>
              <a:rPr lang="en-GB" sz="2600" dirty="0"/>
              <a:t> is the input of the system and </a:t>
            </a:r>
            <a:r>
              <a:rPr lang="en-GB" sz="2600" i="1" dirty="0">
                <a:solidFill>
                  <a:srgbClr val="C00000"/>
                </a:solidFill>
              </a:rPr>
              <a:t>y</a:t>
            </a:r>
            <a:r>
              <a:rPr lang="en-GB" sz="2600" dirty="0"/>
              <a:t> is the output of the system.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44824"/>
            <a:ext cx="8849056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093" y="4653136"/>
            <a:ext cx="8034376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/>
              <a:t>Transfer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4525963"/>
          </a:xfrm>
        </p:spPr>
        <p:txBody>
          <a:bodyPr>
            <a:normAutofit/>
          </a:bodyPr>
          <a:lstStyle/>
          <a:p>
            <a:endParaRPr lang="en-GB" sz="2600" dirty="0"/>
          </a:p>
          <a:p>
            <a:endParaRPr lang="en-GB" sz="2600" dirty="0"/>
          </a:p>
          <a:p>
            <a:endParaRPr lang="en-GB" sz="2600" dirty="0"/>
          </a:p>
          <a:p>
            <a:endParaRPr lang="en-GB" sz="2600" dirty="0"/>
          </a:p>
          <a:p>
            <a:r>
              <a:rPr lang="en-GB" sz="2600" dirty="0"/>
              <a:t>When order of the denominator polynomial is greater than the numerator polynomial the transfer function is said to be ‘</a:t>
            </a:r>
            <a:r>
              <a:rPr lang="en-GB" sz="2600" dirty="0">
                <a:solidFill>
                  <a:srgbClr val="C00000"/>
                </a:solidFill>
              </a:rPr>
              <a:t>proper</a:t>
            </a:r>
            <a:r>
              <a:rPr lang="en-GB" sz="2600" dirty="0"/>
              <a:t>’.</a:t>
            </a:r>
          </a:p>
          <a:p>
            <a:endParaRPr lang="en-GB" sz="2600" dirty="0"/>
          </a:p>
          <a:p>
            <a:r>
              <a:rPr lang="en-GB" sz="2600" dirty="0"/>
              <a:t>Otherwise ‘</a:t>
            </a:r>
            <a:r>
              <a:rPr lang="en-GB" sz="2600" dirty="0">
                <a:solidFill>
                  <a:srgbClr val="C00000"/>
                </a:solidFill>
              </a:rPr>
              <a:t>improper</a:t>
            </a:r>
            <a:r>
              <a:rPr lang="en-GB" sz="2600" dirty="0"/>
              <a:t>’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 l="85442" t="63158"/>
          <a:stretch>
            <a:fillRect/>
          </a:stretch>
        </p:blipFill>
        <p:spPr bwMode="auto">
          <a:xfrm>
            <a:off x="7380312" y="2089023"/>
            <a:ext cx="1080120" cy="422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 cstate="print"/>
          <a:srcRect l="31636" t="50000"/>
          <a:stretch>
            <a:fillRect/>
          </a:stretch>
        </p:blipFill>
        <p:spPr bwMode="auto">
          <a:xfrm>
            <a:off x="1547664" y="1844824"/>
            <a:ext cx="5492637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/>
              <a:t>Transfer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532859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2800" dirty="0"/>
              <a:t>Transfer function helps us to check</a:t>
            </a:r>
          </a:p>
          <a:p>
            <a:pPr lvl="1" algn="just">
              <a:lnSpc>
                <a:spcPct val="200000"/>
              </a:lnSpc>
            </a:pPr>
            <a:r>
              <a:rPr lang="en-GB" sz="2400" dirty="0"/>
              <a:t>The stability of the system</a:t>
            </a:r>
          </a:p>
          <a:p>
            <a:pPr lvl="1" algn="just">
              <a:lnSpc>
                <a:spcPct val="200000"/>
              </a:lnSpc>
            </a:pPr>
            <a:r>
              <a:rPr lang="en-GB" sz="2400" dirty="0"/>
              <a:t>Time domain and frequency domain characteristics of the system </a:t>
            </a:r>
          </a:p>
          <a:p>
            <a:pPr lvl="1" algn="just">
              <a:lnSpc>
                <a:spcPct val="200000"/>
              </a:lnSpc>
            </a:pPr>
            <a:r>
              <a:rPr lang="en-GB" sz="2400" dirty="0"/>
              <a:t>Response of the system for any given input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Stability of Control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36504"/>
          </a:xfrm>
        </p:spPr>
        <p:txBody>
          <a:bodyPr>
            <a:normAutofit/>
          </a:bodyPr>
          <a:lstStyle/>
          <a:p>
            <a:pPr algn="just"/>
            <a:r>
              <a:rPr lang="en-GB" sz="2800" dirty="0"/>
              <a:t>There are several meanings of stability, in general there are two kinds of stability definitions in control system study. </a:t>
            </a:r>
          </a:p>
          <a:p>
            <a:pPr algn="just"/>
            <a:endParaRPr lang="en-GB" sz="2800" dirty="0"/>
          </a:p>
          <a:p>
            <a:pPr lvl="1" algn="just">
              <a:lnSpc>
                <a:spcPct val="200000"/>
              </a:lnSpc>
            </a:pPr>
            <a:r>
              <a:rPr lang="en-GB" sz="2400" dirty="0"/>
              <a:t>Absolute Stability</a:t>
            </a:r>
          </a:p>
          <a:p>
            <a:pPr lvl="1" algn="just">
              <a:lnSpc>
                <a:spcPct val="200000"/>
              </a:lnSpc>
            </a:pPr>
            <a:r>
              <a:rPr lang="en-GB" sz="2400" dirty="0"/>
              <a:t>Relative Stability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Stability of Control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/>
          <a:lstStyle/>
          <a:p>
            <a:r>
              <a:rPr lang="en-GB" dirty="0"/>
              <a:t>Roots of denominator polynomial of a transfer function are called ‘</a:t>
            </a:r>
            <a:r>
              <a:rPr lang="en-GB" dirty="0">
                <a:solidFill>
                  <a:srgbClr val="C00000"/>
                </a:solidFill>
              </a:rPr>
              <a:t>poles</a:t>
            </a:r>
            <a:r>
              <a:rPr lang="en-GB" dirty="0"/>
              <a:t>’.</a:t>
            </a:r>
          </a:p>
          <a:p>
            <a:endParaRPr lang="en-GB" dirty="0"/>
          </a:p>
          <a:p>
            <a:r>
              <a:rPr lang="en-GB" dirty="0"/>
              <a:t>And the roots of numerator polynomials of a transfer function are called ‘</a:t>
            </a:r>
            <a:r>
              <a:rPr lang="en-GB" dirty="0">
                <a:solidFill>
                  <a:srgbClr val="C00000"/>
                </a:solidFill>
              </a:rPr>
              <a:t>zeros</a:t>
            </a:r>
            <a:r>
              <a:rPr lang="en-GB" dirty="0"/>
              <a:t>’.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31636" t="50000"/>
          <a:stretch>
            <a:fillRect/>
          </a:stretch>
        </p:blipFill>
        <p:spPr bwMode="auto">
          <a:xfrm>
            <a:off x="2051720" y="1484784"/>
            <a:ext cx="5492637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Stability of Control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3561259"/>
          </a:xfrm>
        </p:spPr>
        <p:txBody>
          <a:bodyPr/>
          <a:lstStyle/>
          <a:p>
            <a:pPr algn="just"/>
            <a:r>
              <a:rPr lang="en-GB" dirty="0"/>
              <a:t>Poles of the system are represented by ‘</a:t>
            </a:r>
            <a:r>
              <a:rPr lang="en-GB" dirty="0">
                <a:solidFill>
                  <a:srgbClr val="C00000"/>
                </a:solidFill>
              </a:rPr>
              <a:t>x</a:t>
            </a:r>
            <a:r>
              <a:rPr lang="en-GB" dirty="0"/>
              <a:t>’ and zeros of the system are represented by ‘</a:t>
            </a:r>
            <a:r>
              <a:rPr lang="en-GB" dirty="0">
                <a:solidFill>
                  <a:srgbClr val="C00000"/>
                </a:solidFill>
              </a:rPr>
              <a:t>o</a:t>
            </a:r>
            <a:r>
              <a:rPr lang="en-GB" dirty="0"/>
              <a:t>’.</a:t>
            </a:r>
          </a:p>
          <a:p>
            <a:pPr algn="just"/>
            <a:r>
              <a:rPr lang="en-GB" dirty="0"/>
              <a:t>System order is always equal to number of poles of the transfer function.</a:t>
            </a:r>
          </a:p>
          <a:p>
            <a:pPr algn="just"/>
            <a:r>
              <a:rPr lang="en-GB" dirty="0"/>
              <a:t>Following transfer function represents </a:t>
            </a:r>
            <a:r>
              <a:rPr lang="en-GB" dirty="0">
                <a:solidFill>
                  <a:srgbClr val="C00000"/>
                </a:solidFill>
              </a:rPr>
              <a:t>n</a:t>
            </a:r>
            <a:r>
              <a:rPr lang="en-GB" baseline="30000" dirty="0">
                <a:solidFill>
                  <a:srgbClr val="C00000"/>
                </a:solidFill>
              </a:rPr>
              <a:t>th</a:t>
            </a:r>
            <a:r>
              <a:rPr lang="en-GB" dirty="0"/>
              <a:t> order plant.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l="31636" t="50000"/>
          <a:stretch>
            <a:fillRect/>
          </a:stretch>
        </p:blipFill>
        <p:spPr bwMode="auto">
          <a:xfrm>
            <a:off x="1717987" y="5157192"/>
            <a:ext cx="5950357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GB" dirty="0"/>
              <a:t>Stability of Control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256584"/>
          </a:xfrm>
        </p:spPr>
        <p:txBody>
          <a:bodyPr>
            <a:normAutofit/>
          </a:bodyPr>
          <a:lstStyle/>
          <a:p>
            <a:pPr algn="just"/>
            <a:r>
              <a:rPr lang="en-GB" sz="2800" dirty="0"/>
              <a:t>Poles is also defined as “it is the frequency at which system becomes infinite”. Hence the name pole where field is infinite.</a:t>
            </a:r>
          </a:p>
          <a:p>
            <a:pPr algn="just"/>
            <a:endParaRPr lang="en-GB" sz="2800" dirty="0"/>
          </a:p>
          <a:p>
            <a:pPr algn="just"/>
            <a:endParaRPr lang="en-GB" sz="2800" dirty="0"/>
          </a:p>
          <a:p>
            <a:pPr algn="just"/>
            <a:endParaRPr lang="en-GB" sz="2800" dirty="0"/>
          </a:p>
          <a:p>
            <a:pPr algn="just"/>
            <a:endParaRPr lang="en-GB" sz="2800" dirty="0"/>
          </a:p>
          <a:p>
            <a:pPr algn="just"/>
            <a:r>
              <a:rPr lang="en-GB" sz="2800" dirty="0"/>
              <a:t>And zero is the frequency at which system becomes 0.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l="31636" t="50000"/>
          <a:stretch>
            <a:fillRect/>
          </a:stretch>
        </p:blipFill>
        <p:spPr bwMode="auto">
          <a:xfrm>
            <a:off x="1717987" y="3284984"/>
            <a:ext cx="5950357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GB" dirty="0"/>
              <a:t>Stability of Control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229600" cy="5256584"/>
          </a:xfrm>
        </p:spPr>
        <p:txBody>
          <a:bodyPr>
            <a:normAutofit/>
          </a:bodyPr>
          <a:lstStyle/>
          <a:p>
            <a:pPr algn="just"/>
            <a:r>
              <a:rPr lang="en-GB" sz="2800" dirty="0"/>
              <a:t>Poles is also defined as “it is the frequency at which system becomes infinite”. </a:t>
            </a:r>
          </a:p>
          <a:p>
            <a:pPr algn="just"/>
            <a:r>
              <a:rPr lang="en-GB" sz="2800" dirty="0"/>
              <a:t>Like a magnetic pole or black hole.</a:t>
            </a:r>
          </a:p>
          <a:p>
            <a:pPr algn="just"/>
            <a:endParaRPr lang="en-GB" sz="2800" dirty="0"/>
          </a:p>
          <a:p>
            <a:pPr algn="just"/>
            <a:endParaRPr lang="en-GB" sz="2800" dirty="0"/>
          </a:p>
          <a:p>
            <a:pPr algn="just"/>
            <a:endParaRPr lang="en-GB" sz="2800" dirty="0"/>
          </a:p>
          <a:p>
            <a:pPr algn="just"/>
            <a:endParaRPr lang="en-GB" sz="28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l="31636" t="50000"/>
          <a:stretch>
            <a:fillRect/>
          </a:stretch>
        </p:blipFill>
        <p:spPr bwMode="auto">
          <a:xfrm>
            <a:off x="1619672" y="2636912"/>
            <a:ext cx="5950357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19</a:t>
            </a:fld>
            <a:endParaRPr lang="en-GB"/>
          </a:p>
        </p:txBody>
      </p:sp>
      <p:pic>
        <p:nvPicPr>
          <p:cNvPr id="7" name="Picture 6" descr="galactic_black_ho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9752" y="3645024"/>
            <a:ext cx="45720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GB" dirty="0"/>
              <a:t>Transfer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351309"/>
            <a:ext cx="8712968" cy="5030019"/>
          </a:xfrm>
        </p:spPr>
        <p:txBody>
          <a:bodyPr>
            <a:normAutofit/>
          </a:bodyPr>
          <a:lstStyle/>
          <a:p>
            <a:pPr algn="just"/>
            <a:r>
              <a:rPr lang="en-GB" sz="2800" dirty="0"/>
              <a:t>Transfer Function is the ratio of Laplace transform of the output to the Laplace transform of the input. </a:t>
            </a:r>
          </a:p>
          <a:p>
            <a:pPr algn="just"/>
            <a:endParaRPr lang="en-GB" sz="2800" dirty="0"/>
          </a:p>
          <a:p>
            <a:pPr algn="just"/>
            <a:endParaRPr lang="en-GB" sz="2800" dirty="0"/>
          </a:p>
          <a:p>
            <a:pPr algn="just"/>
            <a:endParaRPr lang="en-GB" sz="2800" dirty="0"/>
          </a:p>
          <a:p>
            <a:pPr algn="just"/>
            <a:endParaRPr lang="en-GB" sz="2800" dirty="0"/>
          </a:p>
          <a:p>
            <a:pPr algn="just"/>
            <a:endParaRPr lang="en-GB" sz="2800" dirty="0"/>
          </a:p>
          <a:p>
            <a:pPr algn="just"/>
            <a:endParaRPr lang="en-GB" sz="2800" dirty="0"/>
          </a:p>
          <a:p>
            <a:pPr algn="just"/>
            <a:r>
              <a:rPr lang="en-GB" sz="2800" dirty="0"/>
              <a:t>Where     is the Laplace operator.</a:t>
            </a:r>
          </a:p>
          <a:p>
            <a:pPr algn="just"/>
            <a:endParaRPr lang="en-GB" sz="3000" dirty="0"/>
          </a:p>
          <a:p>
            <a:pPr algn="just"/>
            <a:endParaRPr lang="en-GB" sz="3000" dirty="0"/>
          </a:p>
          <a:p>
            <a:pPr algn="just"/>
            <a:endParaRPr lang="en-GB" sz="3000" dirty="0"/>
          </a:p>
        </p:txBody>
      </p:sp>
      <p:grpSp>
        <p:nvGrpSpPr>
          <p:cNvPr id="4" name="Group 3"/>
          <p:cNvGrpSpPr/>
          <p:nvPr/>
        </p:nvGrpSpPr>
        <p:grpSpPr>
          <a:xfrm>
            <a:off x="2956792" y="2636912"/>
            <a:ext cx="3415408" cy="864096"/>
            <a:chOff x="4983601" y="4869160"/>
            <a:chExt cx="3415408" cy="86409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7236296" y="5301208"/>
              <a:ext cx="7200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6228184" y="4869160"/>
              <a:ext cx="1080120" cy="8640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Plant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5494036" y="5302876"/>
              <a:ext cx="7200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892139" y="5085184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y(t)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83601" y="5147900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/>
                <a:t>u(t)</a:t>
              </a:r>
            </a:p>
          </p:txBody>
        </p:sp>
      </p:grp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684710" y="3933056"/>
          <a:ext cx="4975522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Equation" r:id="rId3" imgW="1511280" imgH="393480" progId="Equation.3">
                  <p:embed/>
                </p:oleObj>
              </mc:Choice>
              <mc:Fallback>
                <p:oleObj name="Equation" r:id="rId3" imgW="151128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710" y="3933056"/>
                        <a:ext cx="4975522" cy="12961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1547664" y="5373216"/>
          <a:ext cx="334963" cy="539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name="Equation" r:id="rId5" imgW="101520" imgH="152280" progId="Equation.3">
                  <p:embed/>
                </p:oleObj>
              </mc:Choice>
              <mc:Fallback>
                <p:oleObj name="Equation" r:id="rId5" imgW="101520" imgH="1522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5373216"/>
                        <a:ext cx="334963" cy="5391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500" dirty="0"/>
              <a:t>Relation b/w poles and zeros and frequency response of the system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496" y="1495325"/>
            <a:ext cx="8928992" cy="4525963"/>
          </a:xfrm>
        </p:spPr>
        <p:txBody>
          <a:bodyPr>
            <a:normAutofit/>
          </a:bodyPr>
          <a:lstStyle/>
          <a:p>
            <a:pPr algn="just"/>
            <a:r>
              <a:rPr lang="en-GB" sz="2400" dirty="0"/>
              <a:t>The relationship between poles and zeros and the frequency response of a system comes alive with this </a:t>
            </a:r>
            <a:r>
              <a:rPr lang="en-GB" sz="2400" dirty="0" err="1"/>
              <a:t>3D</a:t>
            </a:r>
            <a:r>
              <a:rPr lang="en-GB" sz="2400" dirty="0"/>
              <a:t> pole-zero 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20</a:t>
            </a:fld>
            <a:endParaRPr lang="en-GB"/>
          </a:p>
        </p:txBody>
      </p:sp>
      <p:pic>
        <p:nvPicPr>
          <p:cNvPr id="8" name="Picture 7" descr="3d_single_pole.gif"/>
          <p:cNvPicPr>
            <a:picLocks noChangeAspect="1"/>
          </p:cNvPicPr>
          <p:nvPr/>
        </p:nvPicPr>
        <p:blipFill>
          <a:blip r:embed="rId2" cstate="print"/>
          <a:srcRect l="4208" t="2113" r="1820" b="7848"/>
          <a:stretch>
            <a:fillRect/>
          </a:stretch>
        </p:blipFill>
        <p:spPr>
          <a:xfrm>
            <a:off x="2195736" y="2511167"/>
            <a:ext cx="5256584" cy="415819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9512" y="4211796"/>
            <a:ext cx="1962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Single pole system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500" dirty="0"/>
              <a:t>Relation b/w poles and zeros and frequency response of the system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800" dirty="0" err="1"/>
              <a:t>3D</a:t>
            </a:r>
            <a:r>
              <a:rPr lang="en-GB" sz="2800" dirty="0"/>
              <a:t> pole-zero plot</a:t>
            </a:r>
          </a:p>
          <a:p>
            <a:pPr lvl="1" algn="just"/>
            <a:r>
              <a:rPr lang="en-GB" sz="2400" dirty="0"/>
              <a:t>System has 1 ‘zero’ and 2 ‘poles’.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21</a:t>
            </a:fld>
            <a:endParaRPr lang="en-GB"/>
          </a:p>
        </p:txBody>
      </p:sp>
      <p:pic>
        <p:nvPicPr>
          <p:cNvPr id="7" name="Picture 6" descr="z2freq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2663050"/>
            <a:ext cx="5598393" cy="400631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1143000"/>
          </a:xfrm>
        </p:spPr>
        <p:txBody>
          <a:bodyPr>
            <a:noAutofit/>
          </a:bodyPr>
          <a:lstStyle/>
          <a:p>
            <a:r>
              <a:rPr lang="en-GB" sz="3500" dirty="0"/>
              <a:t>Relation b/w poles and zeros and frequency response of the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22</a:t>
            </a:fld>
            <a:endParaRPr lang="en-GB"/>
          </a:p>
        </p:txBody>
      </p:sp>
      <p:pic>
        <p:nvPicPr>
          <p:cNvPr id="5" name="Picture 4" descr="cauer5examp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268759"/>
            <a:ext cx="7416824" cy="54810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256584"/>
          </a:xfrm>
        </p:spPr>
        <p:txBody>
          <a:bodyPr>
            <a:normAutofit/>
          </a:bodyPr>
          <a:lstStyle/>
          <a:p>
            <a:pPr algn="just"/>
            <a:r>
              <a:rPr lang="en-GB" sz="2800" dirty="0"/>
              <a:t>Consider the Transfer function calculated in previous slides.</a:t>
            </a:r>
          </a:p>
          <a:p>
            <a:pPr algn="just"/>
            <a:endParaRPr lang="en-GB" sz="2800" dirty="0"/>
          </a:p>
          <a:p>
            <a:pPr algn="just"/>
            <a:endParaRPr lang="en-GB" sz="2800" dirty="0"/>
          </a:p>
          <a:p>
            <a:pPr algn="just"/>
            <a:endParaRPr lang="en-GB" sz="2800" dirty="0"/>
          </a:p>
          <a:p>
            <a:pPr algn="just"/>
            <a:endParaRPr lang="en-GB" sz="2800" dirty="0"/>
          </a:p>
          <a:p>
            <a:pPr algn="just"/>
            <a:r>
              <a:rPr lang="en-GB" sz="2800" dirty="0"/>
              <a:t>The only pole of the system 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23</a:t>
            </a:fld>
            <a:endParaRPr lang="en-GB"/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2887663" y="2327151"/>
          <a:ext cx="30353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9" name="Equation" r:id="rId3" imgW="1218960" imgH="355320" progId="Equation.3">
                  <p:embed/>
                </p:oleObj>
              </mc:Choice>
              <mc:Fallback>
                <p:oleObj name="Equation" r:id="rId3" imgW="1218960" imgH="3553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663" y="2327151"/>
                        <a:ext cx="30353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755576" y="3573016"/>
          <a:ext cx="65436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0" name="Equation" r:id="rId5" imgW="2628720" imgH="190440" progId="Equation.3">
                  <p:embed/>
                </p:oleObj>
              </mc:Choice>
              <mc:Fallback>
                <p:oleObj name="Equation" r:id="rId5" imgW="2628720" imgH="1904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573016"/>
                        <a:ext cx="654367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4211960" y="5157192"/>
          <a:ext cx="11064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" name="Equation" r:id="rId7" imgW="444240" imgH="342720" progId="Equation.3">
                  <p:embed/>
                </p:oleObj>
              </mc:Choice>
              <mc:Fallback>
                <p:oleObj name="Equation" r:id="rId7" imgW="444240" imgH="3427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5157192"/>
                        <a:ext cx="1106488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GB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229600" cy="5256584"/>
          </a:xfrm>
        </p:spPr>
        <p:txBody>
          <a:bodyPr>
            <a:normAutofit/>
          </a:bodyPr>
          <a:lstStyle/>
          <a:p>
            <a:pPr algn="just"/>
            <a:r>
              <a:rPr lang="en-GB" sz="2800" dirty="0"/>
              <a:t>Consider the following transfer functions.</a:t>
            </a:r>
          </a:p>
          <a:p>
            <a:pPr lvl="1" algn="just"/>
            <a:r>
              <a:rPr lang="en-GB" sz="2400" dirty="0"/>
              <a:t>Determine</a:t>
            </a:r>
          </a:p>
          <a:p>
            <a:pPr lvl="2" algn="just"/>
            <a:r>
              <a:rPr lang="en-GB" sz="2000" dirty="0"/>
              <a:t>Whether the transfer function is proper or improper</a:t>
            </a:r>
          </a:p>
          <a:p>
            <a:pPr lvl="2" algn="just"/>
            <a:r>
              <a:rPr lang="en-GB" sz="2000" dirty="0"/>
              <a:t>Poles of the system</a:t>
            </a:r>
          </a:p>
          <a:p>
            <a:pPr lvl="2" algn="just"/>
            <a:r>
              <a:rPr lang="en-GB" sz="2000" dirty="0"/>
              <a:t>zeros of the system</a:t>
            </a:r>
          </a:p>
          <a:p>
            <a:pPr lvl="2" algn="just"/>
            <a:r>
              <a:rPr lang="en-GB" sz="2000" dirty="0"/>
              <a:t>Order of the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24</a:t>
            </a:fld>
            <a:endParaRPr lang="en-GB"/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900262" y="3767311"/>
          <a:ext cx="2087562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6" name="Equation" r:id="rId3" imgW="838080" imgH="355320" progId="Equation.3">
                  <p:embed/>
                </p:oleObj>
              </mc:Choice>
              <mc:Fallback>
                <p:oleObj name="Equation" r:id="rId3" imgW="838080" imgH="3553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262" y="3767311"/>
                        <a:ext cx="2087562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2"/>
          <p:cNvGraphicFramePr>
            <a:graphicFrameLocks noChangeAspect="1"/>
          </p:cNvGraphicFramePr>
          <p:nvPr/>
        </p:nvGraphicFramePr>
        <p:xfrm>
          <a:off x="5317430" y="3717032"/>
          <a:ext cx="35750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7" name="Equation" r:id="rId5" imgW="1434960" imgH="355320" progId="Equation.3">
                  <p:embed/>
                </p:oleObj>
              </mc:Choice>
              <mc:Fallback>
                <p:oleObj name="Equation" r:id="rId5" imgW="1434960" imgH="3553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7430" y="3717032"/>
                        <a:ext cx="357505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2"/>
          <p:cNvGraphicFramePr>
            <a:graphicFrameLocks noChangeAspect="1"/>
          </p:cNvGraphicFramePr>
          <p:nvPr/>
        </p:nvGraphicFramePr>
        <p:xfrm>
          <a:off x="944389" y="5229200"/>
          <a:ext cx="24034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8" name="Equation" r:id="rId7" imgW="965160" imgH="393480" progId="Equation.3">
                  <p:embed/>
                </p:oleObj>
              </mc:Choice>
              <mc:Fallback>
                <p:oleObj name="Equation" r:id="rId7" imgW="965160" imgH="393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389" y="5229200"/>
                        <a:ext cx="240347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2"/>
          <p:cNvGraphicFramePr>
            <a:graphicFrameLocks noChangeAspect="1"/>
          </p:cNvGraphicFramePr>
          <p:nvPr/>
        </p:nvGraphicFramePr>
        <p:xfrm>
          <a:off x="5364088" y="5229200"/>
          <a:ext cx="22129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9" name="Equation" r:id="rId9" imgW="888840" imgH="380880" progId="Equation.3">
                  <p:embed/>
                </p:oleObj>
              </mc:Choice>
              <mc:Fallback>
                <p:oleObj name="Equation" r:id="rId9" imgW="888840" imgH="3808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5229200"/>
                        <a:ext cx="22129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94012" y="3997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GB" b="1" dirty="0" err="1">
                <a:solidFill>
                  <a:srgbClr val="C00000"/>
                </a:solidFill>
              </a:rPr>
              <a:t>i</a:t>
            </a:r>
            <a:r>
              <a:rPr lang="en-GB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03926" y="393305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GB" b="1" dirty="0">
                <a:solidFill>
                  <a:srgbClr val="C00000"/>
                </a:solidFill>
              </a:rPr>
              <a:t>ii)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9350" y="551723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GB" b="1" dirty="0">
                <a:solidFill>
                  <a:srgbClr val="C00000"/>
                </a:solidFill>
              </a:rPr>
              <a:t>iii)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26154" y="550794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GB" b="1" dirty="0">
                <a:solidFill>
                  <a:srgbClr val="C00000"/>
                </a:solidFill>
              </a:rPr>
              <a:t>iv)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Stability of Control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600" dirty="0"/>
              <a:t>The poles and zeros of the system are plotted in </a:t>
            </a:r>
            <a:r>
              <a:rPr lang="en-GB" sz="2600" dirty="0">
                <a:solidFill>
                  <a:srgbClr val="C00000"/>
                </a:solidFill>
              </a:rPr>
              <a:t>s-plane </a:t>
            </a:r>
            <a:r>
              <a:rPr lang="en-GB" sz="2600" dirty="0"/>
              <a:t>to check the stability of the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25</a:t>
            </a:fld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4430142" y="2716996"/>
            <a:ext cx="4174306" cy="3376300"/>
            <a:chOff x="2411760" y="2924944"/>
            <a:chExt cx="4174306" cy="33763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411760" y="4797152"/>
              <a:ext cx="374441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6200000">
              <a:off x="2709416" y="4771244"/>
              <a:ext cx="306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2699792" y="5661248"/>
              <a:ext cx="8675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C00000"/>
                  </a:solidFill>
                </a:rPr>
                <a:t>s-plane</a:t>
              </a:r>
              <a:endParaRPr lang="en-GB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99792" y="3707740"/>
              <a:ext cx="5453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LHP</a:t>
              </a:r>
              <a:endParaRPr lang="en-GB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88024" y="3717032"/>
              <a:ext cx="5725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RHP</a:t>
              </a:r>
              <a:endParaRPr lang="en-GB" dirty="0"/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6228184" y="4653136"/>
            <a:ext cx="357882" cy="279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77" name="Equation" r:id="rId3" imgW="139680" imgH="126720" progId="Equation.3">
                    <p:embed/>
                  </p:oleObj>
                </mc:Choice>
                <mc:Fallback>
                  <p:oleObj name="Equation" r:id="rId3" imgW="139680" imgH="12672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8184" y="4653136"/>
                          <a:ext cx="357882" cy="2795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75" name="Object 3"/>
            <p:cNvGraphicFramePr>
              <a:graphicFrameLocks noChangeAspect="1"/>
            </p:cNvGraphicFramePr>
            <p:nvPr/>
          </p:nvGraphicFramePr>
          <p:xfrm>
            <a:off x="3995936" y="2924944"/>
            <a:ext cx="522288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78" name="Equation" r:id="rId5" imgW="203040" imgH="177480" progId="Equation.3">
                    <p:embed/>
                  </p:oleObj>
                </mc:Choice>
                <mc:Fallback>
                  <p:oleObj name="Equation" r:id="rId5" imgW="203040" imgH="1774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5936" y="2924944"/>
                          <a:ext cx="522288" cy="3905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467544" y="4162425"/>
          <a:ext cx="27066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9" name="Equation" r:id="rId7" imgW="1054080" imgH="190440" progId="Equation.3">
                  <p:embed/>
                </p:oleObj>
              </mc:Choice>
              <mc:Fallback>
                <p:oleObj name="Equation" r:id="rId7" imgW="1054080" imgH="1904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162425"/>
                        <a:ext cx="270668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Stability of Control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600" dirty="0"/>
              <a:t>If all the poles of the system lie in left half plane the system is said to be </a:t>
            </a:r>
            <a:r>
              <a:rPr lang="en-GB" sz="2600" dirty="0">
                <a:solidFill>
                  <a:srgbClr val="FF0000"/>
                </a:solidFill>
              </a:rPr>
              <a:t>Stable</a:t>
            </a:r>
            <a:r>
              <a:rPr lang="en-GB" sz="2600" dirty="0"/>
              <a:t>.</a:t>
            </a:r>
          </a:p>
          <a:p>
            <a:pPr algn="just"/>
            <a:r>
              <a:rPr lang="en-GB" sz="2600" dirty="0"/>
              <a:t>If any of the poles lie in right half plane the system is said to be </a:t>
            </a:r>
            <a:r>
              <a:rPr lang="en-GB" sz="2600" dirty="0">
                <a:solidFill>
                  <a:srgbClr val="FF0000"/>
                </a:solidFill>
              </a:rPr>
              <a:t>unstable</a:t>
            </a:r>
            <a:r>
              <a:rPr lang="en-GB" sz="2600" dirty="0"/>
              <a:t>.</a:t>
            </a:r>
          </a:p>
          <a:p>
            <a:pPr algn="just"/>
            <a:r>
              <a:rPr lang="en-GB" sz="2600" dirty="0"/>
              <a:t>If pole(s) lie on imaginary axis the system is said to be </a:t>
            </a:r>
            <a:r>
              <a:rPr lang="en-GB" sz="2600" dirty="0">
                <a:solidFill>
                  <a:srgbClr val="FF0000"/>
                </a:solidFill>
              </a:rPr>
              <a:t>marginally stable</a:t>
            </a:r>
            <a:r>
              <a:rPr lang="en-GB" sz="2600" dirty="0"/>
              <a:t>. </a:t>
            </a:r>
          </a:p>
          <a:p>
            <a:pPr algn="just"/>
            <a:endParaRPr lang="en-GB" sz="2600" dirty="0"/>
          </a:p>
          <a:p>
            <a:pPr algn="just"/>
            <a:endParaRPr lang="en-GB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26</a:t>
            </a:fld>
            <a:endParaRPr lang="en-GB"/>
          </a:p>
        </p:txBody>
      </p:sp>
      <p:grpSp>
        <p:nvGrpSpPr>
          <p:cNvPr id="5" name="Group 12"/>
          <p:cNvGrpSpPr/>
          <p:nvPr/>
        </p:nvGrpSpPr>
        <p:grpSpPr>
          <a:xfrm>
            <a:off x="4716016" y="4005064"/>
            <a:ext cx="3528392" cy="2592288"/>
            <a:chOff x="2411760" y="2924944"/>
            <a:chExt cx="4174306" cy="33763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411760" y="4797152"/>
              <a:ext cx="374441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6200000">
              <a:off x="2709416" y="4771244"/>
              <a:ext cx="306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2699792" y="5661248"/>
              <a:ext cx="8675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C00000"/>
                  </a:solidFill>
                </a:rPr>
                <a:t>s-plane</a:t>
              </a:r>
              <a:endParaRPr lang="en-GB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99792" y="3707740"/>
              <a:ext cx="5453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LHP</a:t>
              </a:r>
              <a:endParaRPr lang="en-GB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88024" y="3717032"/>
              <a:ext cx="5725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RHP</a:t>
              </a:r>
              <a:endParaRPr lang="en-GB" dirty="0"/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6228184" y="4653136"/>
            <a:ext cx="357882" cy="279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04" name="Equation" r:id="rId3" imgW="139680" imgH="126720" progId="Equation.3">
                    <p:embed/>
                  </p:oleObj>
                </mc:Choice>
                <mc:Fallback>
                  <p:oleObj name="Equation" r:id="rId3" imgW="139680" imgH="12672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8184" y="4653136"/>
                          <a:ext cx="357882" cy="2795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75" name="Object 3"/>
            <p:cNvGraphicFramePr>
              <a:graphicFrameLocks noChangeAspect="1"/>
            </p:cNvGraphicFramePr>
            <p:nvPr/>
          </p:nvGraphicFramePr>
          <p:xfrm>
            <a:off x="3995936" y="2924944"/>
            <a:ext cx="522288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05" name="Equation" r:id="rId5" imgW="203040" imgH="177480" progId="Equation.3">
                    <p:embed/>
                  </p:oleObj>
                </mc:Choice>
                <mc:Fallback>
                  <p:oleObj name="Equation" r:id="rId5" imgW="203040" imgH="17748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5936" y="2924944"/>
                          <a:ext cx="522288" cy="3905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Rectangle 13"/>
          <p:cNvSpPr/>
          <p:nvPr/>
        </p:nvSpPr>
        <p:spPr>
          <a:xfrm>
            <a:off x="2267744" y="5157192"/>
            <a:ext cx="215956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600" dirty="0">
                <a:solidFill>
                  <a:prstClr val="black"/>
                </a:solidFill>
              </a:rPr>
              <a:t>If all the poles </a:t>
            </a:r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GB" dirty="0"/>
              <a:t>Stability of Control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GB" sz="2600" dirty="0"/>
              <a:t>For  example</a:t>
            </a:r>
          </a:p>
          <a:p>
            <a:pPr algn="just"/>
            <a:endParaRPr lang="en-GB" sz="2600" dirty="0"/>
          </a:p>
          <a:p>
            <a:pPr algn="just"/>
            <a:endParaRPr lang="en-GB" sz="2600" dirty="0"/>
          </a:p>
          <a:p>
            <a:pPr algn="just"/>
            <a:r>
              <a:rPr lang="en-GB" sz="2600" dirty="0"/>
              <a:t>Then the only pole of the system lie 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27</a:t>
            </a:fld>
            <a:endParaRPr lang="en-GB"/>
          </a:p>
        </p:txBody>
      </p:sp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1619672" y="1700808"/>
          <a:ext cx="5848351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3" name="Equation" r:id="rId3" imgW="2349360" imgH="355320" progId="Equation.3">
                  <p:embed/>
                </p:oleObj>
              </mc:Choice>
              <mc:Fallback>
                <p:oleObj name="Equation" r:id="rId3" imgW="2349360" imgH="3553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700808"/>
                        <a:ext cx="5848351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6"/>
          <p:cNvGraphicFramePr>
            <a:graphicFrameLocks noChangeAspect="1"/>
          </p:cNvGraphicFramePr>
          <p:nvPr/>
        </p:nvGraphicFramePr>
        <p:xfrm>
          <a:off x="1619672" y="3356992"/>
          <a:ext cx="13906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4" name="Equation" r:id="rId5" imgW="558720" imgH="190440" progId="Equation.3">
                  <p:embed/>
                </p:oleObj>
              </mc:Choice>
              <mc:Fallback>
                <p:oleObj name="Equation" r:id="rId5" imgW="558720" imgH="1904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356992"/>
                        <a:ext cx="13906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2555776" y="3789040"/>
            <a:ext cx="3744416" cy="2808312"/>
            <a:chOff x="2555776" y="3789040"/>
            <a:chExt cx="3744416" cy="280831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555776" y="5346290"/>
              <a:ext cx="335879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6200000">
              <a:off x="2922600" y="5324741"/>
              <a:ext cx="254522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2814145" y="6065021"/>
              <a:ext cx="778201" cy="3072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C00000"/>
                  </a:solidFill>
                </a:rPr>
                <a:t>s-plane</a:t>
              </a:r>
              <a:endParaRPr lang="en-GB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14145" y="4440148"/>
              <a:ext cx="489180" cy="3072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LHP</a:t>
              </a:r>
              <a:endParaRPr lang="en-GB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87321" y="4447877"/>
              <a:ext cx="513625" cy="3072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RHP</a:t>
              </a:r>
              <a:endParaRPr lang="en-GB" dirty="0"/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5979166" y="5226502"/>
            <a:ext cx="321026" cy="232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05" name="Equation" r:id="rId7" imgW="139680" imgH="126720" progId="Equation.3">
                    <p:embed/>
                  </p:oleObj>
                </mc:Choice>
                <mc:Fallback>
                  <p:oleObj name="Equation" r:id="rId7" imgW="139680" imgH="12672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79166" y="5226502"/>
                          <a:ext cx="321026" cy="232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75" name="Object 3"/>
            <p:cNvGraphicFramePr>
              <a:graphicFrameLocks noChangeAspect="1"/>
            </p:cNvGraphicFramePr>
            <p:nvPr/>
          </p:nvGraphicFramePr>
          <p:xfrm>
            <a:off x="3976806" y="3789040"/>
            <a:ext cx="468500" cy="3248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06" name="Equation" r:id="rId9" imgW="203040" imgH="177480" progId="Equation.3">
                    <p:embed/>
                  </p:oleObj>
                </mc:Choice>
                <mc:Fallback>
                  <p:oleObj name="Equation" r:id="rId9" imgW="203040" imgH="17748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6806" y="3789040"/>
                          <a:ext cx="468500" cy="3248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3277524" y="515719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X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18904" y="5351796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-3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GB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229600" cy="5256584"/>
          </a:xfrm>
        </p:spPr>
        <p:txBody>
          <a:bodyPr>
            <a:normAutofit/>
          </a:bodyPr>
          <a:lstStyle/>
          <a:p>
            <a:pPr algn="just"/>
            <a:r>
              <a:rPr lang="en-GB" sz="2800" dirty="0"/>
              <a:t>Consider the following transfer functions.</a:t>
            </a:r>
          </a:p>
          <a:p>
            <a:pPr lvl="2" algn="just">
              <a:buFont typeface="Wingdings" pitchFamily="2" charset="2"/>
              <a:buChar char="§"/>
            </a:pPr>
            <a:r>
              <a:rPr lang="en-GB" sz="2000" dirty="0"/>
              <a:t>Determine whether the transfer function is proper or improper</a:t>
            </a:r>
          </a:p>
          <a:p>
            <a:pPr lvl="2" algn="just">
              <a:buFont typeface="Wingdings" pitchFamily="2" charset="2"/>
              <a:buChar char="§"/>
            </a:pPr>
            <a:r>
              <a:rPr lang="en-GB" sz="2000" dirty="0"/>
              <a:t>Calculate the Poles and zeros of the system</a:t>
            </a:r>
          </a:p>
          <a:p>
            <a:pPr lvl="2" algn="just">
              <a:buFont typeface="Wingdings" pitchFamily="2" charset="2"/>
              <a:buChar char="§"/>
            </a:pPr>
            <a:r>
              <a:rPr lang="en-GB" sz="2000" dirty="0"/>
              <a:t>Determine the order of the system</a:t>
            </a:r>
          </a:p>
          <a:p>
            <a:pPr lvl="2" algn="just">
              <a:buFont typeface="Wingdings" pitchFamily="2" charset="2"/>
              <a:buChar char="§"/>
            </a:pPr>
            <a:r>
              <a:rPr lang="en-GB" sz="2000" dirty="0"/>
              <a:t>Draw the pole-zero map</a:t>
            </a:r>
          </a:p>
          <a:p>
            <a:pPr lvl="2" algn="just">
              <a:buFont typeface="Wingdings" pitchFamily="2" charset="2"/>
              <a:buChar char="§"/>
            </a:pPr>
            <a:r>
              <a:rPr lang="en-GB" sz="2000" dirty="0"/>
              <a:t>Determine the Stability of the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28</a:t>
            </a:fld>
            <a:endParaRPr lang="en-GB"/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900262" y="3767311"/>
          <a:ext cx="2087562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6" name="Equation" r:id="rId3" imgW="838080" imgH="355320" progId="Equation.3">
                  <p:embed/>
                </p:oleObj>
              </mc:Choice>
              <mc:Fallback>
                <p:oleObj name="Equation" r:id="rId3" imgW="838080" imgH="3553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262" y="3767311"/>
                        <a:ext cx="2087562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2"/>
          <p:cNvGraphicFramePr>
            <a:graphicFrameLocks noChangeAspect="1"/>
          </p:cNvGraphicFramePr>
          <p:nvPr/>
        </p:nvGraphicFramePr>
        <p:xfrm>
          <a:off x="5317430" y="3717032"/>
          <a:ext cx="35750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7" name="Equation" r:id="rId5" imgW="1434960" imgH="355320" progId="Equation.3">
                  <p:embed/>
                </p:oleObj>
              </mc:Choice>
              <mc:Fallback>
                <p:oleObj name="Equation" r:id="rId5" imgW="1434960" imgH="3553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7430" y="3717032"/>
                        <a:ext cx="357505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2"/>
          <p:cNvGraphicFramePr>
            <a:graphicFrameLocks noChangeAspect="1"/>
          </p:cNvGraphicFramePr>
          <p:nvPr/>
        </p:nvGraphicFramePr>
        <p:xfrm>
          <a:off x="944389" y="5229200"/>
          <a:ext cx="24034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8" name="Equation" r:id="rId7" imgW="965160" imgH="393480" progId="Equation.3">
                  <p:embed/>
                </p:oleObj>
              </mc:Choice>
              <mc:Fallback>
                <p:oleObj name="Equation" r:id="rId7" imgW="96516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389" y="5229200"/>
                        <a:ext cx="240347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2"/>
          <p:cNvGraphicFramePr>
            <a:graphicFrameLocks noChangeAspect="1"/>
          </p:cNvGraphicFramePr>
          <p:nvPr/>
        </p:nvGraphicFramePr>
        <p:xfrm>
          <a:off x="5364088" y="5229200"/>
          <a:ext cx="22129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9" name="Equation" r:id="rId9" imgW="888840" imgH="380880" progId="Equation.3">
                  <p:embed/>
                </p:oleObj>
              </mc:Choice>
              <mc:Fallback>
                <p:oleObj name="Equation" r:id="rId9" imgW="888840" imgH="3808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5229200"/>
                        <a:ext cx="22129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94012" y="3997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GB" b="1" dirty="0" err="1">
                <a:solidFill>
                  <a:srgbClr val="C00000"/>
                </a:solidFill>
              </a:rPr>
              <a:t>i</a:t>
            </a:r>
            <a:r>
              <a:rPr lang="en-GB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03926" y="393305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GB" b="1" dirty="0">
                <a:solidFill>
                  <a:srgbClr val="C00000"/>
                </a:solidFill>
              </a:rPr>
              <a:t>ii)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9350" y="551723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GB" b="1" dirty="0">
                <a:solidFill>
                  <a:srgbClr val="C00000"/>
                </a:solidFill>
              </a:rPr>
              <a:t>iii)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26154" y="550794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GB" b="1" dirty="0">
                <a:solidFill>
                  <a:srgbClr val="C00000"/>
                </a:solidFill>
              </a:rPr>
              <a:t>iv)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GB" dirty="0"/>
              <a:t>Transfer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96752"/>
            <a:ext cx="8712968" cy="4525963"/>
          </a:xfrm>
        </p:spPr>
        <p:txBody>
          <a:bodyPr>
            <a:normAutofit/>
          </a:bodyPr>
          <a:lstStyle/>
          <a:p>
            <a:pPr algn="just"/>
            <a:r>
              <a:rPr lang="en-GB" sz="3000" dirty="0"/>
              <a:t>Then the transfer function </a:t>
            </a:r>
            <a:r>
              <a:rPr lang="en-GB" sz="3000" dirty="0">
                <a:solidFill>
                  <a:srgbClr val="FF0000"/>
                </a:solidFill>
              </a:rPr>
              <a:t>G(S)</a:t>
            </a:r>
            <a:r>
              <a:rPr lang="en-GB" sz="3000" dirty="0"/>
              <a:t> of the plant is given as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843808" y="3789040"/>
            <a:ext cx="3452277" cy="864096"/>
            <a:chOff x="4983601" y="4869160"/>
            <a:chExt cx="3452277" cy="86409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7236296" y="5301208"/>
              <a:ext cx="7200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228184" y="4869160"/>
              <a:ext cx="1080120" cy="8640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G(S)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5494036" y="5302876"/>
              <a:ext cx="7200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892139" y="508518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Y(S)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83601" y="5119764"/>
              <a:ext cx="5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/>
                <a:t>U(S)</a:t>
              </a:r>
            </a:p>
          </p:txBody>
        </p:sp>
      </p:grp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3419872" y="2348880"/>
          <a:ext cx="1789915" cy="86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name="Equation" r:id="rId3" imgW="736560" imgH="355320" progId="Equation.3">
                  <p:embed/>
                </p:oleObj>
              </mc:Choice>
              <mc:Fallback>
                <p:oleObj name="Equation" r:id="rId3" imgW="736560" imgH="3553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2348880"/>
                        <a:ext cx="1789915" cy="8640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GB" dirty="0"/>
              <a:t>Why Laplace Transform?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96752"/>
            <a:ext cx="8712968" cy="518457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sz="3000" dirty="0"/>
              <a:t>By use of Laplace transform we can convert many common functions into algebraic function of complex variable </a:t>
            </a:r>
            <a:r>
              <a:rPr lang="en-GB" sz="3000" i="1" dirty="0">
                <a:solidFill>
                  <a:srgbClr val="FF0000"/>
                </a:solidFill>
              </a:rPr>
              <a:t>s</a:t>
            </a:r>
            <a:r>
              <a:rPr lang="en-GB" sz="3000" dirty="0"/>
              <a:t>. </a:t>
            </a:r>
          </a:p>
          <a:p>
            <a:pPr algn="just"/>
            <a:r>
              <a:rPr lang="en-GB" sz="3000" dirty="0"/>
              <a:t>For example</a:t>
            </a:r>
          </a:p>
          <a:p>
            <a:pPr algn="just"/>
            <a:endParaRPr lang="en-GB" sz="3000" dirty="0"/>
          </a:p>
          <a:p>
            <a:pPr algn="just"/>
            <a:endParaRPr lang="en-GB" sz="3000" dirty="0"/>
          </a:p>
          <a:p>
            <a:pPr algn="just">
              <a:buNone/>
            </a:pPr>
            <a:r>
              <a:rPr lang="en-GB" sz="3000" dirty="0"/>
              <a:t>Or</a:t>
            </a:r>
          </a:p>
          <a:p>
            <a:pPr algn="just">
              <a:buNone/>
            </a:pPr>
            <a:endParaRPr lang="en-GB" sz="3000" dirty="0"/>
          </a:p>
          <a:p>
            <a:pPr algn="just">
              <a:buNone/>
            </a:pPr>
            <a:endParaRPr lang="en-GB" sz="3000" dirty="0"/>
          </a:p>
          <a:p>
            <a:pPr algn="just"/>
            <a:r>
              <a:rPr lang="en-GB" sz="3000" dirty="0"/>
              <a:t>Where </a:t>
            </a:r>
            <a:r>
              <a:rPr lang="en-GB" sz="3000" i="1" dirty="0">
                <a:solidFill>
                  <a:srgbClr val="FF0000"/>
                </a:solidFill>
              </a:rPr>
              <a:t>s</a:t>
            </a:r>
            <a:r>
              <a:rPr lang="en-GB" sz="3000" dirty="0"/>
              <a:t> is a complex variable (complex frequency) and is given as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796707" y="2852936"/>
          <a:ext cx="3138557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" name="Equation" r:id="rId3" imgW="1002960" imgH="368280" progId="Equation.3">
                  <p:embed/>
                </p:oleObj>
              </mc:Choice>
              <mc:Fallback>
                <p:oleObj name="Equation" r:id="rId3" imgW="1002960" imgH="368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6707" y="2852936"/>
                        <a:ext cx="3138557" cy="11521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3495675" y="4149080"/>
          <a:ext cx="2265363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5" name="Equation" r:id="rId5" imgW="723600" imgH="355320" progId="Equation.3">
                  <p:embed/>
                </p:oleObj>
              </mc:Choice>
              <mc:Fallback>
                <p:oleObj name="Equation" r:id="rId5" imgW="723600" imgH="3553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675" y="4149080"/>
                        <a:ext cx="2265363" cy="1112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3886200" y="6113735"/>
          <a:ext cx="19081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Equation" r:id="rId7" imgW="609480" imgH="177480" progId="Equation.3">
                  <p:embed/>
                </p:oleObj>
              </mc:Choice>
              <mc:Fallback>
                <p:oleObj name="Equation" r:id="rId7" imgW="609480" imgH="177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6113735"/>
                        <a:ext cx="190817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GB" dirty="0"/>
              <a:t>Laplace Transform of Derivatives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96752"/>
            <a:ext cx="8712968" cy="5184576"/>
          </a:xfrm>
        </p:spPr>
        <p:txBody>
          <a:bodyPr>
            <a:normAutofit/>
          </a:bodyPr>
          <a:lstStyle/>
          <a:p>
            <a:pPr algn="just"/>
            <a:r>
              <a:rPr lang="en-GB" sz="3000" dirty="0"/>
              <a:t>Not only common function can be converted into simple algebraic expressions but calculus operations can also be converted into algebraic expressions.</a:t>
            </a:r>
          </a:p>
          <a:p>
            <a:pPr algn="just"/>
            <a:r>
              <a:rPr lang="en-GB" sz="3000" dirty="0"/>
              <a:t>For example</a:t>
            </a: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2627784" y="3068960"/>
          <a:ext cx="3735388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" name="Equation" r:id="rId3" imgW="1193760" imgH="355320" progId="Equation.3">
                  <p:embed/>
                </p:oleObj>
              </mc:Choice>
              <mc:Fallback>
                <p:oleObj name="Equation" r:id="rId3" imgW="1193760" imgH="355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068960"/>
                        <a:ext cx="3735388" cy="1112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4"/>
          <p:cNvGraphicFramePr>
            <a:graphicFrameLocks noChangeAspect="1"/>
          </p:cNvGraphicFramePr>
          <p:nvPr/>
        </p:nvGraphicFramePr>
        <p:xfrm>
          <a:off x="1835696" y="4941168"/>
          <a:ext cx="55245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name="Equation" r:id="rId5" imgW="1765080" imgH="393480" progId="Equation.3">
                  <p:embed/>
                </p:oleObj>
              </mc:Choice>
              <mc:Fallback>
                <p:oleObj name="Equation" r:id="rId5" imgW="176508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941168"/>
                        <a:ext cx="5524500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GB" dirty="0"/>
              <a:t>Laplace Transform of Derivatives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96752"/>
            <a:ext cx="8712968" cy="5184576"/>
          </a:xfrm>
        </p:spPr>
        <p:txBody>
          <a:bodyPr>
            <a:normAutofit/>
          </a:bodyPr>
          <a:lstStyle/>
          <a:p>
            <a:pPr algn="just"/>
            <a:r>
              <a:rPr lang="en-GB" sz="3000" dirty="0"/>
              <a:t>In general</a:t>
            </a:r>
          </a:p>
          <a:p>
            <a:pPr algn="just"/>
            <a:endParaRPr lang="en-GB" sz="3000" dirty="0"/>
          </a:p>
          <a:p>
            <a:pPr algn="just"/>
            <a:endParaRPr lang="en-GB" sz="3000" dirty="0"/>
          </a:p>
          <a:p>
            <a:pPr algn="just"/>
            <a:endParaRPr lang="en-GB" sz="3000" dirty="0"/>
          </a:p>
          <a:p>
            <a:pPr algn="just"/>
            <a:endParaRPr lang="en-GB" sz="3000" dirty="0"/>
          </a:p>
          <a:p>
            <a:pPr algn="just"/>
            <a:r>
              <a:rPr lang="en-GB" sz="3000" dirty="0"/>
              <a:t>Where         is the initial condition of the system.</a:t>
            </a:r>
          </a:p>
        </p:txBody>
      </p:sp>
      <p:graphicFrame>
        <p:nvGraphicFramePr>
          <p:cNvPr id="44037" name="Object 4"/>
          <p:cNvGraphicFramePr>
            <a:graphicFrameLocks noChangeAspect="1"/>
          </p:cNvGraphicFramePr>
          <p:nvPr/>
        </p:nvGraphicFramePr>
        <p:xfrm>
          <a:off x="1028700" y="2205038"/>
          <a:ext cx="7115175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Equation" r:id="rId3" imgW="2273040" imgH="393480" progId="Equation.3">
                  <p:embed/>
                </p:oleObj>
              </mc:Choice>
              <mc:Fallback>
                <p:oleObj name="Equation" r:id="rId3" imgW="227304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2205038"/>
                        <a:ext cx="7115175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1618004" y="3962860"/>
          <a:ext cx="673410" cy="448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name="Equation" r:id="rId5" imgW="266400" imgH="177480" progId="Equation.3">
                  <p:embed/>
                </p:oleObj>
              </mc:Choice>
              <mc:Fallback>
                <p:oleObj name="Equation" r:id="rId5" imgW="266400" imgH="177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8004" y="3962860"/>
                        <a:ext cx="673410" cy="4489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RC Circuit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If the capacitor is not already charged then </a:t>
            </a:r>
            <a:r>
              <a:rPr lang="en-GB" i="1" dirty="0">
                <a:solidFill>
                  <a:srgbClr val="FF0000"/>
                </a:solidFill>
              </a:rPr>
              <a:t>y</a:t>
            </a:r>
            <a:r>
              <a:rPr lang="en-GB" dirty="0">
                <a:solidFill>
                  <a:srgbClr val="FF0000"/>
                </a:solidFill>
              </a:rPr>
              <a:t>(0)=0</a:t>
            </a:r>
            <a:r>
              <a:rPr lang="en-GB" dirty="0"/>
              <a:t>.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3179661" cy="2101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95936" y="1988840"/>
            <a:ext cx="48645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i="1" dirty="0">
                <a:solidFill>
                  <a:srgbClr val="FF0000"/>
                </a:solidFill>
              </a:rPr>
              <a:t>u</a:t>
            </a:r>
            <a:r>
              <a:rPr lang="en-GB" sz="2400" dirty="0"/>
              <a:t> is the input voltage applied at </a:t>
            </a:r>
            <a:r>
              <a:rPr lang="en-GB" sz="2400" dirty="0">
                <a:solidFill>
                  <a:srgbClr val="FF0000"/>
                </a:solidFill>
              </a:rPr>
              <a:t>t=0</a:t>
            </a:r>
          </a:p>
          <a:p>
            <a:pPr marL="266700" indent="-2667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>
                <a:solidFill>
                  <a:srgbClr val="FF0000"/>
                </a:solidFill>
              </a:rPr>
              <a:t>y</a:t>
            </a:r>
            <a:r>
              <a:rPr lang="en-GB" sz="2400" dirty="0"/>
              <a:t> is the capacitor voltage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Laplace Transform of Integrals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GB" sz="3000" dirty="0"/>
          </a:p>
          <a:p>
            <a:pPr algn="just"/>
            <a:endParaRPr lang="en-GB" sz="3000" dirty="0"/>
          </a:p>
          <a:p>
            <a:pPr algn="just"/>
            <a:endParaRPr lang="en-GB" sz="3000" dirty="0"/>
          </a:p>
          <a:p>
            <a:pPr algn="just"/>
            <a:endParaRPr lang="en-GB" sz="3000" dirty="0"/>
          </a:p>
        </p:txBody>
      </p:sp>
      <p:graphicFrame>
        <p:nvGraphicFramePr>
          <p:cNvPr id="44037" name="Object 4"/>
          <p:cNvGraphicFramePr>
            <a:graphicFrameLocks noChangeAspect="1"/>
          </p:cNvGraphicFramePr>
          <p:nvPr/>
        </p:nvGraphicFramePr>
        <p:xfrm>
          <a:off x="3059832" y="1916832"/>
          <a:ext cx="306070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7" name="Equation" r:id="rId3" imgW="977760" imgH="355320" progId="Equation.3">
                  <p:embed/>
                </p:oleObj>
              </mc:Choice>
              <mc:Fallback>
                <p:oleObj name="Equation" r:id="rId3" imgW="977760" imgH="3553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916832"/>
                        <a:ext cx="3060700" cy="1112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5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time domain integral becomes division by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frequency domain.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143000"/>
          </a:xfrm>
        </p:spPr>
        <p:txBody>
          <a:bodyPr>
            <a:noAutofit/>
          </a:bodyPr>
          <a:lstStyle/>
          <a:p>
            <a:r>
              <a:rPr lang="en-GB" sz="4000" dirty="0"/>
              <a:t>Calculation of the Transfer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GB" sz="3000" dirty="0"/>
          </a:p>
          <a:p>
            <a:pPr algn="just"/>
            <a:endParaRPr lang="en-GB" sz="3000" dirty="0"/>
          </a:p>
          <a:p>
            <a:pPr algn="just"/>
            <a:endParaRPr lang="en-GB" sz="3000" dirty="0"/>
          </a:p>
          <a:p>
            <a:pPr algn="just"/>
            <a:endParaRPr lang="en-GB" sz="3000" dirty="0"/>
          </a:p>
        </p:txBody>
      </p:sp>
      <p:graphicFrame>
        <p:nvGraphicFramePr>
          <p:cNvPr id="44037" name="Object 4"/>
          <p:cNvGraphicFramePr>
            <a:graphicFrameLocks noChangeAspect="1"/>
          </p:cNvGraphicFramePr>
          <p:nvPr/>
        </p:nvGraphicFramePr>
        <p:xfrm>
          <a:off x="2195736" y="1952487"/>
          <a:ext cx="4438749" cy="113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" name="Equation" r:id="rId3" imgW="1536480" imgH="393480" progId="Equation.3">
                  <p:embed/>
                </p:oleObj>
              </mc:Choice>
              <mc:Fallback>
                <p:oleObj name="Equation" r:id="rId3" imgW="153648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952487"/>
                        <a:ext cx="4438749" cy="1136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5"/>
          <p:cNvSpPr txBox="1">
            <a:spLocks/>
          </p:cNvSpPr>
          <p:nvPr/>
        </p:nvSpPr>
        <p:spPr>
          <a:xfrm>
            <a:off x="-36512" y="1124744"/>
            <a:ext cx="91805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Consider the following ODE where </a:t>
            </a:r>
            <a:r>
              <a:rPr kumimoji="0" lang="en-GB" sz="26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y(t)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input of the system and 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x(t)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</a:t>
            </a:r>
            <a:r>
              <a:rPr kumimoji="0" lang="en-GB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output.</a:t>
            </a: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GB" sz="2800" dirty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GB" sz="2000" dirty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GB" sz="2000" dirty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Taking the Laplace transform on either sides</a:t>
            </a:r>
          </a:p>
        </p:txBody>
      </p:sp>
      <p:graphicFrame>
        <p:nvGraphicFramePr>
          <p:cNvPr id="48131" name="Object 5"/>
          <p:cNvGraphicFramePr>
            <a:graphicFrameLocks noChangeAspect="1"/>
          </p:cNvGraphicFramePr>
          <p:nvPr/>
        </p:nvGraphicFramePr>
        <p:xfrm>
          <a:off x="2271440" y="3573016"/>
          <a:ext cx="3668712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4" name="Equation" r:id="rId5" imgW="1269720" imgH="203040" progId="Equation.3">
                  <p:embed/>
                </p:oleObj>
              </mc:Choice>
              <mc:Fallback>
                <p:oleObj name="Equation" r:id="rId5" imgW="126972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440" y="3573016"/>
                        <a:ext cx="3668712" cy="58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486792" y="5321198"/>
          <a:ext cx="8261672" cy="556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name="Equation" r:id="rId7" imgW="3200400" imgH="215640" progId="Equation.3">
                  <p:embed/>
                </p:oleObj>
              </mc:Choice>
              <mc:Fallback>
                <p:oleObj name="Equation" r:id="rId7" imgW="320040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792" y="5321198"/>
                        <a:ext cx="8261672" cy="5560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2076</TotalTime>
  <Words>902</Words>
  <Application>Microsoft Office PowerPoint</Application>
  <PresentationFormat>On-screen Show (4:3)</PresentationFormat>
  <Paragraphs>206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Wingdings</vt:lpstr>
      <vt:lpstr>Office Theme</vt:lpstr>
      <vt:lpstr>Equation</vt:lpstr>
      <vt:lpstr>Transfer function, Poles and Zeros</vt:lpstr>
      <vt:lpstr>Transfer Function</vt:lpstr>
      <vt:lpstr>Transfer Function</vt:lpstr>
      <vt:lpstr>Why Laplace Transform?</vt:lpstr>
      <vt:lpstr>Laplace Transform of Derivatives</vt:lpstr>
      <vt:lpstr>Laplace Transform of Derivatives</vt:lpstr>
      <vt:lpstr>Example: RC Circuit</vt:lpstr>
      <vt:lpstr>Laplace Transform of Integrals</vt:lpstr>
      <vt:lpstr>Calculation of the Transfer Function</vt:lpstr>
      <vt:lpstr>Calculation of the Transfer Function</vt:lpstr>
      <vt:lpstr>Example</vt:lpstr>
      <vt:lpstr>Transfer Function</vt:lpstr>
      <vt:lpstr>Transfer Function</vt:lpstr>
      <vt:lpstr>Transfer Function</vt:lpstr>
      <vt:lpstr>Stability of Control System</vt:lpstr>
      <vt:lpstr>Stability of Control System</vt:lpstr>
      <vt:lpstr>Stability of Control System</vt:lpstr>
      <vt:lpstr>Stability of Control System</vt:lpstr>
      <vt:lpstr>Stability of Control System</vt:lpstr>
      <vt:lpstr>Relation b/w poles and zeros and frequency response of the system</vt:lpstr>
      <vt:lpstr>Relation b/w poles and zeros and frequency response of the system</vt:lpstr>
      <vt:lpstr>Relation b/w poles and zeros and frequency response of the system</vt:lpstr>
      <vt:lpstr>Example</vt:lpstr>
      <vt:lpstr>Examples</vt:lpstr>
      <vt:lpstr>Stability of Control Systems</vt:lpstr>
      <vt:lpstr>Stability of Control Systems</vt:lpstr>
      <vt:lpstr>Stability of Control Systems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Arif</dc:creator>
  <cp:lastModifiedBy>Parvaneh Es</cp:lastModifiedBy>
  <cp:revision>394</cp:revision>
  <dcterms:created xsi:type="dcterms:W3CDTF">2012-07-01T09:15:58Z</dcterms:created>
  <dcterms:modified xsi:type="dcterms:W3CDTF">2020-09-28T11:47:37Z</dcterms:modified>
</cp:coreProperties>
</file>