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9717-B4C0-4B58-958D-1132A266F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1EA7A-C47C-4A91-8914-66D5CB89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21DA-E89D-487A-B3E0-8F6373B5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0AD1-1F3A-43C5-9AF2-EF85CBA9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262-1F48-4738-A3E8-7C4900DC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2516-2C50-4671-B2C3-7D2F2A04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002C1-076C-4F77-909C-ACACDA0B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80462-4DCB-4ED4-9776-63340443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AC4B-1FFA-468B-B4F3-BF87D163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4B1F-E5F0-4DC0-BFDB-F20F17B2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C5D85-6402-47BD-9E04-A3415A6D1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5465F-1E00-4CDC-B338-7FE535F69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0164-F471-44F1-A0A7-7948830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C6EED-EC46-4DD0-8028-62468AC4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E4D2-8986-4946-BA2C-919C8897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81CD-7493-49DE-B303-FCD50561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D08B-4EDC-44EC-B8EB-5A31F98F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84D7-8003-438A-9E00-B50AA19D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0C39-E092-489C-B415-2F44AAA8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3041-0CF5-4AA5-9627-41872059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5A5E-499C-4943-9588-6CF9FC12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0ED0-444B-4EB4-8E70-2B9AF023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6DAC-9D6E-48B2-87B5-1C67967C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CFF7-A696-4A2E-8296-DAF58325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43C2-6504-4C31-96F7-9870216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96D9-8127-45B9-8E31-120AF55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C41A-9610-4036-8B9B-B0CE49C0C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E6641-1CE2-437B-824F-0D30094A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26C7B-1826-46C3-87B6-69F1BA43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15C0E-8D5D-4DED-B54C-2E35AC3D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04CC-00C5-4FE0-86DA-EFAE9DE5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FE40-491E-4E71-83C0-8CE77DD4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73F6-8757-4794-BC27-7BFD87C9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8E3A-1A07-4581-B332-332C94D9A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94021-EE94-431F-8CE6-3495529E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9851F-FF30-4A9F-A53A-C38895613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EA9CA-76E3-4595-86C3-4DA3E733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7637A-3099-412F-AA41-45E4BB15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D9A49-B997-4395-91B6-5966563C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18E5-5F28-4191-A631-3A73588B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984F6-455C-4D90-87CA-38B839A9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D5124-033C-45C5-A86A-8725D50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B7D68-DCA3-4583-B516-6E0F60A4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F44A7-12F4-4183-92B6-2BC15D86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A3F9-1E65-4A71-8609-2D1EFC49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5909-D8CE-47B6-A89B-165FB5D3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7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B2A1-0DB6-4D8B-A1BE-F61442B8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6EEB-AF3B-40BC-BC39-B07182F9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8EA9-0688-4411-9463-55BE4366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D3A6-F21B-4732-892D-106B5145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62427-1B56-4B7A-B23C-0AB3056F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9EBD-4C18-404E-BEE5-772D5EB8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929A-6524-4F09-8BD5-19083104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2DE83-902A-4443-BD6F-6B87101CD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C495-11F2-4816-8654-9DAF8814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3DEF6-0C44-4E86-9665-F3C6B57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438B-F629-4730-907E-D8DAE8E2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1032-14F7-4ED8-834B-C25004D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9EC15-6EA8-4D85-9D1E-35348CC5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7E7C7-0E25-4E5C-B2A7-56148794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BCAD-C31F-4B9E-A563-3FB22E01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62CD-A40D-44A2-9D58-388CB34E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2364-EB81-42F5-B2FF-E7B10CED9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4160520" y="3310128"/>
            <a:ext cx="3198876" cy="6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6643" y="3310128"/>
            <a:ext cx="888492" cy="64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2383" y="3310128"/>
            <a:ext cx="1010412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10043" y="3310128"/>
            <a:ext cx="888492" cy="646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3204" y="4090415"/>
            <a:ext cx="8400288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20800" y="2610133"/>
            <a:ext cx="9621520" cy="1704441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 marR="5080" indent="7620" algn="ctr">
              <a:lnSpc>
                <a:spcPct val="120000"/>
              </a:lnSpc>
              <a:spcBef>
                <a:spcPts val="35"/>
              </a:spcBef>
            </a:pPr>
            <a:r>
              <a:rPr sz="4200" b="1" spc="434" dirty="0">
                <a:solidFill>
                  <a:srgbClr val="001F5F"/>
                </a:solidFill>
                <a:latin typeface="Times New Roman"/>
                <a:cs typeface="Times New Roman"/>
              </a:rPr>
              <a:t>Feedback </a:t>
            </a:r>
            <a:r>
              <a:rPr sz="42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4200" b="1" spc="585" dirty="0">
                <a:solidFill>
                  <a:srgbClr val="001F5F"/>
                </a:solidFill>
                <a:latin typeface="Times New Roman"/>
                <a:cs typeface="Times New Roman"/>
              </a:rPr>
              <a:t>Systems  </a:t>
            </a:r>
            <a:r>
              <a:rPr sz="4200" b="1" spc="484" dirty="0">
                <a:solidFill>
                  <a:srgbClr val="001F5F"/>
                </a:solidFill>
                <a:latin typeface="Times New Roman"/>
                <a:cs typeface="Times New Roman"/>
              </a:rPr>
              <a:t>Performance </a:t>
            </a:r>
            <a:r>
              <a:rPr sz="42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2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200" b="1" spc="600" dirty="0">
                <a:solidFill>
                  <a:srgbClr val="001F5F"/>
                </a:solidFill>
                <a:latin typeface="Times New Roman"/>
                <a:cs typeface="Times New Roman"/>
              </a:rPr>
              <a:t>Characteristics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573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Time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50" dirty="0"/>
              <a:t>Control</a:t>
            </a:r>
            <a:r>
              <a:rPr spc="-275" dirty="0"/>
              <a:t> </a:t>
            </a:r>
            <a:r>
              <a:rPr spc="-6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8120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30" dirty="0">
                <a:solidFill>
                  <a:srgbClr val="001F5F"/>
                </a:solidFill>
                <a:latin typeface="Trebuchet MS"/>
                <a:cs typeface="Trebuchet MS"/>
              </a:rPr>
              <a:t>Transient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dependents upon the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system poles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only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not on  the type of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input.</a:t>
            </a:r>
            <a:endParaRPr sz="2400">
              <a:latin typeface="Trebuchet MS"/>
              <a:cs typeface="Trebuchet MS"/>
            </a:endParaRPr>
          </a:p>
          <a:p>
            <a:pPr marL="194945" marR="6350" indent="-182880">
              <a:lnSpc>
                <a:spcPct val="100000"/>
              </a:lnSpc>
              <a:spcBef>
                <a:spcPts val="24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It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therefore sufficient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 analyze the transient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response using 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step 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input.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24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1027430" algn="l"/>
                <a:tab pos="2864485" algn="l"/>
                <a:tab pos="4205605" algn="l"/>
                <a:tab pos="5478145" algn="l"/>
                <a:tab pos="5949315" algn="l"/>
                <a:tab pos="7028180" algn="l"/>
                <a:tab pos="8542020" algn="l"/>
                <a:tab pos="962215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stead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-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at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espons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dep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n	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sy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te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m	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dynamic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	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y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stem	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typ</a:t>
            </a:r>
            <a:r>
              <a:rPr sz="2400" u="heavy" spc="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the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input</a:t>
            </a:r>
            <a:r>
              <a:rPr sz="2400" u="heavy" spc="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quantity</a:t>
            </a:r>
            <a:r>
              <a:rPr sz="2400" spc="-4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24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It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then examined using different test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signals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</a:t>
            </a:r>
            <a:r>
              <a:rPr sz="2400" spc="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theorem.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8713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Response </a:t>
            </a:r>
            <a:r>
              <a:rPr spc="-15" dirty="0"/>
              <a:t>of </a:t>
            </a:r>
            <a:r>
              <a:rPr spc="-50" dirty="0"/>
              <a:t>First </a:t>
            </a:r>
            <a:r>
              <a:rPr spc="-45" dirty="0"/>
              <a:t>Order</a:t>
            </a:r>
            <a:r>
              <a:rPr spc="-245" dirty="0"/>
              <a:t> </a:t>
            </a:r>
            <a:r>
              <a:rPr spc="-6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867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Standard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form 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 function G(s)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213557"/>
            <a:ext cx="11076305" cy="357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6559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16559" algn="l"/>
                <a:tab pos="4171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Where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K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the D.C gain and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the time constant of the</a:t>
            </a:r>
            <a:r>
              <a:rPr sz="2400" spc="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sz="2400">
              <a:latin typeface="Trebuchet MS"/>
              <a:cs typeface="Trebuchet MS"/>
            </a:endParaRPr>
          </a:p>
          <a:p>
            <a:pPr marL="736600" marR="682625" lvl="1" indent="-228600">
              <a:lnSpc>
                <a:spcPct val="114100"/>
              </a:lnSpc>
              <a:spcBef>
                <a:spcPts val="1235"/>
              </a:spcBef>
              <a:buFont typeface="Wingdings"/>
              <a:buChar char=""/>
              <a:tabLst>
                <a:tab pos="737235" algn="l"/>
              </a:tabLst>
            </a:pPr>
            <a:r>
              <a:rPr sz="2200" spc="-30" dirty="0">
                <a:solidFill>
                  <a:srgbClr val="004982"/>
                </a:solidFill>
                <a:latin typeface="Trebuchet MS"/>
                <a:cs typeface="Trebuchet MS"/>
              </a:rPr>
              <a:t>Time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constant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is a measure of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how quickly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1</a:t>
            </a:r>
            <a:r>
              <a:rPr sz="2175" baseline="24904" dirty="0">
                <a:solidFill>
                  <a:srgbClr val="004982"/>
                </a:solidFill>
                <a:latin typeface="Trebuchet MS"/>
                <a:cs typeface="Trebuchet MS"/>
              </a:rPr>
              <a:t>st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order system responds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 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unit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step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input.</a:t>
            </a:r>
            <a:endParaRPr sz="2200">
              <a:latin typeface="Trebuchet MS"/>
              <a:cs typeface="Trebuchet MS"/>
            </a:endParaRPr>
          </a:p>
          <a:p>
            <a:pPr marL="736600" marR="684530" lvl="1" indent="-228600">
              <a:lnSpc>
                <a:spcPct val="114199"/>
              </a:lnSpc>
              <a:spcBef>
                <a:spcPts val="1185"/>
              </a:spcBef>
              <a:buFont typeface="Wingdings"/>
              <a:buChar char=""/>
              <a:tabLst>
                <a:tab pos="737235" algn="l"/>
                <a:tab pos="1312545" algn="l"/>
                <a:tab pos="2016760" algn="l"/>
                <a:tab pos="2405380" algn="l"/>
                <a:tab pos="2957195" algn="l"/>
                <a:tab pos="3954145" algn="l"/>
                <a:tab pos="4281805" algn="l"/>
                <a:tab pos="5011420" algn="l"/>
                <a:tab pos="6232525" algn="l"/>
                <a:tab pos="6785609" algn="l"/>
                <a:tab pos="7574280" algn="l"/>
                <a:tab pos="8424545" algn="l"/>
                <a:tab pos="9014460" algn="l"/>
                <a:tab pos="9566275" algn="l"/>
              </a:tabLst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.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C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Gai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n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s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yste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m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ratio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b</a:t>
            </a:r>
            <a:r>
              <a:rPr sz="2200" spc="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w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n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i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npu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</a:t>
            </a:r>
            <a:r>
              <a:rPr sz="2200" spc="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ady 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state value of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output.</a:t>
            </a:r>
            <a:endParaRPr sz="2200">
              <a:latin typeface="Trebuchet MS"/>
              <a:cs typeface="Trebuchet MS"/>
            </a:endParaRPr>
          </a:p>
          <a:p>
            <a:pPr marL="416559" indent="-366395">
              <a:lnSpc>
                <a:spcPct val="100000"/>
              </a:lnSpc>
              <a:spcBef>
                <a:spcPts val="1575"/>
              </a:spcBef>
              <a:buSzPct val="75000"/>
              <a:buFont typeface="Wingdings"/>
              <a:buChar char=""/>
              <a:tabLst>
                <a:tab pos="416559" algn="l"/>
                <a:tab pos="4171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has only one pole at</a:t>
            </a:r>
            <a:r>
              <a:rPr sz="2400" spc="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Trebuchet MS"/>
                <a:cs typeface="Trebuchet MS"/>
              </a:rPr>
              <a:t>1/T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2319" y="2416287"/>
            <a:ext cx="687705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190" y="0"/>
                </a:lnTo>
              </a:path>
            </a:pathLst>
          </a:custGeom>
          <a:ln w="14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6503" y="2416287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>
                <a:moveTo>
                  <a:pt x="0" y="0"/>
                </a:moveTo>
                <a:lnTo>
                  <a:pt x="928194" y="0"/>
                </a:lnTo>
              </a:path>
            </a:pathLst>
          </a:custGeom>
          <a:ln w="14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9130" y="1924050"/>
            <a:ext cx="18415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i="1" spc="25" dirty="0">
                <a:latin typeface="Times New Roman"/>
                <a:cs typeface="Times New Roman"/>
              </a:rPr>
              <a:t>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7894" y="2412941"/>
            <a:ext cx="201358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5530" algn="l"/>
              </a:tabLst>
            </a:pPr>
            <a:r>
              <a:rPr sz="2750" i="1" spc="90" dirty="0">
                <a:latin typeface="Times New Roman"/>
                <a:cs typeface="Times New Roman"/>
              </a:rPr>
              <a:t>R</a:t>
            </a:r>
            <a:r>
              <a:rPr sz="2750" spc="90" dirty="0">
                <a:latin typeface="Times New Roman"/>
                <a:cs typeface="Times New Roman"/>
              </a:rPr>
              <a:t>(</a:t>
            </a:r>
            <a:r>
              <a:rPr sz="2750" i="1" spc="90" dirty="0">
                <a:latin typeface="Times New Roman"/>
                <a:cs typeface="Times New Roman"/>
              </a:rPr>
              <a:t>s</a:t>
            </a:r>
            <a:r>
              <a:rPr sz="2750" spc="90" dirty="0">
                <a:latin typeface="Times New Roman"/>
                <a:cs typeface="Times New Roman"/>
              </a:rPr>
              <a:t>)	</a:t>
            </a:r>
            <a:r>
              <a:rPr sz="2750" i="1" spc="30" dirty="0">
                <a:latin typeface="Times New Roman"/>
                <a:cs typeface="Times New Roman"/>
              </a:rPr>
              <a:t>T </a:t>
            </a:r>
            <a:r>
              <a:rPr sz="2750" i="1" spc="20" dirty="0">
                <a:latin typeface="Times New Roman"/>
                <a:cs typeface="Times New Roman"/>
              </a:rPr>
              <a:t>s </a:t>
            </a:r>
            <a:r>
              <a:rPr sz="2750" spc="30" dirty="0">
                <a:latin typeface="Symbol"/>
                <a:cs typeface="Symbol"/>
              </a:rPr>
              <a:t></a:t>
            </a:r>
            <a:r>
              <a:rPr sz="2750" spc="-44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8931" y="2142355"/>
            <a:ext cx="211963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50" i="1" spc="100" dirty="0">
                <a:latin typeface="Times New Roman"/>
                <a:cs typeface="Times New Roman"/>
              </a:rPr>
              <a:t>G</a:t>
            </a:r>
            <a:r>
              <a:rPr sz="2750" spc="100" dirty="0">
                <a:latin typeface="Times New Roman"/>
                <a:cs typeface="Times New Roman"/>
              </a:rPr>
              <a:t>(</a:t>
            </a:r>
            <a:r>
              <a:rPr sz="2750" i="1" spc="100" dirty="0">
                <a:latin typeface="Times New Roman"/>
                <a:cs typeface="Times New Roman"/>
              </a:rPr>
              <a:t>s</a:t>
            </a:r>
            <a:r>
              <a:rPr sz="2750" spc="100" dirty="0">
                <a:latin typeface="Times New Roman"/>
                <a:cs typeface="Times New Roman"/>
              </a:rPr>
              <a:t>) </a:t>
            </a:r>
            <a:r>
              <a:rPr sz="2750" spc="30" dirty="0">
                <a:latin typeface="Symbol"/>
                <a:cs typeface="Symbol"/>
              </a:rPr>
              <a:t>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4125" i="1" spc="165" baseline="34343" dirty="0">
                <a:latin typeface="Times New Roman"/>
                <a:cs typeface="Times New Roman"/>
              </a:rPr>
              <a:t>C</a:t>
            </a:r>
            <a:r>
              <a:rPr sz="4125" spc="165" baseline="34343" dirty="0">
                <a:latin typeface="Times New Roman"/>
                <a:cs typeface="Times New Roman"/>
              </a:rPr>
              <a:t>(</a:t>
            </a:r>
            <a:r>
              <a:rPr sz="4125" i="1" spc="165" baseline="34343" dirty="0">
                <a:latin typeface="Times New Roman"/>
                <a:cs typeface="Times New Roman"/>
              </a:rPr>
              <a:t>s</a:t>
            </a:r>
            <a:r>
              <a:rPr sz="4125" spc="165" baseline="34343" dirty="0">
                <a:latin typeface="Times New Roman"/>
                <a:cs typeface="Times New Roman"/>
              </a:rPr>
              <a:t>)</a:t>
            </a:r>
            <a:r>
              <a:rPr sz="4125" spc="352" baseline="34343" dirty="0">
                <a:latin typeface="Times New Roman"/>
                <a:cs typeface="Times New Roman"/>
              </a:rPr>
              <a:t> </a:t>
            </a:r>
            <a:r>
              <a:rPr sz="2750" spc="3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838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Unit-Impulse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50" dirty="0"/>
              <a:t>First </a:t>
            </a:r>
            <a:r>
              <a:rPr spc="-45" dirty="0"/>
              <a:t>Order</a:t>
            </a:r>
            <a:r>
              <a:rPr spc="-280" dirty="0"/>
              <a:t> </a:t>
            </a:r>
            <a:r>
              <a:rPr spc="-6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6097" y="3115691"/>
            <a:ext cx="1280795" cy="134620"/>
          </a:xfrm>
          <a:custGeom>
            <a:avLst/>
            <a:gdLst/>
            <a:ahLst/>
            <a:cxnLst/>
            <a:rect l="l" t="t" r="r" b="b"/>
            <a:pathLst>
              <a:path w="1280795" h="134619">
                <a:moveTo>
                  <a:pt x="1222882" y="67183"/>
                </a:moveTo>
                <a:lnTo>
                  <a:pt x="1157351" y="105410"/>
                </a:lnTo>
                <a:lnTo>
                  <a:pt x="1150366" y="109347"/>
                </a:lnTo>
                <a:lnTo>
                  <a:pt x="1148080" y="118237"/>
                </a:lnTo>
                <a:lnTo>
                  <a:pt x="1152144" y="125095"/>
                </a:lnTo>
                <a:lnTo>
                  <a:pt x="1156208" y="132080"/>
                </a:lnTo>
                <a:lnTo>
                  <a:pt x="1164971" y="134366"/>
                </a:lnTo>
                <a:lnTo>
                  <a:pt x="1255436" y="81661"/>
                </a:lnTo>
                <a:lnTo>
                  <a:pt x="1251458" y="81661"/>
                </a:lnTo>
                <a:lnTo>
                  <a:pt x="1251458" y="79629"/>
                </a:lnTo>
                <a:lnTo>
                  <a:pt x="1244219" y="79629"/>
                </a:lnTo>
                <a:lnTo>
                  <a:pt x="1222882" y="67183"/>
                </a:lnTo>
                <a:close/>
              </a:path>
              <a:path w="1280795" h="134619">
                <a:moveTo>
                  <a:pt x="119806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198063" y="81661"/>
                </a:lnTo>
                <a:lnTo>
                  <a:pt x="1222882" y="67183"/>
                </a:lnTo>
                <a:lnTo>
                  <a:pt x="1198063" y="52705"/>
                </a:lnTo>
                <a:close/>
              </a:path>
              <a:path w="1280795" h="134619">
                <a:moveTo>
                  <a:pt x="1255438" y="52705"/>
                </a:moveTo>
                <a:lnTo>
                  <a:pt x="1251458" y="52705"/>
                </a:lnTo>
                <a:lnTo>
                  <a:pt x="1251458" y="81661"/>
                </a:lnTo>
                <a:lnTo>
                  <a:pt x="1255436" y="81661"/>
                </a:lnTo>
                <a:lnTo>
                  <a:pt x="1280287" y="67183"/>
                </a:lnTo>
                <a:lnTo>
                  <a:pt x="1255438" y="52705"/>
                </a:lnTo>
                <a:close/>
              </a:path>
              <a:path w="1280795" h="134619">
                <a:moveTo>
                  <a:pt x="1244219" y="54737"/>
                </a:moveTo>
                <a:lnTo>
                  <a:pt x="1222882" y="67183"/>
                </a:lnTo>
                <a:lnTo>
                  <a:pt x="1244219" y="79629"/>
                </a:lnTo>
                <a:lnTo>
                  <a:pt x="1244219" y="54737"/>
                </a:lnTo>
                <a:close/>
              </a:path>
              <a:path w="1280795" h="134619">
                <a:moveTo>
                  <a:pt x="1251458" y="54737"/>
                </a:moveTo>
                <a:lnTo>
                  <a:pt x="1244219" y="54737"/>
                </a:lnTo>
                <a:lnTo>
                  <a:pt x="1244219" y="79629"/>
                </a:lnTo>
                <a:lnTo>
                  <a:pt x="1251458" y="79629"/>
                </a:lnTo>
                <a:lnTo>
                  <a:pt x="1251458" y="54737"/>
                </a:lnTo>
                <a:close/>
              </a:path>
              <a:path w="1280795" h="134619">
                <a:moveTo>
                  <a:pt x="1164971" y="0"/>
                </a:moveTo>
                <a:lnTo>
                  <a:pt x="1156208" y="2286"/>
                </a:lnTo>
                <a:lnTo>
                  <a:pt x="1152144" y="9271"/>
                </a:lnTo>
                <a:lnTo>
                  <a:pt x="1148080" y="16129"/>
                </a:lnTo>
                <a:lnTo>
                  <a:pt x="1150366" y="25019"/>
                </a:lnTo>
                <a:lnTo>
                  <a:pt x="1157351" y="28956"/>
                </a:lnTo>
                <a:lnTo>
                  <a:pt x="1222882" y="67183"/>
                </a:lnTo>
                <a:lnTo>
                  <a:pt x="1244219" y="54737"/>
                </a:lnTo>
                <a:lnTo>
                  <a:pt x="1251458" y="54737"/>
                </a:lnTo>
                <a:lnTo>
                  <a:pt x="1251458" y="52705"/>
                </a:lnTo>
                <a:lnTo>
                  <a:pt x="1255438" y="52705"/>
                </a:lnTo>
                <a:lnTo>
                  <a:pt x="11649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9247" y="2215007"/>
            <a:ext cx="134620" cy="1106170"/>
          </a:xfrm>
          <a:custGeom>
            <a:avLst/>
            <a:gdLst/>
            <a:ahLst/>
            <a:cxnLst/>
            <a:rect l="l" t="t" r="r" b="b"/>
            <a:pathLst>
              <a:path w="134619" h="1106170">
                <a:moveTo>
                  <a:pt x="67182" y="57403"/>
                </a:moveTo>
                <a:lnTo>
                  <a:pt x="52704" y="82223"/>
                </a:lnTo>
                <a:lnTo>
                  <a:pt x="52704" y="1106042"/>
                </a:lnTo>
                <a:lnTo>
                  <a:pt x="81660" y="1106042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1106170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1106170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6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106170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6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1106170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1106170">
                <a:moveTo>
                  <a:pt x="79628" y="36067"/>
                </a:moveTo>
                <a:lnTo>
                  <a:pt x="54736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5638" y="318828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8360" y="294208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39" y="1155596"/>
            <a:ext cx="5791200" cy="97472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1290"/>
              </a:spcBef>
              <a:buSzPct val="75000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following 1</a:t>
            </a:r>
            <a:r>
              <a:rPr sz="2400" spc="-7" baseline="24305" dirty="0">
                <a:solidFill>
                  <a:srgbClr val="001F5F"/>
                </a:solidFill>
                <a:latin typeface="Trebuchet MS"/>
                <a:cs typeface="Trebuchet MS"/>
              </a:rPr>
              <a:t>st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814069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δ(t)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6897" y="24522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5009" y="2515235"/>
            <a:ext cx="226060" cy="645160"/>
          </a:xfrm>
          <a:custGeom>
            <a:avLst/>
            <a:gdLst/>
            <a:ahLst/>
            <a:cxnLst/>
            <a:rect l="l" t="t" r="r" b="b"/>
            <a:pathLst>
              <a:path w="226060" h="645160">
                <a:moveTo>
                  <a:pt x="112944" y="99840"/>
                </a:moveTo>
                <a:lnTo>
                  <a:pt x="87798" y="142947"/>
                </a:lnTo>
                <a:lnTo>
                  <a:pt x="87798" y="645160"/>
                </a:lnTo>
                <a:lnTo>
                  <a:pt x="138090" y="645160"/>
                </a:lnTo>
                <a:lnTo>
                  <a:pt x="138090" y="142947"/>
                </a:lnTo>
                <a:lnTo>
                  <a:pt x="112944" y="99840"/>
                </a:lnTo>
                <a:close/>
              </a:path>
              <a:path w="226060" h="645160">
                <a:moveTo>
                  <a:pt x="112944" y="0"/>
                </a:moveTo>
                <a:lnTo>
                  <a:pt x="3216" y="188087"/>
                </a:lnTo>
                <a:lnTo>
                  <a:pt x="0" y="197572"/>
                </a:lnTo>
                <a:lnTo>
                  <a:pt x="629" y="207200"/>
                </a:lnTo>
                <a:lnTo>
                  <a:pt x="4806" y="215876"/>
                </a:lnTo>
                <a:lnTo>
                  <a:pt x="12233" y="222503"/>
                </a:lnTo>
                <a:lnTo>
                  <a:pt x="21718" y="225720"/>
                </a:lnTo>
                <a:lnTo>
                  <a:pt x="31347" y="225091"/>
                </a:lnTo>
                <a:lnTo>
                  <a:pt x="40022" y="220914"/>
                </a:lnTo>
                <a:lnTo>
                  <a:pt x="46650" y="213487"/>
                </a:lnTo>
                <a:lnTo>
                  <a:pt x="87798" y="142947"/>
                </a:lnTo>
                <a:lnTo>
                  <a:pt x="87798" y="49911"/>
                </a:lnTo>
                <a:lnTo>
                  <a:pt x="142062" y="49911"/>
                </a:lnTo>
                <a:lnTo>
                  <a:pt x="112944" y="0"/>
                </a:lnTo>
                <a:close/>
              </a:path>
              <a:path w="226060" h="645160">
                <a:moveTo>
                  <a:pt x="142062" y="49911"/>
                </a:moveTo>
                <a:lnTo>
                  <a:pt x="138090" y="49911"/>
                </a:lnTo>
                <a:lnTo>
                  <a:pt x="138090" y="142947"/>
                </a:lnTo>
                <a:lnTo>
                  <a:pt x="179238" y="213487"/>
                </a:lnTo>
                <a:lnTo>
                  <a:pt x="185866" y="220914"/>
                </a:lnTo>
                <a:lnTo>
                  <a:pt x="194542" y="225091"/>
                </a:lnTo>
                <a:lnTo>
                  <a:pt x="204170" y="225720"/>
                </a:lnTo>
                <a:lnTo>
                  <a:pt x="213655" y="222503"/>
                </a:lnTo>
                <a:lnTo>
                  <a:pt x="221083" y="215876"/>
                </a:lnTo>
                <a:lnTo>
                  <a:pt x="225260" y="207200"/>
                </a:lnTo>
                <a:lnTo>
                  <a:pt x="225889" y="197572"/>
                </a:lnTo>
                <a:lnTo>
                  <a:pt x="222672" y="188087"/>
                </a:lnTo>
                <a:lnTo>
                  <a:pt x="142062" y="49911"/>
                </a:lnTo>
                <a:close/>
              </a:path>
              <a:path w="226060" h="645160">
                <a:moveTo>
                  <a:pt x="138090" y="49911"/>
                </a:moveTo>
                <a:lnTo>
                  <a:pt x="87798" y="49911"/>
                </a:lnTo>
                <a:lnTo>
                  <a:pt x="87798" y="142947"/>
                </a:lnTo>
                <a:lnTo>
                  <a:pt x="112944" y="99840"/>
                </a:lnTo>
                <a:lnTo>
                  <a:pt x="91227" y="62611"/>
                </a:lnTo>
                <a:lnTo>
                  <a:pt x="138090" y="62611"/>
                </a:lnTo>
                <a:lnTo>
                  <a:pt x="138090" y="49911"/>
                </a:lnTo>
                <a:close/>
              </a:path>
              <a:path w="226060" h="645160">
                <a:moveTo>
                  <a:pt x="138090" y="62611"/>
                </a:moveTo>
                <a:lnTo>
                  <a:pt x="134661" y="62611"/>
                </a:lnTo>
                <a:lnTo>
                  <a:pt x="112944" y="99840"/>
                </a:lnTo>
                <a:lnTo>
                  <a:pt x="138090" y="142947"/>
                </a:lnTo>
                <a:lnTo>
                  <a:pt x="138090" y="62611"/>
                </a:lnTo>
                <a:close/>
              </a:path>
              <a:path w="226060" h="645160">
                <a:moveTo>
                  <a:pt x="134661" y="62611"/>
                </a:moveTo>
                <a:lnTo>
                  <a:pt x="91227" y="62611"/>
                </a:lnTo>
                <a:lnTo>
                  <a:pt x="112944" y="99840"/>
                </a:lnTo>
                <a:lnTo>
                  <a:pt x="134661" y="6261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57264" y="3912582"/>
            <a:ext cx="144780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28090" algn="l"/>
              </a:tabLst>
            </a:pPr>
            <a:r>
              <a:rPr sz="3200" i="1" spc="120" dirty="0">
                <a:latin typeface="Times New Roman"/>
                <a:cs typeface="Times New Roman"/>
              </a:rPr>
              <a:t>R</a:t>
            </a:r>
            <a:r>
              <a:rPr sz="3200" spc="145" dirty="0">
                <a:latin typeface="Times New Roman"/>
                <a:cs typeface="Times New Roman"/>
              </a:rPr>
              <a:t>(</a:t>
            </a:r>
            <a:r>
              <a:rPr sz="3200" i="1" spc="120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2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44333" y="5256413"/>
            <a:ext cx="826135" cy="0"/>
          </a:xfrm>
          <a:custGeom>
            <a:avLst/>
            <a:gdLst/>
            <a:ahLst/>
            <a:cxnLst/>
            <a:rect l="l" t="t" r="r" b="b"/>
            <a:pathLst>
              <a:path w="826135">
                <a:moveTo>
                  <a:pt x="0" y="0"/>
                </a:moveTo>
                <a:lnTo>
                  <a:pt x="825668" y="0"/>
                </a:lnTo>
              </a:path>
            </a:pathLst>
          </a:custGeom>
          <a:ln w="15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7597" y="4643659"/>
            <a:ext cx="405130" cy="567055"/>
          </a:xfrm>
          <a:custGeom>
            <a:avLst/>
            <a:gdLst/>
            <a:ahLst/>
            <a:cxnLst/>
            <a:rect l="l" t="t" r="r" b="b"/>
            <a:pathLst>
              <a:path w="405129" h="567054">
                <a:moveTo>
                  <a:pt x="405110" y="0"/>
                </a:moveTo>
                <a:lnTo>
                  <a:pt x="0" y="566515"/>
                </a:lnTo>
              </a:path>
            </a:pathLst>
          </a:custGeom>
          <a:ln w="77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3551" y="5256413"/>
            <a:ext cx="824230" cy="0"/>
          </a:xfrm>
          <a:custGeom>
            <a:avLst/>
            <a:gdLst/>
            <a:ahLst/>
            <a:cxnLst/>
            <a:rect l="l" t="t" r="r" b="b"/>
            <a:pathLst>
              <a:path w="824229">
                <a:moveTo>
                  <a:pt x="0" y="0"/>
                </a:moveTo>
                <a:lnTo>
                  <a:pt x="823739" y="0"/>
                </a:lnTo>
              </a:path>
            </a:pathLst>
          </a:custGeom>
          <a:ln w="154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92641" y="4544425"/>
            <a:ext cx="540385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10"/>
              </a:spcBef>
            </a:pPr>
            <a:r>
              <a:rPr sz="2900" i="1" spc="10" dirty="0">
                <a:latin typeface="Times New Roman"/>
                <a:cs typeface="Times New Roman"/>
              </a:rPr>
              <a:t>K</a:t>
            </a:r>
            <a:endParaRPr sz="2900">
              <a:latin typeface="Times New Roman"/>
              <a:cs typeface="Times New Roman"/>
            </a:endParaRPr>
          </a:p>
          <a:p>
            <a:pPr marL="321310">
              <a:lnSpc>
                <a:spcPts val="2855"/>
              </a:lnSpc>
            </a:pPr>
            <a:r>
              <a:rPr sz="2900" i="1" spc="5" dirty="0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1355" y="4733276"/>
            <a:ext cx="27241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i="1" spc="10" dirty="0">
                <a:latin typeface="Times New Roman"/>
                <a:cs typeface="Times New Roman"/>
              </a:rPr>
              <a:t>K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6091" y="5203425"/>
            <a:ext cx="21082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716" y="5430811"/>
            <a:ext cx="725170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10"/>
              </a:spcBef>
            </a:pPr>
            <a:r>
              <a:rPr sz="2900" i="1" spc="5" dirty="0">
                <a:latin typeface="Times New Roman"/>
                <a:cs typeface="Times New Roman"/>
              </a:rPr>
              <a:t>s</a:t>
            </a:r>
            <a:r>
              <a:rPr sz="2900" i="1" spc="-19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</a:t>
            </a:r>
            <a:endParaRPr sz="2900">
              <a:latin typeface="Symbol"/>
              <a:cs typeface="Symbol"/>
            </a:endParaRPr>
          </a:p>
          <a:p>
            <a:pPr marR="5080" algn="r">
              <a:lnSpc>
                <a:spcPts val="2855"/>
              </a:lnSpc>
            </a:pPr>
            <a:r>
              <a:rPr sz="2900" i="1" spc="5" dirty="0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8412" y="4966411"/>
            <a:ext cx="400621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10"/>
              </a:spcBef>
              <a:tabLst>
                <a:tab pos="3789679" algn="l"/>
              </a:tabLst>
            </a:pPr>
            <a:r>
              <a:rPr sz="2900" i="1" spc="204" dirty="0">
                <a:latin typeface="Times New Roman"/>
                <a:cs typeface="Times New Roman"/>
              </a:rPr>
              <a:t>C</a:t>
            </a:r>
            <a:r>
              <a:rPr sz="2900" spc="125" dirty="0">
                <a:latin typeface="Times New Roman"/>
                <a:cs typeface="Times New Roman"/>
              </a:rPr>
              <a:t>(</a:t>
            </a:r>
            <a:r>
              <a:rPr sz="2900" i="1" spc="100" dirty="0">
                <a:latin typeface="Times New Roman"/>
                <a:cs typeface="Times New Roman"/>
              </a:rPr>
              <a:t>s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135" dirty="0">
                <a:latin typeface="Times New Roman"/>
                <a:cs typeface="Times New Roman"/>
              </a:rPr>
              <a:t>G</a:t>
            </a:r>
            <a:r>
              <a:rPr sz="2900" spc="125" dirty="0">
                <a:latin typeface="Times New Roman"/>
                <a:cs typeface="Times New Roman"/>
              </a:rPr>
              <a:t>(</a:t>
            </a:r>
            <a:r>
              <a:rPr sz="2900" i="1" spc="100" dirty="0">
                <a:latin typeface="Times New Roman"/>
                <a:cs typeface="Times New Roman"/>
              </a:rPr>
              <a:t>s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240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R</a:t>
            </a:r>
            <a:r>
              <a:rPr sz="2900" spc="125" dirty="0">
                <a:latin typeface="Times New Roman"/>
                <a:cs typeface="Times New Roman"/>
              </a:rPr>
              <a:t>(</a:t>
            </a:r>
            <a:r>
              <a:rPr sz="2900" i="1" spc="100" dirty="0">
                <a:latin typeface="Times New Roman"/>
                <a:cs typeface="Times New Roman"/>
              </a:rPr>
              <a:t>s</a:t>
            </a:r>
            <a:r>
              <a:rPr sz="2900" spc="5" dirty="0">
                <a:latin typeface="Times New Roman"/>
                <a:cs typeface="Times New Roman"/>
              </a:rPr>
              <a:t>)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5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  <a:p>
            <a:pPr marL="2867660">
              <a:lnSpc>
                <a:spcPts val="2880"/>
              </a:lnSpc>
            </a:pPr>
            <a:r>
              <a:rPr sz="2900" i="1" spc="5" dirty="0">
                <a:latin typeface="Times New Roman"/>
                <a:cs typeface="Times New Roman"/>
              </a:rPr>
              <a:t>Ts</a:t>
            </a:r>
            <a:r>
              <a:rPr sz="2900" i="1" spc="-180" dirty="0">
                <a:latin typeface="Times New Roman"/>
                <a:cs typeface="Times New Roman"/>
              </a:rPr>
              <a:t> </a:t>
            </a:r>
            <a:r>
              <a:rPr sz="2900" spc="114" dirty="0">
                <a:latin typeface="Symbol"/>
                <a:cs typeface="Symbol"/>
              </a:rPr>
              <a:t></a:t>
            </a:r>
            <a:r>
              <a:rPr sz="2900" spc="114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79211" y="6206430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186" y="0"/>
                </a:lnTo>
              </a:path>
            </a:pathLst>
          </a:custGeom>
          <a:ln w="16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06148" y="6204733"/>
            <a:ext cx="258445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0" dirty="0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6148" y="5627166"/>
            <a:ext cx="30480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30" dirty="0">
                <a:latin typeface="Times New Roman"/>
                <a:cs typeface="Times New Roman"/>
              </a:rPr>
              <a:t>K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3700" y="5872241"/>
            <a:ext cx="502920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spc="20" dirty="0">
                <a:latin typeface="Symbol"/>
                <a:cs typeface="Symbol"/>
              </a:rPr>
              <a:t></a:t>
            </a:r>
            <a:r>
              <a:rPr sz="1900" i="1" spc="20" dirty="0">
                <a:latin typeface="Times New Roman"/>
                <a:cs typeface="Times New Roman"/>
              </a:rPr>
              <a:t>t</a:t>
            </a:r>
            <a:r>
              <a:rPr sz="1900" i="1" spc="-19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/</a:t>
            </a:r>
            <a:r>
              <a:rPr sz="1900" spc="-3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T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0122" y="5884786"/>
            <a:ext cx="1724660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25905" algn="l"/>
              </a:tabLst>
            </a:pPr>
            <a:r>
              <a:rPr sz="3250" i="1" spc="60" dirty="0">
                <a:latin typeface="Times New Roman"/>
                <a:cs typeface="Times New Roman"/>
              </a:rPr>
              <a:t>c</a:t>
            </a:r>
            <a:r>
              <a:rPr sz="3250" spc="60" dirty="0">
                <a:latin typeface="Times New Roman"/>
                <a:cs typeface="Times New Roman"/>
              </a:rPr>
              <a:t>(</a:t>
            </a:r>
            <a:r>
              <a:rPr sz="3250" i="1" spc="195" dirty="0">
                <a:latin typeface="Times New Roman"/>
                <a:cs typeface="Times New Roman"/>
              </a:rPr>
              <a:t>t</a:t>
            </a:r>
            <a:r>
              <a:rPr sz="3250" spc="15" dirty="0">
                <a:latin typeface="Times New Roman"/>
                <a:cs typeface="Times New Roman"/>
              </a:rPr>
              <a:t>)</a:t>
            </a:r>
            <a:r>
              <a:rPr sz="3250" spc="30" dirty="0">
                <a:latin typeface="Times New Roman"/>
                <a:cs typeface="Times New Roman"/>
              </a:rPr>
              <a:t> </a:t>
            </a:r>
            <a:r>
              <a:rPr sz="3250" spc="20" dirty="0">
                <a:latin typeface="Symbol"/>
                <a:cs typeface="Symbol"/>
              </a:rPr>
              <a:t></a:t>
            </a:r>
            <a:r>
              <a:rPr sz="3250" dirty="0">
                <a:latin typeface="Times New Roman"/>
                <a:cs typeface="Times New Roman"/>
              </a:rPr>
              <a:t>	</a:t>
            </a:r>
            <a:r>
              <a:rPr sz="3250" i="1" spc="15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37738" y="2943479"/>
            <a:ext cx="1097915" cy="134620"/>
          </a:xfrm>
          <a:custGeom>
            <a:avLst/>
            <a:gdLst/>
            <a:ahLst/>
            <a:cxnLst/>
            <a:rect l="l" t="t" r="r" b="b"/>
            <a:pathLst>
              <a:path w="1097914" h="134619">
                <a:moveTo>
                  <a:pt x="1040002" y="67183"/>
                </a:moveTo>
                <a:lnTo>
                  <a:pt x="974471" y="105410"/>
                </a:lnTo>
                <a:lnTo>
                  <a:pt x="967486" y="109347"/>
                </a:lnTo>
                <a:lnTo>
                  <a:pt x="965200" y="118237"/>
                </a:lnTo>
                <a:lnTo>
                  <a:pt x="969263" y="125095"/>
                </a:lnTo>
                <a:lnTo>
                  <a:pt x="973327" y="132080"/>
                </a:lnTo>
                <a:lnTo>
                  <a:pt x="982090" y="134366"/>
                </a:lnTo>
                <a:lnTo>
                  <a:pt x="1072556" y="81661"/>
                </a:lnTo>
                <a:lnTo>
                  <a:pt x="1068577" y="81661"/>
                </a:lnTo>
                <a:lnTo>
                  <a:pt x="1068577" y="79629"/>
                </a:lnTo>
                <a:lnTo>
                  <a:pt x="1061339" y="79629"/>
                </a:lnTo>
                <a:lnTo>
                  <a:pt x="1040002" y="67183"/>
                </a:lnTo>
                <a:close/>
              </a:path>
              <a:path w="1097914" h="134619">
                <a:moveTo>
                  <a:pt x="101518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1015183" y="81661"/>
                </a:lnTo>
                <a:lnTo>
                  <a:pt x="1040002" y="67183"/>
                </a:lnTo>
                <a:lnTo>
                  <a:pt x="1015183" y="52705"/>
                </a:lnTo>
                <a:close/>
              </a:path>
              <a:path w="1097914" h="134619">
                <a:moveTo>
                  <a:pt x="1072558" y="52705"/>
                </a:moveTo>
                <a:lnTo>
                  <a:pt x="1068577" y="52705"/>
                </a:lnTo>
                <a:lnTo>
                  <a:pt x="1068577" y="81661"/>
                </a:lnTo>
                <a:lnTo>
                  <a:pt x="1072556" y="81661"/>
                </a:lnTo>
                <a:lnTo>
                  <a:pt x="1097407" y="67183"/>
                </a:lnTo>
                <a:lnTo>
                  <a:pt x="1072558" y="52705"/>
                </a:lnTo>
                <a:close/>
              </a:path>
              <a:path w="1097914" h="134619">
                <a:moveTo>
                  <a:pt x="1061339" y="54737"/>
                </a:moveTo>
                <a:lnTo>
                  <a:pt x="1040002" y="67183"/>
                </a:lnTo>
                <a:lnTo>
                  <a:pt x="1061339" y="79629"/>
                </a:lnTo>
                <a:lnTo>
                  <a:pt x="1061339" y="54737"/>
                </a:lnTo>
                <a:close/>
              </a:path>
              <a:path w="1097914" h="134619">
                <a:moveTo>
                  <a:pt x="1068577" y="54737"/>
                </a:moveTo>
                <a:lnTo>
                  <a:pt x="1061339" y="54737"/>
                </a:lnTo>
                <a:lnTo>
                  <a:pt x="1061339" y="79629"/>
                </a:lnTo>
                <a:lnTo>
                  <a:pt x="1068577" y="79629"/>
                </a:lnTo>
                <a:lnTo>
                  <a:pt x="1068577" y="54737"/>
                </a:lnTo>
                <a:close/>
              </a:path>
              <a:path w="1097914" h="134619">
                <a:moveTo>
                  <a:pt x="982090" y="0"/>
                </a:moveTo>
                <a:lnTo>
                  <a:pt x="973327" y="2286"/>
                </a:lnTo>
                <a:lnTo>
                  <a:pt x="969263" y="9271"/>
                </a:lnTo>
                <a:lnTo>
                  <a:pt x="965200" y="16129"/>
                </a:lnTo>
                <a:lnTo>
                  <a:pt x="967486" y="25019"/>
                </a:lnTo>
                <a:lnTo>
                  <a:pt x="974471" y="28956"/>
                </a:lnTo>
                <a:lnTo>
                  <a:pt x="1040002" y="67183"/>
                </a:lnTo>
                <a:lnTo>
                  <a:pt x="1061339" y="54737"/>
                </a:lnTo>
                <a:lnTo>
                  <a:pt x="1068577" y="54737"/>
                </a:lnTo>
                <a:lnTo>
                  <a:pt x="1068577" y="52705"/>
                </a:lnTo>
                <a:lnTo>
                  <a:pt x="1072558" y="52705"/>
                </a:lnTo>
                <a:lnTo>
                  <a:pt x="98209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0250" y="2954147"/>
            <a:ext cx="1006475" cy="134620"/>
          </a:xfrm>
          <a:custGeom>
            <a:avLst/>
            <a:gdLst/>
            <a:ahLst/>
            <a:cxnLst/>
            <a:rect l="l" t="t" r="r" b="b"/>
            <a:pathLst>
              <a:path w="1006475" h="134619">
                <a:moveTo>
                  <a:pt x="948563" y="67183"/>
                </a:moveTo>
                <a:lnTo>
                  <a:pt x="883030" y="105410"/>
                </a:lnTo>
                <a:lnTo>
                  <a:pt x="876046" y="109347"/>
                </a:lnTo>
                <a:lnTo>
                  <a:pt x="873759" y="118237"/>
                </a:lnTo>
                <a:lnTo>
                  <a:pt x="877824" y="125094"/>
                </a:lnTo>
                <a:lnTo>
                  <a:pt x="881888" y="132079"/>
                </a:lnTo>
                <a:lnTo>
                  <a:pt x="890651" y="134365"/>
                </a:lnTo>
                <a:lnTo>
                  <a:pt x="981116" y="81661"/>
                </a:lnTo>
                <a:lnTo>
                  <a:pt x="977138" y="81661"/>
                </a:lnTo>
                <a:lnTo>
                  <a:pt x="977138" y="79628"/>
                </a:lnTo>
                <a:lnTo>
                  <a:pt x="969899" y="79628"/>
                </a:lnTo>
                <a:lnTo>
                  <a:pt x="948563" y="67183"/>
                </a:lnTo>
                <a:close/>
              </a:path>
              <a:path w="1006475" h="134619">
                <a:moveTo>
                  <a:pt x="92374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923743" y="81661"/>
                </a:lnTo>
                <a:lnTo>
                  <a:pt x="948563" y="67183"/>
                </a:lnTo>
                <a:lnTo>
                  <a:pt x="923743" y="52704"/>
                </a:lnTo>
                <a:close/>
              </a:path>
              <a:path w="1006475" h="134619">
                <a:moveTo>
                  <a:pt x="981118" y="52704"/>
                </a:moveTo>
                <a:lnTo>
                  <a:pt x="977138" y="52704"/>
                </a:lnTo>
                <a:lnTo>
                  <a:pt x="977138" y="81661"/>
                </a:lnTo>
                <a:lnTo>
                  <a:pt x="981116" y="81661"/>
                </a:lnTo>
                <a:lnTo>
                  <a:pt x="1005966" y="67183"/>
                </a:lnTo>
                <a:lnTo>
                  <a:pt x="981118" y="52704"/>
                </a:lnTo>
                <a:close/>
              </a:path>
              <a:path w="1006475" h="134619">
                <a:moveTo>
                  <a:pt x="969899" y="54737"/>
                </a:moveTo>
                <a:lnTo>
                  <a:pt x="948563" y="67183"/>
                </a:lnTo>
                <a:lnTo>
                  <a:pt x="969899" y="79628"/>
                </a:lnTo>
                <a:lnTo>
                  <a:pt x="969899" y="54737"/>
                </a:lnTo>
                <a:close/>
              </a:path>
              <a:path w="1006475" h="134619">
                <a:moveTo>
                  <a:pt x="977138" y="54737"/>
                </a:moveTo>
                <a:lnTo>
                  <a:pt x="969899" y="54737"/>
                </a:lnTo>
                <a:lnTo>
                  <a:pt x="969899" y="79628"/>
                </a:lnTo>
                <a:lnTo>
                  <a:pt x="977138" y="79628"/>
                </a:lnTo>
                <a:lnTo>
                  <a:pt x="977138" y="54737"/>
                </a:lnTo>
                <a:close/>
              </a:path>
              <a:path w="1006475" h="134619">
                <a:moveTo>
                  <a:pt x="890651" y="0"/>
                </a:moveTo>
                <a:lnTo>
                  <a:pt x="881888" y="2286"/>
                </a:lnTo>
                <a:lnTo>
                  <a:pt x="877824" y="9270"/>
                </a:lnTo>
                <a:lnTo>
                  <a:pt x="873759" y="16128"/>
                </a:lnTo>
                <a:lnTo>
                  <a:pt x="876046" y="25018"/>
                </a:lnTo>
                <a:lnTo>
                  <a:pt x="883030" y="28955"/>
                </a:lnTo>
                <a:lnTo>
                  <a:pt x="948563" y="67183"/>
                </a:lnTo>
                <a:lnTo>
                  <a:pt x="969899" y="54737"/>
                </a:lnTo>
                <a:lnTo>
                  <a:pt x="977138" y="54737"/>
                </a:lnTo>
                <a:lnTo>
                  <a:pt x="977138" y="52704"/>
                </a:lnTo>
                <a:lnTo>
                  <a:pt x="981118" y="52704"/>
                </a:lnTo>
                <a:lnTo>
                  <a:pt x="89065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93237" y="2444825"/>
            <a:ext cx="3474085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7485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R</a:t>
            </a:r>
            <a:r>
              <a:rPr sz="3000" spc="175" dirty="0">
                <a:latin typeface="Times New Roman"/>
                <a:cs typeface="Times New Roman"/>
              </a:rPr>
              <a:t>(</a:t>
            </a:r>
            <a:r>
              <a:rPr sz="3000" i="1" spc="114" dirty="0">
                <a:latin typeface="Times New Roman"/>
                <a:cs typeface="Times New Roman"/>
              </a:rPr>
              <a:t>s</a:t>
            </a:r>
            <a:r>
              <a:rPr sz="3000" spc="25" dirty="0">
                <a:latin typeface="Times New Roman"/>
                <a:cs typeface="Times New Roman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195" dirty="0">
                <a:latin typeface="Times New Roman"/>
                <a:cs typeface="Times New Roman"/>
              </a:rPr>
              <a:t>C</a:t>
            </a:r>
            <a:r>
              <a:rPr sz="3000" spc="175" dirty="0">
                <a:latin typeface="Times New Roman"/>
                <a:cs typeface="Times New Roman"/>
              </a:rPr>
              <a:t>(</a:t>
            </a:r>
            <a:r>
              <a:rPr sz="3000" i="1" spc="120" dirty="0">
                <a:latin typeface="Times New Roman"/>
                <a:cs typeface="Times New Roman"/>
              </a:rPr>
              <a:t>s</a:t>
            </a:r>
            <a:r>
              <a:rPr sz="3000" spc="25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53305" y="2532126"/>
            <a:ext cx="1473835" cy="937260"/>
          </a:xfrm>
          <a:custGeom>
            <a:avLst/>
            <a:gdLst/>
            <a:ahLst/>
            <a:cxnLst/>
            <a:rect l="l" t="t" r="r" b="b"/>
            <a:pathLst>
              <a:path w="1473835" h="937260">
                <a:moveTo>
                  <a:pt x="0" y="937260"/>
                </a:moveTo>
                <a:lnTo>
                  <a:pt x="1473708" y="937260"/>
                </a:lnTo>
                <a:lnTo>
                  <a:pt x="1473708" y="0"/>
                </a:lnTo>
                <a:lnTo>
                  <a:pt x="0" y="0"/>
                </a:lnTo>
                <a:lnTo>
                  <a:pt x="0" y="937260"/>
                </a:lnTo>
                <a:close/>
              </a:path>
            </a:pathLst>
          </a:custGeom>
          <a:solidFill>
            <a:srgbClr val="B7D7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80920" y="3019338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331" y="0"/>
                </a:lnTo>
              </a:path>
            </a:pathLst>
          </a:custGeom>
          <a:ln w="11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353305" y="2532126"/>
            <a:ext cx="1473835" cy="937260"/>
          </a:xfrm>
          <a:prstGeom prst="rect">
            <a:avLst/>
          </a:prstGeom>
          <a:ln w="28955">
            <a:solidFill>
              <a:srgbClr val="006FC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865"/>
              </a:spcBef>
            </a:pPr>
            <a:r>
              <a:rPr sz="2150" i="1" spc="20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  <a:p>
            <a:pPr marL="46355" algn="ctr">
              <a:lnSpc>
                <a:spcPct val="100000"/>
              </a:lnSpc>
              <a:spcBef>
                <a:spcPts val="480"/>
              </a:spcBef>
            </a:pPr>
            <a:r>
              <a:rPr sz="2150" i="1" spc="40" dirty="0">
                <a:latin typeface="Times New Roman"/>
                <a:cs typeface="Times New Roman"/>
              </a:rPr>
              <a:t>Ts </a:t>
            </a:r>
            <a:r>
              <a:rPr sz="2150" spc="15" dirty="0">
                <a:latin typeface="Symbol"/>
                <a:cs typeface="Symbol"/>
              </a:rPr>
              <a:t></a:t>
            </a:r>
            <a:r>
              <a:rPr sz="2150" spc="-41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23176" y="1027175"/>
            <a:ext cx="5068824" cy="4361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8247" y="1222247"/>
            <a:ext cx="4620767" cy="377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256519" y="1591055"/>
            <a:ext cx="1393190" cy="368935"/>
          </a:xfrm>
          <a:prstGeom prst="rect">
            <a:avLst/>
          </a:prstGeom>
          <a:solidFill>
            <a:srgbClr val="FFFFFF"/>
          </a:solidFill>
          <a:ln w="12192">
            <a:solidFill>
              <a:srgbClr val="EC7C3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K=1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T=2s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00004" y="4177284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381000"/>
                </a:moveTo>
                <a:lnTo>
                  <a:pt x="2478" y="324694"/>
                </a:lnTo>
                <a:lnTo>
                  <a:pt x="9679" y="270955"/>
                </a:lnTo>
                <a:lnTo>
                  <a:pt x="21248" y="220372"/>
                </a:lnTo>
                <a:lnTo>
                  <a:pt x="36832" y="173533"/>
                </a:lnTo>
                <a:lnTo>
                  <a:pt x="56076" y="131028"/>
                </a:lnTo>
                <a:lnTo>
                  <a:pt x="78627" y="93446"/>
                </a:lnTo>
                <a:lnTo>
                  <a:pt x="104131" y="61376"/>
                </a:lnTo>
                <a:lnTo>
                  <a:pt x="132234" y="35408"/>
                </a:lnTo>
                <a:lnTo>
                  <a:pt x="194822" y="4130"/>
                </a:lnTo>
                <a:lnTo>
                  <a:pt x="228600" y="0"/>
                </a:lnTo>
                <a:lnTo>
                  <a:pt x="262377" y="4130"/>
                </a:lnTo>
                <a:lnTo>
                  <a:pt x="324965" y="35408"/>
                </a:lnTo>
                <a:lnTo>
                  <a:pt x="353068" y="61376"/>
                </a:lnTo>
                <a:lnTo>
                  <a:pt x="378572" y="93446"/>
                </a:lnTo>
                <a:lnTo>
                  <a:pt x="401123" y="131028"/>
                </a:lnTo>
                <a:lnTo>
                  <a:pt x="420367" y="173533"/>
                </a:lnTo>
                <a:lnTo>
                  <a:pt x="435951" y="220372"/>
                </a:lnTo>
                <a:lnTo>
                  <a:pt x="447520" y="270955"/>
                </a:lnTo>
                <a:lnTo>
                  <a:pt x="454721" y="324694"/>
                </a:lnTo>
                <a:lnTo>
                  <a:pt x="457200" y="381000"/>
                </a:lnTo>
                <a:lnTo>
                  <a:pt x="454721" y="437305"/>
                </a:lnTo>
                <a:lnTo>
                  <a:pt x="447520" y="491044"/>
                </a:lnTo>
                <a:lnTo>
                  <a:pt x="435951" y="541627"/>
                </a:lnTo>
                <a:lnTo>
                  <a:pt x="420367" y="588466"/>
                </a:lnTo>
                <a:lnTo>
                  <a:pt x="401123" y="630971"/>
                </a:lnTo>
                <a:lnTo>
                  <a:pt x="378572" y="668553"/>
                </a:lnTo>
                <a:lnTo>
                  <a:pt x="353068" y="700623"/>
                </a:lnTo>
                <a:lnTo>
                  <a:pt x="324965" y="726591"/>
                </a:lnTo>
                <a:lnTo>
                  <a:pt x="262377" y="757869"/>
                </a:lnTo>
                <a:lnTo>
                  <a:pt x="228600" y="762000"/>
                </a:lnTo>
                <a:lnTo>
                  <a:pt x="194822" y="757869"/>
                </a:lnTo>
                <a:lnTo>
                  <a:pt x="132234" y="726591"/>
                </a:lnTo>
                <a:lnTo>
                  <a:pt x="104131" y="700623"/>
                </a:lnTo>
                <a:lnTo>
                  <a:pt x="78627" y="668553"/>
                </a:lnTo>
                <a:lnTo>
                  <a:pt x="56076" y="630971"/>
                </a:lnTo>
                <a:lnTo>
                  <a:pt x="36832" y="588466"/>
                </a:lnTo>
                <a:lnTo>
                  <a:pt x="21248" y="541627"/>
                </a:lnTo>
                <a:lnTo>
                  <a:pt x="9679" y="491044"/>
                </a:lnTo>
                <a:lnTo>
                  <a:pt x="2478" y="437305"/>
                </a:lnTo>
                <a:lnTo>
                  <a:pt x="0" y="381000"/>
                </a:lnTo>
                <a:close/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078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5" dirty="0"/>
              <a:t>First Order</a:t>
            </a:r>
            <a:r>
              <a:rPr spc="-320" dirty="0"/>
              <a:t> </a:t>
            </a:r>
            <a:r>
              <a:rPr spc="-6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1826" y="1614677"/>
            <a:ext cx="1409700" cy="897890"/>
          </a:xfrm>
          <a:custGeom>
            <a:avLst/>
            <a:gdLst/>
            <a:ahLst/>
            <a:cxnLst/>
            <a:rect l="l" t="t" r="r" b="b"/>
            <a:pathLst>
              <a:path w="1409700" h="897889">
                <a:moveTo>
                  <a:pt x="0" y="897636"/>
                </a:moveTo>
                <a:lnTo>
                  <a:pt x="1409700" y="897636"/>
                </a:lnTo>
                <a:lnTo>
                  <a:pt x="1409700" y="0"/>
                </a:lnTo>
                <a:lnTo>
                  <a:pt x="0" y="0"/>
                </a:lnTo>
                <a:lnTo>
                  <a:pt x="0" y="897636"/>
                </a:lnTo>
                <a:close/>
              </a:path>
            </a:pathLst>
          </a:custGeom>
          <a:solidFill>
            <a:srgbClr val="F6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6261" y="2056816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333" y="0"/>
                </a:lnTo>
              </a:path>
            </a:pathLst>
          </a:custGeom>
          <a:ln w="15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1826" y="1614677"/>
            <a:ext cx="1409700" cy="897890"/>
          </a:xfrm>
          <a:prstGeom prst="rect">
            <a:avLst/>
          </a:prstGeom>
          <a:ln w="44196">
            <a:solidFill>
              <a:srgbClr val="006FC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400" i="1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  <a:p>
            <a:pPr marL="30480" algn="ctr">
              <a:lnSpc>
                <a:spcPct val="100000"/>
              </a:lnSpc>
              <a:spcBef>
                <a:spcPts val="545"/>
              </a:spcBef>
            </a:pPr>
            <a:r>
              <a:rPr sz="2400" i="1" spc="50" dirty="0">
                <a:latin typeface="Times New Roman"/>
                <a:cs typeface="Times New Roman"/>
              </a:rPr>
              <a:t>Ts </a:t>
            </a:r>
            <a:r>
              <a:rPr sz="2400" dirty="0">
                <a:latin typeface="Symbol"/>
                <a:cs typeface="Symbol"/>
              </a:rPr>
              <a:t></a:t>
            </a:r>
            <a:r>
              <a:rPr sz="2400" spc="-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4877" y="1943651"/>
            <a:ext cx="732155" cy="198755"/>
          </a:xfrm>
          <a:custGeom>
            <a:avLst/>
            <a:gdLst/>
            <a:ahLst/>
            <a:cxnLst/>
            <a:rect l="l" t="t" r="r" b="b"/>
            <a:pathLst>
              <a:path w="732154" h="198755">
                <a:moveTo>
                  <a:pt x="643998" y="99270"/>
                </a:moveTo>
                <a:lnTo>
                  <a:pt x="544068" y="157563"/>
                </a:lnTo>
                <a:lnTo>
                  <a:pt x="537513" y="163375"/>
                </a:lnTo>
                <a:lnTo>
                  <a:pt x="533828" y="171009"/>
                </a:lnTo>
                <a:lnTo>
                  <a:pt x="533263" y="179476"/>
                </a:lnTo>
                <a:lnTo>
                  <a:pt x="536067" y="187789"/>
                </a:lnTo>
                <a:lnTo>
                  <a:pt x="541932" y="194341"/>
                </a:lnTo>
                <a:lnTo>
                  <a:pt x="549560" y="198012"/>
                </a:lnTo>
                <a:lnTo>
                  <a:pt x="557998" y="198540"/>
                </a:lnTo>
                <a:lnTo>
                  <a:pt x="566293" y="195663"/>
                </a:lnTo>
                <a:lnTo>
                  <a:pt x="693739" y="121368"/>
                </a:lnTo>
                <a:lnTo>
                  <a:pt x="687705" y="121368"/>
                </a:lnTo>
                <a:lnTo>
                  <a:pt x="687705" y="118320"/>
                </a:lnTo>
                <a:lnTo>
                  <a:pt x="676656" y="118320"/>
                </a:lnTo>
                <a:lnTo>
                  <a:pt x="643998" y="99270"/>
                </a:lnTo>
                <a:close/>
              </a:path>
              <a:path w="732154" h="198755">
                <a:moveTo>
                  <a:pt x="606116" y="77172"/>
                </a:moveTo>
                <a:lnTo>
                  <a:pt x="0" y="77172"/>
                </a:lnTo>
                <a:lnTo>
                  <a:pt x="0" y="121368"/>
                </a:lnTo>
                <a:lnTo>
                  <a:pt x="606116" y="121368"/>
                </a:lnTo>
                <a:lnTo>
                  <a:pt x="643998" y="99270"/>
                </a:lnTo>
                <a:lnTo>
                  <a:pt x="606116" y="77172"/>
                </a:lnTo>
                <a:close/>
              </a:path>
              <a:path w="732154" h="198755">
                <a:moveTo>
                  <a:pt x="693739" y="77172"/>
                </a:moveTo>
                <a:lnTo>
                  <a:pt x="687705" y="77172"/>
                </a:lnTo>
                <a:lnTo>
                  <a:pt x="687705" y="121368"/>
                </a:lnTo>
                <a:lnTo>
                  <a:pt x="693739" y="121368"/>
                </a:lnTo>
                <a:lnTo>
                  <a:pt x="731647" y="99270"/>
                </a:lnTo>
                <a:lnTo>
                  <a:pt x="693739" y="77172"/>
                </a:lnTo>
                <a:close/>
              </a:path>
              <a:path w="732154" h="198755">
                <a:moveTo>
                  <a:pt x="676656" y="80220"/>
                </a:moveTo>
                <a:lnTo>
                  <a:pt x="643998" y="99270"/>
                </a:lnTo>
                <a:lnTo>
                  <a:pt x="676656" y="118320"/>
                </a:lnTo>
                <a:lnTo>
                  <a:pt x="676656" y="80220"/>
                </a:lnTo>
                <a:close/>
              </a:path>
              <a:path w="732154" h="198755">
                <a:moveTo>
                  <a:pt x="687705" y="80220"/>
                </a:moveTo>
                <a:lnTo>
                  <a:pt x="676656" y="80220"/>
                </a:lnTo>
                <a:lnTo>
                  <a:pt x="676656" y="118320"/>
                </a:lnTo>
                <a:lnTo>
                  <a:pt x="687705" y="118320"/>
                </a:lnTo>
                <a:lnTo>
                  <a:pt x="687705" y="80220"/>
                </a:lnTo>
                <a:close/>
              </a:path>
              <a:path w="732154" h="198755">
                <a:moveTo>
                  <a:pt x="557998" y="0"/>
                </a:moveTo>
                <a:lnTo>
                  <a:pt x="549560" y="527"/>
                </a:lnTo>
                <a:lnTo>
                  <a:pt x="541932" y="4198"/>
                </a:lnTo>
                <a:lnTo>
                  <a:pt x="536067" y="10751"/>
                </a:lnTo>
                <a:lnTo>
                  <a:pt x="533263" y="19063"/>
                </a:lnTo>
                <a:lnTo>
                  <a:pt x="533828" y="27531"/>
                </a:lnTo>
                <a:lnTo>
                  <a:pt x="537513" y="35165"/>
                </a:lnTo>
                <a:lnTo>
                  <a:pt x="544068" y="40977"/>
                </a:lnTo>
                <a:lnTo>
                  <a:pt x="643998" y="99270"/>
                </a:lnTo>
                <a:lnTo>
                  <a:pt x="676656" y="80220"/>
                </a:lnTo>
                <a:lnTo>
                  <a:pt x="687705" y="80220"/>
                </a:lnTo>
                <a:lnTo>
                  <a:pt x="687705" y="77172"/>
                </a:lnTo>
                <a:lnTo>
                  <a:pt x="693739" y="77172"/>
                </a:lnTo>
                <a:lnTo>
                  <a:pt x="566293" y="2877"/>
                </a:lnTo>
                <a:lnTo>
                  <a:pt x="5579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51526" y="1952795"/>
            <a:ext cx="823594" cy="198755"/>
          </a:xfrm>
          <a:custGeom>
            <a:avLst/>
            <a:gdLst/>
            <a:ahLst/>
            <a:cxnLst/>
            <a:rect l="l" t="t" r="r" b="b"/>
            <a:pathLst>
              <a:path w="823595" h="198755">
                <a:moveTo>
                  <a:pt x="735438" y="99270"/>
                </a:moveTo>
                <a:lnTo>
                  <a:pt x="635508" y="157563"/>
                </a:lnTo>
                <a:lnTo>
                  <a:pt x="628953" y="163375"/>
                </a:lnTo>
                <a:lnTo>
                  <a:pt x="625268" y="171009"/>
                </a:lnTo>
                <a:lnTo>
                  <a:pt x="624703" y="179476"/>
                </a:lnTo>
                <a:lnTo>
                  <a:pt x="627507" y="187789"/>
                </a:lnTo>
                <a:lnTo>
                  <a:pt x="633372" y="194341"/>
                </a:lnTo>
                <a:lnTo>
                  <a:pt x="641000" y="198012"/>
                </a:lnTo>
                <a:lnTo>
                  <a:pt x="649438" y="198540"/>
                </a:lnTo>
                <a:lnTo>
                  <a:pt x="657733" y="195663"/>
                </a:lnTo>
                <a:lnTo>
                  <a:pt x="785179" y="121368"/>
                </a:lnTo>
                <a:lnTo>
                  <a:pt x="779145" y="121368"/>
                </a:lnTo>
                <a:lnTo>
                  <a:pt x="779145" y="118320"/>
                </a:lnTo>
                <a:lnTo>
                  <a:pt x="768096" y="118320"/>
                </a:lnTo>
                <a:lnTo>
                  <a:pt x="735438" y="99270"/>
                </a:lnTo>
                <a:close/>
              </a:path>
              <a:path w="823595" h="198755">
                <a:moveTo>
                  <a:pt x="697556" y="77172"/>
                </a:moveTo>
                <a:lnTo>
                  <a:pt x="0" y="77172"/>
                </a:lnTo>
                <a:lnTo>
                  <a:pt x="0" y="121368"/>
                </a:lnTo>
                <a:lnTo>
                  <a:pt x="697556" y="121368"/>
                </a:lnTo>
                <a:lnTo>
                  <a:pt x="735438" y="99270"/>
                </a:lnTo>
                <a:lnTo>
                  <a:pt x="697556" y="77172"/>
                </a:lnTo>
                <a:close/>
              </a:path>
              <a:path w="823595" h="198755">
                <a:moveTo>
                  <a:pt x="785179" y="77172"/>
                </a:moveTo>
                <a:lnTo>
                  <a:pt x="779145" y="77172"/>
                </a:lnTo>
                <a:lnTo>
                  <a:pt x="779145" y="121368"/>
                </a:lnTo>
                <a:lnTo>
                  <a:pt x="785179" y="121368"/>
                </a:lnTo>
                <a:lnTo>
                  <a:pt x="823087" y="99270"/>
                </a:lnTo>
                <a:lnTo>
                  <a:pt x="785179" y="77172"/>
                </a:lnTo>
                <a:close/>
              </a:path>
              <a:path w="823595" h="198755">
                <a:moveTo>
                  <a:pt x="768096" y="80220"/>
                </a:moveTo>
                <a:lnTo>
                  <a:pt x="735438" y="99270"/>
                </a:lnTo>
                <a:lnTo>
                  <a:pt x="768096" y="118320"/>
                </a:lnTo>
                <a:lnTo>
                  <a:pt x="768096" y="80220"/>
                </a:lnTo>
                <a:close/>
              </a:path>
              <a:path w="823595" h="198755">
                <a:moveTo>
                  <a:pt x="779145" y="80220"/>
                </a:moveTo>
                <a:lnTo>
                  <a:pt x="768096" y="80220"/>
                </a:lnTo>
                <a:lnTo>
                  <a:pt x="768096" y="118320"/>
                </a:lnTo>
                <a:lnTo>
                  <a:pt x="779145" y="118320"/>
                </a:lnTo>
                <a:lnTo>
                  <a:pt x="779145" y="80220"/>
                </a:lnTo>
                <a:close/>
              </a:path>
              <a:path w="823595" h="198755">
                <a:moveTo>
                  <a:pt x="649438" y="0"/>
                </a:moveTo>
                <a:lnTo>
                  <a:pt x="641000" y="527"/>
                </a:lnTo>
                <a:lnTo>
                  <a:pt x="633372" y="4198"/>
                </a:lnTo>
                <a:lnTo>
                  <a:pt x="627507" y="10751"/>
                </a:lnTo>
                <a:lnTo>
                  <a:pt x="624703" y="19063"/>
                </a:lnTo>
                <a:lnTo>
                  <a:pt x="625268" y="27531"/>
                </a:lnTo>
                <a:lnTo>
                  <a:pt x="628953" y="35165"/>
                </a:lnTo>
                <a:lnTo>
                  <a:pt x="635508" y="40977"/>
                </a:lnTo>
                <a:lnTo>
                  <a:pt x="735438" y="99270"/>
                </a:lnTo>
                <a:lnTo>
                  <a:pt x="768096" y="80220"/>
                </a:lnTo>
                <a:lnTo>
                  <a:pt x="779145" y="80220"/>
                </a:lnTo>
                <a:lnTo>
                  <a:pt x="779145" y="77172"/>
                </a:lnTo>
                <a:lnTo>
                  <a:pt x="785179" y="77172"/>
                </a:lnTo>
                <a:lnTo>
                  <a:pt x="657733" y="2877"/>
                </a:lnTo>
                <a:lnTo>
                  <a:pt x="6494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22093" y="1466113"/>
            <a:ext cx="31750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68245" algn="l"/>
              </a:tabLst>
            </a:pPr>
            <a:r>
              <a:rPr sz="2850" i="1" spc="95" dirty="0">
                <a:latin typeface="Times New Roman"/>
                <a:cs typeface="Times New Roman"/>
              </a:rPr>
              <a:t>R</a:t>
            </a:r>
            <a:r>
              <a:rPr sz="2850" spc="175" dirty="0">
                <a:latin typeface="Times New Roman"/>
                <a:cs typeface="Times New Roman"/>
              </a:rPr>
              <a:t>(</a:t>
            </a:r>
            <a:r>
              <a:rPr sz="2850" i="1" spc="125" dirty="0">
                <a:latin typeface="Times New Roman"/>
                <a:cs typeface="Times New Roman"/>
              </a:rPr>
              <a:t>s</a:t>
            </a:r>
            <a:r>
              <a:rPr sz="2850" spc="30" dirty="0">
                <a:latin typeface="Times New Roman"/>
                <a:cs typeface="Times New Roman"/>
              </a:rPr>
              <a:t>)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200" dirty="0">
                <a:latin typeface="Times New Roman"/>
                <a:cs typeface="Times New Roman"/>
              </a:rPr>
              <a:t>C</a:t>
            </a:r>
            <a:r>
              <a:rPr sz="2850" spc="175" dirty="0">
                <a:latin typeface="Times New Roman"/>
                <a:cs typeface="Times New Roman"/>
              </a:rPr>
              <a:t>(</a:t>
            </a:r>
            <a:r>
              <a:rPr sz="2850" i="1" spc="125" dirty="0">
                <a:latin typeface="Times New Roman"/>
                <a:cs typeface="Times New Roman"/>
              </a:rPr>
              <a:t>s</a:t>
            </a:r>
            <a:r>
              <a:rPr sz="2850" spc="3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5789" y="3348249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920" y="0"/>
                </a:lnTo>
              </a:path>
            </a:pathLst>
          </a:custGeom>
          <a:ln w="15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9129" y="4050945"/>
            <a:ext cx="1064895" cy="0"/>
          </a:xfrm>
          <a:custGeom>
            <a:avLst/>
            <a:gdLst/>
            <a:ahLst/>
            <a:cxnLst/>
            <a:rect l="l" t="t" r="r" b="b"/>
            <a:pathLst>
              <a:path w="1064895">
                <a:moveTo>
                  <a:pt x="0" y="0"/>
                </a:moveTo>
                <a:lnTo>
                  <a:pt x="1064799" y="0"/>
                </a:lnTo>
              </a:path>
            </a:pathLst>
          </a:custGeom>
          <a:ln w="13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03559" y="3944260"/>
            <a:ext cx="107378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-100" dirty="0">
                <a:latin typeface="Times New Roman"/>
                <a:cs typeface="Times New Roman"/>
              </a:rPr>
              <a:t>s</a:t>
            </a:r>
            <a:r>
              <a:rPr sz="3350" spc="-100" dirty="0">
                <a:latin typeface="Symbol"/>
                <a:cs typeface="Symbol"/>
              </a:rPr>
              <a:t></a:t>
            </a:r>
            <a:r>
              <a:rPr sz="2550" i="1" spc="-100" dirty="0">
                <a:latin typeface="Times New Roman"/>
                <a:cs typeface="Times New Roman"/>
              </a:rPr>
              <a:t>Ts</a:t>
            </a:r>
            <a:r>
              <a:rPr sz="2550" i="1" spc="-204" dirty="0">
                <a:latin typeface="Times New Roman"/>
                <a:cs typeface="Times New Roman"/>
              </a:rPr>
              <a:t> </a:t>
            </a:r>
            <a:r>
              <a:rPr sz="2550" spc="-65" dirty="0">
                <a:latin typeface="Symbol"/>
                <a:cs typeface="Symbol"/>
              </a:rPr>
              <a:t></a:t>
            </a:r>
            <a:r>
              <a:rPr sz="2550" spc="-65" dirty="0">
                <a:latin typeface="Times New Roman"/>
                <a:cs typeface="Times New Roman"/>
              </a:rPr>
              <a:t>1</a:t>
            </a:r>
            <a:r>
              <a:rPr sz="3350" spc="-65" dirty="0">
                <a:latin typeface="Symbol"/>
                <a:cs typeface="Symbol"/>
              </a:rPr>
              <a:t>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1320" y="3588631"/>
            <a:ext cx="243204" cy="4165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50" i="1" spc="10" dirty="0">
                <a:latin typeface="Times New Roman"/>
                <a:cs typeface="Times New Roman"/>
              </a:rPr>
              <a:t>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8577" y="3098308"/>
            <a:ext cx="2627630" cy="1112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8430">
              <a:lnSpc>
                <a:spcPts val="2480"/>
              </a:lnSpc>
              <a:spcBef>
                <a:spcPts val="90"/>
              </a:spcBef>
            </a:pPr>
            <a:r>
              <a:rPr sz="2500" i="1" spc="85" dirty="0">
                <a:latin typeface="Times New Roman"/>
                <a:cs typeface="Times New Roman"/>
              </a:rPr>
              <a:t>R</a:t>
            </a:r>
            <a:r>
              <a:rPr sz="2500" spc="85" dirty="0">
                <a:latin typeface="Century"/>
                <a:cs typeface="Century"/>
              </a:rPr>
              <a:t>(</a:t>
            </a:r>
            <a:r>
              <a:rPr sz="2500" i="1" spc="85" dirty="0">
                <a:latin typeface="Times New Roman"/>
                <a:cs typeface="Times New Roman"/>
              </a:rPr>
              <a:t>s</a:t>
            </a:r>
            <a:r>
              <a:rPr sz="2500" spc="85" dirty="0">
                <a:latin typeface="Century"/>
                <a:cs typeface="Century"/>
              </a:rPr>
              <a:t>)</a:t>
            </a:r>
            <a:r>
              <a:rPr sz="2500" spc="-85" dirty="0">
                <a:latin typeface="Century"/>
                <a:cs typeface="Century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2500" i="1" spc="35" dirty="0">
                <a:latin typeface="Times New Roman"/>
                <a:cs typeface="Times New Roman"/>
              </a:rPr>
              <a:t>U</a:t>
            </a:r>
            <a:r>
              <a:rPr sz="2500" i="1" spc="-409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Century"/>
                <a:cs typeface="Century"/>
              </a:rPr>
              <a:t>(</a:t>
            </a:r>
            <a:r>
              <a:rPr sz="2500" i="1" spc="110" dirty="0">
                <a:latin typeface="Times New Roman"/>
                <a:cs typeface="Times New Roman"/>
              </a:rPr>
              <a:t>s</a:t>
            </a:r>
            <a:r>
              <a:rPr sz="2500" spc="110" dirty="0">
                <a:latin typeface="Century"/>
                <a:cs typeface="Century"/>
              </a:rPr>
              <a:t>)</a:t>
            </a:r>
            <a:r>
              <a:rPr sz="2500" spc="-80" dirty="0">
                <a:latin typeface="Century"/>
                <a:cs typeface="Century"/>
              </a:rPr>
              <a:t>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3750" spc="37" baseline="35555" dirty="0">
                <a:latin typeface="Times New Roman"/>
                <a:cs typeface="Times New Roman"/>
              </a:rPr>
              <a:t>1</a:t>
            </a:r>
            <a:endParaRPr sz="3750" baseline="35555">
              <a:latin typeface="Times New Roman"/>
              <a:cs typeface="Times New Roman"/>
            </a:endParaRPr>
          </a:p>
          <a:p>
            <a:pPr marL="2047875">
              <a:lnSpc>
                <a:spcPts val="2480"/>
              </a:lnSpc>
            </a:pPr>
            <a:r>
              <a:rPr sz="2500" i="1" spc="15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550" i="1" spc="95" dirty="0">
                <a:latin typeface="Times New Roman"/>
                <a:cs typeface="Times New Roman"/>
              </a:rPr>
              <a:t>C</a:t>
            </a:r>
            <a:r>
              <a:rPr sz="2550" spc="95" dirty="0">
                <a:latin typeface="Times New Roman"/>
                <a:cs typeface="Times New Roman"/>
              </a:rPr>
              <a:t>(</a:t>
            </a:r>
            <a:r>
              <a:rPr sz="2550" i="1" spc="95" dirty="0">
                <a:latin typeface="Times New Roman"/>
                <a:cs typeface="Times New Roman"/>
              </a:rPr>
              <a:t>s</a:t>
            </a:r>
            <a:r>
              <a:rPr sz="2550" spc="95" dirty="0">
                <a:latin typeface="Times New Roman"/>
                <a:cs typeface="Times New Roman"/>
              </a:rPr>
              <a:t>)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G</a:t>
            </a:r>
            <a:r>
              <a:rPr sz="2550" spc="80" dirty="0">
                <a:latin typeface="Times New Roman"/>
                <a:cs typeface="Times New Roman"/>
              </a:rPr>
              <a:t>(</a:t>
            </a:r>
            <a:r>
              <a:rPr sz="2550" i="1" spc="80" dirty="0">
                <a:latin typeface="Times New Roman"/>
                <a:cs typeface="Times New Roman"/>
              </a:rPr>
              <a:t>s</a:t>
            </a:r>
            <a:r>
              <a:rPr sz="2550" spc="80" dirty="0">
                <a:latin typeface="Times New Roman"/>
                <a:cs typeface="Times New Roman"/>
              </a:rPr>
              <a:t>) </a:t>
            </a:r>
            <a:r>
              <a:rPr sz="2550" i="1" spc="70" dirty="0">
                <a:latin typeface="Times New Roman"/>
                <a:cs typeface="Times New Roman"/>
              </a:rPr>
              <a:t>R</a:t>
            </a:r>
            <a:r>
              <a:rPr sz="2550" spc="70" dirty="0">
                <a:latin typeface="Times New Roman"/>
                <a:cs typeface="Times New Roman"/>
              </a:rPr>
              <a:t>(</a:t>
            </a:r>
            <a:r>
              <a:rPr sz="2550" i="1" spc="70" dirty="0">
                <a:latin typeface="Times New Roman"/>
                <a:cs typeface="Times New Roman"/>
              </a:rPr>
              <a:t>s</a:t>
            </a:r>
            <a:r>
              <a:rPr sz="2550" spc="70" dirty="0">
                <a:latin typeface="Times New Roman"/>
                <a:cs typeface="Times New Roman"/>
              </a:rPr>
              <a:t>)</a:t>
            </a:r>
            <a:r>
              <a:rPr sz="2550" spc="27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237" y="2213482"/>
            <a:ext cx="1953260" cy="134620"/>
          </a:xfrm>
          <a:custGeom>
            <a:avLst/>
            <a:gdLst/>
            <a:ahLst/>
            <a:cxnLst/>
            <a:rect l="l" t="t" r="r" b="b"/>
            <a:pathLst>
              <a:path w="1953260" h="134619">
                <a:moveTo>
                  <a:pt x="1895348" y="67182"/>
                </a:moveTo>
                <a:lnTo>
                  <a:pt x="1829816" y="105409"/>
                </a:lnTo>
                <a:lnTo>
                  <a:pt x="1822831" y="109346"/>
                </a:lnTo>
                <a:lnTo>
                  <a:pt x="1820545" y="118237"/>
                </a:lnTo>
                <a:lnTo>
                  <a:pt x="1824609" y="125094"/>
                </a:lnTo>
                <a:lnTo>
                  <a:pt x="1828673" y="132079"/>
                </a:lnTo>
                <a:lnTo>
                  <a:pt x="1837436" y="134365"/>
                </a:lnTo>
                <a:lnTo>
                  <a:pt x="1927901" y="81661"/>
                </a:lnTo>
                <a:lnTo>
                  <a:pt x="1923923" y="81661"/>
                </a:lnTo>
                <a:lnTo>
                  <a:pt x="1923923" y="79628"/>
                </a:lnTo>
                <a:lnTo>
                  <a:pt x="1916684" y="79628"/>
                </a:lnTo>
                <a:lnTo>
                  <a:pt x="1895348" y="67182"/>
                </a:lnTo>
                <a:close/>
              </a:path>
              <a:path w="1953260" h="134619">
                <a:moveTo>
                  <a:pt x="1870528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1870528" y="81661"/>
                </a:lnTo>
                <a:lnTo>
                  <a:pt x="1895348" y="67182"/>
                </a:lnTo>
                <a:lnTo>
                  <a:pt x="1870528" y="52704"/>
                </a:lnTo>
                <a:close/>
              </a:path>
              <a:path w="1953260" h="134619">
                <a:moveTo>
                  <a:pt x="1927903" y="52704"/>
                </a:moveTo>
                <a:lnTo>
                  <a:pt x="1923923" y="52704"/>
                </a:lnTo>
                <a:lnTo>
                  <a:pt x="1923923" y="81661"/>
                </a:lnTo>
                <a:lnTo>
                  <a:pt x="1927901" y="81661"/>
                </a:lnTo>
                <a:lnTo>
                  <a:pt x="1952752" y="67182"/>
                </a:lnTo>
                <a:lnTo>
                  <a:pt x="1927903" y="52704"/>
                </a:lnTo>
                <a:close/>
              </a:path>
              <a:path w="1953260" h="134619">
                <a:moveTo>
                  <a:pt x="1916684" y="54737"/>
                </a:moveTo>
                <a:lnTo>
                  <a:pt x="1895348" y="67182"/>
                </a:lnTo>
                <a:lnTo>
                  <a:pt x="1916684" y="79628"/>
                </a:lnTo>
                <a:lnTo>
                  <a:pt x="1916684" y="54737"/>
                </a:lnTo>
                <a:close/>
              </a:path>
              <a:path w="1953260" h="134619">
                <a:moveTo>
                  <a:pt x="1923923" y="54737"/>
                </a:moveTo>
                <a:lnTo>
                  <a:pt x="1916684" y="54737"/>
                </a:lnTo>
                <a:lnTo>
                  <a:pt x="1916684" y="79628"/>
                </a:lnTo>
                <a:lnTo>
                  <a:pt x="1923923" y="79628"/>
                </a:lnTo>
                <a:lnTo>
                  <a:pt x="1923923" y="54737"/>
                </a:lnTo>
                <a:close/>
              </a:path>
              <a:path w="1953260" h="134619">
                <a:moveTo>
                  <a:pt x="1837436" y="0"/>
                </a:moveTo>
                <a:lnTo>
                  <a:pt x="1828673" y="2286"/>
                </a:lnTo>
                <a:lnTo>
                  <a:pt x="1824609" y="9270"/>
                </a:lnTo>
                <a:lnTo>
                  <a:pt x="1820545" y="16128"/>
                </a:lnTo>
                <a:lnTo>
                  <a:pt x="1822831" y="25018"/>
                </a:lnTo>
                <a:lnTo>
                  <a:pt x="1829816" y="28955"/>
                </a:lnTo>
                <a:lnTo>
                  <a:pt x="1895348" y="67182"/>
                </a:lnTo>
                <a:lnTo>
                  <a:pt x="1916684" y="54737"/>
                </a:lnTo>
                <a:lnTo>
                  <a:pt x="1923923" y="54737"/>
                </a:lnTo>
                <a:lnTo>
                  <a:pt x="1923923" y="52704"/>
                </a:lnTo>
                <a:lnTo>
                  <a:pt x="1927903" y="52704"/>
                </a:lnTo>
                <a:lnTo>
                  <a:pt x="183743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6177" y="1480438"/>
            <a:ext cx="134620" cy="915035"/>
          </a:xfrm>
          <a:custGeom>
            <a:avLst/>
            <a:gdLst/>
            <a:ahLst/>
            <a:cxnLst/>
            <a:rect l="l" t="t" r="r" b="b"/>
            <a:pathLst>
              <a:path w="134619" h="915035">
                <a:moveTo>
                  <a:pt x="67208" y="57512"/>
                </a:moveTo>
                <a:lnTo>
                  <a:pt x="52730" y="82332"/>
                </a:lnTo>
                <a:lnTo>
                  <a:pt x="52730" y="914526"/>
                </a:lnTo>
                <a:lnTo>
                  <a:pt x="81686" y="914526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19" h="915035">
                <a:moveTo>
                  <a:pt x="67208" y="0"/>
                </a:moveTo>
                <a:lnTo>
                  <a:pt x="4025" y="108331"/>
                </a:lnTo>
                <a:lnTo>
                  <a:pt x="0" y="115315"/>
                </a:lnTo>
                <a:lnTo>
                  <a:pt x="2336" y="124078"/>
                </a:lnTo>
                <a:lnTo>
                  <a:pt x="16141" y="132207"/>
                </a:lnTo>
                <a:lnTo>
                  <a:pt x="25018" y="129921"/>
                </a:lnTo>
                <a:lnTo>
                  <a:pt x="29044" y="122936"/>
                </a:lnTo>
                <a:lnTo>
                  <a:pt x="52730" y="82332"/>
                </a:lnTo>
                <a:lnTo>
                  <a:pt x="52730" y="28828"/>
                </a:lnTo>
                <a:lnTo>
                  <a:pt x="84022" y="28828"/>
                </a:lnTo>
                <a:lnTo>
                  <a:pt x="67208" y="0"/>
                </a:lnTo>
                <a:close/>
              </a:path>
              <a:path w="134619" h="915035">
                <a:moveTo>
                  <a:pt x="84022" y="28828"/>
                </a:moveTo>
                <a:lnTo>
                  <a:pt x="81686" y="28828"/>
                </a:lnTo>
                <a:lnTo>
                  <a:pt x="81686" y="82332"/>
                </a:lnTo>
                <a:lnTo>
                  <a:pt x="105371" y="122936"/>
                </a:lnTo>
                <a:lnTo>
                  <a:pt x="109410" y="129921"/>
                </a:lnTo>
                <a:lnTo>
                  <a:pt x="118275" y="132207"/>
                </a:lnTo>
                <a:lnTo>
                  <a:pt x="132079" y="124078"/>
                </a:lnTo>
                <a:lnTo>
                  <a:pt x="134416" y="115315"/>
                </a:lnTo>
                <a:lnTo>
                  <a:pt x="130390" y="108331"/>
                </a:lnTo>
                <a:lnTo>
                  <a:pt x="84022" y="28828"/>
                </a:lnTo>
                <a:close/>
              </a:path>
              <a:path w="134619" h="915035">
                <a:moveTo>
                  <a:pt x="81686" y="28828"/>
                </a:moveTo>
                <a:lnTo>
                  <a:pt x="52730" y="28828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8"/>
                </a:lnTo>
                <a:lnTo>
                  <a:pt x="81686" y="36068"/>
                </a:lnTo>
                <a:lnTo>
                  <a:pt x="81686" y="28828"/>
                </a:lnTo>
                <a:close/>
              </a:path>
              <a:path w="134619" h="915035">
                <a:moveTo>
                  <a:pt x="81686" y="36068"/>
                </a:moveTo>
                <a:lnTo>
                  <a:pt x="79717" y="36068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8"/>
                </a:lnTo>
                <a:close/>
              </a:path>
              <a:path w="134619" h="915035">
                <a:moveTo>
                  <a:pt x="79717" y="36068"/>
                </a:moveTo>
                <a:lnTo>
                  <a:pt x="54698" y="36068"/>
                </a:lnTo>
                <a:lnTo>
                  <a:pt x="67208" y="57512"/>
                </a:lnTo>
                <a:lnTo>
                  <a:pt x="79717" y="3606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87374" y="225932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8048" y="218008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0000" y="1080642"/>
            <a:ext cx="46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u(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83386" y="1847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1700" y="162471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2530" y="181279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5161" y="2280666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525" y="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4239" y="5367934"/>
            <a:ext cx="6049010" cy="116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indent="-366395">
              <a:lnSpc>
                <a:spcPts val="2525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spc="-55" dirty="0">
                <a:solidFill>
                  <a:srgbClr val="001F5F"/>
                </a:solidFill>
                <a:latin typeface="Trebuchet MS"/>
                <a:cs typeface="Trebuchet MS"/>
              </a:rPr>
              <a:t>Taking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Inverse Laplace of above</a:t>
            </a:r>
            <a:r>
              <a:rPr sz="2400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equation</a:t>
            </a:r>
            <a:endParaRPr sz="2400">
              <a:latin typeface="Trebuchet MS"/>
              <a:cs typeface="Trebuchet MS"/>
            </a:endParaRPr>
          </a:p>
          <a:p>
            <a:pPr marR="1376680" algn="ctr">
              <a:lnSpc>
                <a:spcPts val="6425"/>
              </a:lnSpc>
            </a:pPr>
            <a:r>
              <a:rPr sz="3550" i="1" spc="110" dirty="0">
                <a:latin typeface="Times New Roman"/>
                <a:cs typeface="Times New Roman"/>
              </a:rPr>
              <a:t>c</a:t>
            </a:r>
            <a:r>
              <a:rPr sz="3550" spc="110" dirty="0">
                <a:latin typeface="Times New Roman"/>
                <a:cs typeface="Times New Roman"/>
              </a:rPr>
              <a:t>(</a:t>
            </a:r>
            <a:r>
              <a:rPr sz="3550" i="1" spc="110" dirty="0">
                <a:latin typeface="Times New Roman"/>
                <a:cs typeface="Times New Roman"/>
              </a:rPr>
              <a:t>t</a:t>
            </a:r>
            <a:r>
              <a:rPr sz="3550" spc="110" dirty="0">
                <a:latin typeface="Times New Roman"/>
                <a:cs typeface="Times New Roman"/>
              </a:rPr>
              <a:t>)</a:t>
            </a:r>
            <a:r>
              <a:rPr sz="3550" dirty="0">
                <a:latin typeface="Times New Roman"/>
                <a:cs typeface="Times New Roman"/>
              </a:rPr>
              <a:t> </a:t>
            </a:r>
            <a:r>
              <a:rPr sz="3550" spc="95" dirty="0">
                <a:latin typeface="Symbol"/>
                <a:cs typeface="Symbol"/>
              </a:rPr>
              <a:t></a:t>
            </a:r>
            <a:r>
              <a:rPr sz="3550" spc="90" dirty="0">
                <a:latin typeface="Times New Roman"/>
                <a:cs typeface="Times New Roman"/>
              </a:rPr>
              <a:t> </a:t>
            </a:r>
            <a:r>
              <a:rPr sz="3550" i="1" spc="-265" dirty="0">
                <a:latin typeface="Times New Roman"/>
                <a:cs typeface="Times New Roman"/>
              </a:rPr>
              <a:t>K</a:t>
            </a:r>
            <a:r>
              <a:rPr sz="5650" spc="-265" dirty="0">
                <a:latin typeface="Symbol"/>
                <a:cs typeface="Symbol"/>
              </a:rPr>
              <a:t></a:t>
            </a:r>
            <a:r>
              <a:rPr sz="3550" spc="-265" dirty="0">
                <a:latin typeface="Times New Roman"/>
                <a:cs typeface="Times New Roman"/>
              </a:rPr>
              <a:t>1</a:t>
            </a:r>
            <a:r>
              <a:rPr sz="3550" spc="-495" dirty="0">
                <a:latin typeface="Times New Roman"/>
                <a:cs typeface="Times New Roman"/>
              </a:rPr>
              <a:t> </a:t>
            </a:r>
            <a:r>
              <a:rPr sz="3550" spc="95" dirty="0">
                <a:latin typeface="Symbol"/>
                <a:cs typeface="Symbol"/>
              </a:rPr>
              <a:t></a:t>
            </a:r>
            <a:r>
              <a:rPr sz="3550" spc="-229" dirty="0">
                <a:latin typeface="Times New Roman"/>
                <a:cs typeface="Times New Roman"/>
              </a:rPr>
              <a:t> </a:t>
            </a:r>
            <a:r>
              <a:rPr sz="3550" i="1" spc="145" dirty="0">
                <a:latin typeface="Times New Roman"/>
                <a:cs typeface="Times New Roman"/>
              </a:rPr>
              <a:t>e</a:t>
            </a:r>
            <a:r>
              <a:rPr sz="3075" spc="217" baseline="43360" dirty="0">
                <a:latin typeface="Symbol"/>
                <a:cs typeface="Symbol"/>
              </a:rPr>
              <a:t></a:t>
            </a:r>
            <a:r>
              <a:rPr sz="3075" i="1" spc="217" baseline="43360" dirty="0">
                <a:latin typeface="Times New Roman"/>
                <a:cs typeface="Times New Roman"/>
              </a:rPr>
              <a:t>t</a:t>
            </a:r>
            <a:r>
              <a:rPr sz="3075" i="1" spc="-225" baseline="43360" dirty="0">
                <a:latin typeface="Times New Roman"/>
                <a:cs typeface="Times New Roman"/>
              </a:rPr>
              <a:t> </a:t>
            </a:r>
            <a:r>
              <a:rPr sz="3075" spc="52" baseline="43360" dirty="0">
                <a:latin typeface="Times New Roman"/>
                <a:cs typeface="Times New Roman"/>
              </a:rPr>
              <a:t>/</a:t>
            </a:r>
            <a:r>
              <a:rPr sz="3075" spc="-472" baseline="43360" dirty="0">
                <a:latin typeface="Times New Roman"/>
                <a:cs typeface="Times New Roman"/>
              </a:rPr>
              <a:t> </a:t>
            </a:r>
            <a:r>
              <a:rPr sz="3075" i="1" spc="104" baseline="43360" dirty="0">
                <a:latin typeface="Times New Roman"/>
                <a:cs typeface="Times New Roman"/>
              </a:rPr>
              <a:t>T</a:t>
            </a:r>
            <a:r>
              <a:rPr sz="3075" i="1" spc="397" baseline="43360" dirty="0">
                <a:latin typeface="Times New Roman"/>
                <a:cs typeface="Times New Roman"/>
              </a:rPr>
              <a:t> </a:t>
            </a:r>
            <a:r>
              <a:rPr sz="5650" spc="-645" dirty="0">
                <a:latin typeface="Symbol"/>
                <a:cs typeface="Symbol"/>
              </a:rPr>
              <a:t></a:t>
            </a:r>
            <a:endParaRPr sz="5650">
              <a:latin typeface="Symbol"/>
              <a:cs typeface="Symbo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15455" y="789431"/>
            <a:ext cx="5876544" cy="4712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0528" y="984503"/>
            <a:ext cx="5570220" cy="412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24658" y="4886702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4549" y="0"/>
                </a:lnTo>
              </a:path>
            </a:pathLst>
          </a:custGeom>
          <a:ln w="12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4002" y="4886702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197" y="0"/>
                </a:lnTo>
              </a:path>
            </a:pathLst>
          </a:custGeom>
          <a:ln w="12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76469" y="4476867"/>
            <a:ext cx="14224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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55316" y="4920052"/>
            <a:ext cx="146367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33500" algn="l"/>
              </a:tabLst>
            </a:pPr>
            <a:r>
              <a:rPr sz="2400" spc="-5" dirty="0">
                <a:latin typeface="Symbol"/>
                <a:cs typeface="Symbol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Symbol"/>
                <a:cs typeface="Symbol"/>
              </a:rPr>
              <a:t>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7483" y="4883656"/>
            <a:ext cx="9067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i="1" spc="-5" dirty="0">
                <a:latin typeface="Times New Roman"/>
                <a:cs typeface="Times New Roman"/>
              </a:rPr>
              <a:t>Ts</a:t>
            </a:r>
            <a:r>
              <a:rPr sz="2400" i="1" spc="-20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Symbol"/>
                <a:cs typeface="Symbol"/>
              </a:rPr>
              <a:t></a:t>
            </a:r>
            <a:r>
              <a:rPr sz="2400" spc="120" dirty="0">
                <a:latin typeface="Times New Roman"/>
                <a:cs typeface="Times New Roman"/>
              </a:rPr>
              <a:t>1</a:t>
            </a:r>
            <a:r>
              <a:rPr sz="3600" spc="179" baseline="38194" dirty="0">
                <a:latin typeface="Symbol"/>
                <a:cs typeface="Symbol"/>
              </a:rPr>
              <a:t></a:t>
            </a:r>
            <a:endParaRPr sz="3600" baseline="38194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90737" y="4454704"/>
            <a:ext cx="1943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i="1" spc="-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29916" y="4671552"/>
            <a:ext cx="37655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spc="-5" dirty="0">
                <a:latin typeface="Symbol"/>
                <a:cs typeface="Symbol"/>
              </a:rPr>
              <a:t>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3600" i="1" spc="-7" baseline="-38194" dirty="0">
                <a:latin typeface="Times New Roman"/>
                <a:cs typeface="Times New Roman"/>
              </a:rPr>
              <a:t>s</a:t>
            </a:r>
            <a:endParaRPr sz="3600" baseline="-3819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85946" y="4646235"/>
            <a:ext cx="17703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i="1" spc="80" dirty="0">
                <a:latin typeface="Times New Roman"/>
                <a:cs typeface="Times New Roman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(</a:t>
            </a:r>
            <a:r>
              <a:rPr sz="2400" i="1" spc="80" dirty="0">
                <a:latin typeface="Times New Roman"/>
                <a:cs typeface="Times New Roman"/>
              </a:rPr>
              <a:t>s</a:t>
            </a:r>
            <a:r>
              <a:rPr sz="2400" spc="80" dirty="0">
                <a:latin typeface="Times New Roman"/>
                <a:cs typeface="Times New Roman"/>
              </a:rPr>
              <a:t>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K</a:t>
            </a:r>
            <a:r>
              <a:rPr sz="2400" i="1" spc="-375" dirty="0">
                <a:latin typeface="Times New Roman"/>
                <a:cs typeface="Times New Roman"/>
              </a:rPr>
              <a:t> </a:t>
            </a:r>
            <a:r>
              <a:rPr sz="3600" spc="-7" baseline="31250" dirty="0">
                <a:latin typeface="Symbol"/>
                <a:cs typeface="Symbol"/>
              </a:rPr>
              <a:t></a:t>
            </a:r>
            <a:r>
              <a:rPr sz="3600" spc="-367" baseline="31250" dirty="0">
                <a:latin typeface="Times New Roman"/>
                <a:cs typeface="Times New Roman"/>
              </a:rPr>
              <a:t> </a:t>
            </a:r>
            <a:r>
              <a:rPr sz="3600" spc="-7" baseline="34722" dirty="0">
                <a:latin typeface="Times New Roman"/>
                <a:cs typeface="Times New Roman"/>
              </a:rPr>
              <a:t>1</a:t>
            </a:r>
            <a:r>
              <a:rPr sz="3600" spc="-127" baseline="347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81843" y="4271771"/>
            <a:ext cx="1620520" cy="370840"/>
          </a:xfrm>
          <a:prstGeom prst="rect">
            <a:avLst/>
          </a:prstGeom>
          <a:solidFill>
            <a:srgbClr val="FFFFFF"/>
          </a:solidFill>
          <a:ln w="12192">
            <a:solidFill>
              <a:srgbClr val="EC7C3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K=1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T=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1.5s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179324"/>
            <a:ext cx="752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25" dirty="0"/>
              <a:t>1</a:t>
            </a:r>
            <a:r>
              <a:rPr sz="4350" spc="-37" baseline="24904" dirty="0"/>
              <a:t>st </a:t>
            </a:r>
            <a:r>
              <a:rPr sz="4400" spc="-45" dirty="0"/>
              <a:t>order</a:t>
            </a:r>
            <a:r>
              <a:rPr sz="4400" spc="-620" dirty="0"/>
              <a:t> </a:t>
            </a:r>
            <a:r>
              <a:rPr sz="4400" spc="-60" dirty="0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818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takes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five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constants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its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0988" y="1743454"/>
            <a:ext cx="7059167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4995" y="1807464"/>
            <a:ext cx="6876288" cy="493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5945" y="1788412"/>
            <a:ext cx="6914515" cy="4968240"/>
          </a:xfrm>
          <a:custGeom>
            <a:avLst/>
            <a:gdLst/>
            <a:ahLst/>
            <a:cxnLst/>
            <a:rect l="l" t="t" r="r" b="b"/>
            <a:pathLst>
              <a:path w="6914515" h="4968240">
                <a:moveTo>
                  <a:pt x="0" y="4968240"/>
                </a:moveTo>
                <a:lnTo>
                  <a:pt x="6914388" y="4968240"/>
                </a:lnTo>
                <a:lnTo>
                  <a:pt x="6914388" y="0"/>
                </a:lnTo>
                <a:lnTo>
                  <a:pt x="0" y="0"/>
                </a:lnTo>
                <a:lnTo>
                  <a:pt x="0" y="49682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368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Unit-Ramp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5" dirty="0"/>
              <a:t>First Order</a:t>
            </a:r>
            <a:r>
              <a:rPr spc="-315" dirty="0"/>
              <a:t> </a:t>
            </a:r>
            <a:r>
              <a:rPr spc="-6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60370" y="1450086"/>
            <a:ext cx="1362710" cy="866140"/>
          </a:xfrm>
          <a:custGeom>
            <a:avLst/>
            <a:gdLst/>
            <a:ahLst/>
            <a:cxnLst/>
            <a:rect l="l" t="t" r="r" b="b"/>
            <a:pathLst>
              <a:path w="1362710" h="866139">
                <a:moveTo>
                  <a:pt x="0" y="865632"/>
                </a:moveTo>
                <a:lnTo>
                  <a:pt x="1362456" y="865632"/>
                </a:lnTo>
                <a:lnTo>
                  <a:pt x="1362456" y="0"/>
                </a:lnTo>
                <a:lnTo>
                  <a:pt x="0" y="0"/>
                </a:lnTo>
                <a:lnTo>
                  <a:pt x="0" y="865632"/>
                </a:lnTo>
                <a:close/>
              </a:path>
            </a:pathLst>
          </a:custGeom>
          <a:solidFill>
            <a:srgbClr val="F6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594" y="1876405"/>
            <a:ext cx="693420" cy="0"/>
          </a:xfrm>
          <a:custGeom>
            <a:avLst/>
            <a:gdLst/>
            <a:ahLst/>
            <a:cxnLst/>
            <a:rect l="l" t="t" r="r" b="b"/>
            <a:pathLst>
              <a:path w="693420">
                <a:moveTo>
                  <a:pt x="0" y="0"/>
                </a:moveTo>
                <a:lnTo>
                  <a:pt x="693000" y="0"/>
                </a:lnTo>
              </a:path>
            </a:pathLst>
          </a:custGeom>
          <a:ln w="14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60370" y="1450086"/>
            <a:ext cx="1362710" cy="866140"/>
          </a:xfrm>
          <a:prstGeom prst="rect">
            <a:avLst/>
          </a:prstGeom>
          <a:ln w="44196">
            <a:solidFill>
              <a:srgbClr val="006FC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64769" algn="ctr">
              <a:lnSpc>
                <a:spcPct val="100000"/>
              </a:lnSpc>
              <a:spcBef>
                <a:spcPts val="155"/>
              </a:spcBef>
            </a:pPr>
            <a:r>
              <a:rPr sz="2300" i="1" spc="15" dirty="0">
                <a:latin typeface="Times New Roman"/>
                <a:cs typeface="Times New Roman"/>
              </a:rPr>
              <a:t>K</a:t>
            </a:r>
            <a:endParaRPr sz="2300">
              <a:latin typeface="Times New Roman"/>
              <a:cs typeface="Times New Roman"/>
            </a:endParaRPr>
          </a:p>
          <a:p>
            <a:pPr marL="94615" algn="ctr">
              <a:lnSpc>
                <a:spcPct val="100000"/>
              </a:lnSpc>
              <a:spcBef>
                <a:spcPts val="540"/>
              </a:spcBef>
            </a:pPr>
            <a:r>
              <a:rPr sz="2300" i="1" spc="60" dirty="0">
                <a:latin typeface="Times New Roman"/>
                <a:cs typeface="Times New Roman"/>
              </a:rPr>
              <a:t>Ts</a:t>
            </a:r>
            <a:r>
              <a:rPr sz="2300" i="1" spc="-1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1042" y="1798871"/>
            <a:ext cx="732155" cy="198755"/>
          </a:xfrm>
          <a:custGeom>
            <a:avLst/>
            <a:gdLst/>
            <a:ahLst/>
            <a:cxnLst/>
            <a:rect l="l" t="t" r="r" b="b"/>
            <a:pathLst>
              <a:path w="732155" h="198755">
                <a:moveTo>
                  <a:pt x="643998" y="99270"/>
                </a:moveTo>
                <a:lnTo>
                  <a:pt x="544068" y="157563"/>
                </a:lnTo>
                <a:lnTo>
                  <a:pt x="537513" y="163375"/>
                </a:lnTo>
                <a:lnTo>
                  <a:pt x="533828" y="171009"/>
                </a:lnTo>
                <a:lnTo>
                  <a:pt x="533263" y="179476"/>
                </a:lnTo>
                <a:lnTo>
                  <a:pt x="536066" y="187789"/>
                </a:lnTo>
                <a:lnTo>
                  <a:pt x="541932" y="194341"/>
                </a:lnTo>
                <a:lnTo>
                  <a:pt x="549560" y="198012"/>
                </a:lnTo>
                <a:lnTo>
                  <a:pt x="557998" y="198540"/>
                </a:lnTo>
                <a:lnTo>
                  <a:pt x="566293" y="195663"/>
                </a:lnTo>
                <a:lnTo>
                  <a:pt x="693739" y="121368"/>
                </a:lnTo>
                <a:lnTo>
                  <a:pt x="687705" y="121368"/>
                </a:lnTo>
                <a:lnTo>
                  <a:pt x="687705" y="118320"/>
                </a:lnTo>
                <a:lnTo>
                  <a:pt x="676656" y="118320"/>
                </a:lnTo>
                <a:lnTo>
                  <a:pt x="643998" y="99270"/>
                </a:lnTo>
                <a:close/>
              </a:path>
              <a:path w="732155" h="198755">
                <a:moveTo>
                  <a:pt x="606116" y="77172"/>
                </a:moveTo>
                <a:lnTo>
                  <a:pt x="0" y="77172"/>
                </a:lnTo>
                <a:lnTo>
                  <a:pt x="0" y="121368"/>
                </a:lnTo>
                <a:lnTo>
                  <a:pt x="606116" y="121368"/>
                </a:lnTo>
                <a:lnTo>
                  <a:pt x="643998" y="99270"/>
                </a:lnTo>
                <a:lnTo>
                  <a:pt x="606116" y="77172"/>
                </a:lnTo>
                <a:close/>
              </a:path>
              <a:path w="732155" h="198755">
                <a:moveTo>
                  <a:pt x="693739" y="77172"/>
                </a:moveTo>
                <a:lnTo>
                  <a:pt x="687705" y="77172"/>
                </a:lnTo>
                <a:lnTo>
                  <a:pt x="687705" y="121368"/>
                </a:lnTo>
                <a:lnTo>
                  <a:pt x="693739" y="121368"/>
                </a:lnTo>
                <a:lnTo>
                  <a:pt x="731646" y="99270"/>
                </a:lnTo>
                <a:lnTo>
                  <a:pt x="693739" y="77172"/>
                </a:lnTo>
                <a:close/>
              </a:path>
              <a:path w="732155" h="198755">
                <a:moveTo>
                  <a:pt x="676656" y="80220"/>
                </a:moveTo>
                <a:lnTo>
                  <a:pt x="643998" y="99270"/>
                </a:lnTo>
                <a:lnTo>
                  <a:pt x="676656" y="118320"/>
                </a:lnTo>
                <a:lnTo>
                  <a:pt x="676656" y="80220"/>
                </a:lnTo>
                <a:close/>
              </a:path>
              <a:path w="732155" h="198755">
                <a:moveTo>
                  <a:pt x="687705" y="80220"/>
                </a:moveTo>
                <a:lnTo>
                  <a:pt x="676656" y="80220"/>
                </a:lnTo>
                <a:lnTo>
                  <a:pt x="676656" y="118320"/>
                </a:lnTo>
                <a:lnTo>
                  <a:pt x="687705" y="118320"/>
                </a:lnTo>
                <a:lnTo>
                  <a:pt x="687705" y="80220"/>
                </a:lnTo>
                <a:close/>
              </a:path>
              <a:path w="732155" h="198755">
                <a:moveTo>
                  <a:pt x="557998" y="0"/>
                </a:moveTo>
                <a:lnTo>
                  <a:pt x="549560" y="527"/>
                </a:lnTo>
                <a:lnTo>
                  <a:pt x="541932" y="4198"/>
                </a:lnTo>
                <a:lnTo>
                  <a:pt x="536066" y="10751"/>
                </a:lnTo>
                <a:lnTo>
                  <a:pt x="533263" y="19063"/>
                </a:lnTo>
                <a:lnTo>
                  <a:pt x="533828" y="27531"/>
                </a:lnTo>
                <a:lnTo>
                  <a:pt x="537513" y="35165"/>
                </a:lnTo>
                <a:lnTo>
                  <a:pt x="544068" y="40977"/>
                </a:lnTo>
                <a:lnTo>
                  <a:pt x="643998" y="99270"/>
                </a:lnTo>
                <a:lnTo>
                  <a:pt x="676656" y="80220"/>
                </a:lnTo>
                <a:lnTo>
                  <a:pt x="687705" y="80220"/>
                </a:lnTo>
                <a:lnTo>
                  <a:pt x="687705" y="77172"/>
                </a:lnTo>
                <a:lnTo>
                  <a:pt x="693739" y="77172"/>
                </a:lnTo>
                <a:lnTo>
                  <a:pt x="566293" y="2877"/>
                </a:lnTo>
                <a:lnTo>
                  <a:pt x="5579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2826" y="1772963"/>
            <a:ext cx="732155" cy="198755"/>
          </a:xfrm>
          <a:custGeom>
            <a:avLst/>
            <a:gdLst/>
            <a:ahLst/>
            <a:cxnLst/>
            <a:rect l="l" t="t" r="r" b="b"/>
            <a:pathLst>
              <a:path w="732154" h="198755">
                <a:moveTo>
                  <a:pt x="643998" y="99270"/>
                </a:moveTo>
                <a:lnTo>
                  <a:pt x="544068" y="157563"/>
                </a:lnTo>
                <a:lnTo>
                  <a:pt x="537513" y="163375"/>
                </a:lnTo>
                <a:lnTo>
                  <a:pt x="533828" y="171009"/>
                </a:lnTo>
                <a:lnTo>
                  <a:pt x="533263" y="179476"/>
                </a:lnTo>
                <a:lnTo>
                  <a:pt x="536066" y="187789"/>
                </a:lnTo>
                <a:lnTo>
                  <a:pt x="541932" y="194341"/>
                </a:lnTo>
                <a:lnTo>
                  <a:pt x="549560" y="198012"/>
                </a:lnTo>
                <a:lnTo>
                  <a:pt x="557998" y="198540"/>
                </a:lnTo>
                <a:lnTo>
                  <a:pt x="566293" y="195663"/>
                </a:lnTo>
                <a:lnTo>
                  <a:pt x="693739" y="121368"/>
                </a:lnTo>
                <a:lnTo>
                  <a:pt x="687704" y="121368"/>
                </a:lnTo>
                <a:lnTo>
                  <a:pt x="687704" y="118320"/>
                </a:lnTo>
                <a:lnTo>
                  <a:pt x="676656" y="118320"/>
                </a:lnTo>
                <a:lnTo>
                  <a:pt x="643998" y="99270"/>
                </a:lnTo>
                <a:close/>
              </a:path>
              <a:path w="732154" h="198755">
                <a:moveTo>
                  <a:pt x="606116" y="77172"/>
                </a:moveTo>
                <a:lnTo>
                  <a:pt x="0" y="77172"/>
                </a:lnTo>
                <a:lnTo>
                  <a:pt x="0" y="121368"/>
                </a:lnTo>
                <a:lnTo>
                  <a:pt x="606116" y="121368"/>
                </a:lnTo>
                <a:lnTo>
                  <a:pt x="643998" y="99270"/>
                </a:lnTo>
                <a:lnTo>
                  <a:pt x="606116" y="77172"/>
                </a:lnTo>
                <a:close/>
              </a:path>
              <a:path w="732154" h="198755">
                <a:moveTo>
                  <a:pt x="693739" y="77172"/>
                </a:moveTo>
                <a:lnTo>
                  <a:pt x="687704" y="77172"/>
                </a:lnTo>
                <a:lnTo>
                  <a:pt x="687704" y="121368"/>
                </a:lnTo>
                <a:lnTo>
                  <a:pt x="693739" y="121368"/>
                </a:lnTo>
                <a:lnTo>
                  <a:pt x="731647" y="99270"/>
                </a:lnTo>
                <a:lnTo>
                  <a:pt x="693739" y="77172"/>
                </a:lnTo>
                <a:close/>
              </a:path>
              <a:path w="732154" h="198755">
                <a:moveTo>
                  <a:pt x="676656" y="80220"/>
                </a:moveTo>
                <a:lnTo>
                  <a:pt x="643998" y="99270"/>
                </a:lnTo>
                <a:lnTo>
                  <a:pt x="676656" y="118320"/>
                </a:lnTo>
                <a:lnTo>
                  <a:pt x="676656" y="80220"/>
                </a:lnTo>
                <a:close/>
              </a:path>
              <a:path w="732154" h="198755">
                <a:moveTo>
                  <a:pt x="687704" y="80220"/>
                </a:moveTo>
                <a:lnTo>
                  <a:pt x="676656" y="80220"/>
                </a:lnTo>
                <a:lnTo>
                  <a:pt x="676656" y="118320"/>
                </a:lnTo>
                <a:lnTo>
                  <a:pt x="687704" y="118320"/>
                </a:lnTo>
                <a:lnTo>
                  <a:pt x="687704" y="80220"/>
                </a:lnTo>
                <a:close/>
              </a:path>
              <a:path w="732154" h="198755">
                <a:moveTo>
                  <a:pt x="557998" y="0"/>
                </a:moveTo>
                <a:lnTo>
                  <a:pt x="549560" y="527"/>
                </a:lnTo>
                <a:lnTo>
                  <a:pt x="541932" y="4198"/>
                </a:lnTo>
                <a:lnTo>
                  <a:pt x="536066" y="10751"/>
                </a:lnTo>
                <a:lnTo>
                  <a:pt x="533263" y="19063"/>
                </a:lnTo>
                <a:lnTo>
                  <a:pt x="533828" y="27531"/>
                </a:lnTo>
                <a:lnTo>
                  <a:pt x="537513" y="35165"/>
                </a:lnTo>
                <a:lnTo>
                  <a:pt x="544068" y="40977"/>
                </a:lnTo>
                <a:lnTo>
                  <a:pt x="643998" y="99270"/>
                </a:lnTo>
                <a:lnTo>
                  <a:pt x="676656" y="80220"/>
                </a:lnTo>
                <a:lnTo>
                  <a:pt x="687704" y="80220"/>
                </a:lnTo>
                <a:lnTo>
                  <a:pt x="687704" y="77172"/>
                </a:lnTo>
                <a:lnTo>
                  <a:pt x="693739" y="77172"/>
                </a:lnTo>
                <a:lnTo>
                  <a:pt x="566293" y="2877"/>
                </a:lnTo>
                <a:lnTo>
                  <a:pt x="55799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1404" y="1604299"/>
            <a:ext cx="6946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195" dirty="0">
                <a:latin typeface="Times New Roman"/>
                <a:cs typeface="Times New Roman"/>
              </a:rPr>
              <a:t>C</a:t>
            </a:r>
            <a:r>
              <a:rPr sz="2750" spc="170" dirty="0">
                <a:latin typeface="Times New Roman"/>
                <a:cs typeface="Times New Roman"/>
              </a:rPr>
              <a:t>(</a:t>
            </a:r>
            <a:r>
              <a:rPr sz="2750" i="1" spc="120" dirty="0">
                <a:latin typeface="Times New Roman"/>
                <a:cs typeface="Times New Roman"/>
              </a:rPr>
              <a:t>s</a:t>
            </a:r>
            <a:r>
              <a:rPr sz="2750" spc="3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213" y="1618015"/>
            <a:ext cx="6629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1" spc="100" dirty="0">
                <a:latin typeface="Times New Roman"/>
                <a:cs typeface="Times New Roman"/>
              </a:rPr>
              <a:t>R</a:t>
            </a:r>
            <a:r>
              <a:rPr sz="2750" spc="170" dirty="0">
                <a:latin typeface="Times New Roman"/>
                <a:cs typeface="Times New Roman"/>
              </a:rPr>
              <a:t>(</a:t>
            </a:r>
            <a:r>
              <a:rPr sz="2750" i="1" spc="120" dirty="0">
                <a:latin typeface="Times New Roman"/>
                <a:cs typeface="Times New Roman"/>
              </a:rPr>
              <a:t>s</a:t>
            </a:r>
            <a:r>
              <a:rPr sz="2750" spc="30" dirty="0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0473" y="3121924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5887" y="0"/>
                </a:lnTo>
              </a:path>
            </a:pathLst>
          </a:custGeom>
          <a:ln w="13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359921" y="2663590"/>
            <a:ext cx="18986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3808" y="2866222"/>
            <a:ext cx="12890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50"/>
              </a:lnSpc>
              <a:spcBef>
                <a:spcPts val="100"/>
              </a:spcBef>
            </a:pPr>
            <a:r>
              <a:rPr sz="2550" i="1" spc="80" dirty="0">
                <a:latin typeface="Times New Roman"/>
                <a:cs typeface="Times New Roman"/>
              </a:rPr>
              <a:t>R</a:t>
            </a:r>
            <a:r>
              <a:rPr sz="2550" spc="80" dirty="0">
                <a:latin typeface="Times New Roman"/>
                <a:cs typeface="Times New Roman"/>
              </a:rPr>
              <a:t>(</a:t>
            </a:r>
            <a:r>
              <a:rPr sz="2550" i="1" spc="80" dirty="0">
                <a:latin typeface="Times New Roman"/>
                <a:cs typeface="Times New Roman"/>
              </a:rPr>
              <a:t>s</a:t>
            </a:r>
            <a:r>
              <a:rPr sz="2550" spc="80" dirty="0">
                <a:latin typeface="Times New Roman"/>
                <a:cs typeface="Times New Roman"/>
              </a:rPr>
              <a:t>)</a:t>
            </a:r>
            <a:r>
              <a:rPr sz="2550" spc="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  <a:p>
            <a:pPr marL="1003300">
              <a:lnSpc>
                <a:spcPts val="1950"/>
              </a:lnSpc>
            </a:pPr>
            <a:r>
              <a:rPr sz="3825" i="1" spc="165" baseline="-25054" dirty="0">
                <a:latin typeface="Times New Roman"/>
                <a:cs typeface="Times New Roman"/>
              </a:rPr>
              <a:t>s</a:t>
            </a:r>
            <a:r>
              <a:rPr sz="1450" spc="1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5587" y="4097211"/>
            <a:ext cx="1389380" cy="0"/>
          </a:xfrm>
          <a:custGeom>
            <a:avLst/>
            <a:gdLst/>
            <a:ahLst/>
            <a:cxnLst/>
            <a:rect l="l" t="t" r="r" b="b"/>
            <a:pathLst>
              <a:path w="1389379">
                <a:moveTo>
                  <a:pt x="0" y="0"/>
                </a:moveTo>
                <a:lnTo>
                  <a:pt x="1389235" y="0"/>
                </a:lnTo>
              </a:path>
            </a:pathLst>
          </a:custGeom>
          <a:ln w="1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404" y="3588684"/>
            <a:ext cx="270510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i="1" spc="5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4474" y="3814470"/>
            <a:ext cx="2552065" cy="760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330"/>
              </a:lnSpc>
              <a:spcBef>
                <a:spcPts val="135"/>
              </a:spcBef>
            </a:pPr>
            <a:r>
              <a:rPr sz="2800" i="1" spc="125" dirty="0">
                <a:latin typeface="Times New Roman"/>
                <a:cs typeface="Times New Roman"/>
              </a:rPr>
              <a:t>C</a:t>
            </a:r>
            <a:r>
              <a:rPr sz="2800" spc="125" dirty="0">
                <a:latin typeface="Times New Roman"/>
                <a:cs typeface="Times New Roman"/>
              </a:rPr>
              <a:t>(</a:t>
            </a:r>
            <a:r>
              <a:rPr sz="2800" i="1" spc="125" dirty="0">
                <a:latin typeface="Times New Roman"/>
                <a:cs typeface="Times New Roman"/>
              </a:rPr>
              <a:t>s</a:t>
            </a:r>
            <a:r>
              <a:rPr sz="2800" spc="125" dirty="0">
                <a:latin typeface="Times New Roman"/>
                <a:cs typeface="Times New Roman"/>
              </a:rPr>
              <a:t>)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  <a:p>
            <a:pPr marL="1141095">
              <a:lnSpc>
                <a:spcPts val="3410"/>
              </a:lnSpc>
            </a:pPr>
            <a:r>
              <a:rPr sz="2800" i="1" spc="120" dirty="0">
                <a:latin typeface="Times New Roman"/>
                <a:cs typeface="Times New Roman"/>
              </a:rPr>
              <a:t>s</a:t>
            </a:r>
            <a:r>
              <a:rPr sz="2475" spc="179" baseline="42087" dirty="0">
                <a:latin typeface="Times New Roman"/>
                <a:cs typeface="Times New Roman"/>
              </a:rPr>
              <a:t>2</a:t>
            </a:r>
            <a:r>
              <a:rPr sz="2475" spc="-120" baseline="42087" dirty="0">
                <a:latin typeface="Times New Roman"/>
                <a:cs typeface="Times New Roman"/>
              </a:rPr>
              <a:t> </a:t>
            </a:r>
            <a:r>
              <a:rPr sz="3700" spc="-120" dirty="0">
                <a:latin typeface="Symbol"/>
                <a:cs typeface="Symbol"/>
              </a:rPr>
              <a:t></a:t>
            </a:r>
            <a:r>
              <a:rPr sz="2800" i="1" spc="-120" dirty="0">
                <a:latin typeface="Times New Roman"/>
                <a:cs typeface="Times New Roman"/>
              </a:rPr>
              <a:t>Ts</a:t>
            </a:r>
            <a:r>
              <a:rPr sz="2800" i="1" spc="-19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Symbol"/>
                <a:cs typeface="Symbol"/>
              </a:rPr>
              <a:t>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1</a:t>
            </a:r>
            <a:r>
              <a:rPr sz="3700" spc="-180" dirty="0">
                <a:latin typeface="Symbol"/>
                <a:cs typeface="Symbol"/>
              </a:rPr>
              <a:t></a:t>
            </a:r>
            <a:endParaRPr sz="3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1539" y="4762076"/>
            <a:ext cx="5054600" cy="13595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740"/>
              </a:spcBef>
              <a:buSzPct val="75000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ramp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is given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endParaRPr sz="2400">
              <a:latin typeface="Trebuchet MS"/>
              <a:cs typeface="Trebuchet MS"/>
            </a:endParaRPr>
          </a:p>
          <a:p>
            <a:pPr marL="1417955" algn="ctr">
              <a:lnSpc>
                <a:spcPct val="100000"/>
              </a:lnSpc>
              <a:spcBef>
                <a:spcPts val="1280"/>
              </a:spcBef>
            </a:pPr>
            <a:r>
              <a:rPr sz="3000" i="1" spc="90" dirty="0">
                <a:latin typeface="Times New Roman"/>
                <a:cs typeface="Times New Roman"/>
              </a:rPr>
              <a:t>c</a:t>
            </a:r>
            <a:r>
              <a:rPr sz="3000" spc="90" dirty="0">
                <a:latin typeface="Times New Roman"/>
                <a:cs typeface="Times New Roman"/>
              </a:rPr>
              <a:t>(</a:t>
            </a:r>
            <a:r>
              <a:rPr sz="3000" i="1" spc="90" dirty="0">
                <a:latin typeface="Times New Roman"/>
                <a:cs typeface="Times New Roman"/>
              </a:rPr>
              <a:t>t</a:t>
            </a:r>
            <a:r>
              <a:rPr sz="3000" spc="90" dirty="0">
                <a:latin typeface="Times New Roman"/>
                <a:cs typeface="Times New Roman"/>
              </a:rPr>
              <a:t>)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i="1" spc="-160" dirty="0">
                <a:latin typeface="Times New Roman"/>
                <a:cs typeface="Times New Roman"/>
              </a:rPr>
              <a:t>K</a:t>
            </a:r>
            <a:r>
              <a:rPr sz="4750" spc="-160" dirty="0">
                <a:latin typeface="Symbol"/>
                <a:cs typeface="Symbol"/>
              </a:rPr>
              <a:t></a:t>
            </a:r>
            <a:r>
              <a:rPr sz="3000" i="1" spc="-160" dirty="0">
                <a:latin typeface="Times New Roman"/>
                <a:cs typeface="Times New Roman"/>
              </a:rPr>
              <a:t>t</a:t>
            </a:r>
            <a:r>
              <a:rPr sz="3000" i="1" spc="-3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Symbol"/>
                <a:cs typeface="Symbol"/>
              </a:rPr>
              <a:t></a:t>
            </a:r>
            <a:r>
              <a:rPr sz="3000" spc="-320" dirty="0">
                <a:latin typeface="Times New Roman"/>
                <a:cs typeface="Times New Roman"/>
              </a:rPr>
              <a:t> </a:t>
            </a:r>
            <a:r>
              <a:rPr sz="3000" i="1" spc="75" dirty="0">
                <a:latin typeface="Times New Roman"/>
                <a:cs typeface="Times New Roman"/>
              </a:rPr>
              <a:t>T</a:t>
            </a:r>
            <a:r>
              <a:rPr sz="3000" i="1" spc="175" dirty="0">
                <a:latin typeface="Times New Roman"/>
                <a:cs typeface="Times New Roman"/>
              </a:rPr>
              <a:t> </a:t>
            </a:r>
            <a:r>
              <a:rPr sz="3000" spc="75" dirty="0">
                <a:latin typeface="Symbol"/>
                <a:cs typeface="Symbol"/>
              </a:rPr>
              <a:t></a:t>
            </a:r>
            <a:r>
              <a:rPr sz="3000" spc="-280" dirty="0">
                <a:latin typeface="Times New Roman"/>
                <a:cs typeface="Times New Roman"/>
              </a:rPr>
              <a:t> </a:t>
            </a:r>
            <a:r>
              <a:rPr sz="3000" i="1" spc="80" dirty="0">
                <a:latin typeface="Times New Roman"/>
                <a:cs typeface="Times New Roman"/>
              </a:rPr>
              <a:t>Te</a:t>
            </a:r>
            <a:r>
              <a:rPr sz="2625" spc="120" baseline="42857" dirty="0">
                <a:latin typeface="Symbol"/>
                <a:cs typeface="Symbol"/>
              </a:rPr>
              <a:t></a:t>
            </a:r>
            <a:r>
              <a:rPr sz="2625" i="1" spc="120" baseline="42857" dirty="0">
                <a:latin typeface="Times New Roman"/>
                <a:cs typeface="Times New Roman"/>
              </a:rPr>
              <a:t>t</a:t>
            </a:r>
            <a:r>
              <a:rPr sz="2625" i="1" spc="-217" baseline="42857" dirty="0">
                <a:latin typeface="Times New Roman"/>
                <a:cs typeface="Times New Roman"/>
              </a:rPr>
              <a:t> </a:t>
            </a:r>
            <a:r>
              <a:rPr sz="2625" spc="30" baseline="42857" dirty="0">
                <a:latin typeface="Times New Roman"/>
                <a:cs typeface="Times New Roman"/>
              </a:rPr>
              <a:t>/</a:t>
            </a:r>
            <a:r>
              <a:rPr sz="2625" spc="-405" baseline="42857" dirty="0">
                <a:latin typeface="Times New Roman"/>
                <a:cs typeface="Times New Roman"/>
              </a:rPr>
              <a:t> </a:t>
            </a:r>
            <a:r>
              <a:rPr sz="2625" i="1" spc="67" baseline="42857" dirty="0">
                <a:latin typeface="Times New Roman"/>
                <a:cs typeface="Times New Roman"/>
              </a:rPr>
              <a:t>T</a:t>
            </a:r>
            <a:r>
              <a:rPr sz="2625" i="1" spc="315" baseline="42857" dirty="0">
                <a:latin typeface="Times New Roman"/>
                <a:cs typeface="Times New Roman"/>
              </a:rPr>
              <a:t> </a:t>
            </a:r>
            <a:r>
              <a:rPr sz="4750" spc="-540" dirty="0">
                <a:latin typeface="Symbol"/>
                <a:cs typeface="Symbol"/>
              </a:rPr>
              <a:t></a:t>
            </a:r>
            <a:endParaRPr sz="47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62343" y="1412747"/>
            <a:ext cx="5163820" cy="3655060"/>
          </a:xfrm>
          <a:custGeom>
            <a:avLst/>
            <a:gdLst/>
            <a:ahLst/>
            <a:cxnLst/>
            <a:rect l="l" t="t" r="r" b="b"/>
            <a:pathLst>
              <a:path w="5163820" h="3655060">
                <a:moveTo>
                  <a:pt x="0" y="3654552"/>
                </a:moveTo>
                <a:lnTo>
                  <a:pt x="5163311" y="3654552"/>
                </a:lnTo>
                <a:lnTo>
                  <a:pt x="5163311" y="0"/>
                </a:lnTo>
                <a:lnTo>
                  <a:pt x="0" y="0"/>
                </a:lnTo>
                <a:lnTo>
                  <a:pt x="0" y="3654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63106" y="1413510"/>
            <a:ext cx="5163820" cy="3655060"/>
          </a:xfrm>
          <a:custGeom>
            <a:avLst/>
            <a:gdLst/>
            <a:ahLst/>
            <a:cxnLst/>
            <a:rect l="l" t="t" r="r" b="b"/>
            <a:pathLst>
              <a:path w="5163820" h="3655060">
                <a:moveTo>
                  <a:pt x="0" y="3654552"/>
                </a:moveTo>
                <a:lnTo>
                  <a:pt x="5163311" y="3654552"/>
                </a:lnTo>
                <a:lnTo>
                  <a:pt x="5163311" y="0"/>
                </a:lnTo>
                <a:lnTo>
                  <a:pt x="0" y="0"/>
                </a:lnTo>
                <a:lnTo>
                  <a:pt x="0" y="365455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3106" y="1413510"/>
            <a:ext cx="5163820" cy="1905"/>
          </a:xfrm>
          <a:custGeom>
            <a:avLst/>
            <a:gdLst/>
            <a:ahLst/>
            <a:cxnLst/>
            <a:rect l="l" t="t" r="r" b="b"/>
            <a:pathLst>
              <a:path w="5163820" h="1905">
                <a:moveTo>
                  <a:pt x="0" y="0"/>
                </a:moveTo>
                <a:lnTo>
                  <a:pt x="516331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3106" y="5068061"/>
            <a:ext cx="5163820" cy="1905"/>
          </a:xfrm>
          <a:custGeom>
            <a:avLst/>
            <a:gdLst/>
            <a:ahLst/>
            <a:cxnLst/>
            <a:rect l="l" t="t" r="r" b="b"/>
            <a:pathLst>
              <a:path w="5163820" h="1904">
                <a:moveTo>
                  <a:pt x="0" y="0"/>
                </a:moveTo>
                <a:lnTo>
                  <a:pt x="516331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26418" y="1413510"/>
            <a:ext cx="1905" cy="3655060"/>
          </a:xfrm>
          <a:custGeom>
            <a:avLst/>
            <a:gdLst/>
            <a:ahLst/>
            <a:cxnLst/>
            <a:rect l="l" t="t" r="r" b="b"/>
            <a:pathLst>
              <a:path w="1904" h="3655060">
                <a:moveTo>
                  <a:pt x="0" y="365455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3106" y="1413510"/>
            <a:ext cx="1905" cy="3655060"/>
          </a:xfrm>
          <a:custGeom>
            <a:avLst/>
            <a:gdLst/>
            <a:ahLst/>
            <a:cxnLst/>
            <a:rect l="l" t="t" r="r" b="b"/>
            <a:pathLst>
              <a:path w="1904" h="3655060">
                <a:moveTo>
                  <a:pt x="0" y="365455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3106" y="5068061"/>
            <a:ext cx="5163820" cy="1905"/>
          </a:xfrm>
          <a:custGeom>
            <a:avLst/>
            <a:gdLst/>
            <a:ahLst/>
            <a:cxnLst/>
            <a:rect l="l" t="t" r="r" b="b"/>
            <a:pathLst>
              <a:path w="5163820" h="1904">
                <a:moveTo>
                  <a:pt x="0" y="0"/>
                </a:moveTo>
                <a:lnTo>
                  <a:pt x="516331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3106" y="1413510"/>
            <a:ext cx="1905" cy="3655060"/>
          </a:xfrm>
          <a:custGeom>
            <a:avLst/>
            <a:gdLst/>
            <a:ahLst/>
            <a:cxnLst/>
            <a:rect l="l" t="t" r="r" b="b"/>
            <a:pathLst>
              <a:path w="1904" h="3655060">
                <a:moveTo>
                  <a:pt x="0" y="365455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63106" y="5011673"/>
            <a:ext cx="1905" cy="56515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3106" y="1413510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80">
                <a:moveTo>
                  <a:pt x="0" y="0"/>
                </a:moveTo>
                <a:lnTo>
                  <a:pt x="1524" y="42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87490" y="509358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85226" y="5011673"/>
            <a:ext cx="1905" cy="56515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85226" y="1413510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80">
                <a:moveTo>
                  <a:pt x="0" y="0"/>
                </a:moveTo>
                <a:lnTo>
                  <a:pt x="1524" y="42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08593" y="509358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05821" y="5011673"/>
            <a:ext cx="1905" cy="56515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05821" y="1413510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80">
                <a:moveTo>
                  <a:pt x="0" y="0"/>
                </a:moveTo>
                <a:lnTo>
                  <a:pt x="1524" y="42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80168" y="5093589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726418" y="5011673"/>
            <a:ext cx="1905" cy="56515"/>
          </a:xfrm>
          <a:custGeom>
            <a:avLst/>
            <a:gdLst/>
            <a:ahLst/>
            <a:cxnLst/>
            <a:rect l="l" t="t" r="r" b="b"/>
            <a:pathLst>
              <a:path w="1904" h="56514">
                <a:moveTo>
                  <a:pt x="0" y="56387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726418" y="1413510"/>
            <a:ext cx="1905" cy="43180"/>
          </a:xfrm>
          <a:custGeom>
            <a:avLst/>
            <a:gdLst/>
            <a:ahLst/>
            <a:cxnLst/>
            <a:rect l="l" t="t" r="r" b="b"/>
            <a:pathLst>
              <a:path w="1904" h="43180">
                <a:moveTo>
                  <a:pt x="0" y="0"/>
                </a:moveTo>
                <a:lnTo>
                  <a:pt x="1524" y="42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701018" y="5093589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63106" y="5068061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0" y="0"/>
                </a:moveTo>
                <a:lnTo>
                  <a:pt x="4419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668506" y="5068061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4">
                <a:moveTo>
                  <a:pt x="57912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98438" y="4937582"/>
            <a:ext cx="1320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563106" y="4399026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0" y="0"/>
                </a:moveTo>
                <a:lnTo>
                  <a:pt x="4419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68506" y="4399026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4">
                <a:moveTo>
                  <a:pt x="57912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98438" y="426948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63106" y="3731514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4">
                <a:moveTo>
                  <a:pt x="0" y="0"/>
                </a:moveTo>
                <a:lnTo>
                  <a:pt x="4419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668506" y="3731514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4">
                <a:moveTo>
                  <a:pt x="57912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98438" y="3608958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63106" y="3062477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5">
                <a:moveTo>
                  <a:pt x="0" y="0"/>
                </a:moveTo>
                <a:lnTo>
                  <a:pt x="4419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68506" y="3062477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5">
                <a:moveTo>
                  <a:pt x="57912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98438" y="2932557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563106" y="2408682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5">
                <a:moveTo>
                  <a:pt x="0" y="0"/>
                </a:moveTo>
                <a:lnTo>
                  <a:pt x="44196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668506" y="2408682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5">
                <a:moveTo>
                  <a:pt x="57912" y="0"/>
                </a:moveTo>
                <a:lnTo>
                  <a:pt x="0" y="152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298438" y="2276297"/>
            <a:ext cx="1320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8</a:t>
            </a:r>
            <a:endParaRPr sz="15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63106" y="1739645"/>
            <a:ext cx="44450" cy="1905"/>
          </a:xfrm>
          <a:custGeom>
            <a:avLst/>
            <a:gdLst/>
            <a:ahLst/>
            <a:cxnLst/>
            <a:rect l="l" t="t" r="r" b="b"/>
            <a:pathLst>
              <a:path w="44450" h="1905">
                <a:moveTo>
                  <a:pt x="0" y="0"/>
                </a:moveTo>
                <a:lnTo>
                  <a:pt x="44196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668506" y="1739645"/>
            <a:ext cx="58419" cy="1905"/>
          </a:xfrm>
          <a:custGeom>
            <a:avLst/>
            <a:gdLst/>
            <a:ahLst/>
            <a:cxnLst/>
            <a:rect l="l" t="t" r="r" b="b"/>
            <a:pathLst>
              <a:path w="58420" h="1905">
                <a:moveTo>
                  <a:pt x="57912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29858" y="1608201"/>
            <a:ext cx="238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10</a:t>
            </a:r>
            <a:endParaRPr sz="15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63106" y="1413510"/>
            <a:ext cx="5163820" cy="1905"/>
          </a:xfrm>
          <a:custGeom>
            <a:avLst/>
            <a:gdLst/>
            <a:ahLst/>
            <a:cxnLst/>
            <a:rect l="l" t="t" r="r" b="b"/>
            <a:pathLst>
              <a:path w="5163820" h="1905">
                <a:moveTo>
                  <a:pt x="0" y="0"/>
                </a:moveTo>
                <a:lnTo>
                  <a:pt x="516331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3106" y="5068061"/>
            <a:ext cx="5163820" cy="1905"/>
          </a:xfrm>
          <a:custGeom>
            <a:avLst/>
            <a:gdLst/>
            <a:ahLst/>
            <a:cxnLst/>
            <a:rect l="l" t="t" r="r" b="b"/>
            <a:pathLst>
              <a:path w="5163820" h="1904">
                <a:moveTo>
                  <a:pt x="0" y="0"/>
                </a:moveTo>
                <a:lnTo>
                  <a:pt x="5163312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726418" y="1413510"/>
            <a:ext cx="1905" cy="3655060"/>
          </a:xfrm>
          <a:custGeom>
            <a:avLst/>
            <a:gdLst/>
            <a:ahLst/>
            <a:cxnLst/>
            <a:rect l="l" t="t" r="r" b="b"/>
            <a:pathLst>
              <a:path w="1904" h="3655060">
                <a:moveTo>
                  <a:pt x="0" y="365455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63106" y="1413510"/>
            <a:ext cx="1905" cy="3655060"/>
          </a:xfrm>
          <a:custGeom>
            <a:avLst/>
            <a:gdLst/>
            <a:ahLst/>
            <a:cxnLst/>
            <a:rect l="l" t="t" r="r" b="b"/>
            <a:pathLst>
              <a:path w="1904" h="3655060">
                <a:moveTo>
                  <a:pt x="0" y="3654552"/>
                </a:moveTo>
                <a:lnTo>
                  <a:pt x="15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63106" y="3332226"/>
            <a:ext cx="1778635" cy="1736089"/>
          </a:xfrm>
          <a:custGeom>
            <a:avLst/>
            <a:gdLst/>
            <a:ahLst/>
            <a:cxnLst/>
            <a:rect l="l" t="t" r="r" b="b"/>
            <a:pathLst>
              <a:path w="1778634" h="1736089">
                <a:moveTo>
                  <a:pt x="0" y="1735836"/>
                </a:moveTo>
                <a:lnTo>
                  <a:pt x="0" y="1723136"/>
                </a:lnTo>
                <a:lnTo>
                  <a:pt x="14350" y="1708785"/>
                </a:lnTo>
                <a:lnTo>
                  <a:pt x="28575" y="1694561"/>
                </a:lnTo>
                <a:lnTo>
                  <a:pt x="157225" y="1565910"/>
                </a:lnTo>
                <a:lnTo>
                  <a:pt x="171450" y="1551559"/>
                </a:lnTo>
                <a:lnTo>
                  <a:pt x="185800" y="1537335"/>
                </a:lnTo>
                <a:lnTo>
                  <a:pt x="200025" y="1522984"/>
                </a:lnTo>
                <a:lnTo>
                  <a:pt x="214375" y="1508760"/>
                </a:lnTo>
                <a:lnTo>
                  <a:pt x="285876" y="1437259"/>
                </a:lnTo>
                <a:lnTo>
                  <a:pt x="298576" y="1423035"/>
                </a:lnTo>
                <a:lnTo>
                  <a:pt x="312800" y="1408684"/>
                </a:lnTo>
                <a:lnTo>
                  <a:pt x="327151" y="1394333"/>
                </a:lnTo>
                <a:lnTo>
                  <a:pt x="341375" y="1381633"/>
                </a:lnTo>
                <a:lnTo>
                  <a:pt x="355726" y="1381633"/>
                </a:lnTo>
                <a:lnTo>
                  <a:pt x="369950" y="1367409"/>
                </a:lnTo>
                <a:lnTo>
                  <a:pt x="384301" y="1353058"/>
                </a:lnTo>
                <a:lnTo>
                  <a:pt x="398525" y="1338834"/>
                </a:lnTo>
                <a:lnTo>
                  <a:pt x="412876" y="1324483"/>
                </a:lnTo>
                <a:lnTo>
                  <a:pt x="427100" y="1310259"/>
                </a:lnTo>
                <a:lnTo>
                  <a:pt x="441451" y="1295908"/>
                </a:lnTo>
                <a:lnTo>
                  <a:pt x="455802" y="1281684"/>
                </a:lnTo>
                <a:lnTo>
                  <a:pt x="470026" y="1267333"/>
                </a:lnTo>
                <a:lnTo>
                  <a:pt x="484377" y="1252982"/>
                </a:lnTo>
                <a:lnTo>
                  <a:pt x="498601" y="1238758"/>
                </a:lnTo>
                <a:lnTo>
                  <a:pt x="612901" y="1124458"/>
                </a:lnTo>
                <a:lnTo>
                  <a:pt x="625601" y="1110107"/>
                </a:lnTo>
                <a:lnTo>
                  <a:pt x="639952" y="1095756"/>
                </a:lnTo>
                <a:lnTo>
                  <a:pt x="654176" y="1081532"/>
                </a:lnTo>
                <a:lnTo>
                  <a:pt x="668527" y="1067181"/>
                </a:lnTo>
                <a:lnTo>
                  <a:pt x="682878" y="1052957"/>
                </a:lnTo>
                <a:lnTo>
                  <a:pt x="697102" y="1038606"/>
                </a:lnTo>
                <a:lnTo>
                  <a:pt x="711453" y="1025906"/>
                </a:lnTo>
                <a:lnTo>
                  <a:pt x="725677" y="1025906"/>
                </a:lnTo>
                <a:lnTo>
                  <a:pt x="754252" y="997331"/>
                </a:lnTo>
                <a:lnTo>
                  <a:pt x="754252" y="983107"/>
                </a:lnTo>
                <a:lnTo>
                  <a:pt x="768603" y="968756"/>
                </a:lnTo>
                <a:lnTo>
                  <a:pt x="782827" y="968756"/>
                </a:lnTo>
                <a:lnTo>
                  <a:pt x="797178" y="954532"/>
                </a:lnTo>
                <a:lnTo>
                  <a:pt x="811402" y="940181"/>
                </a:lnTo>
                <a:lnTo>
                  <a:pt x="825753" y="925830"/>
                </a:lnTo>
                <a:lnTo>
                  <a:pt x="839977" y="911606"/>
                </a:lnTo>
                <a:lnTo>
                  <a:pt x="854328" y="897255"/>
                </a:lnTo>
                <a:lnTo>
                  <a:pt x="868552" y="883031"/>
                </a:lnTo>
                <a:lnTo>
                  <a:pt x="882903" y="868680"/>
                </a:lnTo>
                <a:lnTo>
                  <a:pt x="897254" y="854456"/>
                </a:lnTo>
                <a:lnTo>
                  <a:pt x="911478" y="840105"/>
                </a:lnTo>
                <a:lnTo>
                  <a:pt x="925829" y="825881"/>
                </a:lnTo>
                <a:lnTo>
                  <a:pt x="940053" y="811530"/>
                </a:lnTo>
                <a:lnTo>
                  <a:pt x="952753" y="797306"/>
                </a:lnTo>
                <a:lnTo>
                  <a:pt x="967104" y="782955"/>
                </a:lnTo>
                <a:lnTo>
                  <a:pt x="981328" y="768604"/>
                </a:lnTo>
                <a:lnTo>
                  <a:pt x="995679" y="754380"/>
                </a:lnTo>
                <a:lnTo>
                  <a:pt x="1009903" y="740029"/>
                </a:lnTo>
                <a:lnTo>
                  <a:pt x="1024254" y="725805"/>
                </a:lnTo>
                <a:lnTo>
                  <a:pt x="1038478" y="711454"/>
                </a:lnTo>
                <a:lnTo>
                  <a:pt x="1052829" y="697230"/>
                </a:lnTo>
                <a:lnTo>
                  <a:pt x="1067053" y="684530"/>
                </a:lnTo>
                <a:lnTo>
                  <a:pt x="1081404" y="670179"/>
                </a:lnTo>
                <a:lnTo>
                  <a:pt x="1095628" y="655955"/>
                </a:lnTo>
                <a:lnTo>
                  <a:pt x="1109979" y="641604"/>
                </a:lnTo>
                <a:lnTo>
                  <a:pt x="1124330" y="627253"/>
                </a:lnTo>
                <a:lnTo>
                  <a:pt x="1138554" y="613029"/>
                </a:lnTo>
                <a:lnTo>
                  <a:pt x="1152905" y="613029"/>
                </a:lnTo>
                <a:lnTo>
                  <a:pt x="1167129" y="598678"/>
                </a:lnTo>
                <a:lnTo>
                  <a:pt x="1195704" y="570103"/>
                </a:lnTo>
                <a:lnTo>
                  <a:pt x="1195704" y="555879"/>
                </a:lnTo>
                <a:lnTo>
                  <a:pt x="1210055" y="555879"/>
                </a:lnTo>
                <a:lnTo>
                  <a:pt x="1224279" y="541528"/>
                </a:lnTo>
                <a:lnTo>
                  <a:pt x="1238630" y="527304"/>
                </a:lnTo>
                <a:lnTo>
                  <a:pt x="1252854" y="512953"/>
                </a:lnTo>
                <a:lnTo>
                  <a:pt x="1267205" y="498729"/>
                </a:lnTo>
                <a:lnTo>
                  <a:pt x="1279905" y="484378"/>
                </a:lnTo>
                <a:lnTo>
                  <a:pt x="1294129" y="470026"/>
                </a:lnTo>
                <a:lnTo>
                  <a:pt x="1308480" y="455803"/>
                </a:lnTo>
                <a:lnTo>
                  <a:pt x="1322704" y="441451"/>
                </a:lnTo>
                <a:lnTo>
                  <a:pt x="1337055" y="427228"/>
                </a:lnTo>
                <a:lnTo>
                  <a:pt x="1351407" y="412876"/>
                </a:lnTo>
                <a:lnTo>
                  <a:pt x="1365630" y="398653"/>
                </a:lnTo>
                <a:lnTo>
                  <a:pt x="1379982" y="384301"/>
                </a:lnTo>
                <a:lnTo>
                  <a:pt x="1394205" y="370078"/>
                </a:lnTo>
                <a:lnTo>
                  <a:pt x="1408557" y="355726"/>
                </a:lnTo>
                <a:lnTo>
                  <a:pt x="1422780" y="343026"/>
                </a:lnTo>
                <a:lnTo>
                  <a:pt x="1437132" y="328803"/>
                </a:lnTo>
                <a:lnTo>
                  <a:pt x="1451355" y="314451"/>
                </a:lnTo>
                <a:lnTo>
                  <a:pt x="1465707" y="300100"/>
                </a:lnTo>
                <a:lnTo>
                  <a:pt x="1479930" y="285876"/>
                </a:lnTo>
                <a:lnTo>
                  <a:pt x="1494282" y="271525"/>
                </a:lnTo>
                <a:lnTo>
                  <a:pt x="1508505" y="257301"/>
                </a:lnTo>
                <a:lnTo>
                  <a:pt x="1522857" y="242950"/>
                </a:lnTo>
                <a:lnTo>
                  <a:pt x="1537080" y="228726"/>
                </a:lnTo>
                <a:lnTo>
                  <a:pt x="1551432" y="214375"/>
                </a:lnTo>
                <a:lnTo>
                  <a:pt x="1565783" y="200151"/>
                </a:lnTo>
                <a:lnTo>
                  <a:pt x="1580007" y="200151"/>
                </a:lnTo>
                <a:lnTo>
                  <a:pt x="1594358" y="185800"/>
                </a:lnTo>
                <a:lnTo>
                  <a:pt x="1621282" y="157225"/>
                </a:lnTo>
                <a:lnTo>
                  <a:pt x="1607058" y="157225"/>
                </a:lnTo>
                <a:lnTo>
                  <a:pt x="1621282" y="157225"/>
                </a:lnTo>
                <a:lnTo>
                  <a:pt x="1764157" y="14350"/>
                </a:lnTo>
                <a:lnTo>
                  <a:pt x="1778508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41614" y="1597913"/>
            <a:ext cx="1792605" cy="1734820"/>
          </a:xfrm>
          <a:custGeom>
            <a:avLst/>
            <a:gdLst/>
            <a:ahLst/>
            <a:cxnLst/>
            <a:rect l="l" t="t" r="r" b="b"/>
            <a:pathLst>
              <a:path w="1792604" h="1734820">
                <a:moveTo>
                  <a:pt x="0" y="1734312"/>
                </a:moveTo>
                <a:lnTo>
                  <a:pt x="14224" y="1721612"/>
                </a:lnTo>
                <a:lnTo>
                  <a:pt x="28575" y="1707388"/>
                </a:lnTo>
                <a:lnTo>
                  <a:pt x="42799" y="1693037"/>
                </a:lnTo>
                <a:lnTo>
                  <a:pt x="57150" y="1678813"/>
                </a:lnTo>
                <a:lnTo>
                  <a:pt x="71374" y="1664462"/>
                </a:lnTo>
                <a:lnTo>
                  <a:pt x="85725" y="1650238"/>
                </a:lnTo>
                <a:lnTo>
                  <a:pt x="99949" y="1635887"/>
                </a:lnTo>
                <a:lnTo>
                  <a:pt x="114300" y="1621663"/>
                </a:lnTo>
                <a:lnTo>
                  <a:pt x="128524" y="1607312"/>
                </a:lnTo>
                <a:lnTo>
                  <a:pt x="142875" y="1593088"/>
                </a:lnTo>
                <a:lnTo>
                  <a:pt x="157099" y="1578864"/>
                </a:lnTo>
                <a:lnTo>
                  <a:pt x="169799" y="1564513"/>
                </a:lnTo>
                <a:lnTo>
                  <a:pt x="184150" y="1550289"/>
                </a:lnTo>
                <a:lnTo>
                  <a:pt x="198374" y="1535938"/>
                </a:lnTo>
                <a:lnTo>
                  <a:pt x="212725" y="1535938"/>
                </a:lnTo>
                <a:lnTo>
                  <a:pt x="226949" y="1521714"/>
                </a:lnTo>
                <a:lnTo>
                  <a:pt x="241300" y="1507363"/>
                </a:lnTo>
                <a:lnTo>
                  <a:pt x="269875" y="1478788"/>
                </a:lnTo>
                <a:lnTo>
                  <a:pt x="255524" y="1478788"/>
                </a:lnTo>
                <a:lnTo>
                  <a:pt x="269875" y="1478788"/>
                </a:lnTo>
                <a:lnTo>
                  <a:pt x="284099" y="1464564"/>
                </a:lnTo>
                <a:lnTo>
                  <a:pt x="298450" y="1450339"/>
                </a:lnTo>
                <a:lnTo>
                  <a:pt x="312674" y="1435989"/>
                </a:lnTo>
                <a:lnTo>
                  <a:pt x="327025" y="1421764"/>
                </a:lnTo>
                <a:lnTo>
                  <a:pt x="341249" y="1407414"/>
                </a:lnTo>
                <a:lnTo>
                  <a:pt x="355600" y="1393189"/>
                </a:lnTo>
                <a:lnTo>
                  <a:pt x="369824" y="1380489"/>
                </a:lnTo>
                <a:lnTo>
                  <a:pt x="384175" y="1366139"/>
                </a:lnTo>
                <a:lnTo>
                  <a:pt x="398399" y="1351914"/>
                </a:lnTo>
                <a:lnTo>
                  <a:pt x="412750" y="1337564"/>
                </a:lnTo>
                <a:lnTo>
                  <a:pt x="426974" y="1323339"/>
                </a:lnTo>
                <a:lnTo>
                  <a:pt x="441325" y="1309115"/>
                </a:lnTo>
                <a:lnTo>
                  <a:pt x="455549" y="1294764"/>
                </a:lnTo>
                <a:lnTo>
                  <a:pt x="469900" y="1280540"/>
                </a:lnTo>
                <a:lnTo>
                  <a:pt x="484124" y="1266189"/>
                </a:lnTo>
                <a:lnTo>
                  <a:pt x="496824" y="1251965"/>
                </a:lnTo>
                <a:lnTo>
                  <a:pt x="511175" y="1237614"/>
                </a:lnTo>
                <a:lnTo>
                  <a:pt x="525399" y="1223390"/>
                </a:lnTo>
                <a:lnTo>
                  <a:pt x="539750" y="1209039"/>
                </a:lnTo>
                <a:lnTo>
                  <a:pt x="553974" y="1194815"/>
                </a:lnTo>
                <a:lnTo>
                  <a:pt x="568325" y="1180591"/>
                </a:lnTo>
                <a:lnTo>
                  <a:pt x="582549" y="1166240"/>
                </a:lnTo>
                <a:lnTo>
                  <a:pt x="596900" y="1152016"/>
                </a:lnTo>
                <a:lnTo>
                  <a:pt x="611124" y="1137665"/>
                </a:lnTo>
                <a:lnTo>
                  <a:pt x="625475" y="1123441"/>
                </a:lnTo>
                <a:lnTo>
                  <a:pt x="639699" y="1123441"/>
                </a:lnTo>
                <a:lnTo>
                  <a:pt x="654050" y="1109090"/>
                </a:lnTo>
                <a:lnTo>
                  <a:pt x="668274" y="1094866"/>
                </a:lnTo>
                <a:lnTo>
                  <a:pt x="682625" y="1080515"/>
                </a:lnTo>
                <a:lnTo>
                  <a:pt x="696849" y="1066291"/>
                </a:lnTo>
                <a:lnTo>
                  <a:pt x="711200" y="1052068"/>
                </a:lnTo>
                <a:lnTo>
                  <a:pt x="725424" y="1037716"/>
                </a:lnTo>
                <a:lnTo>
                  <a:pt x="739775" y="1025016"/>
                </a:lnTo>
                <a:lnTo>
                  <a:pt x="753999" y="1010793"/>
                </a:lnTo>
                <a:lnTo>
                  <a:pt x="768350" y="996441"/>
                </a:lnTo>
                <a:lnTo>
                  <a:pt x="782574" y="982218"/>
                </a:lnTo>
                <a:lnTo>
                  <a:pt x="796925" y="967866"/>
                </a:lnTo>
                <a:lnTo>
                  <a:pt x="811149" y="953643"/>
                </a:lnTo>
                <a:lnTo>
                  <a:pt x="823849" y="939291"/>
                </a:lnTo>
                <a:lnTo>
                  <a:pt x="838200" y="925068"/>
                </a:lnTo>
                <a:lnTo>
                  <a:pt x="966724" y="796544"/>
                </a:lnTo>
                <a:lnTo>
                  <a:pt x="981075" y="782320"/>
                </a:lnTo>
                <a:lnTo>
                  <a:pt x="995299" y="767969"/>
                </a:lnTo>
                <a:lnTo>
                  <a:pt x="1009650" y="753745"/>
                </a:lnTo>
                <a:lnTo>
                  <a:pt x="1023874" y="739394"/>
                </a:lnTo>
                <a:lnTo>
                  <a:pt x="1038225" y="725170"/>
                </a:lnTo>
                <a:lnTo>
                  <a:pt x="1052449" y="725170"/>
                </a:lnTo>
                <a:lnTo>
                  <a:pt x="1066800" y="710819"/>
                </a:lnTo>
                <a:lnTo>
                  <a:pt x="1081024" y="696595"/>
                </a:lnTo>
                <a:lnTo>
                  <a:pt x="1095375" y="683895"/>
                </a:lnTo>
                <a:lnTo>
                  <a:pt x="1109599" y="669544"/>
                </a:lnTo>
                <a:lnTo>
                  <a:pt x="1123950" y="655320"/>
                </a:lnTo>
                <a:lnTo>
                  <a:pt x="1138174" y="641096"/>
                </a:lnTo>
                <a:lnTo>
                  <a:pt x="1150874" y="626745"/>
                </a:lnTo>
                <a:lnTo>
                  <a:pt x="1165225" y="612521"/>
                </a:lnTo>
                <a:lnTo>
                  <a:pt x="1179449" y="598170"/>
                </a:lnTo>
                <a:lnTo>
                  <a:pt x="1193800" y="583946"/>
                </a:lnTo>
                <a:lnTo>
                  <a:pt x="1208024" y="569595"/>
                </a:lnTo>
                <a:lnTo>
                  <a:pt x="1222375" y="555371"/>
                </a:lnTo>
                <a:lnTo>
                  <a:pt x="1236599" y="541020"/>
                </a:lnTo>
                <a:lnTo>
                  <a:pt x="1250950" y="526796"/>
                </a:lnTo>
                <a:lnTo>
                  <a:pt x="1379474" y="398272"/>
                </a:lnTo>
                <a:lnTo>
                  <a:pt x="1393825" y="384048"/>
                </a:lnTo>
                <a:lnTo>
                  <a:pt x="1408049" y="369697"/>
                </a:lnTo>
                <a:lnTo>
                  <a:pt x="1422400" y="369697"/>
                </a:lnTo>
                <a:lnTo>
                  <a:pt x="1450975" y="342773"/>
                </a:lnTo>
                <a:lnTo>
                  <a:pt x="1450975" y="328422"/>
                </a:lnTo>
                <a:lnTo>
                  <a:pt x="1465199" y="314198"/>
                </a:lnTo>
                <a:lnTo>
                  <a:pt x="1477899" y="314198"/>
                </a:lnTo>
                <a:lnTo>
                  <a:pt x="1492250" y="299847"/>
                </a:lnTo>
                <a:lnTo>
                  <a:pt x="1506474" y="285623"/>
                </a:lnTo>
                <a:lnTo>
                  <a:pt x="1520825" y="271272"/>
                </a:lnTo>
                <a:lnTo>
                  <a:pt x="1535049" y="257048"/>
                </a:lnTo>
                <a:lnTo>
                  <a:pt x="1549400" y="242824"/>
                </a:lnTo>
                <a:lnTo>
                  <a:pt x="1563624" y="228473"/>
                </a:lnTo>
                <a:lnTo>
                  <a:pt x="1577975" y="214249"/>
                </a:lnTo>
                <a:lnTo>
                  <a:pt x="1592199" y="199898"/>
                </a:lnTo>
                <a:lnTo>
                  <a:pt x="1606550" y="185674"/>
                </a:lnTo>
                <a:lnTo>
                  <a:pt x="1620774" y="171323"/>
                </a:lnTo>
                <a:lnTo>
                  <a:pt x="1635125" y="157099"/>
                </a:lnTo>
                <a:lnTo>
                  <a:pt x="1649349" y="142748"/>
                </a:lnTo>
                <a:lnTo>
                  <a:pt x="1663700" y="128524"/>
                </a:lnTo>
                <a:lnTo>
                  <a:pt x="1677924" y="114300"/>
                </a:lnTo>
                <a:lnTo>
                  <a:pt x="1778000" y="14224"/>
                </a:lnTo>
                <a:lnTo>
                  <a:pt x="1792224" y="0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19359" y="1399032"/>
            <a:ext cx="242315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63106" y="3675126"/>
            <a:ext cx="1765300" cy="1379220"/>
          </a:xfrm>
          <a:custGeom>
            <a:avLst/>
            <a:gdLst/>
            <a:ahLst/>
            <a:cxnLst/>
            <a:rect l="l" t="t" r="r" b="b"/>
            <a:pathLst>
              <a:path w="1765300" h="1379220">
                <a:moveTo>
                  <a:pt x="14350" y="1379220"/>
                </a:moveTo>
                <a:lnTo>
                  <a:pt x="0" y="1379220"/>
                </a:lnTo>
                <a:lnTo>
                  <a:pt x="14350" y="1379220"/>
                </a:lnTo>
                <a:lnTo>
                  <a:pt x="28575" y="1379220"/>
                </a:lnTo>
                <a:lnTo>
                  <a:pt x="42925" y="1379220"/>
                </a:lnTo>
                <a:lnTo>
                  <a:pt x="57150" y="1379220"/>
                </a:lnTo>
                <a:lnTo>
                  <a:pt x="71500" y="1379220"/>
                </a:lnTo>
                <a:lnTo>
                  <a:pt x="85725" y="1379220"/>
                </a:lnTo>
                <a:lnTo>
                  <a:pt x="100075" y="1364996"/>
                </a:lnTo>
                <a:lnTo>
                  <a:pt x="114426" y="1364996"/>
                </a:lnTo>
                <a:lnTo>
                  <a:pt x="128650" y="1364996"/>
                </a:lnTo>
                <a:lnTo>
                  <a:pt x="143001" y="1350645"/>
                </a:lnTo>
                <a:lnTo>
                  <a:pt x="157225" y="1350645"/>
                </a:lnTo>
                <a:lnTo>
                  <a:pt x="171576" y="1350645"/>
                </a:lnTo>
                <a:lnTo>
                  <a:pt x="185800" y="1336421"/>
                </a:lnTo>
                <a:lnTo>
                  <a:pt x="200151" y="1336421"/>
                </a:lnTo>
                <a:lnTo>
                  <a:pt x="214502" y="1322070"/>
                </a:lnTo>
                <a:lnTo>
                  <a:pt x="228726" y="1322070"/>
                </a:lnTo>
                <a:lnTo>
                  <a:pt x="243077" y="1307846"/>
                </a:lnTo>
                <a:lnTo>
                  <a:pt x="257301" y="1307846"/>
                </a:lnTo>
                <a:lnTo>
                  <a:pt x="271652" y="1293495"/>
                </a:lnTo>
                <a:lnTo>
                  <a:pt x="285876" y="1293495"/>
                </a:lnTo>
                <a:lnTo>
                  <a:pt x="298576" y="1279271"/>
                </a:lnTo>
                <a:lnTo>
                  <a:pt x="312927" y="1279271"/>
                </a:lnTo>
                <a:lnTo>
                  <a:pt x="327278" y="1264920"/>
                </a:lnTo>
                <a:lnTo>
                  <a:pt x="341502" y="1250696"/>
                </a:lnTo>
                <a:lnTo>
                  <a:pt x="355853" y="1250696"/>
                </a:lnTo>
                <a:lnTo>
                  <a:pt x="370077" y="1236345"/>
                </a:lnTo>
                <a:lnTo>
                  <a:pt x="384428" y="1236345"/>
                </a:lnTo>
                <a:lnTo>
                  <a:pt x="398652" y="1222121"/>
                </a:lnTo>
                <a:lnTo>
                  <a:pt x="413003" y="1207770"/>
                </a:lnTo>
                <a:lnTo>
                  <a:pt x="427354" y="1193546"/>
                </a:lnTo>
                <a:lnTo>
                  <a:pt x="441578" y="1193546"/>
                </a:lnTo>
                <a:lnTo>
                  <a:pt x="455929" y="1179195"/>
                </a:lnTo>
                <a:lnTo>
                  <a:pt x="470153" y="1164971"/>
                </a:lnTo>
                <a:lnTo>
                  <a:pt x="484504" y="1164971"/>
                </a:lnTo>
                <a:lnTo>
                  <a:pt x="498728" y="1150620"/>
                </a:lnTo>
                <a:lnTo>
                  <a:pt x="513079" y="1136396"/>
                </a:lnTo>
                <a:lnTo>
                  <a:pt x="527430" y="1122045"/>
                </a:lnTo>
                <a:lnTo>
                  <a:pt x="541654" y="1122045"/>
                </a:lnTo>
                <a:lnTo>
                  <a:pt x="556005" y="1107821"/>
                </a:lnTo>
                <a:lnTo>
                  <a:pt x="570229" y="1093597"/>
                </a:lnTo>
                <a:lnTo>
                  <a:pt x="584580" y="1079246"/>
                </a:lnTo>
                <a:lnTo>
                  <a:pt x="598804" y="1079246"/>
                </a:lnTo>
                <a:lnTo>
                  <a:pt x="613155" y="1065022"/>
                </a:lnTo>
                <a:lnTo>
                  <a:pt x="625855" y="1050671"/>
                </a:lnTo>
                <a:lnTo>
                  <a:pt x="640207" y="1037971"/>
                </a:lnTo>
                <a:lnTo>
                  <a:pt x="654430" y="1023747"/>
                </a:lnTo>
                <a:lnTo>
                  <a:pt x="668782" y="1009396"/>
                </a:lnTo>
                <a:lnTo>
                  <a:pt x="683005" y="1009396"/>
                </a:lnTo>
                <a:lnTo>
                  <a:pt x="697357" y="995172"/>
                </a:lnTo>
                <a:lnTo>
                  <a:pt x="711580" y="980821"/>
                </a:lnTo>
                <a:lnTo>
                  <a:pt x="725932" y="966597"/>
                </a:lnTo>
                <a:lnTo>
                  <a:pt x="740283" y="952246"/>
                </a:lnTo>
                <a:lnTo>
                  <a:pt x="754507" y="938022"/>
                </a:lnTo>
                <a:lnTo>
                  <a:pt x="768858" y="923671"/>
                </a:lnTo>
                <a:lnTo>
                  <a:pt x="783082" y="923671"/>
                </a:lnTo>
                <a:lnTo>
                  <a:pt x="797433" y="909447"/>
                </a:lnTo>
                <a:lnTo>
                  <a:pt x="811657" y="895096"/>
                </a:lnTo>
                <a:lnTo>
                  <a:pt x="826008" y="880872"/>
                </a:lnTo>
                <a:lnTo>
                  <a:pt x="840359" y="866521"/>
                </a:lnTo>
                <a:lnTo>
                  <a:pt x="854583" y="852297"/>
                </a:lnTo>
                <a:lnTo>
                  <a:pt x="868934" y="837946"/>
                </a:lnTo>
                <a:lnTo>
                  <a:pt x="883158" y="823722"/>
                </a:lnTo>
                <a:lnTo>
                  <a:pt x="897509" y="823722"/>
                </a:lnTo>
                <a:lnTo>
                  <a:pt x="911733" y="809498"/>
                </a:lnTo>
                <a:lnTo>
                  <a:pt x="926084" y="795147"/>
                </a:lnTo>
                <a:lnTo>
                  <a:pt x="940435" y="780923"/>
                </a:lnTo>
                <a:lnTo>
                  <a:pt x="953135" y="766572"/>
                </a:lnTo>
                <a:lnTo>
                  <a:pt x="967359" y="752348"/>
                </a:lnTo>
                <a:lnTo>
                  <a:pt x="981710" y="737997"/>
                </a:lnTo>
                <a:lnTo>
                  <a:pt x="995934" y="723773"/>
                </a:lnTo>
                <a:lnTo>
                  <a:pt x="1010285" y="709422"/>
                </a:lnTo>
                <a:lnTo>
                  <a:pt x="1024509" y="695198"/>
                </a:lnTo>
                <a:lnTo>
                  <a:pt x="1038860" y="682498"/>
                </a:lnTo>
                <a:lnTo>
                  <a:pt x="1053211" y="682498"/>
                </a:lnTo>
                <a:lnTo>
                  <a:pt x="1081786" y="653923"/>
                </a:lnTo>
                <a:lnTo>
                  <a:pt x="1067435" y="653923"/>
                </a:lnTo>
                <a:lnTo>
                  <a:pt x="1081786" y="653923"/>
                </a:lnTo>
                <a:lnTo>
                  <a:pt x="1096010" y="639572"/>
                </a:lnTo>
                <a:lnTo>
                  <a:pt x="1110361" y="625348"/>
                </a:lnTo>
                <a:lnTo>
                  <a:pt x="1124585" y="610997"/>
                </a:lnTo>
                <a:lnTo>
                  <a:pt x="1138936" y="596773"/>
                </a:lnTo>
                <a:lnTo>
                  <a:pt x="1153287" y="582422"/>
                </a:lnTo>
                <a:lnTo>
                  <a:pt x="1167511" y="568198"/>
                </a:lnTo>
                <a:lnTo>
                  <a:pt x="1181862" y="553847"/>
                </a:lnTo>
                <a:lnTo>
                  <a:pt x="1196086" y="539623"/>
                </a:lnTo>
                <a:lnTo>
                  <a:pt x="1210437" y="525399"/>
                </a:lnTo>
                <a:lnTo>
                  <a:pt x="1224661" y="511048"/>
                </a:lnTo>
                <a:lnTo>
                  <a:pt x="1239012" y="496824"/>
                </a:lnTo>
                <a:lnTo>
                  <a:pt x="1253363" y="496824"/>
                </a:lnTo>
                <a:lnTo>
                  <a:pt x="1267587" y="482473"/>
                </a:lnTo>
                <a:lnTo>
                  <a:pt x="1294638" y="453898"/>
                </a:lnTo>
                <a:lnTo>
                  <a:pt x="1280287" y="453898"/>
                </a:lnTo>
                <a:lnTo>
                  <a:pt x="1294638" y="453898"/>
                </a:lnTo>
                <a:lnTo>
                  <a:pt x="1308862" y="439674"/>
                </a:lnTo>
                <a:lnTo>
                  <a:pt x="1323213" y="425323"/>
                </a:lnTo>
                <a:lnTo>
                  <a:pt x="1337437" y="411099"/>
                </a:lnTo>
                <a:lnTo>
                  <a:pt x="1351788" y="396748"/>
                </a:lnTo>
                <a:lnTo>
                  <a:pt x="1366139" y="382524"/>
                </a:lnTo>
                <a:lnTo>
                  <a:pt x="1380363" y="368173"/>
                </a:lnTo>
                <a:lnTo>
                  <a:pt x="1394714" y="353949"/>
                </a:lnTo>
                <a:lnTo>
                  <a:pt x="1408938" y="341249"/>
                </a:lnTo>
                <a:lnTo>
                  <a:pt x="1423289" y="326898"/>
                </a:lnTo>
                <a:lnTo>
                  <a:pt x="1437513" y="312674"/>
                </a:lnTo>
                <a:lnTo>
                  <a:pt x="1451864" y="298323"/>
                </a:lnTo>
                <a:lnTo>
                  <a:pt x="1466215" y="284099"/>
                </a:lnTo>
                <a:lnTo>
                  <a:pt x="1537589" y="212725"/>
                </a:lnTo>
                <a:lnTo>
                  <a:pt x="1551940" y="212725"/>
                </a:lnTo>
                <a:lnTo>
                  <a:pt x="1566291" y="198374"/>
                </a:lnTo>
                <a:lnTo>
                  <a:pt x="1580515" y="184150"/>
                </a:lnTo>
                <a:lnTo>
                  <a:pt x="1594866" y="169799"/>
                </a:lnTo>
                <a:lnTo>
                  <a:pt x="1607566" y="155575"/>
                </a:lnTo>
                <a:lnTo>
                  <a:pt x="1621790" y="141224"/>
                </a:lnTo>
                <a:lnTo>
                  <a:pt x="1636141" y="127000"/>
                </a:lnTo>
                <a:lnTo>
                  <a:pt x="1650365" y="112649"/>
                </a:lnTo>
                <a:lnTo>
                  <a:pt x="1664716" y="98425"/>
                </a:lnTo>
                <a:lnTo>
                  <a:pt x="1679067" y="84074"/>
                </a:lnTo>
                <a:lnTo>
                  <a:pt x="1693291" y="69850"/>
                </a:lnTo>
                <a:lnTo>
                  <a:pt x="1707642" y="55499"/>
                </a:lnTo>
                <a:lnTo>
                  <a:pt x="1721866" y="41275"/>
                </a:lnTo>
                <a:lnTo>
                  <a:pt x="1736217" y="26924"/>
                </a:lnTo>
                <a:lnTo>
                  <a:pt x="1750441" y="12700"/>
                </a:lnTo>
                <a:lnTo>
                  <a:pt x="1764792" y="0"/>
                </a:lnTo>
              </a:path>
            </a:pathLst>
          </a:custGeom>
          <a:ln w="28956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27897" y="1966722"/>
            <a:ext cx="1777364" cy="1708785"/>
          </a:xfrm>
          <a:custGeom>
            <a:avLst/>
            <a:gdLst/>
            <a:ahLst/>
            <a:cxnLst/>
            <a:rect l="l" t="t" r="r" b="b"/>
            <a:pathLst>
              <a:path w="1777365" h="1708785">
                <a:moveTo>
                  <a:pt x="0" y="1708403"/>
                </a:moveTo>
                <a:lnTo>
                  <a:pt x="14224" y="1694052"/>
                </a:lnTo>
                <a:lnTo>
                  <a:pt x="28575" y="1679828"/>
                </a:lnTo>
                <a:lnTo>
                  <a:pt x="42799" y="1665477"/>
                </a:lnTo>
                <a:lnTo>
                  <a:pt x="57150" y="1651253"/>
                </a:lnTo>
                <a:lnTo>
                  <a:pt x="71374" y="1636902"/>
                </a:lnTo>
                <a:lnTo>
                  <a:pt x="85725" y="1622678"/>
                </a:lnTo>
                <a:lnTo>
                  <a:pt x="99949" y="1608327"/>
                </a:lnTo>
                <a:lnTo>
                  <a:pt x="114173" y="1608327"/>
                </a:lnTo>
                <a:lnTo>
                  <a:pt x="128524" y="1594103"/>
                </a:lnTo>
                <a:lnTo>
                  <a:pt x="142748" y="1579752"/>
                </a:lnTo>
                <a:lnTo>
                  <a:pt x="157099" y="1565528"/>
                </a:lnTo>
                <a:lnTo>
                  <a:pt x="171323" y="1551177"/>
                </a:lnTo>
                <a:lnTo>
                  <a:pt x="184023" y="1536953"/>
                </a:lnTo>
                <a:lnTo>
                  <a:pt x="198374" y="1522602"/>
                </a:lnTo>
                <a:lnTo>
                  <a:pt x="212598" y="1508378"/>
                </a:lnTo>
                <a:lnTo>
                  <a:pt x="226822" y="1494027"/>
                </a:lnTo>
                <a:lnTo>
                  <a:pt x="241173" y="1479803"/>
                </a:lnTo>
                <a:lnTo>
                  <a:pt x="255397" y="1465452"/>
                </a:lnTo>
                <a:lnTo>
                  <a:pt x="269748" y="1451228"/>
                </a:lnTo>
                <a:lnTo>
                  <a:pt x="283972" y="1436877"/>
                </a:lnTo>
                <a:lnTo>
                  <a:pt x="298323" y="1422653"/>
                </a:lnTo>
                <a:lnTo>
                  <a:pt x="312547" y="1408302"/>
                </a:lnTo>
                <a:lnTo>
                  <a:pt x="326898" y="1394078"/>
                </a:lnTo>
                <a:lnTo>
                  <a:pt x="341122" y="1379727"/>
                </a:lnTo>
                <a:lnTo>
                  <a:pt x="355346" y="1365503"/>
                </a:lnTo>
                <a:lnTo>
                  <a:pt x="369697" y="1352803"/>
                </a:lnTo>
                <a:lnTo>
                  <a:pt x="383921" y="1338452"/>
                </a:lnTo>
                <a:lnTo>
                  <a:pt x="398272" y="1324228"/>
                </a:lnTo>
                <a:lnTo>
                  <a:pt x="412496" y="1309877"/>
                </a:lnTo>
                <a:lnTo>
                  <a:pt x="426847" y="1295653"/>
                </a:lnTo>
                <a:lnTo>
                  <a:pt x="441071" y="1281302"/>
                </a:lnTo>
                <a:lnTo>
                  <a:pt x="455295" y="1266952"/>
                </a:lnTo>
                <a:lnTo>
                  <a:pt x="469646" y="1252727"/>
                </a:lnTo>
                <a:lnTo>
                  <a:pt x="483870" y="1238377"/>
                </a:lnTo>
                <a:lnTo>
                  <a:pt x="498221" y="1224152"/>
                </a:lnTo>
                <a:lnTo>
                  <a:pt x="510921" y="1209802"/>
                </a:lnTo>
                <a:lnTo>
                  <a:pt x="525145" y="1209802"/>
                </a:lnTo>
                <a:lnTo>
                  <a:pt x="539496" y="1195577"/>
                </a:lnTo>
                <a:lnTo>
                  <a:pt x="553720" y="1181227"/>
                </a:lnTo>
                <a:lnTo>
                  <a:pt x="567944" y="1167002"/>
                </a:lnTo>
                <a:lnTo>
                  <a:pt x="653669" y="1081277"/>
                </a:lnTo>
                <a:lnTo>
                  <a:pt x="667893" y="1066927"/>
                </a:lnTo>
                <a:lnTo>
                  <a:pt x="682244" y="1052702"/>
                </a:lnTo>
                <a:lnTo>
                  <a:pt x="696468" y="1038351"/>
                </a:lnTo>
                <a:lnTo>
                  <a:pt x="710819" y="1024127"/>
                </a:lnTo>
                <a:lnTo>
                  <a:pt x="725043" y="1011427"/>
                </a:lnTo>
                <a:lnTo>
                  <a:pt x="739394" y="997076"/>
                </a:lnTo>
                <a:lnTo>
                  <a:pt x="753618" y="982852"/>
                </a:lnTo>
                <a:lnTo>
                  <a:pt x="767969" y="968501"/>
                </a:lnTo>
                <a:lnTo>
                  <a:pt x="782193" y="954277"/>
                </a:lnTo>
                <a:lnTo>
                  <a:pt x="796417" y="939926"/>
                </a:lnTo>
                <a:lnTo>
                  <a:pt x="810768" y="925702"/>
                </a:lnTo>
                <a:lnTo>
                  <a:pt x="824992" y="911351"/>
                </a:lnTo>
                <a:lnTo>
                  <a:pt x="837692" y="897127"/>
                </a:lnTo>
                <a:lnTo>
                  <a:pt x="852043" y="882776"/>
                </a:lnTo>
                <a:lnTo>
                  <a:pt x="866267" y="868552"/>
                </a:lnTo>
                <a:lnTo>
                  <a:pt x="880618" y="854201"/>
                </a:lnTo>
                <a:lnTo>
                  <a:pt x="894842" y="854201"/>
                </a:lnTo>
                <a:lnTo>
                  <a:pt x="909066" y="839851"/>
                </a:lnTo>
                <a:lnTo>
                  <a:pt x="937641" y="811276"/>
                </a:lnTo>
                <a:lnTo>
                  <a:pt x="923417" y="811276"/>
                </a:lnTo>
                <a:lnTo>
                  <a:pt x="937641" y="811276"/>
                </a:lnTo>
                <a:lnTo>
                  <a:pt x="951992" y="797051"/>
                </a:lnTo>
                <a:lnTo>
                  <a:pt x="966216" y="782701"/>
                </a:lnTo>
                <a:lnTo>
                  <a:pt x="980567" y="768476"/>
                </a:lnTo>
                <a:lnTo>
                  <a:pt x="994791" y="754126"/>
                </a:lnTo>
                <a:lnTo>
                  <a:pt x="1009015" y="739901"/>
                </a:lnTo>
                <a:lnTo>
                  <a:pt x="1023366" y="725551"/>
                </a:lnTo>
                <a:lnTo>
                  <a:pt x="1037590" y="711326"/>
                </a:lnTo>
                <a:lnTo>
                  <a:pt x="1051941" y="696976"/>
                </a:lnTo>
                <a:lnTo>
                  <a:pt x="1066165" y="682751"/>
                </a:lnTo>
                <a:lnTo>
                  <a:pt x="1080516" y="668401"/>
                </a:lnTo>
                <a:lnTo>
                  <a:pt x="1094740" y="655701"/>
                </a:lnTo>
                <a:lnTo>
                  <a:pt x="1109091" y="641476"/>
                </a:lnTo>
                <a:lnTo>
                  <a:pt x="1123315" y="627126"/>
                </a:lnTo>
                <a:lnTo>
                  <a:pt x="1137538" y="612901"/>
                </a:lnTo>
                <a:lnTo>
                  <a:pt x="1151890" y="598551"/>
                </a:lnTo>
                <a:lnTo>
                  <a:pt x="1164590" y="584326"/>
                </a:lnTo>
                <a:lnTo>
                  <a:pt x="1178813" y="569976"/>
                </a:lnTo>
                <a:lnTo>
                  <a:pt x="1193165" y="555751"/>
                </a:lnTo>
                <a:lnTo>
                  <a:pt x="1207388" y="541401"/>
                </a:lnTo>
                <a:lnTo>
                  <a:pt x="1221612" y="527176"/>
                </a:lnTo>
                <a:lnTo>
                  <a:pt x="1293113" y="455675"/>
                </a:lnTo>
                <a:lnTo>
                  <a:pt x="1307337" y="455675"/>
                </a:lnTo>
                <a:lnTo>
                  <a:pt x="1321688" y="441451"/>
                </a:lnTo>
                <a:lnTo>
                  <a:pt x="1335912" y="427100"/>
                </a:lnTo>
                <a:lnTo>
                  <a:pt x="1364487" y="398525"/>
                </a:lnTo>
                <a:lnTo>
                  <a:pt x="1350136" y="398525"/>
                </a:lnTo>
                <a:lnTo>
                  <a:pt x="1364487" y="398525"/>
                </a:lnTo>
                <a:lnTo>
                  <a:pt x="1378711" y="384175"/>
                </a:lnTo>
                <a:lnTo>
                  <a:pt x="1393062" y="369950"/>
                </a:lnTo>
                <a:lnTo>
                  <a:pt x="1407286" y="355600"/>
                </a:lnTo>
                <a:lnTo>
                  <a:pt x="1421637" y="341375"/>
                </a:lnTo>
                <a:lnTo>
                  <a:pt x="1435861" y="327025"/>
                </a:lnTo>
                <a:lnTo>
                  <a:pt x="1450085" y="314325"/>
                </a:lnTo>
                <a:lnTo>
                  <a:pt x="1464436" y="300100"/>
                </a:lnTo>
                <a:lnTo>
                  <a:pt x="1478660" y="285750"/>
                </a:lnTo>
                <a:lnTo>
                  <a:pt x="1491360" y="271525"/>
                </a:lnTo>
                <a:lnTo>
                  <a:pt x="1505711" y="257175"/>
                </a:lnTo>
                <a:lnTo>
                  <a:pt x="1519935" y="242950"/>
                </a:lnTo>
                <a:lnTo>
                  <a:pt x="1534286" y="228600"/>
                </a:lnTo>
                <a:lnTo>
                  <a:pt x="1548510" y="214375"/>
                </a:lnTo>
                <a:lnTo>
                  <a:pt x="1562734" y="200025"/>
                </a:lnTo>
                <a:lnTo>
                  <a:pt x="1577085" y="185800"/>
                </a:lnTo>
                <a:lnTo>
                  <a:pt x="1591309" y="171450"/>
                </a:lnTo>
                <a:lnTo>
                  <a:pt x="1605660" y="157225"/>
                </a:lnTo>
                <a:lnTo>
                  <a:pt x="1619884" y="142875"/>
                </a:lnTo>
                <a:lnTo>
                  <a:pt x="1634235" y="128650"/>
                </a:lnTo>
                <a:lnTo>
                  <a:pt x="1648459" y="114300"/>
                </a:lnTo>
                <a:lnTo>
                  <a:pt x="1662810" y="100075"/>
                </a:lnTo>
                <a:lnTo>
                  <a:pt x="1677034" y="85725"/>
                </a:lnTo>
                <a:lnTo>
                  <a:pt x="1691258" y="71500"/>
                </a:lnTo>
                <a:lnTo>
                  <a:pt x="1705609" y="57150"/>
                </a:lnTo>
                <a:lnTo>
                  <a:pt x="1719833" y="42925"/>
                </a:lnTo>
                <a:lnTo>
                  <a:pt x="1734184" y="42925"/>
                </a:lnTo>
                <a:lnTo>
                  <a:pt x="1748408" y="28575"/>
                </a:lnTo>
                <a:lnTo>
                  <a:pt x="1762759" y="14350"/>
                </a:lnTo>
                <a:lnTo>
                  <a:pt x="1776983" y="0"/>
                </a:lnTo>
              </a:path>
            </a:pathLst>
          </a:custGeom>
          <a:ln w="28956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04881" y="1413510"/>
            <a:ext cx="584200" cy="553720"/>
          </a:xfrm>
          <a:custGeom>
            <a:avLst/>
            <a:gdLst/>
            <a:ahLst/>
            <a:cxnLst/>
            <a:rect l="l" t="t" r="r" b="b"/>
            <a:pathLst>
              <a:path w="584200" h="553719">
                <a:moveTo>
                  <a:pt x="0" y="553212"/>
                </a:moveTo>
                <a:lnTo>
                  <a:pt x="14350" y="538988"/>
                </a:lnTo>
                <a:lnTo>
                  <a:pt x="28575" y="526288"/>
                </a:lnTo>
                <a:lnTo>
                  <a:pt x="41401" y="511937"/>
                </a:lnTo>
                <a:lnTo>
                  <a:pt x="55625" y="497713"/>
                </a:lnTo>
                <a:lnTo>
                  <a:pt x="69976" y="483488"/>
                </a:lnTo>
                <a:lnTo>
                  <a:pt x="84327" y="469138"/>
                </a:lnTo>
                <a:lnTo>
                  <a:pt x="98551" y="454913"/>
                </a:lnTo>
                <a:lnTo>
                  <a:pt x="112902" y="440689"/>
                </a:lnTo>
                <a:lnTo>
                  <a:pt x="127253" y="426338"/>
                </a:lnTo>
                <a:lnTo>
                  <a:pt x="141604" y="412114"/>
                </a:lnTo>
                <a:lnTo>
                  <a:pt x="155828" y="397890"/>
                </a:lnTo>
                <a:lnTo>
                  <a:pt x="170179" y="383539"/>
                </a:lnTo>
                <a:lnTo>
                  <a:pt x="184531" y="369315"/>
                </a:lnTo>
                <a:lnTo>
                  <a:pt x="198754" y="355091"/>
                </a:lnTo>
                <a:lnTo>
                  <a:pt x="213106" y="340740"/>
                </a:lnTo>
                <a:lnTo>
                  <a:pt x="227457" y="326516"/>
                </a:lnTo>
                <a:lnTo>
                  <a:pt x="241808" y="312292"/>
                </a:lnTo>
                <a:lnTo>
                  <a:pt x="256032" y="297941"/>
                </a:lnTo>
                <a:lnTo>
                  <a:pt x="270383" y="283717"/>
                </a:lnTo>
                <a:lnTo>
                  <a:pt x="284734" y="269493"/>
                </a:lnTo>
                <a:lnTo>
                  <a:pt x="298958" y="255269"/>
                </a:lnTo>
                <a:lnTo>
                  <a:pt x="313309" y="240918"/>
                </a:lnTo>
                <a:lnTo>
                  <a:pt x="327660" y="226694"/>
                </a:lnTo>
                <a:lnTo>
                  <a:pt x="341884" y="212470"/>
                </a:lnTo>
                <a:lnTo>
                  <a:pt x="356235" y="198119"/>
                </a:lnTo>
                <a:lnTo>
                  <a:pt x="370586" y="198119"/>
                </a:lnTo>
                <a:lnTo>
                  <a:pt x="383286" y="183895"/>
                </a:lnTo>
                <a:lnTo>
                  <a:pt x="397637" y="171195"/>
                </a:lnTo>
                <a:lnTo>
                  <a:pt x="411861" y="156972"/>
                </a:lnTo>
                <a:lnTo>
                  <a:pt x="426212" y="142620"/>
                </a:lnTo>
                <a:lnTo>
                  <a:pt x="440563" y="128397"/>
                </a:lnTo>
                <a:lnTo>
                  <a:pt x="454914" y="114173"/>
                </a:lnTo>
                <a:lnTo>
                  <a:pt x="469138" y="99822"/>
                </a:lnTo>
                <a:lnTo>
                  <a:pt x="483489" y="85598"/>
                </a:lnTo>
                <a:lnTo>
                  <a:pt x="497840" y="71374"/>
                </a:lnTo>
                <a:lnTo>
                  <a:pt x="512064" y="57023"/>
                </a:lnTo>
                <a:lnTo>
                  <a:pt x="526415" y="42799"/>
                </a:lnTo>
                <a:lnTo>
                  <a:pt x="540766" y="28575"/>
                </a:lnTo>
                <a:lnTo>
                  <a:pt x="555117" y="14224"/>
                </a:lnTo>
                <a:lnTo>
                  <a:pt x="569341" y="0"/>
                </a:lnTo>
                <a:lnTo>
                  <a:pt x="583692" y="0"/>
                </a:lnTo>
              </a:path>
            </a:pathLst>
          </a:custGeom>
          <a:ln w="28956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001759" y="5211317"/>
            <a:ext cx="440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Arial"/>
                <a:cs typeface="Arial"/>
              </a:rPr>
              <a:t>T</a:t>
            </a:r>
            <a:r>
              <a:rPr sz="1500" spc="-5" dirty="0">
                <a:latin typeface="Arial"/>
                <a:cs typeface="Arial"/>
              </a:rPr>
              <a:t>ime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38879" y="3235478"/>
            <a:ext cx="309880" cy="394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75701" y="1068451"/>
            <a:ext cx="18402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"/>
                <a:cs typeface="Arial"/>
              </a:rPr>
              <a:t>Unit Ramp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Response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790943" y="1682495"/>
            <a:ext cx="2190115" cy="599440"/>
          </a:xfrm>
          <a:custGeom>
            <a:avLst/>
            <a:gdLst/>
            <a:ahLst/>
            <a:cxnLst/>
            <a:rect l="l" t="t" r="r" b="b"/>
            <a:pathLst>
              <a:path w="2190115" h="599439">
                <a:moveTo>
                  <a:pt x="0" y="598931"/>
                </a:moveTo>
                <a:lnTo>
                  <a:pt x="2189988" y="598931"/>
                </a:lnTo>
                <a:lnTo>
                  <a:pt x="2189988" y="0"/>
                </a:lnTo>
                <a:lnTo>
                  <a:pt x="0" y="0"/>
                </a:lnTo>
                <a:lnTo>
                  <a:pt x="0" y="598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91706" y="1683257"/>
            <a:ext cx="2190115" cy="599440"/>
          </a:xfrm>
          <a:custGeom>
            <a:avLst/>
            <a:gdLst/>
            <a:ahLst/>
            <a:cxnLst/>
            <a:rect l="l" t="t" r="r" b="b"/>
            <a:pathLst>
              <a:path w="2190115" h="599439">
                <a:moveTo>
                  <a:pt x="0" y="598932"/>
                </a:moveTo>
                <a:lnTo>
                  <a:pt x="2189988" y="598932"/>
                </a:lnTo>
                <a:lnTo>
                  <a:pt x="2189988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4481" y="1840229"/>
            <a:ext cx="570230" cy="1905"/>
          </a:xfrm>
          <a:custGeom>
            <a:avLst/>
            <a:gdLst/>
            <a:ahLst/>
            <a:cxnLst/>
            <a:rect l="l" t="t" r="r" b="b"/>
            <a:pathLst>
              <a:path w="570229" h="1905">
                <a:moveTo>
                  <a:pt x="0" y="0"/>
                </a:moveTo>
                <a:lnTo>
                  <a:pt x="569976" y="1524"/>
                </a:lnTo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6792468" y="1684020"/>
            <a:ext cx="2215515" cy="599440"/>
          </a:xfrm>
          <a:prstGeom prst="rect">
            <a:avLst/>
          </a:prstGeom>
          <a:ln w="330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9935" marR="12065">
              <a:lnSpc>
                <a:spcPct val="100000"/>
              </a:lnSpc>
              <a:spcBef>
                <a:spcPts val="400"/>
              </a:spcBef>
            </a:pPr>
            <a:r>
              <a:rPr sz="1500" spc="-5" dirty="0">
                <a:latin typeface="Arial"/>
                <a:cs typeface="Arial"/>
              </a:rPr>
              <a:t>Unit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Ramp</a:t>
            </a:r>
            <a:endParaRPr sz="15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latin typeface="Arial"/>
                <a:cs typeface="Arial"/>
              </a:rPr>
              <a:t>Ramp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Response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904481" y="2109977"/>
            <a:ext cx="570230" cy="1905"/>
          </a:xfrm>
          <a:custGeom>
            <a:avLst/>
            <a:gdLst/>
            <a:ahLst/>
            <a:cxnLst/>
            <a:rect l="l" t="t" r="r" b="b"/>
            <a:pathLst>
              <a:path w="570229" h="1905">
                <a:moveTo>
                  <a:pt x="0" y="0"/>
                </a:moveTo>
                <a:lnTo>
                  <a:pt x="569976" y="1524"/>
                </a:lnTo>
              </a:path>
            </a:pathLst>
          </a:custGeom>
          <a:ln w="28955">
            <a:solidFill>
              <a:srgbClr val="007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50423" y="3858767"/>
            <a:ext cx="1446530" cy="370840"/>
          </a:xfrm>
          <a:custGeom>
            <a:avLst/>
            <a:gdLst/>
            <a:ahLst/>
            <a:cxnLst/>
            <a:rect l="l" t="t" r="r" b="b"/>
            <a:pathLst>
              <a:path w="1446529" h="370839">
                <a:moveTo>
                  <a:pt x="0" y="370331"/>
                </a:moveTo>
                <a:lnTo>
                  <a:pt x="1446276" y="370331"/>
                </a:lnTo>
                <a:lnTo>
                  <a:pt x="14462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50423" y="3858767"/>
            <a:ext cx="1446530" cy="370840"/>
          </a:xfrm>
          <a:custGeom>
            <a:avLst/>
            <a:gdLst/>
            <a:ahLst/>
            <a:cxnLst/>
            <a:rect l="l" t="t" r="r" b="b"/>
            <a:pathLst>
              <a:path w="1446529" h="370839">
                <a:moveTo>
                  <a:pt x="0" y="370331"/>
                </a:moveTo>
                <a:lnTo>
                  <a:pt x="1446276" y="370331"/>
                </a:lnTo>
                <a:lnTo>
                  <a:pt x="14462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330688" y="3877817"/>
            <a:ext cx="122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K=1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T=</a:t>
            </a:r>
            <a:r>
              <a:rPr sz="1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996428" y="3595242"/>
            <a:ext cx="360680" cy="103505"/>
          </a:xfrm>
          <a:custGeom>
            <a:avLst/>
            <a:gdLst/>
            <a:ahLst/>
            <a:cxnLst/>
            <a:rect l="l" t="t" r="r" b="b"/>
            <a:pathLst>
              <a:path w="360679" h="103504">
                <a:moveTo>
                  <a:pt x="88646" y="0"/>
                </a:moveTo>
                <a:lnTo>
                  <a:pt x="0" y="51689"/>
                </a:lnTo>
                <a:lnTo>
                  <a:pt x="88646" y="103378"/>
                </a:lnTo>
                <a:lnTo>
                  <a:pt x="92455" y="102362"/>
                </a:lnTo>
                <a:lnTo>
                  <a:pt x="96012" y="96266"/>
                </a:lnTo>
                <a:lnTo>
                  <a:pt x="94996" y="92456"/>
                </a:lnTo>
                <a:lnTo>
                  <a:pt x="35995" y="58039"/>
                </a:lnTo>
                <a:lnTo>
                  <a:pt x="12573" y="58039"/>
                </a:lnTo>
                <a:lnTo>
                  <a:pt x="12573" y="45339"/>
                </a:lnTo>
                <a:lnTo>
                  <a:pt x="35995" y="45339"/>
                </a:lnTo>
                <a:lnTo>
                  <a:pt x="94996" y="10922"/>
                </a:lnTo>
                <a:lnTo>
                  <a:pt x="96012" y="7112"/>
                </a:lnTo>
                <a:lnTo>
                  <a:pt x="92455" y="1016"/>
                </a:lnTo>
                <a:lnTo>
                  <a:pt x="88646" y="0"/>
                </a:lnTo>
                <a:close/>
              </a:path>
              <a:path w="360679" h="103504">
                <a:moveTo>
                  <a:pt x="335189" y="51689"/>
                </a:moveTo>
                <a:lnTo>
                  <a:pt x="265302" y="92456"/>
                </a:lnTo>
                <a:lnTo>
                  <a:pt x="264287" y="96266"/>
                </a:lnTo>
                <a:lnTo>
                  <a:pt x="267843" y="102362"/>
                </a:lnTo>
                <a:lnTo>
                  <a:pt x="271779" y="103378"/>
                </a:lnTo>
                <a:lnTo>
                  <a:pt x="349535" y="58039"/>
                </a:lnTo>
                <a:lnTo>
                  <a:pt x="347725" y="58039"/>
                </a:lnTo>
                <a:lnTo>
                  <a:pt x="347725" y="57150"/>
                </a:lnTo>
                <a:lnTo>
                  <a:pt x="344550" y="57150"/>
                </a:lnTo>
                <a:lnTo>
                  <a:pt x="335189" y="51689"/>
                </a:lnTo>
                <a:close/>
              </a:path>
              <a:path w="360679" h="103504">
                <a:moveTo>
                  <a:pt x="35995" y="45339"/>
                </a:moveTo>
                <a:lnTo>
                  <a:pt x="12573" y="45339"/>
                </a:lnTo>
                <a:lnTo>
                  <a:pt x="12573" y="58039"/>
                </a:lnTo>
                <a:lnTo>
                  <a:pt x="35995" y="58039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8"/>
                </a:lnTo>
                <a:lnTo>
                  <a:pt x="34471" y="46228"/>
                </a:lnTo>
                <a:lnTo>
                  <a:pt x="35995" y="45339"/>
                </a:lnTo>
                <a:close/>
              </a:path>
              <a:path w="360679" h="103504">
                <a:moveTo>
                  <a:pt x="324303" y="45339"/>
                </a:moveTo>
                <a:lnTo>
                  <a:pt x="35995" y="45339"/>
                </a:lnTo>
                <a:lnTo>
                  <a:pt x="25109" y="51689"/>
                </a:lnTo>
                <a:lnTo>
                  <a:pt x="35995" y="58039"/>
                </a:lnTo>
                <a:lnTo>
                  <a:pt x="324303" y="58039"/>
                </a:lnTo>
                <a:lnTo>
                  <a:pt x="335189" y="51689"/>
                </a:lnTo>
                <a:lnTo>
                  <a:pt x="324303" y="45339"/>
                </a:lnTo>
                <a:close/>
              </a:path>
              <a:path w="360679" h="103504">
                <a:moveTo>
                  <a:pt x="349535" y="45339"/>
                </a:moveTo>
                <a:lnTo>
                  <a:pt x="347725" y="45339"/>
                </a:lnTo>
                <a:lnTo>
                  <a:pt x="347725" y="58039"/>
                </a:lnTo>
                <a:lnTo>
                  <a:pt x="349535" y="58039"/>
                </a:lnTo>
                <a:lnTo>
                  <a:pt x="360425" y="51689"/>
                </a:lnTo>
                <a:lnTo>
                  <a:pt x="349535" y="45339"/>
                </a:lnTo>
                <a:close/>
              </a:path>
              <a:path w="360679" h="103504">
                <a:moveTo>
                  <a:pt x="15748" y="46228"/>
                </a:moveTo>
                <a:lnTo>
                  <a:pt x="15748" y="57150"/>
                </a:lnTo>
                <a:lnTo>
                  <a:pt x="25109" y="51689"/>
                </a:lnTo>
                <a:lnTo>
                  <a:pt x="15748" y="46228"/>
                </a:lnTo>
                <a:close/>
              </a:path>
              <a:path w="360679" h="103504">
                <a:moveTo>
                  <a:pt x="25109" y="51689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09" y="51689"/>
                </a:lnTo>
                <a:close/>
              </a:path>
              <a:path w="360679" h="103504">
                <a:moveTo>
                  <a:pt x="344550" y="46228"/>
                </a:moveTo>
                <a:lnTo>
                  <a:pt x="335189" y="51689"/>
                </a:lnTo>
                <a:lnTo>
                  <a:pt x="344550" y="57150"/>
                </a:lnTo>
                <a:lnTo>
                  <a:pt x="344550" y="46228"/>
                </a:lnTo>
                <a:close/>
              </a:path>
              <a:path w="360679" h="103504">
                <a:moveTo>
                  <a:pt x="347725" y="46228"/>
                </a:moveTo>
                <a:lnTo>
                  <a:pt x="344550" y="46228"/>
                </a:lnTo>
                <a:lnTo>
                  <a:pt x="344550" y="57150"/>
                </a:lnTo>
                <a:lnTo>
                  <a:pt x="347725" y="57150"/>
                </a:lnTo>
                <a:lnTo>
                  <a:pt x="347725" y="46228"/>
                </a:lnTo>
                <a:close/>
              </a:path>
              <a:path w="360679" h="103504">
                <a:moveTo>
                  <a:pt x="34471" y="46228"/>
                </a:moveTo>
                <a:lnTo>
                  <a:pt x="15748" y="46228"/>
                </a:lnTo>
                <a:lnTo>
                  <a:pt x="25109" y="51689"/>
                </a:lnTo>
                <a:lnTo>
                  <a:pt x="34471" y="46228"/>
                </a:lnTo>
                <a:close/>
              </a:path>
              <a:path w="360679" h="103504">
                <a:moveTo>
                  <a:pt x="271779" y="0"/>
                </a:moveTo>
                <a:lnTo>
                  <a:pt x="267843" y="1016"/>
                </a:lnTo>
                <a:lnTo>
                  <a:pt x="264287" y="7112"/>
                </a:lnTo>
                <a:lnTo>
                  <a:pt x="265302" y="10922"/>
                </a:lnTo>
                <a:lnTo>
                  <a:pt x="335189" y="51689"/>
                </a:lnTo>
                <a:lnTo>
                  <a:pt x="344550" y="46228"/>
                </a:lnTo>
                <a:lnTo>
                  <a:pt x="347725" y="46228"/>
                </a:lnTo>
                <a:lnTo>
                  <a:pt x="347725" y="45339"/>
                </a:lnTo>
                <a:lnTo>
                  <a:pt x="349535" y="45339"/>
                </a:lnTo>
                <a:lnTo>
                  <a:pt x="271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10447" y="3791711"/>
            <a:ext cx="239395" cy="578485"/>
          </a:xfrm>
          <a:custGeom>
            <a:avLst/>
            <a:gdLst/>
            <a:ahLst/>
            <a:cxnLst/>
            <a:rect l="l" t="t" r="r" b="b"/>
            <a:pathLst>
              <a:path w="239395" h="578485">
                <a:moveTo>
                  <a:pt x="26108" y="23551"/>
                </a:moveTo>
                <a:lnTo>
                  <a:pt x="23987" y="35967"/>
                </a:lnTo>
                <a:lnTo>
                  <a:pt x="227202" y="578485"/>
                </a:lnTo>
                <a:lnTo>
                  <a:pt x="239141" y="574039"/>
                </a:lnTo>
                <a:lnTo>
                  <a:pt x="35957" y="31607"/>
                </a:lnTo>
                <a:lnTo>
                  <a:pt x="26108" y="23551"/>
                </a:lnTo>
                <a:close/>
              </a:path>
              <a:path w="239395" h="578485">
                <a:moveTo>
                  <a:pt x="17272" y="0"/>
                </a:moveTo>
                <a:lnTo>
                  <a:pt x="507" y="97662"/>
                </a:lnTo>
                <a:lnTo>
                  <a:pt x="0" y="101092"/>
                </a:lnTo>
                <a:lnTo>
                  <a:pt x="2285" y="104393"/>
                </a:lnTo>
                <a:lnTo>
                  <a:pt x="5715" y="105029"/>
                </a:lnTo>
                <a:lnTo>
                  <a:pt x="9144" y="105537"/>
                </a:lnTo>
                <a:lnTo>
                  <a:pt x="12446" y="103250"/>
                </a:lnTo>
                <a:lnTo>
                  <a:pt x="13080" y="99821"/>
                </a:lnTo>
                <a:lnTo>
                  <a:pt x="23987" y="35967"/>
                </a:lnTo>
                <a:lnTo>
                  <a:pt x="15748" y="13969"/>
                </a:lnTo>
                <a:lnTo>
                  <a:pt x="27685" y="9525"/>
                </a:lnTo>
                <a:lnTo>
                  <a:pt x="28963" y="9525"/>
                </a:lnTo>
                <a:lnTo>
                  <a:pt x="17272" y="0"/>
                </a:lnTo>
                <a:close/>
              </a:path>
              <a:path w="239395" h="578485">
                <a:moveTo>
                  <a:pt x="28963" y="9525"/>
                </a:moveTo>
                <a:lnTo>
                  <a:pt x="27685" y="9525"/>
                </a:lnTo>
                <a:lnTo>
                  <a:pt x="35957" y="31607"/>
                </a:lnTo>
                <a:lnTo>
                  <a:pt x="85978" y="72517"/>
                </a:lnTo>
                <a:lnTo>
                  <a:pt x="88773" y="74675"/>
                </a:lnTo>
                <a:lnTo>
                  <a:pt x="92709" y="74294"/>
                </a:lnTo>
                <a:lnTo>
                  <a:pt x="97154" y="68833"/>
                </a:lnTo>
                <a:lnTo>
                  <a:pt x="96774" y="64769"/>
                </a:lnTo>
                <a:lnTo>
                  <a:pt x="28963" y="9525"/>
                </a:lnTo>
                <a:close/>
              </a:path>
              <a:path w="239395" h="578485">
                <a:moveTo>
                  <a:pt x="27685" y="9525"/>
                </a:moveTo>
                <a:lnTo>
                  <a:pt x="15748" y="13969"/>
                </a:lnTo>
                <a:lnTo>
                  <a:pt x="23987" y="35967"/>
                </a:lnTo>
                <a:lnTo>
                  <a:pt x="26108" y="23551"/>
                </a:lnTo>
                <a:lnTo>
                  <a:pt x="17652" y="16637"/>
                </a:lnTo>
                <a:lnTo>
                  <a:pt x="27940" y="12826"/>
                </a:lnTo>
                <a:lnTo>
                  <a:pt x="28922" y="12826"/>
                </a:lnTo>
                <a:lnTo>
                  <a:pt x="27685" y="9525"/>
                </a:lnTo>
                <a:close/>
              </a:path>
              <a:path w="239395" h="578485">
                <a:moveTo>
                  <a:pt x="28922" y="12826"/>
                </a:moveTo>
                <a:lnTo>
                  <a:pt x="27940" y="12826"/>
                </a:lnTo>
                <a:lnTo>
                  <a:pt x="26108" y="23551"/>
                </a:lnTo>
                <a:lnTo>
                  <a:pt x="35957" y="31607"/>
                </a:lnTo>
                <a:lnTo>
                  <a:pt x="28922" y="12826"/>
                </a:lnTo>
                <a:close/>
              </a:path>
              <a:path w="239395" h="578485">
                <a:moveTo>
                  <a:pt x="27940" y="12826"/>
                </a:moveTo>
                <a:lnTo>
                  <a:pt x="17652" y="16637"/>
                </a:lnTo>
                <a:lnTo>
                  <a:pt x="26108" y="23551"/>
                </a:lnTo>
                <a:lnTo>
                  <a:pt x="27940" y="128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390635" y="4335907"/>
            <a:ext cx="61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996428" y="3619500"/>
            <a:ext cx="0" cy="1188720"/>
          </a:xfrm>
          <a:custGeom>
            <a:avLst/>
            <a:gdLst/>
            <a:ahLst/>
            <a:cxnLst/>
            <a:rect l="l" t="t" r="r" b="b"/>
            <a:pathLst>
              <a:path h="1188720">
                <a:moveTo>
                  <a:pt x="0" y="0"/>
                </a:moveTo>
                <a:lnTo>
                  <a:pt x="0" y="118872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65235" y="3646932"/>
            <a:ext cx="0" cy="1188720"/>
          </a:xfrm>
          <a:custGeom>
            <a:avLst/>
            <a:gdLst/>
            <a:ahLst/>
            <a:cxnLst/>
            <a:rect l="l" t="t" r="r" b="b"/>
            <a:pathLst>
              <a:path h="1188720">
                <a:moveTo>
                  <a:pt x="0" y="0"/>
                </a:moveTo>
                <a:lnTo>
                  <a:pt x="0" y="118872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10269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Table </a:t>
            </a:r>
            <a:r>
              <a:rPr sz="3600" spc="-15" dirty="0"/>
              <a:t>3.1 </a:t>
            </a:r>
            <a:r>
              <a:rPr sz="3600" spc="-30" dirty="0"/>
              <a:t>Summary </a:t>
            </a:r>
            <a:r>
              <a:rPr sz="3600" spc="-10" dirty="0"/>
              <a:t>of </a:t>
            </a:r>
            <a:r>
              <a:rPr sz="3600" spc="-35" dirty="0"/>
              <a:t>response </a:t>
            </a:r>
            <a:r>
              <a:rPr sz="3600" spc="-10" dirty="0"/>
              <a:t>of </a:t>
            </a:r>
            <a:r>
              <a:rPr sz="3600" dirty="0"/>
              <a:t>a </a:t>
            </a:r>
            <a:r>
              <a:rPr sz="3600" spc="-100" dirty="0"/>
              <a:t>LTI </a:t>
            </a:r>
            <a:r>
              <a:rPr sz="3600" spc="-40" dirty="0"/>
              <a:t>first </a:t>
            </a:r>
            <a:r>
              <a:rPr sz="3600" spc="-35" dirty="0"/>
              <a:t>order</a:t>
            </a:r>
            <a:r>
              <a:rPr sz="3600" spc="-350" dirty="0"/>
              <a:t> </a:t>
            </a:r>
            <a:r>
              <a:rPr sz="3600" spc="-55" dirty="0"/>
              <a:t>system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6664" y="5058155"/>
            <a:ext cx="1767839" cy="818515"/>
          </a:xfrm>
          <a:custGeom>
            <a:avLst/>
            <a:gdLst/>
            <a:ahLst/>
            <a:cxnLst/>
            <a:rect l="l" t="t" r="r" b="b"/>
            <a:pathLst>
              <a:path w="1767840" h="818514">
                <a:moveTo>
                  <a:pt x="0" y="818388"/>
                </a:moveTo>
                <a:lnTo>
                  <a:pt x="1767839" y="818388"/>
                </a:lnTo>
                <a:lnTo>
                  <a:pt x="1767839" y="0"/>
                </a:lnTo>
                <a:lnTo>
                  <a:pt x="0" y="0"/>
                </a:lnTo>
                <a:lnTo>
                  <a:pt x="0" y="8183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1133" y="5480776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535" y="0"/>
                </a:lnTo>
              </a:path>
            </a:pathLst>
          </a:custGeom>
          <a:ln w="12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28" y="5460106"/>
            <a:ext cx="16700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i="1" spc="-30" dirty="0">
                <a:latin typeface="Symbol"/>
                <a:cs typeface="Symbol"/>
              </a:rPr>
              <a:t>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1457" y="5088446"/>
            <a:ext cx="176022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750" i="1" spc="75" baseline="-24444" dirty="0">
                <a:latin typeface="Times New Roman"/>
                <a:cs typeface="Times New Roman"/>
              </a:rPr>
              <a:t>c</a:t>
            </a:r>
            <a:r>
              <a:rPr sz="3750" spc="75" baseline="-24444" dirty="0">
                <a:latin typeface="Times New Roman"/>
                <a:cs typeface="Times New Roman"/>
              </a:rPr>
              <a:t>(</a:t>
            </a:r>
            <a:r>
              <a:rPr sz="3750" i="1" spc="75" baseline="-24444" dirty="0">
                <a:latin typeface="Times New Roman"/>
                <a:cs typeface="Times New Roman"/>
              </a:rPr>
              <a:t>t</a:t>
            </a:r>
            <a:r>
              <a:rPr sz="3750" spc="75" baseline="-24444" dirty="0">
                <a:latin typeface="Times New Roman"/>
                <a:cs typeface="Times New Roman"/>
              </a:rPr>
              <a:t>) </a:t>
            </a:r>
            <a:r>
              <a:rPr sz="3750" spc="30" baseline="-24444" dirty="0">
                <a:latin typeface="Symbol"/>
                <a:cs typeface="Symbol"/>
              </a:rPr>
              <a:t></a:t>
            </a:r>
            <a:r>
              <a:rPr sz="3750" spc="30" baseline="-24444" dirty="0">
                <a:latin typeface="Times New Roman"/>
                <a:cs typeface="Times New Roman"/>
              </a:rPr>
              <a:t> </a:t>
            </a:r>
            <a:r>
              <a:rPr sz="3750" spc="22" baseline="10000" dirty="0">
                <a:latin typeface="Times New Roman"/>
                <a:cs typeface="Times New Roman"/>
              </a:rPr>
              <a:t>1</a:t>
            </a:r>
            <a:r>
              <a:rPr sz="3750" spc="-667" baseline="10000" dirty="0">
                <a:latin typeface="Times New Roman"/>
                <a:cs typeface="Times New Roman"/>
              </a:rPr>
              <a:t> </a:t>
            </a:r>
            <a:r>
              <a:rPr sz="3750" i="1" spc="7" baseline="-24444" dirty="0">
                <a:latin typeface="Times New Roman"/>
                <a:cs typeface="Times New Roman"/>
              </a:rPr>
              <a:t>e</a:t>
            </a:r>
            <a:r>
              <a:rPr sz="1450" spc="5" dirty="0">
                <a:latin typeface="Symbol"/>
                <a:cs typeface="Symbol"/>
              </a:rPr>
              <a:t></a:t>
            </a:r>
            <a:r>
              <a:rPr sz="1900" spc="5" dirty="0">
                <a:latin typeface="Symbol"/>
                <a:cs typeface="Symbol"/>
              </a:rPr>
              <a:t></a:t>
            </a:r>
            <a:r>
              <a:rPr sz="1450" i="1" spc="5" dirty="0">
                <a:latin typeface="Times New Roman"/>
                <a:cs typeface="Times New Roman"/>
              </a:rPr>
              <a:t>t </a:t>
            </a:r>
            <a:r>
              <a:rPr sz="1450" spc="20" dirty="0">
                <a:latin typeface="Times New Roman"/>
                <a:cs typeface="Times New Roman"/>
              </a:rPr>
              <a:t>/</a:t>
            </a:r>
            <a:r>
              <a:rPr sz="1500" i="1" spc="20" dirty="0">
                <a:latin typeface="Symbol"/>
                <a:cs typeface="Symbol"/>
              </a:rPr>
              <a:t>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1900" spc="-150" dirty="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9342" y="3738379"/>
            <a:ext cx="18929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i="1" spc="55" dirty="0">
                <a:latin typeface="Times New Roman"/>
                <a:cs typeface="Times New Roman"/>
              </a:rPr>
              <a:t>c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Symbol"/>
                <a:cs typeface="Symbol"/>
              </a:rPr>
              <a:t>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500" spc="114" dirty="0">
                <a:latin typeface="Times New Roman"/>
                <a:cs typeface="Times New Roman"/>
              </a:rPr>
              <a:t>1</a:t>
            </a:r>
            <a:r>
              <a:rPr sz="2500" spc="114" dirty="0">
                <a:latin typeface="Symbol"/>
                <a:cs typeface="Symbol"/>
              </a:rPr>
              <a:t>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e</a:t>
            </a:r>
            <a:r>
              <a:rPr sz="2175" spc="30" baseline="42145" dirty="0">
                <a:latin typeface="Symbol"/>
                <a:cs typeface="Symbol"/>
              </a:rPr>
              <a:t></a:t>
            </a:r>
            <a:r>
              <a:rPr sz="2850" spc="30" baseline="32163" dirty="0">
                <a:latin typeface="Symbol"/>
                <a:cs typeface="Symbol"/>
              </a:rPr>
              <a:t></a:t>
            </a:r>
            <a:r>
              <a:rPr sz="2175" i="1" spc="30" baseline="42145" dirty="0">
                <a:latin typeface="Times New Roman"/>
                <a:cs typeface="Times New Roman"/>
              </a:rPr>
              <a:t>t</a:t>
            </a:r>
            <a:r>
              <a:rPr sz="2175" i="1" spc="-195" baseline="42145" dirty="0">
                <a:latin typeface="Times New Roman"/>
                <a:cs typeface="Times New Roman"/>
              </a:rPr>
              <a:t> </a:t>
            </a:r>
            <a:r>
              <a:rPr sz="2175" spc="22" baseline="42145" dirty="0">
                <a:latin typeface="Times New Roman"/>
                <a:cs typeface="Times New Roman"/>
              </a:rPr>
              <a:t>/</a:t>
            </a:r>
            <a:r>
              <a:rPr sz="2325" i="1" spc="22" baseline="39426" dirty="0">
                <a:latin typeface="Symbol"/>
                <a:cs typeface="Symbol"/>
              </a:rPr>
              <a:t></a:t>
            </a:r>
            <a:r>
              <a:rPr sz="2325" i="1" spc="-127" baseline="39426" dirty="0">
                <a:latin typeface="Times New Roman"/>
                <a:cs typeface="Times New Roman"/>
              </a:rPr>
              <a:t> </a:t>
            </a:r>
            <a:r>
              <a:rPr sz="2850" spc="-209" baseline="32163" dirty="0">
                <a:latin typeface="Symbol"/>
                <a:cs typeface="Symbol"/>
              </a:rPr>
              <a:t></a:t>
            </a:r>
            <a:endParaRPr sz="2850" baseline="32163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43471" y="2353055"/>
            <a:ext cx="2504440" cy="475615"/>
          </a:xfrm>
          <a:custGeom>
            <a:avLst/>
            <a:gdLst/>
            <a:ahLst/>
            <a:cxnLst/>
            <a:rect l="l" t="t" r="r" b="b"/>
            <a:pathLst>
              <a:path w="2504440" h="475614">
                <a:moveTo>
                  <a:pt x="0" y="475488"/>
                </a:moveTo>
                <a:lnTo>
                  <a:pt x="2503931" y="475488"/>
                </a:lnTo>
                <a:lnTo>
                  <a:pt x="2503931" y="0"/>
                </a:lnTo>
                <a:lnTo>
                  <a:pt x="0" y="0"/>
                </a:lnTo>
                <a:lnTo>
                  <a:pt x="0" y="475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8408" y="2176683"/>
            <a:ext cx="25184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500" i="1" spc="55" dirty="0">
                <a:latin typeface="Times New Roman"/>
                <a:cs typeface="Times New Roman"/>
              </a:rPr>
              <a:t>c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Symbol"/>
                <a:cs typeface="Symbol"/>
              </a:rPr>
              <a:t></a:t>
            </a:r>
            <a:r>
              <a:rPr sz="2500" spc="-19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t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</a:t>
            </a:r>
            <a:r>
              <a:rPr sz="2650" i="1" spc="60" dirty="0">
                <a:latin typeface="Symbol"/>
                <a:cs typeface="Symbol"/>
              </a:rPr>
              <a:t></a:t>
            </a:r>
            <a:r>
              <a:rPr sz="2650" i="1" spc="-335" dirty="0">
                <a:latin typeface="Times New Roman"/>
                <a:cs typeface="Times New Roman"/>
              </a:rPr>
              <a:t> </a:t>
            </a:r>
            <a:r>
              <a:rPr sz="4000" spc="-235" dirty="0">
                <a:latin typeface="Symbol"/>
                <a:cs typeface="Symbol"/>
              </a:rPr>
              <a:t></a:t>
            </a:r>
            <a:r>
              <a:rPr sz="2500" spc="-235" dirty="0">
                <a:latin typeface="Times New Roman"/>
                <a:cs typeface="Times New Roman"/>
              </a:rPr>
              <a:t>1</a:t>
            </a:r>
            <a:r>
              <a:rPr sz="2500" spc="-235" dirty="0">
                <a:latin typeface="Symbol"/>
                <a:cs typeface="Symbol"/>
              </a:rPr>
              <a:t>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e</a:t>
            </a:r>
            <a:r>
              <a:rPr sz="2175" spc="104" baseline="42145" dirty="0">
                <a:latin typeface="Symbol"/>
                <a:cs typeface="Symbol"/>
              </a:rPr>
              <a:t></a:t>
            </a:r>
            <a:r>
              <a:rPr sz="2175" i="1" spc="104" baseline="42145" dirty="0">
                <a:latin typeface="Times New Roman"/>
                <a:cs typeface="Times New Roman"/>
              </a:rPr>
              <a:t>t</a:t>
            </a:r>
            <a:r>
              <a:rPr sz="2175" i="1" spc="-202" baseline="42145" dirty="0">
                <a:latin typeface="Times New Roman"/>
                <a:cs typeface="Times New Roman"/>
              </a:rPr>
              <a:t> </a:t>
            </a:r>
            <a:r>
              <a:rPr sz="2175" spc="30" baseline="42145" dirty="0">
                <a:latin typeface="Times New Roman"/>
                <a:cs typeface="Times New Roman"/>
              </a:rPr>
              <a:t>/</a:t>
            </a:r>
            <a:r>
              <a:rPr sz="2325" i="1" spc="30" baseline="39426" dirty="0">
                <a:latin typeface="Symbol"/>
                <a:cs typeface="Symbol"/>
              </a:rPr>
              <a:t></a:t>
            </a:r>
            <a:r>
              <a:rPr sz="2325" i="1" spc="225" baseline="39426" dirty="0">
                <a:latin typeface="Times New Roman"/>
                <a:cs typeface="Times New Roman"/>
              </a:rPr>
              <a:t> </a:t>
            </a:r>
            <a:r>
              <a:rPr sz="4000" spc="-480" dirty="0">
                <a:latin typeface="Symbol"/>
                <a:cs typeface="Symbol"/>
              </a:rPr>
              <a:t>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71796" y="1403350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inpu</a:t>
            </a:r>
            <a:r>
              <a:rPr sz="2400" b="1" dirty="0">
                <a:latin typeface="Times New Roman"/>
                <a:cs typeface="Times New Roman"/>
              </a:rPr>
              <a:t>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1486" y="1403350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output: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9491" y="2317750"/>
            <a:ext cx="133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ramp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2079" y="3765930"/>
            <a:ext cx="1201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0639" y="5234685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unite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impulse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46135" y="32857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63311" y="3285744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3311" y="3285744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29">
                <a:moveTo>
                  <a:pt x="0" y="0"/>
                </a:moveTo>
                <a:lnTo>
                  <a:pt x="338937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46135" y="4733544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>
                <a:moveTo>
                  <a:pt x="0" y="0"/>
                </a:moveTo>
                <a:lnTo>
                  <a:pt x="125577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3311" y="4733544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19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53311" y="4733544"/>
            <a:ext cx="3389629" cy="0"/>
          </a:xfrm>
          <a:custGeom>
            <a:avLst/>
            <a:gdLst/>
            <a:ahLst/>
            <a:cxnLst/>
            <a:rect l="l" t="t" r="r" b="b"/>
            <a:pathLst>
              <a:path w="3389629">
                <a:moveTo>
                  <a:pt x="0" y="0"/>
                </a:moveTo>
                <a:lnTo>
                  <a:pt x="3389376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53311" y="1990344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000" y="5198364"/>
            <a:ext cx="2268220" cy="474345"/>
          </a:xfrm>
          <a:custGeom>
            <a:avLst/>
            <a:gdLst/>
            <a:ahLst/>
            <a:cxnLst/>
            <a:rect l="l" t="t" r="r" b="b"/>
            <a:pathLst>
              <a:path w="2268220" h="474345">
                <a:moveTo>
                  <a:pt x="0" y="473964"/>
                </a:moveTo>
                <a:lnTo>
                  <a:pt x="2267712" y="473964"/>
                </a:lnTo>
                <a:lnTo>
                  <a:pt x="2267712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4306" y="5396543"/>
            <a:ext cx="12192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44869" y="5084210"/>
            <a:ext cx="220535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-50" dirty="0">
                <a:latin typeface="Times New Roman"/>
                <a:cs typeface="Times New Roman"/>
              </a:rPr>
              <a:t>r</a:t>
            </a:r>
            <a:r>
              <a:rPr sz="3250" spc="-50" dirty="0">
                <a:latin typeface="Symbol"/>
                <a:cs typeface="Symbol"/>
              </a:rPr>
              <a:t></a:t>
            </a:r>
            <a:r>
              <a:rPr sz="2450" i="1" spc="-50" dirty="0">
                <a:latin typeface="Times New Roman"/>
                <a:cs typeface="Times New Roman"/>
              </a:rPr>
              <a:t>t</a:t>
            </a:r>
            <a:r>
              <a:rPr sz="3250" spc="-50" dirty="0">
                <a:latin typeface="Symbol"/>
                <a:cs typeface="Symbol"/>
              </a:rPr>
              <a:t></a:t>
            </a:r>
            <a:r>
              <a:rPr sz="3250" spc="-484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</a:t>
            </a:r>
            <a:r>
              <a:rPr sz="2450" spc="-25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Symbol"/>
                <a:cs typeface="Symbol"/>
              </a:rPr>
              <a:t>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Symbol"/>
                <a:cs typeface="Symbol"/>
              </a:rPr>
              <a:t>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u</a:t>
            </a:r>
            <a:r>
              <a:rPr sz="2450" i="1" spc="36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Times New Roman"/>
                <a:cs typeface="Times New Roman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t</a:t>
            </a:r>
            <a:r>
              <a:rPr sz="2450" spc="7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30111" y="1380744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9311" y="1380744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4648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8371" y="3742944"/>
            <a:ext cx="2322830" cy="448309"/>
          </a:xfrm>
          <a:custGeom>
            <a:avLst/>
            <a:gdLst/>
            <a:ahLst/>
            <a:cxnLst/>
            <a:rect l="l" t="t" r="r" b="b"/>
            <a:pathLst>
              <a:path w="2322829" h="448310">
                <a:moveTo>
                  <a:pt x="0" y="448055"/>
                </a:moveTo>
                <a:lnTo>
                  <a:pt x="2322576" y="448055"/>
                </a:lnTo>
                <a:lnTo>
                  <a:pt x="2322576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620008" y="3629008"/>
            <a:ext cx="262953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0"/>
              </a:spcBef>
            </a:pPr>
            <a:r>
              <a:rPr sz="2500" i="1" spc="-65" dirty="0">
                <a:latin typeface="Times New Roman"/>
                <a:cs typeface="Times New Roman"/>
              </a:rPr>
              <a:t>r</a:t>
            </a:r>
            <a:r>
              <a:rPr sz="3300" spc="-65" dirty="0">
                <a:latin typeface="Symbol"/>
                <a:cs typeface="Symbol"/>
              </a:rPr>
              <a:t></a:t>
            </a:r>
            <a:r>
              <a:rPr sz="2500" i="1" spc="-65" dirty="0">
                <a:latin typeface="Times New Roman"/>
                <a:cs typeface="Times New Roman"/>
              </a:rPr>
              <a:t>t</a:t>
            </a:r>
            <a:r>
              <a:rPr sz="3300" spc="-65" dirty="0">
                <a:latin typeface="Symbol"/>
                <a:cs typeface="Symbol"/>
              </a:rPr>
              <a:t></a:t>
            </a:r>
            <a:r>
              <a:rPr sz="3300" spc="-50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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u</a:t>
            </a:r>
            <a:r>
              <a:rPr sz="2500" spc="70" dirty="0">
                <a:latin typeface="Times New Roman"/>
                <a:cs typeface="Times New Roman"/>
              </a:rPr>
              <a:t>(</a:t>
            </a:r>
            <a:r>
              <a:rPr sz="2500" i="1" spc="70" dirty="0">
                <a:latin typeface="Times New Roman"/>
                <a:cs typeface="Times New Roman"/>
              </a:rPr>
              <a:t>t</a:t>
            </a:r>
            <a:r>
              <a:rPr sz="2500" spc="70" dirty="0">
                <a:latin typeface="Times New Roman"/>
                <a:cs typeface="Times New Roman"/>
              </a:rPr>
              <a:t>)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Symbol"/>
                <a:cs typeface="Symbol"/>
              </a:rPr>
              <a:t>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55" dirty="0">
                <a:latin typeface="Times New Roman"/>
                <a:cs typeface="Times New Roman"/>
              </a:rPr>
              <a:t>u</a:t>
            </a:r>
            <a:r>
              <a:rPr sz="2175" spc="82" baseline="-22988" dirty="0">
                <a:latin typeface="Symbol"/>
                <a:cs typeface="Symbol"/>
              </a:rPr>
              <a:t></a:t>
            </a:r>
            <a:r>
              <a:rPr sz="2175" spc="82" baseline="-22988" dirty="0">
                <a:latin typeface="Times New Roman"/>
                <a:cs typeface="Times New Roman"/>
              </a:rPr>
              <a:t>1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71188" y="2380488"/>
            <a:ext cx="1554480" cy="448309"/>
          </a:xfrm>
          <a:custGeom>
            <a:avLst/>
            <a:gdLst/>
            <a:ahLst/>
            <a:cxnLst/>
            <a:rect l="l" t="t" r="r" b="b"/>
            <a:pathLst>
              <a:path w="1554479" h="448310">
                <a:moveTo>
                  <a:pt x="0" y="448055"/>
                </a:moveTo>
                <a:lnTo>
                  <a:pt x="1554480" y="448055"/>
                </a:lnTo>
                <a:lnTo>
                  <a:pt x="1554480" y="0"/>
                </a:lnTo>
                <a:lnTo>
                  <a:pt x="0" y="0"/>
                </a:lnTo>
                <a:lnTo>
                  <a:pt x="0" y="448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20008" y="2266552"/>
            <a:ext cx="2629535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0"/>
              </a:spcBef>
            </a:pPr>
            <a:r>
              <a:rPr sz="2500" i="1" spc="-70" dirty="0">
                <a:latin typeface="Times New Roman"/>
                <a:cs typeface="Times New Roman"/>
              </a:rPr>
              <a:t>r</a:t>
            </a:r>
            <a:r>
              <a:rPr sz="3300" spc="-70" dirty="0">
                <a:latin typeface="Symbol"/>
                <a:cs typeface="Symbol"/>
              </a:rPr>
              <a:t></a:t>
            </a:r>
            <a:r>
              <a:rPr sz="2500" i="1" spc="-70" dirty="0">
                <a:latin typeface="Times New Roman"/>
                <a:cs typeface="Times New Roman"/>
              </a:rPr>
              <a:t>t</a:t>
            </a:r>
            <a:r>
              <a:rPr sz="3300" spc="-70" dirty="0">
                <a:latin typeface="Symbol"/>
                <a:cs typeface="Symbol"/>
              </a:rPr>
              <a:t></a:t>
            </a:r>
            <a:r>
              <a:rPr sz="3300" spc="-49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Symbol"/>
                <a:cs typeface="Symbol"/>
              </a:rPr>
              <a:t></a:t>
            </a:r>
            <a:r>
              <a:rPr sz="2500" spc="-195" dirty="0">
                <a:latin typeface="Times New Roman"/>
                <a:cs typeface="Times New Roman"/>
              </a:rPr>
              <a:t> </a:t>
            </a:r>
            <a:r>
              <a:rPr sz="2500" i="1" spc="60" dirty="0">
                <a:latin typeface="Times New Roman"/>
                <a:cs typeface="Times New Roman"/>
              </a:rPr>
              <a:t>u</a:t>
            </a:r>
            <a:r>
              <a:rPr sz="2175" spc="89" baseline="-22988" dirty="0">
                <a:latin typeface="Symbol"/>
                <a:cs typeface="Symbol"/>
              </a:rPr>
              <a:t></a:t>
            </a:r>
            <a:r>
              <a:rPr sz="2175" spc="89" baseline="-22988" dirty="0">
                <a:latin typeface="Times New Roman"/>
                <a:cs typeface="Times New Roman"/>
              </a:rPr>
              <a:t>2</a:t>
            </a:r>
            <a:r>
              <a:rPr sz="2175" spc="-179" baseline="-22988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55" dirty="0">
                <a:latin typeface="Times New Roman"/>
                <a:cs typeface="Times New Roman"/>
              </a:rPr>
              <a:t>t</a:t>
            </a:r>
            <a:r>
              <a:rPr sz="2500" spc="5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3420" y="28285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89" h="914400">
                <a:moveTo>
                  <a:pt x="57912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2" y="653795"/>
                </a:lnTo>
                <a:lnTo>
                  <a:pt x="57912" y="624839"/>
                </a:lnTo>
                <a:close/>
              </a:path>
              <a:path w="173989" h="914400">
                <a:moveTo>
                  <a:pt x="115824" y="0"/>
                </a:moveTo>
                <a:lnTo>
                  <a:pt x="57912" y="0"/>
                </a:lnTo>
                <a:lnTo>
                  <a:pt x="57912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89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42688" y="28498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5267" y="32717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32782" y="28399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86243" y="28285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90" h="914400">
                <a:moveTo>
                  <a:pt x="57911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1" y="653795"/>
                </a:lnTo>
                <a:lnTo>
                  <a:pt x="57911" y="624839"/>
                </a:lnTo>
                <a:close/>
              </a:path>
              <a:path w="173990" h="914400">
                <a:moveTo>
                  <a:pt x="115824" y="0"/>
                </a:moveTo>
                <a:lnTo>
                  <a:pt x="57911" y="0"/>
                </a:lnTo>
                <a:lnTo>
                  <a:pt x="57911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90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25511" y="28498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78091" y="32717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15606" y="28399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503420" y="42001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89" h="914400">
                <a:moveTo>
                  <a:pt x="57912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2" y="653795"/>
                </a:lnTo>
                <a:lnTo>
                  <a:pt x="57912" y="624839"/>
                </a:lnTo>
                <a:close/>
              </a:path>
              <a:path w="173989" h="914400">
                <a:moveTo>
                  <a:pt x="115824" y="0"/>
                </a:moveTo>
                <a:lnTo>
                  <a:pt x="57912" y="0"/>
                </a:lnTo>
                <a:lnTo>
                  <a:pt x="57912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89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42688" y="42214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95267" y="46433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32782" y="42115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86243" y="4200144"/>
            <a:ext cx="173990" cy="914400"/>
          </a:xfrm>
          <a:custGeom>
            <a:avLst/>
            <a:gdLst/>
            <a:ahLst/>
            <a:cxnLst/>
            <a:rect l="l" t="t" r="r" b="b"/>
            <a:pathLst>
              <a:path w="173990" h="914400">
                <a:moveTo>
                  <a:pt x="57911" y="624839"/>
                </a:moveTo>
                <a:lnTo>
                  <a:pt x="0" y="624839"/>
                </a:lnTo>
                <a:lnTo>
                  <a:pt x="86867" y="914399"/>
                </a:lnTo>
                <a:lnTo>
                  <a:pt x="165049" y="653795"/>
                </a:lnTo>
                <a:lnTo>
                  <a:pt x="57911" y="653795"/>
                </a:lnTo>
                <a:lnTo>
                  <a:pt x="57911" y="624839"/>
                </a:lnTo>
                <a:close/>
              </a:path>
              <a:path w="173990" h="914400">
                <a:moveTo>
                  <a:pt x="115824" y="0"/>
                </a:moveTo>
                <a:lnTo>
                  <a:pt x="57911" y="0"/>
                </a:lnTo>
                <a:lnTo>
                  <a:pt x="57911" y="653795"/>
                </a:lnTo>
                <a:lnTo>
                  <a:pt x="115824" y="653795"/>
                </a:lnTo>
                <a:lnTo>
                  <a:pt x="115824" y="0"/>
                </a:lnTo>
                <a:close/>
              </a:path>
              <a:path w="173990" h="914400">
                <a:moveTo>
                  <a:pt x="173735" y="624839"/>
                </a:moveTo>
                <a:lnTo>
                  <a:pt x="115824" y="624839"/>
                </a:lnTo>
                <a:lnTo>
                  <a:pt x="115824" y="653795"/>
                </a:lnTo>
                <a:lnTo>
                  <a:pt x="165049" y="653795"/>
                </a:lnTo>
                <a:lnTo>
                  <a:pt x="173735" y="6248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5511" y="4221479"/>
            <a:ext cx="421005" cy="817244"/>
          </a:xfrm>
          <a:custGeom>
            <a:avLst/>
            <a:gdLst/>
            <a:ahLst/>
            <a:cxnLst/>
            <a:rect l="l" t="t" r="r" b="b"/>
            <a:pathLst>
              <a:path w="421004" h="817245">
                <a:moveTo>
                  <a:pt x="0" y="816864"/>
                </a:moveTo>
                <a:lnTo>
                  <a:pt x="420624" y="816864"/>
                </a:lnTo>
                <a:lnTo>
                  <a:pt x="420624" y="0"/>
                </a:lnTo>
                <a:lnTo>
                  <a:pt x="0" y="0"/>
                </a:lnTo>
                <a:lnTo>
                  <a:pt x="0" y="816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78091" y="4643315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85" y="0"/>
                </a:lnTo>
              </a:path>
            </a:pathLst>
          </a:custGeom>
          <a:ln w="13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15606" y="4211573"/>
            <a:ext cx="440690" cy="83693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2955"/>
              </a:lnSpc>
            </a:pPr>
            <a:r>
              <a:rPr sz="2500" i="1" spc="-45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09"/>
              </a:spcBef>
            </a:pPr>
            <a:r>
              <a:rPr sz="2500" i="1" spc="-5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941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</a:t>
            </a:r>
            <a:r>
              <a:rPr spc="-18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8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general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second-order 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without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zeros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)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characterized by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transfer</a:t>
            </a:r>
            <a:r>
              <a:rPr sz="24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5430" y="6174484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>
                <a:moveTo>
                  <a:pt x="0" y="0"/>
                </a:moveTo>
                <a:lnTo>
                  <a:pt x="623230" y="0"/>
                </a:lnTo>
              </a:path>
            </a:pathLst>
          </a:custGeom>
          <a:ln w="15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6857" y="6381233"/>
            <a:ext cx="13843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i="1" spc="3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780" y="6190064"/>
            <a:ext cx="2143760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130" dirty="0">
                <a:latin typeface="Times New Roman"/>
                <a:cs typeface="Times New Roman"/>
              </a:rPr>
              <a:t>s</a:t>
            </a:r>
            <a:r>
              <a:rPr sz="2550" spc="195" baseline="35947" dirty="0">
                <a:latin typeface="Times New Roman"/>
                <a:cs typeface="Times New Roman"/>
              </a:rPr>
              <a:t>2</a:t>
            </a:r>
            <a:r>
              <a:rPr sz="2550" spc="509" baseline="35947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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-150" dirty="0">
                <a:latin typeface="Times New Roman"/>
                <a:cs typeface="Times New Roman"/>
              </a:rPr>
              <a:t>2</a:t>
            </a:r>
            <a:r>
              <a:rPr sz="2600" i="1" spc="-150" dirty="0">
                <a:latin typeface="Symbol"/>
                <a:cs typeface="Symbol"/>
              </a:rPr>
              <a:t></a:t>
            </a:r>
            <a:r>
              <a:rPr sz="2600" i="1" spc="-315" dirty="0">
                <a:latin typeface="Times New Roman"/>
                <a:cs typeface="Times New Roman"/>
              </a:rPr>
              <a:t> </a:t>
            </a:r>
            <a:r>
              <a:rPr sz="2550" i="1" spc="202" baseline="-19607" dirty="0">
                <a:latin typeface="Times New Roman"/>
                <a:cs typeface="Times New Roman"/>
              </a:rPr>
              <a:t>n</a:t>
            </a:r>
            <a:r>
              <a:rPr sz="2450" i="1" spc="135" dirty="0">
                <a:latin typeface="Times New Roman"/>
                <a:cs typeface="Times New Roman"/>
              </a:rPr>
              <a:t>s</a:t>
            </a:r>
            <a:r>
              <a:rPr sz="2450" i="1" spc="-70" dirty="0">
                <a:latin typeface="Times New Roman"/>
                <a:cs typeface="Times New Roman"/>
              </a:rPr>
              <a:t> </a:t>
            </a:r>
            <a:r>
              <a:rPr sz="2450" spc="45" dirty="0">
                <a:latin typeface="Symbol"/>
                <a:cs typeface="Symbol"/>
              </a:rPr>
              <a:t>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i="1" spc="-395" dirty="0">
                <a:latin typeface="Times New Roman"/>
                <a:cs typeface="Times New Roman"/>
              </a:rPr>
              <a:t> </a:t>
            </a:r>
            <a:r>
              <a:rPr sz="2550" spc="52" baseline="35947" dirty="0">
                <a:latin typeface="Times New Roman"/>
                <a:cs typeface="Times New Roman"/>
              </a:rPr>
              <a:t>2</a:t>
            </a:r>
            <a:endParaRPr sz="2550" baseline="3594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856" y="5795863"/>
            <a:ext cx="249682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403985" algn="l"/>
                <a:tab pos="2458085" algn="l"/>
              </a:tabLst>
            </a:pPr>
            <a:r>
              <a:rPr sz="3675" spc="67" baseline="-22675" dirty="0">
                <a:latin typeface="Symbol"/>
                <a:cs typeface="Symbol"/>
              </a:rPr>
              <a:t></a:t>
            </a:r>
            <a:r>
              <a:rPr sz="2450" u="heavy" spc="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7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4021" y="6173401"/>
            <a:ext cx="59499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0" dirty="0">
                <a:latin typeface="Times New Roman"/>
                <a:cs typeface="Times New Roman"/>
              </a:rPr>
              <a:t>R</a:t>
            </a:r>
            <a:r>
              <a:rPr sz="2450" spc="185" dirty="0">
                <a:latin typeface="Century"/>
                <a:cs typeface="Century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s</a:t>
            </a:r>
            <a:r>
              <a:rPr sz="2450" spc="25" dirty="0">
                <a:latin typeface="Century"/>
                <a:cs typeface="Century"/>
              </a:rPr>
              <a:t>)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9089" y="5724024"/>
            <a:ext cx="62420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105" dirty="0">
                <a:latin typeface="Times New Roman"/>
                <a:cs typeface="Times New Roman"/>
              </a:rPr>
              <a:t>C</a:t>
            </a:r>
            <a:r>
              <a:rPr sz="2450" spc="185" dirty="0">
                <a:latin typeface="Century"/>
                <a:cs typeface="Century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s</a:t>
            </a:r>
            <a:r>
              <a:rPr sz="2450" spc="25" dirty="0">
                <a:latin typeface="Century"/>
                <a:cs typeface="Century"/>
              </a:rPr>
              <a:t>)</a:t>
            </a:r>
            <a:endParaRPr sz="2450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9271" y="1999488"/>
            <a:ext cx="5384291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4344" y="2194560"/>
            <a:ext cx="4796028" cy="1996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63491" y="4380304"/>
            <a:ext cx="45910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425" i="1" spc="135" baseline="-23540" dirty="0">
                <a:latin typeface="Symbol"/>
                <a:cs typeface="Symbol"/>
              </a:rPr>
              <a:t></a:t>
            </a:r>
            <a:r>
              <a:rPr sz="1600" spc="9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1357" y="4851411"/>
            <a:ext cx="1732914" cy="604653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800" i="1" spc="80" dirty="0">
                <a:latin typeface="Times New Roman"/>
                <a:cs typeface="Times New Roman"/>
              </a:rPr>
              <a:t>s</a:t>
            </a:r>
            <a:r>
              <a:rPr sz="2800" spc="80" dirty="0">
                <a:latin typeface="Times New Roman"/>
                <a:cs typeface="Times New Roman"/>
              </a:rPr>
              <a:t>(</a:t>
            </a:r>
            <a:r>
              <a:rPr sz="2800" i="1" spc="80" dirty="0">
                <a:latin typeface="Times New Roman"/>
                <a:cs typeface="Times New Roman"/>
              </a:rPr>
              <a:t>s </a:t>
            </a:r>
            <a:r>
              <a:rPr sz="2800" spc="25" dirty="0">
                <a:latin typeface="Symbol"/>
                <a:cs typeface="Symbol"/>
              </a:rPr>
              <a:t>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2</a:t>
            </a:r>
            <a:r>
              <a:rPr sz="2950" i="1" spc="-50" dirty="0">
                <a:latin typeface="Symbol"/>
                <a:cs typeface="Symbol"/>
              </a:rPr>
              <a:t></a:t>
            </a:r>
            <a:r>
              <a:rPr sz="2400" i="1" spc="-75" baseline="-24305" dirty="0">
                <a:latin typeface="Times New Roman"/>
                <a:cs typeface="Times New Roman"/>
              </a:rPr>
              <a:t>n </a:t>
            </a:r>
            <a:r>
              <a:rPr sz="2800" spc="1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6088" y="4729418"/>
            <a:ext cx="28530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95805" algn="l"/>
                <a:tab pos="2814320" algn="l"/>
              </a:tabLst>
            </a:pPr>
            <a:r>
              <a:rPr sz="2800" i="1" spc="100" dirty="0">
                <a:latin typeface="Times New Roman"/>
                <a:cs typeface="Times New Roman"/>
              </a:rPr>
              <a:t>G</a:t>
            </a:r>
            <a:r>
              <a:rPr sz="2800" spc="100" dirty="0">
                <a:latin typeface="Times New Roman"/>
                <a:cs typeface="Times New Roman"/>
              </a:rPr>
              <a:t>(</a:t>
            </a:r>
            <a:r>
              <a:rPr sz="2800" i="1" spc="100" dirty="0">
                <a:latin typeface="Times New Roman"/>
                <a:cs typeface="Times New Roman"/>
              </a:rPr>
              <a:t>s</a:t>
            </a:r>
            <a:r>
              <a:rPr sz="2800" spc="100" dirty="0">
                <a:latin typeface="Times New Roman"/>
                <a:cs typeface="Times New Roman"/>
              </a:rPr>
              <a:t>)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Symbol"/>
                <a:cs typeface="Symbol"/>
              </a:rPr>
              <a:t></a:t>
            </a:r>
            <a:r>
              <a:rPr sz="4200" u="heavy" spc="37" baseline="218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400" i="1" u="heavy" spc="44" baseline="3819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2400" baseline="3819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9265" y="4894833"/>
            <a:ext cx="408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Open-Loop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39866" y="6112561"/>
            <a:ext cx="427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Closed-Loop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Transfer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2817495" y="5562600"/>
            <a:ext cx="45910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425" i="1" spc="135" baseline="-23540" dirty="0">
                <a:latin typeface="Symbol"/>
                <a:cs typeface="Symbol"/>
              </a:rPr>
              <a:t></a:t>
            </a:r>
            <a:r>
              <a:rPr sz="1600" spc="90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941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</a:t>
            </a:r>
            <a:r>
              <a:rPr spc="-18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093637" y="2904011"/>
            <a:ext cx="807720" cy="0"/>
          </a:xfrm>
          <a:custGeom>
            <a:avLst/>
            <a:gdLst/>
            <a:ahLst/>
            <a:cxnLst/>
            <a:rect l="l" t="t" r="r" b="b"/>
            <a:pathLst>
              <a:path w="807720">
                <a:moveTo>
                  <a:pt x="0" y="0"/>
                </a:moveTo>
                <a:lnTo>
                  <a:pt x="807209" y="0"/>
                </a:lnTo>
              </a:path>
            </a:pathLst>
          </a:custGeom>
          <a:ln w="16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67346" y="2888929"/>
            <a:ext cx="147955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3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177" y="3176318"/>
            <a:ext cx="1148080" cy="31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2190" algn="l"/>
              </a:tabLst>
            </a:pPr>
            <a:r>
              <a:rPr sz="1850" i="1" spc="35" dirty="0">
                <a:latin typeface="Times New Roman"/>
                <a:cs typeface="Times New Roman"/>
              </a:rPr>
              <a:t>n	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705" y="2718245"/>
            <a:ext cx="390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800" i="1" spc="217" baseline="-25173" dirty="0">
                <a:latin typeface="Times New Roman"/>
                <a:cs typeface="Times New Roman"/>
              </a:rPr>
              <a:t>s</a:t>
            </a:r>
            <a:r>
              <a:rPr sz="1850" spc="14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4518" y="2326730"/>
            <a:ext cx="8013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20" dirty="0">
                <a:latin typeface="Times New Roman"/>
                <a:cs typeface="Times New Roman"/>
              </a:rPr>
              <a:t>C</a:t>
            </a:r>
            <a:r>
              <a:rPr sz="3200" spc="195" dirty="0">
                <a:latin typeface="Times New Roman"/>
                <a:cs typeface="Times New Roman"/>
              </a:rPr>
              <a:t>(</a:t>
            </a:r>
            <a:r>
              <a:rPr sz="3200" i="1" spc="140" dirty="0">
                <a:latin typeface="Times New Roman"/>
                <a:cs typeface="Times New Roman"/>
              </a:rPr>
              <a:t>s</a:t>
            </a:r>
            <a:r>
              <a:rPr sz="3200" spc="3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7129" y="2115420"/>
            <a:ext cx="51879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100" i="1" spc="165" baseline="-23692" dirty="0">
                <a:latin typeface="Symbol"/>
                <a:cs typeface="Symbol"/>
              </a:rPr>
              <a:t></a:t>
            </a:r>
            <a:r>
              <a:rPr sz="1850" spc="1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2164" y="2879291"/>
            <a:ext cx="1518285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66115" algn="l"/>
              </a:tabLst>
            </a:pPr>
            <a:r>
              <a:rPr sz="3400" i="1" spc="-204" dirty="0">
                <a:latin typeface="Symbol"/>
                <a:cs typeface="Symbol"/>
              </a:rPr>
              <a:t></a:t>
            </a:r>
            <a:r>
              <a:rPr sz="3400" spc="-204" dirty="0">
                <a:latin typeface="Times New Roman"/>
                <a:cs typeface="Times New Roman"/>
              </a:rPr>
              <a:t>	</a:t>
            </a:r>
            <a:r>
              <a:rPr sz="3200" i="1" spc="35" dirty="0">
                <a:latin typeface="Times New Roman"/>
                <a:cs typeface="Times New Roman"/>
              </a:rPr>
              <a:t>s </a:t>
            </a:r>
            <a:r>
              <a:rPr sz="3200" spc="50" dirty="0">
                <a:latin typeface="Symbol"/>
                <a:cs typeface="Symbol"/>
              </a:rPr>
              <a:t>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3400" i="1" spc="-75" dirty="0">
                <a:latin typeface="Symbol"/>
                <a:cs typeface="Symbol"/>
              </a:rPr>
              <a:t>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926" y="2902340"/>
            <a:ext cx="22485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20850" algn="l"/>
              </a:tabLst>
            </a:pPr>
            <a:r>
              <a:rPr sz="3200" i="1" spc="114" dirty="0">
                <a:latin typeface="Times New Roman"/>
                <a:cs typeface="Times New Roman"/>
              </a:rPr>
              <a:t>R</a:t>
            </a:r>
            <a:r>
              <a:rPr sz="3200" spc="114" dirty="0">
                <a:latin typeface="Times New Roman"/>
                <a:cs typeface="Times New Roman"/>
              </a:rPr>
              <a:t>(</a:t>
            </a:r>
            <a:r>
              <a:rPr sz="3200" i="1" spc="114" dirty="0">
                <a:latin typeface="Times New Roman"/>
                <a:cs typeface="Times New Roman"/>
              </a:rPr>
              <a:t>s</a:t>
            </a:r>
            <a:r>
              <a:rPr sz="3200" spc="114" dirty="0">
                <a:latin typeface="Times New Roman"/>
                <a:cs typeface="Times New Roman"/>
              </a:rPr>
              <a:t>)	</a:t>
            </a:r>
            <a:r>
              <a:rPr sz="3200" spc="50" dirty="0">
                <a:latin typeface="Symbol"/>
                <a:cs typeface="Symbol"/>
              </a:rPr>
              <a:t>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5851" y="2425025"/>
            <a:ext cx="3119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767839" algn="l"/>
                <a:tab pos="3080385" algn="l"/>
              </a:tabLst>
            </a:pPr>
            <a:r>
              <a:rPr sz="4800" spc="75" baseline="-21701" dirty="0">
                <a:latin typeface="Symbol"/>
                <a:cs typeface="Symbol"/>
              </a:rPr>
              <a:t></a:t>
            </a:r>
            <a:r>
              <a:rPr sz="3200" u="heavy" spc="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85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3810522"/>
            <a:ext cx="11076305" cy="29813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3045" marR="685165" indent="-182880">
              <a:lnSpc>
                <a:spcPct val="105100"/>
              </a:lnSpc>
              <a:spcBef>
                <a:spcPts val="195"/>
              </a:spcBef>
              <a:buClr>
                <a:srgbClr val="001F5F"/>
              </a:buClr>
              <a:buSzPct val="52941"/>
              <a:buFont typeface="Wingdings"/>
              <a:buChar char=""/>
              <a:tabLst>
                <a:tab pos="480059" algn="l"/>
                <a:tab pos="480695" algn="l"/>
              </a:tabLst>
            </a:pPr>
            <a:r>
              <a:rPr sz="5100" i="1" spc="-172" baseline="3267" dirty="0">
                <a:latin typeface="Symbol"/>
                <a:cs typeface="Symbol"/>
              </a:rPr>
              <a:t></a:t>
            </a:r>
            <a:r>
              <a:rPr sz="5100" i="1" spc="-172" baseline="3267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Trebuchet MS"/>
                <a:cs typeface="Trebuchet MS"/>
              </a:rPr>
              <a:t>damping </a:t>
            </a:r>
            <a:r>
              <a:rPr sz="2400" dirty="0">
                <a:solidFill>
                  <a:srgbClr val="CC0000"/>
                </a:solidFill>
                <a:latin typeface="Trebuchet MS"/>
                <a:cs typeface="Trebuchet MS"/>
              </a:rPr>
              <a:t>ratio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second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which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measure of  the degree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resistance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 change in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output.</a:t>
            </a:r>
            <a:endParaRPr sz="2400">
              <a:latin typeface="Trebuchet MS"/>
              <a:cs typeface="Trebuchet MS"/>
            </a:endParaRPr>
          </a:p>
          <a:p>
            <a:pPr marL="233045" marR="684530" indent="-182880">
              <a:lnSpc>
                <a:spcPct val="105100"/>
              </a:lnSpc>
              <a:spcBef>
                <a:spcPts val="390"/>
              </a:spcBef>
              <a:buClr>
                <a:srgbClr val="001F5F"/>
              </a:buClr>
              <a:buSzPct val="52941"/>
              <a:buFont typeface="Wingdings"/>
              <a:buChar char=""/>
              <a:tabLst>
                <a:tab pos="427990" algn="l"/>
                <a:tab pos="428625" algn="l"/>
              </a:tabLst>
            </a:pPr>
            <a:r>
              <a:rPr sz="5100" i="1" spc="-60" baseline="1633" dirty="0">
                <a:latin typeface="Symbol"/>
                <a:cs typeface="Symbol"/>
              </a:rPr>
              <a:t></a:t>
            </a:r>
            <a:r>
              <a:rPr sz="2850" i="1" spc="-60" baseline="-20467" dirty="0">
                <a:latin typeface="Times New Roman"/>
                <a:cs typeface="Times New Roman"/>
              </a:rPr>
              <a:t>n </a:t>
            </a:r>
            <a:r>
              <a:rPr sz="2400" spc="-5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400" spc="-5" dirty="0">
                <a:solidFill>
                  <a:srgbClr val="CC0000"/>
                </a:solidFill>
                <a:latin typeface="Trebuchet MS"/>
                <a:cs typeface="Trebuchet MS"/>
              </a:rPr>
              <a:t>un-damped natural frequency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system,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which  is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frequency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oscillation 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without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damping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935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181553"/>
            <a:ext cx="103574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Compare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numerator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4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denominator</a:t>
            </a:r>
            <a:r>
              <a:rPr sz="24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</a:t>
            </a:r>
            <a:r>
              <a:rPr sz="24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general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2nd order transfer</a:t>
            </a:r>
            <a:r>
              <a:rPr sz="2400" spc="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4903" y="2625091"/>
            <a:ext cx="599440" cy="0"/>
          </a:xfrm>
          <a:custGeom>
            <a:avLst/>
            <a:gdLst/>
            <a:ahLst/>
            <a:cxnLst/>
            <a:rect l="l" t="t" r="r" b="b"/>
            <a:pathLst>
              <a:path w="599439">
                <a:moveTo>
                  <a:pt x="0" y="0"/>
                </a:moveTo>
                <a:lnTo>
                  <a:pt x="598814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69122" y="2625091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490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0903" y="2657082"/>
            <a:ext cx="139890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120" dirty="0">
                <a:latin typeface="Times New Roman"/>
                <a:cs typeface="Times New Roman"/>
              </a:rPr>
              <a:t>s</a:t>
            </a:r>
            <a:r>
              <a:rPr sz="2475" spc="179" baseline="37037" dirty="0">
                <a:latin typeface="Times New Roman"/>
                <a:cs typeface="Times New Roman"/>
              </a:rPr>
              <a:t>2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</a:t>
            </a:r>
            <a:r>
              <a:rPr sz="2350" i="1" spc="55" dirty="0">
                <a:latin typeface="Times New Roman"/>
                <a:cs typeface="Times New Roman"/>
              </a:rPr>
              <a:t>s </a:t>
            </a:r>
            <a:r>
              <a:rPr sz="2350" spc="45" dirty="0">
                <a:latin typeface="Symbol"/>
                <a:cs typeface="Symbol"/>
              </a:rPr>
              <a:t>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1777" y="2623491"/>
            <a:ext cx="57277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15" dirty="0">
                <a:latin typeface="Times New Roman"/>
                <a:cs typeface="Times New Roman"/>
              </a:rPr>
              <a:t>R</a:t>
            </a:r>
            <a:r>
              <a:rPr sz="2350" spc="175" dirty="0">
                <a:latin typeface="Century"/>
                <a:cs typeface="Century"/>
              </a:rPr>
              <a:t>(</a:t>
            </a:r>
            <a:r>
              <a:rPr sz="2350" i="1" spc="16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239" y="1307084"/>
            <a:ext cx="1038288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the un-damped natural frequency and damping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ratio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 following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system.</a:t>
            </a:r>
            <a:endParaRPr sz="2400">
              <a:latin typeface="Trebuchet MS"/>
              <a:cs typeface="Trebuchet MS"/>
            </a:endParaRPr>
          </a:p>
          <a:p>
            <a:pPr marL="3326129">
              <a:lnSpc>
                <a:spcPct val="100000"/>
              </a:lnSpc>
              <a:spcBef>
                <a:spcPts val="1245"/>
              </a:spcBef>
              <a:tabLst>
                <a:tab pos="4875530" algn="l"/>
              </a:tabLst>
            </a:pPr>
            <a:r>
              <a:rPr sz="2350" i="1" spc="114" dirty="0">
                <a:latin typeface="Times New Roman"/>
                <a:cs typeface="Times New Roman"/>
              </a:rPr>
              <a:t>C</a:t>
            </a:r>
            <a:r>
              <a:rPr sz="2350" spc="114" dirty="0">
                <a:latin typeface="Century"/>
                <a:cs typeface="Century"/>
              </a:rPr>
              <a:t>(</a:t>
            </a:r>
            <a:r>
              <a:rPr sz="2350" i="1" spc="114" dirty="0">
                <a:latin typeface="Times New Roman"/>
                <a:cs typeface="Times New Roman"/>
              </a:rPr>
              <a:t>s</a:t>
            </a:r>
            <a:r>
              <a:rPr sz="2350" spc="114" dirty="0">
                <a:latin typeface="Century"/>
                <a:cs typeface="Century"/>
              </a:rPr>
              <a:t>)</a:t>
            </a:r>
            <a:r>
              <a:rPr sz="2350" spc="170" dirty="0">
                <a:latin typeface="Century"/>
                <a:cs typeface="Century"/>
              </a:rPr>
              <a:t> </a:t>
            </a:r>
            <a:r>
              <a:rPr sz="3525" spc="67" baseline="-35460" dirty="0">
                <a:latin typeface="Symbol"/>
                <a:cs typeface="Symbol"/>
              </a:rPr>
              <a:t></a:t>
            </a:r>
            <a:r>
              <a:rPr sz="3525" spc="67" baseline="-35460" dirty="0">
                <a:latin typeface="Times New Roman"/>
                <a:cs typeface="Times New Roman"/>
              </a:rPr>
              <a:t>	</a:t>
            </a:r>
            <a:r>
              <a:rPr sz="2350" spc="40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01642" y="4411229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>
                <a:moveTo>
                  <a:pt x="0" y="0"/>
                </a:moveTo>
                <a:lnTo>
                  <a:pt x="579123" y="0"/>
                </a:lnTo>
              </a:path>
            </a:pathLst>
          </a:custGeom>
          <a:ln w="11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65659" y="4603217"/>
            <a:ext cx="8305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9615" algn="l"/>
              </a:tabLst>
            </a:pPr>
            <a:r>
              <a:rPr sz="1350" i="1" spc="15" dirty="0">
                <a:latin typeface="Times New Roman"/>
                <a:cs typeface="Times New Roman"/>
              </a:rPr>
              <a:t>n	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1356" y="4274236"/>
            <a:ext cx="30162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450" i="1" spc="150" baseline="-25362" dirty="0">
                <a:latin typeface="Times New Roman"/>
                <a:cs typeface="Times New Roman"/>
              </a:rPr>
              <a:t>s</a:t>
            </a:r>
            <a:r>
              <a:rPr sz="1350" spc="10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219" y="4406450"/>
            <a:ext cx="55562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70" dirty="0">
                <a:latin typeface="Times New Roman"/>
                <a:cs typeface="Times New Roman"/>
              </a:rPr>
              <a:t>R</a:t>
            </a:r>
            <a:r>
              <a:rPr sz="2300" spc="135" dirty="0">
                <a:latin typeface="Times New Roman"/>
                <a:cs typeface="Times New Roman"/>
              </a:rPr>
              <a:t>(</a:t>
            </a:r>
            <a:r>
              <a:rPr sz="2300" i="1" spc="95" dirty="0">
                <a:latin typeface="Times New Roman"/>
                <a:cs typeface="Times New Roman"/>
              </a:rPr>
              <a:t>s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8685" y="3993055"/>
            <a:ext cx="58229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55" dirty="0">
                <a:latin typeface="Times New Roman"/>
                <a:cs typeface="Times New Roman"/>
              </a:rPr>
              <a:t>C</a:t>
            </a:r>
            <a:r>
              <a:rPr sz="2300" spc="135" dirty="0">
                <a:latin typeface="Times New Roman"/>
                <a:cs typeface="Times New Roman"/>
              </a:rPr>
              <a:t>(</a:t>
            </a:r>
            <a:r>
              <a:rPr sz="2300" i="1" spc="95" dirty="0">
                <a:latin typeface="Times New Roman"/>
                <a:cs typeface="Times New Roman"/>
              </a:rPr>
              <a:t>s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5015" y="3841329"/>
            <a:ext cx="39370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75" i="1" spc="104" baseline="-23809" dirty="0">
                <a:latin typeface="Symbol"/>
                <a:cs typeface="Symbol"/>
              </a:rPr>
              <a:t></a:t>
            </a:r>
            <a:r>
              <a:rPr sz="1350" spc="7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1686" y="4389930"/>
            <a:ext cx="16224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-130" dirty="0">
                <a:latin typeface="Times New Roman"/>
                <a:cs typeface="Times New Roman"/>
              </a:rPr>
              <a:t>2</a:t>
            </a:r>
            <a:r>
              <a:rPr sz="2450" i="1" spc="-130" dirty="0">
                <a:latin typeface="Symbol"/>
                <a:cs typeface="Symbol"/>
              </a:rPr>
              <a:t></a:t>
            </a:r>
            <a:r>
              <a:rPr sz="2450" spc="-130" dirty="0">
                <a:latin typeface="Times New Roman"/>
                <a:cs typeface="Times New Roman"/>
              </a:rPr>
              <a:t>	</a:t>
            </a:r>
            <a:r>
              <a:rPr sz="2300" i="1" spc="20" dirty="0">
                <a:latin typeface="Times New Roman"/>
                <a:cs typeface="Times New Roman"/>
              </a:rPr>
              <a:t>s </a:t>
            </a:r>
            <a:r>
              <a:rPr sz="2300" spc="35" dirty="0">
                <a:latin typeface="Symbol"/>
                <a:cs typeface="Symbol"/>
              </a:rPr>
              <a:t>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450" i="1" spc="70" dirty="0">
                <a:latin typeface="Symbol"/>
                <a:cs typeface="Symbol"/>
              </a:rPr>
              <a:t></a:t>
            </a:r>
            <a:r>
              <a:rPr sz="2025" spc="104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0986" y="4063649"/>
            <a:ext cx="225933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78890" algn="l"/>
                <a:tab pos="2220595" algn="l"/>
              </a:tabLst>
            </a:pPr>
            <a:r>
              <a:rPr sz="3450" spc="52" baseline="-21739" dirty="0">
                <a:latin typeface="Symbol"/>
                <a:cs typeface="Symbol"/>
              </a:rPr>
              <a:t></a:t>
            </a:r>
            <a:r>
              <a:rPr sz="2300" u="sng" spc="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3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325" y="5294231"/>
            <a:ext cx="149225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2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5575" y="5298008"/>
            <a:ext cx="152400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i="1" spc="4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6988" y="5108104"/>
            <a:ext cx="17881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80" dirty="0">
                <a:latin typeface="Symbol"/>
                <a:cs typeface="Symbol"/>
              </a:rPr>
              <a:t>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2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rad</a:t>
            </a:r>
            <a:r>
              <a:rPr sz="2700" i="1" spc="-16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Century"/>
                <a:cs typeface="Century"/>
              </a:rPr>
              <a:t>/</a:t>
            </a:r>
            <a:r>
              <a:rPr sz="2700" spc="-415" dirty="0">
                <a:latin typeface="Century"/>
                <a:cs typeface="Century"/>
              </a:rPr>
              <a:t> </a:t>
            </a:r>
            <a:r>
              <a:rPr sz="2700" spc="50" dirty="0">
                <a:latin typeface="Century"/>
                <a:cs typeface="Century"/>
              </a:rPr>
              <a:t>sec</a:t>
            </a:r>
            <a:endParaRPr sz="270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1365" y="5087564"/>
            <a:ext cx="220408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584200" algn="l"/>
                <a:tab pos="1501775" algn="l"/>
              </a:tabLst>
            </a:pPr>
            <a:r>
              <a:rPr sz="2850" i="1" spc="-55" dirty="0">
                <a:latin typeface="Symbol"/>
                <a:cs typeface="Symbol"/>
              </a:rPr>
              <a:t></a:t>
            </a:r>
            <a:r>
              <a:rPr sz="2850" i="1" spc="-440" dirty="0">
                <a:latin typeface="Times New Roman"/>
                <a:cs typeface="Times New Roman"/>
              </a:rPr>
              <a:t> </a:t>
            </a:r>
            <a:r>
              <a:rPr sz="2850" spc="30" baseline="36549" dirty="0">
                <a:latin typeface="Times New Roman"/>
                <a:cs typeface="Times New Roman"/>
              </a:rPr>
              <a:t>2	</a:t>
            </a:r>
            <a:r>
              <a:rPr sz="4050" spc="52" baseline="1028" dirty="0">
                <a:latin typeface="Symbol"/>
                <a:cs typeface="Symbol"/>
              </a:rPr>
              <a:t></a:t>
            </a:r>
            <a:r>
              <a:rPr sz="4050" spc="97" baseline="1028" dirty="0">
                <a:latin typeface="Times New Roman"/>
                <a:cs typeface="Times New Roman"/>
              </a:rPr>
              <a:t> </a:t>
            </a:r>
            <a:r>
              <a:rPr sz="4050" spc="52" baseline="1028" dirty="0">
                <a:latin typeface="Times New Roman"/>
                <a:cs typeface="Times New Roman"/>
              </a:rPr>
              <a:t>4	</a:t>
            </a:r>
            <a:r>
              <a:rPr sz="2700" spc="145" dirty="0">
                <a:latin typeface="Symbol"/>
                <a:cs typeface="Symbol"/>
              </a:rPr>
              <a:t>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Symbol"/>
                <a:cs typeface="Symbol"/>
              </a:rPr>
              <a:t>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4224" y="5967419"/>
            <a:ext cx="427863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2525"/>
              </a:lnSpc>
              <a:spcBef>
                <a:spcPts val="114"/>
              </a:spcBef>
              <a:tabLst>
                <a:tab pos="2432685" algn="l"/>
              </a:tabLst>
            </a:pPr>
            <a:r>
              <a:rPr sz="2700" i="1" spc="135" dirty="0">
                <a:latin typeface="Times New Roman"/>
                <a:cs typeface="Times New Roman"/>
              </a:rPr>
              <a:t>s</a:t>
            </a:r>
            <a:r>
              <a:rPr sz="2850" spc="202" baseline="35087" dirty="0">
                <a:latin typeface="Times New Roman"/>
                <a:cs typeface="Times New Roman"/>
              </a:rPr>
              <a:t>2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2</a:t>
            </a:r>
            <a:r>
              <a:rPr sz="2850" i="1" spc="-160" dirty="0">
                <a:latin typeface="Symbol"/>
                <a:cs typeface="Symbol"/>
              </a:rPr>
              <a:t></a:t>
            </a:r>
            <a:r>
              <a:rPr sz="2850" i="1" spc="-160" dirty="0">
                <a:latin typeface="Times New Roman"/>
                <a:cs typeface="Times New Roman"/>
              </a:rPr>
              <a:t> </a:t>
            </a:r>
            <a:r>
              <a:rPr sz="2850" i="1" spc="209" baseline="-20467" dirty="0">
                <a:latin typeface="Times New Roman"/>
                <a:cs typeface="Times New Roman"/>
              </a:rPr>
              <a:t>n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850" i="1" spc="125" dirty="0">
                <a:latin typeface="Symbol"/>
                <a:cs typeface="Symbol"/>
              </a:rPr>
              <a:t></a:t>
            </a:r>
            <a:r>
              <a:rPr sz="2850" spc="187" baseline="35087" dirty="0">
                <a:latin typeface="Times New Roman"/>
                <a:cs typeface="Times New Roman"/>
              </a:rPr>
              <a:t>2	</a:t>
            </a:r>
            <a:r>
              <a:rPr sz="2700" spc="70" dirty="0">
                <a:latin typeface="Symbol"/>
                <a:cs typeface="Symbol"/>
              </a:rPr>
              <a:t>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850" spc="209" baseline="35087" dirty="0">
                <a:latin typeface="Times New Roman"/>
                <a:cs typeface="Times New Roman"/>
              </a:rPr>
              <a:t>2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7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2</a:t>
            </a:r>
            <a:r>
              <a:rPr sz="2700" i="1" spc="65" dirty="0">
                <a:latin typeface="Times New Roman"/>
                <a:cs typeface="Times New Roman"/>
              </a:rPr>
              <a:t>s </a:t>
            </a:r>
            <a:r>
              <a:rPr sz="2700" spc="70" dirty="0">
                <a:latin typeface="Symbol"/>
                <a:cs typeface="Symbol"/>
              </a:rPr>
              <a:t></a:t>
            </a:r>
            <a:r>
              <a:rPr sz="2700" spc="-38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  <a:p>
            <a:pPr marL="147955" algn="ctr">
              <a:lnSpc>
                <a:spcPts val="1385"/>
              </a:lnSpc>
            </a:pPr>
            <a:r>
              <a:rPr sz="1900" i="1" spc="4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21764" y="5858255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80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85715" y="5929884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79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1011" y="5931408"/>
            <a:ext cx="360680" cy="574675"/>
          </a:xfrm>
          <a:custGeom>
            <a:avLst/>
            <a:gdLst/>
            <a:ahLst/>
            <a:cxnLst/>
            <a:rect l="l" t="t" r="r" b="b"/>
            <a:pathLst>
              <a:path w="360679" h="574675">
                <a:moveTo>
                  <a:pt x="360299" y="0"/>
                </a:moveTo>
                <a:lnTo>
                  <a:pt x="0" y="574674"/>
                </a:lnTo>
              </a:path>
            </a:pathLst>
          </a:custGeom>
          <a:ln w="609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9" y="6003035"/>
            <a:ext cx="360680" cy="576580"/>
          </a:xfrm>
          <a:custGeom>
            <a:avLst/>
            <a:gdLst/>
            <a:ahLst/>
            <a:cxnLst/>
            <a:rect l="l" t="t" r="r" b="b"/>
            <a:pathLst>
              <a:path w="360679" h="576579">
                <a:moveTo>
                  <a:pt x="360299" y="0"/>
                </a:moveTo>
                <a:lnTo>
                  <a:pt x="0" y="576262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21065" y="5121073"/>
            <a:ext cx="2124075" cy="15176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565"/>
              </a:spcBef>
            </a:pPr>
            <a:r>
              <a:rPr sz="2700" spc="135" dirty="0">
                <a:latin typeface="Symbol"/>
                <a:cs typeface="Symbol"/>
              </a:rPr>
              <a:t></a:t>
            </a:r>
            <a:r>
              <a:rPr sz="2700" spc="13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2</a:t>
            </a:r>
            <a:r>
              <a:rPr sz="2850" i="1" spc="-160" dirty="0">
                <a:latin typeface="Symbol"/>
                <a:cs typeface="Symbol"/>
              </a:rPr>
              <a:t></a:t>
            </a:r>
            <a:r>
              <a:rPr sz="2850" i="1" spc="-160" dirty="0">
                <a:latin typeface="Times New Roman"/>
                <a:cs typeface="Times New Roman"/>
              </a:rPr>
              <a:t> </a:t>
            </a:r>
            <a:r>
              <a:rPr sz="2850" i="1" spc="209" baseline="-20467" dirty="0">
                <a:latin typeface="Times New Roman"/>
                <a:cs typeface="Times New Roman"/>
              </a:rPr>
              <a:t>n</a:t>
            </a:r>
            <a:r>
              <a:rPr sz="2700" i="1" spc="140" dirty="0">
                <a:latin typeface="Times New Roman"/>
                <a:cs typeface="Times New Roman"/>
              </a:rPr>
              <a:t>s</a:t>
            </a:r>
            <a:r>
              <a:rPr sz="2700" i="1" spc="-44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</a:t>
            </a:r>
            <a:r>
              <a:rPr sz="2700" spc="7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2</a:t>
            </a:r>
            <a:r>
              <a:rPr sz="2700" i="1" spc="6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  <a:tabLst>
                <a:tab pos="1137920" algn="l"/>
              </a:tabLst>
            </a:pPr>
            <a:r>
              <a:rPr sz="2700" spc="110" dirty="0">
                <a:latin typeface="Symbol"/>
                <a:cs typeface="Symbol"/>
              </a:rPr>
              <a:t>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850" i="1" spc="-185" dirty="0">
                <a:latin typeface="Symbol"/>
                <a:cs typeface="Symbol"/>
              </a:rPr>
              <a:t></a:t>
            </a:r>
            <a:r>
              <a:rPr sz="2850" i="1" spc="-375" dirty="0">
                <a:latin typeface="Times New Roman"/>
                <a:cs typeface="Times New Roman"/>
              </a:rPr>
              <a:t> </a:t>
            </a:r>
            <a:r>
              <a:rPr sz="2850" i="1" spc="52" baseline="-20467" dirty="0">
                <a:latin typeface="Times New Roman"/>
                <a:cs typeface="Times New Roman"/>
              </a:rPr>
              <a:t>n	</a:t>
            </a:r>
            <a:r>
              <a:rPr sz="2700" spc="60" dirty="0">
                <a:latin typeface="Symbol"/>
                <a:cs typeface="Symbol"/>
              </a:rPr>
              <a:t>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  <a:tabLst>
                <a:tab pos="793115" algn="l"/>
              </a:tabLst>
            </a:pPr>
            <a:r>
              <a:rPr sz="2700" spc="125" dirty="0">
                <a:latin typeface="Symbol"/>
                <a:cs typeface="Symbol"/>
              </a:rPr>
              <a:t></a:t>
            </a:r>
            <a:r>
              <a:rPr sz="2700" spc="-204" dirty="0">
                <a:latin typeface="Times New Roman"/>
                <a:cs typeface="Times New Roman"/>
              </a:rPr>
              <a:t> </a:t>
            </a:r>
            <a:r>
              <a:rPr sz="2850" i="1" spc="-15" dirty="0">
                <a:latin typeface="Symbol"/>
                <a:cs typeface="Symbol"/>
              </a:rPr>
              <a:t></a:t>
            </a:r>
            <a:r>
              <a:rPr sz="2850" spc="-15" dirty="0">
                <a:latin typeface="Times New Roman"/>
                <a:cs typeface="Times New Roman"/>
              </a:rPr>
              <a:t>	</a:t>
            </a:r>
            <a:r>
              <a:rPr sz="2700" spc="70" dirty="0">
                <a:latin typeface="Symbol"/>
                <a:cs typeface="Symbol"/>
              </a:rPr>
              <a:t>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</a:t>
            </a:r>
            <a:r>
              <a:rPr sz="2700" spc="20" dirty="0">
                <a:latin typeface="Century"/>
                <a:cs typeface="Century"/>
              </a:rPr>
              <a:t>.</a:t>
            </a:r>
            <a:r>
              <a:rPr sz="2700" spc="20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1696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5" dirty="0"/>
              <a:t>outline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55141"/>
            <a:ext cx="7158355" cy="210506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Introduction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80" dirty="0">
                <a:solidFill>
                  <a:srgbClr val="001F5F"/>
                </a:solidFill>
                <a:latin typeface="Trebuchet MS"/>
                <a:cs typeface="Trebuchet MS"/>
              </a:rPr>
              <a:t>Test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</a:t>
            </a:r>
            <a:r>
              <a:rPr sz="24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Signals.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20" dirty="0">
                <a:solidFill>
                  <a:srgbClr val="001F5F"/>
                </a:solidFill>
                <a:latin typeface="Trebuchet MS"/>
                <a:cs typeface="Trebuchet MS"/>
              </a:rPr>
              <a:t>Response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First Order</a:t>
            </a:r>
            <a:r>
              <a:rPr sz="24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systems.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20" dirty="0">
                <a:solidFill>
                  <a:srgbClr val="001F5F"/>
                </a:solidFill>
                <a:latin typeface="Trebuchet MS"/>
                <a:cs typeface="Trebuchet MS"/>
              </a:rPr>
              <a:t>Response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22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7645" marR="17780" indent="-182880">
              <a:lnSpc>
                <a:spcPct val="100400"/>
              </a:lnSpc>
              <a:spcBef>
                <a:spcPts val="8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Example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3: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second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described by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closed loop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 function T(s), </a:t>
            </a:r>
            <a:r>
              <a:rPr sz="2400" spc="-25" dirty="0">
                <a:latin typeface="Symbol"/>
                <a:cs typeface="Symbol"/>
              </a:rPr>
              <a:t></a:t>
            </a:r>
            <a:r>
              <a:rPr sz="2400" spc="-37" baseline="-20833" dirty="0">
                <a:latin typeface="Trebuchet MS"/>
                <a:cs typeface="Trebuchet MS"/>
              </a:rPr>
              <a:t>n </a:t>
            </a:r>
            <a:r>
              <a:rPr sz="2400" spc="-5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ξ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41319"/>
            <a:ext cx="6754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Compare with the standard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equation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we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have: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6362" y="2684895"/>
            <a:ext cx="652780" cy="0"/>
          </a:xfrm>
          <a:custGeom>
            <a:avLst/>
            <a:gdLst/>
            <a:ahLst/>
            <a:cxnLst/>
            <a:rect l="l" t="t" r="r" b="b"/>
            <a:pathLst>
              <a:path w="652780">
                <a:moveTo>
                  <a:pt x="0" y="0"/>
                </a:moveTo>
                <a:lnTo>
                  <a:pt x="652170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5261" y="2684895"/>
            <a:ext cx="2104390" cy="0"/>
          </a:xfrm>
          <a:custGeom>
            <a:avLst/>
            <a:gdLst/>
            <a:ahLst/>
            <a:cxnLst/>
            <a:rect l="l" t="t" r="r" b="b"/>
            <a:pathLst>
              <a:path w="2104390">
                <a:moveTo>
                  <a:pt x="0" y="0"/>
                </a:moveTo>
                <a:lnTo>
                  <a:pt x="2103880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5898" y="2684895"/>
            <a:ext cx="1609090" cy="0"/>
          </a:xfrm>
          <a:custGeom>
            <a:avLst/>
            <a:gdLst/>
            <a:ahLst/>
            <a:cxnLst/>
            <a:rect l="l" t="t" r="r" b="b"/>
            <a:pathLst>
              <a:path w="1609090">
                <a:moveTo>
                  <a:pt x="0" y="0"/>
                </a:moveTo>
                <a:lnTo>
                  <a:pt x="1608722" y="0"/>
                </a:lnTo>
              </a:path>
            </a:pathLst>
          </a:custGeom>
          <a:ln w="13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41011" y="2215166"/>
            <a:ext cx="251206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28545" algn="l"/>
              </a:tabLst>
            </a:pP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40" dirty="0"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5660" y="2422919"/>
            <a:ext cx="21272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358" y="2531837"/>
            <a:ext cx="33083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00" i="1" spc="179" baseline="-25641" dirty="0">
                <a:latin typeface="Times New Roman"/>
                <a:cs typeface="Times New Roman"/>
              </a:rPr>
              <a:t>s</a:t>
            </a:r>
            <a:r>
              <a:rPr sz="1500" spc="12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1364" y="2681096"/>
            <a:ext cx="515683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063625" algn="l"/>
                <a:tab pos="3912235" algn="l"/>
              </a:tabLst>
            </a:pPr>
            <a:r>
              <a:rPr sz="2600" i="1" spc="90" dirty="0">
                <a:latin typeface="Times New Roman"/>
                <a:cs typeface="Times New Roman"/>
              </a:rPr>
              <a:t>R</a:t>
            </a:r>
            <a:r>
              <a:rPr sz="2600" spc="90" dirty="0">
                <a:latin typeface="Times New Roman"/>
                <a:cs typeface="Times New Roman"/>
              </a:rPr>
              <a:t>(</a:t>
            </a:r>
            <a:r>
              <a:rPr sz="2600" i="1" spc="90" dirty="0">
                <a:latin typeface="Times New Roman"/>
                <a:cs typeface="Times New Roman"/>
              </a:rPr>
              <a:t>s</a:t>
            </a:r>
            <a:r>
              <a:rPr sz="2600" spc="90" dirty="0">
                <a:latin typeface="Times New Roman"/>
                <a:cs typeface="Times New Roman"/>
              </a:rPr>
              <a:t>)	</a:t>
            </a:r>
            <a:r>
              <a:rPr sz="2600" spc="114" dirty="0">
                <a:latin typeface="Times New Roman"/>
                <a:cs typeface="Times New Roman"/>
              </a:rPr>
              <a:t>4</a:t>
            </a:r>
            <a:r>
              <a:rPr sz="2600" i="1" spc="114" dirty="0">
                <a:latin typeface="Times New Roman"/>
                <a:cs typeface="Times New Roman"/>
              </a:rPr>
              <a:t>s</a:t>
            </a:r>
            <a:r>
              <a:rPr sz="2250" spc="172" baseline="44444" dirty="0">
                <a:latin typeface="Times New Roman"/>
                <a:cs typeface="Times New Roman"/>
              </a:rPr>
              <a:t>2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 12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i="1" spc="-10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256	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r>
              <a:rPr sz="2600" i="1" dirty="0">
                <a:latin typeface="Times New Roman"/>
                <a:cs typeface="Times New Roman"/>
              </a:rPr>
              <a:t>s </a:t>
            </a:r>
            <a:r>
              <a:rPr sz="2600" spc="45" dirty="0">
                <a:latin typeface="Symbol"/>
                <a:cs typeface="Symbol"/>
              </a:rPr>
              <a:t></a:t>
            </a:r>
            <a:r>
              <a:rPr sz="2600" spc="-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0334" y="2422919"/>
            <a:ext cx="199263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00" i="1" spc="45" dirty="0">
                <a:latin typeface="Times New Roman"/>
                <a:cs typeface="Times New Roman"/>
              </a:rPr>
              <a:t>T </a:t>
            </a:r>
            <a:r>
              <a:rPr sz="2600" spc="95" dirty="0">
                <a:latin typeface="Times New Roman"/>
                <a:cs typeface="Times New Roman"/>
              </a:rPr>
              <a:t>(</a:t>
            </a:r>
            <a:r>
              <a:rPr sz="2600" i="1" spc="95" dirty="0">
                <a:latin typeface="Times New Roman"/>
                <a:cs typeface="Times New Roman"/>
              </a:rPr>
              <a:t>s</a:t>
            </a:r>
            <a:r>
              <a:rPr sz="2600" spc="95" dirty="0">
                <a:latin typeface="Times New Roman"/>
                <a:cs typeface="Times New Roman"/>
              </a:rPr>
              <a:t>) </a:t>
            </a:r>
            <a:r>
              <a:rPr sz="2600" spc="45" dirty="0">
                <a:latin typeface="Symbol"/>
                <a:cs typeface="Symbol"/>
              </a:rPr>
              <a:t>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3900" i="1" spc="165" baseline="35256" dirty="0">
                <a:latin typeface="Times New Roman"/>
                <a:cs typeface="Times New Roman"/>
              </a:rPr>
              <a:t>C</a:t>
            </a:r>
            <a:r>
              <a:rPr sz="3900" spc="165" baseline="35256" dirty="0">
                <a:latin typeface="Times New Roman"/>
                <a:cs typeface="Times New Roman"/>
              </a:rPr>
              <a:t>(</a:t>
            </a:r>
            <a:r>
              <a:rPr sz="3900" i="1" spc="165" baseline="35256" dirty="0">
                <a:latin typeface="Times New Roman"/>
                <a:cs typeface="Times New Roman"/>
              </a:rPr>
              <a:t>s</a:t>
            </a:r>
            <a:r>
              <a:rPr sz="3900" spc="165" baseline="35256" dirty="0">
                <a:latin typeface="Times New Roman"/>
                <a:cs typeface="Times New Roman"/>
              </a:rPr>
              <a:t>)</a:t>
            </a:r>
            <a:r>
              <a:rPr sz="3900" spc="-292" baseline="35256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1403" y="4550255"/>
            <a:ext cx="11557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-4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1773" y="4550255"/>
            <a:ext cx="264731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543810" algn="l"/>
              </a:tabLst>
            </a:pPr>
            <a:r>
              <a:rPr sz="1500" i="1" spc="-45" dirty="0">
                <a:latin typeface="Times New Roman"/>
                <a:cs typeface="Times New Roman"/>
              </a:rPr>
              <a:t>n	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2847" y="4330733"/>
            <a:ext cx="28219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3470" algn="l"/>
              </a:tabLst>
            </a:pPr>
            <a:r>
              <a:rPr sz="2600" i="1" spc="-135" dirty="0">
                <a:latin typeface="Times New Roman"/>
                <a:cs typeface="Times New Roman"/>
              </a:rPr>
              <a:t>an</a:t>
            </a:r>
            <a:r>
              <a:rPr sz="2600" i="1" spc="-90" dirty="0">
                <a:latin typeface="Times New Roman"/>
                <a:cs typeface="Times New Roman"/>
              </a:rPr>
              <a:t>d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-135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0598" y="4330733"/>
            <a:ext cx="6572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135" dirty="0">
                <a:latin typeface="Times New Roman"/>
                <a:cs typeface="Times New Roman"/>
              </a:rPr>
              <a:t>S</a:t>
            </a:r>
            <a:r>
              <a:rPr sz="2600" i="1" spc="-145" dirty="0">
                <a:latin typeface="Times New Roman"/>
                <a:cs typeface="Times New Roman"/>
              </a:rPr>
              <a:t>i</a:t>
            </a:r>
            <a:r>
              <a:rPr sz="2600" i="1" spc="-135" dirty="0">
                <a:latin typeface="Times New Roman"/>
                <a:cs typeface="Times New Roman"/>
              </a:rPr>
              <a:t>n</a:t>
            </a:r>
            <a:r>
              <a:rPr sz="2600" i="1" spc="-185" dirty="0">
                <a:latin typeface="Times New Roman"/>
                <a:cs typeface="Times New Roman"/>
              </a:rPr>
              <a:t>c</a:t>
            </a:r>
            <a:r>
              <a:rPr sz="2600" i="1" spc="-8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8793" y="4315102"/>
            <a:ext cx="101346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08965" algn="l"/>
              </a:tabLst>
            </a:pPr>
            <a:r>
              <a:rPr sz="2600" i="1" spc="-80" dirty="0">
                <a:latin typeface="Times New Roman"/>
                <a:cs typeface="Times New Roman"/>
              </a:rPr>
              <a:t>k</a:t>
            </a:r>
            <a:r>
              <a:rPr sz="2600" i="1" spc="-285" dirty="0">
                <a:latin typeface="Times New Roman"/>
                <a:cs typeface="Times New Roman"/>
              </a:rPr>
              <a:t> </a:t>
            </a:r>
            <a:r>
              <a:rPr sz="2700" i="1" spc="-190" dirty="0">
                <a:latin typeface="Symbol"/>
                <a:cs typeface="Symbol"/>
              </a:rPr>
              <a:t></a:t>
            </a:r>
            <a:r>
              <a:rPr sz="2700" spc="-19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Symbol"/>
                <a:cs typeface="Symbol"/>
              </a:rPr>
              <a:t>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4765" y="4315102"/>
            <a:ext cx="342519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205355" algn="l"/>
                <a:tab pos="2994660" algn="l"/>
              </a:tabLst>
            </a:pPr>
            <a:r>
              <a:rPr sz="2700" i="1" spc="-40" dirty="0">
                <a:latin typeface="Symbol"/>
                <a:cs typeface="Symbol"/>
              </a:rPr>
              <a:t></a:t>
            </a:r>
            <a:r>
              <a:rPr sz="2250" spc="-60" baseline="42592" dirty="0">
                <a:latin typeface="Times New Roman"/>
                <a:cs typeface="Times New Roman"/>
              </a:rPr>
              <a:t>2 </a:t>
            </a:r>
            <a:r>
              <a:rPr sz="2250" spc="225" baseline="42592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Symbol"/>
                <a:cs typeface="Symbol"/>
              </a:rPr>
              <a:t></a:t>
            </a:r>
            <a:r>
              <a:rPr sz="2600" spc="-110" dirty="0">
                <a:latin typeface="Times New Roman"/>
                <a:cs typeface="Times New Roman"/>
              </a:rPr>
              <a:t> 64	</a:t>
            </a:r>
            <a:r>
              <a:rPr sz="2600" spc="-180" dirty="0">
                <a:latin typeface="Times New Roman"/>
                <a:cs typeface="Times New Roman"/>
              </a:rPr>
              <a:t>2</a:t>
            </a:r>
            <a:r>
              <a:rPr sz="2700" i="1" spc="-180" dirty="0">
                <a:latin typeface="Symbol"/>
                <a:cs typeface="Symbol"/>
              </a:rPr>
              <a:t></a:t>
            </a:r>
            <a:r>
              <a:rPr sz="2700" i="1" spc="10" dirty="0">
                <a:latin typeface="Times New Roman"/>
                <a:cs typeface="Times New Roman"/>
              </a:rPr>
              <a:t> </a:t>
            </a:r>
            <a:r>
              <a:rPr sz="2700" i="1" spc="-190" dirty="0">
                <a:latin typeface="Symbol"/>
                <a:cs typeface="Symbol"/>
              </a:rPr>
              <a:t></a:t>
            </a:r>
            <a:r>
              <a:rPr sz="2700" spc="-190" dirty="0">
                <a:latin typeface="Times New Roman"/>
                <a:cs typeface="Times New Roman"/>
              </a:rPr>
              <a:t>	</a:t>
            </a:r>
            <a:r>
              <a:rPr sz="2600" spc="-100" dirty="0">
                <a:latin typeface="Symbol"/>
                <a:cs typeface="Symbol"/>
              </a:rPr>
              <a:t>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0457" y="5690650"/>
            <a:ext cx="326390" cy="0"/>
          </a:xfrm>
          <a:custGeom>
            <a:avLst/>
            <a:gdLst/>
            <a:ahLst/>
            <a:cxnLst/>
            <a:rect l="l" t="t" r="r" b="b"/>
            <a:pathLst>
              <a:path w="326389">
                <a:moveTo>
                  <a:pt x="0" y="0"/>
                </a:moveTo>
                <a:lnTo>
                  <a:pt x="326187" y="0"/>
                </a:lnTo>
              </a:path>
            </a:pathLst>
          </a:custGeom>
          <a:ln w="13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8330" y="5686620"/>
            <a:ext cx="349885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5" dirty="0">
                <a:latin typeface="Times New Roman"/>
                <a:cs typeface="Times New Roman"/>
              </a:rPr>
              <a:t>16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3575" y="5651195"/>
            <a:ext cx="12318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i="1" spc="4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5706" y="5415966"/>
            <a:ext cx="65112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1710" algn="l"/>
                <a:tab pos="1433195" algn="l"/>
                <a:tab pos="2218690" algn="l"/>
                <a:tab pos="2667635" algn="l"/>
                <a:tab pos="2983230" algn="l"/>
                <a:tab pos="3344545" algn="l"/>
                <a:tab pos="3677285" algn="l"/>
                <a:tab pos="4723130" algn="l"/>
                <a:tab pos="5365750" algn="l"/>
              </a:tabLst>
            </a:pPr>
            <a:r>
              <a:rPr sz="2550" spc="70" dirty="0">
                <a:latin typeface="Symbol"/>
                <a:cs typeface="Symbol"/>
              </a:rPr>
              <a:t></a:t>
            </a:r>
            <a:r>
              <a:rPr sz="2550" spc="70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Symbol"/>
                <a:cs typeface="Symbol"/>
              </a:rPr>
              <a:t></a:t>
            </a:r>
            <a:r>
              <a:rPr sz="2700" spc="-50" dirty="0">
                <a:latin typeface="Times New Roman"/>
                <a:cs typeface="Times New Roman"/>
              </a:rPr>
              <a:t>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35" dirty="0">
                <a:latin typeface="Times New Roman"/>
                <a:cs typeface="Times New Roman"/>
              </a:rPr>
              <a:t>8	</a:t>
            </a:r>
            <a:r>
              <a:rPr sz="2550" spc="15" dirty="0">
                <a:latin typeface="Times New Roman"/>
                <a:cs typeface="Times New Roman"/>
              </a:rPr>
              <a:t>,	</a:t>
            </a:r>
            <a:r>
              <a:rPr sz="2700" i="1" spc="-40" dirty="0">
                <a:latin typeface="Symbol"/>
                <a:cs typeface="Symbol"/>
              </a:rPr>
              <a:t></a:t>
            </a:r>
            <a:r>
              <a:rPr sz="2700" spc="-40" dirty="0">
                <a:latin typeface="Times New Roman"/>
                <a:cs typeface="Times New Roman"/>
              </a:rPr>
              <a:t>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40" dirty="0">
                <a:latin typeface="Times New Roman"/>
                <a:cs typeface="Times New Roman"/>
              </a:rPr>
              <a:t>	</a:t>
            </a:r>
            <a:r>
              <a:rPr sz="3825" spc="52" baseline="34858" dirty="0">
                <a:latin typeface="Times New Roman"/>
                <a:cs typeface="Times New Roman"/>
              </a:rPr>
              <a:t>3	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0.8	</a:t>
            </a:r>
            <a:r>
              <a:rPr sz="2550" i="1" spc="10" dirty="0">
                <a:latin typeface="Times New Roman"/>
                <a:cs typeface="Times New Roman"/>
              </a:rPr>
              <a:t>and	</a:t>
            </a:r>
            <a:r>
              <a:rPr sz="2550" i="1" spc="30" dirty="0">
                <a:latin typeface="Times New Roman"/>
                <a:cs typeface="Times New Roman"/>
              </a:rPr>
              <a:t>k </a:t>
            </a: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7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0.75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514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Second </a:t>
            </a:r>
            <a:r>
              <a:rPr spc="-45" dirty="0"/>
              <a:t>Order </a:t>
            </a:r>
            <a:r>
              <a:rPr spc="-65" dirty="0"/>
              <a:t>Systems </a:t>
            </a:r>
            <a:r>
              <a:rPr dirty="0"/>
              <a:t>-</a:t>
            </a:r>
            <a:r>
              <a:rPr spc="-190" dirty="0"/>
              <a:t> </a:t>
            </a:r>
            <a:r>
              <a:rPr spc="-45" dirty="0"/>
              <a:t>Poles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652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second 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35" dirty="0">
                <a:solidFill>
                  <a:srgbClr val="001F5F"/>
                </a:solidFill>
                <a:latin typeface="Trebuchet MS"/>
                <a:cs typeface="Trebuchet MS"/>
              </a:rPr>
              <a:t>Transfer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function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55138"/>
            <a:ext cx="8395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characteristic polynomial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second order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22319"/>
            <a:ext cx="5847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poles 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9378" y="2151137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163" y="0"/>
                </a:lnTo>
              </a:path>
            </a:pathLst>
          </a:custGeom>
          <a:ln w="132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98282" y="2136537"/>
            <a:ext cx="12318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1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396" y="2365673"/>
            <a:ext cx="92138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0260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n	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4415" y="2000451"/>
            <a:ext cx="32702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825" i="1" spc="165" baseline="-25054" dirty="0">
                <a:latin typeface="Times New Roman"/>
                <a:cs typeface="Times New Roman"/>
              </a:rPr>
              <a:t>s</a:t>
            </a:r>
            <a:r>
              <a:rPr sz="1500" spc="1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7516" y="1688296"/>
            <a:ext cx="64516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50" i="1" spc="175" dirty="0">
                <a:latin typeface="Times New Roman"/>
                <a:cs typeface="Times New Roman"/>
              </a:rPr>
              <a:t>C</a:t>
            </a:r>
            <a:r>
              <a:rPr sz="2550" spc="155" dirty="0">
                <a:latin typeface="Times New Roman"/>
                <a:cs typeface="Times New Roman"/>
              </a:rPr>
              <a:t>(</a:t>
            </a:r>
            <a:r>
              <a:rPr sz="2550" i="1" spc="114" dirty="0">
                <a:latin typeface="Times New Roman"/>
                <a:cs typeface="Times New Roman"/>
              </a:rPr>
              <a:t>s</a:t>
            </a:r>
            <a:r>
              <a:rPr sz="2550" spc="25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3840" y="1519787"/>
            <a:ext cx="429259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50" i="1" spc="127" baseline="-23662" dirty="0">
                <a:latin typeface="Symbol"/>
                <a:cs typeface="Symbol"/>
              </a:rPr>
              <a:t></a:t>
            </a:r>
            <a:r>
              <a:rPr sz="1500" spc="85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166" y="2128821"/>
            <a:ext cx="121666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4035" algn="l"/>
              </a:tabLst>
            </a:pPr>
            <a:r>
              <a:rPr sz="2700" i="1" spc="-155" dirty="0">
                <a:latin typeface="Symbol"/>
                <a:cs typeface="Symbol"/>
              </a:rPr>
              <a:t></a:t>
            </a:r>
            <a:r>
              <a:rPr sz="2700" spc="-155" dirty="0">
                <a:latin typeface="Times New Roman"/>
                <a:cs typeface="Times New Roman"/>
              </a:rPr>
              <a:t>	</a:t>
            </a:r>
            <a:r>
              <a:rPr sz="2550" i="1" spc="30" dirty="0">
                <a:latin typeface="Times New Roman"/>
                <a:cs typeface="Times New Roman"/>
              </a:rPr>
              <a:t>s </a:t>
            </a:r>
            <a:r>
              <a:rPr sz="2550" spc="40" dirty="0">
                <a:latin typeface="Symbol"/>
                <a:cs typeface="Symbol"/>
              </a:rPr>
              <a:t></a:t>
            </a:r>
            <a:r>
              <a:rPr sz="2550" spc="-39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Symbol"/>
                <a:cs typeface="Symbol"/>
              </a:rPr>
              <a:t>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2580" y="2147230"/>
            <a:ext cx="179705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76045" algn="l"/>
              </a:tabLst>
            </a:pPr>
            <a:r>
              <a:rPr sz="2550" i="1" spc="95" dirty="0">
                <a:latin typeface="Times New Roman"/>
                <a:cs typeface="Times New Roman"/>
              </a:rPr>
              <a:t>R</a:t>
            </a:r>
            <a:r>
              <a:rPr sz="2550" spc="95" dirty="0">
                <a:latin typeface="Times New Roman"/>
                <a:cs typeface="Times New Roman"/>
              </a:rPr>
              <a:t>(</a:t>
            </a:r>
            <a:r>
              <a:rPr sz="2550" i="1" spc="95" dirty="0">
                <a:latin typeface="Times New Roman"/>
                <a:cs typeface="Times New Roman"/>
              </a:rPr>
              <a:t>s</a:t>
            </a:r>
            <a:r>
              <a:rPr sz="2550" spc="95" dirty="0">
                <a:latin typeface="Times New Roman"/>
                <a:cs typeface="Times New Roman"/>
              </a:rPr>
              <a:t>)	</a:t>
            </a:r>
            <a:r>
              <a:rPr sz="2550" spc="40" dirty="0">
                <a:latin typeface="Symbol"/>
                <a:cs typeface="Symbol"/>
              </a:rPr>
              <a:t>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-90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3681" y="1766667"/>
            <a:ext cx="250507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417955" algn="l"/>
                <a:tab pos="2465705" algn="l"/>
              </a:tabLst>
            </a:pPr>
            <a:r>
              <a:rPr sz="3825" spc="60" baseline="-21786" dirty="0">
                <a:latin typeface="Symbol"/>
                <a:cs typeface="Symbol"/>
              </a:rPr>
              <a:t></a:t>
            </a:r>
            <a:r>
              <a:rPr sz="2550" u="heavy" spc="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50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20711" y="5980194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39" h="23495">
                <a:moveTo>
                  <a:pt x="0" y="23194"/>
                </a:moveTo>
                <a:lnTo>
                  <a:pt x="40548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61259" y="5986637"/>
            <a:ext cx="58419" cy="147955"/>
          </a:xfrm>
          <a:custGeom>
            <a:avLst/>
            <a:gdLst/>
            <a:ahLst/>
            <a:cxnLst/>
            <a:rect l="l" t="t" r="r" b="b"/>
            <a:pathLst>
              <a:path w="58420" h="147954">
                <a:moveTo>
                  <a:pt x="0" y="0"/>
                </a:moveTo>
                <a:lnTo>
                  <a:pt x="58217" y="147543"/>
                </a:lnTo>
              </a:path>
            </a:pathLst>
          </a:custGeom>
          <a:ln w="26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6020" y="5713455"/>
            <a:ext cx="77470" cy="421005"/>
          </a:xfrm>
          <a:custGeom>
            <a:avLst/>
            <a:gdLst/>
            <a:ahLst/>
            <a:cxnLst/>
            <a:rect l="l" t="t" r="r" b="b"/>
            <a:pathLst>
              <a:path w="77470" h="421004">
                <a:moveTo>
                  <a:pt x="0" y="420725"/>
                </a:moveTo>
                <a:lnTo>
                  <a:pt x="77169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03191" y="5713455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>
                <a:moveTo>
                  <a:pt x="0" y="0"/>
                </a:moveTo>
                <a:lnTo>
                  <a:pt x="801277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46861" y="6578745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39" h="23495">
                <a:moveTo>
                  <a:pt x="0" y="23194"/>
                </a:moveTo>
                <a:lnTo>
                  <a:pt x="40548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7410" y="6585833"/>
            <a:ext cx="58419" cy="147320"/>
          </a:xfrm>
          <a:custGeom>
            <a:avLst/>
            <a:gdLst/>
            <a:ahLst/>
            <a:cxnLst/>
            <a:rect l="l" t="t" r="r" b="b"/>
            <a:pathLst>
              <a:path w="58420" h="147320">
                <a:moveTo>
                  <a:pt x="0" y="0"/>
                </a:moveTo>
                <a:lnTo>
                  <a:pt x="58217" y="146899"/>
                </a:lnTo>
              </a:path>
            </a:pathLst>
          </a:custGeom>
          <a:ln w="261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2172" y="6312007"/>
            <a:ext cx="78105" cy="421005"/>
          </a:xfrm>
          <a:custGeom>
            <a:avLst/>
            <a:gdLst/>
            <a:ahLst/>
            <a:cxnLst/>
            <a:rect l="l" t="t" r="r" b="b"/>
            <a:pathLst>
              <a:path w="78104" h="421004">
                <a:moveTo>
                  <a:pt x="0" y="420725"/>
                </a:moveTo>
                <a:lnTo>
                  <a:pt x="77850" y="0"/>
                </a:lnTo>
              </a:path>
            </a:pathLst>
          </a:custGeom>
          <a:ln w="13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0022" y="6312007"/>
            <a:ext cx="800735" cy="0"/>
          </a:xfrm>
          <a:custGeom>
            <a:avLst/>
            <a:gdLst/>
            <a:ahLst/>
            <a:cxnLst/>
            <a:rect l="l" t="t" r="r" b="b"/>
            <a:pathLst>
              <a:path w="800734">
                <a:moveTo>
                  <a:pt x="0" y="0"/>
                </a:moveTo>
                <a:lnTo>
                  <a:pt x="800623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72814" y="6314860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9099" y="5707765"/>
            <a:ext cx="8750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600" i="1" spc="-40" dirty="0">
                <a:latin typeface="Symbol"/>
                <a:cs typeface="Symbol"/>
              </a:rPr>
              <a:t>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175" spc="15" baseline="42145" dirty="0">
                <a:latin typeface="Times New Roman"/>
                <a:cs typeface="Times New Roman"/>
              </a:rPr>
              <a:t>2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6345" y="5936658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i="1" spc="1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6490" y="6306317"/>
            <a:ext cx="324421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9425" algn="l"/>
                <a:tab pos="1609725" algn="l"/>
                <a:tab pos="2393950" algn="l"/>
                <a:tab pos="2832100" algn="l"/>
              </a:tabLst>
            </a:pPr>
            <a:r>
              <a:rPr sz="2450" i="1" spc="40" dirty="0">
                <a:latin typeface="Times New Roman"/>
                <a:cs typeface="Times New Roman"/>
              </a:rPr>
              <a:t>s</a:t>
            </a:r>
            <a:r>
              <a:rPr sz="2175" spc="60" baseline="-22988" dirty="0">
                <a:latin typeface="Times New Roman"/>
                <a:cs typeface="Times New Roman"/>
              </a:rPr>
              <a:t>2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0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Symbol"/>
                <a:cs typeface="Symbol"/>
              </a:rPr>
              <a:t></a:t>
            </a:r>
            <a:r>
              <a:rPr sz="2175" i="1" spc="-22" baseline="-22988" dirty="0">
                <a:latin typeface="Times New Roman"/>
                <a:cs typeface="Times New Roman"/>
              </a:rPr>
              <a:t>n	</a:t>
            </a:r>
            <a:r>
              <a:rPr sz="2600" i="1" spc="-40" dirty="0">
                <a:latin typeface="Symbol"/>
                <a:cs typeface="Symbol"/>
              </a:rPr>
              <a:t></a:t>
            </a:r>
            <a:r>
              <a:rPr sz="2600" spc="-4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49190" y="5707765"/>
            <a:ext cx="205358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435609" algn="l"/>
                <a:tab pos="1565910" algn="l"/>
              </a:tabLst>
            </a:pPr>
            <a:r>
              <a:rPr sz="2450" i="1" spc="-30" dirty="0">
                <a:latin typeface="Times New Roman"/>
                <a:cs typeface="Times New Roman"/>
              </a:rPr>
              <a:t>s</a:t>
            </a:r>
            <a:r>
              <a:rPr sz="2175" spc="-44" baseline="-22988" dirty="0">
                <a:latin typeface="Times New Roman"/>
                <a:cs typeface="Times New Roman"/>
              </a:rPr>
              <a:t>1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1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</a:t>
            </a:r>
            <a:r>
              <a:rPr sz="2450" spc="-26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17035" y="5641847"/>
            <a:ext cx="3279775" cy="1169035"/>
          </a:xfrm>
          <a:custGeom>
            <a:avLst/>
            <a:gdLst/>
            <a:ahLst/>
            <a:cxnLst/>
            <a:rect l="l" t="t" r="r" b="b"/>
            <a:pathLst>
              <a:path w="3279775" h="1169034">
                <a:moveTo>
                  <a:pt x="0" y="1168908"/>
                </a:moveTo>
                <a:lnTo>
                  <a:pt x="3279648" y="1168908"/>
                </a:lnTo>
                <a:lnTo>
                  <a:pt x="3279648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71746" y="3219644"/>
            <a:ext cx="133985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3509" y="3231564"/>
            <a:ext cx="298323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spc="85" dirty="0">
                <a:latin typeface="Symbol"/>
                <a:cs typeface="Symbol"/>
              </a:rPr>
              <a:t>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110" dirty="0">
                <a:latin typeface="Times New Roman"/>
                <a:cs typeface="Times New Roman"/>
              </a:rPr>
              <a:t>(</a:t>
            </a:r>
            <a:r>
              <a:rPr sz="2750" i="1" spc="110" dirty="0">
                <a:latin typeface="Times New Roman"/>
                <a:cs typeface="Times New Roman"/>
              </a:rPr>
              <a:t>s</a:t>
            </a:r>
            <a:r>
              <a:rPr sz="2750" i="1" spc="-105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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s</a:t>
            </a:r>
            <a:r>
              <a:rPr sz="2400" spc="-15" baseline="-24305" dirty="0">
                <a:latin typeface="Times New Roman"/>
                <a:cs typeface="Times New Roman"/>
              </a:rPr>
              <a:t>1</a:t>
            </a:r>
            <a:r>
              <a:rPr sz="2400" spc="-284" baseline="-24305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)(</a:t>
            </a:r>
            <a:r>
              <a:rPr sz="2750" i="1" spc="80" dirty="0">
                <a:latin typeface="Times New Roman"/>
                <a:cs typeface="Times New Roman"/>
              </a:rPr>
              <a:t>s</a:t>
            </a:r>
            <a:r>
              <a:rPr sz="2750" i="1" spc="-100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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i="1" spc="60" dirty="0">
                <a:latin typeface="Times New Roman"/>
                <a:cs typeface="Times New Roman"/>
              </a:rPr>
              <a:t>s</a:t>
            </a:r>
            <a:r>
              <a:rPr sz="2400" spc="89" baseline="-24305" dirty="0">
                <a:latin typeface="Times New Roman"/>
                <a:cs typeface="Times New Roman"/>
              </a:rPr>
              <a:t>2</a:t>
            </a:r>
            <a:r>
              <a:rPr sz="2400" spc="-104" baseline="-24305" dirty="0">
                <a:latin typeface="Times New Roman"/>
                <a:cs typeface="Times New Roman"/>
              </a:rPr>
              <a:t> </a:t>
            </a:r>
            <a:r>
              <a:rPr sz="2750" spc="50" dirty="0">
                <a:latin typeface="Times New Roman"/>
                <a:cs typeface="Times New Roman"/>
              </a:rPr>
              <a:t>)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85" dirty="0">
                <a:latin typeface="Symbol"/>
                <a:cs typeface="Symbol"/>
              </a:rPr>
              <a:t>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4078" y="3073293"/>
            <a:ext cx="34925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25" i="1" spc="202" baseline="-25252" dirty="0">
                <a:latin typeface="Times New Roman"/>
                <a:cs typeface="Times New Roman"/>
              </a:rPr>
              <a:t>s</a:t>
            </a:r>
            <a:r>
              <a:rPr sz="1600" spc="13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5315" y="3465766"/>
            <a:ext cx="99314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71855" algn="l"/>
              </a:tabLst>
            </a:pPr>
            <a:r>
              <a:rPr sz="1600" i="1" spc="50" dirty="0">
                <a:latin typeface="Times New Roman"/>
                <a:cs typeface="Times New Roman"/>
              </a:rPr>
              <a:t>n	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23051" y="3210620"/>
            <a:ext cx="175260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1555" algn="l"/>
              </a:tabLst>
            </a:pPr>
            <a:r>
              <a:rPr sz="2750" spc="85" dirty="0">
                <a:latin typeface="Symbol"/>
                <a:cs typeface="Symbol"/>
              </a:rPr>
              <a:t>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2</a:t>
            </a:r>
            <a:r>
              <a:rPr sz="2900" i="1" spc="-120" dirty="0">
                <a:latin typeface="Symbol"/>
                <a:cs typeface="Symbol"/>
              </a:rPr>
              <a:t></a:t>
            </a:r>
            <a:r>
              <a:rPr sz="2900" spc="-120" dirty="0">
                <a:latin typeface="Times New Roman"/>
                <a:cs typeface="Times New Roman"/>
              </a:rPr>
              <a:t>	</a:t>
            </a:r>
            <a:r>
              <a:rPr sz="2750" i="1" spc="60" dirty="0">
                <a:latin typeface="Times New Roman"/>
                <a:cs typeface="Times New Roman"/>
              </a:rPr>
              <a:t>s </a:t>
            </a:r>
            <a:r>
              <a:rPr sz="2750" spc="85" dirty="0">
                <a:latin typeface="Symbol"/>
                <a:cs typeface="Symbol"/>
              </a:rPr>
              <a:t></a:t>
            </a:r>
            <a:r>
              <a:rPr sz="2750" spc="-51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Symbol"/>
                <a:cs typeface="Symbol"/>
              </a:rPr>
              <a:t>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03907" y="4855658"/>
            <a:ext cx="45720" cy="27305"/>
          </a:xfrm>
          <a:custGeom>
            <a:avLst/>
            <a:gdLst/>
            <a:ahLst/>
            <a:cxnLst/>
            <a:rect l="l" t="t" r="r" b="b"/>
            <a:pathLst>
              <a:path w="45720" h="27304">
                <a:moveTo>
                  <a:pt x="0" y="27107"/>
                </a:moveTo>
                <a:lnTo>
                  <a:pt x="45613" y="0"/>
                </a:lnTo>
              </a:path>
            </a:pathLst>
          </a:custGeom>
          <a:ln w="15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49520" y="4863188"/>
            <a:ext cx="67310" cy="183515"/>
          </a:xfrm>
          <a:custGeom>
            <a:avLst/>
            <a:gdLst/>
            <a:ahLst/>
            <a:cxnLst/>
            <a:rect l="l" t="t" r="r" b="b"/>
            <a:pathLst>
              <a:path w="67310" h="183514">
                <a:moveTo>
                  <a:pt x="0" y="0"/>
                </a:moveTo>
                <a:lnTo>
                  <a:pt x="67312" y="182974"/>
                </a:lnTo>
              </a:path>
            </a:pathLst>
          </a:custGeom>
          <a:ln w="29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24315" y="4526605"/>
            <a:ext cx="87630" cy="520065"/>
          </a:xfrm>
          <a:custGeom>
            <a:avLst/>
            <a:gdLst/>
            <a:ahLst/>
            <a:cxnLst/>
            <a:rect l="l" t="t" r="r" b="b"/>
            <a:pathLst>
              <a:path w="87629" h="520064">
                <a:moveTo>
                  <a:pt x="0" y="519557"/>
                </a:moveTo>
                <a:lnTo>
                  <a:pt x="87484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11799" y="4526605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29">
                <a:moveTo>
                  <a:pt x="0" y="0"/>
                </a:moveTo>
                <a:lnTo>
                  <a:pt x="1928677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53777" y="5107907"/>
            <a:ext cx="3617595" cy="0"/>
          </a:xfrm>
          <a:custGeom>
            <a:avLst/>
            <a:gdLst/>
            <a:ahLst/>
            <a:cxnLst/>
            <a:rect l="l" t="t" r="r" b="b"/>
            <a:pathLst>
              <a:path w="3617595">
                <a:moveTo>
                  <a:pt x="0" y="0"/>
                </a:moveTo>
                <a:lnTo>
                  <a:pt x="3617527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48768" y="5112425"/>
            <a:ext cx="45720" cy="27305"/>
          </a:xfrm>
          <a:custGeom>
            <a:avLst/>
            <a:gdLst/>
            <a:ahLst/>
            <a:cxnLst/>
            <a:rect l="l" t="t" r="r" b="b"/>
            <a:pathLst>
              <a:path w="45720" h="27304">
                <a:moveTo>
                  <a:pt x="0" y="27107"/>
                </a:moveTo>
                <a:lnTo>
                  <a:pt x="45493" y="0"/>
                </a:lnTo>
              </a:path>
            </a:pathLst>
          </a:custGeom>
          <a:ln w="150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262" y="5120707"/>
            <a:ext cx="66675" cy="182245"/>
          </a:xfrm>
          <a:custGeom>
            <a:avLst/>
            <a:gdLst/>
            <a:ahLst/>
            <a:cxnLst/>
            <a:rect l="l" t="t" r="r" b="b"/>
            <a:pathLst>
              <a:path w="66675" h="182245">
                <a:moveTo>
                  <a:pt x="0" y="0"/>
                </a:moveTo>
                <a:lnTo>
                  <a:pt x="66444" y="182221"/>
                </a:lnTo>
              </a:path>
            </a:pathLst>
          </a:custGeom>
          <a:ln w="29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68188" y="4784125"/>
            <a:ext cx="88900" cy="519430"/>
          </a:xfrm>
          <a:custGeom>
            <a:avLst/>
            <a:gdLst/>
            <a:ahLst/>
            <a:cxnLst/>
            <a:rect l="l" t="t" r="r" b="b"/>
            <a:pathLst>
              <a:path w="88900" h="519429">
                <a:moveTo>
                  <a:pt x="0" y="518804"/>
                </a:moveTo>
                <a:lnTo>
                  <a:pt x="88292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56481" y="4784125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90" y="0"/>
                </a:lnTo>
              </a:path>
            </a:pathLst>
          </a:custGeom>
          <a:ln w="1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64915" y="5106682"/>
            <a:ext cx="2101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Times New Roman"/>
                <a:cs typeface="Times New Roman"/>
              </a:rPr>
              <a:t>2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22295" y="4560017"/>
            <a:ext cx="21018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Times New Roman"/>
                <a:cs typeface="Times New Roman"/>
              </a:rPr>
              <a:t>4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86057" y="4532082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78018" y="5041098"/>
            <a:ext cx="53530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4020" algn="l"/>
              </a:tabLst>
            </a:pPr>
            <a:r>
              <a:rPr sz="1700" spc="-5" dirty="0">
                <a:latin typeface="Times New Roman"/>
                <a:cs typeface="Times New Roman"/>
              </a:rPr>
              <a:t>1	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64900" y="4560017"/>
            <a:ext cx="46926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dirty="0">
                <a:latin typeface="Symbol"/>
                <a:cs typeface="Symbol"/>
              </a:rPr>
              <a:t></a:t>
            </a:r>
            <a:r>
              <a:rPr sz="2900" spc="-36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4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18381" y="4809011"/>
            <a:ext cx="90995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i="1" spc="-75" dirty="0">
                <a:latin typeface="Symbol"/>
                <a:cs typeface="Symbol"/>
              </a:rPr>
              <a:t></a:t>
            </a:r>
            <a:r>
              <a:rPr sz="3050" i="1" spc="-75" dirty="0">
                <a:latin typeface="Times New Roman"/>
                <a:cs typeface="Times New Roman"/>
              </a:rPr>
              <a:t> </a:t>
            </a:r>
            <a:r>
              <a:rPr sz="2550" spc="-7" baseline="49019" dirty="0">
                <a:latin typeface="Times New Roman"/>
                <a:cs typeface="Times New Roman"/>
              </a:rPr>
              <a:t>2</a:t>
            </a:r>
            <a:r>
              <a:rPr sz="2550" spc="-127" baseline="49019" dirty="0">
                <a:latin typeface="Times New Roman"/>
                <a:cs typeface="Times New Roman"/>
              </a:rPr>
              <a:t> </a:t>
            </a:r>
            <a:r>
              <a:rPr sz="4350" spc="97" baseline="1915" dirty="0">
                <a:latin typeface="Symbol"/>
                <a:cs typeface="Symbol"/>
              </a:rPr>
              <a:t></a:t>
            </a:r>
            <a:r>
              <a:rPr sz="4350" spc="97" baseline="1915" dirty="0">
                <a:latin typeface="Times New Roman"/>
                <a:cs typeface="Times New Roman"/>
              </a:rPr>
              <a:t>1</a:t>
            </a:r>
            <a:endParaRPr sz="4350" baseline="191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28082" y="4796963"/>
            <a:ext cx="176530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31265" algn="l"/>
              </a:tabLst>
            </a:pPr>
            <a:r>
              <a:rPr sz="2900" dirty="0">
                <a:latin typeface="Symbol"/>
                <a:cs typeface="Symbol"/>
              </a:rPr>
              <a:t>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105" dirty="0">
                <a:latin typeface="Symbol"/>
                <a:cs typeface="Symbol"/>
              </a:rPr>
              <a:t></a:t>
            </a:r>
            <a:r>
              <a:rPr sz="3050" i="1" spc="-105" dirty="0">
                <a:latin typeface="Symbol"/>
                <a:cs typeface="Symbol"/>
              </a:rPr>
              <a:t>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4575" i="1" spc="-157" baseline="-6375" dirty="0">
                <a:latin typeface="Symbol"/>
                <a:cs typeface="Symbol"/>
              </a:rPr>
              <a:t></a:t>
            </a:r>
            <a:r>
              <a:rPr sz="4575" spc="-157" baseline="-6375" dirty="0">
                <a:latin typeface="Times New Roman"/>
                <a:cs typeface="Times New Roman"/>
              </a:rPr>
              <a:t>	</a:t>
            </a:r>
            <a:r>
              <a:rPr sz="2900" dirty="0">
                <a:latin typeface="Symbol"/>
                <a:cs typeface="Symbol"/>
              </a:rPr>
              <a:t></a:t>
            </a:r>
            <a:r>
              <a:rPr sz="2900" spc="-455" dirty="0">
                <a:latin typeface="Times New Roman"/>
                <a:cs typeface="Times New Roman"/>
              </a:rPr>
              <a:t> </a:t>
            </a:r>
            <a:r>
              <a:rPr sz="4575" i="1" spc="-157" baseline="-6375" dirty="0">
                <a:latin typeface="Symbol"/>
                <a:cs typeface="Symbol"/>
              </a:rPr>
              <a:t></a:t>
            </a:r>
            <a:endParaRPr sz="4575" baseline="-6375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20741" y="4586128"/>
            <a:ext cx="118491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18844" algn="l"/>
              </a:tabLst>
            </a:pPr>
            <a:r>
              <a:rPr sz="3050" i="1" spc="-105" dirty="0">
                <a:latin typeface="Symbol"/>
                <a:cs typeface="Symbol"/>
              </a:rPr>
              <a:t></a:t>
            </a:r>
            <a:r>
              <a:rPr sz="3050" spc="-105" dirty="0">
                <a:latin typeface="Times New Roman"/>
                <a:cs typeface="Times New Roman"/>
              </a:rPr>
              <a:t>	</a:t>
            </a:r>
            <a:r>
              <a:rPr sz="3050" i="1" spc="-105" dirty="0">
                <a:latin typeface="Symbol"/>
                <a:cs typeface="Symbol"/>
              </a:rPr>
              <a:t>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52291" y="4551491"/>
            <a:ext cx="208089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1173480" algn="l"/>
                <a:tab pos="1885314" algn="l"/>
              </a:tabLst>
            </a:pPr>
            <a:r>
              <a:rPr sz="4350" baseline="1915" dirty="0">
                <a:latin typeface="Symbol"/>
                <a:cs typeface="Symbol"/>
              </a:rPr>
              <a:t></a:t>
            </a:r>
            <a:r>
              <a:rPr sz="4350" spc="-412" baseline="1915" dirty="0">
                <a:latin typeface="Times New Roman"/>
                <a:cs typeface="Times New Roman"/>
              </a:rPr>
              <a:t> </a:t>
            </a:r>
            <a:r>
              <a:rPr sz="4350" spc="-254" baseline="1915" dirty="0">
                <a:latin typeface="Times New Roman"/>
                <a:cs typeface="Times New Roman"/>
              </a:rPr>
              <a:t>2</a:t>
            </a:r>
            <a:r>
              <a:rPr sz="4575" i="1" spc="-112" baseline="1821" dirty="0">
                <a:latin typeface="Symbol"/>
                <a:cs typeface="Symbol"/>
              </a:rPr>
              <a:t></a:t>
            </a:r>
            <a:r>
              <a:rPr sz="4575" spc="22" baseline="1821" dirty="0">
                <a:latin typeface="Times New Roman"/>
                <a:cs typeface="Times New Roman"/>
              </a:rPr>
              <a:t> </a:t>
            </a:r>
            <a:r>
              <a:rPr sz="4575" i="1" spc="-157" baseline="-4553" dirty="0">
                <a:latin typeface="Symbol"/>
                <a:cs typeface="Symbol"/>
              </a:rPr>
              <a:t></a:t>
            </a:r>
            <a:r>
              <a:rPr sz="4575" baseline="-4553" dirty="0">
                <a:latin typeface="Times New Roman"/>
                <a:cs typeface="Times New Roman"/>
              </a:rPr>
              <a:t>	</a:t>
            </a:r>
            <a:r>
              <a:rPr sz="4350" baseline="1915" dirty="0">
                <a:latin typeface="Symbol"/>
                <a:cs typeface="Symbol"/>
              </a:rPr>
              <a:t></a:t>
            </a:r>
            <a:r>
              <a:rPr sz="4350" baseline="1915" dirty="0">
                <a:latin typeface="Times New Roman"/>
                <a:cs typeface="Times New Roman"/>
              </a:rPr>
              <a:t>	</a:t>
            </a:r>
            <a:r>
              <a:rPr sz="3050" i="1" spc="-75" dirty="0">
                <a:latin typeface="Symbol"/>
                <a:cs typeface="Symbol"/>
              </a:rPr>
              <a:t>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62475" y="504109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74987" y="504109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99976" y="4567472"/>
            <a:ext cx="133350" cy="50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93702" y="4567472"/>
            <a:ext cx="133350" cy="501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7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70"/>
              </a:lnSpc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41721" y="4783578"/>
            <a:ext cx="1333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spc="-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20989" y="4816784"/>
            <a:ext cx="98615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45490" algn="l"/>
              </a:tabLst>
            </a:pPr>
            <a:r>
              <a:rPr sz="4350" i="1" baseline="-6704" dirty="0">
                <a:latin typeface="Times New Roman"/>
                <a:cs typeface="Times New Roman"/>
              </a:rPr>
              <a:t>s</a:t>
            </a:r>
            <a:r>
              <a:rPr sz="4350" i="1" spc="300" baseline="-67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4350" i="1" baseline="-6704" dirty="0">
                <a:latin typeface="Times New Roman"/>
                <a:cs typeface="Times New Roman"/>
              </a:rPr>
              <a:t>s	</a:t>
            </a:r>
            <a:r>
              <a:rPr sz="290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743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290" dirty="0"/>
              <a:t> </a:t>
            </a:r>
            <a:r>
              <a:rPr spc="-6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298" y="1323847"/>
            <a:ext cx="609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 a second-order system can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into</a:t>
            </a:r>
            <a:r>
              <a:rPr sz="2400" spc="4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one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159470"/>
            <a:ext cx="5819775" cy="29800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65125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According the</a:t>
            </a:r>
            <a:r>
              <a:rPr sz="24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value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of	</a:t>
            </a:r>
            <a:r>
              <a:rPr sz="5100" i="1" spc="-172" baseline="-2450" dirty="0">
                <a:latin typeface="Symbol"/>
                <a:cs typeface="Symbol"/>
              </a:rPr>
              <a:t></a:t>
            </a:r>
            <a:endParaRPr sz="5100" baseline="-2450">
              <a:latin typeface="Symbol"/>
              <a:cs typeface="Symbol"/>
            </a:endParaRPr>
          </a:p>
          <a:p>
            <a:pPr marL="1949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four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categories: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90"/>
              </a:spcBef>
              <a:buFont typeface="Wingdings"/>
              <a:buChar char=""/>
              <a:tabLst>
                <a:tab pos="699135" algn="l"/>
                <a:tab pos="337820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1: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Over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b="1" spc="-5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699135" algn="l"/>
                <a:tab pos="38760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2: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Critically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 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b="1" spc="-9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699135" algn="l"/>
                <a:tab pos="35331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3: Under</a:t>
            </a:r>
            <a:r>
              <a:rPr sz="2000" b="1" spc="-3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(0 &lt; ξ</a:t>
            </a:r>
            <a:r>
              <a:rPr sz="2000" b="1" spc="-1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&lt;1)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1535"/>
              </a:spcBef>
              <a:buFont typeface="Wingdings"/>
              <a:buChar char=""/>
              <a:tabLst>
                <a:tab pos="699135" algn="l"/>
                <a:tab pos="3126740" algn="l"/>
              </a:tabLst>
            </a:pP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Case 4:</a:t>
            </a:r>
            <a:r>
              <a:rPr sz="2000" b="1" spc="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No</a:t>
            </a:r>
            <a:r>
              <a:rPr sz="2000" b="1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4982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b="1" spc="-5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4982"/>
                </a:solidFill>
                <a:latin typeface="Trebuchet MS"/>
                <a:cs typeface="Trebuchet MS"/>
              </a:rPr>
              <a:t>0)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69563"/>
            <a:ext cx="103593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Ex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ple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#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4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Solution: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its response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16246" y="263271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9114" y="3259073"/>
            <a:ext cx="2178050" cy="3175"/>
          </a:xfrm>
          <a:custGeom>
            <a:avLst/>
            <a:gdLst/>
            <a:ahLst/>
            <a:cxnLst/>
            <a:rect l="l" t="t" r="r" b="b"/>
            <a:pathLst>
              <a:path w="2178050" h="3175">
                <a:moveTo>
                  <a:pt x="2178050" y="0"/>
                </a:moveTo>
                <a:lnTo>
                  <a:pt x="0" y="3175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2479" y="32324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5279" y="3235451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86555" y="3232404"/>
            <a:ext cx="0" cy="49530"/>
          </a:xfrm>
          <a:custGeom>
            <a:avLst/>
            <a:gdLst/>
            <a:ahLst/>
            <a:cxnLst/>
            <a:rect l="l" t="t" r="r" b="b"/>
            <a:pathLst>
              <a:path h="49529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00090" y="3042920"/>
            <a:ext cx="18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δ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3711" y="3204972"/>
            <a:ext cx="92075" cy="109855"/>
          </a:xfrm>
          <a:custGeom>
            <a:avLst/>
            <a:gdLst/>
            <a:ahLst/>
            <a:cxnLst/>
            <a:rect l="l" t="t" r="r" b="b"/>
            <a:pathLst>
              <a:path w="92075" h="109854">
                <a:moveTo>
                  <a:pt x="92075" y="0"/>
                </a:moveTo>
                <a:lnTo>
                  <a:pt x="0" y="109474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53711" y="3217164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0" y="0"/>
                </a:moveTo>
                <a:lnTo>
                  <a:pt x="92075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07179" y="3224783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92075" y="0"/>
                </a:moveTo>
                <a:lnTo>
                  <a:pt x="0" y="9994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07179" y="3226307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29">
                <a:moveTo>
                  <a:pt x="0" y="0"/>
                </a:moveTo>
                <a:lnTo>
                  <a:pt x="92075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62014" y="5525995"/>
            <a:ext cx="1927860" cy="0"/>
          </a:xfrm>
          <a:custGeom>
            <a:avLst/>
            <a:gdLst/>
            <a:ahLst/>
            <a:cxnLst/>
            <a:rect l="l" t="t" r="r" b="b"/>
            <a:pathLst>
              <a:path w="1927860">
                <a:moveTo>
                  <a:pt x="0" y="0"/>
                </a:moveTo>
                <a:lnTo>
                  <a:pt x="1927798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06097" y="5093634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7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6126" y="5521445"/>
            <a:ext cx="1422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475" dirty="0">
                <a:latin typeface="Times New Roman"/>
                <a:cs typeface="Times New Roman"/>
              </a:rPr>
              <a:t>3</a:t>
            </a:r>
            <a:r>
              <a:rPr sz="2400" i="1" spc="475" dirty="0">
                <a:latin typeface="Times New Roman"/>
                <a:cs typeface="Times New Roman"/>
              </a:rPr>
              <a:t>s</a:t>
            </a:r>
            <a:r>
              <a:rPr sz="2400" i="1" spc="155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7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1266" y="5384791"/>
            <a:ext cx="4140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7702" y="5284456"/>
            <a:ext cx="1206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0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64328" y="6316160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239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1631" y="631616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94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8370" y="6316160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172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5288" y="631616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349" y="0"/>
                </a:lnTo>
              </a:path>
            </a:pathLst>
          </a:custGeom>
          <a:ln w="11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75043" y="5906608"/>
            <a:ext cx="17399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3142" y="6087006"/>
            <a:ext cx="18796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15391" y="5906608"/>
            <a:ext cx="113982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78535" algn="l"/>
              </a:tabLst>
            </a:pP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4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2600" y="6087006"/>
            <a:ext cx="70675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spc="60" baseline="34567" dirty="0">
                <a:latin typeface="Times New Roman"/>
                <a:cs typeface="Times New Roman"/>
              </a:rPr>
              <a:t>1</a:t>
            </a:r>
            <a:r>
              <a:rPr sz="3375" spc="-7" baseline="34567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2856" y="6311189"/>
            <a:ext cx="186880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  <a:tab pos="1306195" algn="l"/>
              </a:tabLst>
            </a:pPr>
            <a:r>
              <a:rPr sz="2250" i="1" spc="30" dirty="0">
                <a:latin typeface="Times New Roman"/>
                <a:cs typeface="Times New Roman"/>
              </a:rPr>
              <a:t>s	s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1	</a:t>
            </a:r>
            <a:r>
              <a:rPr sz="2250" i="1" spc="30" dirty="0">
                <a:latin typeface="Times New Roman"/>
                <a:cs typeface="Times New Roman"/>
              </a:rPr>
              <a:t>s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7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0728" y="6311189"/>
            <a:ext cx="1630045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1950" spc="150" baseline="42735" dirty="0">
                <a:latin typeface="Times New Roman"/>
                <a:cs typeface="Times New Roman"/>
              </a:rPr>
              <a:t>2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3</a:t>
            </a:r>
            <a:r>
              <a:rPr sz="2250" i="1" spc="5" dirty="0">
                <a:latin typeface="Times New Roman"/>
                <a:cs typeface="Times New Roman"/>
              </a:rPr>
              <a:t>s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28827" y="6087006"/>
            <a:ext cx="21704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i="1" spc="100" dirty="0">
                <a:latin typeface="Times New Roman"/>
                <a:cs typeface="Times New Roman"/>
              </a:rPr>
              <a:t>C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R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60" dirty="0">
                <a:latin typeface="Times New Roman"/>
                <a:cs typeface="Times New Roman"/>
              </a:rPr>
              <a:t>s</a:t>
            </a:r>
            <a:r>
              <a:rPr sz="2250" spc="60" dirty="0">
                <a:latin typeface="Times New Roman"/>
                <a:cs typeface="Times New Roman"/>
              </a:rPr>
              <a:t>)</a:t>
            </a:r>
            <a:r>
              <a:rPr sz="2250" i="1" spc="60" dirty="0">
                <a:latin typeface="Times New Roman"/>
                <a:cs typeface="Times New Roman"/>
              </a:rPr>
              <a:t>T</a:t>
            </a:r>
            <a:r>
              <a:rPr sz="2250" i="1" spc="-459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s</a:t>
            </a:r>
            <a:r>
              <a:rPr sz="2250" spc="8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46350" y="2764556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4">
                <a:moveTo>
                  <a:pt x="0" y="23194"/>
                </a:moveTo>
                <a:lnTo>
                  <a:pt x="40566" y="0"/>
                </a:lnTo>
              </a:path>
            </a:pathLst>
          </a:custGeom>
          <a:ln w="12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6917" y="2770999"/>
            <a:ext cx="58419" cy="147955"/>
          </a:xfrm>
          <a:custGeom>
            <a:avLst/>
            <a:gdLst/>
            <a:ahLst/>
            <a:cxnLst/>
            <a:rect l="l" t="t" r="r" b="b"/>
            <a:pathLst>
              <a:path w="58420" h="147955">
                <a:moveTo>
                  <a:pt x="0" y="0"/>
                </a:moveTo>
                <a:lnTo>
                  <a:pt x="58243" y="147543"/>
                </a:lnTo>
              </a:path>
            </a:pathLst>
          </a:custGeom>
          <a:ln w="26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51707" y="2497817"/>
            <a:ext cx="77470" cy="421005"/>
          </a:xfrm>
          <a:custGeom>
            <a:avLst/>
            <a:gdLst/>
            <a:ahLst/>
            <a:cxnLst/>
            <a:rect l="l" t="t" r="r" b="b"/>
            <a:pathLst>
              <a:path w="77470" h="421005">
                <a:moveTo>
                  <a:pt x="0" y="420725"/>
                </a:moveTo>
                <a:lnTo>
                  <a:pt x="77204" y="0"/>
                </a:lnTo>
              </a:path>
            </a:pathLst>
          </a:custGeom>
          <a:ln w="130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8912" y="2497817"/>
            <a:ext cx="802005" cy="0"/>
          </a:xfrm>
          <a:custGeom>
            <a:avLst/>
            <a:gdLst/>
            <a:ahLst/>
            <a:cxnLst/>
            <a:rect l="l" t="t" r="r" b="b"/>
            <a:pathLst>
              <a:path w="802004">
                <a:moveTo>
                  <a:pt x="0" y="0"/>
                </a:moveTo>
                <a:lnTo>
                  <a:pt x="801636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672513" y="3363107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5">
                <a:moveTo>
                  <a:pt x="0" y="23194"/>
                </a:moveTo>
                <a:lnTo>
                  <a:pt x="40566" y="0"/>
                </a:lnTo>
              </a:path>
            </a:pathLst>
          </a:custGeom>
          <a:ln w="12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713079" y="3370194"/>
            <a:ext cx="58419" cy="147320"/>
          </a:xfrm>
          <a:custGeom>
            <a:avLst/>
            <a:gdLst/>
            <a:ahLst/>
            <a:cxnLst/>
            <a:rect l="l" t="t" r="r" b="b"/>
            <a:pathLst>
              <a:path w="58420" h="147320">
                <a:moveTo>
                  <a:pt x="0" y="0"/>
                </a:moveTo>
                <a:lnTo>
                  <a:pt x="58243" y="146899"/>
                </a:lnTo>
              </a:path>
            </a:pathLst>
          </a:custGeom>
          <a:ln w="261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77870" y="3096368"/>
            <a:ext cx="78105" cy="421005"/>
          </a:xfrm>
          <a:custGeom>
            <a:avLst/>
            <a:gdLst/>
            <a:ahLst/>
            <a:cxnLst/>
            <a:rect l="l" t="t" r="r" b="b"/>
            <a:pathLst>
              <a:path w="78104" h="421004">
                <a:moveTo>
                  <a:pt x="0" y="420725"/>
                </a:moveTo>
                <a:lnTo>
                  <a:pt x="77885" y="0"/>
                </a:lnTo>
              </a:path>
            </a:pathLst>
          </a:custGeom>
          <a:ln w="13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55755" y="3096368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>
                <a:moveTo>
                  <a:pt x="0" y="0"/>
                </a:moveTo>
                <a:lnTo>
                  <a:pt x="800981" y="0"/>
                </a:lnTo>
              </a:path>
            </a:pathLst>
          </a:custGeom>
          <a:ln w="128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98655" y="3099221"/>
            <a:ext cx="106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61170" y="3090663"/>
            <a:ext cx="32454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9425" algn="l"/>
                <a:tab pos="1610360" algn="l"/>
                <a:tab pos="2394585" algn="l"/>
                <a:tab pos="2833370" algn="l"/>
              </a:tabLst>
            </a:pPr>
            <a:r>
              <a:rPr sz="2450" i="1" spc="40" dirty="0">
                <a:latin typeface="Times New Roman"/>
                <a:cs typeface="Times New Roman"/>
              </a:rPr>
              <a:t>s</a:t>
            </a:r>
            <a:r>
              <a:rPr sz="2175" spc="60" baseline="-22988" dirty="0">
                <a:latin typeface="Times New Roman"/>
                <a:cs typeface="Times New Roman"/>
              </a:rPr>
              <a:t>2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31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Symbol"/>
                <a:cs typeface="Symbol"/>
              </a:rPr>
              <a:t></a:t>
            </a:r>
            <a:r>
              <a:rPr sz="2175" i="1" spc="-15" baseline="-22988" dirty="0">
                <a:latin typeface="Times New Roman"/>
                <a:cs typeface="Times New Roman"/>
              </a:rPr>
              <a:t>n</a:t>
            </a:r>
            <a:r>
              <a:rPr sz="2600" i="1" spc="-10" dirty="0">
                <a:latin typeface="Symbol"/>
                <a:cs typeface="Symbol"/>
              </a:rPr>
              <a:t></a:t>
            </a:r>
            <a:r>
              <a:rPr sz="2600" spc="-10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Symbol"/>
                <a:cs typeface="Symbol"/>
              </a:rPr>
              <a:t></a:t>
            </a:r>
            <a:r>
              <a:rPr sz="2175" i="1" spc="-22" baseline="-22988" dirty="0">
                <a:latin typeface="Times New Roman"/>
                <a:cs typeface="Times New Roman"/>
              </a:rPr>
              <a:t>n	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spc="-35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4239" y="1131379"/>
            <a:ext cx="9813925" cy="183642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485"/>
              </a:spcBef>
              <a:buSzPct val="73913"/>
              <a:buFont typeface="Wingdings"/>
              <a:buChar char=""/>
              <a:tabLst>
                <a:tab pos="391160" algn="l"/>
                <a:tab pos="391795" algn="l"/>
                <a:tab pos="3472815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1: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Over</a:t>
            </a:r>
            <a:r>
              <a:rPr sz="2300" b="1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(ξ &gt;</a:t>
            </a:r>
            <a:r>
              <a:rPr sz="23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300">
              <a:latin typeface="Trebuchet MS"/>
              <a:cs typeface="Trebuchet MS"/>
            </a:endParaRPr>
          </a:p>
          <a:p>
            <a:pPr marL="711200" lvl="1" indent="-229235">
              <a:lnSpc>
                <a:spcPct val="100000"/>
              </a:lnSpc>
              <a:spcBef>
                <a:spcPts val="1215"/>
              </a:spcBef>
              <a:buSzPct val="80000"/>
              <a:buFont typeface="Wingdings"/>
              <a:buChar char=""/>
              <a:tabLst>
                <a:tab pos="711200" algn="l"/>
                <a:tab pos="7118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two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roots 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the characteristic equation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s1 and s2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real and</a:t>
            </a:r>
            <a:r>
              <a:rPr sz="2000" spc="-18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distinct.</a:t>
            </a:r>
            <a:endParaRPr sz="2000">
              <a:latin typeface="Trebuchet MS"/>
              <a:cs typeface="Trebuchet MS"/>
            </a:endParaRPr>
          </a:p>
          <a:p>
            <a:pPr marR="1778000" algn="ctr">
              <a:lnSpc>
                <a:spcPts val="2610"/>
              </a:lnSpc>
              <a:spcBef>
                <a:spcPts val="635"/>
              </a:spcBef>
            </a:pPr>
            <a:r>
              <a:rPr sz="2400" b="1" dirty="0">
                <a:latin typeface="Times New Roman"/>
                <a:cs typeface="Times New Roman"/>
              </a:rPr>
              <a:t>jω</a:t>
            </a:r>
            <a:endParaRPr sz="2400">
              <a:latin typeface="Times New Roman"/>
              <a:cs typeface="Times New Roman"/>
            </a:endParaRPr>
          </a:p>
          <a:p>
            <a:pPr marR="68580" algn="r">
              <a:lnSpc>
                <a:spcPts val="2180"/>
              </a:lnSpc>
              <a:tabLst>
                <a:tab pos="410845" algn="l"/>
                <a:tab pos="1541145" algn="l"/>
                <a:tab pos="2330450" algn="l"/>
              </a:tabLst>
            </a:pPr>
            <a:r>
              <a:rPr sz="2450" i="1" spc="30" dirty="0">
                <a:latin typeface="Times New Roman"/>
                <a:cs typeface="Times New Roman"/>
              </a:rPr>
              <a:t>s	</a:t>
            </a:r>
            <a:r>
              <a:rPr sz="2450" spc="40" dirty="0">
                <a:latin typeface="Symbol"/>
                <a:cs typeface="Symbol"/>
              </a:rPr>
              <a:t></a:t>
            </a:r>
            <a:r>
              <a:rPr sz="2450" spc="40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i="1" spc="140" dirty="0">
                <a:latin typeface="Times New Roman"/>
                <a:cs typeface="Times New Roman"/>
              </a:rPr>
              <a:t> 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spc="-35" dirty="0">
                <a:latin typeface="Times New Roman"/>
                <a:cs typeface="Times New Roman"/>
              </a:rPr>
              <a:t>	</a:t>
            </a:r>
            <a:r>
              <a:rPr sz="2450" spc="40" dirty="0">
                <a:latin typeface="Symbol"/>
                <a:cs typeface="Symbol"/>
              </a:rPr>
              <a:t>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Symbol"/>
                <a:cs typeface="Symbol"/>
              </a:rPr>
              <a:t></a:t>
            </a:r>
            <a:r>
              <a:rPr sz="2600" spc="-50" dirty="0">
                <a:latin typeface="Times New Roman"/>
                <a:cs typeface="Times New Roman"/>
              </a:rPr>
              <a:t>	</a:t>
            </a:r>
            <a:r>
              <a:rPr sz="2600" i="1" spc="-35" dirty="0">
                <a:latin typeface="Symbol"/>
                <a:cs typeface="Symbol"/>
              </a:rPr>
              <a:t></a:t>
            </a:r>
            <a:r>
              <a:rPr sz="2600" i="1" spc="-35" dirty="0">
                <a:latin typeface="Times New Roman"/>
                <a:cs typeface="Times New Roman"/>
              </a:rPr>
              <a:t> </a:t>
            </a:r>
            <a:r>
              <a:rPr sz="2175" spc="15" baseline="42145" dirty="0">
                <a:latin typeface="Times New Roman"/>
                <a:cs typeface="Times New Roman"/>
              </a:rPr>
              <a:t>2 </a:t>
            </a:r>
            <a:r>
              <a:rPr sz="2450" spc="40" dirty="0">
                <a:latin typeface="Symbol"/>
                <a:cs typeface="Symbol"/>
              </a:rPr>
              <a:t></a:t>
            </a:r>
            <a:r>
              <a:rPr sz="2450" spc="-325" dirty="0">
                <a:latin typeface="Times New Roman"/>
                <a:cs typeface="Times New Roman"/>
              </a:rPr>
              <a:t> </a:t>
            </a:r>
            <a:r>
              <a:rPr sz="2450" spc="4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R="1124585" algn="r">
              <a:lnSpc>
                <a:spcPts val="1065"/>
              </a:lnSpc>
              <a:tabLst>
                <a:tab pos="1037590" algn="l"/>
                <a:tab pos="1878964" algn="l"/>
              </a:tabLst>
            </a:pPr>
            <a:r>
              <a:rPr sz="1450" spc="10" dirty="0">
                <a:latin typeface="Times New Roman"/>
                <a:cs typeface="Times New Roman"/>
              </a:rPr>
              <a:t>1	</a:t>
            </a:r>
            <a:r>
              <a:rPr sz="1450" i="1" spc="10" dirty="0">
                <a:latin typeface="Times New Roman"/>
                <a:cs typeface="Times New Roman"/>
              </a:rPr>
              <a:t>n	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441692" y="2426207"/>
            <a:ext cx="3281679" cy="1169035"/>
          </a:xfrm>
          <a:custGeom>
            <a:avLst/>
            <a:gdLst/>
            <a:ahLst/>
            <a:cxnLst/>
            <a:rect l="l" t="t" r="r" b="b"/>
            <a:pathLst>
              <a:path w="3281679" h="1169035">
                <a:moveTo>
                  <a:pt x="0" y="1168908"/>
                </a:moveTo>
                <a:lnTo>
                  <a:pt x="3281172" y="1168908"/>
                </a:lnTo>
                <a:lnTo>
                  <a:pt x="3281172" y="0"/>
                </a:lnTo>
                <a:lnTo>
                  <a:pt x="0" y="0"/>
                </a:lnTo>
                <a:lnTo>
                  <a:pt x="0" y="1168908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1155403"/>
            <a:ext cx="7671434" cy="116776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29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0962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1939925">
              <a:lnSpc>
                <a:spcPct val="100000"/>
              </a:lnSpc>
              <a:spcBef>
                <a:spcPts val="1435"/>
              </a:spcBef>
              <a:tabLst>
                <a:tab pos="6128385" algn="l"/>
              </a:tabLst>
            </a:pPr>
            <a:r>
              <a:rPr sz="2900" i="1" spc="85" dirty="0">
                <a:latin typeface="Times New Roman"/>
                <a:cs typeface="Times New Roman"/>
              </a:rPr>
              <a:t>c</a:t>
            </a:r>
            <a:r>
              <a:rPr sz="2900" spc="85" dirty="0">
                <a:latin typeface="Times New Roman"/>
                <a:cs typeface="Times New Roman"/>
              </a:rPr>
              <a:t>(</a:t>
            </a:r>
            <a:r>
              <a:rPr sz="2900" i="1" spc="85" dirty="0">
                <a:latin typeface="Times New Roman"/>
                <a:cs typeface="Times New Roman"/>
              </a:rPr>
              <a:t>t</a:t>
            </a:r>
            <a:r>
              <a:rPr sz="2900" spc="85" dirty="0">
                <a:latin typeface="Times New Roman"/>
                <a:cs typeface="Times New Roman"/>
              </a:rPr>
              <a:t>)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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L</a:t>
            </a:r>
            <a:r>
              <a:rPr sz="2550" spc="30" baseline="42483" dirty="0">
                <a:latin typeface="Symbol"/>
                <a:cs typeface="Symbol"/>
              </a:rPr>
              <a:t></a:t>
            </a:r>
            <a:r>
              <a:rPr sz="2550" spc="30" baseline="42483" dirty="0">
                <a:latin typeface="Times New Roman"/>
                <a:cs typeface="Times New Roman"/>
              </a:rPr>
              <a:t>1</a:t>
            </a:r>
            <a:r>
              <a:rPr sz="2900" spc="20" dirty="0">
                <a:latin typeface="Times New Roman"/>
                <a:cs typeface="Times New Roman"/>
              </a:rPr>
              <a:t>{</a:t>
            </a:r>
            <a:r>
              <a:rPr sz="2900" i="1" spc="20" dirty="0">
                <a:latin typeface="Times New Roman"/>
                <a:cs typeface="Times New Roman"/>
              </a:rPr>
              <a:t>C</a:t>
            </a:r>
            <a:r>
              <a:rPr sz="2900" spc="20" dirty="0">
                <a:latin typeface="Times New Roman"/>
                <a:cs typeface="Times New Roman"/>
              </a:rPr>
              <a:t>(</a:t>
            </a:r>
            <a:r>
              <a:rPr sz="2900" i="1" spc="20" dirty="0">
                <a:latin typeface="Times New Roman"/>
                <a:cs typeface="Times New Roman"/>
              </a:rPr>
              <a:t>s</a:t>
            </a:r>
            <a:r>
              <a:rPr sz="2900" spc="20" dirty="0">
                <a:latin typeface="Times New Roman"/>
                <a:cs typeface="Times New Roman"/>
              </a:rPr>
              <a:t>)}</a:t>
            </a:r>
            <a:r>
              <a:rPr sz="2900" spc="-229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</a:t>
            </a:r>
            <a:r>
              <a:rPr sz="2900" spc="-190" dirty="0">
                <a:latin typeface="Times New Roman"/>
                <a:cs typeface="Times New Roman"/>
              </a:rPr>
              <a:t> </a:t>
            </a:r>
            <a:r>
              <a:rPr sz="2900" spc="-65" dirty="0">
                <a:latin typeface="Times New Roman"/>
                <a:cs typeface="Times New Roman"/>
              </a:rPr>
              <a:t>[1</a:t>
            </a:r>
            <a:r>
              <a:rPr sz="2900" spc="-409" dirty="0">
                <a:latin typeface="Times New Roman"/>
                <a:cs typeface="Times New Roman"/>
              </a:rPr>
              <a:t> </a:t>
            </a:r>
            <a:r>
              <a:rPr sz="2900" spc="80" dirty="0">
                <a:latin typeface="Symbol"/>
                <a:cs typeface="Symbol"/>
              </a:rPr>
              <a:t></a:t>
            </a:r>
            <a:r>
              <a:rPr sz="2900" spc="-195" dirty="0">
                <a:latin typeface="Times New Roman"/>
                <a:cs typeface="Times New Roman"/>
              </a:rPr>
              <a:t> </a:t>
            </a:r>
            <a:r>
              <a:rPr sz="2900" spc="70" dirty="0">
                <a:latin typeface="Times New Roman"/>
                <a:cs typeface="Times New Roman"/>
              </a:rPr>
              <a:t>2</a:t>
            </a:r>
            <a:r>
              <a:rPr sz="2900" spc="235" dirty="0">
                <a:latin typeface="Times New Roman"/>
                <a:cs typeface="Times New Roman"/>
              </a:rPr>
              <a:t> </a:t>
            </a:r>
            <a:r>
              <a:rPr sz="2900" i="1" spc="105" dirty="0">
                <a:latin typeface="Times New Roman"/>
                <a:cs typeface="Times New Roman"/>
              </a:rPr>
              <a:t>e</a:t>
            </a:r>
            <a:r>
              <a:rPr sz="2550" spc="157" baseline="42483" dirty="0">
                <a:latin typeface="Symbol"/>
                <a:cs typeface="Symbol"/>
              </a:rPr>
              <a:t></a:t>
            </a:r>
            <a:r>
              <a:rPr sz="2550" i="1" spc="157" baseline="42483" dirty="0">
                <a:latin typeface="Times New Roman"/>
                <a:cs typeface="Times New Roman"/>
              </a:rPr>
              <a:t>t	</a:t>
            </a:r>
            <a:r>
              <a:rPr sz="2900" spc="80" dirty="0">
                <a:latin typeface="Symbol"/>
                <a:cs typeface="Symbol"/>
              </a:rPr>
              <a:t></a:t>
            </a:r>
            <a:r>
              <a:rPr sz="2900" spc="80" dirty="0">
                <a:latin typeface="Times New Roman"/>
                <a:cs typeface="Times New Roman"/>
              </a:rPr>
              <a:t> </a:t>
            </a:r>
            <a:r>
              <a:rPr sz="2900" i="1" spc="70" dirty="0">
                <a:latin typeface="Times New Roman"/>
                <a:cs typeface="Times New Roman"/>
              </a:rPr>
              <a:t>e</a:t>
            </a:r>
            <a:r>
              <a:rPr sz="2550" spc="104" baseline="42483" dirty="0">
                <a:latin typeface="Symbol"/>
                <a:cs typeface="Symbol"/>
              </a:rPr>
              <a:t></a:t>
            </a:r>
            <a:r>
              <a:rPr sz="2550" spc="104" baseline="42483" dirty="0">
                <a:latin typeface="Times New Roman"/>
                <a:cs typeface="Times New Roman"/>
              </a:rPr>
              <a:t>2</a:t>
            </a:r>
            <a:r>
              <a:rPr sz="2550" i="1" spc="104" baseline="42483" dirty="0">
                <a:latin typeface="Times New Roman"/>
                <a:cs typeface="Times New Roman"/>
              </a:rPr>
              <a:t>t</a:t>
            </a:r>
            <a:r>
              <a:rPr sz="2550" i="1" spc="-412" baseline="42483" dirty="0">
                <a:latin typeface="Times New Roman"/>
                <a:cs typeface="Times New Roman"/>
              </a:rPr>
              <a:t> </a:t>
            </a:r>
            <a:r>
              <a:rPr sz="2900" spc="45" dirty="0">
                <a:latin typeface="Times New Roman"/>
                <a:cs typeface="Times New Roman"/>
              </a:rPr>
              <a:t>]</a:t>
            </a:r>
            <a:r>
              <a:rPr sz="2900" i="1" spc="45" dirty="0">
                <a:latin typeface="Times New Roman"/>
                <a:cs typeface="Times New Roman"/>
              </a:rPr>
              <a:t>u</a:t>
            </a:r>
            <a:r>
              <a:rPr sz="2900" spc="45" dirty="0">
                <a:latin typeface="Times New Roman"/>
                <a:cs typeface="Times New Roman"/>
              </a:rPr>
              <a:t>(</a:t>
            </a:r>
            <a:r>
              <a:rPr sz="2900" i="1" spc="45" dirty="0">
                <a:latin typeface="Times New Roman"/>
                <a:cs typeface="Times New Roman"/>
              </a:rPr>
              <a:t>t</a:t>
            </a:r>
            <a:r>
              <a:rPr sz="2900" spc="4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0444" y="2510027"/>
            <a:ext cx="6463283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4451" y="2574035"/>
            <a:ext cx="6280404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97820" y="3724112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21452" y="4094988"/>
            <a:ext cx="1051560" cy="601980"/>
          </a:xfrm>
          <a:custGeom>
            <a:avLst/>
            <a:gdLst/>
            <a:ahLst/>
            <a:cxnLst/>
            <a:rect l="l" t="t" r="r" b="b"/>
            <a:pathLst>
              <a:path w="1051559" h="601979">
                <a:moveTo>
                  <a:pt x="0" y="601980"/>
                </a:moveTo>
                <a:lnTo>
                  <a:pt x="1051559" y="601980"/>
                </a:lnTo>
                <a:lnTo>
                  <a:pt x="1051559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35401" y="2554985"/>
            <a:ext cx="6318885" cy="4038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0">
              <a:latin typeface="Times New Roman"/>
              <a:cs typeface="Times New Roman"/>
            </a:endParaRPr>
          </a:p>
          <a:p>
            <a:pPr marL="128270" algn="ctr">
              <a:lnSpc>
                <a:spcPct val="100000"/>
              </a:lnSpc>
              <a:tabLst>
                <a:tab pos="563245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</a:t>
            </a:r>
            <a:r>
              <a:rPr sz="3550" spc="-3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400">
              <a:latin typeface="Times New Roman"/>
              <a:cs typeface="Times New Roman"/>
            </a:endParaRPr>
          </a:p>
          <a:p>
            <a:pPr marR="59690" algn="ctr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793363"/>
            <a:ext cx="103593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Ex</a:t>
            </a:r>
            <a:r>
              <a:rPr sz="2200" b="1" spc="-1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ple</a:t>
            </a:r>
            <a:r>
              <a:rPr sz="2200" b="1" spc="5" dirty="0">
                <a:solidFill>
                  <a:srgbClr val="001F5F"/>
                </a:solidFill>
                <a:latin typeface="Trebuchet MS"/>
                <a:cs typeface="Trebuchet MS"/>
              </a:rPr>
              <a:t>#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5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Solution: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its response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7834" y="246507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2999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0702" y="3089910"/>
            <a:ext cx="2178050" cy="3175"/>
          </a:xfrm>
          <a:custGeom>
            <a:avLst/>
            <a:gdLst/>
            <a:ahLst/>
            <a:cxnLst/>
            <a:rect l="l" t="t" r="r" b="b"/>
            <a:pathLst>
              <a:path w="2178050" h="3175">
                <a:moveTo>
                  <a:pt x="2178050" y="0"/>
                </a:moveTo>
                <a:lnTo>
                  <a:pt x="0" y="3175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54067" y="306476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96867" y="3067811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8144" y="3064764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275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58232" y="2728416"/>
            <a:ext cx="184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δ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6426"/>
            <a:ext cx="8247380" cy="12147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94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369824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2:</a:t>
            </a:r>
            <a:r>
              <a:rPr sz="2300" b="1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Critically</a:t>
            </a:r>
            <a:r>
              <a:rPr sz="20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699135" algn="l"/>
              </a:tabLst>
            </a:pP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two </a:t>
            </a:r>
            <a:r>
              <a:rPr sz="1800" spc="-10" dirty="0">
                <a:solidFill>
                  <a:srgbClr val="004982"/>
                </a:solidFill>
                <a:latin typeface="Trebuchet MS"/>
                <a:cs typeface="Trebuchet MS"/>
              </a:rPr>
              <a:t>roots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of the characteristic equation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4982"/>
                </a:solidFill>
                <a:latin typeface="Trebuchet MS"/>
                <a:cs typeface="Trebuchet MS"/>
              </a:rPr>
              <a:t>1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004982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real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and</a:t>
            </a:r>
            <a:r>
              <a:rPr sz="1800" spc="2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equal.</a:t>
            </a:r>
            <a:endParaRPr sz="1800">
              <a:latin typeface="Trebuchet MS"/>
              <a:cs typeface="Trebuchet MS"/>
            </a:endParaRPr>
          </a:p>
          <a:p>
            <a:pPr marR="734695" algn="ctr">
              <a:lnSpc>
                <a:spcPct val="100000"/>
              </a:lnSpc>
              <a:spcBef>
                <a:spcPts val="145"/>
              </a:spcBef>
            </a:pPr>
            <a:r>
              <a:rPr sz="2400" b="1" dirty="0">
                <a:latin typeface="Times New Roman"/>
                <a:cs typeface="Times New Roman"/>
              </a:rPr>
              <a:t>jω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7620" y="3037332"/>
            <a:ext cx="90805" cy="109855"/>
          </a:xfrm>
          <a:custGeom>
            <a:avLst/>
            <a:gdLst/>
            <a:ahLst/>
            <a:cxnLst/>
            <a:rect l="l" t="t" r="r" b="b"/>
            <a:pathLst>
              <a:path w="90804" h="109855">
                <a:moveTo>
                  <a:pt x="90550" y="0"/>
                </a:moveTo>
                <a:lnTo>
                  <a:pt x="0" y="109473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0855" y="3048000"/>
            <a:ext cx="90805" cy="100330"/>
          </a:xfrm>
          <a:custGeom>
            <a:avLst/>
            <a:gdLst/>
            <a:ahLst/>
            <a:cxnLst/>
            <a:rect l="l" t="t" r="r" b="b"/>
            <a:pathLst>
              <a:path w="90804" h="100330">
                <a:moveTo>
                  <a:pt x="0" y="0"/>
                </a:moveTo>
                <a:lnTo>
                  <a:pt x="90551" y="10007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8767" y="3057144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30">
                <a:moveTo>
                  <a:pt x="92075" y="0"/>
                </a:moveTo>
                <a:lnTo>
                  <a:pt x="0" y="9994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8767" y="3058667"/>
            <a:ext cx="92075" cy="100330"/>
          </a:xfrm>
          <a:custGeom>
            <a:avLst/>
            <a:gdLst/>
            <a:ahLst/>
            <a:cxnLst/>
            <a:rect l="l" t="t" r="r" b="b"/>
            <a:pathLst>
              <a:path w="92075" h="100330">
                <a:moveTo>
                  <a:pt x="0" y="0"/>
                </a:moveTo>
                <a:lnTo>
                  <a:pt x="92075" y="10007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4985" y="5506183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5">
                <a:moveTo>
                  <a:pt x="0" y="0"/>
                </a:moveTo>
                <a:lnTo>
                  <a:pt x="1956081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969352" y="5501633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65" dirty="0">
                <a:latin typeface="Times New Roman"/>
                <a:cs typeface="Times New Roman"/>
              </a:rPr>
              <a:t>4</a:t>
            </a:r>
            <a:r>
              <a:rPr sz="2400" i="1" spc="565" dirty="0">
                <a:latin typeface="Times New Roman"/>
                <a:cs typeface="Times New Roman"/>
              </a:rPr>
              <a:t>s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3344" y="5364979"/>
            <a:ext cx="414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8222" y="5073822"/>
            <a:ext cx="1091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0" dirty="0">
                <a:latin typeface="Times New Roman"/>
                <a:cs typeface="Times New Roman"/>
              </a:rPr>
              <a:t>5</a:t>
            </a:r>
            <a:r>
              <a:rPr sz="2400" i="1" spc="500" dirty="0">
                <a:latin typeface="Times New Roman"/>
                <a:cs typeface="Times New Roman"/>
              </a:rPr>
              <a:t>s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9121" y="5264644"/>
            <a:ext cx="1207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5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67138" y="6333756"/>
            <a:ext cx="1564005" cy="0"/>
          </a:xfrm>
          <a:custGeom>
            <a:avLst/>
            <a:gdLst/>
            <a:ahLst/>
            <a:cxnLst/>
            <a:rect l="l" t="t" r="r" b="b"/>
            <a:pathLst>
              <a:path w="1564004">
                <a:moveTo>
                  <a:pt x="0" y="0"/>
                </a:moveTo>
                <a:lnTo>
                  <a:pt x="156338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0455" y="6333756"/>
            <a:ext cx="158115" cy="0"/>
          </a:xfrm>
          <a:custGeom>
            <a:avLst/>
            <a:gdLst/>
            <a:ahLst/>
            <a:cxnLst/>
            <a:rect l="l" t="t" r="r" b="b"/>
            <a:pathLst>
              <a:path w="158114">
                <a:moveTo>
                  <a:pt x="0" y="0"/>
                </a:moveTo>
                <a:lnTo>
                  <a:pt x="158013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6500" y="6333756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675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8207" y="6333756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360" y="0"/>
                </a:lnTo>
              </a:path>
            </a:pathLst>
          </a:custGeom>
          <a:ln w="12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99785" y="5917321"/>
            <a:ext cx="12553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6645" algn="l"/>
              </a:tabLst>
            </a:pPr>
            <a:r>
              <a:rPr sz="2300" spc="130" dirty="0">
                <a:latin typeface="Symbol"/>
                <a:cs typeface="Symbol"/>
              </a:rPr>
              <a:t>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4499" y="6101717"/>
            <a:ext cx="24872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28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3450" spc="-7" baseline="35024" dirty="0">
                <a:latin typeface="Times New Roman"/>
                <a:cs typeface="Times New Roman"/>
              </a:rPr>
              <a:t>1</a:t>
            </a:r>
            <a:r>
              <a:rPr sz="3450" spc="-97" baseline="3502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  <a:p>
            <a:pPr marL="320040">
              <a:lnSpc>
                <a:spcPts val="2280"/>
              </a:lnSpc>
              <a:tabLst>
                <a:tab pos="755650" algn="l"/>
                <a:tab pos="1588770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s	s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	</a:t>
            </a:r>
            <a:r>
              <a:rPr sz="2300" spc="45" dirty="0">
                <a:latin typeface="Times New Roman"/>
                <a:cs typeface="Times New Roman"/>
              </a:rPr>
              <a:t>(</a:t>
            </a:r>
            <a:r>
              <a:rPr sz="2300" i="1" spc="45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2)</a:t>
            </a:r>
            <a:r>
              <a:rPr sz="2025" spc="44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53339" y="6330328"/>
            <a:ext cx="16021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i="1" spc="80" dirty="0">
                <a:latin typeface="Times New Roman"/>
                <a:cs typeface="Times New Roman"/>
              </a:rPr>
              <a:t>s</a:t>
            </a:r>
            <a:r>
              <a:rPr sz="2300" spc="80" dirty="0">
                <a:latin typeface="Times New Roman"/>
                <a:cs typeface="Times New Roman"/>
              </a:rPr>
              <a:t>(</a:t>
            </a:r>
            <a:r>
              <a:rPr sz="2300" i="1" spc="80" dirty="0">
                <a:latin typeface="Times New Roman"/>
                <a:cs typeface="Times New Roman"/>
              </a:rPr>
              <a:t>s</a:t>
            </a:r>
            <a:r>
              <a:rPr sz="2025" spc="120" baseline="43209" dirty="0">
                <a:latin typeface="Times New Roman"/>
                <a:cs typeface="Times New Roman"/>
              </a:rPr>
              <a:t>2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4</a:t>
            </a:r>
            <a:r>
              <a:rPr sz="2300" i="1" spc="30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4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6561" y="5917321"/>
            <a:ext cx="7048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5" dirty="0">
                <a:latin typeface="Times New Roman"/>
                <a:cs typeface="Times New Roman"/>
              </a:rPr>
              <a:t>5</a:t>
            </a:r>
            <a:r>
              <a:rPr sz="2300" i="1" spc="15" dirty="0">
                <a:latin typeface="Times New Roman"/>
                <a:cs typeface="Times New Roman"/>
              </a:rPr>
              <a:t>s </a:t>
            </a:r>
            <a:r>
              <a:rPr sz="2300" spc="-5" dirty="0">
                <a:latin typeface="Symbol"/>
                <a:cs typeface="Symbol"/>
              </a:rPr>
              <a:t></a:t>
            </a:r>
            <a:r>
              <a:rPr sz="2300" spc="-39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7075" y="6101717"/>
            <a:ext cx="230060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850" algn="l"/>
                <a:tab pos="1024255" algn="l"/>
              </a:tabLst>
            </a:pPr>
            <a:r>
              <a:rPr sz="2300" i="1" spc="75" dirty="0">
                <a:latin typeface="Times New Roman"/>
                <a:cs typeface="Times New Roman"/>
              </a:rPr>
              <a:t>C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75" dirty="0">
                <a:latin typeface="Times New Roman"/>
                <a:cs typeface="Times New Roman"/>
              </a:rPr>
              <a:t>)	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	</a:t>
            </a:r>
            <a:r>
              <a:rPr sz="2300" i="1" spc="25" dirty="0">
                <a:latin typeface="Times New Roman"/>
                <a:cs typeface="Times New Roman"/>
              </a:rPr>
              <a:t>R</a:t>
            </a:r>
            <a:r>
              <a:rPr sz="2300" spc="25" dirty="0">
                <a:latin typeface="Times New Roman"/>
                <a:cs typeface="Times New Roman"/>
              </a:rPr>
              <a:t>(</a:t>
            </a:r>
            <a:r>
              <a:rPr sz="2300" i="1" spc="25" dirty="0">
                <a:latin typeface="Times New Roman"/>
                <a:cs typeface="Times New Roman"/>
              </a:rPr>
              <a:t>s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r>
              <a:rPr sz="2300" i="1" spc="25" dirty="0">
                <a:latin typeface="Times New Roman"/>
                <a:cs typeface="Times New Roman"/>
              </a:rPr>
              <a:t>T </a:t>
            </a:r>
            <a:r>
              <a:rPr sz="2300" spc="5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s</a:t>
            </a:r>
            <a:r>
              <a:rPr sz="2300" spc="55" dirty="0">
                <a:latin typeface="Times New Roman"/>
                <a:cs typeface="Times New Roman"/>
              </a:rPr>
              <a:t>)</a:t>
            </a:r>
            <a:r>
              <a:rPr sz="2300" spc="-4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58783" y="2675371"/>
            <a:ext cx="8731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15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Symbol"/>
                <a:cs typeface="Symbol"/>
              </a:rPr>
              <a:t></a:t>
            </a:r>
            <a:r>
              <a:rPr sz="2600" i="1" spc="-260" dirty="0">
                <a:latin typeface="Symbol"/>
                <a:cs typeface="Symbol"/>
              </a:rPr>
              <a:t></a:t>
            </a:r>
            <a:r>
              <a:rPr sz="2175" i="1" spc="-390" baseline="-22988" dirty="0">
                <a:latin typeface="Times New Roman"/>
                <a:cs typeface="Times New Roman"/>
              </a:rPr>
              <a:t>n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19882" y="2771708"/>
            <a:ext cx="40894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3750" i="1" spc="-30" baseline="13333" dirty="0">
                <a:latin typeface="Times New Roman"/>
                <a:cs typeface="Times New Roman"/>
              </a:rPr>
              <a:t>s</a:t>
            </a:r>
            <a:r>
              <a:rPr sz="1450" spc="-20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7895" y="2700527"/>
            <a:ext cx="1461770" cy="510540"/>
          </a:xfrm>
          <a:custGeom>
            <a:avLst/>
            <a:gdLst/>
            <a:ahLst/>
            <a:cxnLst/>
            <a:rect l="l" t="t" r="r" b="b"/>
            <a:pathLst>
              <a:path w="1461770" h="510539">
                <a:moveTo>
                  <a:pt x="0" y="510539"/>
                </a:moveTo>
                <a:lnTo>
                  <a:pt x="1461516" y="510539"/>
                </a:lnTo>
                <a:lnTo>
                  <a:pt x="1461516" y="0"/>
                </a:lnTo>
                <a:lnTo>
                  <a:pt x="0" y="0"/>
                </a:lnTo>
                <a:lnTo>
                  <a:pt x="0" y="510539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1131002"/>
            <a:ext cx="8101330" cy="121983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48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0962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2043430">
              <a:lnSpc>
                <a:spcPct val="100000"/>
              </a:lnSpc>
              <a:spcBef>
                <a:spcPts val="1705"/>
              </a:spcBef>
              <a:tabLst>
                <a:tab pos="6021705" algn="l"/>
                <a:tab pos="6843395" algn="l"/>
              </a:tabLst>
            </a:pPr>
            <a:r>
              <a:rPr sz="2850" i="1" spc="100" dirty="0">
                <a:latin typeface="Times New Roman"/>
                <a:cs typeface="Times New Roman"/>
              </a:rPr>
              <a:t>c</a:t>
            </a:r>
            <a:r>
              <a:rPr sz="2850" spc="100" dirty="0">
                <a:latin typeface="Times New Roman"/>
                <a:cs typeface="Times New Roman"/>
              </a:rPr>
              <a:t>(</a:t>
            </a:r>
            <a:r>
              <a:rPr sz="2850" i="1" spc="100" dirty="0">
                <a:latin typeface="Times New Roman"/>
                <a:cs typeface="Times New Roman"/>
              </a:rPr>
              <a:t>t</a:t>
            </a:r>
            <a:r>
              <a:rPr sz="2850" spc="100" dirty="0">
                <a:latin typeface="Times New Roman"/>
                <a:cs typeface="Times New Roman"/>
              </a:rPr>
              <a:t>)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</a:t>
            </a:r>
            <a:r>
              <a:rPr sz="2850" spc="85" dirty="0">
                <a:latin typeface="Times New Roman"/>
                <a:cs typeface="Times New Roman"/>
              </a:rPr>
              <a:t> </a:t>
            </a:r>
            <a:r>
              <a:rPr sz="2850" i="1" spc="45" dirty="0">
                <a:latin typeface="Times New Roman"/>
                <a:cs typeface="Times New Roman"/>
              </a:rPr>
              <a:t>L</a:t>
            </a:r>
            <a:r>
              <a:rPr sz="2475" spc="67" baseline="43771" dirty="0">
                <a:latin typeface="Symbol"/>
                <a:cs typeface="Symbol"/>
              </a:rPr>
              <a:t></a:t>
            </a:r>
            <a:r>
              <a:rPr sz="2475" spc="67" baseline="43771" dirty="0">
                <a:latin typeface="Times New Roman"/>
                <a:cs typeface="Times New Roman"/>
              </a:rPr>
              <a:t>1</a:t>
            </a:r>
            <a:r>
              <a:rPr sz="2850" spc="45" dirty="0">
                <a:latin typeface="Times New Roman"/>
                <a:cs typeface="Times New Roman"/>
              </a:rPr>
              <a:t>{</a:t>
            </a:r>
            <a:r>
              <a:rPr sz="2850" i="1" spc="45" dirty="0">
                <a:latin typeface="Times New Roman"/>
                <a:cs typeface="Times New Roman"/>
              </a:rPr>
              <a:t>C</a:t>
            </a:r>
            <a:r>
              <a:rPr sz="2850" spc="45" dirty="0">
                <a:latin typeface="Times New Roman"/>
                <a:cs typeface="Times New Roman"/>
              </a:rPr>
              <a:t>(</a:t>
            </a:r>
            <a:r>
              <a:rPr sz="2850" i="1" spc="45" dirty="0">
                <a:latin typeface="Times New Roman"/>
                <a:cs typeface="Times New Roman"/>
              </a:rPr>
              <a:t>s</a:t>
            </a:r>
            <a:r>
              <a:rPr sz="2850" spc="45" dirty="0">
                <a:latin typeface="Times New Roman"/>
                <a:cs typeface="Times New Roman"/>
              </a:rPr>
              <a:t>)}</a:t>
            </a:r>
            <a:r>
              <a:rPr sz="2850" spc="-215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</a:t>
            </a:r>
            <a:r>
              <a:rPr sz="2850" spc="-17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Times New Roman"/>
                <a:cs typeface="Times New Roman"/>
              </a:rPr>
              <a:t>[1</a:t>
            </a:r>
            <a:r>
              <a:rPr sz="2850" spc="-395" dirty="0">
                <a:latin typeface="Times New Roman"/>
                <a:cs typeface="Times New Roman"/>
              </a:rPr>
              <a:t> </a:t>
            </a:r>
            <a:r>
              <a:rPr sz="2850" spc="105" dirty="0">
                <a:latin typeface="Symbol"/>
                <a:cs typeface="Symbol"/>
              </a:rPr>
              <a:t>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i="1" spc="90" dirty="0">
                <a:latin typeface="Times New Roman"/>
                <a:cs typeface="Times New Roman"/>
              </a:rPr>
              <a:t>e</a:t>
            </a:r>
            <a:r>
              <a:rPr sz="2475" spc="135" baseline="43771" dirty="0">
                <a:latin typeface="Symbol"/>
                <a:cs typeface="Symbol"/>
              </a:rPr>
              <a:t></a:t>
            </a:r>
            <a:r>
              <a:rPr sz="2475" spc="135" baseline="43771" dirty="0">
                <a:latin typeface="Times New Roman"/>
                <a:cs typeface="Times New Roman"/>
              </a:rPr>
              <a:t>2</a:t>
            </a:r>
            <a:r>
              <a:rPr sz="2475" i="1" spc="135" baseline="43771" dirty="0">
                <a:latin typeface="Times New Roman"/>
                <a:cs typeface="Times New Roman"/>
              </a:rPr>
              <a:t>t	</a:t>
            </a:r>
            <a:r>
              <a:rPr sz="2850" spc="105" dirty="0">
                <a:latin typeface="Symbol"/>
                <a:cs typeface="Symbol"/>
              </a:rPr>
              <a:t>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Times New Roman"/>
                <a:cs typeface="Times New Roman"/>
              </a:rPr>
              <a:t>3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i="1" spc="50" dirty="0">
                <a:latin typeface="Times New Roman"/>
                <a:cs typeface="Times New Roman"/>
              </a:rPr>
              <a:t>t	</a:t>
            </a:r>
            <a:r>
              <a:rPr sz="2850" i="1" spc="90" dirty="0">
                <a:latin typeface="Times New Roman"/>
                <a:cs typeface="Times New Roman"/>
              </a:rPr>
              <a:t>e</a:t>
            </a:r>
            <a:r>
              <a:rPr sz="2475" spc="135" baseline="43771" dirty="0">
                <a:latin typeface="Symbol"/>
                <a:cs typeface="Symbol"/>
              </a:rPr>
              <a:t></a:t>
            </a:r>
            <a:r>
              <a:rPr sz="2475" spc="135" baseline="43771" dirty="0">
                <a:latin typeface="Times New Roman"/>
                <a:cs typeface="Times New Roman"/>
              </a:rPr>
              <a:t>2</a:t>
            </a:r>
            <a:r>
              <a:rPr sz="2475" i="1" spc="135" baseline="43771" dirty="0">
                <a:latin typeface="Times New Roman"/>
                <a:cs typeface="Times New Roman"/>
              </a:rPr>
              <a:t>t</a:t>
            </a:r>
            <a:r>
              <a:rPr sz="2475" i="1" spc="-22" baseline="43771" dirty="0">
                <a:latin typeface="Times New Roman"/>
                <a:cs typeface="Times New Roman"/>
              </a:rPr>
              <a:t> </a:t>
            </a:r>
            <a:r>
              <a:rPr sz="2850" spc="65" dirty="0">
                <a:latin typeface="Times New Roman"/>
                <a:cs typeface="Times New Roman"/>
              </a:rPr>
              <a:t>]</a:t>
            </a:r>
            <a:r>
              <a:rPr sz="2850" i="1" spc="65" dirty="0">
                <a:latin typeface="Times New Roman"/>
                <a:cs typeface="Times New Roman"/>
              </a:rPr>
              <a:t>u</a:t>
            </a:r>
            <a:r>
              <a:rPr sz="2850" spc="65" dirty="0">
                <a:latin typeface="Times New Roman"/>
                <a:cs typeface="Times New Roman"/>
              </a:rPr>
              <a:t>(</a:t>
            </a:r>
            <a:r>
              <a:rPr sz="2850" i="1" spc="65" dirty="0">
                <a:latin typeface="Times New Roman"/>
                <a:cs typeface="Times New Roman"/>
              </a:rPr>
              <a:t>t</a:t>
            </a:r>
            <a:r>
              <a:rPr sz="2850" spc="6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0904" y="2494788"/>
            <a:ext cx="6659880" cy="418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4911" y="2558795"/>
            <a:ext cx="6476999" cy="400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1540" y="3672227"/>
            <a:ext cx="379730" cy="18757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7423" y="4041647"/>
            <a:ext cx="1088390" cy="601980"/>
          </a:xfrm>
          <a:custGeom>
            <a:avLst/>
            <a:gdLst/>
            <a:ahLst/>
            <a:cxnLst/>
            <a:rect l="l" t="t" r="r" b="b"/>
            <a:pathLst>
              <a:path w="1088389" h="601979">
                <a:moveTo>
                  <a:pt x="0" y="601979"/>
                </a:moveTo>
                <a:lnTo>
                  <a:pt x="1088136" y="601979"/>
                </a:lnTo>
                <a:lnTo>
                  <a:pt x="1088136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5861" y="2539745"/>
            <a:ext cx="6515100" cy="40386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>
              <a:latin typeface="Times New Roman"/>
              <a:cs typeface="Times New Roman"/>
            </a:endParaRPr>
          </a:p>
          <a:p>
            <a:pPr marL="2632075">
              <a:lnSpc>
                <a:spcPct val="100000"/>
              </a:lnSpc>
              <a:tabLst>
                <a:tab pos="3070860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</a:t>
            </a:r>
            <a:r>
              <a:rPr sz="3550" spc="-3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2537460">
              <a:lnSpc>
                <a:spcPts val="2735"/>
              </a:lnSpc>
              <a:spcBef>
                <a:spcPts val="2650"/>
              </a:spcBef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08603"/>
            <a:ext cx="1035939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</a:t>
            </a:r>
            <a:r>
              <a:rPr sz="2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</a:t>
            </a:r>
            <a:r>
              <a:rPr sz="2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ple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6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input,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its response</a:t>
            </a:r>
            <a:r>
              <a:rPr sz="2200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1717" y="2288285"/>
            <a:ext cx="0" cy="1424305"/>
          </a:xfrm>
          <a:custGeom>
            <a:avLst/>
            <a:gdLst/>
            <a:ahLst/>
            <a:cxnLst/>
            <a:rect l="l" t="t" r="r" b="b"/>
            <a:pathLst>
              <a:path h="1424304">
                <a:moveTo>
                  <a:pt x="0" y="0"/>
                </a:moveTo>
                <a:lnTo>
                  <a:pt x="0" y="1423924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198" y="3033522"/>
            <a:ext cx="3095625" cy="0"/>
          </a:xfrm>
          <a:custGeom>
            <a:avLst/>
            <a:gdLst/>
            <a:ahLst/>
            <a:cxnLst/>
            <a:rect l="l" t="t" r="r" b="b"/>
            <a:pathLst>
              <a:path w="3095625">
                <a:moveTo>
                  <a:pt x="3095371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2711" y="3008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7223" y="3009900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0211" y="3008376"/>
            <a:ext cx="0" cy="43180"/>
          </a:xfrm>
          <a:custGeom>
            <a:avLst/>
            <a:gdLst/>
            <a:ahLst/>
            <a:cxnLst/>
            <a:rect l="l" t="t" r="r" b="b"/>
            <a:pathLst>
              <a:path h="43180">
                <a:moveTo>
                  <a:pt x="0" y="4317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4501" y="2954528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0755"/>
            <a:ext cx="9434830" cy="11436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40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335534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3: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Under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&lt;</a:t>
            </a:r>
            <a:r>
              <a:rPr sz="2000" b="1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1)</a:t>
            </a:r>
            <a:endParaRPr sz="2000">
              <a:latin typeface="Trebuchet MS"/>
              <a:cs typeface="Trebuchet MS"/>
            </a:endParaRPr>
          </a:p>
          <a:p>
            <a:pPr marL="380365" lvl="1" indent="-100330">
              <a:lnSpc>
                <a:spcPct val="100000"/>
              </a:lnSpc>
              <a:spcBef>
                <a:spcPts val="625"/>
              </a:spcBef>
              <a:buSzPct val="94117"/>
              <a:buFont typeface="Wingdings"/>
              <a:buChar char=""/>
              <a:tabLst>
                <a:tab pos="381000" algn="l"/>
              </a:tabLst>
            </a:pP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The two roots of the characteristic equation s1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s2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complex conjugates of on </a:t>
            </a:r>
            <a:r>
              <a:rPr sz="1700" spc="-30" dirty="0">
                <a:solidFill>
                  <a:srgbClr val="004982"/>
                </a:solidFill>
                <a:latin typeface="Trebuchet MS"/>
                <a:cs typeface="Trebuchet MS"/>
              </a:rPr>
              <a:t>another.</a:t>
            </a:r>
            <a:endParaRPr sz="1700">
              <a:latin typeface="Trebuchet MS"/>
              <a:cs typeface="Trebuchet MS"/>
            </a:endParaRPr>
          </a:p>
          <a:p>
            <a:pPr marR="1877695" algn="ctr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Calibri"/>
                <a:cs typeface="Calibri"/>
              </a:rPr>
              <a:t>jω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5408" y="2458211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0" y="8636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5408" y="2459735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0" y="0"/>
                </a:moveTo>
                <a:lnTo>
                  <a:pt x="95250" y="8636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5408" y="3494532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95250" y="0"/>
                </a:moveTo>
                <a:lnTo>
                  <a:pt x="0" y="8635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45408" y="3494532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0" y="0"/>
                </a:moveTo>
                <a:lnTo>
                  <a:pt x="95250" y="86359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11440" y="2632783"/>
            <a:ext cx="40640" cy="23495"/>
          </a:xfrm>
          <a:custGeom>
            <a:avLst/>
            <a:gdLst/>
            <a:ahLst/>
            <a:cxnLst/>
            <a:rect l="l" t="t" r="r" b="b"/>
            <a:pathLst>
              <a:path w="40640" h="23494">
                <a:moveTo>
                  <a:pt x="0" y="23027"/>
                </a:moveTo>
                <a:lnTo>
                  <a:pt x="40399" y="0"/>
                </a:lnTo>
              </a:path>
            </a:pathLst>
          </a:custGeom>
          <a:ln w="13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51839" y="2639375"/>
            <a:ext cx="59055" cy="146685"/>
          </a:xfrm>
          <a:custGeom>
            <a:avLst/>
            <a:gdLst/>
            <a:ahLst/>
            <a:cxnLst/>
            <a:rect l="l" t="t" r="r" b="b"/>
            <a:pathLst>
              <a:path w="59054" h="146685">
                <a:moveTo>
                  <a:pt x="0" y="0"/>
                </a:moveTo>
                <a:lnTo>
                  <a:pt x="58554" y="146315"/>
                </a:lnTo>
              </a:path>
            </a:pathLst>
          </a:custGeom>
          <a:ln w="263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17006" y="2367252"/>
            <a:ext cx="78105" cy="418465"/>
          </a:xfrm>
          <a:custGeom>
            <a:avLst/>
            <a:gdLst/>
            <a:ahLst/>
            <a:cxnLst/>
            <a:rect l="l" t="t" r="r" b="b"/>
            <a:pathLst>
              <a:path w="78104" h="418464">
                <a:moveTo>
                  <a:pt x="0" y="418438"/>
                </a:moveTo>
                <a:lnTo>
                  <a:pt x="77500" y="0"/>
                </a:lnTo>
              </a:path>
            </a:pathLst>
          </a:custGeom>
          <a:ln w="131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94506" y="2367252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385" y="0"/>
                </a:lnTo>
              </a:path>
            </a:pathLst>
          </a:custGeom>
          <a:ln w="13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47757" y="2590579"/>
            <a:ext cx="25082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spc="-55" dirty="0">
                <a:latin typeface="Times New Roman"/>
                <a:cs typeface="Times New Roman"/>
              </a:rPr>
              <a:t>1</a:t>
            </a:r>
            <a:r>
              <a:rPr sz="1450" spc="100" dirty="0">
                <a:latin typeface="Times New Roman"/>
                <a:cs typeface="Times New Roman"/>
              </a:rPr>
              <a:t>,</a:t>
            </a:r>
            <a:r>
              <a:rPr sz="145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149" y="2362990"/>
            <a:ext cx="3364229" cy="4743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ts val="2445"/>
              </a:lnSpc>
              <a:spcBef>
                <a:spcPts val="120"/>
              </a:spcBef>
              <a:tabLst>
                <a:tab pos="563245" algn="l"/>
                <a:tab pos="2564130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s	</a:t>
            </a: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Symbol"/>
                <a:cs typeface="Symbol"/>
              </a:rPr>
              <a:t></a:t>
            </a:r>
            <a:r>
              <a:rPr sz="2600" i="1" spc="-35" dirty="0">
                <a:latin typeface="Symbol"/>
                <a:cs typeface="Symbol"/>
              </a:rPr>
              <a:t></a:t>
            </a:r>
            <a:r>
              <a:rPr sz="2450" spc="-35" dirty="0">
                <a:latin typeface="Symbol"/>
                <a:cs typeface="Symbol"/>
              </a:rPr>
              <a:t></a:t>
            </a:r>
            <a:r>
              <a:rPr sz="2450" spc="320" dirty="0">
                <a:latin typeface="Times New Roman"/>
                <a:cs typeface="Times New Roman"/>
              </a:rPr>
              <a:t> </a:t>
            </a:r>
            <a:r>
              <a:rPr sz="2450" i="1" spc="-120" dirty="0">
                <a:latin typeface="Times New Roman"/>
                <a:cs typeface="Times New Roman"/>
              </a:rPr>
              <a:t>j</a:t>
            </a:r>
            <a:r>
              <a:rPr sz="2600" i="1" spc="-120" dirty="0">
                <a:latin typeface="Symbol"/>
                <a:cs typeface="Symbol"/>
              </a:rPr>
              <a:t></a:t>
            </a:r>
            <a:r>
              <a:rPr sz="2600" spc="-120" dirty="0">
                <a:latin typeface="Times New Roman"/>
                <a:cs typeface="Times New Roman"/>
              </a:rPr>
              <a:t>	</a:t>
            </a:r>
            <a:r>
              <a:rPr sz="2450" spc="20" dirty="0">
                <a:latin typeface="Times New Roman"/>
                <a:cs typeface="Times New Roman"/>
              </a:rPr>
              <a:t>1</a:t>
            </a:r>
            <a:r>
              <a:rPr sz="2450" spc="20" dirty="0">
                <a:latin typeface="Symbol"/>
                <a:cs typeface="Symbol"/>
              </a:rPr>
              <a:t></a:t>
            </a:r>
            <a:r>
              <a:rPr sz="2600" i="1" spc="20" dirty="0">
                <a:latin typeface="Symbol"/>
                <a:cs typeface="Symbol"/>
              </a:rPr>
              <a:t></a:t>
            </a:r>
            <a:r>
              <a:rPr sz="2175" spc="30" baseline="42145" dirty="0">
                <a:latin typeface="Times New Roman"/>
                <a:cs typeface="Times New Roman"/>
              </a:rPr>
              <a:t>2</a:t>
            </a:r>
            <a:endParaRPr sz="2175" baseline="42145">
              <a:latin typeface="Times New Roman"/>
              <a:cs typeface="Times New Roman"/>
            </a:endParaRPr>
          </a:p>
          <a:p>
            <a:pPr marL="250825" algn="ctr">
              <a:lnSpc>
                <a:spcPts val="1065"/>
              </a:lnSpc>
              <a:tabLst>
                <a:tab pos="1225550" algn="l"/>
              </a:tabLst>
            </a:pPr>
            <a:r>
              <a:rPr sz="1450" i="1" dirty="0">
                <a:latin typeface="Times New Roman"/>
                <a:cs typeface="Times New Roman"/>
              </a:rPr>
              <a:t>n	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83195" y="2282951"/>
            <a:ext cx="3439795" cy="614680"/>
          </a:xfrm>
          <a:custGeom>
            <a:avLst/>
            <a:gdLst/>
            <a:ahLst/>
            <a:cxnLst/>
            <a:rect l="l" t="t" r="r" b="b"/>
            <a:pathLst>
              <a:path w="3439795" h="614680">
                <a:moveTo>
                  <a:pt x="0" y="614172"/>
                </a:moveTo>
                <a:lnTo>
                  <a:pt x="3439667" y="614172"/>
                </a:lnTo>
                <a:lnTo>
                  <a:pt x="3439667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72515" y="2978606"/>
            <a:ext cx="184658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75" dirty="0">
                <a:latin typeface="Symbol"/>
                <a:cs typeface="Symbol"/>
              </a:rPr>
              <a:t></a:t>
            </a:r>
            <a:r>
              <a:rPr sz="2600" i="1" spc="-175" dirty="0">
                <a:latin typeface="Symbol"/>
                <a:cs typeface="Symbol"/>
              </a:rPr>
              <a:t></a:t>
            </a:r>
            <a:r>
              <a:rPr sz="2175" i="1" spc="-262" baseline="-22988" dirty="0">
                <a:latin typeface="Times New Roman"/>
                <a:cs typeface="Times New Roman"/>
              </a:rPr>
              <a:t>n</a:t>
            </a:r>
            <a:r>
              <a:rPr sz="2600" i="1" spc="-175" dirty="0">
                <a:latin typeface="Symbol"/>
                <a:cs typeface="Symbol"/>
              </a:rPr>
              <a:t></a:t>
            </a:r>
            <a:r>
              <a:rPr sz="2450" spc="-175" dirty="0">
                <a:latin typeface="Symbol"/>
                <a:cs typeface="Symbol"/>
              </a:rPr>
              <a:t></a:t>
            </a:r>
            <a:r>
              <a:rPr sz="2450" spc="25" dirty="0">
                <a:latin typeface="Times New Roman"/>
                <a:cs typeface="Times New Roman"/>
              </a:rPr>
              <a:t> </a:t>
            </a:r>
            <a:r>
              <a:rPr sz="2450" i="1" spc="-340" dirty="0">
                <a:latin typeface="Times New Roman"/>
                <a:cs typeface="Times New Roman"/>
              </a:rPr>
              <a:t>j</a:t>
            </a:r>
            <a:r>
              <a:rPr sz="2600" i="1" spc="-340" dirty="0">
                <a:latin typeface="Symbol"/>
                <a:cs typeface="Symbol"/>
              </a:rPr>
              <a:t></a:t>
            </a:r>
            <a:r>
              <a:rPr sz="2175" i="1" spc="-509" baseline="-22988" dirty="0">
                <a:latin typeface="Times New Roman"/>
                <a:cs typeface="Times New Roman"/>
              </a:rPr>
              <a:t>d</a:t>
            </a:r>
            <a:endParaRPr sz="2175" baseline="-2298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34218" y="3074737"/>
            <a:ext cx="40830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675" i="1" spc="-22" baseline="13605" dirty="0">
                <a:latin typeface="Times New Roman"/>
                <a:cs typeface="Times New Roman"/>
              </a:rPr>
              <a:t>s</a:t>
            </a:r>
            <a:r>
              <a:rPr sz="1450" spc="-15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02295" y="3003804"/>
            <a:ext cx="2463165" cy="509270"/>
          </a:xfrm>
          <a:custGeom>
            <a:avLst/>
            <a:gdLst/>
            <a:ahLst/>
            <a:cxnLst/>
            <a:rect l="l" t="t" r="r" b="b"/>
            <a:pathLst>
              <a:path w="2463165" h="509270">
                <a:moveTo>
                  <a:pt x="0" y="509015"/>
                </a:moveTo>
                <a:lnTo>
                  <a:pt x="2462783" y="509015"/>
                </a:lnTo>
                <a:lnTo>
                  <a:pt x="2462783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3525" y="5474179"/>
            <a:ext cx="1956435" cy="0"/>
          </a:xfrm>
          <a:custGeom>
            <a:avLst/>
            <a:gdLst/>
            <a:ahLst/>
            <a:cxnLst/>
            <a:rect l="l" t="t" r="r" b="b"/>
            <a:pathLst>
              <a:path w="1956435">
                <a:moveTo>
                  <a:pt x="0" y="0"/>
                </a:moveTo>
                <a:lnTo>
                  <a:pt x="1956081" y="0"/>
                </a:lnTo>
              </a:path>
            </a:pathLst>
          </a:custGeom>
          <a:ln w="123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71715" y="5041818"/>
            <a:ext cx="252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17892" y="5469629"/>
            <a:ext cx="145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65" dirty="0">
                <a:latin typeface="Times New Roman"/>
                <a:cs typeface="Times New Roman"/>
              </a:rPr>
              <a:t>2</a:t>
            </a:r>
            <a:r>
              <a:rPr sz="2400" i="1" spc="565" dirty="0">
                <a:latin typeface="Times New Roman"/>
                <a:cs typeface="Times New Roman"/>
              </a:rPr>
              <a:t>s</a:t>
            </a:r>
            <a:r>
              <a:rPr sz="2400" i="1" spc="150" dirty="0">
                <a:latin typeface="Times New Roman"/>
                <a:cs typeface="Times New Roman"/>
              </a:rPr>
              <a:t> </a:t>
            </a:r>
            <a:r>
              <a:rPr sz="2400" spc="635" dirty="0">
                <a:latin typeface="Symbol"/>
                <a:cs typeface="Symbol"/>
              </a:rPr>
              <a:t>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58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1884" y="5332975"/>
            <a:ext cx="414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765" baseline="-25462" dirty="0">
                <a:latin typeface="Times New Roman"/>
                <a:cs typeface="Times New Roman"/>
              </a:rPr>
              <a:t>s</a:t>
            </a:r>
            <a:r>
              <a:rPr sz="1400" spc="509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97661" y="5232640"/>
            <a:ext cx="1207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45" dirty="0">
                <a:latin typeface="Times New Roman"/>
                <a:cs typeface="Times New Roman"/>
              </a:rPr>
              <a:t>T</a:t>
            </a:r>
            <a:r>
              <a:rPr sz="2400" i="1" spc="-470" dirty="0">
                <a:latin typeface="Times New Roman"/>
                <a:cs typeface="Times New Roman"/>
              </a:rPr>
              <a:t> </a:t>
            </a:r>
            <a:r>
              <a:rPr sz="2400" spc="500" dirty="0">
                <a:latin typeface="Times New Roman"/>
                <a:cs typeface="Times New Roman"/>
              </a:rPr>
              <a:t>(</a:t>
            </a:r>
            <a:r>
              <a:rPr sz="2400" i="1" spc="500" dirty="0">
                <a:latin typeface="Times New Roman"/>
                <a:cs typeface="Times New Roman"/>
              </a:rPr>
              <a:t>s</a:t>
            </a:r>
            <a:r>
              <a:rPr sz="2400" spc="500" dirty="0">
                <a:latin typeface="Times New Roman"/>
                <a:cs typeface="Times New Roman"/>
              </a:rPr>
              <a:t>) </a:t>
            </a:r>
            <a:r>
              <a:rPr sz="2400" spc="63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54503" y="6317962"/>
            <a:ext cx="1443355" cy="0"/>
          </a:xfrm>
          <a:custGeom>
            <a:avLst/>
            <a:gdLst/>
            <a:ahLst/>
            <a:cxnLst/>
            <a:rect l="l" t="t" r="r" b="b"/>
            <a:pathLst>
              <a:path w="1443354">
                <a:moveTo>
                  <a:pt x="0" y="0"/>
                </a:moveTo>
                <a:lnTo>
                  <a:pt x="1442752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3282" y="631796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823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5686" y="6317962"/>
            <a:ext cx="1136015" cy="0"/>
          </a:xfrm>
          <a:custGeom>
            <a:avLst/>
            <a:gdLst/>
            <a:ahLst/>
            <a:cxnLst/>
            <a:rect l="l" t="t" r="r" b="b"/>
            <a:pathLst>
              <a:path w="1136015">
                <a:moveTo>
                  <a:pt x="0" y="0"/>
                </a:moveTo>
                <a:lnTo>
                  <a:pt x="1135678" y="0"/>
                </a:lnTo>
              </a:path>
            </a:pathLst>
          </a:custGeom>
          <a:ln w="112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00087" y="5933642"/>
            <a:ext cx="16065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70213" y="6313796"/>
            <a:ext cx="85407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2</a:t>
            </a:r>
            <a:r>
              <a:rPr sz="2100" i="1" spc="40" dirty="0">
                <a:latin typeface="Times New Roman"/>
                <a:cs typeface="Times New Roman"/>
              </a:rPr>
              <a:t>s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70001" y="6193154"/>
            <a:ext cx="27940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127" baseline="-25132" dirty="0">
                <a:latin typeface="Times New Roman"/>
                <a:cs typeface="Times New Roman"/>
              </a:rPr>
              <a:t>s</a:t>
            </a:r>
            <a:r>
              <a:rPr sz="1200" spc="8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04327" y="5933642"/>
            <a:ext cx="70739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-1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26139" y="5876539"/>
            <a:ext cx="2156460" cy="7861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250825" algn="r">
              <a:lnSpc>
                <a:spcPct val="100000"/>
              </a:lnSpc>
              <a:spcBef>
                <a:spcPts val="570"/>
              </a:spcBef>
            </a:pPr>
            <a:r>
              <a:rPr sz="2100" spc="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1800" spc="127" baseline="43981" dirty="0">
                <a:latin typeface="Times New Roman"/>
                <a:cs typeface="Times New Roman"/>
              </a:rPr>
              <a:t>2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2</a:t>
            </a:r>
            <a:r>
              <a:rPr sz="2100" i="1" spc="40" dirty="0">
                <a:latin typeface="Times New Roman"/>
                <a:cs typeface="Times New Roman"/>
              </a:rPr>
              <a:t>s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4) </a:t>
            </a:r>
            <a:r>
              <a:rPr sz="3150" spc="15" baseline="43650" dirty="0">
                <a:latin typeface="Symbol"/>
                <a:cs typeface="Symbol"/>
              </a:rPr>
              <a:t></a:t>
            </a:r>
            <a:r>
              <a:rPr sz="3150" spc="15" baseline="4365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3150" spc="15" baseline="43650" dirty="0">
                <a:latin typeface="Symbol"/>
                <a:cs typeface="Symbol"/>
              </a:rPr>
              <a:t></a:t>
            </a:r>
            <a:endParaRPr sz="3150" baseline="436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7007" y="6103370"/>
            <a:ext cx="197358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i="1" spc="80" dirty="0">
                <a:latin typeface="Times New Roman"/>
                <a:cs typeface="Times New Roman"/>
              </a:rPr>
              <a:t>C</a:t>
            </a:r>
            <a:r>
              <a:rPr sz="2100" spc="80" dirty="0">
                <a:latin typeface="Times New Roman"/>
                <a:cs typeface="Times New Roman"/>
              </a:rPr>
              <a:t>(</a:t>
            </a:r>
            <a:r>
              <a:rPr sz="2100" i="1" spc="80" dirty="0">
                <a:latin typeface="Times New Roman"/>
                <a:cs typeface="Times New Roman"/>
              </a:rPr>
              <a:t>s</a:t>
            </a:r>
            <a:r>
              <a:rPr sz="2100" spc="80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(</a:t>
            </a:r>
            <a:r>
              <a:rPr sz="2100" i="1" spc="30" dirty="0">
                <a:latin typeface="Times New Roman"/>
                <a:cs typeface="Times New Roman"/>
              </a:rPr>
              <a:t>s</a:t>
            </a:r>
            <a:r>
              <a:rPr sz="2100" spc="30" dirty="0">
                <a:latin typeface="Times New Roman"/>
                <a:cs typeface="Times New Roman"/>
              </a:rPr>
              <a:t>)</a:t>
            </a:r>
            <a:r>
              <a:rPr sz="2100" i="1" spc="30" dirty="0">
                <a:latin typeface="Times New Roman"/>
                <a:cs typeface="Times New Roman"/>
              </a:rPr>
              <a:t>T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s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3620"/>
            <a:ext cx="745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0835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6476" y="2662427"/>
            <a:ext cx="6355080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0483" y="2726435"/>
            <a:ext cx="6172200" cy="374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27572" y="6429552"/>
            <a:ext cx="1470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[sec]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826" y="3869806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54695" y="4850891"/>
            <a:ext cx="1050290" cy="600710"/>
          </a:xfrm>
          <a:custGeom>
            <a:avLst/>
            <a:gdLst/>
            <a:ahLst/>
            <a:cxnLst/>
            <a:rect l="l" t="t" r="r" b="b"/>
            <a:pathLst>
              <a:path w="1050290" h="600710">
                <a:moveTo>
                  <a:pt x="0" y="600456"/>
                </a:moveTo>
                <a:lnTo>
                  <a:pt x="1050036" y="600456"/>
                </a:lnTo>
                <a:lnTo>
                  <a:pt x="1050036" y="0"/>
                </a:lnTo>
                <a:lnTo>
                  <a:pt x="0" y="0"/>
                </a:lnTo>
                <a:lnTo>
                  <a:pt x="0" y="60045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91433" y="2707385"/>
            <a:ext cx="6210300" cy="37795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R="412115" algn="r">
              <a:lnSpc>
                <a:spcPct val="100000"/>
              </a:lnSpc>
              <a:tabLst>
                <a:tab pos="428625" algn="l"/>
              </a:tabLst>
            </a:pPr>
            <a:r>
              <a:rPr sz="3750" i="1" spc="-55" dirty="0">
                <a:latin typeface="Symbol"/>
                <a:cs typeface="Symbol"/>
              </a:rPr>
              <a:t></a:t>
            </a:r>
            <a:r>
              <a:rPr sz="3750" spc="-55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Symbol"/>
                <a:cs typeface="Symbol"/>
              </a:rPr>
              <a:t></a:t>
            </a:r>
            <a:r>
              <a:rPr sz="3550" spc="-425" dirty="0">
                <a:latin typeface="Times New Roman"/>
                <a:cs typeface="Times New Roman"/>
              </a:rPr>
              <a:t> </a:t>
            </a:r>
            <a:r>
              <a:rPr sz="3550" spc="4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02566" y="2411650"/>
            <a:ext cx="33655" cy="19050"/>
          </a:xfrm>
          <a:custGeom>
            <a:avLst/>
            <a:gdLst/>
            <a:ahLst/>
            <a:cxnLst/>
            <a:rect l="l" t="t" r="r" b="b"/>
            <a:pathLst>
              <a:path w="33654" h="19050">
                <a:moveTo>
                  <a:pt x="0" y="18980"/>
                </a:moveTo>
                <a:lnTo>
                  <a:pt x="33193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5759" y="2417069"/>
            <a:ext cx="48260" cy="178435"/>
          </a:xfrm>
          <a:custGeom>
            <a:avLst/>
            <a:gdLst/>
            <a:ahLst/>
            <a:cxnLst/>
            <a:rect l="l" t="t" r="r" b="b"/>
            <a:pathLst>
              <a:path w="48260" h="178435">
                <a:moveTo>
                  <a:pt x="0" y="0"/>
                </a:moveTo>
                <a:lnTo>
                  <a:pt x="48110" y="178259"/>
                </a:lnTo>
              </a:path>
            </a:pathLst>
          </a:custGeom>
          <a:ln w="21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9283" y="2105292"/>
            <a:ext cx="64135" cy="490220"/>
          </a:xfrm>
          <a:custGeom>
            <a:avLst/>
            <a:gdLst/>
            <a:ahLst/>
            <a:cxnLst/>
            <a:rect l="l" t="t" r="r" b="b"/>
            <a:pathLst>
              <a:path w="64135" h="490219">
                <a:moveTo>
                  <a:pt x="0" y="490036"/>
                </a:moveTo>
                <a:lnTo>
                  <a:pt x="63685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2968" y="2105292"/>
            <a:ext cx="665480" cy="0"/>
          </a:xfrm>
          <a:custGeom>
            <a:avLst/>
            <a:gdLst/>
            <a:ahLst/>
            <a:cxnLst/>
            <a:rect l="l" t="t" r="r" b="b"/>
            <a:pathLst>
              <a:path w="665479">
                <a:moveTo>
                  <a:pt x="0" y="0"/>
                </a:moveTo>
                <a:lnTo>
                  <a:pt x="665275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9452" y="1859550"/>
            <a:ext cx="41592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sin(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2768" y="1695516"/>
            <a:ext cx="890269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730" algn="l"/>
                <a:tab pos="876935" algn="l"/>
              </a:tabLst>
            </a:pPr>
            <a:r>
              <a:rPr sz="20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1	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6507" y="2033021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0045" y="1810810"/>
            <a:ext cx="39814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-7" baseline="-20833" dirty="0">
                <a:latin typeface="Times New Roman"/>
                <a:cs typeface="Times New Roman"/>
              </a:rPr>
              <a:t>2</a:t>
            </a:r>
            <a:r>
              <a:rPr sz="1800" spc="307" baseline="-20833" dirty="0">
                <a:latin typeface="Times New Roman"/>
                <a:cs typeface="Times New Roman"/>
              </a:rPr>
              <a:t> </a:t>
            </a:r>
            <a:r>
              <a:rPr sz="3050" i="1" spc="10" dirty="0">
                <a:latin typeface="Times New Roman"/>
                <a:cs typeface="Times New Roman"/>
              </a:rPr>
              <a:t>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3462" y="1895399"/>
            <a:ext cx="8001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0048" y="2139475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64891" y="1859550"/>
            <a:ext cx="71628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)</a:t>
            </a:r>
            <a:r>
              <a:rPr sz="2050" spc="-355" dirty="0">
                <a:latin typeface="Times New Roman"/>
                <a:cs typeface="Times New Roman"/>
              </a:rPr>
              <a:t> </a:t>
            </a:r>
            <a:r>
              <a:rPr sz="3075" spc="-7" baseline="-6775" dirty="0">
                <a:latin typeface="Symbol"/>
                <a:cs typeface="Symbol"/>
              </a:rPr>
              <a:t></a:t>
            </a:r>
            <a:r>
              <a:rPr sz="3075" spc="-502" baseline="-6775" dirty="0">
                <a:latin typeface="Times New Roman"/>
                <a:cs typeface="Times New Roman"/>
              </a:rPr>
              <a:t> </a:t>
            </a:r>
            <a:r>
              <a:rPr sz="2050" i="1" spc="50" dirty="0">
                <a:latin typeface="Times New Roman"/>
                <a:cs typeface="Times New Roman"/>
              </a:rPr>
              <a:t>u</a:t>
            </a:r>
            <a:r>
              <a:rPr sz="2050" spc="50" dirty="0">
                <a:latin typeface="Times New Roman"/>
                <a:cs typeface="Times New Roman"/>
              </a:rPr>
              <a:t>(</a:t>
            </a:r>
            <a:r>
              <a:rPr sz="2050" i="1" spc="50" dirty="0">
                <a:latin typeface="Times New Roman"/>
                <a:cs typeface="Times New Roman"/>
              </a:rPr>
              <a:t>t</a:t>
            </a:r>
            <a:r>
              <a:rPr sz="2050" spc="5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19690" y="2139475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19690" y="1890054"/>
            <a:ext cx="12573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Symbol"/>
                <a:cs typeface="Symbol"/>
              </a:rPr>
              <a:t>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9690" y="1640612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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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9690" y="2334687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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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9690" y="1473888"/>
            <a:ext cx="34061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2475" algn="l"/>
              </a:tabLst>
            </a:pPr>
            <a:r>
              <a:rPr sz="2050" spc="-5" dirty="0">
                <a:latin typeface="Symbol"/>
                <a:cs typeface="Symbol"/>
              </a:rPr>
              <a:t></a:t>
            </a:r>
            <a:r>
              <a:rPr sz="2050" spc="-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Symbol"/>
                <a:cs typeface="Symbol"/>
              </a:rPr>
              <a:t>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3593" y="1859550"/>
            <a:ext cx="230632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42975" algn="l"/>
                <a:tab pos="2000250" algn="l"/>
              </a:tabLst>
            </a:pPr>
            <a:r>
              <a:rPr sz="2050" i="1" spc="45" dirty="0">
                <a:latin typeface="Times New Roman"/>
                <a:cs typeface="Times New Roman"/>
              </a:rPr>
              <a:t>c</a:t>
            </a:r>
            <a:r>
              <a:rPr sz="2050" spc="-15" dirty="0">
                <a:latin typeface="Times New Roman"/>
                <a:cs typeface="Times New Roman"/>
              </a:rPr>
              <a:t>(</a:t>
            </a:r>
            <a:r>
              <a:rPr sz="2050" i="1" spc="130" dirty="0">
                <a:latin typeface="Times New Roman"/>
                <a:cs typeface="Times New Roman"/>
              </a:rPr>
              <a:t>t</a:t>
            </a:r>
            <a:r>
              <a:rPr sz="2050" spc="-5" dirty="0">
                <a:latin typeface="Times New Roman"/>
                <a:cs typeface="Times New Roman"/>
              </a:rPr>
              <a:t>)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i="1" spc="-5" dirty="0">
                <a:latin typeface="Times New Roman"/>
                <a:cs typeface="Times New Roman"/>
              </a:rPr>
              <a:t>L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spc="-125" dirty="0">
                <a:latin typeface="Times New Roman"/>
                <a:cs typeface="Times New Roman"/>
              </a:rPr>
              <a:t>{</a:t>
            </a:r>
            <a:r>
              <a:rPr sz="2050" i="1" spc="130" dirty="0">
                <a:latin typeface="Times New Roman"/>
                <a:cs typeface="Times New Roman"/>
              </a:rPr>
              <a:t>C</a:t>
            </a:r>
            <a:r>
              <a:rPr sz="2050" spc="80" dirty="0">
                <a:latin typeface="Times New Roman"/>
                <a:cs typeface="Times New Roman"/>
              </a:rPr>
              <a:t>(</a:t>
            </a:r>
            <a:r>
              <a:rPr sz="2050" i="1" spc="60" dirty="0">
                <a:latin typeface="Times New Roman"/>
                <a:cs typeface="Times New Roman"/>
              </a:rPr>
              <a:t>s</a:t>
            </a:r>
            <a:r>
              <a:rPr sz="2050" spc="-5" dirty="0">
                <a:latin typeface="Times New Roman"/>
                <a:cs typeface="Times New Roman"/>
              </a:rPr>
              <a:t>)}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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55" dirty="0">
                <a:latin typeface="Times New Roman"/>
                <a:cs typeface="Times New Roman"/>
              </a:rPr>
              <a:t>1</a:t>
            </a:r>
            <a:r>
              <a:rPr sz="2050" spc="-5" dirty="0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6078" y="1851374"/>
            <a:ext cx="176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Symbol"/>
                <a:cs typeface="Symbol"/>
              </a:rPr>
              <a:t>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72503" y="1845480"/>
            <a:ext cx="89535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-70" dirty="0">
                <a:latin typeface="Symbol"/>
                <a:cs typeface="Symbol"/>
              </a:rPr>
              <a:t>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2050" i="1" spc="-5" dirty="0">
                <a:latin typeface="Times New Roman"/>
                <a:cs typeface="Times New Roman"/>
              </a:rPr>
              <a:t>t</a:t>
            </a:r>
            <a:r>
              <a:rPr sz="2050" i="1" spc="-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Symbol"/>
                <a:cs typeface="Symbol"/>
              </a:rPr>
              <a:t></a:t>
            </a:r>
            <a:r>
              <a:rPr sz="2150" i="1" spc="-10" dirty="0">
                <a:latin typeface="Symbol"/>
                <a:cs typeface="Symbol"/>
              </a:rPr>
              <a:t>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36573" y="1805875"/>
            <a:ext cx="45974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114" dirty="0">
                <a:latin typeface="Symbol"/>
                <a:cs typeface="Symbol"/>
              </a:rPr>
              <a:t></a:t>
            </a:r>
            <a:r>
              <a:rPr sz="1250" i="1" spc="-114" dirty="0">
                <a:latin typeface="Symbol"/>
                <a:cs typeface="Symbol"/>
              </a:rPr>
              <a:t>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02681" y="2036438"/>
            <a:ext cx="711200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4800" i="1" baseline="-6076" dirty="0">
                <a:latin typeface="Symbol"/>
                <a:cs typeface="Symbol"/>
              </a:rPr>
              <a:t></a:t>
            </a:r>
            <a:endParaRPr sz="4800" baseline="-6076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04933" y="1872488"/>
            <a:ext cx="133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sz="1800" spc="-5" dirty="0">
                <a:latin typeface="Cambria Math"/>
                <a:cs typeface="Cambria Math"/>
              </a:rPr>
              <a:t>𝑤ℎ𝑒𝑟𝑒	</a:t>
            </a:r>
            <a:r>
              <a:rPr sz="1800" dirty="0">
                <a:latin typeface="Cambria Math"/>
                <a:cs typeface="Cambria Math"/>
              </a:rPr>
              <a:t>𝜃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39780" y="2047875"/>
            <a:ext cx="797560" cy="0"/>
          </a:xfrm>
          <a:custGeom>
            <a:avLst/>
            <a:gdLst/>
            <a:ahLst/>
            <a:cxnLst/>
            <a:rect l="l" t="t" r="r" b="b"/>
            <a:pathLst>
              <a:path w="797559">
                <a:moveTo>
                  <a:pt x="0" y="0"/>
                </a:moveTo>
                <a:lnTo>
                  <a:pt x="7970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43717" y="1718691"/>
            <a:ext cx="791845" cy="285115"/>
          </a:xfrm>
          <a:custGeom>
            <a:avLst/>
            <a:gdLst/>
            <a:ahLst/>
            <a:cxnLst/>
            <a:rect l="l" t="t" r="r" b="b"/>
            <a:pathLst>
              <a:path w="791845" h="285114">
                <a:moveTo>
                  <a:pt x="44035" y="185166"/>
                </a:moveTo>
                <a:lnTo>
                  <a:pt x="22351" y="185166"/>
                </a:lnTo>
                <a:lnTo>
                  <a:pt x="68452" y="284607"/>
                </a:lnTo>
                <a:lnTo>
                  <a:pt x="79375" y="284607"/>
                </a:lnTo>
                <a:lnTo>
                  <a:pt x="87451" y="254635"/>
                </a:lnTo>
                <a:lnTo>
                  <a:pt x="75183" y="254635"/>
                </a:lnTo>
                <a:lnTo>
                  <a:pt x="44035" y="185166"/>
                </a:lnTo>
                <a:close/>
              </a:path>
              <a:path w="791845" h="285114">
                <a:moveTo>
                  <a:pt x="791590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3" y="254635"/>
                </a:lnTo>
                <a:lnTo>
                  <a:pt x="87451" y="254635"/>
                </a:lnTo>
                <a:lnTo>
                  <a:pt x="151891" y="15494"/>
                </a:lnTo>
                <a:lnTo>
                  <a:pt x="174243" y="15494"/>
                </a:lnTo>
                <a:lnTo>
                  <a:pt x="174243" y="15239"/>
                </a:lnTo>
                <a:lnTo>
                  <a:pt x="791590" y="15239"/>
                </a:lnTo>
                <a:lnTo>
                  <a:pt x="791590" y="0"/>
                </a:lnTo>
                <a:close/>
              </a:path>
              <a:path w="791845" h="285114">
                <a:moveTo>
                  <a:pt x="36575" y="168529"/>
                </a:moveTo>
                <a:lnTo>
                  <a:pt x="0" y="185166"/>
                </a:lnTo>
                <a:lnTo>
                  <a:pt x="3428" y="193548"/>
                </a:lnTo>
                <a:lnTo>
                  <a:pt x="22351" y="185166"/>
                </a:lnTo>
                <a:lnTo>
                  <a:pt x="44035" y="185166"/>
                </a:lnTo>
                <a:lnTo>
                  <a:pt x="36575" y="16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072114" y="1646936"/>
            <a:ext cx="695325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1 −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𝜉</a:t>
            </a:r>
            <a:r>
              <a:rPr sz="1950" spc="89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  <a:p>
            <a:pPr marL="207010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𝜉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94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Unit-Step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40" dirty="0"/>
              <a:t>Second </a:t>
            </a:r>
            <a:r>
              <a:rPr spc="-45" dirty="0"/>
              <a:t>Order</a:t>
            </a:r>
            <a:r>
              <a:rPr spc="-310" dirty="0"/>
              <a:t> </a:t>
            </a:r>
            <a:r>
              <a:rPr spc="-6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823842"/>
            <a:ext cx="10359390" cy="1107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2044064" algn="l"/>
                <a:tab pos="3350260" algn="l"/>
                <a:tab pos="3932554" algn="l"/>
                <a:tab pos="4559300" algn="l"/>
                <a:tab pos="5103495" algn="l"/>
                <a:tab pos="6063615" algn="l"/>
                <a:tab pos="6444615" algn="l"/>
                <a:tab pos="6988809" algn="l"/>
                <a:tab pos="7976234" algn="l"/>
                <a:tab pos="8654415" algn="l"/>
                <a:tab pos="9198610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</a:t>
            </a:r>
            <a:r>
              <a:rPr sz="22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</a:t>
            </a:r>
            <a:r>
              <a:rPr sz="2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ple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7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Calculat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output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  transfer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input,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its response</a:t>
            </a:r>
            <a:r>
              <a:rPr sz="2200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6165" y="2295905"/>
            <a:ext cx="0" cy="1568450"/>
          </a:xfrm>
          <a:custGeom>
            <a:avLst/>
            <a:gdLst/>
            <a:ahLst/>
            <a:cxnLst/>
            <a:rect l="l" t="t" r="r" b="b"/>
            <a:pathLst>
              <a:path h="1568450">
                <a:moveTo>
                  <a:pt x="0" y="0"/>
                </a:moveTo>
                <a:lnTo>
                  <a:pt x="0" y="1568196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3650" y="3117342"/>
            <a:ext cx="3816985" cy="0"/>
          </a:xfrm>
          <a:custGeom>
            <a:avLst/>
            <a:gdLst/>
            <a:ahLst/>
            <a:cxnLst/>
            <a:rect l="l" t="t" r="r" b="b"/>
            <a:pathLst>
              <a:path w="3816985">
                <a:moveTo>
                  <a:pt x="3816985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6576" y="308914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9835" y="3092195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1572" y="3089148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47498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4234" y="302895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206426"/>
            <a:ext cx="7767320" cy="11201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94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  <a:tab pos="2877820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Case</a:t>
            </a:r>
            <a:r>
              <a:rPr sz="2300" b="1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4:</a:t>
            </a:r>
            <a:r>
              <a:rPr sz="2300" b="1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Undamped	response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(ξ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000" b="1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0)</a:t>
            </a:r>
            <a:endParaRPr sz="2000">
              <a:latin typeface="Trebuchet MS"/>
              <a:cs typeface="Trebuchet MS"/>
            </a:endParaRPr>
          </a:p>
          <a:p>
            <a:pPr marL="380365" lvl="1" indent="-100330">
              <a:lnSpc>
                <a:spcPct val="100000"/>
              </a:lnSpc>
              <a:spcBef>
                <a:spcPts val="620"/>
              </a:spcBef>
              <a:buSzPct val="94117"/>
              <a:buFont typeface="Wingdings"/>
              <a:buChar char=""/>
              <a:tabLst>
                <a:tab pos="381000" algn="l"/>
              </a:tabLst>
            </a:pP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The two roots of the characteristic equation s1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s2 </a:t>
            </a:r>
            <a:r>
              <a:rPr sz="1700" dirty="0">
                <a:solidFill>
                  <a:srgbClr val="004982"/>
                </a:solidFill>
                <a:latin typeface="Trebuchet MS"/>
                <a:cs typeface="Trebuchet MS"/>
              </a:rPr>
              <a:t>are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imaginary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poles</a:t>
            </a:r>
            <a:r>
              <a:rPr sz="1700" spc="-5" dirty="0">
                <a:solidFill>
                  <a:srgbClr val="004982"/>
                </a:solidFill>
                <a:latin typeface="Trebuchet MS"/>
                <a:cs typeface="Trebuchet MS"/>
              </a:rPr>
              <a:t>.</a:t>
            </a:r>
            <a:endParaRPr sz="1700">
              <a:latin typeface="Trebuchet MS"/>
              <a:cs typeface="Trebuchet MS"/>
            </a:endParaRPr>
          </a:p>
          <a:p>
            <a:pPr marR="716915" algn="ctr">
              <a:lnSpc>
                <a:spcPct val="100000"/>
              </a:lnSpc>
              <a:spcBef>
                <a:spcPts val="120"/>
              </a:spcBef>
            </a:pPr>
            <a:r>
              <a:rPr sz="1800" b="1" spc="-5" dirty="0">
                <a:latin typeface="Calibri"/>
                <a:cs typeface="Calibri"/>
              </a:rPr>
              <a:t>jω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3588" y="2587751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117475" y="0"/>
                </a:moveTo>
                <a:lnTo>
                  <a:pt x="0" y="9499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3588" y="2587751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475" y="94996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3588" y="3435096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117475" y="0"/>
                </a:moveTo>
                <a:lnTo>
                  <a:pt x="0" y="94995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3588" y="3436620"/>
            <a:ext cx="117475" cy="95250"/>
          </a:xfrm>
          <a:custGeom>
            <a:avLst/>
            <a:gdLst/>
            <a:ahLst/>
            <a:cxnLst/>
            <a:rect l="l" t="t" r="r" b="b"/>
            <a:pathLst>
              <a:path w="117475" h="95250">
                <a:moveTo>
                  <a:pt x="0" y="0"/>
                </a:moveTo>
                <a:lnTo>
                  <a:pt x="117475" y="94995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31108" y="2710535"/>
            <a:ext cx="10439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spc="-5" dirty="0">
                <a:latin typeface="Symbol"/>
                <a:cs typeface="Symbol"/>
              </a:rPr>
              <a:t>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Symbol"/>
                <a:cs typeface="Symbol"/>
              </a:rPr>
              <a:t></a:t>
            </a:r>
            <a:r>
              <a:rPr sz="2500" spc="440" dirty="0">
                <a:latin typeface="Times New Roman"/>
                <a:cs typeface="Times New Roman"/>
              </a:rPr>
              <a:t> </a:t>
            </a:r>
            <a:r>
              <a:rPr sz="2500" i="1" spc="-345" dirty="0">
                <a:latin typeface="Times New Roman"/>
                <a:cs typeface="Times New Roman"/>
              </a:rPr>
              <a:t>j</a:t>
            </a:r>
            <a:r>
              <a:rPr sz="2600" i="1" spc="-345" dirty="0">
                <a:latin typeface="Symbol"/>
                <a:cs typeface="Symbol"/>
              </a:rPr>
              <a:t></a:t>
            </a:r>
            <a:r>
              <a:rPr sz="2175" i="1" spc="-517" baseline="-24904" dirty="0">
                <a:latin typeface="Times New Roman"/>
                <a:cs typeface="Times New Roman"/>
              </a:rPr>
              <a:t>n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3386" y="2806998"/>
            <a:ext cx="4083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750" i="1" spc="-37" baseline="14444" dirty="0">
                <a:latin typeface="Times New Roman"/>
                <a:cs typeface="Times New Roman"/>
              </a:rPr>
              <a:t>s</a:t>
            </a:r>
            <a:r>
              <a:rPr sz="1450" spc="-25" dirty="0">
                <a:latin typeface="Times New Roman"/>
                <a:cs typeface="Times New Roman"/>
              </a:rPr>
              <a:t>1,2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1504" y="2735579"/>
            <a:ext cx="1643380" cy="512445"/>
          </a:xfrm>
          <a:custGeom>
            <a:avLst/>
            <a:gdLst/>
            <a:ahLst/>
            <a:cxnLst/>
            <a:rect l="l" t="t" r="r" b="b"/>
            <a:pathLst>
              <a:path w="1643379" h="512444">
                <a:moveTo>
                  <a:pt x="0" y="512063"/>
                </a:moveTo>
                <a:lnTo>
                  <a:pt x="1642872" y="512063"/>
                </a:lnTo>
                <a:lnTo>
                  <a:pt x="1642872" y="0"/>
                </a:lnTo>
                <a:lnTo>
                  <a:pt x="0" y="0"/>
                </a:lnTo>
                <a:lnTo>
                  <a:pt x="0" y="512063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12779" y="5515109"/>
            <a:ext cx="1051560" cy="0"/>
          </a:xfrm>
          <a:custGeom>
            <a:avLst/>
            <a:gdLst/>
            <a:ahLst/>
            <a:cxnLst/>
            <a:rect l="l" t="t" r="r" b="b"/>
            <a:pathLst>
              <a:path w="1051560">
                <a:moveTo>
                  <a:pt x="0" y="0"/>
                </a:moveTo>
                <a:lnTo>
                  <a:pt x="1050954" y="0"/>
                </a:lnTo>
              </a:path>
            </a:pathLst>
          </a:custGeom>
          <a:ln w="127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1854" y="5081584"/>
            <a:ext cx="247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4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8685" y="5512086"/>
            <a:ext cx="572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90" dirty="0">
                <a:latin typeface="Symbol"/>
                <a:cs typeface="Symbol"/>
              </a:rPr>
              <a:t>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4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1538" y="5375469"/>
            <a:ext cx="409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630" baseline="-25462" dirty="0">
                <a:latin typeface="Times New Roman"/>
                <a:cs typeface="Times New Roman"/>
              </a:rPr>
              <a:t>s</a:t>
            </a:r>
            <a:r>
              <a:rPr sz="3600" i="1" spc="-592" baseline="-25462" dirty="0">
                <a:latin typeface="Times New Roman"/>
                <a:cs typeface="Times New Roman"/>
              </a:rPr>
              <a:t> </a:t>
            </a:r>
            <a:r>
              <a:rPr sz="1400" spc="3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1684" y="5273802"/>
            <a:ext cx="1174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0" dirty="0">
                <a:latin typeface="Times New Roman"/>
                <a:cs typeface="Times New Roman"/>
              </a:rPr>
              <a:t>T</a:t>
            </a:r>
            <a:r>
              <a:rPr sz="2400" i="1" spc="-175" dirty="0">
                <a:latin typeface="Times New Roman"/>
                <a:cs typeface="Times New Roman"/>
              </a:rPr>
              <a:t> </a:t>
            </a:r>
            <a:r>
              <a:rPr sz="2400" spc="465" dirty="0">
                <a:latin typeface="Times New Roman"/>
                <a:cs typeface="Times New Roman"/>
              </a:rPr>
              <a:t>(</a:t>
            </a:r>
            <a:r>
              <a:rPr sz="2400" i="1" spc="465" dirty="0">
                <a:latin typeface="Times New Roman"/>
                <a:cs typeface="Times New Roman"/>
              </a:rPr>
              <a:t>s</a:t>
            </a:r>
            <a:r>
              <a:rPr sz="2400" spc="465" dirty="0">
                <a:latin typeface="Times New Roman"/>
                <a:cs typeface="Times New Roman"/>
              </a:rPr>
              <a:t>)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59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89776" y="6311128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>
                <a:moveTo>
                  <a:pt x="0" y="0"/>
                </a:moveTo>
                <a:lnTo>
                  <a:pt x="946397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2194" y="6311128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817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24597" y="6311128"/>
            <a:ext cx="758825" cy="0"/>
          </a:xfrm>
          <a:custGeom>
            <a:avLst/>
            <a:gdLst/>
            <a:ahLst/>
            <a:cxnLst/>
            <a:rect l="l" t="t" r="r" b="b"/>
            <a:pathLst>
              <a:path w="758825">
                <a:moveTo>
                  <a:pt x="0" y="0"/>
                </a:moveTo>
                <a:lnTo>
                  <a:pt x="758528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87176" y="5927575"/>
            <a:ext cx="16065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8936" y="6186551"/>
            <a:ext cx="27940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150" i="1" spc="127" baseline="-25132" dirty="0">
                <a:latin typeface="Times New Roman"/>
                <a:cs typeface="Times New Roman"/>
              </a:rPr>
              <a:t>s</a:t>
            </a:r>
            <a:r>
              <a:rPr sz="1200" spc="8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15116" y="5927575"/>
            <a:ext cx="952500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6905" algn="l"/>
              </a:tabLst>
            </a:pPr>
            <a:r>
              <a:rPr sz="2100" spc="10" dirty="0">
                <a:latin typeface="Times New Roman"/>
                <a:cs typeface="Times New Roman"/>
              </a:rPr>
              <a:t>1	</a:t>
            </a:r>
            <a:r>
              <a:rPr sz="2100" spc="10" dirty="0">
                <a:latin typeface="Symbol"/>
                <a:cs typeface="Symbol"/>
              </a:rPr>
              <a:t>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8700" y="6306946"/>
            <a:ext cx="2445385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  <a:tabLst>
                <a:tab pos="1972945" algn="l"/>
              </a:tabLst>
            </a:pP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85" dirty="0">
                <a:latin typeface="Times New Roman"/>
                <a:cs typeface="Times New Roman"/>
              </a:rPr>
              <a:t>s</a:t>
            </a:r>
            <a:r>
              <a:rPr sz="1800" spc="127" baseline="43981" dirty="0">
                <a:latin typeface="Times New Roman"/>
                <a:cs typeface="Times New Roman"/>
              </a:rPr>
              <a:t>2 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4) </a:t>
            </a:r>
            <a:r>
              <a:rPr sz="3150" spc="15" baseline="43650" dirty="0">
                <a:latin typeface="Symbol"/>
                <a:cs typeface="Symbol"/>
              </a:rPr>
              <a:t></a:t>
            </a:r>
            <a:r>
              <a:rPr sz="3150" spc="-67" baseline="4365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s</a:t>
            </a:r>
            <a:r>
              <a:rPr sz="2100" i="1" spc="55" dirty="0">
                <a:latin typeface="Times New Roman"/>
                <a:cs typeface="Times New Roman"/>
              </a:rPr>
              <a:t> </a:t>
            </a:r>
            <a:r>
              <a:rPr sz="3150" spc="15" baseline="43650" dirty="0">
                <a:latin typeface="Symbol"/>
                <a:cs typeface="Symbol"/>
              </a:rPr>
              <a:t></a:t>
            </a:r>
            <a:r>
              <a:rPr sz="3150" spc="15" baseline="43650" dirty="0">
                <a:latin typeface="Times New Roman"/>
                <a:cs typeface="Times New Roman"/>
              </a:rPr>
              <a:t>	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2</a:t>
            </a:r>
            <a:r>
              <a:rPr sz="1800" spc="75" baseline="43981" dirty="0">
                <a:latin typeface="Times New Roman"/>
                <a:cs typeface="Times New Roman"/>
              </a:rPr>
              <a:t>2</a:t>
            </a:r>
            <a:endParaRPr sz="1800" baseline="4398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82358" y="6096953"/>
            <a:ext cx="2053589" cy="347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80" dirty="0">
                <a:latin typeface="Times New Roman"/>
                <a:cs typeface="Times New Roman"/>
              </a:rPr>
              <a:t>C</a:t>
            </a:r>
            <a:r>
              <a:rPr sz="2100" spc="80" dirty="0">
                <a:latin typeface="Times New Roman"/>
                <a:cs typeface="Times New Roman"/>
              </a:rPr>
              <a:t>(</a:t>
            </a:r>
            <a:r>
              <a:rPr sz="2100" i="1" spc="80" dirty="0">
                <a:latin typeface="Times New Roman"/>
                <a:cs typeface="Times New Roman"/>
              </a:rPr>
              <a:t>s</a:t>
            </a:r>
            <a:r>
              <a:rPr sz="2100" spc="80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i="1" spc="60" dirty="0">
                <a:latin typeface="Times New Roman"/>
                <a:cs typeface="Times New Roman"/>
              </a:rPr>
              <a:t>R</a:t>
            </a:r>
            <a:r>
              <a:rPr sz="2100" spc="60" dirty="0">
                <a:latin typeface="Times New Roman"/>
                <a:cs typeface="Times New Roman"/>
              </a:rPr>
              <a:t>(</a:t>
            </a:r>
            <a:r>
              <a:rPr sz="2100" i="1" spc="60" dirty="0">
                <a:latin typeface="Times New Roman"/>
                <a:cs typeface="Times New Roman"/>
              </a:rPr>
              <a:t>s</a:t>
            </a:r>
            <a:r>
              <a:rPr sz="2100" spc="60" dirty="0">
                <a:latin typeface="Times New Roman"/>
                <a:cs typeface="Times New Roman"/>
              </a:rPr>
              <a:t>)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T</a:t>
            </a:r>
            <a:r>
              <a:rPr sz="2100" i="1" spc="-26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s</a:t>
            </a:r>
            <a:r>
              <a:rPr sz="2100" spc="55" dirty="0">
                <a:latin typeface="Times New Roman"/>
                <a:cs typeface="Times New Roman"/>
              </a:rPr>
              <a:t>)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34180" y="5869093"/>
            <a:ext cx="123189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i="1" spc="1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82889" y="5646464"/>
            <a:ext cx="937894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14" dirty="0">
                <a:latin typeface="Times New Roman"/>
                <a:cs typeface="Times New Roman"/>
              </a:rPr>
              <a:t>1</a:t>
            </a:r>
            <a:r>
              <a:rPr sz="2600" spc="114" dirty="0">
                <a:latin typeface="Symbol"/>
                <a:cs typeface="Symbol"/>
              </a:rPr>
              <a:t>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sin(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7531" y="5539532"/>
            <a:ext cx="4159250" cy="554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335" algn="l"/>
                <a:tab pos="2837180" algn="l"/>
              </a:tabLst>
            </a:pP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L	</a:t>
            </a:r>
            <a:r>
              <a:rPr sz="2600" spc="45" dirty="0">
                <a:latin typeface="Times New Roman"/>
                <a:cs typeface="Times New Roman"/>
              </a:rPr>
              <a:t>{</a:t>
            </a:r>
            <a:r>
              <a:rPr sz="2600" i="1" spc="45" dirty="0">
                <a:latin typeface="Times New Roman"/>
                <a:cs typeface="Times New Roman"/>
              </a:rPr>
              <a:t>C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)}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Symbol"/>
                <a:cs typeface="Symbol"/>
              </a:rPr>
              <a:t>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3450" spc="-285" dirty="0">
                <a:latin typeface="Symbol"/>
                <a:cs typeface="Symbol"/>
              </a:rPr>
              <a:t></a:t>
            </a:r>
            <a:r>
              <a:rPr sz="3450" spc="-285" dirty="0">
                <a:latin typeface="Times New Roman"/>
                <a:cs typeface="Times New Roman"/>
              </a:rPr>
              <a:t>	</a:t>
            </a:r>
            <a:r>
              <a:rPr sz="2750" i="1" spc="-80" dirty="0">
                <a:latin typeface="Symbol"/>
                <a:cs typeface="Symbol"/>
              </a:rPr>
              <a:t></a:t>
            </a:r>
            <a:r>
              <a:rPr sz="2750" i="1" spc="-200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r>
              <a:rPr sz="3450" spc="55" dirty="0">
                <a:latin typeface="Symbol"/>
                <a:cs typeface="Symbol"/>
              </a:rPr>
              <a:t></a:t>
            </a:r>
            <a:r>
              <a:rPr sz="2600" i="1" spc="55" dirty="0">
                <a:latin typeface="Times New Roman"/>
                <a:cs typeface="Times New Roman"/>
              </a:rPr>
              <a:t>u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i="1" spc="5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3075" y="5646464"/>
            <a:ext cx="12338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27710" algn="l"/>
              </a:tabLst>
            </a:pPr>
            <a:r>
              <a:rPr sz="2600" spc="15" dirty="0">
                <a:latin typeface="Symbol"/>
                <a:cs typeface="Symbol"/>
              </a:rPr>
              <a:t></a:t>
            </a:r>
            <a:r>
              <a:rPr sz="2600" spc="15" dirty="0">
                <a:latin typeface="Times New Roman"/>
                <a:cs typeface="Times New Roman"/>
              </a:rPr>
              <a:t>	</a:t>
            </a:r>
            <a:r>
              <a:rPr sz="2600" i="1" spc="75" dirty="0">
                <a:latin typeface="Times New Roman"/>
                <a:cs typeface="Times New Roman"/>
              </a:rPr>
              <a:t>c</a:t>
            </a:r>
            <a:r>
              <a:rPr sz="2600" spc="-5" dirty="0">
                <a:latin typeface="Times New Roman"/>
                <a:cs typeface="Times New Roman"/>
              </a:rPr>
              <a:t>(</a:t>
            </a:r>
            <a:r>
              <a:rPr sz="2600" i="1" spc="175" dirty="0">
                <a:latin typeface="Times New Roman"/>
                <a:cs typeface="Times New Roman"/>
              </a:rPr>
              <a:t>t</a:t>
            </a:r>
            <a:r>
              <a:rPr sz="2600" spc="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83510" y="5635956"/>
            <a:ext cx="229235" cy="259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10" dirty="0">
                <a:latin typeface="Symbol"/>
                <a:cs typeface="Symbol"/>
              </a:rPr>
              <a:t>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2140"/>
            <a:ext cx="7179309" cy="8890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Order of the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system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699135" algn="l"/>
              </a:tabLst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Consider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 system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defined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by the transfer</a:t>
            </a:r>
            <a:r>
              <a:rPr sz="2200" spc="5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function: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2768" y="2730272"/>
            <a:ext cx="728345" cy="0"/>
          </a:xfrm>
          <a:custGeom>
            <a:avLst/>
            <a:gdLst/>
            <a:ahLst/>
            <a:cxnLst/>
            <a:rect l="l" t="t" r="r" b="b"/>
            <a:pathLst>
              <a:path w="728345">
                <a:moveTo>
                  <a:pt x="0" y="0"/>
                </a:moveTo>
                <a:lnTo>
                  <a:pt x="728350" y="0"/>
                </a:lnTo>
              </a:path>
            </a:pathLst>
          </a:custGeom>
          <a:ln w="13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5335" y="2726229"/>
            <a:ext cx="257556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162685" algn="l"/>
                <a:tab pos="1640205" algn="l"/>
              </a:tabLst>
            </a:pPr>
            <a:r>
              <a:rPr sz="2500" i="1" spc="265" dirty="0">
                <a:latin typeface="Times New Roman"/>
                <a:cs typeface="Times New Roman"/>
              </a:rPr>
              <a:t>R</a:t>
            </a:r>
            <a:r>
              <a:rPr sz="2500" spc="265" dirty="0">
                <a:latin typeface="Times New Roman"/>
                <a:cs typeface="Times New Roman"/>
              </a:rPr>
              <a:t>(</a:t>
            </a:r>
            <a:r>
              <a:rPr sz="2500" i="1" spc="265" dirty="0">
                <a:latin typeface="Times New Roman"/>
                <a:cs typeface="Times New Roman"/>
              </a:rPr>
              <a:t>s</a:t>
            </a:r>
            <a:r>
              <a:rPr sz="2500" spc="265" dirty="0">
                <a:latin typeface="Times New Roman"/>
                <a:cs typeface="Times New Roman"/>
              </a:rPr>
              <a:t>)	</a:t>
            </a:r>
            <a:r>
              <a:rPr sz="2500" spc="235" dirty="0">
                <a:latin typeface="Times New Roman"/>
                <a:cs typeface="Times New Roman"/>
              </a:rPr>
              <a:t>(</a:t>
            </a:r>
            <a:r>
              <a:rPr sz="2500" i="1" spc="235" dirty="0">
                <a:latin typeface="Times New Roman"/>
                <a:cs typeface="Times New Roman"/>
              </a:rPr>
              <a:t>a	</a:t>
            </a:r>
            <a:r>
              <a:rPr sz="2500" i="1" spc="265" dirty="0">
                <a:latin typeface="Times New Roman"/>
                <a:cs typeface="Times New Roman"/>
              </a:rPr>
              <a:t>s</a:t>
            </a:r>
            <a:r>
              <a:rPr sz="2175" i="1" spc="397" baseline="44061" dirty="0">
                <a:latin typeface="Times New Roman"/>
                <a:cs typeface="Times New Roman"/>
              </a:rPr>
              <a:t>n </a:t>
            </a:r>
            <a:r>
              <a:rPr sz="2500" spc="260" dirty="0">
                <a:latin typeface="Symbol"/>
                <a:cs typeface="Symbol"/>
              </a:rPr>
              <a:t></a:t>
            </a:r>
            <a:r>
              <a:rPr sz="2500" spc="-355" dirty="0">
                <a:latin typeface="Times New Roman"/>
                <a:cs typeface="Times New Roman"/>
              </a:rPr>
              <a:t> </a:t>
            </a:r>
            <a:r>
              <a:rPr sz="2500" i="1" spc="235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7722" y="2274424"/>
            <a:ext cx="261239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275080" algn="l"/>
                <a:tab pos="1637030" algn="l"/>
              </a:tabLst>
            </a:pPr>
            <a:r>
              <a:rPr sz="2500" i="1" spc="295" dirty="0">
                <a:latin typeface="Times New Roman"/>
                <a:cs typeface="Times New Roman"/>
              </a:rPr>
              <a:t>C</a:t>
            </a:r>
            <a:r>
              <a:rPr sz="2500" spc="295" dirty="0">
                <a:latin typeface="Times New Roman"/>
                <a:cs typeface="Times New Roman"/>
              </a:rPr>
              <a:t>(</a:t>
            </a:r>
            <a:r>
              <a:rPr sz="2500" i="1" spc="295" dirty="0">
                <a:latin typeface="Times New Roman"/>
                <a:cs typeface="Times New Roman"/>
              </a:rPr>
              <a:t>s</a:t>
            </a:r>
            <a:r>
              <a:rPr sz="2500" spc="295" dirty="0">
                <a:latin typeface="Times New Roman"/>
                <a:cs typeface="Times New Roman"/>
              </a:rPr>
              <a:t>)	</a:t>
            </a:r>
            <a:r>
              <a:rPr sz="3750" i="1" spc="352" baseline="1111" dirty="0">
                <a:latin typeface="Times New Roman"/>
                <a:cs typeface="Times New Roman"/>
              </a:rPr>
              <a:t>b	</a:t>
            </a:r>
            <a:r>
              <a:rPr sz="3750" i="1" spc="442" baseline="1111" dirty="0">
                <a:latin typeface="Times New Roman"/>
                <a:cs typeface="Times New Roman"/>
              </a:rPr>
              <a:t>s</a:t>
            </a:r>
            <a:r>
              <a:rPr sz="2175" i="1" spc="442" baseline="44061" dirty="0">
                <a:latin typeface="Times New Roman"/>
                <a:cs typeface="Times New Roman"/>
              </a:rPr>
              <a:t>m </a:t>
            </a:r>
            <a:r>
              <a:rPr sz="3750" spc="390" baseline="1111" dirty="0">
                <a:latin typeface="Symbol"/>
                <a:cs typeface="Symbol"/>
              </a:rPr>
              <a:t></a:t>
            </a:r>
            <a:r>
              <a:rPr sz="3750" spc="262" baseline="1111" dirty="0">
                <a:latin typeface="Times New Roman"/>
                <a:cs typeface="Times New Roman"/>
              </a:rPr>
              <a:t> </a:t>
            </a:r>
            <a:r>
              <a:rPr sz="3750" i="1" spc="352" baseline="1111" dirty="0">
                <a:latin typeface="Times New Roman"/>
                <a:cs typeface="Times New Roman"/>
              </a:rPr>
              <a:t>b</a:t>
            </a:r>
            <a:endParaRPr sz="3750" baseline="11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0211" y="2475807"/>
            <a:ext cx="101409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265" dirty="0">
                <a:latin typeface="Times New Roman"/>
                <a:cs typeface="Times New Roman"/>
              </a:rPr>
              <a:t>T</a:t>
            </a:r>
            <a:r>
              <a:rPr sz="2500" i="1" spc="-480" dirty="0">
                <a:latin typeface="Times New Roman"/>
                <a:cs typeface="Times New Roman"/>
              </a:rPr>
              <a:t> </a:t>
            </a:r>
            <a:r>
              <a:rPr sz="2500" spc="245" dirty="0">
                <a:latin typeface="Times New Roman"/>
                <a:cs typeface="Times New Roman"/>
              </a:rPr>
              <a:t>(</a:t>
            </a:r>
            <a:r>
              <a:rPr sz="2500" i="1" spc="245" dirty="0">
                <a:latin typeface="Times New Roman"/>
                <a:cs typeface="Times New Roman"/>
              </a:rPr>
              <a:t>s</a:t>
            </a:r>
            <a:r>
              <a:rPr sz="2500" spc="245" dirty="0">
                <a:latin typeface="Times New Roman"/>
                <a:cs typeface="Times New Roman"/>
              </a:rPr>
              <a:t>) </a:t>
            </a:r>
            <a:r>
              <a:rPr sz="2500" spc="260" dirty="0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2761" y="2581730"/>
            <a:ext cx="58991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750" i="1" spc="307" baseline="-25555" dirty="0">
                <a:latin typeface="Times New Roman"/>
                <a:cs typeface="Times New Roman"/>
              </a:rPr>
              <a:t>s</a:t>
            </a:r>
            <a:r>
              <a:rPr sz="1450" i="1" spc="204" dirty="0">
                <a:latin typeface="Times New Roman"/>
                <a:cs typeface="Times New Roman"/>
              </a:rPr>
              <a:t>n</a:t>
            </a:r>
            <a:r>
              <a:rPr sz="1450" spc="204" dirty="0">
                <a:latin typeface="Symbol"/>
                <a:cs typeface="Symbol"/>
              </a:rPr>
              <a:t></a:t>
            </a:r>
            <a:r>
              <a:rPr sz="1450" spc="204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9770" y="2941278"/>
            <a:ext cx="32962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48385" algn="l"/>
                <a:tab pos="3171825" algn="l"/>
              </a:tabLst>
            </a:pPr>
            <a:r>
              <a:rPr sz="1450" i="1" spc="145" dirty="0">
                <a:latin typeface="Times New Roman"/>
                <a:cs typeface="Times New Roman"/>
              </a:rPr>
              <a:t>n	</a:t>
            </a:r>
            <a:r>
              <a:rPr sz="1450" i="1" spc="240" dirty="0">
                <a:latin typeface="Times New Roman"/>
                <a:cs typeface="Times New Roman"/>
              </a:rPr>
              <a:t>n</a:t>
            </a:r>
            <a:r>
              <a:rPr sz="1450" spc="45" dirty="0">
                <a:latin typeface="Symbol"/>
                <a:cs typeface="Symbol"/>
              </a:rPr>
              <a:t></a:t>
            </a:r>
            <a:r>
              <a:rPr sz="1450" spc="145" dirty="0">
                <a:latin typeface="Times New Roman"/>
                <a:cs typeface="Times New Roman"/>
              </a:rPr>
              <a:t>1</a:t>
            </a:r>
            <a:r>
              <a:rPr sz="1450" dirty="0">
                <a:latin typeface="Times New Roman"/>
                <a:cs typeface="Times New Roman"/>
              </a:rPr>
              <a:t>	</a:t>
            </a:r>
            <a:r>
              <a:rPr sz="1450" spc="14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2862" y="2126656"/>
            <a:ext cx="6343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750" i="1" spc="315" baseline="-25555" dirty="0">
                <a:latin typeface="Times New Roman"/>
                <a:cs typeface="Times New Roman"/>
              </a:rPr>
              <a:t>s</a:t>
            </a:r>
            <a:r>
              <a:rPr sz="1450" i="1" spc="210" dirty="0">
                <a:latin typeface="Times New Roman"/>
                <a:cs typeface="Times New Roman"/>
              </a:rPr>
              <a:t>m</a:t>
            </a:r>
            <a:r>
              <a:rPr sz="1450" spc="210" dirty="0">
                <a:latin typeface="Symbol"/>
                <a:cs typeface="Symbol"/>
              </a:rPr>
              <a:t></a:t>
            </a:r>
            <a:r>
              <a:rPr sz="1450" spc="2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3532" y="2351577"/>
            <a:ext cx="41935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22300" algn="l"/>
                <a:tab pos="1719580" algn="l"/>
                <a:tab pos="3903979" algn="l"/>
                <a:tab pos="4154804" algn="l"/>
              </a:tabLst>
            </a:pPr>
            <a:r>
              <a:rPr sz="3750" spc="390" baseline="-22222" dirty="0">
                <a:latin typeface="Symbol"/>
                <a:cs typeface="Symbol"/>
              </a:rPr>
              <a:t></a:t>
            </a:r>
            <a:r>
              <a:rPr sz="2500" u="heavy" spc="2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450" i="1" u="heavy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r>
              <a:rPr sz="1450" i="1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450" u="heavy" spc="15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450" u="heavy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450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3695" y="2726229"/>
            <a:ext cx="146240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23340" algn="l"/>
              </a:tabLst>
            </a:pPr>
            <a:r>
              <a:rPr sz="2500" spc="620" dirty="0">
                <a:latin typeface="Symbol"/>
                <a:cs typeface="Symbol"/>
              </a:rPr>
              <a:t></a:t>
            </a:r>
            <a:r>
              <a:rPr sz="2500" spc="805" dirty="0">
                <a:latin typeface="MT Extra"/>
                <a:cs typeface="MT Extra"/>
              </a:rPr>
              <a:t></a:t>
            </a:r>
            <a:r>
              <a:rPr sz="2500" spc="260" dirty="0">
                <a:latin typeface="Symbol"/>
                <a:cs typeface="Symbol"/>
              </a:rPr>
              <a:t>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i="1" spc="235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15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58947" y="2271155"/>
            <a:ext cx="11696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565" dirty="0">
                <a:latin typeface="Symbol"/>
                <a:cs typeface="Symbol"/>
              </a:rPr>
              <a:t></a:t>
            </a:r>
            <a:r>
              <a:rPr sz="2500" spc="565" dirty="0">
                <a:latin typeface="MT Extra"/>
                <a:cs typeface="MT Extra"/>
              </a:rPr>
              <a:t></a:t>
            </a:r>
            <a:r>
              <a:rPr sz="2500" spc="565" dirty="0">
                <a:latin typeface="Symbol"/>
                <a:cs typeface="Symbol"/>
              </a:rPr>
              <a:t>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235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93613" y="5843363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>
                <a:moveTo>
                  <a:pt x="0" y="0"/>
                </a:moveTo>
                <a:lnTo>
                  <a:pt x="697446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71769" y="5843363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153" y="0"/>
                </a:lnTo>
              </a:path>
            </a:pathLst>
          </a:custGeom>
          <a:ln w="126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78360" y="5843091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6936" y="0"/>
                </a:lnTo>
              </a:path>
            </a:pathLst>
          </a:custGeom>
          <a:ln w="12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6024" y="5843091"/>
            <a:ext cx="1553210" cy="0"/>
          </a:xfrm>
          <a:custGeom>
            <a:avLst/>
            <a:gdLst/>
            <a:ahLst/>
            <a:cxnLst/>
            <a:rect l="l" t="t" r="r" b="b"/>
            <a:pathLst>
              <a:path w="1553209">
                <a:moveTo>
                  <a:pt x="0" y="0"/>
                </a:moveTo>
                <a:lnTo>
                  <a:pt x="1553012" y="0"/>
                </a:lnTo>
              </a:path>
            </a:pathLst>
          </a:custGeom>
          <a:ln w="12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79045" y="5696662"/>
            <a:ext cx="35560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0" i="1" spc="367" baseline="-25555" dirty="0">
                <a:latin typeface="Times New Roman"/>
                <a:cs typeface="Times New Roman"/>
              </a:rPr>
              <a:t>s</a:t>
            </a:r>
            <a:r>
              <a:rPr sz="1450" spc="24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22070" y="5840946"/>
            <a:ext cx="541972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73785" algn="l"/>
                <a:tab pos="2797810" algn="l"/>
                <a:tab pos="4270375" algn="l"/>
              </a:tabLst>
            </a:pPr>
            <a:r>
              <a:rPr sz="3675" i="1" spc="345" baseline="1133" dirty="0">
                <a:latin typeface="Times New Roman"/>
                <a:cs typeface="Times New Roman"/>
              </a:rPr>
              <a:t>R</a:t>
            </a:r>
            <a:r>
              <a:rPr sz="3675" spc="345" baseline="1133" dirty="0">
                <a:latin typeface="Times New Roman"/>
                <a:cs typeface="Times New Roman"/>
              </a:rPr>
              <a:t>(</a:t>
            </a:r>
            <a:r>
              <a:rPr sz="3675" i="1" spc="345" baseline="1133" dirty="0">
                <a:latin typeface="Times New Roman"/>
                <a:cs typeface="Times New Roman"/>
              </a:rPr>
              <a:t>s</a:t>
            </a:r>
            <a:r>
              <a:rPr sz="3675" spc="345" baseline="1133" dirty="0">
                <a:latin typeface="Times New Roman"/>
                <a:cs typeface="Times New Roman"/>
              </a:rPr>
              <a:t>)	</a:t>
            </a:r>
            <a:r>
              <a:rPr sz="3675" spc="322" baseline="1133" dirty="0">
                <a:latin typeface="Times New Roman"/>
                <a:cs typeface="Times New Roman"/>
              </a:rPr>
              <a:t>4</a:t>
            </a:r>
            <a:r>
              <a:rPr sz="3675" i="1" spc="322" baseline="1133" dirty="0">
                <a:latin typeface="Times New Roman"/>
                <a:cs typeface="Times New Roman"/>
              </a:rPr>
              <a:t>s</a:t>
            </a:r>
            <a:r>
              <a:rPr sz="3675" i="1" spc="-157" baseline="1133" dirty="0">
                <a:latin typeface="Times New Roman"/>
                <a:cs typeface="Times New Roman"/>
              </a:rPr>
              <a:t> </a:t>
            </a:r>
            <a:r>
              <a:rPr sz="3675" spc="465" baseline="1133" dirty="0">
                <a:latin typeface="Symbol"/>
                <a:cs typeface="Symbol"/>
              </a:rPr>
              <a:t></a:t>
            </a:r>
            <a:r>
              <a:rPr sz="3675" spc="465" baseline="1133" dirty="0">
                <a:latin typeface="Times New Roman"/>
                <a:cs typeface="Times New Roman"/>
              </a:rPr>
              <a:t>1	</a:t>
            </a:r>
            <a:r>
              <a:rPr sz="2500" i="1" spc="245" dirty="0">
                <a:latin typeface="Times New Roman"/>
                <a:cs typeface="Times New Roman"/>
              </a:rPr>
              <a:t>R</a:t>
            </a:r>
            <a:r>
              <a:rPr sz="2500" spc="245" dirty="0">
                <a:latin typeface="Times New Roman"/>
                <a:cs typeface="Times New Roman"/>
              </a:rPr>
              <a:t>(</a:t>
            </a:r>
            <a:r>
              <a:rPr sz="2500" i="1" spc="245" dirty="0">
                <a:latin typeface="Times New Roman"/>
                <a:cs typeface="Times New Roman"/>
              </a:rPr>
              <a:t>s</a:t>
            </a:r>
            <a:r>
              <a:rPr sz="2500" spc="245" dirty="0">
                <a:latin typeface="Times New Roman"/>
                <a:cs typeface="Times New Roman"/>
              </a:rPr>
              <a:t>)	</a:t>
            </a:r>
            <a:r>
              <a:rPr sz="2500" spc="250" dirty="0">
                <a:latin typeface="Symbol"/>
                <a:cs typeface="Symbol"/>
              </a:rPr>
              <a:t>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229" dirty="0">
                <a:latin typeface="Times New Roman"/>
                <a:cs typeface="Times New Roman"/>
              </a:rPr>
              <a:t>4</a:t>
            </a:r>
            <a:r>
              <a:rPr sz="2500" i="1" spc="229" dirty="0">
                <a:latin typeface="Times New Roman"/>
                <a:cs typeface="Times New Roman"/>
              </a:rPr>
              <a:t>s</a:t>
            </a:r>
            <a:r>
              <a:rPr sz="2500" i="1" spc="-130" dirty="0">
                <a:latin typeface="Times New Roman"/>
                <a:cs typeface="Times New Roman"/>
              </a:rPr>
              <a:t> </a:t>
            </a:r>
            <a:r>
              <a:rPr sz="2500" spc="250" dirty="0">
                <a:latin typeface="Symbol"/>
                <a:cs typeface="Symbol"/>
              </a:rPr>
              <a:t></a:t>
            </a:r>
            <a:r>
              <a:rPr sz="2500" spc="-155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3343" y="5390500"/>
            <a:ext cx="50139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446530" algn="l"/>
                <a:tab pos="2848610" algn="l"/>
                <a:tab pos="4436745" algn="l"/>
              </a:tabLst>
            </a:pPr>
            <a:r>
              <a:rPr sz="2450" i="1" spc="260" dirty="0">
                <a:latin typeface="Times New Roman"/>
                <a:cs typeface="Times New Roman"/>
              </a:rPr>
              <a:t>C</a:t>
            </a:r>
            <a:r>
              <a:rPr sz="2450" spc="260" dirty="0">
                <a:latin typeface="Times New Roman"/>
                <a:cs typeface="Times New Roman"/>
              </a:rPr>
              <a:t>(</a:t>
            </a:r>
            <a:r>
              <a:rPr sz="2450" i="1" spc="260" dirty="0">
                <a:latin typeface="Times New Roman"/>
                <a:cs typeface="Times New Roman"/>
              </a:rPr>
              <a:t>s</a:t>
            </a:r>
            <a:r>
              <a:rPr sz="2450" spc="260" dirty="0">
                <a:latin typeface="Times New Roman"/>
                <a:cs typeface="Times New Roman"/>
              </a:rPr>
              <a:t>)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3675" spc="337" baseline="-35147" dirty="0">
                <a:latin typeface="Symbol"/>
                <a:cs typeface="Symbol"/>
              </a:rPr>
              <a:t></a:t>
            </a:r>
            <a:r>
              <a:rPr sz="3675" spc="337" baseline="-35147" dirty="0">
                <a:latin typeface="Times New Roman"/>
                <a:cs typeface="Times New Roman"/>
              </a:rPr>
              <a:t>	</a:t>
            </a:r>
            <a:r>
              <a:rPr sz="2450" spc="204" dirty="0">
                <a:latin typeface="Times New Roman"/>
                <a:cs typeface="Times New Roman"/>
              </a:rPr>
              <a:t>5	</a:t>
            </a:r>
            <a:r>
              <a:rPr sz="3750" i="1" spc="412" baseline="1111" dirty="0">
                <a:latin typeface="Times New Roman"/>
                <a:cs typeface="Times New Roman"/>
              </a:rPr>
              <a:t>C</a:t>
            </a:r>
            <a:r>
              <a:rPr sz="3750" spc="412" baseline="1111" dirty="0">
                <a:latin typeface="Times New Roman"/>
                <a:cs typeface="Times New Roman"/>
              </a:rPr>
              <a:t>(</a:t>
            </a:r>
            <a:r>
              <a:rPr sz="3750" i="1" spc="412" baseline="1111" dirty="0">
                <a:latin typeface="Times New Roman"/>
                <a:cs typeface="Times New Roman"/>
              </a:rPr>
              <a:t>s</a:t>
            </a:r>
            <a:r>
              <a:rPr sz="3750" spc="412" baseline="1111" dirty="0">
                <a:latin typeface="Times New Roman"/>
                <a:cs typeface="Times New Roman"/>
              </a:rPr>
              <a:t>)</a:t>
            </a:r>
            <a:r>
              <a:rPr sz="3750" spc="397" baseline="1111" dirty="0">
                <a:latin typeface="Times New Roman"/>
                <a:cs typeface="Times New Roman"/>
              </a:rPr>
              <a:t> </a:t>
            </a:r>
            <a:r>
              <a:rPr sz="3750" spc="375" baseline="-34444" dirty="0">
                <a:latin typeface="Symbol"/>
                <a:cs typeface="Symbol"/>
              </a:rPr>
              <a:t></a:t>
            </a:r>
            <a:r>
              <a:rPr sz="3750" spc="375" baseline="-34444" dirty="0">
                <a:latin typeface="Times New Roman"/>
                <a:cs typeface="Times New Roman"/>
              </a:rPr>
              <a:t>	</a:t>
            </a:r>
            <a:r>
              <a:rPr sz="3750" spc="322" baseline="1111" dirty="0">
                <a:latin typeface="Times New Roman"/>
                <a:cs typeface="Times New Roman"/>
              </a:rPr>
              <a:t>10</a:t>
            </a:r>
            <a:r>
              <a:rPr sz="3750" i="1" spc="322" baseline="1111" dirty="0">
                <a:latin typeface="Times New Roman"/>
                <a:cs typeface="Times New Roman"/>
              </a:rPr>
              <a:t>s</a:t>
            </a:r>
            <a:endParaRPr sz="3750" baseline="111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87653" y="5846807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4">
                <a:moveTo>
                  <a:pt x="0" y="0"/>
                </a:moveTo>
                <a:lnTo>
                  <a:pt x="591182" y="0"/>
                </a:lnTo>
              </a:path>
            </a:pathLst>
          </a:custGeom>
          <a:ln w="1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01140" y="5846807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>
                <a:moveTo>
                  <a:pt x="0" y="0"/>
                </a:moveTo>
                <a:lnTo>
                  <a:pt x="2619226" y="0"/>
                </a:lnTo>
              </a:path>
            </a:pathLst>
          </a:custGeom>
          <a:ln w="1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34833" y="5404875"/>
            <a:ext cx="3651250" cy="82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9510">
              <a:lnSpc>
                <a:spcPts val="875"/>
              </a:lnSpc>
              <a:spcBef>
                <a:spcPts val="95"/>
              </a:spcBef>
            </a:pPr>
            <a:r>
              <a:rPr sz="1400" spc="1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ts val="2075"/>
              </a:lnSpc>
              <a:tabLst>
                <a:tab pos="1976120" algn="l"/>
              </a:tabLst>
            </a:pPr>
            <a:r>
              <a:rPr sz="2400" i="1" spc="80" dirty="0">
                <a:latin typeface="Times New Roman"/>
                <a:cs typeface="Times New Roman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(</a:t>
            </a:r>
            <a:r>
              <a:rPr sz="2400" i="1" spc="80" dirty="0">
                <a:latin typeface="Times New Roman"/>
                <a:cs typeface="Times New Roman"/>
              </a:rPr>
              <a:t>s</a:t>
            </a:r>
            <a:r>
              <a:rPr sz="2400" spc="80" dirty="0">
                <a:latin typeface="Times New Roman"/>
                <a:cs typeface="Times New Roman"/>
              </a:rPr>
              <a:t>)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3600" spc="30" baseline="-34722" dirty="0">
                <a:latin typeface="Symbol"/>
                <a:cs typeface="Symbol"/>
              </a:rPr>
              <a:t></a:t>
            </a:r>
            <a:r>
              <a:rPr sz="3600" spc="30" baseline="-34722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Times New Roman"/>
                <a:cs typeface="Times New Roman"/>
              </a:rPr>
              <a:t>10</a:t>
            </a:r>
            <a:r>
              <a:rPr sz="2400" i="1" spc="2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00"/>
              </a:spcBef>
              <a:tabLst>
                <a:tab pos="976630" algn="l"/>
              </a:tabLst>
            </a:pPr>
            <a:r>
              <a:rPr sz="2400" i="1" spc="60" dirty="0">
                <a:latin typeface="Times New Roman"/>
                <a:cs typeface="Times New Roman"/>
              </a:rPr>
              <a:t>R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s</a:t>
            </a:r>
            <a:r>
              <a:rPr sz="2400" spc="60" dirty="0">
                <a:latin typeface="Times New Roman"/>
                <a:cs typeface="Times New Roman"/>
              </a:rPr>
              <a:t>)	</a:t>
            </a:r>
            <a:r>
              <a:rPr sz="2400" spc="55" dirty="0">
                <a:latin typeface="Times New Roman"/>
                <a:cs typeface="Times New Roman"/>
              </a:rPr>
              <a:t>3</a:t>
            </a:r>
            <a:r>
              <a:rPr sz="2400" i="1" spc="55" dirty="0">
                <a:latin typeface="Times New Roman"/>
                <a:cs typeface="Times New Roman"/>
              </a:rPr>
              <a:t>s</a:t>
            </a:r>
            <a:r>
              <a:rPr sz="2100" spc="82" baseline="41666" dirty="0">
                <a:latin typeface="Times New Roman"/>
                <a:cs typeface="Times New Roman"/>
              </a:rPr>
              <a:t>4</a:t>
            </a:r>
            <a:r>
              <a:rPr sz="2100" spc="390" baseline="41666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2</a:t>
            </a:r>
            <a:r>
              <a:rPr sz="2400" i="1" spc="65" dirty="0">
                <a:latin typeface="Times New Roman"/>
                <a:cs typeface="Times New Roman"/>
              </a:rPr>
              <a:t>s</a:t>
            </a:r>
            <a:r>
              <a:rPr sz="2100" spc="97" baseline="41666" dirty="0">
                <a:latin typeface="Times New Roman"/>
                <a:cs typeface="Times New Roman"/>
              </a:rPr>
              <a:t>3</a:t>
            </a:r>
            <a:r>
              <a:rPr sz="2100" spc="337" baseline="41666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s</a:t>
            </a:r>
            <a:r>
              <a:rPr sz="2100" spc="127" baseline="41666" dirty="0">
                <a:latin typeface="Times New Roman"/>
                <a:cs typeface="Times New Roman"/>
              </a:rPr>
              <a:t>2</a:t>
            </a:r>
            <a:r>
              <a:rPr sz="2100" spc="397" baseline="41666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4</a:t>
            </a:r>
            <a:r>
              <a:rPr sz="2400" i="1" spc="40" dirty="0">
                <a:latin typeface="Times New Roman"/>
                <a:cs typeface="Times New Roman"/>
              </a:rPr>
              <a:t>s</a:t>
            </a:r>
            <a:r>
              <a:rPr sz="2400" i="1" spc="-18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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6939" y="3473322"/>
            <a:ext cx="10358120" cy="177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marR="5080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91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order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this system is </a:t>
            </a:r>
            <a:r>
              <a:rPr sz="2200" b="1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n</a:t>
            </a:r>
            <a:r>
              <a:rPr sz="2200" b="1" spc="-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which is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defined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by the highest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power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for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in 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200" spc="-30" dirty="0">
                <a:solidFill>
                  <a:srgbClr val="004982"/>
                </a:solidFill>
                <a:latin typeface="Trebuchet MS"/>
                <a:cs typeface="Trebuchet MS"/>
              </a:rPr>
              <a:t>denominator.</a:t>
            </a:r>
            <a:endParaRPr sz="22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SzPct val="79166"/>
              <a:buFont typeface="Wingdings"/>
              <a:buChar char=""/>
              <a:tabLst>
                <a:tab pos="356235" algn="l"/>
              </a:tabLst>
            </a:pPr>
            <a:r>
              <a:rPr sz="2400" b="1" u="heavy" dirty="0">
                <a:solidFill>
                  <a:srgbClr val="1F402C"/>
                </a:solidFill>
                <a:uFill>
                  <a:solidFill>
                    <a:srgbClr val="1F402C"/>
                  </a:solidFill>
                </a:uFill>
                <a:latin typeface="Trebuchet MS"/>
                <a:cs typeface="Trebuchet MS"/>
              </a:rPr>
              <a:t>Examples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42265">
              <a:lnSpc>
                <a:spcPct val="100000"/>
              </a:lnSpc>
              <a:spcBef>
                <a:spcPts val="2120"/>
              </a:spcBef>
              <a:tabLst>
                <a:tab pos="3569335" algn="l"/>
                <a:tab pos="7325359" algn="l"/>
              </a:tabLst>
            </a:pPr>
            <a:r>
              <a:rPr sz="2400" b="1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1st</a:t>
            </a:r>
            <a:r>
              <a:rPr sz="2400" b="1" u="heavy" spc="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order</a:t>
            </a:r>
            <a:r>
              <a:rPr sz="2400" b="1" u="heavy" spc="-5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2nd</a:t>
            </a:r>
            <a:r>
              <a:rPr sz="2400" b="1" u="heavy" spc="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order</a:t>
            </a:r>
            <a:r>
              <a:rPr sz="2400" b="1" u="heavy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2400" b="1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4th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order</a:t>
            </a:r>
            <a:r>
              <a:rPr sz="2400" b="1" u="heavy" spc="-5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2287"/>
            <a:ext cx="101206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0195" algn="l"/>
              </a:tabLst>
            </a:pPr>
            <a:r>
              <a:rPr sz="3400" spc="-25" dirty="0"/>
              <a:t>The</a:t>
            </a:r>
            <a:r>
              <a:rPr sz="3400" spc="-50" dirty="0"/>
              <a:t> </a:t>
            </a:r>
            <a:r>
              <a:rPr sz="3400" spc="-35" dirty="0"/>
              <a:t>transient</a:t>
            </a:r>
            <a:r>
              <a:rPr sz="3400" spc="-55" dirty="0"/>
              <a:t> </a:t>
            </a:r>
            <a:r>
              <a:rPr sz="3400" spc="-30" dirty="0"/>
              <a:t>response	</a:t>
            </a:r>
            <a:r>
              <a:rPr sz="3400" spc="-10" dirty="0"/>
              <a:t>as </a:t>
            </a:r>
            <a:r>
              <a:rPr sz="3400" spc="-5" dirty="0"/>
              <a:t>a </a:t>
            </a:r>
            <a:r>
              <a:rPr sz="3400" spc="-20" dirty="0"/>
              <a:t>function </a:t>
            </a:r>
            <a:r>
              <a:rPr sz="3400" spc="-15" dirty="0"/>
              <a:t>of </a:t>
            </a:r>
            <a:r>
              <a:rPr sz="3400" spc="-20" dirty="0"/>
              <a:t>the </a:t>
            </a:r>
            <a:r>
              <a:rPr sz="3400" spc="-25" dirty="0"/>
              <a:t>damping </a:t>
            </a:r>
            <a:r>
              <a:rPr sz="3400" spc="-35" dirty="0"/>
              <a:t>ratio</a:t>
            </a:r>
            <a:r>
              <a:rPr sz="3400" spc="-405" dirty="0"/>
              <a:t> </a:t>
            </a:r>
            <a:r>
              <a:rPr sz="3400" spc="-5" dirty="0"/>
              <a:t>ξ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2679" y="1028700"/>
            <a:ext cx="7466076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56688" y="1092708"/>
            <a:ext cx="7283196" cy="5478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7638" y="1073658"/>
            <a:ext cx="7321550" cy="5516880"/>
          </a:xfrm>
          <a:custGeom>
            <a:avLst/>
            <a:gdLst/>
            <a:ahLst/>
            <a:cxnLst/>
            <a:rect l="l" t="t" r="r" b="b"/>
            <a:pathLst>
              <a:path w="7321550" h="5516880">
                <a:moveTo>
                  <a:pt x="0" y="5516880"/>
                </a:moveTo>
                <a:lnTo>
                  <a:pt x="7321296" y="5516880"/>
                </a:lnTo>
                <a:lnTo>
                  <a:pt x="7321296" y="0"/>
                </a:lnTo>
                <a:lnTo>
                  <a:pt x="0" y="0"/>
                </a:lnTo>
                <a:lnTo>
                  <a:pt x="0" y="551688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8161" y="3369020"/>
            <a:ext cx="379730" cy="18776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output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rebuchet MS"/>
                <a:cs typeface="Trebuchet MS"/>
              </a:rPr>
              <a:t>signal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4167" y="1728216"/>
            <a:ext cx="852169" cy="79375"/>
          </a:xfrm>
          <a:custGeom>
            <a:avLst/>
            <a:gdLst/>
            <a:ahLst/>
            <a:cxnLst/>
            <a:rect l="l" t="t" r="r" b="b"/>
            <a:pathLst>
              <a:path w="852170" h="79375">
                <a:moveTo>
                  <a:pt x="851916" y="0"/>
                </a:moveTo>
                <a:lnTo>
                  <a:pt x="0" y="7924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808" y="2045207"/>
            <a:ext cx="640080" cy="79375"/>
          </a:xfrm>
          <a:custGeom>
            <a:avLst/>
            <a:gdLst/>
            <a:ahLst/>
            <a:cxnLst/>
            <a:rect l="l" t="t" r="r" b="b"/>
            <a:pathLst>
              <a:path w="640079" h="79375">
                <a:moveTo>
                  <a:pt x="640079" y="0"/>
                </a:moveTo>
                <a:lnTo>
                  <a:pt x="0" y="79247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808" y="2442972"/>
            <a:ext cx="640080" cy="158750"/>
          </a:xfrm>
          <a:custGeom>
            <a:avLst/>
            <a:gdLst/>
            <a:ahLst/>
            <a:cxnLst/>
            <a:rect l="l" t="t" r="r" b="b"/>
            <a:pathLst>
              <a:path w="640079" h="158750">
                <a:moveTo>
                  <a:pt x="640079" y="0"/>
                </a:moveTo>
                <a:lnTo>
                  <a:pt x="0" y="158495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69074" y="2132033"/>
            <a:ext cx="132461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4167" y="2839211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533400" y="0"/>
                </a:moveTo>
                <a:lnTo>
                  <a:pt x="0" y="16002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0847" y="3236976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531876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0688" y="1886711"/>
            <a:ext cx="853440" cy="1508760"/>
          </a:xfrm>
          <a:custGeom>
            <a:avLst/>
            <a:gdLst/>
            <a:ahLst/>
            <a:cxnLst/>
            <a:rect l="l" t="t" r="r" b="b"/>
            <a:pathLst>
              <a:path w="853439" h="1508760">
                <a:moveTo>
                  <a:pt x="853439" y="150876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85774" y="1417763"/>
            <a:ext cx="1521460" cy="19678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9410">
              <a:lnSpc>
                <a:spcPts val="2960"/>
              </a:lnSpc>
              <a:spcBef>
                <a:spcPts val="90"/>
              </a:spcBef>
              <a:tabLst>
                <a:tab pos="773430" algn="l"/>
              </a:tabLst>
            </a:pPr>
            <a:r>
              <a:rPr sz="2850" i="1" spc="355" dirty="0">
                <a:latin typeface="Symbol"/>
                <a:cs typeface="Symbol"/>
              </a:rPr>
              <a:t></a:t>
            </a:r>
            <a:r>
              <a:rPr sz="2850" spc="355" dirty="0">
                <a:latin typeface="Times New Roman"/>
                <a:cs typeface="Times New Roman"/>
              </a:rPr>
              <a:t>	</a:t>
            </a:r>
            <a:r>
              <a:rPr sz="2550" spc="555" dirty="0">
                <a:latin typeface="Symbol"/>
                <a:cs typeface="Symbol"/>
              </a:rPr>
              <a:t>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spc="509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ts val="2960"/>
              </a:lnSpc>
              <a:tabLst>
                <a:tab pos="412750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0.1</a:t>
            </a:r>
            <a:endParaRPr sz="2600">
              <a:latin typeface="Times New Roman"/>
              <a:cs typeface="Times New Roman"/>
            </a:endParaRPr>
          </a:p>
          <a:p>
            <a:pPr marL="89535">
              <a:lnSpc>
                <a:spcPts val="3270"/>
              </a:lnSpc>
              <a:spcBef>
                <a:spcPts val="2835"/>
              </a:spcBef>
              <a:tabLst>
                <a:tab pos="50355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0.3</a:t>
            </a:r>
            <a:endParaRPr sz="2600">
              <a:latin typeface="Times New Roman"/>
              <a:cs typeface="Times New Roman"/>
            </a:endParaRPr>
          </a:p>
          <a:p>
            <a:pPr marL="196215">
              <a:lnSpc>
                <a:spcPts val="3270"/>
              </a:lnSpc>
              <a:tabLst>
                <a:tab pos="61023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0.4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0647" y="2363723"/>
            <a:ext cx="1173480" cy="1270000"/>
          </a:xfrm>
          <a:custGeom>
            <a:avLst/>
            <a:gdLst/>
            <a:ahLst/>
            <a:cxnLst/>
            <a:rect l="l" t="t" r="r" b="b"/>
            <a:pathLst>
              <a:path w="1173479" h="1270000">
                <a:moveTo>
                  <a:pt x="1173479" y="1269492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0608" y="2759964"/>
            <a:ext cx="1493520" cy="1033780"/>
          </a:xfrm>
          <a:custGeom>
            <a:avLst/>
            <a:gdLst/>
            <a:ahLst/>
            <a:cxnLst/>
            <a:rect l="l" t="t" r="r" b="b"/>
            <a:pathLst>
              <a:path w="1493520" h="1033779">
                <a:moveTo>
                  <a:pt x="1493519" y="1033272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2077" y="1473208"/>
            <a:ext cx="1542415" cy="13995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280"/>
              </a:spcBef>
              <a:tabLst>
                <a:tab pos="631190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550" spc="570" dirty="0">
                <a:latin typeface="Symbol"/>
                <a:cs typeface="Symbol"/>
              </a:rPr>
              <a:t></a:t>
            </a:r>
            <a:r>
              <a:rPr sz="2550" spc="-25" dirty="0">
                <a:latin typeface="Times New Roman"/>
                <a:cs typeface="Times New Roman"/>
              </a:rPr>
              <a:t> </a:t>
            </a:r>
            <a:r>
              <a:rPr sz="2550" spc="400" dirty="0">
                <a:latin typeface="Times New Roman"/>
                <a:cs typeface="Times New Roman"/>
              </a:rPr>
              <a:t>0.5</a:t>
            </a:r>
            <a:endParaRPr sz="25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85"/>
              </a:spcBef>
              <a:tabLst>
                <a:tab pos="504825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0.6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tabLst>
                <a:tab pos="414020" algn="l"/>
              </a:tabLst>
            </a:pPr>
            <a:r>
              <a:rPr sz="2850" i="1" spc="375" dirty="0">
                <a:latin typeface="Symbol"/>
                <a:cs typeface="Symbol"/>
              </a:rPr>
              <a:t></a:t>
            </a:r>
            <a:r>
              <a:rPr sz="2850" spc="375" dirty="0">
                <a:latin typeface="Times New Roman"/>
                <a:cs typeface="Times New Roman"/>
              </a:rPr>
              <a:t>	</a:t>
            </a:r>
            <a:r>
              <a:rPr sz="2600" spc="55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385" dirty="0">
                <a:latin typeface="Times New Roman"/>
                <a:cs typeface="Times New Roman"/>
              </a:rPr>
              <a:t>0.7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808" y="3872484"/>
            <a:ext cx="106680" cy="1348740"/>
          </a:xfrm>
          <a:custGeom>
            <a:avLst/>
            <a:gdLst/>
            <a:ahLst/>
            <a:cxnLst/>
            <a:rect l="l" t="t" r="r" b="b"/>
            <a:pathLst>
              <a:path w="106679" h="1348739">
                <a:moveTo>
                  <a:pt x="106679" y="1348740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57494" y="4354461"/>
            <a:ext cx="3850004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850" i="1" spc="355" dirty="0">
                <a:latin typeface="Symbol"/>
                <a:cs typeface="Symbol"/>
              </a:rPr>
              <a:t></a:t>
            </a:r>
            <a:r>
              <a:rPr sz="2850" spc="355" dirty="0">
                <a:latin typeface="Times New Roman"/>
                <a:cs typeface="Times New Roman"/>
              </a:rPr>
              <a:t>	</a:t>
            </a:r>
            <a:r>
              <a:rPr sz="2600" spc="530" dirty="0">
                <a:latin typeface="Symbol"/>
                <a:cs typeface="Symbol"/>
              </a:rPr>
              <a:t>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484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30"/>
              </a:spcBef>
              <a:tabLst>
                <a:tab pos="413384" algn="l"/>
              </a:tabLst>
            </a:pPr>
            <a:r>
              <a:rPr sz="2850" i="1" spc="365" dirty="0">
                <a:latin typeface="Symbol"/>
                <a:cs typeface="Symbol"/>
              </a:rPr>
              <a:t></a:t>
            </a:r>
            <a:r>
              <a:rPr sz="2850" spc="365" dirty="0">
                <a:latin typeface="Times New Roman"/>
                <a:cs typeface="Times New Roman"/>
              </a:rPr>
              <a:t>	</a:t>
            </a:r>
            <a:r>
              <a:rPr sz="2600" spc="545" dirty="0">
                <a:latin typeface="Symbol"/>
                <a:cs typeface="Symbol"/>
              </a:rPr>
              <a:t>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380" dirty="0">
                <a:latin typeface="Times New Roman"/>
                <a:cs typeface="Times New Roman"/>
              </a:rPr>
              <a:t>0.8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1210945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r>
              <a:rPr sz="2400" b="1" spc="-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rebuchet MS"/>
                <a:cs typeface="Trebuchet MS"/>
              </a:rPr>
              <a:t>[s]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6283" y="3951732"/>
            <a:ext cx="213360" cy="475615"/>
          </a:xfrm>
          <a:custGeom>
            <a:avLst/>
            <a:gdLst/>
            <a:ahLst/>
            <a:cxnLst/>
            <a:rect l="l" t="t" r="r" b="b"/>
            <a:pathLst>
              <a:path w="213359" h="475614">
                <a:moveTo>
                  <a:pt x="213360" y="475488"/>
                </a:move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5930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</a:t>
            </a:r>
            <a:r>
              <a:rPr spc="-110" dirty="0"/>
              <a:t> </a:t>
            </a:r>
            <a:r>
              <a:rPr spc="-4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28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3227705" algn="l"/>
                <a:tab pos="5008880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0&lt; </a:t>
            </a:r>
            <a:r>
              <a:rPr sz="24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ξ 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&lt;1 </a:t>
            </a:r>
            <a:r>
              <a:rPr sz="2400" spc="3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400" spc="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ω</a:t>
            </a:r>
            <a:r>
              <a:rPr sz="2400" spc="-7" baseline="-20833" dirty="0">
                <a:solidFill>
                  <a:srgbClr val="C00000"/>
                </a:solidFill>
                <a:latin typeface="Trebuchet MS"/>
                <a:cs typeface="Trebuchet MS"/>
              </a:rPr>
              <a:t>n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&gt;  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,</a:t>
            </a:r>
            <a:r>
              <a:rPr sz="2400" spc="-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spc="-7" baseline="24305" dirty="0">
                <a:solidFill>
                  <a:srgbClr val="001F5F"/>
                </a:solidFill>
                <a:latin typeface="Trebuchet MS"/>
                <a:cs typeface="Trebuchet MS"/>
              </a:rPr>
              <a:t>nd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spc="-25" dirty="0">
                <a:solidFill>
                  <a:srgbClr val="001F5F"/>
                </a:solidFill>
                <a:latin typeface="Trebuchet MS"/>
                <a:cs typeface="Trebuchet MS"/>
              </a:rPr>
              <a:t>system’s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due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looks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like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7544" y="2113786"/>
            <a:ext cx="7586472" cy="474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1551" y="2177794"/>
            <a:ext cx="7403592" cy="458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2501" y="2158744"/>
            <a:ext cx="7442200" cy="4620895"/>
          </a:xfrm>
          <a:custGeom>
            <a:avLst/>
            <a:gdLst/>
            <a:ahLst/>
            <a:cxnLst/>
            <a:rect l="l" t="t" r="r" b="b"/>
            <a:pathLst>
              <a:path w="7442200" h="4620895">
                <a:moveTo>
                  <a:pt x="0" y="4620768"/>
                </a:moveTo>
                <a:lnTo>
                  <a:pt x="7441692" y="4620768"/>
                </a:lnTo>
                <a:lnTo>
                  <a:pt x="7441692" y="0"/>
                </a:lnTo>
                <a:lnTo>
                  <a:pt x="0" y="0"/>
                </a:lnTo>
                <a:lnTo>
                  <a:pt x="0" y="46207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8785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45" dirty="0"/>
              <a:t>Delay</a:t>
            </a:r>
            <a:r>
              <a:rPr spc="-254" dirty="0"/>
              <a:t> </a:t>
            </a:r>
            <a:r>
              <a:rPr spc="-3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09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  <a:tab pos="2167890" algn="l"/>
                <a:tab pos="3046095" algn="l"/>
                <a:tab pos="3736340" algn="l"/>
                <a:tab pos="4653915" algn="l"/>
                <a:tab pos="5346065" algn="l"/>
                <a:tab pos="6152515" algn="l"/>
                <a:tab pos="6542405" algn="l"/>
                <a:tab pos="7174865" algn="l"/>
                <a:tab pos="7981315" algn="l"/>
                <a:tab pos="9327515" algn="l"/>
                <a:tab pos="9901555" algn="l"/>
              </a:tabLst>
            </a:pP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Dela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y</a:t>
            </a:r>
            <a:r>
              <a:rPr sz="24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-</a:t>
            </a:r>
            <a:r>
              <a:rPr sz="2400" b="1" u="heavy" spc="-10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im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	</a:t>
            </a:r>
            <a:r>
              <a:rPr sz="24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Td</a:t>
            </a:r>
            <a:r>
              <a:rPr sz="2400" b="1" u="heavy" spc="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)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elay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2400" i="1" spc="-5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400" i="1" spc="-15" baseline="-20833" dirty="0">
                <a:solidFill>
                  <a:srgbClr val="C00000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r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qui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	for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response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half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very first</a:t>
            </a:r>
            <a:r>
              <a:rPr sz="24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9300" y="2484120"/>
            <a:ext cx="8208264" cy="4066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3307" y="2548127"/>
            <a:ext cx="8025383" cy="3883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4257" y="2529077"/>
            <a:ext cx="8063865" cy="3921760"/>
          </a:xfrm>
          <a:custGeom>
            <a:avLst/>
            <a:gdLst/>
            <a:ahLst/>
            <a:cxnLst/>
            <a:rect l="l" t="t" r="r" b="b"/>
            <a:pathLst>
              <a:path w="8063865" h="3921760">
                <a:moveTo>
                  <a:pt x="0" y="3921252"/>
                </a:moveTo>
                <a:lnTo>
                  <a:pt x="8063483" y="3921252"/>
                </a:lnTo>
                <a:lnTo>
                  <a:pt x="8063483" y="0"/>
                </a:lnTo>
                <a:lnTo>
                  <a:pt x="0" y="0"/>
                </a:lnTo>
                <a:lnTo>
                  <a:pt x="0" y="392125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561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20" dirty="0"/>
              <a:t>Rise</a:t>
            </a:r>
            <a:r>
              <a:rPr spc="-270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Rise-Time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(TR)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required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from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10%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90%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 value, 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over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damped</a:t>
            </a:r>
            <a:r>
              <a:rPr sz="2000" spc="-9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  <a:tab pos="3970654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5%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95%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</a:t>
            </a:r>
            <a:r>
              <a:rPr sz="2000" spc="-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</a:t>
            </a:r>
            <a:r>
              <a:rPr sz="2000" spc="-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value,	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Critical damped</a:t>
            </a:r>
            <a:r>
              <a:rPr sz="2000" spc="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or 0%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to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100%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final value. </a:t>
            </a:r>
            <a:r>
              <a:rPr sz="2000" dirty="0">
                <a:solidFill>
                  <a:srgbClr val="004982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00498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under damped</a:t>
            </a:r>
            <a:r>
              <a:rPr sz="2000" spc="-8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systems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8344" y="3380232"/>
            <a:ext cx="6202680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2352" y="3444240"/>
            <a:ext cx="60198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3302" y="3425190"/>
            <a:ext cx="6057900" cy="3390900"/>
          </a:xfrm>
          <a:custGeom>
            <a:avLst/>
            <a:gdLst/>
            <a:ahLst/>
            <a:cxnLst/>
            <a:rect l="l" t="t" r="r" b="b"/>
            <a:pathLst>
              <a:path w="6057900" h="3390900">
                <a:moveTo>
                  <a:pt x="0" y="3390900"/>
                </a:moveTo>
                <a:lnTo>
                  <a:pt x="6057900" y="3390900"/>
                </a:lnTo>
                <a:lnTo>
                  <a:pt x="6057900" y="0"/>
                </a:lnTo>
                <a:lnTo>
                  <a:pt x="0" y="0"/>
                </a:lnTo>
                <a:lnTo>
                  <a:pt x="0" y="3390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9411" y="3933444"/>
            <a:ext cx="1905000" cy="1221105"/>
          </a:xfrm>
          <a:custGeom>
            <a:avLst/>
            <a:gdLst/>
            <a:ahLst/>
            <a:cxnLst/>
            <a:rect l="l" t="t" r="r" b="b"/>
            <a:pathLst>
              <a:path w="1905000" h="1221104">
                <a:moveTo>
                  <a:pt x="0" y="1220723"/>
                </a:moveTo>
                <a:lnTo>
                  <a:pt x="1905000" y="1220723"/>
                </a:lnTo>
                <a:lnTo>
                  <a:pt x="1905000" y="0"/>
                </a:lnTo>
                <a:lnTo>
                  <a:pt x="0" y="0"/>
                </a:lnTo>
                <a:lnTo>
                  <a:pt x="0" y="1220723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6657" y="4794566"/>
            <a:ext cx="1530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9855" y="4459746"/>
            <a:ext cx="12509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3263" y="4483035"/>
            <a:ext cx="32512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-80" dirty="0">
                <a:latin typeface="Symbol"/>
                <a:cs typeface="Symbol"/>
              </a:rPr>
              <a:t>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7755" y="3878789"/>
            <a:ext cx="175895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45134" algn="l"/>
              </a:tabLst>
            </a:pPr>
            <a:r>
              <a:rPr sz="5100" i="1" spc="15" baseline="-34313" dirty="0">
                <a:latin typeface="Times New Roman"/>
                <a:cs typeface="Times New Roman"/>
              </a:rPr>
              <a:t>t	</a:t>
            </a:r>
            <a:r>
              <a:rPr sz="5100" spc="30" baseline="-34313" dirty="0">
                <a:latin typeface="Symbol"/>
                <a:cs typeface="Symbol"/>
              </a:rPr>
              <a:t></a:t>
            </a:r>
            <a:r>
              <a:rPr sz="5100" spc="30" baseline="-34313" dirty="0">
                <a:latin typeface="Times New Roman"/>
                <a:cs typeface="Times New Roman"/>
              </a:rPr>
              <a:t> </a:t>
            </a:r>
            <a:r>
              <a:rPr sz="3550" i="1" u="heavy" spc="-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3550" i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00" u="heavy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34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50" i="1" u="heavy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4840" y="3928871"/>
            <a:ext cx="1914525" cy="1229995"/>
          </a:xfrm>
          <a:custGeom>
            <a:avLst/>
            <a:gdLst/>
            <a:ahLst/>
            <a:cxnLst/>
            <a:rect l="l" t="t" r="r" b="b"/>
            <a:pathLst>
              <a:path w="1914525" h="1229995">
                <a:moveTo>
                  <a:pt x="0" y="1229867"/>
                </a:moveTo>
                <a:lnTo>
                  <a:pt x="1914144" y="1229867"/>
                </a:lnTo>
                <a:lnTo>
                  <a:pt x="1914144" y="0"/>
                </a:lnTo>
                <a:lnTo>
                  <a:pt x="0" y="0"/>
                </a:lnTo>
                <a:lnTo>
                  <a:pt x="0" y="1229867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7828" y="5230367"/>
            <a:ext cx="2962910" cy="1321435"/>
          </a:xfrm>
          <a:custGeom>
            <a:avLst/>
            <a:gdLst/>
            <a:ahLst/>
            <a:cxnLst/>
            <a:rect l="l" t="t" r="r" b="b"/>
            <a:pathLst>
              <a:path w="2962909" h="1321434">
                <a:moveTo>
                  <a:pt x="0" y="1321307"/>
                </a:moveTo>
                <a:lnTo>
                  <a:pt x="2962655" y="1321307"/>
                </a:lnTo>
                <a:lnTo>
                  <a:pt x="2962655" y="0"/>
                </a:lnTo>
                <a:lnTo>
                  <a:pt x="0" y="0"/>
                </a:lnTo>
                <a:lnTo>
                  <a:pt x="0" y="1321307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12637" y="5653920"/>
            <a:ext cx="41275" cy="26034"/>
          </a:xfrm>
          <a:custGeom>
            <a:avLst/>
            <a:gdLst/>
            <a:ahLst/>
            <a:cxnLst/>
            <a:rect l="l" t="t" r="r" b="b"/>
            <a:pathLst>
              <a:path w="41275" h="26035">
                <a:moveTo>
                  <a:pt x="0" y="25692"/>
                </a:moveTo>
                <a:lnTo>
                  <a:pt x="40658" y="0"/>
                </a:lnTo>
              </a:path>
            </a:pathLst>
          </a:custGeom>
          <a:ln w="14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53295" y="5661261"/>
            <a:ext cx="59055" cy="168275"/>
          </a:xfrm>
          <a:custGeom>
            <a:avLst/>
            <a:gdLst/>
            <a:ahLst/>
            <a:cxnLst/>
            <a:rect l="l" t="t" r="r" b="b"/>
            <a:pathLst>
              <a:path w="59054" h="168275">
                <a:moveTo>
                  <a:pt x="0" y="0"/>
                </a:moveTo>
                <a:lnTo>
                  <a:pt x="58967" y="168099"/>
                </a:lnTo>
              </a:path>
            </a:pathLst>
          </a:custGeom>
          <a:ln w="26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18820" y="5349285"/>
            <a:ext cx="77470" cy="480695"/>
          </a:xfrm>
          <a:custGeom>
            <a:avLst/>
            <a:gdLst/>
            <a:ahLst/>
            <a:cxnLst/>
            <a:rect l="l" t="t" r="r" b="b"/>
            <a:pathLst>
              <a:path w="77470" h="480695">
                <a:moveTo>
                  <a:pt x="0" y="480075"/>
                </a:moveTo>
                <a:lnTo>
                  <a:pt x="77355" y="0"/>
                </a:lnTo>
              </a:path>
            </a:pathLst>
          </a:custGeom>
          <a:ln w="13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96175" y="5349285"/>
            <a:ext cx="803275" cy="0"/>
          </a:xfrm>
          <a:custGeom>
            <a:avLst/>
            <a:gdLst/>
            <a:ahLst/>
            <a:cxnLst/>
            <a:rect l="l" t="t" r="r" b="b"/>
            <a:pathLst>
              <a:path w="803275">
                <a:moveTo>
                  <a:pt x="0" y="0"/>
                </a:moveTo>
                <a:lnTo>
                  <a:pt x="80282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561956" y="6070088"/>
            <a:ext cx="13652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105" dirty="0">
                <a:latin typeface="Symbol"/>
                <a:cs typeface="Symbol"/>
              </a:rPr>
              <a:t>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9261" y="5836656"/>
            <a:ext cx="172910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592580" algn="l"/>
              </a:tabLst>
            </a:pPr>
            <a:r>
              <a:rPr sz="2800" spc="-105" dirty="0">
                <a:latin typeface="Symbol"/>
                <a:cs typeface="Symbol"/>
              </a:rPr>
              <a:t></a:t>
            </a:r>
            <a:r>
              <a:rPr sz="2800" spc="-105" dirty="0">
                <a:latin typeface="Times New Roman"/>
                <a:cs typeface="Times New Roman"/>
              </a:rPr>
              <a:t>	</a:t>
            </a:r>
            <a:r>
              <a:rPr sz="2800" spc="-105" dirty="0">
                <a:latin typeface="Symbol"/>
                <a:cs typeface="Symbol"/>
              </a:rPr>
              <a:t>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9261" y="6070088"/>
            <a:ext cx="13652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00" spc="-105" dirty="0">
                <a:latin typeface="Symbol"/>
                <a:cs typeface="Symbol"/>
              </a:rPr>
              <a:t>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9672" y="5872410"/>
            <a:ext cx="5391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950" i="1" spc="-190" dirty="0">
                <a:latin typeface="Symbol"/>
                <a:cs typeface="Symbol"/>
              </a:rPr>
              <a:t></a:t>
            </a:r>
            <a:r>
              <a:rPr sz="2475" i="1" spc="-284" baseline="-23569" dirty="0">
                <a:latin typeface="Times New Roman"/>
                <a:cs typeface="Times New Roman"/>
              </a:rPr>
              <a:t>n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3861" y="5261672"/>
            <a:ext cx="45021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05" dirty="0">
                <a:latin typeface="Symbol"/>
                <a:cs typeface="Symbol"/>
              </a:rPr>
              <a:t>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4425" i="1" spc="-434" baseline="-13182" dirty="0">
                <a:latin typeface="Symbol"/>
                <a:cs typeface="Symbol"/>
              </a:rPr>
              <a:t></a:t>
            </a:r>
            <a:endParaRPr sz="4425" baseline="-13182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0283" y="5349759"/>
            <a:ext cx="106362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800" spc="-135" dirty="0">
                <a:latin typeface="Times New Roman"/>
                <a:cs typeface="Times New Roman"/>
              </a:rPr>
              <a:t>1 </a:t>
            </a:r>
            <a:r>
              <a:rPr sz="2800" spc="-150" dirty="0">
                <a:latin typeface="Symbol"/>
                <a:cs typeface="Symbol"/>
              </a:rPr>
              <a:t>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950" i="1" spc="-210" dirty="0">
                <a:latin typeface="Symbol"/>
                <a:cs typeface="Symbol"/>
              </a:rPr>
              <a:t></a:t>
            </a:r>
            <a:r>
              <a:rPr sz="2950" i="1" spc="-210" dirty="0">
                <a:latin typeface="Times New Roman"/>
                <a:cs typeface="Times New Roman"/>
              </a:rPr>
              <a:t> </a:t>
            </a:r>
            <a:r>
              <a:rPr sz="2475" spc="-135" baseline="42087" dirty="0">
                <a:latin typeface="Times New Roman"/>
                <a:cs typeface="Times New Roman"/>
              </a:rPr>
              <a:t>2</a:t>
            </a:r>
            <a:r>
              <a:rPr sz="2475" spc="165" baseline="42087" dirty="0">
                <a:latin typeface="Times New Roman"/>
                <a:cs typeface="Times New Roman"/>
              </a:rPr>
              <a:t> </a:t>
            </a:r>
            <a:r>
              <a:rPr sz="4200" spc="-157" baseline="13888" dirty="0">
                <a:latin typeface="Symbol"/>
                <a:cs typeface="Symbol"/>
              </a:rPr>
              <a:t></a:t>
            </a:r>
            <a:endParaRPr sz="4200" baseline="13888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64057" y="5592733"/>
            <a:ext cx="295973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594485" algn="l"/>
                <a:tab pos="2761615" algn="l"/>
              </a:tabLst>
            </a:pPr>
            <a:r>
              <a:rPr sz="2950" i="1" spc="-220" dirty="0">
                <a:latin typeface="Symbol"/>
                <a:cs typeface="Symbol"/>
              </a:rPr>
              <a:t></a:t>
            </a:r>
            <a:r>
              <a:rPr sz="2950" i="1" spc="-220" dirty="0">
                <a:latin typeface="Times New Roman"/>
                <a:cs typeface="Times New Roman"/>
              </a:rPr>
              <a:t>  </a:t>
            </a:r>
            <a:r>
              <a:rPr sz="2800" spc="-150" dirty="0">
                <a:latin typeface="Symbol"/>
                <a:cs typeface="Symbol"/>
              </a:rPr>
              <a:t></a:t>
            </a:r>
            <a:r>
              <a:rPr sz="2800" spc="-85" dirty="0">
                <a:latin typeface="Times New Roman"/>
                <a:cs typeface="Times New Roman"/>
              </a:rPr>
              <a:t> tan</a:t>
            </a:r>
            <a:r>
              <a:rPr sz="2475" spc="-127" baseline="42087" dirty="0">
                <a:latin typeface="Symbol"/>
                <a:cs typeface="Symbol"/>
              </a:rPr>
              <a:t></a:t>
            </a:r>
            <a:r>
              <a:rPr sz="2475" spc="-127" baseline="42087" dirty="0">
                <a:latin typeface="Times New Roman"/>
                <a:cs typeface="Times New Roman"/>
              </a:rPr>
              <a:t>1</a:t>
            </a:r>
            <a:r>
              <a:rPr sz="2475" spc="-345" baseline="42087" dirty="0">
                <a:latin typeface="Times New Roman"/>
                <a:cs typeface="Times New Roman"/>
              </a:rPr>
              <a:t> </a:t>
            </a:r>
            <a:r>
              <a:rPr sz="4200" spc="-157" baseline="14880" dirty="0">
                <a:latin typeface="Symbol"/>
                <a:cs typeface="Symbol"/>
              </a:rPr>
              <a:t></a:t>
            </a:r>
            <a:r>
              <a:rPr sz="4200" u="heavy" spc="-157" baseline="2380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475" i="1" u="heavy" spc="-135" baseline="404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r>
              <a:rPr sz="4200" spc="-157" baseline="14880" dirty="0">
                <a:latin typeface="Symbol"/>
                <a:cs typeface="Symbol"/>
              </a:rPr>
              <a:t></a:t>
            </a:r>
            <a:endParaRPr sz="4200" baseline="1488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63256" y="5225796"/>
            <a:ext cx="2971800" cy="1330960"/>
          </a:xfrm>
          <a:custGeom>
            <a:avLst/>
            <a:gdLst/>
            <a:ahLst/>
            <a:cxnLst/>
            <a:rect l="l" t="t" r="r" b="b"/>
            <a:pathLst>
              <a:path w="2971800" h="1330959">
                <a:moveTo>
                  <a:pt x="0" y="1330451"/>
                </a:moveTo>
                <a:lnTo>
                  <a:pt x="2971800" y="1330451"/>
                </a:lnTo>
                <a:lnTo>
                  <a:pt x="2971800" y="0"/>
                </a:lnTo>
                <a:lnTo>
                  <a:pt x="0" y="0"/>
                </a:lnTo>
                <a:lnTo>
                  <a:pt x="0" y="1330451"/>
                </a:lnTo>
                <a:close/>
              </a:path>
            </a:pathLst>
          </a:custGeom>
          <a:ln w="91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702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50" dirty="0"/>
              <a:t>Peak</a:t>
            </a:r>
            <a:r>
              <a:rPr spc="-275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Peak </a:t>
            </a:r>
            <a:r>
              <a:rPr sz="24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Time 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(Tp)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 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peak time is the time required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first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(maximum) peak of the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overshoot.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5024" y="2252472"/>
            <a:ext cx="7498080" cy="441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9032" y="2316479"/>
            <a:ext cx="7315200" cy="4235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9982" y="2297429"/>
            <a:ext cx="7353300" cy="4273550"/>
          </a:xfrm>
          <a:custGeom>
            <a:avLst/>
            <a:gdLst/>
            <a:ahLst/>
            <a:cxnLst/>
            <a:rect l="l" t="t" r="r" b="b"/>
            <a:pathLst>
              <a:path w="7353300" h="4273550">
                <a:moveTo>
                  <a:pt x="0" y="4273296"/>
                </a:moveTo>
                <a:lnTo>
                  <a:pt x="7353300" y="4273296"/>
                </a:lnTo>
                <a:lnTo>
                  <a:pt x="7353300" y="0"/>
                </a:lnTo>
                <a:lnTo>
                  <a:pt x="0" y="0"/>
                </a:lnTo>
                <a:lnTo>
                  <a:pt x="0" y="42732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72016" y="3916679"/>
            <a:ext cx="1411605" cy="1236345"/>
          </a:xfrm>
          <a:custGeom>
            <a:avLst/>
            <a:gdLst/>
            <a:ahLst/>
            <a:cxnLst/>
            <a:rect l="l" t="t" r="r" b="b"/>
            <a:pathLst>
              <a:path w="1411604" h="1236345">
                <a:moveTo>
                  <a:pt x="0" y="1235964"/>
                </a:moveTo>
                <a:lnTo>
                  <a:pt x="1411224" y="1235964"/>
                </a:lnTo>
                <a:lnTo>
                  <a:pt x="1411224" y="0"/>
                </a:lnTo>
                <a:lnTo>
                  <a:pt x="0" y="0"/>
                </a:lnTo>
                <a:lnTo>
                  <a:pt x="0" y="1235964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95834" y="4790464"/>
            <a:ext cx="137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4561" y="4449690"/>
            <a:ext cx="137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-2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2786" y="4159326"/>
            <a:ext cx="130810" cy="548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3400" i="1" spc="-15" dirty="0">
                <a:latin typeface="Times New Roman"/>
                <a:cs typeface="Times New Roman"/>
              </a:rPr>
              <a:t>t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95508" y="4477653"/>
            <a:ext cx="30480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600" i="1" spc="-175" dirty="0">
                <a:latin typeface="Symbol"/>
                <a:cs typeface="Symbol"/>
              </a:rPr>
              <a:t>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0215" y="3861434"/>
            <a:ext cx="73660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464820" algn="l"/>
              </a:tabLst>
            </a:pPr>
            <a:r>
              <a:rPr sz="5100" spc="-44" baseline="-35130" dirty="0">
                <a:latin typeface="Symbol"/>
                <a:cs typeface="Symbol"/>
              </a:rPr>
              <a:t></a:t>
            </a:r>
            <a:r>
              <a:rPr sz="5100" spc="-44" baseline="-35130" dirty="0">
                <a:latin typeface="Times New Roman"/>
                <a:cs typeface="Times New Roman"/>
              </a:rPr>
              <a:t>	</a:t>
            </a:r>
            <a:r>
              <a:rPr sz="3600" i="1" u="heavy" spc="-14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59061" y="3903726"/>
            <a:ext cx="1437640" cy="1262380"/>
          </a:xfrm>
          <a:custGeom>
            <a:avLst/>
            <a:gdLst/>
            <a:ahLst/>
            <a:cxnLst/>
            <a:rect l="l" t="t" r="r" b="b"/>
            <a:pathLst>
              <a:path w="1437640" h="1262379">
                <a:moveTo>
                  <a:pt x="0" y="1261872"/>
                </a:moveTo>
                <a:lnTo>
                  <a:pt x="1437131" y="1261872"/>
                </a:lnTo>
                <a:lnTo>
                  <a:pt x="1437131" y="0"/>
                </a:lnTo>
                <a:lnTo>
                  <a:pt x="0" y="0"/>
                </a:lnTo>
                <a:lnTo>
                  <a:pt x="0" y="1261872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7423"/>
            <a:ext cx="10076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Time-Domain Specification </a:t>
            </a:r>
            <a:r>
              <a:rPr sz="4000" spc="-5" dirty="0"/>
              <a:t>– </a:t>
            </a:r>
            <a:r>
              <a:rPr sz="4000" spc="-45" dirty="0"/>
              <a:t>Maximum</a:t>
            </a:r>
            <a:r>
              <a:rPr sz="4000" spc="-260" dirty="0"/>
              <a:t> </a:t>
            </a:r>
            <a:r>
              <a:rPr sz="4000" spc="-45" dirty="0"/>
              <a:t>Overshoot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Maximum Overshoot (MP)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maximum peak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 curve measured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from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rebuchet MS"/>
                <a:cs typeface="Trebuchet MS"/>
              </a:rPr>
              <a:t>unity.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Maximum 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percent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overshoot </a:t>
            </a:r>
            <a:r>
              <a:rPr sz="2400" b="1" u="heavy" spc="-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(P.O)</a:t>
            </a:r>
            <a:r>
              <a:rPr sz="2400" spc="-6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defined as</a:t>
            </a:r>
            <a:r>
              <a:rPr sz="24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179" y="2724910"/>
            <a:ext cx="6940296" cy="409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88" y="2788920"/>
            <a:ext cx="6757416" cy="3910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138" y="2769870"/>
            <a:ext cx="6795770" cy="3949065"/>
          </a:xfrm>
          <a:custGeom>
            <a:avLst/>
            <a:gdLst/>
            <a:ahLst/>
            <a:cxnLst/>
            <a:rect l="l" t="t" r="r" b="b"/>
            <a:pathLst>
              <a:path w="6795770" h="3949065">
                <a:moveTo>
                  <a:pt x="0" y="3948684"/>
                </a:moveTo>
                <a:lnTo>
                  <a:pt x="6795516" y="3948684"/>
                </a:lnTo>
                <a:lnTo>
                  <a:pt x="6795516" y="0"/>
                </a:lnTo>
                <a:lnTo>
                  <a:pt x="0" y="0"/>
                </a:lnTo>
                <a:lnTo>
                  <a:pt x="0" y="39486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14916" y="2804160"/>
            <a:ext cx="2470785" cy="875030"/>
          </a:xfrm>
          <a:custGeom>
            <a:avLst/>
            <a:gdLst/>
            <a:ahLst/>
            <a:cxnLst/>
            <a:rect l="l" t="t" r="r" b="b"/>
            <a:pathLst>
              <a:path w="2470784" h="875029">
                <a:moveTo>
                  <a:pt x="0" y="874776"/>
                </a:moveTo>
                <a:lnTo>
                  <a:pt x="2470404" y="874776"/>
                </a:lnTo>
                <a:lnTo>
                  <a:pt x="2470404" y="0"/>
                </a:lnTo>
                <a:lnTo>
                  <a:pt x="0" y="0"/>
                </a:lnTo>
                <a:lnTo>
                  <a:pt x="0" y="87477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71884" y="3428894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15308"/>
                </a:moveTo>
                <a:lnTo>
                  <a:pt x="27515" y="0"/>
                </a:lnTo>
              </a:path>
            </a:pathLst>
          </a:custGeom>
          <a:ln w="8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9400" y="3433997"/>
            <a:ext cx="40005" cy="168275"/>
          </a:xfrm>
          <a:custGeom>
            <a:avLst/>
            <a:gdLst/>
            <a:ahLst/>
            <a:cxnLst/>
            <a:rect l="l" t="t" r="r" b="b"/>
            <a:pathLst>
              <a:path w="40004" h="168275">
                <a:moveTo>
                  <a:pt x="0" y="0"/>
                </a:moveTo>
                <a:lnTo>
                  <a:pt x="39457" y="167665"/>
                </a:lnTo>
              </a:path>
            </a:pathLst>
          </a:custGeom>
          <a:ln w="17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42580" y="3144591"/>
            <a:ext cx="52705" cy="457200"/>
          </a:xfrm>
          <a:custGeom>
            <a:avLst/>
            <a:gdLst/>
            <a:ahLst/>
            <a:cxnLst/>
            <a:rect l="l" t="t" r="r" b="b"/>
            <a:pathLst>
              <a:path w="52704" h="457200">
                <a:moveTo>
                  <a:pt x="0" y="457072"/>
                </a:moveTo>
                <a:lnTo>
                  <a:pt x="52083" y="0"/>
                </a:lnTo>
              </a:path>
            </a:pathLst>
          </a:custGeom>
          <a:ln w="8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94663" y="3144591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>
                <a:moveTo>
                  <a:pt x="0" y="0"/>
                </a:moveTo>
                <a:lnTo>
                  <a:pt x="549155" y="0"/>
                </a:lnTo>
              </a:path>
            </a:pathLst>
          </a:custGeom>
          <a:ln w="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51039" y="3112516"/>
            <a:ext cx="709930" cy="0"/>
          </a:xfrm>
          <a:custGeom>
            <a:avLst/>
            <a:gdLst/>
            <a:ahLst/>
            <a:cxnLst/>
            <a:rect l="l" t="t" r="r" b="b"/>
            <a:pathLst>
              <a:path w="709929">
                <a:moveTo>
                  <a:pt x="0" y="0"/>
                </a:moveTo>
                <a:lnTo>
                  <a:pt x="709902" y="0"/>
                </a:lnTo>
              </a:path>
            </a:pathLst>
          </a:custGeom>
          <a:ln w="72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15165" y="2793507"/>
            <a:ext cx="1320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i="1" spc="-30" dirty="0">
                <a:latin typeface="Symbol"/>
                <a:cs typeface="Symbol"/>
              </a:rPr>
              <a:t>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2034" y="2929097"/>
            <a:ext cx="21717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20" dirty="0">
                <a:latin typeface="Times New Roman"/>
                <a:cs typeface="Times New Roman"/>
              </a:rPr>
              <a:t>)</a:t>
            </a:r>
            <a:r>
              <a:rPr sz="1750" i="1" spc="-30" dirty="0">
                <a:latin typeface="Symbol"/>
                <a:cs typeface="Symbol"/>
              </a:rPr>
              <a:t>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1030" y="3074485"/>
            <a:ext cx="61214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spc="-70" dirty="0">
                <a:latin typeface="Times New Roman"/>
                <a:cs typeface="Times New Roman"/>
              </a:rPr>
              <a:t>1</a:t>
            </a:r>
            <a:r>
              <a:rPr sz="1650" spc="-70" dirty="0">
                <a:latin typeface="Symbol"/>
                <a:cs typeface="Symbol"/>
              </a:rPr>
              <a:t></a:t>
            </a:r>
            <a:r>
              <a:rPr sz="4500" i="1" spc="-104" baseline="-6481" dirty="0">
                <a:latin typeface="Symbol"/>
                <a:cs typeface="Symbol"/>
              </a:rPr>
              <a:t></a:t>
            </a:r>
            <a:r>
              <a:rPr sz="4500" i="1" spc="-330" baseline="-6481" dirty="0">
                <a:latin typeface="Times New Roman"/>
                <a:cs typeface="Times New Roman"/>
              </a:rPr>
              <a:t> </a:t>
            </a:r>
            <a:r>
              <a:rPr sz="1725" spc="44" baseline="65217" dirty="0">
                <a:latin typeface="Times New Roman"/>
                <a:cs typeface="Times New Roman"/>
              </a:rPr>
              <a:t>2</a:t>
            </a:r>
            <a:endParaRPr sz="1725" baseline="6521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3305" y="2941003"/>
            <a:ext cx="219075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45" dirty="0">
                <a:latin typeface="Symbol"/>
                <a:cs typeface="Symbol"/>
              </a:rPr>
              <a:t></a:t>
            </a:r>
            <a:r>
              <a:rPr sz="1650" spc="15" dirty="0">
                <a:latin typeface="Times New Roman"/>
                <a:cs typeface="Times New Roman"/>
              </a:rPr>
              <a:t>(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41552" y="2821607"/>
            <a:ext cx="1238885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850" i="1" spc="15" dirty="0">
                <a:latin typeface="Times New Roman"/>
                <a:cs typeface="Times New Roman"/>
              </a:rPr>
              <a:t>MP </a:t>
            </a:r>
            <a:r>
              <a:rPr sz="2850" spc="30" dirty="0">
                <a:latin typeface="Symbol"/>
                <a:cs typeface="Symbol"/>
              </a:rPr>
              <a:t>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6375" i="1" spc="75" baseline="-11764" dirty="0">
                <a:latin typeface="Times New Roman"/>
                <a:cs typeface="Times New Roman"/>
              </a:rPr>
              <a:t>e</a:t>
            </a:r>
            <a:endParaRPr sz="6375" baseline="-1176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01961" y="2791205"/>
            <a:ext cx="2496820" cy="901065"/>
          </a:xfrm>
          <a:custGeom>
            <a:avLst/>
            <a:gdLst/>
            <a:ahLst/>
            <a:cxnLst/>
            <a:rect l="l" t="t" r="r" b="b"/>
            <a:pathLst>
              <a:path w="2496820" h="901064">
                <a:moveTo>
                  <a:pt x="0" y="900684"/>
                </a:moveTo>
                <a:lnTo>
                  <a:pt x="2496311" y="900684"/>
                </a:lnTo>
                <a:lnTo>
                  <a:pt x="2496311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1592" y="4797552"/>
            <a:ext cx="5483860" cy="993775"/>
          </a:xfrm>
          <a:custGeom>
            <a:avLst/>
            <a:gdLst/>
            <a:ahLst/>
            <a:cxnLst/>
            <a:rect l="l" t="t" r="r" b="b"/>
            <a:pathLst>
              <a:path w="5483859" h="993775">
                <a:moveTo>
                  <a:pt x="0" y="993648"/>
                </a:moveTo>
                <a:lnTo>
                  <a:pt x="5483352" y="993648"/>
                </a:lnTo>
                <a:lnTo>
                  <a:pt x="5483352" y="0"/>
                </a:lnTo>
                <a:lnTo>
                  <a:pt x="0" y="0"/>
                </a:lnTo>
                <a:lnTo>
                  <a:pt x="0" y="993648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5882" y="5425195"/>
            <a:ext cx="49530" cy="17145"/>
          </a:xfrm>
          <a:custGeom>
            <a:avLst/>
            <a:gdLst/>
            <a:ahLst/>
            <a:cxnLst/>
            <a:rect l="l" t="t" r="r" b="b"/>
            <a:pathLst>
              <a:path w="49529" h="17145">
                <a:moveTo>
                  <a:pt x="0" y="16561"/>
                </a:moveTo>
                <a:lnTo>
                  <a:pt x="49214" y="0"/>
                </a:lnTo>
              </a:path>
            </a:pathLst>
          </a:custGeom>
          <a:ln w="9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05097" y="5430163"/>
            <a:ext cx="71120" cy="121285"/>
          </a:xfrm>
          <a:custGeom>
            <a:avLst/>
            <a:gdLst/>
            <a:ahLst/>
            <a:cxnLst/>
            <a:rect l="l" t="t" r="r" b="b"/>
            <a:pathLst>
              <a:path w="71120" h="121285">
                <a:moveTo>
                  <a:pt x="0" y="0"/>
                </a:moveTo>
                <a:lnTo>
                  <a:pt x="70573" y="120897"/>
                </a:lnTo>
              </a:path>
            </a:pathLst>
          </a:custGeom>
          <a:ln w="27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82328" y="5209070"/>
            <a:ext cx="92075" cy="342265"/>
          </a:xfrm>
          <a:custGeom>
            <a:avLst/>
            <a:gdLst/>
            <a:ahLst/>
            <a:cxnLst/>
            <a:rect l="l" t="t" r="r" b="b"/>
            <a:pathLst>
              <a:path w="92075" h="342264">
                <a:moveTo>
                  <a:pt x="0" y="341991"/>
                </a:moveTo>
                <a:lnTo>
                  <a:pt x="91824" y="0"/>
                </a:lnTo>
              </a:path>
            </a:pathLst>
          </a:custGeom>
          <a:ln w="14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74153" y="5209070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>
                <a:moveTo>
                  <a:pt x="0" y="0"/>
                </a:moveTo>
                <a:lnTo>
                  <a:pt x="855771" y="0"/>
                </a:lnTo>
              </a:path>
            </a:pathLst>
          </a:custGeom>
          <a:ln w="91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38344" y="5264470"/>
            <a:ext cx="1804035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i="1" spc="620" dirty="0">
                <a:latin typeface="Times New Roman"/>
                <a:cs typeface="Times New Roman"/>
              </a:rPr>
              <a:t>x</a:t>
            </a:r>
            <a:r>
              <a:rPr sz="3200" spc="930" dirty="0">
                <a:latin typeface="Times New Roman"/>
                <a:cs typeface="Times New Roman"/>
              </a:rPr>
              <a:t>10</a:t>
            </a:r>
            <a:r>
              <a:rPr sz="3200" spc="940" dirty="0">
                <a:latin typeface="Times New Roman"/>
                <a:cs typeface="Times New Roman"/>
              </a:rPr>
              <a:t>0</a:t>
            </a:r>
            <a:r>
              <a:rPr sz="3200" spc="1670" dirty="0">
                <a:latin typeface="Times New Roman"/>
                <a:cs typeface="Times New Roman"/>
              </a:rPr>
              <a:t>%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45374" y="5206420"/>
            <a:ext cx="8718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spc="490" dirty="0">
                <a:latin typeface="Times New Roman"/>
                <a:cs typeface="Times New Roman"/>
              </a:rPr>
              <a:t>1</a:t>
            </a:r>
            <a:r>
              <a:rPr sz="1850" spc="490" dirty="0">
                <a:latin typeface="Symbol"/>
                <a:cs typeface="Symbol"/>
              </a:rPr>
              <a:t></a:t>
            </a:r>
            <a:r>
              <a:rPr sz="2150" i="1" spc="490" dirty="0">
                <a:latin typeface="Symbol"/>
                <a:cs typeface="Symbol"/>
              </a:rPr>
              <a:t></a:t>
            </a:r>
            <a:r>
              <a:rPr sz="2150" i="1" spc="90" dirty="0">
                <a:latin typeface="Times New Roman"/>
                <a:cs typeface="Times New Roman"/>
              </a:rPr>
              <a:t> </a:t>
            </a:r>
            <a:r>
              <a:rPr sz="2025" spc="615" baseline="34979" dirty="0">
                <a:latin typeface="Times New Roman"/>
                <a:cs typeface="Times New Roman"/>
              </a:rPr>
              <a:t>2</a:t>
            </a:r>
            <a:endParaRPr sz="2025" baseline="3497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51575" y="4793215"/>
            <a:ext cx="144589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04520" algn="l"/>
                <a:tab pos="1407160" algn="l"/>
              </a:tabLst>
            </a:pPr>
            <a:r>
              <a:rPr sz="2775" spc="1192" baseline="-36036" dirty="0">
                <a:latin typeface="Symbol"/>
                <a:cs typeface="Symbol"/>
              </a:rPr>
              <a:t></a:t>
            </a:r>
            <a:r>
              <a:rPr sz="1850" u="sng" spc="7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150" i="1" u="sng" spc="3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</a:t>
            </a:r>
            <a:r>
              <a:rPr sz="2150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44679" y="5264470"/>
            <a:ext cx="2021839" cy="519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91260" algn="l"/>
                <a:tab pos="1714500" algn="l"/>
              </a:tabLst>
            </a:pPr>
            <a:r>
              <a:rPr sz="3200" i="1" spc="1100" dirty="0">
                <a:latin typeface="Times New Roman"/>
                <a:cs typeface="Times New Roman"/>
              </a:rPr>
              <a:t>P</a:t>
            </a:r>
            <a:r>
              <a:rPr sz="3200" spc="220" dirty="0">
                <a:latin typeface="Times New Roman"/>
                <a:cs typeface="Times New Roman"/>
              </a:rPr>
              <a:t>.</a:t>
            </a:r>
            <a:r>
              <a:rPr sz="3200" i="1" spc="1445" dirty="0">
                <a:latin typeface="Times New Roman"/>
                <a:cs typeface="Times New Roman"/>
              </a:rPr>
              <a:t>O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11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89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8638" y="4784597"/>
            <a:ext cx="5509260" cy="1019810"/>
          </a:xfrm>
          <a:custGeom>
            <a:avLst/>
            <a:gdLst/>
            <a:ahLst/>
            <a:cxnLst/>
            <a:rect l="l" t="t" r="r" b="b"/>
            <a:pathLst>
              <a:path w="5509259" h="1019810">
                <a:moveTo>
                  <a:pt x="0" y="1019555"/>
                </a:moveTo>
                <a:lnTo>
                  <a:pt x="5509259" y="1019555"/>
                </a:lnTo>
                <a:lnTo>
                  <a:pt x="5509259" y="0"/>
                </a:lnTo>
                <a:lnTo>
                  <a:pt x="0" y="0"/>
                </a:lnTo>
                <a:lnTo>
                  <a:pt x="0" y="1019555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85859" y="3752088"/>
            <a:ext cx="3319779" cy="962025"/>
          </a:xfrm>
          <a:custGeom>
            <a:avLst/>
            <a:gdLst/>
            <a:ahLst/>
            <a:cxnLst/>
            <a:rect l="l" t="t" r="r" b="b"/>
            <a:pathLst>
              <a:path w="3319779" h="962025">
                <a:moveTo>
                  <a:pt x="0" y="961644"/>
                </a:moveTo>
                <a:lnTo>
                  <a:pt x="3319272" y="961644"/>
                </a:lnTo>
                <a:lnTo>
                  <a:pt x="3319272" y="0"/>
                </a:lnTo>
                <a:lnTo>
                  <a:pt x="0" y="0"/>
                </a:lnTo>
                <a:lnTo>
                  <a:pt x="0" y="961644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63552" y="4315320"/>
            <a:ext cx="1459865" cy="0"/>
          </a:xfrm>
          <a:custGeom>
            <a:avLst/>
            <a:gdLst/>
            <a:ahLst/>
            <a:cxnLst/>
            <a:rect l="l" t="t" r="r" b="b"/>
            <a:pathLst>
              <a:path w="1459865">
                <a:moveTo>
                  <a:pt x="0" y="0"/>
                </a:moveTo>
                <a:lnTo>
                  <a:pt x="1459847" y="0"/>
                </a:lnTo>
              </a:path>
            </a:pathLst>
          </a:custGeom>
          <a:ln w="114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86033" y="4091531"/>
            <a:ext cx="87503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5" dirty="0">
                <a:latin typeface="Times New Roman"/>
                <a:cs typeface="Times New Roman"/>
              </a:rPr>
              <a:t>x</a:t>
            </a:r>
            <a:r>
              <a:rPr sz="2200" spc="110" dirty="0">
                <a:latin typeface="Times New Roman"/>
                <a:cs typeface="Times New Roman"/>
              </a:rPr>
              <a:t>100</a:t>
            </a:r>
            <a:r>
              <a:rPr sz="2200" spc="225" dirty="0">
                <a:latin typeface="Times New Roman"/>
                <a:cs typeface="Times New Roman"/>
              </a:rPr>
              <a:t>%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30655" y="4309627"/>
            <a:ext cx="140081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0739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fi</a:t>
            </a:r>
            <a:r>
              <a:rPr sz="2200" i="1" spc="114" dirty="0">
                <a:latin typeface="Times New Roman"/>
                <a:cs typeface="Times New Roman"/>
              </a:rPr>
              <a:t>na</a:t>
            </a:r>
            <a:r>
              <a:rPr sz="2200" i="1" spc="75" dirty="0">
                <a:latin typeface="Times New Roman"/>
                <a:cs typeface="Times New Roman"/>
              </a:rPr>
              <a:t>l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i="1" spc="235" dirty="0">
                <a:latin typeface="Times New Roman"/>
                <a:cs typeface="Times New Roman"/>
              </a:rPr>
              <a:t>v</a:t>
            </a:r>
            <a:r>
              <a:rPr sz="2200" i="1" spc="114" dirty="0">
                <a:latin typeface="Times New Roman"/>
                <a:cs typeface="Times New Roman"/>
              </a:rPr>
              <a:t>a</a:t>
            </a:r>
            <a:r>
              <a:rPr sz="2200" i="1" spc="-5" dirty="0">
                <a:latin typeface="Times New Roman"/>
                <a:cs typeface="Times New Roman"/>
              </a:rPr>
              <a:t>l</a:t>
            </a:r>
            <a:r>
              <a:rPr sz="2200" i="1" spc="114" dirty="0">
                <a:latin typeface="Times New Roman"/>
                <a:cs typeface="Times New Roman"/>
              </a:rPr>
              <a:t>u</a:t>
            </a:r>
            <a:r>
              <a:rPr sz="2200" i="1" spc="1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35132" y="3701775"/>
            <a:ext cx="64008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215" dirty="0">
                <a:latin typeface="Times New Roman"/>
                <a:cs typeface="Times New Roman"/>
              </a:rPr>
              <a:t>Mp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28693" y="4091531"/>
            <a:ext cx="76263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80" dirty="0">
                <a:latin typeface="Times New Roman"/>
                <a:cs typeface="Times New Roman"/>
              </a:rPr>
              <a:t>.</a:t>
            </a:r>
            <a:r>
              <a:rPr sz="2200" i="1" spc="80" dirty="0">
                <a:latin typeface="Times New Roman"/>
                <a:cs typeface="Times New Roman"/>
              </a:rPr>
              <a:t>O</a:t>
            </a:r>
            <a:r>
              <a:rPr sz="2200" i="1" spc="7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772906" y="3739134"/>
            <a:ext cx="3345179" cy="988060"/>
          </a:xfrm>
          <a:custGeom>
            <a:avLst/>
            <a:gdLst/>
            <a:ahLst/>
            <a:cxnLst/>
            <a:rect l="l" t="t" r="r" b="b"/>
            <a:pathLst>
              <a:path w="3345179" h="988060">
                <a:moveTo>
                  <a:pt x="0" y="987551"/>
                </a:moveTo>
                <a:lnTo>
                  <a:pt x="3345179" y="987551"/>
                </a:lnTo>
                <a:lnTo>
                  <a:pt x="3345179" y="0"/>
                </a:lnTo>
                <a:lnTo>
                  <a:pt x="0" y="0"/>
                </a:lnTo>
                <a:lnTo>
                  <a:pt x="0" y="9875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561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Time-Domain Specification </a:t>
            </a:r>
            <a:r>
              <a:rPr dirty="0"/>
              <a:t>– </a:t>
            </a:r>
            <a:r>
              <a:rPr spc="-20" dirty="0"/>
              <a:t>Rise</a:t>
            </a:r>
            <a:r>
              <a:rPr spc="-270" dirty="0"/>
              <a:t> </a:t>
            </a:r>
            <a:r>
              <a:rPr spc="-25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536" y="2485643"/>
            <a:ext cx="6954011" cy="4372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544" y="2549650"/>
            <a:ext cx="6771132" cy="4194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5494" y="2530600"/>
            <a:ext cx="6809740" cy="4232275"/>
          </a:xfrm>
          <a:custGeom>
            <a:avLst/>
            <a:gdLst/>
            <a:ahLst/>
            <a:cxnLst/>
            <a:rect l="l" t="t" r="r" b="b"/>
            <a:pathLst>
              <a:path w="6809740" h="4232275">
                <a:moveTo>
                  <a:pt x="0" y="4232148"/>
                </a:moveTo>
                <a:lnTo>
                  <a:pt x="6809232" y="4232148"/>
                </a:lnTo>
                <a:lnTo>
                  <a:pt x="6809232" y="0"/>
                </a:lnTo>
                <a:lnTo>
                  <a:pt x="0" y="0"/>
                </a:lnTo>
                <a:lnTo>
                  <a:pt x="0" y="423214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0368" y="3310128"/>
            <a:ext cx="1477010" cy="1082040"/>
          </a:xfrm>
          <a:custGeom>
            <a:avLst/>
            <a:gdLst/>
            <a:ahLst/>
            <a:cxnLst/>
            <a:rect l="l" t="t" r="r" b="b"/>
            <a:pathLst>
              <a:path w="1477009" h="1082039">
                <a:moveTo>
                  <a:pt x="0" y="1082040"/>
                </a:moveTo>
                <a:lnTo>
                  <a:pt x="1476755" y="1082040"/>
                </a:lnTo>
                <a:lnTo>
                  <a:pt x="1476755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76106" y="3833706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468" y="0"/>
                </a:lnTo>
              </a:path>
            </a:pathLst>
          </a:custGeom>
          <a:ln w="174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31409" y="4033173"/>
            <a:ext cx="14033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7047" y="3748706"/>
            <a:ext cx="11239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000" i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4021" y="3262643"/>
            <a:ext cx="427990" cy="10344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45"/>
              </a:spcBef>
            </a:pPr>
            <a:r>
              <a:rPr sz="2850" spc="5" dirty="0"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95744" y="3550676"/>
            <a:ext cx="585470" cy="459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72110" algn="l"/>
              </a:tabLst>
            </a:pPr>
            <a:r>
              <a:rPr sz="2850" i="1" dirty="0">
                <a:latin typeface="Times New Roman"/>
                <a:cs typeface="Times New Roman"/>
              </a:rPr>
              <a:t>t	</a:t>
            </a:r>
            <a:r>
              <a:rPr sz="2850" spc="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27414" y="3297173"/>
            <a:ext cx="1503045" cy="1108075"/>
          </a:xfrm>
          <a:custGeom>
            <a:avLst/>
            <a:gdLst/>
            <a:ahLst/>
            <a:cxnLst/>
            <a:rect l="l" t="t" r="r" b="b"/>
            <a:pathLst>
              <a:path w="1503045" h="1108075">
                <a:moveTo>
                  <a:pt x="0" y="1107948"/>
                </a:moveTo>
                <a:lnTo>
                  <a:pt x="1502664" y="1107948"/>
                </a:lnTo>
                <a:lnTo>
                  <a:pt x="1502664" y="0"/>
                </a:lnTo>
                <a:lnTo>
                  <a:pt x="0" y="0"/>
                </a:lnTo>
                <a:lnTo>
                  <a:pt x="0" y="1107948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1307084"/>
            <a:ext cx="10355580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settling time </a:t>
            </a:r>
            <a:r>
              <a:rPr sz="2400" spc="-60" dirty="0">
                <a:solidFill>
                  <a:srgbClr val="001F5F"/>
                </a:solidFill>
                <a:latin typeface="Trebuchet MS"/>
                <a:cs typeface="Trebuchet MS"/>
              </a:rPr>
              <a:t>(Ts):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required 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curve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reach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stay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range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about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size specified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absolute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percentage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final value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(usually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2%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r>
              <a:rPr sz="2400" spc="1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5%).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R="367665" algn="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Settling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(2%)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92768" y="5084064"/>
            <a:ext cx="1475740" cy="1080770"/>
          </a:xfrm>
          <a:custGeom>
            <a:avLst/>
            <a:gdLst/>
            <a:ahLst/>
            <a:cxnLst/>
            <a:rect l="l" t="t" r="r" b="b"/>
            <a:pathLst>
              <a:path w="1475740" h="1080770">
                <a:moveTo>
                  <a:pt x="0" y="1080516"/>
                </a:moveTo>
                <a:lnTo>
                  <a:pt x="1475231" y="1080516"/>
                </a:lnTo>
                <a:lnTo>
                  <a:pt x="1475231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27732" y="5606874"/>
            <a:ext cx="650240" cy="0"/>
          </a:xfrm>
          <a:custGeom>
            <a:avLst/>
            <a:gdLst/>
            <a:ahLst/>
            <a:cxnLst/>
            <a:rect l="l" t="t" r="r" b="b"/>
            <a:pathLst>
              <a:path w="650240">
                <a:moveTo>
                  <a:pt x="0" y="0"/>
                </a:moveTo>
                <a:lnTo>
                  <a:pt x="649783" y="0"/>
                </a:lnTo>
              </a:path>
            </a:pathLst>
          </a:custGeom>
          <a:ln w="17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82556" y="5806053"/>
            <a:ext cx="14033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9261" y="5521971"/>
            <a:ext cx="111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5638" y="5036577"/>
            <a:ext cx="427355" cy="10331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90"/>
              </a:spcBef>
            </a:pPr>
            <a:r>
              <a:rPr sz="2800" spc="3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8085" y="5324209"/>
            <a:ext cx="584835" cy="458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372110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79814" y="5071109"/>
            <a:ext cx="1501140" cy="1106805"/>
          </a:xfrm>
          <a:custGeom>
            <a:avLst/>
            <a:gdLst/>
            <a:ahLst/>
            <a:cxnLst/>
            <a:rect l="l" t="t" r="r" b="b"/>
            <a:pathLst>
              <a:path w="1501140" h="1106804">
                <a:moveTo>
                  <a:pt x="0" y="1106423"/>
                </a:moveTo>
                <a:lnTo>
                  <a:pt x="1501140" y="1106423"/>
                </a:lnTo>
                <a:lnTo>
                  <a:pt x="1501140" y="0"/>
                </a:lnTo>
                <a:lnTo>
                  <a:pt x="0" y="0"/>
                </a:lnTo>
                <a:lnTo>
                  <a:pt x="0" y="1106423"/>
                </a:lnTo>
                <a:close/>
              </a:path>
            </a:pathLst>
          </a:custGeom>
          <a:ln w="2590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59443" y="4710176"/>
            <a:ext cx="2211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Settling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(5%)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control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k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that satisfies  the following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requirements:</a:t>
            </a:r>
            <a:endParaRPr sz="2400">
              <a:latin typeface="Trebuchet MS"/>
              <a:cs typeface="Trebuchet MS"/>
            </a:endParaRPr>
          </a:p>
          <a:p>
            <a:pPr marL="803910" lvl="1" indent="-334010">
              <a:lnSpc>
                <a:spcPct val="100000"/>
              </a:lnSpc>
              <a:spcBef>
                <a:spcPts val="610"/>
              </a:spcBef>
              <a:buAutoNum type="alphaLcParenR"/>
              <a:tabLst>
                <a:tab pos="803910" algn="l"/>
              </a:tabLst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Maximum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percentage overshoot </a:t>
            </a:r>
            <a:r>
              <a:rPr sz="2200" spc="-150" dirty="0">
                <a:solidFill>
                  <a:srgbClr val="001F5F"/>
                </a:solidFill>
                <a:latin typeface="Trebuchet MS"/>
                <a:cs typeface="Trebuchet MS"/>
              </a:rPr>
              <a:t>P.O</a:t>
            </a:r>
            <a:r>
              <a:rPr sz="22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=10%.</a:t>
            </a:r>
            <a:endParaRPr sz="2200">
              <a:latin typeface="Trebuchet MS"/>
              <a:cs typeface="Trebuchet MS"/>
            </a:endParaRPr>
          </a:p>
          <a:p>
            <a:pPr marL="808355" lvl="1" indent="-33909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808990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5% settling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= 1</a:t>
            </a:r>
            <a:r>
              <a:rPr sz="22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sec.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27854"/>
            <a:ext cx="78428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 loop transfer function is given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0255" y="3479291"/>
            <a:ext cx="934719" cy="173990"/>
          </a:xfrm>
          <a:custGeom>
            <a:avLst/>
            <a:gdLst/>
            <a:ahLst/>
            <a:cxnLst/>
            <a:rect l="l" t="t" r="r" b="b"/>
            <a:pathLst>
              <a:path w="934720" h="173989">
                <a:moveTo>
                  <a:pt x="644652" y="0"/>
                </a:moveTo>
                <a:lnTo>
                  <a:pt x="644652" y="173736"/>
                </a:lnTo>
                <a:lnTo>
                  <a:pt x="837692" y="115824"/>
                </a:lnTo>
                <a:lnTo>
                  <a:pt x="673607" y="115824"/>
                </a:lnTo>
                <a:lnTo>
                  <a:pt x="673607" y="57912"/>
                </a:lnTo>
                <a:lnTo>
                  <a:pt x="837691" y="57912"/>
                </a:lnTo>
                <a:lnTo>
                  <a:pt x="644652" y="0"/>
                </a:lnTo>
                <a:close/>
              </a:path>
              <a:path w="934720" h="173989">
                <a:moveTo>
                  <a:pt x="64465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644652" y="115824"/>
                </a:lnTo>
                <a:lnTo>
                  <a:pt x="644652" y="57912"/>
                </a:lnTo>
                <a:close/>
              </a:path>
              <a:path w="934720" h="173989">
                <a:moveTo>
                  <a:pt x="837691" y="57912"/>
                </a:moveTo>
                <a:lnTo>
                  <a:pt x="673607" y="57912"/>
                </a:lnTo>
                <a:lnTo>
                  <a:pt x="673607" y="115824"/>
                </a:lnTo>
                <a:lnTo>
                  <a:pt x="837692" y="115824"/>
                </a:lnTo>
                <a:lnTo>
                  <a:pt x="934211" y="86868"/>
                </a:lnTo>
                <a:lnTo>
                  <a:pt x="83769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7067" y="3479291"/>
            <a:ext cx="3621404" cy="173990"/>
          </a:xfrm>
          <a:custGeom>
            <a:avLst/>
            <a:gdLst/>
            <a:ahLst/>
            <a:cxnLst/>
            <a:rect l="l" t="t" r="r" b="b"/>
            <a:pathLst>
              <a:path w="3621404" h="173989">
                <a:moveTo>
                  <a:pt x="3331464" y="0"/>
                </a:moveTo>
                <a:lnTo>
                  <a:pt x="3331464" y="173736"/>
                </a:lnTo>
                <a:lnTo>
                  <a:pt x="3524504" y="115824"/>
                </a:lnTo>
                <a:lnTo>
                  <a:pt x="3360420" y="115824"/>
                </a:lnTo>
                <a:lnTo>
                  <a:pt x="3360420" y="57912"/>
                </a:lnTo>
                <a:lnTo>
                  <a:pt x="3524503" y="57912"/>
                </a:lnTo>
                <a:lnTo>
                  <a:pt x="3331464" y="0"/>
                </a:lnTo>
                <a:close/>
              </a:path>
              <a:path w="3621404" h="173989">
                <a:moveTo>
                  <a:pt x="333146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331464" y="115824"/>
                </a:lnTo>
                <a:lnTo>
                  <a:pt x="3331464" y="57912"/>
                </a:lnTo>
                <a:close/>
              </a:path>
              <a:path w="3621404" h="173989">
                <a:moveTo>
                  <a:pt x="3524503" y="57912"/>
                </a:moveTo>
                <a:lnTo>
                  <a:pt x="3360420" y="57912"/>
                </a:lnTo>
                <a:lnTo>
                  <a:pt x="3360420" y="115824"/>
                </a:lnTo>
                <a:lnTo>
                  <a:pt x="3524504" y="115824"/>
                </a:lnTo>
                <a:lnTo>
                  <a:pt x="3621024" y="86868"/>
                </a:lnTo>
                <a:lnTo>
                  <a:pt x="3524503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4988" y="4704588"/>
            <a:ext cx="3992879" cy="0"/>
          </a:xfrm>
          <a:custGeom>
            <a:avLst/>
            <a:gdLst/>
            <a:ahLst/>
            <a:cxnLst/>
            <a:rect l="l" t="t" r="r" b="b"/>
            <a:pathLst>
              <a:path w="3992879">
                <a:moveTo>
                  <a:pt x="0" y="0"/>
                </a:moveTo>
                <a:lnTo>
                  <a:pt x="399288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16823" y="3566159"/>
            <a:ext cx="7620" cy="1138555"/>
          </a:xfrm>
          <a:custGeom>
            <a:avLst/>
            <a:gdLst/>
            <a:ahLst/>
            <a:cxnLst/>
            <a:rect l="l" t="t" r="r" b="b"/>
            <a:pathLst>
              <a:path w="7620" h="1138554">
                <a:moveTo>
                  <a:pt x="0" y="1138427"/>
                </a:moveTo>
                <a:lnTo>
                  <a:pt x="7620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4453" y="3232530"/>
            <a:ext cx="679450" cy="679450"/>
          </a:xfrm>
          <a:custGeom>
            <a:avLst/>
            <a:gdLst/>
            <a:ahLst/>
            <a:cxnLst/>
            <a:rect l="l" t="t" r="r" b="b"/>
            <a:pathLst>
              <a:path w="679450" h="679450">
                <a:moveTo>
                  <a:pt x="108505" y="105409"/>
                </a:moveTo>
                <a:lnTo>
                  <a:pt x="144438" y="74159"/>
                </a:lnTo>
                <a:lnTo>
                  <a:pt x="183022" y="48363"/>
                </a:lnTo>
                <a:lnTo>
                  <a:pt x="223686" y="28035"/>
                </a:lnTo>
                <a:lnTo>
                  <a:pt x="265858" y="13189"/>
                </a:lnTo>
                <a:lnTo>
                  <a:pt x="308967" y="3839"/>
                </a:lnTo>
                <a:lnTo>
                  <a:pt x="352440" y="0"/>
                </a:lnTo>
                <a:lnTo>
                  <a:pt x="395708" y="1685"/>
                </a:lnTo>
                <a:lnTo>
                  <a:pt x="438197" y="8908"/>
                </a:lnTo>
                <a:lnTo>
                  <a:pt x="479337" y="21685"/>
                </a:lnTo>
                <a:lnTo>
                  <a:pt x="518556" y="40028"/>
                </a:lnTo>
                <a:lnTo>
                  <a:pt x="555283" y="63952"/>
                </a:lnTo>
                <a:lnTo>
                  <a:pt x="588946" y="93471"/>
                </a:lnTo>
                <a:lnTo>
                  <a:pt x="618033" y="127484"/>
                </a:lnTo>
                <a:lnTo>
                  <a:pt x="641488" y="164495"/>
                </a:lnTo>
                <a:lnTo>
                  <a:pt x="659334" y="203934"/>
                </a:lnTo>
                <a:lnTo>
                  <a:pt x="671590" y="245227"/>
                </a:lnTo>
                <a:lnTo>
                  <a:pt x="678278" y="287803"/>
                </a:lnTo>
                <a:lnTo>
                  <a:pt x="679418" y="331088"/>
                </a:lnTo>
                <a:lnTo>
                  <a:pt x="675030" y="374512"/>
                </a:lnTo>
                <a:lnTo>
                  <a:pt x="665137" y="417500"/>
                </a:lnTo>
                <a:lnTo>
                  <a:pt x="649757" y="459482"/>
                </a:lnTo>
                <a:lnTo>
                  <a:pt x="628913" y="499883"/>
                </a:lnTo>
                <a:lnTo>
                  <a:pt x="602624" y="538133"/>
                </a:lnTo>
                <a:lnTo>
                  <a:pt x="570912" y="573658"/>
                </a:lnTo>
                <a:lnTo>
                  <a:pt x="534979" y="604911"/>
                </a:lnTo>
                <a:lnTo>
                  <a:pt x="496395" y="630714"/>
                </a:lnTo>
                <a:lnTo>
                  <a:pt x="455731" y="651051"/>
                </a:lnTo>
                <a:lnTo>
                  <a:pt x="413559" y="665908"/>
                </a:lnTo>
                <a:lnTo>
                  <a:pt x="370451" y="675268"/>
                </a:lnTo>
                <a:lnTo>
                  <a:pt x="326977" y="679116"/>
                </a:lnTo>
                <a:lnTo>
                  <a:pt x="283710" y="677437"/>
                </a:lnTo>
                <a:lnTo>
                  <a:pt x="241220" y="670216"/>
                </a:lnTo>
                <a:lnTo>
                  <a:pt x="200080" y="657437"/>
                </a:lnTo>
                <a:lnTo>
                  <a:pt x="160861" y="639084"/>
                </a:lnTo>
                <a:lnTo>
                  <a:pt x="124134" y="615142"/>
                </a:lnTo>
                <a:lnTo>
                  <a:pt x="90471" y="585596"/>
                </a:lnTo>
                <a:lnTo>
                  <a:pt x="61385" y="551584"/>
                </a:lnTo>
                <a:lnTo>
                  <a:pt x="37929" y="514573"/>
                </a:lnTo>
                <a:lnTo>
                  <a:pt x="20083" y="475134"/>
                </a:lnTo>
                <a:lnTo>
                  <a:pt x="7827" y="433841"/>
                </a:lnTo>
                <a:lnTo>
                  <a:pt x="1139" y="391265"/>
                </a:lnTo>
                <a:lnTo>
                  <a:pt x="0" y="347979"/>
                </a:lnTo>
                <a:lnTo>
                  <a:pt x="4387" y="304556"/>
                </a:lnTo>
                <a:lnTo>
                  <a:pt x="14281" y="261568"/>
                </a:lnTo>
                <a:lnTo>
                  <a:pt x="29660" y="219586"/>
                </a:lnTo>
                <a:lnTo>
                  <a:pt x="50504" y="179185"/>
                </a:lnTo>
                <a:lnTo>
                  <a:pt x="76793" y="140935"/>
                </a:lnTo>
                <a:lnTo>
                  <a:pt x="108505" y="10540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4925" y="3326003"/>
            <a:ext cx="498475" cy="492125"/>
          </a:xfrm>
          <a:custGeom>
            <a:avLst/>
            <a:gdLst/>
            <a:ahLst/>
            <a:cxnLst/>
            <a:rect l="l" t="t" r="r" b="b"/>
            <a:pathLst>
              <a:path w="498475" h="492125">
                <a:moveTo>
                  <a:pt x="498475" y="0"/>
                </a:moveTo>
                <a:lnTo>
                  <a:pt x="0" y="4921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2959" y="3337940"/>
            <a:ext cx="462915" cy="468630"/>
          </a:xfrm>
          <a:custGeom>
            <a:avLst/>
            <a:gdLst/>
            <a:ahLst/>
            <a:cxnLst/>
            <a:rect l="l" t="t" r="r" b="b"/>
            <a:pathLst>
              <a:path w="462914" h="468629">
                <a:moveTo>
                  <a:pt x="0" y="0"/>
                </a:moveTo>
                <a:lnTo>
                  <a:pt x="462406" y="46824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28642" y="3494913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9576" y="3313557"/>
            <a:ext cx="227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5453" y="3893820"/>
            <a:ext cx="173990" cy="811530"/>
          </a:xfrm>
          <a:custGeom>
            <a:avLst/>
            <a:gdLst/>
            <a:ahLst/>
            <a:cxnLst/>
            <a:rect l="l" t="t" r="r" b="b"/>
            <a:pathLst>
              <a:path w="173989" h="811529">
                <a:moveTo>
                  <a:pt x="57892" y="289221"/>
                </a:moveTo>
                <a:lnTo>
                  <a:pt x="52959" y="810513"/>
                </a:lnTo>
                <a:lnTo>
                  <a:pt x="110871" y="811021"/>
                </a:lnTo>
                <a:lnTo>
                  <a:pt x="115804" y="289771"/>
                </a:lnTo>
                <a:lnTo>
                  <a:pt x="57892" y="289221"/>
                </a:lnTo>
                <a:close/>
              </a:path>
              <a:path w="173989" h="811529">
                <a:moveTo>
                  <a:pt x="165043" y="260349"/>
                </a:moveTo>
                <a:lnTo>
                  <a:pt x="58166" y="260349"/>
                </a:lnTo>
                <a:lnTo>
                  <a:pt x="116077" y="260857"/>
                </a:lnTo>
                <a:lnTo>
                  <a:pt x="115804" y="289771"/>
                </a:lnTo>
                <a:lnTo>
                  <a:pt x="173736" y="290321"/>
                </a:lnTo>
                <a:lnTo>
                  <a:pt x="165043" y="260349"/>
                </a:lnTo>
                <a:close/>
              </a:path>
              <a:path w="173989" h="811529">
                <a:moveTo>
                  <a:pt x="58166" y="260349"/>
                </a:moveTo>
                <a:lnTo>
                  <a:pt x="57892" y="289221"/>
                </a:lnTo>
                <a:lnTo>
                  <a:pt x="115804" y="289771"/>
                </a:lnTo>
                <a:lnTo>
                  <a:pt x="116077" y="260857"/>
                </a:lnTo>
                <a:lnTo>
                  <a:pt x="58166" y="260349"/>
                </a:lnTo>
                <a:close/>
              </a:path>
              <a:path w="173989" h="811529">
                <a:moveTo>
                  <a:pt x="89535" y="0"/>
                </a:moveTo>
                <a:lnTo>
                  <a:pt x="0" y="288670"/>
                </a:lnTo>
                <a:lnTo>
                  <a:pt x="57892" y="289221"/>
                </a:lnTo>
                <a:lnTo>
                  <a:pt x="58166" y="260349"/>
                </a:lnTo>
                <a:lnTo>
                  <a:pt x="165043" y="260349"/>
                </a:lnTo>
                <a:lnTo>
                  <a:pt x="89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45508" y="3479291"/>
            <a:ext cx="584200" cy="173990"/>
          </a:xfrm>
          <a:custGeom>
            <a:avLst/>
            <a:gdLst/>
            <a:ahLst/>
            <a:cxnLst/>
            <a:rect l="l" t="t" r="r" b="b"/>
            <a:pathLst>
              <a:path w="584200" h="173989">
                <a:moveTo>
                  <a:pt x="294131" y="0"/>
                </a:moveTo>
                <a:lnTo>
                  <a:pt x="294131" y="173736"/>
                </a:lnTo>
                <a:lnTo>
                  <a:pt x="487172" y="115824"/>
                </a:lnTo>
                <a:lnTo>
                  <a:pt x="323088" y="115824"/>
                </a:lnTo>
                <a:lnTo>
                  <a:pt x="323088" y="57912"/>
                </a:lnTo>
                <a:lnTo>
                  <a:pt x="487171" y="57912"/>
                </a:lnTo>
                <a:lnTo>
                  <a:pt x="294131" y="0"/>
                </a:lnTo>
                <a:close/>
              </a:path>
              <a:path w="584200" h="173989">
                <a:moveTo>
                  <a:pt x="294131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294131" y="115824"/>
                </a:lnTo>
                <a:lnTo>
                  <a:pt x="294131" y="57912"/>
                </a:lnTo>
                <a:close/>
              </a:path>
              <a:path w="584200" h="173989">
                <a:moveTo>
                  <a:pt x="487171" y="57912"/>
                </a:moveTo>
                <a:lnTo>
                  <a:pt x="323088" y="57912"/>
                </a:lnTo>
                <a:lnTo>
                  <a:pt x="323088" y="115824"/>
                </a:lnTo>
                <a:lnTo>
                  <a:pt x="487172" y="115824"/>
                </a:lnTo>
                <a:lnTo>
                  <a:pt x="583691" y="86868"/>
                </a:lnTo>
                <a:lnTo>
                  <a:pt x="487171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8980" y="3093048"/>
            <a:ext cx="58547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spc="254" dirty="0">
                <a:latin typeface="Times New Roman"/>
                <a:cs typeface="Times New Roman"/>
              </a:rPr>
              <a:t>C</a:t>
            </a:r>
            <a:r>
              <a:rPr sz="2200" spc="145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74129" y="3129533"/>
            <a:ext cx="1225550" cy="873760"/>
          </a:xfrm>
          <a:custGeom>
            <a:avLst/>
            <a:gdLst/>
            <a:ahLst/>
            <a:cxnLst/>
            <a:rect l="l" t="t" r="r" b="b"/>
            <a:pathLst>
              <a:path w="1225550" h="873760">
                <a:moveTo>
                  <a:pt x="0" y="873251"/>
                </a:moveTo>
                <a:lnTo>
                  <a:pt x="1225296" y="873251"/>
                </a:lnTo>
                <a:lnTo>
                  <a:pt x="1225296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74129" y="3129533"/>
            <a:ext cx="1225550" cy="87376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445"/>
              </a:spcBef>
              <a:tabLst>
                <a:tab pos="499109" algn="l"/>
                <a:tab pos="854710" algn="l"/>
              </a:tabLst>
            </a:pPr>
            <a:r>
              <a:rPr sz="22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22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480"/>
              </a:spcBef>
            </a:pPr>
            <a:r>
              <a:rPr sz="2200" i="1" spc="35" dirty="0">
                <a:latin typeface="Times New Roman"/>
                <a:cs typeface="Times New Roman"/>
              </a:rPr>
              <a:t>s </a:t>
            </a:r>
            <a:r>
              <a:rPr sz="2200" spc="50" dirty="0">
                <a:latin typeface="Symbol"/>
                <a:cs typeface="Symbol"/>
              </a:rPr>
              <a:t>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9961" y="3129533"/>
            <a:ext cx="584200" cy="873760"/>
          </a:xfrm>
          <a:custGeom>
            <a:avLst/>
            <a:gdLst/>
            <a:ahLst/>
            <a:cxnLst/>
            <a:rect l="l" t="t" r="r" b="b"/>
            <a:pathLst>
              <a:path w="584200" h="873760">
                <a:moveTo>
                  <a:pt x="0" y="873251"/>
                </a:moveTo>
                <a:lnTo>
                  <a:pt x="583691" y="873251"/>
                </a:lnTo>
                <a:lnTo>
                  <a:pt x="583691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FFF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961" y="3129533"/>
            <a:ext cx="584200" cy="873760"/>
          </a:xfrm>
          <a:custGeom>
            <a:avLst/>
            <a:gdLst/>
            <a:ahLst/>
            <a:cxnLst/>
            <a:rect l="l" t="t" r="r" b="b"/>
            <a:pathLst>
              <a:path w="584200" h="873760">
                <a:moveTo>
                  <a:pt x="0" y="873251"/>
                </a:moveTo>
                <a:lnTo>
                  <a:pt x="583691" y="873251"/>
                </a:lnTo>
                <a:lnTo>
                  <a:pt x="583691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29175" y="3583349"/>
            <a:ext cx="574040" cy="12065"/>
          </a:xfrm>
          <a:custGeom>
            <a:avLst/>
            <a:gdLst/>
            <a:ahLst/>
            <a:cxnLst/>
            <a:rect l="l" t="t" r="r" b="b"/>
            <a:pathLst>
              <a:path w="574039" h="12064">
                <a:moveTo>
                  <a:pt x="0" y="11895"/>
                </a:moveTo>
                <a:lnTo>
                  <a:pt x="573763" y="11895"/>
                </a:lnTo>
                <a:lnTo>
                  <a:pt x="573763" y="0"/>
                </a:lnTo>
                <a:lnTo>
                  <a:pt x="0" y="0"/>
                </a:lnTo>
                <a:lnTo>
                  <a:pt x="0" y="11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49011" y="3188520"/>
            <a:ext cx="546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110"/>
              </a:spcBef>
            </a:pPr>
            <a:r>
              <a:rPr sz="2200" i="1" spc="4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9011" y="3585234"/>
            <a:ext cx="546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10"/>
              </a:spcBef>
            </a:pPr>
            <a:r>
              <a:rPr sz="2200" i="1" spc="35" dirty="0">
                <a:latin typeface="Times New Roman"/>
                <a:cs typeface="Times New Roman"/>
              </a:rPr>
              <a:t>s </a:t>
            </a:r>
            <a:r>
              <a:rPr sz="2200" spc="50" dirty="0">
                <a:latin typeface="Symbol"/>
                <a:cs typeface="Symbol"/>
              </a:rPr>
              <a:t>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i="1" spc="4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0009" y="3093047"/>
            <a:ext cx="3360420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00350" algn="l"/>
              </a:tabLst>
            </a:pPr>
            <a:r>
              <a:rPr sz="2200" i="1" spc="125" dirty="0">
                <a:latin typeface="Times New Roman"/>
                <a:cs typeface="Times New Roman"/>
              </a:rPr>
              <a:t>R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125" dirty="0">
                <a:latin typeface="Times New Roman"/>
                <a:cs typeface="Times New Roman"/>
              </a:rPr>
              <a:t>s</a:t>
            </a:r>
            <a:r>
              <a:rPr sz="2200" spc="125" dirty="0">
                <a:latin typeface="Times New Roman"/>
                <a:cs typeface="Times New Roman"/>
              </a:rPr>
              <a:t>)	</a:t>
            </a:r>
            <a:r>
              <a:rPr sz="2200" i="1" spc="114" dirty="0">
                <a:latin typeface="Times New Roman"/>
                <a:cs typeface="Times New Roman"/>
              </a:rPr>
              <a:t>T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(</a:t>
            </a:r>
            <a:r>
              <a:rPr sz="2200" i="1" spc="114" dirty="0">
                <a:latin typeface="Times New Roman"/>
                <a:cs typeface="Times New Roman"/>
              </a:rPr>
              <a:t>s</a:t>
            </a:r>
            <a:r>
              <a:rPr sz="2200" spc="114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76721" y="6100605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>
                <a:moveTo>
                  <a:pt x="0" y="0"/>
                </a:moveTo>
                <a:lnTo>
                  <a:pt x="540232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5128" y="5729439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0" y="0"/>
                </a:moveTo>
                <a:lnTo>
                  <a:pt x="567086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2615" y="5729439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590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6180" y="647233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0" y="0"/>
                </a:moveTo>
                <a:lnTo>
                  <a:pt x="567063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93644" y="6472335"/>
            <a:ext cx="555625" cy="0"/>
          </a:xfrm>
          <a:custGeom>
            <a:avLst/>
            <a:gdLst/>
            <a:ahLst/>
            <a:cxnLst/>
            <a:rect l="l" t="t" r="r" b="b"/>
            <a:pathLst>
              <a:path w="555625">
                <a:moveTo>
                  <a:pt x="0" y="0"/>
                </a:moveTo>
                <a:lnTo>
                  <a:pt x="555567" y="0"/>
                </a:lnTo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11785" y="6100605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90">
                <a:moveTo>
                  <a:pt x="0" y="0"/>
                </a:moveTo>
                <a:lnTo>
                  <a:pt x="1900572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24320" y="6100605"/>
            <a:ext cx="2588895" cy="0"/>
          </a:xfrm>
          <a:custGeom>
            <a:avLst/>
            <a:gdLst/>
            <a:ahLst/>
            <a:cxnLst/>
            <a:rect l="l" t="t" r="r" b="b"/>
            <a:pathLst>
              <a:path w="2588895">
                <a:moveTo>
                  <a:pt x="0" y="0"/>
                </a:moveTo>
                <a:lnTo>
                  <a:pt x="2588718" y="0"/>
                </a:lnTo>
              </a:path>
            </a:pathLst>
          </a:custGeom>
          <a:ln w="1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09074" y="5972404"/>
            <a:ext cx="2851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i="1" spc="127" baseline="-24547" dirty="0">
                <a:latin typeface="Times New Roman"/>
                <a:cs typeface="Times New Roman"/>
              </a:rPr>
              <a:t>s</a:t>
            </a:r>
            <a:r>
              <a:rPr sz="1250" spc="8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35930" y="5710105"/>
            <a:ext cx="1492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9208" y="5710105"/>
            <a:ext cx="1492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7055" y="6081835"/>
            <a:ext cx="100774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344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k	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66025" y="5338940"/>
            <a:ext cx="100774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5344" algn="l"/>
              </a:tabLst>
            </a:pPr>
            <a:r>
              <a:rPr sz="2150" i="1" spc="15" dirty="0">
                <a:latin typeface="Times New Roman"/>
                <a:cs typeface="Times New Roman"/>
              </a:rPr>
              <a:t>k	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94290" y="6095373"/>
            <a:ext cx="5200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65" dirty="0">
                <a:latin typeface="Times New Roman"/>
                <a:cs typeface="Times New Roman"/>
              </a:rPr>
              <a:t>R</a:t>
            </a:r>
            <a:r>
              <a:rPr sz="2150" spc="125" dirty="0">
                <a:latin typeface="Times New Roman"/>
                <a:cs typeface="Times New Roman"/>
              </a:rPr>
              <a:t>(</a:t>
            </a:r>
            <a:r>
              <a:rPr sz="2150" i="1" spc="90" dirty="0">
                <a:latin typeface="Times New Roman"/>
                <a:cs typeface="Times New Roman"/>
              </a:rPr>
              <a:t>s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3159" y="5710105"/>
            <a:ext cx="5441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i="1" spc="140" dirty="0">
                <a:latin typeface="Times New Roman"/>
                <a:cs typeface="Times New Roman"/>
              </a:rPr>
              <a:t>C</a:t>
            </a:r>
            <a:r>
              <a:rPr sz="2150" spc="125" dirty="0">
                <a:latin typeface="Times New Roman"/>
                <a:cs typeface="Times New Roman"/>
              </a:rPr>
              <a:t>(</a:t>
            </a:r>
            <a:r>
              <a:rPr sz="2150" i="1" spc="90" dirty="0">
                <a:latin typeface="Times New Roman"/>
                <a:cs typeface="Times New Roman"/>
              </a:rPr>
              <a:t>s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32953" y="6095373"/>
            <a:ext cx="22802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i="1" spc="50" dirty="0">
                <a:latin typeface="Times New Roman"/>
                <a:cs typeface="Times New Roman"/>
              </a:rPr>
              <a:t>s</a:t>
            </a:r>
            <a:r>
              <a:rPr sz="2150" spc="50" dirty="0">
                <a:latin typeface="Times New Roman"/>
                <a:cs typeface="Times New Roman"/>
              </a:rPr>
              <a:t>(</a:t>
            </a:r>
            <a:r>
              <a:rPr sz="2150" i="1" spc="50" dirty="0">
                <a:latin typeface="Times New Roman"/>
                <a:cs typeface="Times New Roman"/>
              </a:rPr>
              <a:t>a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2)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(2</a:t>
            </a:r>
            <a:r>
              <a:rPr sz="2150" i="1" spc="45" dirty="0">
                <a:latin typeface="Times New Roman"/>
                <a:cs typeface="Times New Roman"/>
              </a:rPr>
              <a:t>a</a:t>
            </a:r>
            <a:r>
              <a:rPr sz="2150" i="1" spc="-3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r>
              <a:rPr sz="2150" i="1" spc="-34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81933" y="5882150"/>
            <a:ext cx="1784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2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11655" y="6095373"/>
            <a:ext cx="18802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70" dirty="0">
                <a:latin typeface="Times New Roman"/>
                <a:cs typeface="Times New Roman"/>
              </a:rPr>
              <a:t>(</a:t>
            </a:r>
            <a:r>
              <a:rPr sz="2150" i="1" spc="70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65" dirty="0">
                <a:latin typeface="Times New Roman"/>
                <a:cs typeface="Times New Roman"/>
              </a:rPr>
              <a:t>a</a:t>
            </a:r>
            <a:r>
              <a:rPr sz="2150" spc="65" dirty="0">
                <a:latin typeface="Times New Roman"/>
                <a:cs typeface="Times New Roman"/>
              </a:rPr>
              <a:t>)(</a:t>
            </a:r>
            <a:r>
              <a:rPr sz="2150" i="1" spc="6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2)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8508" y="6499820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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31968" y="6499820"/>
            <a:ext cx="240029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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1968" y="6107219"/>
            <a:ext cx="96901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48994" algn="l"/>
              </a:tabLst>
            </a:pPr>
            <a:r>
              <a:rPr sz="2150" spc="15" dirty="0">
                <a:latin typeface="Symbol"/>
                <a:cs typeface="Symbol"/>
              </a:rPr>
              <a:t>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91851" y="6499820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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91851" y="6107219"/>
            <a:ext cx="13271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5" dirty="0">
                <a:latin typeface="Symbol"/>
                <a:cs typeface="Symbol"/>
              </a:rPr>
              <a:t>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83252" y="6467103"/>
            <a:ext cx="21431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22" baseline="43927" dirty="0">
                <a:latin typeface="Times New Roman"/>
                <a:cs typeface="Times New Roman"/>
              </a:rPr>
              <a:t>1</a:t>
            </a:r>
            <a:r>
              <a:rPr sz="3225" spc="-405" baseline="43927" dirty="0">
                <a:latin typeface="Times New Roman"/>
                <a:cs typeface="Times New Roman"/>
              </a:rPr>
              <a:t> </a:t>
            </a:r>
            <a:r>
              <a:rPr sz="3225" spc="30" baseline="43927" dirty="0">
                <a:latin typeface="Symbol"/>
                <a:cs typeface="Symbol"/>
              </a:rPr>
              <a:t></a:t>
            </a:r>
            <a:r>
              <a:rPr sz="3225" spc="-157" baseline="43927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</a:t>
            </a:r>
            <a:r>
              <a:rPr sz="3225" spc="-135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2150" i="1" spc="-130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5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2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</a:t>
            </a:r>
            <a:endParaRPr sz="3225" baseline="37467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0799" y="5363759"/>
            <a:ext cx="17094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2475" algn="l"/>
                <a:tab pos="1588770" algn="l"/>
              </a:tabLst>
            </a:pPr>
            <a:r>
              <a:rPr sz="2150" spc="15" dirty="0">
                <a:latin typeface="Symbol"/>
                <a:cs typeface="Symbol"/>
              </a:rPr>
              <a:t>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</a:t>
            </a:r>
            <a:r>
              <a:rPr sz="2150" spc="15" dirty="0">
                <a:latin typeface="Times New Roman"/>
                <a:cs typeface="Times New Roman"/>
              </a:rPr>
              <a:t>	</a:t>
            </a:r>
            <a:r>
              <a:rPr sz="2150" spc="15" dirty="0">
                <a:latin typeface="Symbol"/>
                <a:cs typeface="Symbol"/>
              </a:rPr>
              <a:t>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5399" y="5724207"/>
            <a:ext cx="176022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225" spc="22" baseline="37467" dirty="0">
                <a:latin typeface="Symbol"/>
                <a:cs typeface="Symbol"/>
              </a:rPr>
              <a:t>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2150" i="1" spc="-130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</a:t>
            </a:r>
            <a:r>
              <a:rPr sz="3225" spc="-142" baseline="37467" dirty="0">
                <a:latin typeface="Times New Roman"/>
                <a:cs typeface="Times New Roman"/>
              </a:rPr>
              <a:t> 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i="1" spc="-60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2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3225" spc="22" baseline="37467" dirty="0">
                <a:latin typeface="Symbol"/>
                <a:cs typeface="Symbol"/>
              </a:rPr>
              <a:t></a:t>
            </a:r>
            <a:endParaRPr sz="3225" baseline="37467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61107" y="5756924"/>
            <a:ext cx="261239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02055" algn="l"/>
                <a:tab pos="2038985" algn="l"/>
                <a:tab pos="2338705" algn="l"/>
              </a:tabLst>
            </a:pPr>
            <a:r>
              <a:rPr sz="3225" spc="30" baseline="-25839" dirty="0">
                <a:latin typeface="Symbol"/>
                <a:cs typeface="Symbol"/>
              </a:rPr>
              <a:t></a:t>
            </a:r>
            <a:r>
              <a:rPr sz="21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150" u="sng" spc="4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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2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25" spc="30" baseline="-25839" dirty="0">
                <a:latin typeface="Symbol"/>
                <a:cs typeface="Symbol"/>
              </a:rPr>
              <a:t></a:t>
            </a:r>
            <a:endParaRPr sz="3225" baseline="-2583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442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Example#7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7285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maximum percent overshoot </a:t>
            </a:r>
            <a:r>
              <a:rPr sz="2400" spc="-125" dirty="0">
                <a:solidFill>
                  <a:srgbClr val="001F5F"/>
                </a:solidFill>
                <a:latin typeface="Trebuchet MS"/>
                <a:cs typeface="Trebuchet MS"/>
              </a:rPr>
              <a:t>(P.O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)is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03473"/>
            <a:ext cx="574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For 5%, the settling time ts is given</a:t>
            </a:r>
            <a:r>
              <a:rPr sz="24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651398"/>
            <a:ext cx="7805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641413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these two equations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we get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 + 2</a:t>
            </a:r>
            <a:r>
              <a:rPr sz="2400" spc="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6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then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a =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2550" y="5651398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91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	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k =</a:t>
            </a:r>
            <a:r>
              <a:rPr sz="2400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17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08689" y="640029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38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5315" y="2005095"/>
            <a:ext cx="1307465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6559" algn="l"/>
              </a:tabLst>
            </a:pPr>
            <a:r>
              <a:rPr sz="3300" i="1" spc="105" dirty="0">
                <a:latin typeface="Symbol"/>
                <a:cs typeface="Symbol"/>
              </a:rPr>
              <a:t></a:t>
            </a:r>
            <a:r>
              <a:rPr sz="3300" spc="105" dirty="0">
                <a:latin typeface="Times New Roman"/>
                <a:cs typeface="Times New Roman"/>
              </a:rPr>
              <a:t>	</a:t>
            </a:r>
            <a:r>
              <a:rPr sz="3100" spc="225" dirty="0">
                <a:latin typeface="Symbol"/>
                <a:cs typeface="Symbol"/>
              </a:rPr>
              <a:t></a:t>
            </a:r>
            <a:r>
              <a:rPr sz="3100" spc="-190" dirty="0">
                <a:latin typeface="Times New Roman"/>
                <a:cs typeface="Times New Roman"/>
              </a:rPr>
              <a:t> </a:t>
            </a:r>
            <a:r>
              <a:rPr sz="3100" spc="140" dirty="0">
                <a:latin typeface="Times New Roman"/>
                <a:cs typeface="Times New Roman"/>
              </a:rPr>
              <a:t>0.6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45250" y="2401270"/>
            <a:ext cx="52705" cy="16510"/>
          </a:xfrm>
          <a:custGeom>
            <a:avLst/>
            <a:gdLst/>
            <a:ahLst/>
            <a:cxnLst/>
            <a:rect l="l" t="t" r="r" b="b"/>
            <a:pathLst>
              <a:path w="52704" h="16510">
                <a:moveTo>
                  <a:pt x="0" y="15917"/>
                </a:moveTo>
                <a:lnTo>
                  <a:pt x="52227" y="0"/>
                </a:lnTo>
              </a:path>
            </a:pathLst>
          </a:custGeom>
          <a:ln w="8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7477" y="2406576"/>
            <a:ext cx="74930" cy="109220"/>
          </a:xfrm>
          <a:custGeom>
            <a:avLst/>
            <a:gdLst/>
            <a:ahLst/>
            <a:cxnLst/>
            <a:rect l="l" t="t" r="r" b="b"/>
            <a:pathLst>
              <a:path w="74929" h="109219">
                <a:moveTo>
                  <a:pt x="0" y="0"/>
                </a:moveTo>
                <a:lnTo>
                  <a:pt x="74755" y="109148"/>
                </a:lnTo>
              </a:path>
            </a:pathLst>
          </a:custGeom>
          <a:ln w="27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9291" y="2205713"/>
            <a:ext cx="99060" cy="310515"/>
          </a:xfrm>
          <a:custGeom>
            <a:avLst/>
            <a:gdLst/>
            <a:ahLst/>
            <a:cxnLst/>
            <a:rect l="l" t="t" r="r" b="b"/>
            <a:pathLst>
              <a:path w="99060" h="310514">
                <a:moveTo>
                  <a:pt x="0" y="310011"/>
                </a:moveTo>
                <a:lnTo>
                  <a:pt x="98751" y="0"/>
                </a:lnTo>
              </a:path>
            </a:pathLst>
          </a:custGeom>
          <a:ln w="14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78042" y="2205713"/>
            <a:ext cx="917575" cy="0"/>
          </a:xfrm>
          <a:custGeom>
            <a:avLst/>
            <a:gdLst/>
            <a:ahLst/>
            <a:cxnLst/>
            <a:rect l="l" t="t" r="r" b="b"/>
            <a:pathLst>
              <a:path w="917575">
                <a:moveTo>
                  <a:pt x="0" y="0"/>
                </a:moveTo>
                <a:lnTo>
                  <a:pt x="917054" y="0"/>
                </a:lnTo>
              </a:path>
            </a:pathLst>
          </a:custGeom>
          <a:ln w="8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7634" y="2547559"/>
            <a:ext cx="1021715" cy="0"/>
          </a:xfrm>
          <a:custGeom>
            <a:avLst/>
            <a:gdLst/>
            <a:ahLst/>
            <a:cxnLst/>
            <a:rect l="l" t="t" r="r" b="b"/>
            <a:pathLst>
              <a:path w="1021715">
                <a:moveTo>
                  <a:pt x="0" y="0"/>
                </a:moveTo>
                <a:lnTo>
                  <a:pt x="1021452" y="0"/>
                </a:lnTo>
              </a:path>
            </a:pathLst>
          </a:custGeom>
          <a:ln w="15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6760" y="2546411"/>
            <a:ext cx="105029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210" dirty="0">
                <a:latin typeface="Times New Roman"/>
                <a:cs typeface="Times New Roman"/>
              </a:rPr>
              <a:t>100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444" y="2019618"/>
            <a:ext cx="70866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1210" dirty="0">
                <a:latin typeface="Times New Roman"/>
                <a:cs typeface="Times New Roman"/>
              </a:rPr>
              <a:t>10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9247" y="2197636"/>
            <a:ext cx="17018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53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8166" y="2193162"/>
            <a:ext cx="6311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620" dirty="0">
                <a:latin typeface="Times New Roman"/>
                <a:cs typeface="Times New Roman"/>
              </a:rPr>
              <a:t>1</a:t>
            </a:r>
            <a:r>
              <a:rPr sz="1700" spc="770" dirty="0">
                <a:latin typeface="Symbol"/>
                <a:cs typeface="Symbol"/>
              </a:rPr>
              <a:t></a:t>
            </a:r>
            <a:r>
              <a:rPr sz="2000" i="1" spc="590" dirty="0">
                <a:latin typeface="Symbol"/>
                <a:cs typeface="Symbol"/>
              </a:rPr>
              <a:t>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75" y="1821754"/>
            <a:ext cx="154368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47065" algn="l"/>
                <a:tab pos="1504950" algn="l"/>
              </a:tabLst>
            </a:pPr>
            <a:r>
              <a:rPr sz="2550" spc="1230" baseline="-34313" dirty="0">
                <a:latin typeface="Symbol"/>
                <a:cs typeface="Symbol"/>
              </a:rPr>
              <a:t></a:t>
            </a:r>
            <a:r>
              <a:rPr sz="1700" u="sng" spc="81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000" i="1" u="sng" spc="5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</a:t>
            </a:r>
            <a:r>
              <a:rPr sz="2000" u="sng" spc="5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9150" y="2254590"/>
            <a:ext cx="4177029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10310" algn="l"/>
                <a:tab pos="1733550" algn="l"/>
                <a:tab pos="3782060" algn="l"/>
              </a:tabLst>
            </a:pPr>
            <a:r>
              <a:rPr sz="2950" i="1" spc="1390" dirty="0">
                <a:latin typeface="Times New Roman"/>
                <a:cs typeface="Times New Roman"/>
              </a:rPr>
              <a:t>P</a:t>
            </a:r>
            <a:r>
              <a:rPr sz="2950" spc="270" dirty="0">
                <a:latin typeface="Times New Roman"/>
                <a:cs typeface="Times New Roman"/>
              </a:rPr>
              <a:t>.</a:t>
            </a:r>
            <a:r>
              <a:rPr sz="2950" i="1" spc="1820" dirty="0">
                <a:latin typeface="Times New Roman"/>
                <a:cs typeface="Times New Roman"/>
              </a:rPr>
              <a:t>O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spc="1385" dirty="0">
                <a:latin typeface="Symbol"/>
                <a:cs typeface="Symbol"/>
              </a:rPr>
              <a:t></a:t>
            </a:r>
            <a:r>
              <a:rPr sz="2950" dirty="0">
                <a:latin typeface="Times New Roman"/>
                <a:cs typeface="Times New Roman"/>
              </a:rPr>
              <a:t>	</a:t>
            </a:r>
            <a:r>
              <a:rPr sz="2950" i="1" spc="1120" dirty="0">
                <a:latin typeface="Times New Roman"/>
                <a:cs typeface="Times New Roman"/>
              </a:rPr>
              <a:t>e</a:t>
            </a:r>
            <a:r>
              <a:rPr sz="2950" i="1" dirty="0">
                <a:latin typeface="Times New Roman"/>
                <a:cs typeface="Times New Roman"/>
              </a:rPr>
              <a:t>	</a:t>
            </a:r>
            <a:r>
              <a:rPr sz="2950" spc="138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3217" y="1847850"/>
            <a:ext cx="5615940" cy="1181100"/>
          </a:xfrm>
          <a:custGeom>
            <a:avLst/>
            <a:gdLst/>
            <a:ahLst/>
            <a:cxnLst/>
            <a:rect l="l" t="t" r="r" b="b"/>
            <a:pathLst>
              <a:path w="5615940" h="1181100">
                <a:moveTo>
                  <a:pt x="0" y="1181100"/>
                </a:moveTo>
                <a:lnTo>
                  <a:pt x="5615939" y="1181100"/>
                </a:lnTo>
                <a:lnTo>
                  <a:pt x="5615939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23531" y="2255520"/>
            <a:ext cx="358140" cy="76200"/>
          </a:xfrm>
          <a:custGeom>
            <a:avLst/>
            <a:gdLst/>
            <a:ahLst/>
            <a:cxnLst/>
            <a:rect l="l" t="t" r="r" b="b"/>
            <a:pathLst>
              <a:path w="358140" h="76200">
                <a:moveTo>
                  <a:pt x="281940" y="0"/>
                </a:moveTo>
                <a:lnTo>
                  <a:pt x="281940" y="76200"/>
                </a:lnTo>
                <a:lnTo>
                  <a:pt x="345440" y="44450"/>
                </a:lnTo>
                <a:lnTo>
                  <a:pt x="294640" y="44450"/>
                </a:lnTo>
                <a:lnTo>
                  <a:pt x="294640" y="31750"/>
                </a:lnTo>
                <a:lnTo>
                  <a:pt x="345440" y="31750"/>
                </a:lnTo>
                <a:lnTo>
                  <a:pt x="281940" y="0"/>
                </a:lnTo>
                <a:close/>
              </a:path>
              <a:path w="358140" h="76200">
                <a:moveTo>
                  <a:pt x="2819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1940" y="44450"/>
                </a:lnTo>
                <a:lnTo>
                  <a:pt x="281940" y="31750"/>
                </a:lnTo>
                <a:close/>
              </a:path>
              <a:path w="358140" h="76200">
                <a:moveTo>
                  <a:pt x="345440" y="31750"/>
                </a:moveTo>
                <a:lnTo>
                  <a:pt x="294640" y="31750"/>
                </a:lnTo>
                <a:lnTo>
                  <a:pt x="294640" y="44450"/>
                </a:lnTo>
                <a:lnTo>
                  <a:pt x="345440" y="44450"/>
                </a:lnTo>
                <a:lnTo>
                  <a:pt x="358140" y="38100"/>
                </a:lnTo>
                <a:lnTo>
                  <a:pt x="3454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6481" y="4525035"/>
            <a:ext cx="129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6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952" y="4566708"/>
            <a:ext cx="116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4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4558" y="4313361"/>
            <a:ext cx="103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i="1" spc="125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20268" y="3685763"/>
            <a:ext cx="29089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416559" algn="l"/>
                <a:tab pos="1853564" algn="l"/>
                <a:tab pos="2270760" algn="l"/>
              </a:tabLst>
            </a:pPr>
            <a:r>
              <a:rPr sz="5775" i="1" spc="352" baseline="-34632" dirty="0">
                <a:latin typeface="Times New Roman"/>
                <a:cs typeface="Times New Roman"/>
              </a:rPr>
              <a:t>t	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2550" u="heavy" spc="1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heavy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550" spc="1070" dirty="0">
                <a:latin typeface="Times New Roman"/>
                <a:cs typeface="Times New Roman"/>
              </a:rPr>
              <a:t> 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2550" u="heavy" spc="3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550" u="heavy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	</a:t>
            </a:r>
            <a:r>
              <a:rPr sz="3825" spc="480" baseline="-34858" dirty="0">
                <a:latin typeface="Symbol"/>
                <a:cs typeface="Symbol"/>
              </a:rPr>
              <a:t></a:t>
            </a:r>
            <a:r>
              <a:rPr sz="3825" spc="-277" baseline="-34858" dirty="0">
                <a:latin typeface="Times New Roman"/>
                <a:cs typeface="Times New Roman"/>
              </a:rPr>
              <a:t> </a:t>
            </a:r>
            <a:r>
              <a:rPr sz="3825" spc="434" baseline="-34858" dirty="0">
                <a:latin typeface="Times New Roman"/>
                <a:cs typeface="Times New Roman"/>
              </a:rPr>
              <a:t>1</a:t>
            </a:r>
            <a:endParaRPr sz="3825" baseline="-3485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5871" y="4281467"/>
            <a:ext cx="4368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750" i="1" spc="-40" dirty="0">
                <a:latin typeface="Symbol"/>
                <a:cs typeface="Symbol"/>
              </a:rPr>
              <a:t>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3726" y="4207026"/>
            <a:ext cx="275590" cy="660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4150" i="1" spc="245" dirty="0">
                <a:latin typeface="Symbol"/>
                <a:cs typeface="Symbol"/>
              </a:rPr>
              <a:t>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6077" y="3859529"/>
            <a:ext cx="2970530" cy="984885"/>
          </a:xfrm>
          <a:custGeom>
            <a:avLst/>
            <a:gdLst/>
            <a:ahLst/>
            <a:cxnLst/>
            <a:rect l="l" t="t" r="r" b="b"/>
            <a:pathLst>
              <a:path w="2970529" h="984885">
                <a:moveTo>
                  <a:pt x="0" y="984504"/>
                </a:moveTo>
                <a:lnTo>
                  <a:pt x="2970276" y="984504"/>
                </a:lnTo>
                <a:lnTo>
                  <a:pt x="2970276" y="0"/>
                </a:lnTo>
                <a:lnTo>
                  <a:pt x="0" y="0"/>
                </a:lnTo>
                <a:lnTo>
                  <a:pt x="0" y="98450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27777" y="4302396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0306" y="3988897"/>
            <a:ext cx="1164590" cy="575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1345" algn="l"/>
              </a:tabLst>
            </a:pPr>
            <a:r>
              <a:rPr sz="3600" i="1" spc="-125" dirty="0">
                <a:latin typeface="Symbol"/>
                <a:cs typeface="Symbol"/>
              </a:rPr>
              <a:t></a:t>
            </a:r>
            <a:r>
              <a:rPr sz="3600" spc="-125" dirty="0">
                <a:latin typeface="Times New Roman"/>
                <a:cs typeface="Times New Roman"/>
              </a:rPr>
              <a:t>	</a:t>
            </a:r>
            <a:r>
              <a:rPr sz="3400" spc="10" dirty="0">
                <a:latin typeface="Symbol"/>
                <a:cs typeface="Symbol"/>
              </a:rPr>
              <a:t></a:t>
            </a:r>
            <a:r>
              <a:rPr sz="3400" spc="-19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69179" y="4314444"/>
            <a:ext cx="1153795" cy="76200"/>
          </a:xfrm>
          <a:custGeom>
            <a:avLst/>
            <a:gdLst/>
            <a:ahLst/>
            <a:cxnLst/>
            <a:rect l="l" t="t" r="r" b="b"/>
            <a:pathLst>
              <a:path w="1153795" h="76200">
                <a:moveTo>
                  <a:pt x="1077468" y="0"/>
                </a:moveTo>
                <a:lnTo>
                  <a:pt x="1077468" y="76199"/>
                </a:lnTo>
                <a:lnTo>
                  <a:pt x="1140968" y="44449"/>
                </a:lnTo>
                <a:lnTo>
                  <a:pt x="1090168" y="44449"/>
                </a:lnTo>
                <a:lnTo>
                  <a:pt x="1090168" y="31749"/>
                </a:lnTo>
                <a:lnTo>
                  <a:pt x="1140968" y="31749"/>
                </a:lnTo>
                <a:lnTo>
                  <a:pt x="1077468" y="0"/>
                </a:lnTo>
                <a:close/>
              </a:path>
              <a:path w="1153795" h="76200">
                <a:moveTo>
                  <a:pt x="1077468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77468" y="44449"/>
                </a:lnTo>
                <a:lnTo>
                  <a:pt x="1077468" y="31749"/>
                </a:lnTo>
                <a:close/>
              </a:path>
              <a:path w="1153795" h="76200">
                <a:moveTo>
                  <a:pt x="1140968" y="31749"/>
                </a:moveTo>
                <a:lnTo>
                  <a:pt x="1090168" y="31749"/>
                </a:lnTo>
                <a:lnTo>
                  <a:pt x="1090168" y="44449"/>
                </a:lnTo>
                <a:lnTo>
                  <a:pt x="1140968" y="44449"/>
                </a:lnTo>
                <a:lnTo>
                  <a:pt x="1153668" y="38099"/>
                </a:lnTo>
                <a:lnTo>
                  <a:pt x="1140968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24213" y="5028500"/>
            <a:ext cx="295275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20" dirty="0">
                <a:latin typeface="Times New Roman"/>
                <a:cs typeface="Times New Roman"/>
              </a:rPr>
              <a:t>&amp;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9546" y="5258606"/>
            <a:ext cx="351345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98520" algn="l"/>
              </a:tabLst>
            </a:pPr>
            <a:r>
              <a:rPr sz="1550" i="1" spc="20" dirty="0">
                <a:latin typeface="Times New Roman"/>
                <a:cs typeface="Times New Roman"/>
              </a:rPr>
              <a:t>n	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45919" y="5009711"/>
            <a:ext cx="2787015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spc="30" dirty="0">
                <a:latin typeface="Times New Roman"/>
                <a:cs typeface="Times New Roman"/>
              </a:rPr>
              <a:t>2</a:t>
            </a:r>
            <a:r>
              <a:rPr sz="2700" i="1" spc="30" dirty="0">
                <a:latin typeface="Times New Roman"/>
                <a:cs typeface="Times New Roman"/>
              </a:rPr>
              <a:t>a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k</a:t>
            </a:r>
            <a:r>
              <a:rPr sz="2700" i="1" spc="14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420" dirty="0">
                <a:latin typeface="Times New Roman"/>
                <a:cs typeface="Times New Roman"/>
              </a:rPr>
              <a:t> </a:t>
            </a:r>
            <a:r>
              <a:rPr sz="2850" i="1" spc="-350" dirty="0">
                <a:latin typeface="Symbol"/>
                <a:cs typeface="Symbol"/>
              </a:rPr>
              <a:t></a:t>
            </a:r>
            <a:r>
              <a:rPr sz="2325" spc="-525" baseline="43010" dirty="0">
                <a:latin typeface="Times New Roman"/>
                <a:cs typeface="Times New Roman"/>
              </a:rPr>
              <a:t>2</a:t>
            </a:r>
            <a:r>
              <a:rPr sz="2325" spc="-487" baseline="4301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0.305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17257" y="5009711"/>
            <a:ext cx="1718310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i="1" spc="10" dirty="0">
                <a:latin typeface="Times New Roman"/>
                <a:cs typeface="Times New Roman"/>
              </a:rPr>
              <a:t>a</a:t>
            </a:r>
            <a:r>
              <a:rPr sz="2700" i="1" spc="-1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2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2</a:t>
            </a:r>
            <a:r>
              <a:rPr sz="2850" i="1" spc="-155" dirty="0">
                <a:latin typeface="Symbol"/>
                <a:cs typeface="Symbol"/>
              </a:rPr>
              <a:t>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14001"/>
            <a:ext cx="10360660" cy="15538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83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system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type</a:t>
            </a:r>
            <a:r>
              <a:rPr sz="2400" b="1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Number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It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defined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as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number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of poles at the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origin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000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the open loop transfer function  G(s)H(s)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Consider the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open loop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transfer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function of a system as</a:t>
            </a:r>
            <a:r>
              <a:rPr sz="2000" spc="-19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88616"/>
            <a:ext cx="6160135" cy="9874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98500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The system of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type</a:t>
            </a:r>
            <a:r>
              <a:rPr sz="2000" spc="-5" dirty="0">
                <a:solidFill>
                  <a:srgbClr val="1F402C"/>
                </a:solidFill>
                <a:latin typeface="Trebuchet MS"/>
                <a:cs typeface="Trebuchet MS"/>
              </a:rPr>
              <a:t> </a:t>
            </a:r>
            <a:r>
              <a:rPr sz="2800" b="1" u="heavy" spc="-5" dirty="0">
                <a:solidFill>
                  <a:srgbClr val="1F402C"/>
                </a:solidFill>
                <a:uFill>
                  <a:solidFill>
                    <a:srgbClr val="1F402C"/>
                  </a:solidFill>
                </a:uFill>
                <a:latin typeface="Trebuchet MS"/>
                <a:cs typeface="Trebuchet MS"/>
              </a:rPr>
              <a:t>c</a:t>
            </a:r>
            <a:r>
              <a:rPr sz="2800" b="1" spc="-5" dirty="0">
                <a:solidFill>
                  <a:srgbClr val="1F402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and has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an order of</a:t>
            </a:r>
            <a:r>
              <a:rPr sz="2000" spc="80" dirty="0">
                <a:solidFill>
                  <a:srgbClr val="1F402C"/>
                </a:solidFill>
                <a:latin typeface="Trebuchet MS"/>
                <a:cs typeface="Trebuchet MS"/>
              </a:rPr>
              <a:t> </a:t>
            </a:r>
            <a:r>
              <a:rPr sz="2800" b="1" u="heavy" dirty="0">
                <a:solidFill>
                  <a:srgbClr val="1F402C"/>
                </a:solidFill>
                <a:uFill>
                  <a:solidFill>
                    <a:srgbClr val="1F402C"/>
                  </a:solidFill>
                </a:uFill>
                <a:latin typeface="Trebuchet MS"/>
                <a:cs typeface="Trebuchet MS"/>
              </a:rPr>
              <a:t>n+c</a:t>
            </a:r>
            <a:endParaRPr sz="28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1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Examples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1701" y="3421407"/>
            <a:ext cx="4055745" cy="0"/>
          </a:xfrm>
          <a:custGeom>
            <a:avLst/>
            <a:gdLst/>
            <a:ahLst/>
            <a:cxnLst/>
            <a:rect l="l" t="t" r="r" b="b"/>
            <a:pathLst>
              <a:path w="4055745">
                <a:moveTo>
                  <a:pt x="0" y="0"/>
                </a:moveTo>
                <a:lnTo>
                  <a:pt x="4055445" y="0"/>
                </a:lnTo>
              </a:path>
            </a:pathLst>
          </a:custGeom>
          <a:ln w="13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7683" y="3639035"/>
            <a:ext cx="13843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3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5573" y="3171872"/>
            <a:ext cx="13843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13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8853" y="3161231"/>
            <a:ext cx="181673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300" dirty="0">
                <a:latin typeface="Times New Roman"/>
                <a:cs typeface="Times New Roman"/>
              </a:rPr>
              <a:t>G</a:t>
            </a:r>
            <a:r>
              <a:rPr sz="2600" spc="300" dirty="0">
                <a:latin typeface="Times New Roman"/>
                <a:cs typeface="Times New Roman"/>
              </a:rPr>
              <a:t>(</a:t>
            </a:r>
            <a:r>
              <a:rPr sz="2600" i="1" spc="300" dirty="0">
                <a:latin typeface="Times New Roman"/>
                <a:cs typeface="Times New Roman"/>
              </a:rPr>
              <a:t>s</a:t>
            </a:r>
            <a:r>
              <a:rPr sz="2600" spc="300" dirty="0">
                <a:latin typeface="Times New Roman"/>
                <a:cs typeface="Times New Roman"/>
              </a:rPr>
              <a:t>)</a:t>
            </a:r>
            <a:r>
              <a:rPr sz="2600" i="1" spc="300" dirty="0">
                <a:latin typeface="Times New Roman"/>
                <a:cs typeface="Times New Roman"/>
              </a:rPr>
              <a:t>H</a:t>
            </a:r>
            <a:r>
              <a:rPr sz="2600" i="1" spc="-325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(</a:t>
            </a:r>
            <a:r>
              <a:rPr sz="2600" i="1" spc="215" dirty="0">
                <a:latin typeface="Times New Roman"/>
                <a:cs typeface="Times New Roman"/>
              </a:rPr>
              <a:t>s</a:t>
            </a:r>
            <a:r>
              <a:rPr sz="2600" spc="215" dirty="0">
                <a:latin typeface="Times New Roman"/>
                <a:cs typeface="Times New Roman"/>
              </a:rPr>
              <a:t>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4781" y="3408800"/>
            <a:ext cx="37274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220" dirty="0">
                <a:latin typeface="Times New Roman"/>
                <a:cs typeface="Times New Roman"/>
              </a:rPr>
              <a:t>n</a:t>
            </a:r>
            <a:r>
              <a:rPr sz="1500" spc="35" dirty="0">
                <a:latin typeface="Symbol"/>
                <a:cs typeface="Symbol"/>
              </a:rPr>
              <a:t></a:t>
            </a:r>
            <a:r>
              <a:rPr sz="1500" spc="13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9573" y="3419576"/>
            <a:ext cx="226504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2435"/>
              </a:lnSpc>
              <a:spcBef>
                <a:spcPts val="95"/>
              </a:spcBef>
              <a:tabLst>
                <a:tab pos="848360" algn="l"/>
                <a:tab pos="2063114" algn="l"/>
              </a:tabLst>
            </a:pPr>
            <a:r>
              <a:rPr sz="2600" i="1" spc="225" dirty="0">
                <a:latin typeface="Times New Roman"/>
                <a:cs typeface="Times New Roman"/>
              </a:rPr>
              <a:t>s</a:t>
            </a:r>
            <a:r>
              <a:rPr sz="2250" i="1" spc="337" baseline="42592" dirty="0">
                <a:latin typeface="Times New Roman"/>
                <a:cs typeface="Times New Roman"/>
              </a:rPr>
              <a:t>c</a:t>
            </a:r>
            <a:r>
              <a:rPr sz="2250" i="1" spc="-37" baseline="42592" dirty="0">
                <a:latin typeface="Times New Roman"/>
                <a:cs typeface="Times New Roman"/>
              </a:rPr>
              <a:t> </a:t>
            </a:r>
            <a:r>
              <a:rPr sz="2600" spc="215" dirty="0">
                <a:latin typeface="Times New Roman"/>
                <a:cs typeface="Times New Roman"/>
              </a:rPr>
              <a:t>(</a:t>
            </a:r>
            <a:r>
              <a:rPr sz="2600" i="1" spc="215" dirty="0">
                <a:latin typeface="Times New Roman"/>
                <a:cs typeface="Times New Roman"/>
              </a:rPr>
              <a:t>a	</a:t>
            </a:r>
            <a:r>
              <a:rPr sz="2600" i="1" spc="250" dirty="0">
                <a:latin typeface="Times New Roman"/>
                <a:cs typeface="Times New Roman"/>
              </a:rPr>
              <a:t>s</a:t>
            </a:r>
            <a:r>
              <a:rPr sz="2250" i="1" spc="375" baseline="42592" dirty="0">
                <a:latin typeface="Times New Roman"/>
                <a:cs typeface="Times New Roman"/>
              </a:rPr>
              <a:t>n</a:t>
            </a:r>
            <a:r>
              <a:rPr sz="2250" i="1" spc="652" baseline="42592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Symbol"/>
                <a:cs typeface="Symbol"/>
              </a:rPr>
              <a:t>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i="1" spc="220" dirty="0">
                <a:latin typeface="Times New Roman"/>
                <a:cs typeface="Times New Roman"/>
              </a:rPr>
              <a:t>a	</a:t>
            </a:r>
            <a:r>
              <a:rPr sz="2600" i="1" spc="17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709930">
              <a:lnSpc>
                <a:spcPts val="1115"/>
              </a:lnSpc>
              <a:tabLst>
                <a:tab pos="1710689" algn="l"/>
              </a:tabLst>
            </a:pPr>
            <a:r>
              <a:rPr sz="1500" i="1" spc="135" dirty="0">
                <a:latin typeface="Times New Roman"/>
                <a:cs typeface="Times New Roman"/>
              </a:rPr>
              <a:t>n	</a:t>
            </a:r>
            <a:r>
              <a:rPr sz="1500" i="1" spc="130" dirty="0">
                <a:latin typeface="Times New Roman"/>
                <a:cs typeface="Times New Roman"/>
              </a:rPr>
              <a:t>n</a:t>
            </a:r>
            <a:r>
              <a:rPr sz="1500" spc="130" dirty="0">
                <a:latin typeface="Symbol"/>
                <a:cs typeface="Symbol"/>
              </a:rPr>
              <a:t></a:t>
            </a:r>
            <a:r>
              <a:rPr sz="1500" spc="13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3829" y="2941637"/>
            <a:ext cx="42037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270" dirty="0">
                <a:latin typeface="Times New Roman"/>
                <a:cs typeface="Times New Roman"/>
              </a:rPr>
              <a:t>m</a:t>
            </a:r>
            <a:r>
              <a:rPr sz="1500" spc="30" dirty="0">
                <a:latin typeface="Symbol"/>
                <a:cs typeface="Symbol"/>
              </a:rPr>
              <a:t></a:t>
            </a:r>
            <a:r>
              <a:rPr sz="1500" spc="13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3125" y="3419576"/>
            <a:ext cx="143192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89685" algn="l"/>
              </a:tabLst>
            </a:pPr>
            <a:r>
              <a:rPr sz="2600" spc="475" dirty="0">
                <a:latin typeface="Symbol"/>
                <a:cs typeface="Symbol"/>
              </a:rPr>
              <a:t></a:t>
            </a:r>
            <a:r>
              <a:rPr sz="2600" spc="660" dirty="0">
                <a:latin typeface="MT Extra"/>
                <a:cs typeface="MT Extra"/>
              </a:rPr>
              <a:t></a:t>
            </a:r>
            <a:r>
              <a:rPr sz="2600" spc="240" dirty="0">
                <a:latin typeface="Symbol"/>
                <a:cs typeface="Symbol"/>
              </a:rPr>
              <a:t>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i="1" spc="220" dirty="0">
                <a:latin typeface="Times New Roman"/>
                <a:cs typeface="Times New Roman"/>
              </a:rPr>
              <a:t>a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spc="14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0529" y="2952413"/>
            <a:ext cx="3526790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ts val="2435"/>
              </a:lnSpc>
              <a:spcBef>
                <a:spcPts val="95"/>
              </a:spcBef>
              <a:tabLst>
                <a:tab pos="440055" algn="l"/>
                <a:tab pos="1721485" algn="l"/>
                <a:tab pos="2372360" algn="l"/>
              </a:tabLst>
            </a:pPr>
            <a:r>
              <a:rPr sz="2600" i="1" spc="220" dirty="0">
                <a:latin typeface="Times New Roman"/>
                <a:cs typeface="Times New Roman"/>
              </a:rPr>
              <a:t>b	</a:t>
            </a:r>
            <a:r>
              <a:rPr sz="2600" i="1" spc="275" dirty="0">
                <a:latin typeface="Times New Roman"/>
                <a:cs typeface="Times New Roman"/>
              </a:rPr>
              <a:t>s</a:t>
            </a:r>
            <a:r>
              <a:rPr sz="2250" i="1" spc="412" baseline="42592" dirty="0">
                <a:latin typeface="Times New Roman"/>
                <a:cs typeface="Times New Roman"/>
              </a:rPr>
              <a:t>m</a:t>
            </a:r>
            <a:r>
              <a:rPr sz="2250" i="1" spc="630" baseline="42592" dirty="0">
                <a:latin typeface="Times New Roman"/>
                <a:cs typeface="Times New Roman"/>
              </a:rPr>
              <a:t> </a:t>
            </a:r>
            <a:r>
              <a:rPr sz="2600" spc="240" dirty="0">
                <a:latin typeface="Symbol"/>
                <a:cs typeface="Symbol"/>
              </a:rPr>
              <a:t>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i="1" spc="220" dirty="0">
                <a:latin typeface="Times New Roman"/>
                <a:cs typeface="Times New Roman"/>
              </a:rPr>
              <a:t>b	</a:t>
            </a:r>
            <a:r>
              <a:rPr sz="2600" i="1" spc="170" dirty="0">
                <a:latin typeface="Times New Roman"/>
                <a:cs typeface="Times New Roman"/>
              </a:rPr>
              <a:t>s	</a:t>
            </a:r>
            <a:r>
              <a:rPr sz="2600" spc="459" dirty="0">
                <a:latin typeface="Symbol"/>
                <a:cs typeface="Symbol"/>
              </a:rPr>
              <a:t></a:t>
            </a:r>
            <a:r>
              <a:rPr sz="2600" spc="459" dirty="0">
                <a:latin typeface="MT Extra"/>
                <a:cs typeface="MT Extra"/>
              </a:rPr>
              <a:t></a:t>
            </a:r>
            <a:r>
              <a:rPr sz="2600" spc="459" dirty="0">
                <a:latin typeface="Symbol"/>
                <a:cs typeface="Symbol"/>
              </a:rPr>
              <a:t>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22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52729">
              <a:lnSpc>
                <a:spcPts val="1115"/>
              </a:lnSpc>
              <a:tabLst>
                <a:tab pos="1321435" algn="l"/>
              </a:tabLst>
            </a:pPr>
            <a:r>
              <a:rPr sz="1500" i="1" spc="200" dirty="0">
                <a:latin typeface="Times New Roman"/>
                <a:cs typeface="Times New Roman"/>
              </a:rPr>
              <a:t>m	</a:t>
            </a:r>
            <a:r>
              <a:rPr sz="1500" i="1" spc="145" dirty="0">
                <a:latin typeface="Times New Roman"/>
                <a:cs typeface="Times New Roman"/>
              </a:rPr>
              <a:t>m</a:t>
            </a:r>
            <a:r>
              <a:rPr sz="1500" spc="145" dirty="0">
                <a:latin typeface="Symbol"/>
                <a:cs typeface="Symbol"/>
              </a:rPr>
              <a:t></a:t>
            </a:r>
            <a:r>
              <a:rPr sz="1500" spc="14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3514" y="5348981"/>
            <a:ext cx="173101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235" dirty="0">
                <a:latin typeface="Times New Roman"/>
                <a:cs typeface="Times New Roman"/>
              </a:rPr>
              <a:t>(</a:t>
            </a:r>
            <a:r>
              <a:rPr sz="2300" i="1" spc="235" dirty="0">
                <a:latin typeface="Times New Roman"/>
                <a:cs typeface="Times New Roman"/>
              </a:rPr>
              <a:t>s</a:t>
            </a:r>
            <a:r>
              <a:rPr sz="2300" i="1" spc="-110" dirty="0">
                <a:latin typeface="Times New Roman"/>
                <a:cs typeface="Times New Roman"/>
              </a:rPr>
              <a:t> </a:t>
            </a:r>
            <a:r>
              <a:rPr sz="2300" spc="215" dirty="0">
                <a:latin typeface="Symbol"/>
                <a:cs typeface="Symbol"/>
              </a:rPr>
              <a:t></a:t>
            </a:r>
            <a:r>
              <a:rPr sz="2300" spc="215" dirty="0">
                <a:latin typeface="Times New Roman"/>
                <a:cs typeface="Times New Roman"/>
              </a:rPr>
              <a:t>1)(</a:t>
            </a:r>
            <a:r>
              <a:rPr sz="2300" i="1" spc="215" dirty="0">
                <a:latin typeface="Times New Roman"/>
                <a:cs typeface="Times New Roman"/>
              </a:rPr>
              <a:t>s</a:t>
            </a:r>
            <a:r>
              <a:rPr sz="2300" i="1" spc="-100" dirty="0">
                <a:latin typeface="Times New Roman"/>
                <a:cs typeface="Times New Roman"/>
              </a:rPr>
              <a:t> </a:t>
            </a:r>
            <a:r>
              <a:rPr sz="2300" spc="290" dirty="0">
                <a:latin typeface="Symbol"/>
                <a:cs typeface="Symbol"/>
              </a:rPr>
              <a:t>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6009" y="5120876"/>
            <a:ext cx="355727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474595" algn="l"/>
                <a:tab pos="3518535" algn="l"/>
              </a:tabLst>
            </a:pPr>
            <a:r>
              <a:rPr sz="2300" i="1" spc="335" dirty="0">
                <a:latin typeface="Times New Roman"/>
                <a:cs typeface="Times New Roman"/>
              </a:rPr>
              <a:t>G</a:t>
            </a:r>
            <a:r>
              <a:rPr sz="2300" spc="335" dirty="0">
                <a:latin typeface="Times New Roman"/>
                <a:cs typeface="Times New Roman"/>
              </a:rPr>
              <a:t>(</a:t>
            </a:r>
            <a:r>
              <a:rPr sz="2300" i="1" spc="335" dirty="0">
                <a:latin typeface="Times New Roman"/>
                <a:cs typeface="Times New Roman"/>
              </a:rPr>
              <a:t>s</a:t>
            </a:r>
            <a:r>
              <a:rPr sz="2300" spc="335" dirty="0">
                <a:latin typeface="Times New Roman"/>
                <a:cs typeface="Times New Roman"/>
              </a:rPr>
              <a:t>)</a:t>
            </a:r>
            <a:r>
              <a:rPr sz="2300" i="1" spc="335" dirty="0">
                <a:latin typeface="Times New Roman"/>
                <a:cs typeface="Times New Roman"/>
              </a:rPr>
              <a:t>H</a:t>
            </a:r>
            <a:r>
              <a:rPr sz="2300" i="1" spc="-250" dirty="0">
                <a:latin typeface="Times New Roman"/>
                <a:cs typeface="Times New Roman"/>
              </a:rPr>
              <a:t> </a:t>
            </a:r>
            <a:r>
              <a:rPr sz="2300" spc="235" dirty="0">
                <a:latin typeface="Times New Roman"/>
                <a:cs typeface="Times New Roman"/>
              </a:rPr>
              <a:t>(</a:t>
            </a:r>
            <a:r>
              <a:rPr sz="2300" i="1" spc="235" dirty="0">
                <a:latin typeface="Times New Roman"/>
                <a:cs typeface="Times New Roman"/>
              </a:rPr>
              <a:t>s</a:t>
            </a:r>
            <a:r>
              <a:rPr sz="2300" spc="235" dirty="0">
                <a:latin typeface="Times New Roman"/>
                <a:cs typeface="Times New Roman"/>
              </a:rPr>
              <a:t>)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290" dirty="0">
                <a:latin typeface="Symbol"/>
                <a:cs typeface="Symbol"/>
              </a:rPr>
              <a:t></a:t>
            </a:r>
            <a:r>
              <a:rPr sz="3450" u="sng" spc="434" baseline="3502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3450" u="sng" spc="367" baseline="3502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50	</a:t>
            </a:r>
            <a:endParaRPr sz="3450" baseline="3502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75103" y="6282063"/>
            <a:ext cx="3158490" cy="0"/>
          </a:xfrm>
          <a:custGeom>
            <a:avLst/>
            <a:gdLst/>
            <a:ahLst/>
            <a:cxnLst/>
            <a:rect l="l" t="t" r="r" b="b"/>
            <a:pathLst>
              <a:path w="3158490">
                <a:moveTo>
                  <a:pt x="0" y="0"/>
                </a:moveTo>
                <a:lnTo>
                  <a:pt x="3158117" y="0"/>
                </a:lnTo>
              </a:path>
            </a:pathLst>
          </a:custGeom>
          <a:ln w="12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05527" y="5844380"/>
            <a:ext cx="108648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80" dirty="0">
                <a:latin typeface="Times New Roman"/>
                <a:cs typeface="Times New Roman"/>
              </a:rPr>
              <a:t>10</a:t>
            </a:r>
            <a:r>
              <a:rPr sz="2400" i="1" spc="80" dirty="0">
                <a:latin typeface="Times New Roman"/>
                <a:cs typeface="Times New Roman"/>
              </a:rPr>
              <a:t>s</a:t>
            </a:r>
            <a:r>
              <a:rPr sz="2100" spc="120" baseline="43650" dirty="0">
                <a:latin typeface="Times New Roman"/>
                <a:cs typeface="Times New Roman"/>
              </a:rPr>
              <a:t>2 </a:t>
            </a:r>
            <a:r>
              <a:rPr sz="2400" spc="50" dirty="0">
                <a:latin typeface="Symbol"/>
                <a:cs typeface="Symbol"/>
              </a:rPr>
              <a:t>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873" y="6038869"/>
            <a:ext cx="4784090" cy="635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385"/>
              </a:lnSpc>
              <a:spcBef>
                <a:spcPts val="120"/>
              </a:spcBef>
            </a:pPr>
            <a:r>
              <a:rPr sz="2400" i="1" spc="105" dirty="0">
                <a:latin typeface="Times New Roman"/>
                <a:cs typeface="Times New Roman"/>
              </a:rPr>
              <a:t>G</a:t>
            </a:r>
            <a:r>
              <a:rPr sz="2400" spc="105" dirty="0">
                <a:latin typeface="Times New Roman"/>
                <a:cs typeface="Times New Roman"/>
              </a:rPr>
              <a:t>(</a:t>
            </a:r>
            <a:r>
              <a:rPr sz="2400" i="1" spc="105" dirty="0">
                <a:latin typeface="Times New Roman"/>
                <a:cs typeface="Times New Roman"/>
              </a:rPr>
              <a:t>s</a:t>
            </a:r>
            <a:r>
              <a:rPr sz="2400" spc="105" dirty="0">
                <a:latin typeface="Times New Roman"/>
                <a:cs typeface="Times New Roman"/>
              </a:rPr>
              <a:t>)</a:t>
            </a:r>
            <a:r>
              <a:rPr sz="2400" i="1" spc="105" dirty="0">
                <a:latin typeface="Times New Roman"/>
                <a:cs typeface="Times New Roman"/>
              </a:rPr>
              <a:t>H</a:t>
            </a:r>
            <a:r>
              <a:rPr sz="2400" i="1" spc="-45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s</a:t>
            </a:r>
            <a:r>
              <a:rPr sz="2400" spc="75" dirty="0">
                <a:latin typeface="Times New Roman"/>
                <a:cs typeface="Times New Roman"/>
              </a:rPr>
              <a:t>) </a:t>
            </a:r>
            <a:r>
              <a:rPr sz="2400" spc="5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612265">
              <a:lnSpc>
                <a:spcPts val="2385"/>
              </a:lnSpc>
            </a:pPr>
            <a:r>
              <a:rPr sz="2400" i="1" spc="105" dirty="0">
                <a:latin typeface="Times New Roman"/>
                <a:cs typeface="Times New Roman"/>
              </a:rPr>
              <a:t>s</a:t>
            </a:r>
            <a:r>
              <a:rPr sz="2100" spc="157" baseline="43650" dirty="0">
                <a:latin typeface="Times New Roman"/>
                <a:cs typeface="Times New Roman"/>
              </a:rPr>
              <a:t>2</a:t>
            </a:r>
            <a:r>
              <a:rPr sz="2100" spc="-150" baseline="4365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(3</a:t>
            </a:r>
            <a:r>
              <a:rPr sz="2400" i="1" spc="55" dirty="0">
                <a:latin typeface="Times New Roman"/>
                <a:cs typeface="Times New Roman"/>
              </a:rPr>
              <a:t>s</a:t>
            </a:r>
            <a:r>
              <a:rPr sz="2100" spc="82" baseline="43650" dirty="0">
                <a:latin typeface="Times New Roman"/>
                <a:cs typeface="Times New Roman"/>
              </a:rPr>
              <a:t>4</a:t>
            </a:r>
            <a:r>
              <a:rPr sz="2100" spc="412" baseline="436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2</a:t>
            </a:r>
            <a:r>
              <a:rPr sz="2400" i="1" spc="85" dirty="0">
                <a:latin typeface="Times New Roman"/>
                <a:cs typeface="Times New Roman"/>
              </a:rPr>
              <a:t>s</a:t>
            </a:r>
            <a:r>
              <a:rPr sz="2100" spc="127" baseline="43650" dirty="0">
                <a:latin typeface="Times New Roman"/>
                <a:cs typeface="Times New Roman"/>
              </a:rPr>
              <a:t>3</a:t>
            </a:r>
            <a:r>
              <a:rPr sz="2100" spc="345" baseline="436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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i="1" spc="105" dirty="0">
                <a:latin typeface="Times New Roman"/>
                <a:cs typeface="Times New Roman"/>
              </a:rPr>
              <a:t>s</a:t>
            </a:r>
            <a:r>
              <a:rPr sz="2100" spc="157" baseline="43650" dirty="0">
                <a:latin typeface="Times New Roman"/>
                <a:cs typeface="Times New Roman"/>
              </a:rPr>
              <a:t>2</a:t>
            </a:r>
            <a:r>
              <a:rPr sz="2100" spc="412" baseline="436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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4</a:t>
            </a:r>
            <a:r>
              <a:rPr sz="2400" i="1" spc="60" dirty="0">
                <a:latin typeface="Times New Roman"/>
                <a:cs typeface="Times New Roman"/>
              </a:rPr>
              <a:t>s</a:t>
            </a:r>
            <a:r>
              <a:rPr sz="2400" i="1" spc="-1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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3390" y="5208270"/>
            <a:ext cx="255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System 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of type</a:t>
            </a:r>
            <a:r>
              <a:rPr sz="2400" b="1" spc="-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6525" y="6112561"/>
            <a:ext cx="2552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Times New Roman"/>
                <a:cs typeface="Times New Roman"/>
              </a:rPr>
              <a:t>System 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of type</a:t>
            </a:r>
            <a:r>
              <a:rPr sz="2400" b="1" spc="-6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80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628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Standard </a:t>
            </a:r>
            <a:r>
              <a:rPr spc="-130" dirty="0"/>
              <a:t>Test</a:t>
            </a:r>
            <a:r>
              <a:rPr spc="-165" dirty="0"/>
              <a:t> </a:t>
            </a:r>
            <a:r>
              <a:rPr spc="-3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2140"/>
            <a:ext cx="4785360" cy="8890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Impulse-Function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0"/>
              </a:spcBef>
              <a:buSzPct val="75000"/>
              <a:buFont typeface="Wingdings"/>
              <a:buChar char=""/>
              <a:tabLst>
                <a:tab pos="698500" algn="l"/>
                <a:tab pos="699135" algn="l"/>
                <a:tab pos="1503045" algn="l"/>
                <a:tab pos="2809240" algn="l"/>
                <a:tab pos="386080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impu</a:t>
            </a:r>
            <a:r>
              <a:rPr sz="2200" spc="5" dirty="0">
                <a:solidFill>
                  <a:srgbClr val="004982"/>
                </a:solidFill>
                <a:latin typeface="Trebuchet MS"/>
                <a:cs typeface="Trebuchet MS"/>
              </a:rPr>
              <a:t>l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imita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5609" y="1750567"/>
            <a:ext cx="26930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6445" algn="l"/>
                <a:tab pos="1985645" algn="l"/>
              </a:tabLst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sudden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shock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2086101"/>
            <a:ext cx="4578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characteristic of actual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input</a:t>
            </a:r>
            <a:r>
              <a:rPr sz="2200" spc="-5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9865" y="4509642"/>
            <a:ext cx="906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sudden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0213" y="4509642"/>
            <a:ext cx="907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change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981214"/>
            <a:ext cx="5267960" cy="1224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Step-function</a:t>
            </a:r>
            <a:endParaRPr sz="2400">
              <a:latin typeface="Trebuchet MS"/>
              <a:cs typeface="Trebuchet MS"/>
            </a:endParaRPr>
          </a:p>
          <a:p>
            <a:pPr marL="227965" marR="5080" lvl="1" indent="-227965" algn="r">
              <a:lnSpc>
                <a:spcPct val="100000"/>
              </a:lnSpc>
              <a:spcBef>
                <a:spcPts val="610"/>
              </a:spcBef>
              <a:buSzPct val="75000"/>
              <a:buFont typeface="Wingdings"/>
              <a:buChar char=""/>
              <a:tabLst>
                <a:tab pos="227965" algn="l"/>
                <a:tab pos="228600" algn="l"/>
                <a:tab pos="1073785" algn="l"/>
                <a:tab pos="1985645" algn="l"/>
                <a:tab pos="3078480" algn="l"/>
                <a:tab pos="43694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	step	signal 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imita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he</a:t>
            </a:r>
            <a:endParaRPr sz="2200">
              <a:latin typeface="Trebuchet MS"/>
              <a:cs typeface="Trebuchet MS"/>
            </a:endParaRPr>
          </a:p>
          <a:p>
            <a:pPr marR="8255" algn="r">
              <a:lnSpc>
                <a:spcPct val="100000"/>
              </a:lnSpc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characteristic of actual input</a:t>
            </a:r>
            <a:r>
              <a:rPr sz="2200" spc="-8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0226" y="2977748"/>
            <a:ext cx="204470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5" dirty="0"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877" y="2540633"/>
            <a:ext cx="2081530" cy="11125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5"/>
              </a:spcBef>
              <a:tabLst>
                <a:tab pos="1317625" algn="l"/>
              </a:tabLst>
            </a:pPr>
            <a:r>
              <a:rPr sz="4275" spc="-7" baseline="-40935" dirty="0">
                <a:latin typeface="Symbol"/>
                <a:cs typeface="Symbol"/>
              </a:rPr>
              <a:t></a:t>
            </a:r>
            <a:r>
              <a:rPr sz="4275" spc="-82" baseline="-40935" dirty="0">
                <a:latin typeface="Times New Roman"/>
                <a:cs typeface="Times New Roman"/>
              </a:rPr>
              <a:t> </a:t>
            </a:r>
            <a:r>
              <a:rPr sz="4275" spc="172" baseline="-3898" dirty="0">
                <a:latin typeface="Symbol"/>
                <a:cs typeface="Symbol"/>
              </a:rPr>
              <a:t></a:t>
            </a:r>
            <a:r>
              <a:rPr sz="2850" i="1" spc="114" dirty="0">
                <a:latin typeface="Times New Roman"/>
                <a:cs typeface="Times New Roman"/>
              </a:rPr>
              <a:t>A	</a:t>
            </a:r>
            <a:r>
              <a:rPr sz="2850" i="1" spc="-5" dirty="0">
                <a:latin typeface="Times New Roman"/>
                <a:cs typeface="Times New Roman"/>
              </a:rPr>
              <a:t>t 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42240" algn="ctr">
              <a:lnSpc>
                <a:spcPct val="100000"/>
              </a:lnSpc>
              <a:spcBef>
                <a:spcPts val="860"/>
              </a:spcBef>
              <a:tabLst>
                <a:tab pos="1007110" algn="l"/>
              </a:tabLst>
            </a:pPr>
            <a:r>
              <a:rPr sz="4275" spc="-30" baseline="-13645" dirty="0">
                <a:latin typeface="Symbol"/>
                <a:cs typeface="Symbol"/>
              </a:rPr>
              <a:t></a:t>
            </a:r>
            <a:r>
              <a:rPr sz="2850" spc="-20" dirty="0">
                <a:latin typeface="Times New Roman"/>
                <a:cs typeface="Times New Roman"/>
              </a:rPr>
              <a:t>0	</a:t>
            </a:r>
            <a:r>
              <a:rPr sz="2850" i="1" spc="-5" dirty="0">
                <a:latin typeface="Times New Roman"/>
                <a:cs typeface="Times New Roman"/>
              </a:rPr>
              <a:t>t </a:t>
            </a:r>
            <a:r>
              <a:rPr sz="2850" spc="-5" dirty="0">
                <a:latin typeface="Symbol"/>
                <a:cs typeface="Symbol"/>
              </a:rPr>
              <a:t>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9607" y="2895928"/>
            <a:ext cx="153098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i="1" spc="70" dirty="0">
                <a:latin typeface="Times New Roman"/>
                <a:cs typeface="Times New Roman"/>
              </a:rPr>
              <a:t>u</a:t>
            </a:r>
            <a:r>
              <a:rPr sz="2850" spc="70" dirty="0">
                <a:latin typeface="Times New Roman"/>
                <a:cs typeface="Times New Roman"/>
              </a:rPr>
              <a:t>(</a:t>
            </a:r>
            <a:r>
              <a:rPr sz="2850" i="1" spc="70" dirty="0">
                <a:latin typeface="Times New Roman"/>
                <a:cs typeface="Times New Roman"/>
              </a:rPr>
              <a:t>t</a:t>
            </a:r>
            <a:r>
              <a:rPr sz="2850" spc="70" dirty="0">
                <a:latin typeface="Times New Roman"/>
                <a:cs typeface="Times New Roman"/>
              </a:rPr>
              <a:t>) 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-600" dirty="0">
                <a:latin typeface="Times New Roman"/>
                <a:cs typeface="Times New Roman"/>
              </a:rPr>
              <a:t> </a:t>
            </a:r>
            <a:r>
              <a:rPr sz="3000" i="1" spc="-105" dirty="0">
                <a:latin typeface="Symbol"/>
                <a:cs typeface="Symbol"/>
              </a:rPr>
              <a:t></a:t>
            </a:r>
            <a:r>
              <a:rPr sz="2850" spc="-105" dirty="0">
                <a:latin typeface="Times New Roman"/>
                <a:cs typeface="Times New Roman"/>
              </a:rPr>
              <a:t>(</a:t>
            </a:r>
            <a:r>
              <a:rPr sz="2850" i="1" spc="-105" dirty="0">
                <a:latin typeface="Times New Roman"/>
                <a:cs typeface="Times New Roman"/>
              </a:rPr>
              <a:t>t</a:t>
            </a:r>
            <a:r>
              <a:rPr sz="2850" spc="-10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66097" y="2589910"/>
            <a:ext cx="1919605" cy="134620"/>
          </a:xfrm>
          <a:custGeom>
            <a:avLst/>
            <a:gdLst/>
            <a:ahLst/>
            <a:cxnLst/>
            <a:rect l="l" t="t" r="r" b="b"/>
            <a:pathLst>
              <a:path w="1919604" h="134619">
                <a:moveTo>
                  <a:pt x="1861947" y="67183"/>
                </a:moveTo>
                <a:lnTo>
                  <a:pt x="1789556" y="109347"/>
                </a:lnTo>
                <a:lnTo>
                  <a:pt x="1787271" y="118237"/>
                </a:lnTo>
                <a:lnTo>
                  <a:pt x="1791207" y="125094"/>
                </a:lnTo>
                <a:lnTo>
                  <a:pt x="1795272" y="132079"/>
                </a:lnTo>
                <a:lnTo>
                  <a:pt x="1804161" y="134365"/>
                </a:lnTo>
                <a:lnTo>
                  <a:pt x="1894502" y="81661"/>
                </a:lnTo>
                <a:lnTo>
                  <a:pt x="1890649" y="81661"/>
                </a:lnTo>
                <a:lnTo>
                  <a:pt x="1890649" y="79628"/>
                </a:lnTo>
                <a:lnTo>
                  <a:pt x="1883282" y="79628"/>
                </a:lnTo>
                <a:lnTo>
                  <a:pt x="1861947" y="67183"/>
                </a:lnTo>
                <a:close/>
              </a:path>
              <a:path w="1919604" h="134619">
                <a:moveTo>
                  <a:pt x="1837127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1837127" y="81661"/>
                </a:lnTo>
                <a:lnTo>
                  <a:pt x="1861947" y="67183"/>
                </a:lnTo>
                <a:lnTo>
                  <a:pt x="1837127" y="52704"/>
                </a:lnTo>
                <a:close/>
              </a:path>
              <a:path w="1919604" h="134619">
                <a:moveTo>
                  <a:pt x="1894502" y="52704"/>
                </a:moveTo>
                <a:lnTo>
                  <a:pt x="1890649" y="52704"/>
                </a:lnTo>
                <a:lnTo>
                  <a:pt x="1890649" y="81661"/>
                </a:lnTo>
                <a:lnTo>
                  <a:pt x="1894502" y="81661"/>
                </a:lnTo>
                <a:lnTo>
                  <a:pt x="1919351" y="67183"/>
                </a:lnTo>
                <a:lnTo>
                  <a:pt x="1894502" y="52704"/>
                </a:lnTo>
                <a:close/>
              </a:path>
              <a:path w="1919604" h="134619">
                <a:moveTo>
                  <a:pt x="1883282" y="54737"/>
                </a:moveTo>
                <a:lnTo>
                  <a:pt x="1861947" y="67183"/>
                </a:lnTo>
                <a:lnTo>
                  <a:pt x="1883282" y="79628"/>
                </a:lnTo>
                <a:lnTo>
                  <a:pt x="1883282" y="54737"/>
                </a:lnTo>
                <a:close/>
              </a:path>
              <a:path w="1919604" h="134619">
                <a:moveTo>
                  <a:pt x="1890649" y="54737"/>
                </a:moveTo>
                <a:lnTo>
                  <a:pt x="1883282" y="54737"/>
                </a:lnTo>
                <a:lnTo>
                  <a:pt x="1883282" y="79628"/>
                </a:lnTo>
                <a:lnTo>
                  <a:pt x="1890649" y="79628"/>
                </a:lnTo>
                <a:lnTo>
                  <a:pt x="1890649" y="54737"/>
                </a:lnTo>
                <a:close/>
              </a:path>
              <a:path w="1919604" h="134619">
                <a:moveTo>
                  <a:pt x="1804161" y="0"/>
                </a:moveTo>
                <a:lnTo>
                  <a:pt x="1795272" y="2286"/>
                </a:lnTo>
                <a:lnTo>
                  <a:pt x="1791207" y="9271"/>
                </a:lnTo>
                <a:lnTo>
                  <a:pt x="1787271" y="16128"/>
                </a:lnTo>
                <a:lnTo>
                  <a:pt x="1789556" y="25018"/>
                </a:lnTo>
                <a:lnTo>
                  <a:pt x="1861947" y="67183"/>
                </a:lnTo>
                <a:lnTo>
                  <a:pt x="1883282" y="54737"/>
                </a:lnTo>
                <a:lnTo>
                  <a:pt x="1890649" y="54737"/>
                </a:lnTo>
                <a:lnTo>
                  <a:pt x="1890649" y="52704"/>
                </a:lnTo>
                <a:lnTo>
                  <a:pt x="1894502" y="52704"/>
                </a:lnTo>
                <a:lnTo>
                  <a:pt x="180416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13443" y="1343278"/>
            <a:ext cx="134620" cy="1711960"/>
          </a:xfrm>
          <a:custGeom>
            <a:avLst/>
            <a:gdLst/>
            <a:ahLst/>
            <a:cxnLst/>
            <a:rect l="l" t="t" r="r" b="b"/>
            <a:pathLst>
              <a:path w="134620" h="1711960">
                <a:moveTo>
                  <a:pt x="67182" y="57404"/>
                </a:moveTo>
                <a:lnTo>
                  <a:pt x="52704" y="82223"/>
                </a:lnTo>
                <a:lnTo>
                  <a:pt x="52704" y="1711452"/>
                </a:lnTo>
                <a:lnTo>
                  <a:pt x="81660" y="1711452"/>
                </a:lnTo>
                <a:lnTo>
                  <a:pt x="81660" y="82223"/>
                </a:lnTo>
                <a:lnTo>
                  <a:pt x="67182" y="57404"/>
                </a:lnTo>
                <a:close/>
              </a:path>
              <a:path w="134620" h="1711960">
                <a:moveTo>
                  <a:pt x="67182" y="0"/>
                </a:moveTo>
                <a:lnTo>
                  <a:pt x="0" y="115316"/>
                </a:lnTo>
                <a:lnTo>
                  <a:pt x="2285" y="124079"/>
                </a:lnTo>
                <a:lnTo>
                  <a:pt x="9271" y="128143"/>
                </a:lnTo>
                <a:lnTo>
                  <a:pt x="16128" y="132207"/>
                </a:lnTo>
                <a:lnTo>
                  <a:pt x="25018" y="129921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9"/>
                </a:lnTo>
                <a:lnTo>
                  <a:pt x="83980" y="28829"/>
                </a:lnTo>
                <a:lnTo>
                  <a:pt x="67182" y="0"/>
                </a:lnTo>
                <a:close/>
              </a:path>
              <a:path w="134620" h="1711960">
                <a:moveTo>
                  <a:pt x="83980" y="28829"/>
                </a:moveTo>
                <a:lnTo>
                  <a:pt x="81660" y="28829"/>
                </a:lnTo>
                <a:lnTo>
                  <a:pt x="81660" y="82223"/>
                </a:lnTo>
                <a:lnTo>
                  <a:pt x="105409" y="122936"/>
                </a:lnTo>
                <a:lnTo>
                  <a:pt x="109347" y="129921"/>
                </a:lnTo>
                <a:lnTo>
                  <a:pt x="118236" y="132207"/>
                </a:lnTo>
                <a:lnTo>
                  <a:pt x="125095" y="128143"/>
                </a:lnTo>
                <a:lnTo>
                  <a:pt x="132079" y="124079"/>
                </a:lnTo>
                <a:lnTo>
                  <a:pt x="134365" y="115316"/>
                </a:lnTo>
                <a:lnTo>
                  <a:pt x="83980" y="28829"/>
                </a:lnTo>
                <a:close/>
              </a:path>
              <a:path w="134620" h="1711960">
                <a:moveTo>
                  <a:pt x="81660" y="28829"/>
                </a:moveTo>
                <a:lnTo>
                  <a:pt x="52704" y="28829"/>
                </a:lnTo>
                <a:lnTo>
                  <a:pt x="52704" y="82223"/>
                </a:lnTo>
                <a:lnTo>
                  <a:pt x="67182" y="57404"/>
                </a:lnTo>
                <a:lnTo>
                  <a:pt x="54736" y="36068"/>
                </a:lnTo>
                <a:lnTo>
                  <a:pt x="81660" y="36068"/>
                </a:lnTo>
                <a:lnTo>
                  <a:pt x="81660" y="28829"/>
                </a:lnTo>
                <a:close/>
              </a:path>
              <a:path w="134620" h="1711960">
                <a:moveTo>
                  <a:pt x="81660" y="36068"/>
                </a:moveTo>
                <a:lnTo>
                  <a:pt x="79628" y="36068"/>
                </a:lnTo>
                <a:lnTo>
                  <a:pt x="67182" y="57404"/>
                </a:lnTo>
                <a:lnTo>
                  <a:pt x="81660" y="82223"/>
                </a:lnTo>
                <a:lnTo>
                  <a:pt x="81660" y="36068"/>
                </a:lnTo>
                <a:close/>
              </a:path>
              <a:path w="134620" h="1711960">
                <a:moveTo>
                  <a:pt x="79628" y="36068"/>
                </a:moveTo>
                <a:lnTo>
                  <a:pt x="54736" y="36068"/>
                </a:lnTo>
                <a:lnTo>
                  <a:pt x="67182" y="57404"/>
                </a:lnTo>
                <a:lnTo>
                  <a:pt x="79628" y="3606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12706" y="2638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48492" y="256044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9763" y="860297"/>
            <a:ext cx="45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δ</a:t>
            </a:r>
            <a:r>
              <a:rPr sz="2400" dirty="0">
                <a:latin typeface="Times New Roman"/>
                <a:cs typeface="Times New Roman"/>
              </a:rPr>
              <a:t>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5651" y="1773377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469204" y="1824863"/>
            <a:ext cx="226060" cy="840105"/>
          </a:xfrm>
          <a:custGeom>
            <a:avLst/>
            <a:gdLst/>
            <a:ahLst/>
            <a:cxnLst/>
            <a:rect l="l" t="t" r="r" b="b"/>
            <a:pathLst>
              <a:path w="226059" h="840105">
                <a:moveTo>
                  <a:pt x="112944" y="99840"/>
                </a:moveTo>
                <a:lnTo>
                  <a:pt x="87798" y="142947"/>
                </a:lnTo>
                <a:lnTo>
                  <a:pt x="87798" y="839977"/>
                </a:lnTo>
                <a:lnTo>
                  <a:pt x="138090" y="839977"/>
                </a:lnTo>
                <a:lnTo>
                  <a:pt x="138090" y="142947"/>
                </a:lnTo>
                <a:lnTo>
                  <a:pt x="112944" y="99840"/>
                </a:lnTo>
                <a:close/>
              </a:path>
              <a:path w="226059" h="840105">
                <a:moveTo>
                  <a:pt x="112944" y="0"/>
                </a:moveTo>
                <a:lnTo>
                  <a:pt x="3216" y="188087"/>
                </a:lnTo>
                <a:lnTo>
                  <a:pt x="0" y="197572"/>
                </a:lnTo>
                <a:lnTo>
                  <a:pt x="629" y="207200"/>
                </a:lnTo>
                <a:lnTo>
                  <a:pt x="4806" y="215876"/>
                </a:lnTo>
                <a:lnTo>
                  <a:pt x="12233" y="222503"/>
                </a:lnTo>
                <a:lnTo>
                  <a:pt x="21718" y="225720"/>
                </a:lnTo>
                <a:lnTo>
                  <a:pt x="31347" y="225091"/>
                </a:lnTo>
                <a:lnTo>
                  <a:pt x="40022" y="220914"/>
                </a:lnTo>
                <a:lnTo>
                  <a:pt x="46650" y="213487"/>
                </a:lnTo>
                <a:lnTo>
                  <a:pt x="87798" y="142947"/>
                </a:lnTo>
                <a:lnTo>
                  <a:pt x="87798" y="49911"/>
                </a:lnTo>
                <a:lnTo>
                  <a:pt x="142062" y="49911"/>
                </a:lnTo>
                <a:lnTo>
                  <a:pt x="112944" y="0"/>
                </a:lnTo>
                <a:close/>
              </a:path>
              <a:path w="226059" h="840105">
                <a:moveTo>
                  <a:pt x="142062" y="49911"/>
                </a:moveTo>
                <a:lnTo>
                  <a:pt x="138090" y="49911"/>
                </a:lnTo>
                <a:lnTo>
                  <a:pt x="138090" y="142947"/>
                </a:lnTo>
                <a:lnTo>
                  <a:pt x="179238" y="213487"/>
                </a:lnTo>
                <a:lnTo>
                  <a:pt x="185866" y="220914"/>
                </a:lnTo>
                <a:lnTo>
                  <a:pt x="194542" y="225091"/>
                </a:lnTo>
                <a:lnTo>
                  <a:pt x="204170" y="225720"/>
                </a:lnTo>
                <a:lnTo>
                  <a:pt x="213655" y="222503"/>
                </a:lnTo>
                <a:lnTo>
                  <a:pt x="221083" y="215876"/>
                </a:lnTo>
                <a:lnTo>
                  <a:pt x="225260" y="207200"/>
                </a:lnTo>
                <a:lnTo>
                  <a:pt x="225889" y="197572"/>
                </a:lnTo>
                <a:lnTo>
                  <a:pt x="222672" y="188087"/>
                </a:lnTo>
                <a:lnTo>
                  <a:pt x="142062" y="49911"/>
                </a:lnTo>
                <a:close/>
              </a:path>
              <a:path w="226059" h="840105">
                <a:moveTo>
                  <a:pt x="138090" y="49911"/>
                </a:moveTo>
                <a:lnTo>
                  <a:pt x="87798" y="49911"/>
                </a:lnTo>
                <a:lnTo>
                  <a:pt x="87798" y="142947"/>
                </a:lnTo>
                <a:lnTo>
                  <a:pt x="112944" y="99840"/>
                </a:lnTo>
                <a:lnTo>
                  <a:pt x="91227" y="62611"/>
                </a:lnTo>
                <a:lnTo>
                  <a:pt x="138090" y="62611"/>
                </a:lnTo>
                <a:lnTo>
                  <a:pt x="138090" y="49911"/>
                </a:lnTo>
                <a:close/>
              </a:path>
              <a:path w="226059" h="840105">
                <a:moveTo>
                  <a:pt x="138090" y="62611"/>
                </a:moveTo>
                <a:lnTo>
                  <a:pt x="134661" y="62611"/>
                </a:lnTo>
                <a:lnTo>
                  <a:pt x="112944" y="99840"/>
                </a:lnTo>
                <a:lnTo>
                  <a:pt x="138090" y="142947"/>
                </a:lnTo>
                <a:lnTo>
                  <a:pt x="138090" y="62611"/>
                </a:lnTo>
                <a:close/>
              </a:path>
              <a:path w="226059" h="840105">
                <a:moveTo>
                  <a:pt x="134661" y="62611"/>
                </a:moveTo>
                <a:lnTo>
                  <a:pt x="91227" y="62611"/>
                </a:lnTo>
                <a:lnTo>
                  <a:pt x="112944" y="99840"/>
                </a:lnTo>
                <a:lnTo>
                  <a:pt x="134661" y="62611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98280" y="5790683"/>
            <a:ext cx="20320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35" dirty="0">
                <a:latin typeface="Symbol"/>
                <a:cs typeface="Symbol"/>
              </a:rPr>
              <a:t>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60180" y="5371578"/>
            <a:ext cx="2032000" cy="10807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313180">
              <a:lnSpc>
                <a:spcPct val="100000"/>
              </a:lnSpc>
              <a:spcBef>
                <a:spcPts val="950"/>
              </a:spcBef>
            </a:pPr>
            <a:r>
              <a:rPr sz="2750" i="1" spc="20" dirty="0">
                <a:latin typeface="Times New Roman"/>
                <a:cs typeface="Times New Roman"/>
              </a:rPr>
              <a:t>t </a:t>
            </a:r>
            <a:r>
              <a:rPr sz="2750" spc="40" dirty="0">
                <a:latin typeface="Symbol"/>
                <a:cs typeface="Symbol"/>
              </a:rPr>
              <a:t>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5"/>
              </a:spcBef>
              <a:tabLst>
                <a:tab pos="1120775" algn="l"/>
              </a:tabLst>
            </a:pPr>
            <a:r>
              <a:rPr sz="4125" spc="7" baseline="-13131" dirty="0">
                <a:latin typeface="Symbol"/>
                <a:cs typeface="Symbol"/>
              </a:rPr>
              <a:t></a:t>
            </a:r>
            <a:r>
              <a:rPr sz="2750" spc="5" dirty="0">
                <a:latin typeface="Times New Roman"/>
                <a:cs typeface="Times New Roman"/>
              </a:rPr>
              <a:t>0	</a:t>
            </a:r>
            <a:r>
              <a:rPr sz="2750" i="1" spc="20" dirty="0">
                <a:latin typeface="Times New Roman"/>
                <a:cs typeface="Times New Roman"/>
              </a:rPr>
              <a:t>t </a:t>
            </a:r>
            <a:r>
              <a:rPr sz="2750" spc="40" dirty="0">
                <a:latin typeface="Symbol"/>
                <a:cs typeface="Symbol"/>
              </a:rPr>
              <a:t>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2471" y="5730158"/>
            <a:ext cx="1438910" cy="447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50" i="1" spc="45" dirty="0">
                <a:latin typeface="Times New Roman"/>
                <a:cs typeface="Times New Roman"/>
              </a:rPr>
              <a:t>u</a:t>
            </a:r>
            <a:r>
              <a:rPr sz="2750" spc="45" dirty="0">
                <a:latin typeface="Century"/>
                <a:cs typeface="Century"/>
              </a:rPr>
              <a:t>(</a:t>
            </a:r>
            <a:r>
              <a:rPr sz="2750" i="1" spc="45" dirty="0">
                <a:latin typeface="Times New Roman"/>
                <a:cs typeface="Times New Roman"/>
              </a:rPr>
              <a:t>t</a:t>
            </a:r>
            <a:r>
              <a:rPr sz="2750" i="1" spc="-56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Century"/>
                <a:cs typeface="Century"/>
              </a:rPr>
              <a:t>) </a:t>
            </a:r>
            <a:r>
              <a:rPr sz="2750" spc="40" dirty="0">
                <a:latin typeface="Symbol"/>
                <a:cs typeface="Symbol"/>
              </a:rPr>
              <a:t>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4125" spc="209" baseline="38383" dirty="0">
                <a:latin typeface="Symbol"/>
                <a:cs typeface="Symbol"/>
              </a:rPr>
              <a:t></a:t>
            </a:r>
            <a:r>
              <a:rPr sz="4125" i="1" spc="209" baseline="40404" dirty="0">
                <a:latin typeface="Times New Roman"/>
                <a:cs typeface="Times New Roman"/>
              </a:rPr>
              <a:t>A</a:t>
            </a:r>
            <a:endParaRPr sz="4125" baseline="40404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66097" y="5490083"/>
            <a:ext cx="1953260" cy="134620"/>
          </a:xfrm>
          <a:custGeom>
            <a:avLst/>
            <a:gdLst/>
            <a:ahLst/>
            <a:cxnLst/>
            <a:rect l="l" t="t" r="r" b="b"/>
            <a:pathLst>
              <a:path w="1953259" h="134620">
                <a:moveTo>
                  <a:pt x="1895334" y="67175"/>
                </a:moveTo>
                <a:lnTo>
                  <a:pt x="1822830" y="109372"/>
                </a:lnTo>
                <a:lnTo>
                  <a:pt x="1820545" y="118249"/>
                </a:lnTo>
                <a:lnTo>
                  <a:pt x="1828673" y="132054"/>
                </a:lnTo>
                <a:lnTo>
                  <a:pt x="1837435" y="134391"/>
                </a:lnTo>
                <a:lnTo>
                  <a:pt x="1927928" y="81660"/>
                </a:lnTo>
                <a:lnTo>
                  <a:pt x="1923923" y="81660"/>
                </a:lnTo>
                <a:lnTo>
                  <a:pt x="1923923" y="79628"/>
                </a:lnTo>
                <a:lnTo>
                  <a:pt x="1916683" y="79628"/>
                </a:lnTo>
                <a:lnTo>
                  <a:pt x="1895334" y="67175"/>
                </a:lnTo>
                <a:close/>
              </a:path>
              <a:path w="1953259" h="134620">
                <a:moveTo>
                  <a:pt x="1870528" y="52704"/>
                </a:moveTo>
                <a:lnTo>
                  <a:pt x="0" y="52704"/>
                </a:lnTo>
                <a:lnTo>
                  <a:pt x="0" y="81660"/>
                </a:lnTo>
                <a:lnTo>
                  <a:pt x="1870470" y="81660"/>
                </a:lnTo>
                <a:lnTo>
                  <a:pt x="1895334" y="67175"/>
                </a:lnTo>
                <a:lnTo>
                  <a:pt x="1870528" y="52704"/>
                </a:lnTo>
                <a:close/>
              </a:path>
              <a:path w="1953259" h="134620">
                <a:moveTo>
                  <a:pt x="1927903" y="52704"/>
                </a:moveTo>
                <a:lnTo>
                  <a:pt x="1923923" y="52704"/>
                </a:lnTo>
                <a:lnTo>
                  <a:pt x="1923923" y="81660"/>
                </a:lnTo>
                <a:lnTo>
                  <a:pt x="1927928" y="81660"/>
                </a:lnTo>
                <a:lnTo>
                  <a:pt x="1952752" y="67182"/>
                </a:lnTo>
                <a:lnTo>
                  <a:pt x="1927903" y="52704"/>
                </a:lnTo>
                <a:close/>
              </a:path>
              <a:path w="1953259" h="134620">
                <a:moveTo>
                  <a:pt x="1916683" y="54736"/>
                </a:moveTo>
                <a:lnTo>
                  <a:pt x="1895334" y="67175"/>
                </a:lnTo>
                <a:lnTo>
                  <a:pt x="1916683" y="79628"/>
                </a:lnTo>
                <a:lnTo>
                  <a:pt x="1916683" y="54736"/>
                </a:lnTo>
                <a:close/>
              </a:path>
              <a:path w="1953259" h="134620">
                <a:moveTo>
                  <a:pt x="1923923" y="54736"/>
                </a:moveTo>
                <a:lnTo>
                  <a:pt x="1916683" y="54736"/>
                </a:lnTo>
                <a:lnTo>
                  <a:pt x="1916683" y="79628"/>
                </a:lnTo>
                <a:lnTo>
                  <a:pt x="1923923" y="79628"/>
                </a:lnTo>
                <a:lnTo>
                  <a:pt x="1923923" y="54736"/>
                </a:lnTo>
                <a:close/>
              </a:path>
              <a:path w="1953259" h="134620">
                <a:moveTo>
                  <a:pt x="1837435" y="0"/>
                </a:moveTo>
                <a:lnTo>
                  <a:pt x="1828673" y="2285"/>
                </a:lnTo>
                <a:lnTo>
                  <a:pt x="1824608" y="9270"/>
                </a:lnTo>
                <a:lnTo>
                  <a:pt x="1820545" y="16128"/>
                </a:lnTo>
                <a:lnTo>
                  <a:pt x="1822830" y="25018"/>
                </a:lnTo>
                <a:lnTo>
                  <a:pt x="1829816" y="28955"/>
                </a:lnTo>
                <a:lnTo>
                  <a:pt x="1895334" y="67175"/>
                </a:lnTo>
                <a:lnTo>
                  <a:pt x="1916683" y="54736"/>
                </a:lnTo>
                <a:lnTo>
                  <a:pt x="1923923" y="54736"/>
                </a:lnTo>
                <a:lnTo>
                  <a:pt x="1923923" y="52704"/>
                </a:lnTo>
                <a:lnTo>
                  <a:pt x="1927903" y="52704"/>
                </a:lnTo>
                <a:lnTo>
                  <a:pt x="1837435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21063" y="4219066"/>
            <a:ext cx="134620" cy="1741805"/>
          </a:xfrm>
          <a:custGeom>
            <a:avLst/>
            <a:gdLst/>
            <a:ahLst/>
            <a:cxnLst/>
            <a:rect l="l" t="t" r="r" b="b"/>
            <a:pathLst>
              <a:path w="134620" h="1741804">
                <a:moveTo>
                  <a:pt x="67182" y="57404"/>
                </a:moveTo>
                <a:lnTo>
                  <a:pt x="52704" y="82223"/>
                </a:lnTo>
                <a:lnTo>
                  <a:pt x="52704" y="1741614"/>
                </a:lnTo>
                <a:lnTo>
                  <a:pt x="81660" y="1741614"/>
                </a:lnTo>
                <a:lnTo>
                  <a:pt x="81660" y="82223"/>
                </a:lnTo>
                <a:lnTo>
                  <a:pt x="67182" y="57404"/>
                </a:lnTo>
                <a:close/>
              </a:path>
              <a:path w="134620" h="1741804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5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20" h="1741804">
                <a:moveTo>
                  <a:pt x="83980" y="28828"/>
                </a:moveTo>
                <a:lnTo>
                  <a:pt x="81660" y="28828"/>
                </a:lnTo>
                <a:lnTo>
                  <a:pt x="81660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6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20" h="1741804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4"/>
                </a:lnTo>
                <a:lnTo>
                  <a:pt x="54736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20" h="1741804">
                <a:moveTo>
                  <a:pt x="81660" y="36067"/>
                </a:moveTo>
                <a:lnTo>
                  <a:pt x="79628" y="36067"/>
                </a:lnTo>
                <a:lnTo>
                  <a:pt x="67182" y="57404"/>
                </a:lnTo>
                <a:lnTo>
                  <a:pt x="81660" y="82223"/>
                </a:lnTo>
                <a:lnTo>
                  <a:pt x="81660" y="36067"/>
                </a:lnTo>
                <a:close/>
              </a:path>
              <a:path w="134620" h="1741804">
                <a:moveTo>
                  <a:pt x="79628" y="36067"/>
                </a:moveTo>
                <a:lnTo>
                  <a:pt x="54736" y="36067"/>
                </a:lnTo>
                <a:lnTo>
                  <a:pt x="67182" y="57404"/>
                </a:lnTo>
                <a:lnTo>
                  <a:pt x="79628" y="3606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294114" y="553679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84814" y="5457545"/>
            <a:ext cx="1104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59951" y="3765550"/>
            <a:ext cx="466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u(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88245" y="4964429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235820" y="475805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97390" y="4964429"/>
            <a:ext cx="0" cy="844550"/>
          </a:xfrm>
          <a:custGeom>
            <a:avLst/>
            <a:gdLst/>
            <a:ahLst/>
            <a:cxnLst/>
            <a:rect l="l" t="t" r="r" b="b"/>
            <a:pathLst>
              <a:path h="844550">
                <a:moveTo>
                  <a:pt x="0" y="0"/>
                </a:moveTo>
                <a:lnTo>
                  <a:pt x="0" y="84455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20021" y="5557265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525" y="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0616" y="6014555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930" y="0"/>
                </a:lnTo>
              </a:path>
            </a:pathLst>
          </a:custGeom>
          <a:ln w="17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12385" y="6015256"/>
            <a:ext cx="189865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5" dirty="0"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5765" y="5685264"/>
            <a:ext cx="2745105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64260" algn="l"/>
                <a:tab pos="2435860" algn="l"/>
              </a:tabLst>
            </a:pPr>
            <a:r>
              <a:rPr sz="3300" spc="10" dirty="0">
                <a:latin typeface="Symbol"/>
                <a:cs typeface="Symbol"/>
              </a:rPr>
              <a:t></a:t>
            </a:r>
            <a:r>
              <a:rPr sz="3300" spc="10" dirty="0">
                <a:latin typeface="Times New Roman"/>
                <a:cs typeface="Times New Roman"/>
              </a:rPr>
              <a:t>	</a:t>
            </a:r>
            <a:r>
              <a:rPr sz="3300" i="1" spc="10" dirty="0">
                <a:latin typeface="Times New Roman"/>
                <a:cs typeface="Times New Roman"/>
              </a:rPr>
              <a:t>U</a:t>
            </a:r>
            <a:r>
              <a:rPr sz="3300" i="1" spc="-375" dirty="0">
                <a:latin typeface="Times New Roman"/>
                <a:cs typeface="Times New Roman"/>
              </a:rPr>
              <a:t> </a:t>
            </a:r>
            <a:r>
              <a:rPr sz="3300" spc="85" dirty="0">
                <a:latin typeface="Times New Roman"/>
                <a:cs typeface="Times New Roman"/>
              </a:rPr>
              <a:t>(</a:t>
            </a:r>
            <a:r>
              <a:rPr sz="3300" i="1" spc="85" dirty="0">
                <a:latin typeface="Times New Roman"/>
                <a:cs typeface="Times New Roman"/>
              </a:rPr>
              <a:t>s</a:t>
            </a:r>
            <a:r>
              <a:rPr sz="3300" spc="85" dirty="0">
                <a:latin typeface="Times New Roman"/>
                <a:cs typeface="Times New Roman"/>
              </a:rPr>
              <a:t>)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</a:t>
            </a:r>
            <a:r>
              <a:rPr sz="3300" spc="10" dirty="0">
                <a:latin typeface="Times New Roman"/>
                <a:cs typeface="Times New Roman"/>
              </a:rPr>
              <a:t>	</a:t>
            </a:r>
            <a:r>
              <a:rPr sz="4950" i="1" spc="15" baseline="35353" dirty="0">
                <a:latin typeface="Times New Roman"/>
                <a:cs typeface="Times New Roman"/>
              </a:rPr>
              <a:t>A</a:t>
            </a:r>
            <a:endParaRPr sz="4950" baseline="35353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26800" y="2832640"/>
            <a:ext cx="27254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8235" algn="l"/>
                <a:tab pos="2454275" algn="l"/>
              </a:tabLst>
            </a:pPr>
            <a:r>
              <a:rPr sz="3300" spc="5" dirty="0">
                <a:latin typeface="Symbol"/>
                <a:cs typeface="Symbol"/>
              </a:rPr>
              <a:t></a:t>
            </a:r>
            <a:r>
              <a:rPr sz="3300" spc="10" dirty="0">
                <a:latin typeface="Symbol"/>
                <a:cs typeface="Symbol"/>
              </a:rPr>
              <a:t>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i="1" spc="10" dirty="0">
                <a:latin typeface="Times New Roman"/>
                <a:cs typeface="Times New Roman"/>
              </a:rPr>
              <a:t>U</a:t>
            </a:r>
            <a:r>
              <a:rPr sz="3300" i="1" spc="-375" dirty="0">
                <a:latin typeface="Times New Roman"/>
                <a:cs typeface="Times New Roman"/>
              </a:rPr>
              <a:t> </a:t>
            </a:r>
            <a:r>
              <a:rPr sz="3300" spc="140" dirty="0">
                <a:latin typeface="Times New Roman"/>
                <a:cs typeface="Times New Roman"/>
              </a:rPr>
              <a:t>(</a:t>
            </a:r>
            <a:r>
              <a:rPr sz="3300" i="1" spc="110" dirty="0">
                <a:latin typeface="Times New Roman"/>
                <a:cs typeface="Times New Roman"/>
              </a:rPr>
              <a:t>s</a:t>
            </a:r>
            <a:r>
              <a:rPr sz="3300" spc="5" dirty="0">
                <a:latin typeface="Times New Roman"/>
                <a:cs typeface="Times New Roman"/>
              </a:rPr>
              <a:t>)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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i="1" spc="10" dirty="0"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4628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Standard </a:t>
            </a:r>
            <a:r>
              <a:rPr spc="-130" dirty="0"/>
              <a:t>Test</a:t>
            </a:r>
            <a:r>
              <a:rPr spc="-165" dirty="0"/>
              <a:t> </a:t>
            </a:r>
            <a:r>
              <a:rPr spc="-3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2140"/>
            <a:ext cx="8624570" cy="1224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Ramp-function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10"/>
              </a:spcBef>
              <a:buSzPct val="75000"/>
              <a:buFont typeface="Wingdings"/>
              <a:buChar char=""/>
              <a:tabLst>
                <a:tab pos="698500" algn="l"/>
                <a:tab pos="6991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ramp signal imitate the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constant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velocity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characteristic of 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actual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input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 signal.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065" y="4387722"/>
            <a:ext cx="1099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constant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8708" y="4387722"/>
            <a:ext cx="15824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acceleration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859295"/>
            <a:ext cx="5455920" cy="12242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Parabolic-function</a:t>
            </a:r>
            <a:endParaRPr sz="240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10"/>
              </a:spcBef>
              <a:buSzPct val="75000"/>
              <a:buFont typeface="Wingdings"/>
              <a:buChar char=""/>
              <a:tabLst>
                <a:tab pos="698500" algn="l"/>
                <a:tab pos="699135" algn="l"/>
                <a:tab pos="1434465" algn="l"/>
                <a:tab pos="2865755" algn="l"/>
                <a:tab pos="3847465" algn="l"/>
                <a:tab pos="502666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parabol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c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imita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h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  characteristic of actual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input</a:t>
            </a:r>
            <a:r>
              <a:rPr sz="2200" spc="-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signal.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7018" y="2905755"/>
            <a:ext cx="1981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20" dirty="0">
                <a:latin typeface="Symbol"/>
                <a:cs typeface="Symbol"/>
              </a:rPr>
              <a:t>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8918" y="2497747"/>
            <a:ext cx="2102485" cy="105283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402715">
              <a:lnSpc>
                <a:spcPct val="100000"/>
              </a:lnSpc>
              <a:spcBef>
                <a:spcPts val="905"/>
              </a:spcBef>
            </a:pPr>
            <a:r>
              <a:rPr sz="2700" i="1" spc="10" dirty="0">
                <a:latin typeface="Times New Roman"/>
                <a:cs typeface="Times New Roman"/>
              </a:rPr>
              <a:t>t </a:t>
            </a:r>
            <a:r>
              <a:rPr sz="2700" spc="25" dirty="0">
                <a:latin typeface="Symbol"/>
                <a:cs typeface="Symbol"/>
              </a:rPr>
              <a:t></a:t>
            </a:r>
            <a:r>
              <a:rPr sz="2700" spc="1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05"/>
              </a:spcBef>
              <a:tabLst>
                <a:tab pos="1092200" algn="l"/>
              </a:tabLst>
            </a:pPr>
            <a:r>
              <a:rPr sz="4050" spc="-7" baseline="-13374" dirty="0">
                <a:latin typeface="Symbol"/>
                <a:cs typeface="Symbol"/>
              </a:rPr>
              <a:t></a:t>
            </a:r>
            <a:r>
              <a:rPr sz="2700" spc="-5" dirty="0">
                <a:latin typeface="Times New Roman"/>
                <a:cs typeface="Times New Roman"/>
              </a:rPr>
              <a:t>0	</a:t>
            </a:r>
            <a:r>
              <a:rPr sz="2700" i="1" spc="10" dirty="0">
                <a:latin typeface="Times New Roman"/>
                <a:cs typeface="Times New Roman"/>
              </a:rPr>
              <a:t>t </a:t>
            </a:r>
            <a:r>
              <a:rPr sz="2700" spc="25" dirty="0">
                <a:latin typeface="Symbol"/>
                <a:cs typeface="Symbol"/>
              </a:rPr>
              <a:t>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8936" y="2846832"/>
            <a:ext cx="145161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50" dirty="0">
                <a:latin typeface="Times New Roman"/>
                <a:cs typeface="Times New Roman"/>
              </a:rPr>
              <a:t>r</a:t>
            </a:r>
            <a:r>
              <a:rPr sz="2700" spc="50" dirty="0">
                <a:latin typeface="Century"/>
                <a:cs typeface="Century"/>
              </a:rPr>
              <a:t>(</a:t>
            </a:r>
            <a:r>
              <a:rPr sz="2700" i="1" spc="50" dirty="0">
                <a:latin typeface="Times New Roman"/>
                <a:cs typeface="Times New Roman"/>
              </a:rPr>
              <a:t>t</a:t>
            </a:r>
            <a:r>
              <a:rPr sz="2700" i="1" spc="-55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Century"/>
                <a:cs typeface="Century"/>
              </a:rPr>
              <a:t>) </a:t>
            </a:r>
            <a:r>
              <a:rPr sz="2700" spc="25" dirty="0">
                <a:latin typeface="Symbol"/>
                <a:cs typeface="Symbol"/>
              </a:rPr>
              <a:t>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4050" spc="60" baseline="38065" dirty="0">
                <a:latin typeface="Symbol"/>
                <a:cs typeface="Symbol"/>
              </a:rPr>
              <a:t></a:t>
            </a:r>
            <a:r>
              <a:rPr sz="4050" i="1" spc="60" baseline="40123" dirty="0">
                <a:latin typeface="Times New Roman"/>
                <a:cs typeface="Times New Roman"/>
              </a:rPr>
              <a:t>At</a:t>
            </a:r>
            <a:endParaRPr sz="4050" baseline="4012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77578" y="2701163"/>
            <a:ext cx="2205355" cy="134620"/>
          </a:xfrm>
          <a:custGeom>
            <a:avLst/>
            <a:gdLst/>
            <a:ahLst/>
            <a:cxnLst/>
            <a:rect l="l" t="t" r="r" b="b"/>
            <a:pathLst>
              <a:path w="2205354" h="134619">
                <a:moveTo>
                  <a:pt x="2147697" y="67183"/>
                </a:moveTo>
                <a:lnTo>
                  <a:pt x="2075306" y="109347"/>
                </a:lnTo>
                <a:lnTo>
                  <a:pt x="2073021" y="118237"/>
                </a:lnTo>
                <a:lnTo>
                  <a:pt x="2076957" y="125095"/>
                </a:lnTo>
                <a:lnTo>
                  <a:pt x="2081022" y="132079"/>
                </a:lnTo>
                <a:lnTo>
                  <a:pt x="2089912" y="134365"/>
                </a:lnTo>
                <a:lnTo>
                  <a:pt x="2180252" y="81661"/>
                </a:lnTo>
                <a:lnTo>
                  <a:pt x="2176399" y="81661"/>
                </a:lnTo>
                <a:lnTo>
                  <a:pt x="2176399" y="79628"/>
                </a:lnTo>
                <a:lnTo>
                  <a:pt x="2169032" y="79628"/>
                </a:lnTo>
                <a:lnTo>
                  <a:pt x="2147697" y="67183"/>
                </a:lnTo>
                <a:close/>
              </a:path>
              <a:path w="2205354" h="134619">
                <a:moveTo>
                  <a:pt x="2122877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2122877" y="81661"/>
                </a:lnTo>
                <a:lnTo>
                  <a:pt x="2147697" y="67183"/>
                </a:lnTo>
                <a:lnTo>
                  <a:pt x="2122877" y="52704"/>
                </a:lnTo>
                <a:close/>
              </a:path>
              <a:path w="2205354" h="134619">
                <a:moveTo>
                  <a:pt x="2180252" y="52704"/>
                </a:moveTo>
                <a:lnTo>
                  <a:pt x="2176399" y="52704"/>
                </a:lnTo>
                <a:lnTo>
                  <a:pt x="2176399" y="81661"/>
                </a:lnTo>
                <a:lnTo>
                  <a:pt x="2180252" y="81661"/>
                </a:lnTo>
                <a:lnTo>
                  <a:pt x="2205101" y="67183"/>
                </a:lnTo>
                <a:lnTo>
                  <a:pt x="2180252" y="52704"/>
                </a:lnTo>
                <a:close/>
              </a:path>
              <a:path w="2205354" h="134619">
                <a:moveTo>
                  <a:pt x="2169032" y="54737"/>
                </a:moveTo>
                <a:lnTo>
                  <a:pt x="2147697" y="67183"/>
                </a:lnTo>
                <a:lnTo>
                  <a:pt x="2169032" y="79628"/>
                </a:lnTo>
                <a:lnTo>
                  <a:pt x="2169032" y="54737"/>
                </a:lnTo>
                <a:close/>
              </a:path>
              <a:path w="2205354" h="134619">
                <a:moveTo>
                  <a:pt x="2176399" y="54737"/>
                </a:moveTo>
                <a:lnTo>
                  <a:pt x="2169032" y="54737"/>
                </a:lnTo>
                <a:lnTo>
                  <a:pt x="2169032" y="79628"/>
                </a:lnTo>
                <a:lnTo>
                  <a:pt x="2176399" y="79628"/>
                </a:lnTo>
                <a:lnTo>
                  <a:pt x="2176399" y="54737"/>
                </a:lnTo>
                <a:close/>
              </a:path>
              <a:path w="2205354" h="134619">
                <a:moveTo>
                  <a:pt x="2089912" y="0"/>
                </a:moveTo>
                <a:lnTo>
                  <a:pt x="2081022" y="2286"/>
                </a:lnTo>
                <a:lnTo>
                  <a:pt x="2076957" y="9271"/>
                </a:lnTo>
                <a:lnTo>
                  <a:pt x="2073021" y="16128"/>
                </a:lnTo>
                <a:lnTo>
                  <a:pt x="2075306" y="25019"/>
                </a:lnTo>
                <a:lnTo>
                  <a:pt x="2147697" y="67183"/>
                </a:lnTo>
                <a:lnTo>
                  <a:pt x="2169032" y="54737"/>
                </a:lnTo>
                <a:lnTo>
                  <a:pt x="2176399" y="54737"/>
                </a:lnTo>
                <a:lnTo>
                  <a:pt x="2176399" y="52704"/>
                </a:lnTo>
                <a:lnTo>
                  <a:pt x="2180252" y="52704"/>
                </a:lnTo>
                <a:lnTo>
                  <a:pt x="208991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5882" y="1443863"/>
            <a:ext cx="134620" cy="1725930"/>
          </a:xfrm>
          <a:custGeom>
            <a:avLst/>
            <a:gdLst/>
            <a:ahLst/>
            <a:cxnLst/>
            <a:rect l="l" t="t" r="r" b="b"/>
            <a:pathLst>
              <a:path w="134620" h="1725930">
                <a:moveTo>
                  <a:pt x="67183" y="57403"/>
                </a:moveTo>
                <a:lnTo>
                  <a:pt x="52705" y="82223"/>
                </a:lnTo>
                <a:lnTo>
                  <a:pt x="52705" y="1725802"/>
                </a:lnTo>
                <a:lnTo>
                  <a:pt x="81661" y="1725802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725930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7"/>
                </a:lnTo>
                <a:lnTo>
                  <a:pt x="25019" y="129921"/>
                </a:lnTo>
                <a:lnTo>
                  <a:pt x="28956" y="122936"/>
                </a:lnTo>
                <a:lnTo>
                  <a:pt x="52704" y="82223"/>
                </a:lnTo>
                <a:lnTo>
                  <a:pt x="52705" y="28828"/>
                </a:lnTo>
                <a:lnTo>
                  <a:pt x="83980" y="28828"/>
                </a:lnTo>
                <a:lnTo>
                  <a:pt x="67183" y="0"/>
                </a:lnTo>
                <a:close/>
              </a:path>
              <a:path w="134620" h="1725930">
                <a:moveTo>
                  <a:pt x="83980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1"/>
                </a:lnTo>
                <a:lnTo>
                  <a:pt x="118237" y="132207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80" y="28828"/>
                </a:lnTo>
                <a:close/>
              </a:path>
              <a:path w="134620" h="1725930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725930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725930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40010" y="273354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69597" y="2670175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8403" y="1037920"/>
            <a:ext cx="417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51542" y="1951482"/>
            <a:ext cx="1495425" cy="805180"/>
          </a:xfrm>
          <a:custGeom>
            <a:avLst/>
            <a:gdLst/>
            <a:ahLst/>
            <a:cxnLst/>
            <a:rect l="l" t="t" r="r" b="b"/>
            <a:pathLst>
              <a:path w="1495425" h="805180">
                <a:moveTo>
                  <a:pt x="0" y="804926"/>
                </a:moveTo>
                <a:lnTo>
                  <a:pt x="1495425" y="0"/>
                </a:lnTo>
              </a:path>
            </a:pathLst>
          </a:custGeom>
          <a:ln w="32004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54903" y="5684139"/>
            <a:ext cx="581660" cy="0"/>
          </a:xfrm>
          <a:custGeom>
            <a:avLst/>
            <a:gdLst/>
            <a:ahLst/>
            <a:cxnLst/>
            <a:rect l="l" t="t" r="r" b="b"/>
            <a:pathLst>
              <a:path w="581660">
                <a:moveTo>
                  <a:pt x="0" y="0"/>
                </a:moveTo>
                <a:lnTo>
                  <a:pt x="581646" y="0"/>
                </a:lnTo>
              </a:path>
            </a:pathLst>
          </a:custGeom>
          <a:ln w="16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66077" y="6205540"/>
            <a:ext cx="19685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10" dirty="0">
                <a:latin typeface="Symbol"/>
                <a:cs typeface="Symbol"/>
              </a:rPr>
              <a:t>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40677" y="5995151"/>
            <a:ext cx="41592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10" dirty="0">
                <a:latin typeface="Symbol"/>
                <a:cs typeface="Symbol"/>
              </a:rPr>
              <a:t></a:t>
            </a:r>
            <a:r>
              <a:rPr sz="4050" spc="-15" baseline="-20576" dirty="0">
                <a:latin typeface="Times New Roman"/>
                <a:cs typeface="Times New Roman"/>
              </a:rPr>
              <a:t>0</a:t>
            </a:r>
            <a:endParaRPr sz="4050" baseline="-20576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6077" y="5669930"/>
            <a:ext cx="58610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415" algn="l"/>
              </a:tabLst>
            </a:pPr>
            <a:r>
              <a:rPr sz="2700" spc="10" dirty="0">
                <a:latin typeface="Symbol"/>
                <a:cs typeface="Symbol"/>
              </a:rPr>
              <a:t>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4050" spc="15" baseline="-2057" dirty="0">
                <a:latin typeface="Times New Roman"/>
                <a:cs typeface="Times New Roman"/>
              </a:rPr>
              <a:t>2</a:t>
            </a:r>
            <a:endParaRPr sz="4050" baseline="-205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08337" y="5414279"/>
            <a:ext cx="1246505" cy="114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t </a:t>
            </a:r>
            <a:r>
              <a:rPr sz="2700" spc="10" dirty="0">
                <a:latin typeface="Symbol"/>
                <a:cs typeface="Symbol"/>
              </a:rPr>
              <a:t></a:t>
            </a:r>
            <a:r>
              <a:rPr sz="2700" spc="14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700" i="1" spc="5" dirty="0">
                <a:latin typeface="Times New Roman"/>
                <a:cs typeface="Times New Roman"/>
              </a:rPr>
              <a:t>t </a:t>
            </a:r>
            <a:r>
              <a:rPr sz="2700" spc="10" dirty="0">
                <a:latin typeface="Symbol"/>
                <a:cs typeface="Symbol"/>
              </a:rPr>
              <a:t></a:t>
            </a:r>
            <a:r>
              <a:rPr sz="2700" spc="19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677" y="5196347"/>
            <a:ext cx="77533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50" spc="15" baseline="10288" dirty="0">
                <a:latin typeface="Symbol"/>
                <a:cs typeface="Symbol"/>
              </a:rPr>
              <a:t></a:t>
            </a:r>
            <a:r>
              <a:rPr sz="4050" spc="-359" baseline="10288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At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75" spc="37" baseline="36036" dirty="0">
                <a:latin typeface="Times New Roman"/>
                <a:cs typeface="Times New Roman"/>
              </a:rPr>
              <a:t>2</a:t>
            </a:r>
            <a:endParaRPr sz="2775" baseline="3603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1359" y="5611256"/>
            <a:ext cx="115697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i="1" spc="20" dirty="0">
                <a:latin typeface="Times New Roman"/>
                <a:cs typeface="Times New Roman"/>
              </a:rPr>
              <a:t>p</a:t>
            </a:r>
            <a:r>
              <a:rPr sz="2700" spc="20" dirty="0">
                <a:latin typeface="Century"/>
                <a:cs typeface="Century"/>
              </a:rPr>
              <a:t>(</a:t>
            </a:r>
            <a:r>
              <a:rPr sz="2700" i="1" spc="20" dirty="0">
                <a:latin typeface="Times New Roman"/>
                <a:cs typeface="Times New Roman"/>
              </a:rPr>
              <a:t>t </a:t>
            </a:r>
            <a:r>
              <a:rPr sz="2700" spc="5" dirty="0">
                <a:latin typeface="Century"/>
                <a:cs typeface="Century"/>
              </a:rPr>
              <a:t>)</a:t>
            </a:r>
            <a:r>
              <a:rPr sz="2700" spc="-525" dirty="0">
                <a:latin typeface="Century"/>
                <a:cs typeface="Century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4050" spc="15" baseline="31893" dirty="0">
                <a:latin typeface="Symbol"/>
                <a:cs typeface="Symbol"/>
              </a:rPr>
              <a:t></a:t>
            </a:r>
            <a:endParaRPr sz="4050" baseline="31893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89769" y="5615025"/>
            <a:ext cx="2291080" cy="134620"/>
          </a:xfrm>
          <a:custGeom>
            <a:avLst/>
            <a:gdLst/>
            <a:ahLst/>
            <a:cxnLst/>
            <a:rect l="l" t="t" r="r" b="b"/>
            <a:pathLst>
              <a:path w="2291079" h="134620">
                <a:moveTo>
                  <a:pt x="2233313" y="67208"/>
                </a:moveTo>
                <a:lnTo>
                  <a:pt x="2161031" y="109397"/>
                </a:lnTo>
                <a:lnTo>
                  <a:pt x="2158746" y="118275"/>
                </a:lnTo>
                <a:lnTo>
                  <a:pt x="2162682" y="125171"/>
                </a:lnTo>
                <a:lnTo>
                  <a:pt x="2166747" y="132080"/>
                </a:lnTo>
                <a:lnTo>
                  <a:pt x="2175636" y="134416"/>
                </a:lnTo>
                <a:lnTo>
                  <a:pt x="2266002" y="81686"/>
                </a:lnTo>
                <a:lnTo>
                  <a:pt x="2262124" y="81686"/>
                </a:lnTo>
                <a:lnTo>
                  <a:pt x="2262124" y="79717"/>
                </a:lnTo>
                <a:lnTo>
                  <a:pt x="2254757" y="79717"/>
                </a:lnTo>
                <a:lnTo>
                  <a:pt x="2233313" y="67208"/>
                </a:lnTo>
                <a:close/>
              </a:path>
              <a:path w="2291079" h="134620">
                <a:moveTo>
                  <a:pt x="2208493" y="52730"/>
                </a:moveTo>
                <a:lnTo>
                  <a:pt x="0" y="52730"/>
                </a:lnTo>
                <a:lnTo>
                  <a:pt x="0" y="81686"/>
                </a:lnTo>
                <a:lnTo>
                  <a:pt x="2208493" y="81686"/>
                </a:lnTo>
                <a:lnTo>
                  <a:pt x="2233313" y="67208"/>
                </a:lnTo>
                <a:lnTo>
                  <a:pt x="2208493" y="52730"/>
                </a:lnTo>
                <a:close/>
              </a:path>
              <a:path w="2291079" h="134620">
                <a:moveTo>
                  <a:pt x="2266002" y="52730"/>
                </a:moveTo>
                <a:lnTo>
                  <a:pt x="2262124" y="52730"/>
                </a:lnTo>
                <a:lnTo>
                  <a:pt x="2262124" y="81686"/>
                </a:lnTo>
                <a:lnTo>
                  <a:pt x="2266002" y="81686"/>
                </a:lnTo>
                <a:lnTo>
                  <a:pt x="2290826" y="67208"/>
                </a:lnTo>
                <a:lnTo>
                  <a:pt x="2266002" y="52730"/>
                </a:lnTo>
                <a:close/>
              </a:path>
              <a:path w="2291079" h="134620">
                <a:moveTo>
                  <a:pt x="2254757" y="54698"/>
                </a:moveTo>
                <a:lnTo>
                  <a:pt x="2233313" y="67208"/>
                </a:lnTo>
                <a:lnTo>
                  <a:pt x="2254757" y="79717"/>
                </a:lnTo>
                <a:lnTo>
                  <a:pt x="2254757" y="54698"/>
                </a:lnTo>
                <a:close/>
              </a:path>
              <a:path w="2291079" h="134620">
                <a:moveTo>
                  <a:pt x="2262124" y="54698"/>
                </a:moveTo>
                <a:lnTo>
                  <a:pt x="2254757" y="54698"/>
                </a:lnTo>
                <a:lnTo>
                  <a:pt x="2254757" y="79717"/>
                </a:lnTo>
                <a:lnTo>
                  <a:pt x="2262124" y="79717"/>
                </a:lnTo>
                <a:lnTo>
                  <a:pt x="2262124" y="54698"/>
                </a:lnTo>
                <a:close/>
              </a:path>
              <a:path w="2291079" h="134620">
                <a:moveTo>
                  <a:pt x="2175636" y="0"/>
                </a:moveTo>
                <a:lnTo>
                  <a:pt x="2166747" y="2336"/>
                </a:lnTo>
                <a:lnTo>
                  <a:pt x="2162682" y="9245"/>
                </a:lnTo>
                <a:lnTo>
                  <a:pt x="2158746" y="16141"/>
                </a:lnTo>
                <a:lnTo>
                  <a:pt x="2161031" y="25006"/>
                </a:lnTo>
                <a:lnTo>
                  <a:pt x="2233313" y="67208"/>
                </a:lnTo>
                <a:lnTo>
                  <a:pt x="2254757" y="54698"/>
                </a:lnTo>
                <a:lnTo>
                  <a:pt x="2262124" y="54698"/>
                </a:lnTo>
                <a:lnTo>
                  <a:pt x="2262124" y="52730"/>
                </a:lnTo>
                <a:lnTo>
                  <a:pt x="2266002" y="52730"/>
                </a:lnTo>
                <a:lnTo>
                  <a:pt x="2175636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17886" y="4112386"/>
            <a:ext cx="134620" cy="2043430"/>
          </a:xfrm>
          <a:custGeom>
            <a:avLst/>
            <a:gdLst/>
            <a:ahLst/>
            <a:cxnLst/>
            <a:rect l="l" t="t" r="r" b="b"/>
            <a:pathLst>
              <a:path w="134620" h="2043429">
                <a:moveTo>
                  <a:pt x="67183" y="57404"/>
                </a:moveTo>
                <a:lnTo>
                  <a:pt x="52705" y="82223"/>
                </a:lnTo>
                <a:lnTo>
                  <a:pt x="52705" y="2043239"/>
                </a:lnTo>
                <a:lnTo>
                  <a:pt x="81661" y="2043239"/>
                </a:lnTo>
                <a:lnTo>
                  <a:pt x="81661" y="82223"/>
                </a:lnTo>
                <a:lnTo>
                  <a:pt x="67183" y="57404"/>
                </a:lnTo>
                <a:close/>
              </a:path>
              <a:path w="134620" h="2043429">
                <a:moveTo>
                  <a:pt x="67183" y="0"/>
                </a:moveTo>
                <a:lnTo>
                  <a:pt x="0" y="115315"/>
                </a:lnTo>
                <a:lnTo>
                  <a:pt x="2286" y="124079"/>
                </a:lnTo>
                <a:lnTo>
                  <a:pt x="9271" y="128143"/>
                </a:lnTo>
                <a:lnTo>
                  <a:pt x="16129" y="132206"/>
                </a:lnTo>
                <a:lnTo>
                  <a:pt x="25019" y="129920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9"/>
                </a:lnTo>
                <a:lnTo>
                  <a:pt x="83980" y="28829"/>
                </a:lnTo>
                <a:lnTo>
                  <a:pt x="67183" y="0"/>
                </a:lnTo>
                <a:close/>
              </a:path>
              <a:path w="134620" h="2043429">
                <a:moveTo>
                  <a:pt x="83980" y="28829"/>
                </a:moveTo>
                <a:lnTo>
                  <a:pt x="81661" y="28829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0"/>
                </a:lnTo>
                <a:lnTo>
                  <a:pt x="118237" y="132206"/>
                </a:lnTo>
                <a:lnTo>
                  <a:pt x="125095" y="128143"/>
                </a:lnTo>
                <a:lnTo>
                  <a:pt x="132080" y="124079"/>
                </a:lnTo>
                <a:lnTo>
                  <a:pt x="134366" y="115315"/>
                </a:lnTo>
                <a:lnTo>
                  <a:pt x="83980" y="28829"/>
                </a:lnTo>
                <a:close/>
              </a:path>
              <a:path w="134620" h="2043429">
                <a:moveTo>
                  <a:pt x="81661" y="28829"/>
                </a:moveTo>
                <a:lnTo>
                  <a:pt x="52705" y="28829"/>
                </a:lnTo>
                <a:lnTo>
                  <a:pt x="52705" y="82223"/>
                </a:lnTo>
                <a:lnTo>
                  <a:pt x="67183" y="57404"/>
                </a:lnTo>
                <a:lnTo>
                  <a:pt x="54737" y="36068"/>
                </a:lnTo>
                <a:lnTo>
                  <a:pt x="81661" y="36068"/>
                </a:lnTo>
                <a:lnTo>
                  <a:pt x="81661" y="28829"/>
                </a:lnTo>
                <a:close/>
              </a:path>
              <a:path w="134620" h="2043429">
                <a:moveTo>
                  <a:pt x="81661" y="36068"/>
                </a:moveTo>
                <a:lnTo>
                  <a:pt x="79629" y="36068"/>
                </a:lnTo>
                <a:lnTo>
                  <a:pt x="67183" y="57404"/>
                </a:lnTo>
                <a:lnTo>
                  <a:pt x="81661" y="82223"/>
                </a:lnTo>
                <a:lnTo>
                  <a:pt x="81661" y="36068"/>
                </a:lnTo>
                <a:close/>
              </a:path>
              <a:path w="134620" h="2043429">
                <a:moveTo>
                  <a:pt x="79629" y="36068"/>
                </a:moveTo>
                <a:lnTo>
                  <a:pt x="54737" y="36068"/>
                </a:lnTo>
                <a:lnTo>
                  <a:pt x="67183" y="57404"/>
                </a:lnTo>
                <a:lnTo>
                  <a:pt x="79629" y="36068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63759" y="567364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73865" y="5561482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40214" y="3677488"/>
            <a:ext cx="466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086975" y="4220209"/>
            <a:ext cx="1372235" cy="1452245"/>
          </a:xfrm>
          <a:custGeom>
            <a:avLst/>
            <a:gdLst/>
            <a:ahLst/>
            <a:cxnLst/>
            <a:rect l="l" t="t" r="r" b="b"/>
            <a:pathLst>
              <a:path w="1372234" h="1452245">
                <a:moveTo>
                  <a:pt x="1371853" y="0"/>
                </a:moveTo>
                <a:lnTo>
                  <a:pt x="1368574" y="43221"/>
                </a:lnTo>
                <a:lnTo>
                  <a:pt x="1363687" y="86296"/>
                </a:lnTo>
                <a:lnTo>
                  <a:pt x="1357214" y="129202"/>
                </a:lnTo>
                <a:lnTo>
                  <a:pt x="1349177" y="171914"/>
                </a:lnTo>
                <a:lnTo>
                  <a:pt x="1339598" y="214409"/>
                </a:lnTo>
                <a:lnTo>
                  <a:pt x="1328500" y="256664"/>
                </a:lnTo>
                <a:lnTo>
                  <a:pt x="1315905" y="298655"/>
                </a:lnTo>
                <a:lnTo>
                  <a:pt x="1301834" y="340359"/>
                </a:lnTo>
                <a:lnTo>
                  <a:pt x="1286311" y="381753"/>
                </a:lnTo>
                <a:lnTo>
                  <a:pt x="1269357" y="422812"/>
                </a:lnTo>
                <a:lnTo>
                  <a:pt x="1250995" y="463513"/>
                </a:lnTo>
                <a:lnTo>
                  <a:pt x="1231246" y="503833"/>
                </a:lnTo>
                <a:lnTo>
                  <a:pt x="1210134" y="543748"/>
                </a:lnTo>
                <a:lnTo>
                  <a:pt x="1187679" y="583235"/>
                </a:lnTo>
                <a:lnTo>
                  <a:pt x="1163904" y="622270"/>
                </a:lnTo>
                <a:lnTo>
                  <a:pt x="1138832" y="660830"/>
                </a:lnTo>
                <a:lnTo>
                  <a:pt x="1112484" y="698892"/>
                </a:lnTo>
                <a:lnTo>
                  <a:pt x="1084883" y="736431"/>
                </a:lnTo>
                <a:lnTo>
                  <a:pt x="1056051" y="773424"/>
                </a:lnTo>
                <a:lnTo>
                  <a:pt x="1026010" y="809848"/>
                </a:lnTo>
                <a:lnTo>
                  <a:pt x="994782" y="845680"/>
                </a:lnTo>
                <a:lnTo>
                  <a:pt x="962390" y="880895"/>
                </a:lnTo>
                <a:lnTo>
                  <a:pt x="928855" y="915471"/>
                </a:lnTo>
                <a:lnTo>
                  <a:pt x="894200" y="949383"/>
                </a:lnTo>
                <a:lnTo>
                  <a:pt x="858447" y="982609"/>
                </a:lnTo>
                <a:lnTo>
                  <a:pt x="821618" y="1015125"/>
                </a:lnTo>
                <a:lnTo>
                  <a:pt x="783735" y="1046907"/>
                </a:lnTo>
                <a:lnTo>
                  <a:pt x="744821" y="1077931"/>
                </a:lnTo>
                <a:lnTo>
                  <a:pt x="704897" y="1108175"/>
                </a:lnTo>
                <a:lnTo>
                  <a:pt x="663986" y="1137615"/>
                </a:lnTo>
                <a:lnTo>
                  <a:pt x="622110" y="1166228"/>
                </a:lnTo>
                <a:lnTo>
                  <a:pt x="579292" y="1193989"/>
                </a:lnTo>
                <a:lnTo>
                  <a:pt x="535553" y="1220875"/>
                </a:lnTo>
                <a:lnTo>
                  <a:pt x="490915" y="1246864"/>
                </a:lnTo>
                <a:lnTo>
                  <a:pt x="445401" y="1271930"/>
                </a:lnTo>
                <a:lnTo>
                  <a:pt x="399033" y="1296052"/>
                </a:lnTo>
                <a:lnTo>
                  <a:pt x="351832" y="1319205"/>
                </a:lnTo>
                <a:lnTo>
                  <a:pt x="303822" y="1341366"/>
                </a:lnTo>
                <a:lnTo>
                  <a:pt x="255025" y="1362511"/>
                </a:lnTo>
                <a:lnTo>
                  <a:pt x="205462" y="1382617"/>
                </a:lnTo>
                <a:lnTo>
                  <a:pt x="155156" y="1401661"/>
                </a:lnTo>
                <a:lnTo>
                  <a:pt x="104129" y="1419618"/>
                </a:lnTo>
                <a:lnTo>
                  <a:pt x="52402" y="1436466"/>
                </a:lnTo>
                <a:lnTo>
                  <a:pt x="0" y="1452181"/>
                </a:lnTo>
              </a:path>
            </a:pathLst>
          </a:custGeom>
          <a:ln w="31750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65094" y="6045035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5">
                <a:moveTo>
                  <a:pt x="0" y="0"/>
                </a:moveTo>
                <a:lnTo>
                  <a:pt x="399299" y="0"/>
                </a:lnTo>
              </a:path>
            </a:pathLst>
          </a:custGeom>
          <a:ln w="17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62104" y="5856540"/>
            <a:ext cx="38608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950" i="1" spc="142" baseline="-25252" dirty="0">
                <a:latin typeface="Times New Roman"/>
                <a:cs typeface="Times New Roman"/>
              </a:rPr>
              <a:t>s</a:t>
            </a:r>
            <a:r>
              <a:rPr sz="1900" spc="95" dirty="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50022" y="5449548"/>
            <a:ext cx="28321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0" dirty="0"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15775" y="5715745"/>
            <a:ext cx="221869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8860" algn="l"/>
              </a:tabLst>
            </a:pPr>
            <a:r>
              <a:rPr sz="3300" spc="10" dirty="0">
                <a:latin typeface="Symbol"/>
                <a:cs typeface="Symbol"/>
              </a:rPr>
              <a:t></a:t>
            </a:r>
            <a:r>
              <a:rPr sz="3300" spc="10" dirty="0">
                <a:latin typeface="Times New Roman"/>
                <a:cs typeface="Times New Roman"/>
              </a:rPr>
              <a:t>	</a:t>
            </a:r>
            <a:r>
              <a:rPr sz="3300" i="1" spc="10" dirty="0">
                <a:latin typeface="Times New Roman"/>
                <a:cs typeface="Times New Roman"/>
              </a:rPr>
              <a:t>U </a:t>
            </a:r>
            <a:r>
              <a:rPr sz="3300" spc="85" dirty="0">
                <a:latin typeface="Times New Roman"/>
                <a:cs typeface="Times New Roman"/>
              </a:rPr>
              <a:t>(</a:t>
            </a:r>
            <a:r>
              <a:rPr sz="3300" i="1" spc="85" dirty="0">
                <a:latin typeface="Times New Roman"/>
                <a:cs typeface="Times New Roman"/>
              </a:rPr>
              <a:t>s</a:t>
            </a:r>
            <a:r>
              <a:rPr sz="3300" spc="85" dirty="0">
                <a:latin typeface="Times New Roman"/>
                <a:cs typeface="Times New Roman"/>
              </a:rPr>
              <a:t>)</a:t>
            </a:r>
            <a:r>
              <a:rPr sz="3300" spc="-540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86336" y="3186011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4669" y="0"/>
                </a:lnTo>
              </a:path>
            </a:pathLst>
          </a:custGeom>
          <a:ln w="17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83345" y="2997517"/>
            <a:ext cx="39370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950" i="1" spc="187" baseline="-25252" dirty="0">
                <a:latin typeface="Times New Roman"/>
                <a:cs typeface="Times New Roman"/>
              </a:rPr>
              <a:t>s</a:t>
            </a:r>
            <a:r>
              <a:rPr sz="1900" spc="125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8963" y="2590524"/>
            <a:ext cx="28321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0" dirty="0">
                <a:latin typeface="Times New Roman"/>
                <a:cs typeface="Times New Roman"/>
              </a:rPr>
              <a:t>A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37082" y="2856721"/>
            <a:ext cx="2218690" cy="532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38860" algn="l"/>
              </a:tabLst>
            </a:pPr>
            <a:r>
              <a:rPr sz="3300" spc="10" dirty="0">
                <a:latin typeface="Symbol"/>
                <a:cs typeface="Symbol"/>
              </a:rPr>
              <a:t></a:t>
            </a:r>
            <a:r>
              <a:rPr sz="3300" spc="10" dirty="0">
                <a:latin typeface="Times New Roman"/>
                <a:cs typeface="Times New Roman"/>
              </a:rPr>
              <a:t>	</a:t>
            </a:r>
            <a:r>
              <a:rPr sz="3300" i="1" spc="10" dirty="0">
                <a:latin typeface="Times New Roman"/>
                <a:cs typeface="Times New Roman"/>
              </a:rPr>
              <a:t>U </a:t>
            </a:r>
            <a:r>
              <a:rPr sz="3300" spc="85" dirty="0">
                <a:latin typeface="Times New Roman"/>
                <a:cs typeface="Times New Roman"/>
              </a:rPr>
              <a:t>(</a:t>
            </a:r>
            <a:r>
              <a:rPr sz="3300" i="1" spc="85" dirty="0">
                <a:latin typeface="Times New Roman"/>
                <a:cs typeface="Times New Roman"/>
              </a:rPr>
              <a:t>s</a:t>
            </a:r>
            <a:r>
              <a:rPr sz="3300" spc="85" dirty="0">
                <a:latin typeface="Times New Roman"/>
                <a:cs typeface="Times New Roman"/>
              </a:rPr>
              <a:t>)</a:t>
            </a:r>
            <a:r>
              <a:rPr sz="3300" spc="-540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8622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Relation </a:t>
            </a:r>
            <a:r>
              <a:rPr spc="-40" dirty="0"/>
              <a:t>Between </a:t>
            </a:r>
            <a:r>
              <a:rPr spc="-50" dirty="0"/>
              <a:t>Standard </a:t>
            </a:r>
            <a:r>
              <a:rPr spc="-130" dirty="0"/>
              <a:t>Test</a:t>
            </a:r>
            <a:r>
              <a:rPr spc="-270" dirty="0"/>
              <a:t> </a:t>
            </a:r>
            <a:r>
              <a:rPr spc="-30" dirty="0"/>
              <a:t>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06778"/>
            <a:ext cx="1444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Impulse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71953"/>
            <a:ext cx="9950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967733"/>
            <a:ext cx="1151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Ramp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415788"/>
            <a:ext cx="166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Parabolic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8242" y="1553974"/>
            <a:ext cx="177165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spc="30" dirty="0">
                <a:latin typeface="Symbol"/>
                <a:cs typeface="Symbol"/>
              </a:rPr>
              <a:t>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00142" y="1196331"/>
            <a:ext cx="1755139" cy="9264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130300">
              <a:lnSpc>
                <a:spcPct val="100000"/>
              </a:lnSpc>
              <a:spcBef>
                <a:spcPts val="819"/>
              </a:spcBef>
            </a:pPr>
            <a:r>
              <a:rPr sz="2350" i="1" spc="15" dirty="0">
                <a:latin typeface="Times New Roman"/>
                <a:cs typeface="Times New Roman"/>
              </a:rPr>
              <a:t>t </a:t>
            </a:r>
            <a:r>
              <a:rPr sz="2350" spc="35" dirty="0">
                <a:latin typeface="Symbol"/>
                <a:cs typeface="Symbol"/>
              </a:rPr>
              <a:t></a:t>
            </a:r>
            <a:r>
              <a:rPr sz="2350" spc="13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  <a:tabLst>
                <a:tab pos="965835" algn="l"/>
              </a:tabLst>
            </a:pPr>
            <a:r>
              <a:rPr sz="3525" spc="7" baseline="-13002" dirty="0">
                <a:latin typeface="Symbol"/>
                <a:cs typeface="Symbol"/>
              </a:rPr>
              <a:t></a:t>
            </a:r>
            <a:r>
              <a:rPr sz="2350" spc="5" dirty="0">
                <a:latin typeface="Times New Roman"/>
                <a:cs typeface="Times New Roman"/>
              </a:rPr>
              <a:t>0	</a:t>
            </a:r>
            <a:r>
              <a:rPr sz="2350" i="1" spc="15" dirty="0">
                <a:latin typeface="Times New Roman"/>
                <a:cs typeface="Times New Roman"/>
              </a:rPr>
              <a:t>t </a:t>
            </a:r>
            <a:r>
              <a:rPr sz="2350" spc="35" dirty="0">
                <a:latin typeface="Symbol"/>
                <a:cs typeface="Symbol"/>
              </a:rPr>
              <a:t></a:t>
            </a:r>
            <a:r>
              <a:rPr sz="2350" spc="204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268" y="1485417"/>
            <a:ext cx="1273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i="1" spc="-45" dirty="0">
                <a:latin typeface="Symbol"/>
                <a:cs typeface="Symbol"/>
              </a:rPr>
              <a:t></a:t>
            </a:r>
            <a:r>
              <a:rPr sz="2500" i="1" spc="-35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Century"/>
                <a:cs typeface="Century"/>
              </a:rPr>
              <a:t>(</a:t>
            </a:r>
            <a:r>
              <a:rPr sz="2350" i="1" spc="40" dirty="0">
                <a:latin typeface="Times New Roman"/>
                <a:cs typeface="Times New Roman"/>
              </a:rPr>
              <a:t>t</a:t>
            </a:r>
            <a:r>
              <a:rPr sz="2350" i="1" spc="-39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Century"/>
                <a:cs typeface="Century"/>
              </a:rPr>
              <a:t>)</a:t>
            </a:r>
            <a:r>
              <a:rPr sz="2350" spc="-95" dirty="0">
                <a:latin typeface="Century"/>
                <a:cs typeface="Century"/>
              </a:rPr>
              <a:t> </a:t>
            </a:r>
            <a:r>
              <a:rPr sz="2350" spc="35" dirty="0">
                <a:latin typeface="Symbol"/>
                <a:cs typeface="Symbol"/>
              </a:rPr>
              <a:t>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3525" spc="179" baseline="37825" dirty="0">
                <a:latin typeface="Symbol"/>
                <a:cs typeface="Symbol"/>
              </a:rPr>
              <a:t></a:t>
            </a:r>
            <a:r>
              <a:rPr sz="3525" i="1" spc="179" baseline="40189" dirty="0">
                <a:latin typeface="Times New Roman"/>
                <a:cs typeface="Times New Roman"/>
              </a:rPr>
              <a:t>A</a:t>
            </a:r>
            <a:endParaRPr sz="3525" baseline="4018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7868" y="2694946"/>
            <a:ext cx="1854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20" dirty="0">
                <a:latin typeface="Symbol"/>
                <a:cs typeface="Symbol"/>
              </a:rPr>
              <a:t>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9768" y="2317390"/>
            <a:ext cx="1838960" cy="9766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187450">
              <a:lnSpc>
                <a:spcPct val="100000"/>
              </a:lnSpc>
              <a:spcBef>
                <a:spcPts val="840"/>
              </a:spcBef>
            </a:pPr>
            <a:r>
              <a:rPr sz="2500" i="1" spc="10" dirty="0">
                <a:latin typeface="Times New Roman"/>
                <a:cs typeface="Times New Roman"/>
              </a:rPr>
              <a:t>t </a:t>
            </a:r>
            <a:r>
              <a:rPr sz="2500" spc="20" dirty="0">
                <a:latin typeface="Symbol"/>
                <a:cs typeface="Symbol"/>
              </a:rPr>
              <a:t>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45"/>
              </a:spcBef>
              <a:tabLst>
                <a:tab pos="1014730" algn="l"/>
              </a:tabLst>
            </a:pPr>
            <a:r>
              <a:rPr sz="3750" spc="-7" baseline="-13333" dirty="0">
                <a:latin typeface="Symbol"/>
                <a:cs typeface="Symbol"/>
              </a:rPr>
              <a:t></a:t>
            </a:r>
            <a:r>
              <a:rPr sz="2500" spc="-5" dirty="0">
                <a:latin typeface="Times New Roman"/>
                <a:cs typeface="Times New Roman"/>
              </a:rPr>
              <a:t>0	</a:t>
            </a:r>
            <a:r>
              <a:rPr sz="2500" i="1" spc="10" dirty="0">
                <a:latin typeface="Times New Roman"/>
                <a:cs typeface="Times New Roman"/>
              </a:rPr>
              <a:t>t </a:t>
            </a:r>
            <a:r>
              <a:rPr sz="2500" spc="20" dirty="0">
                <a:latin typeface="Symbol"/>
                <a:cs typeface="Symbol"/>
              </a:rPr>
              <a:t>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5619" y="2640421"/>
            <a:ext cx="13036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00" i="1" spc="35" dirty="0">
                <a:latin typeface="Times New Roman"/>
                <a:cs typeface="Times New Roman"/>
              </a:rPr>
              <a:t>u</a:t>
            </a:r>
            <a:r>
              <a:rPr sz="2500" spc="35" dirty="0">
                <a:latin typeface="Century"/>
                <a:cs typeface="Century"/>
              </a:rPr>
              <a:t>(</a:t>
            </a:r>
            <a:r>
              <a:rPr sz="2500" i="1" spc="35" dirty="0">
                <a:latin typeface="Times New Roman"/>
                <a:cs typeface="Times New Roman"/>
              </a:rPr>
              <a:t>t</a:t>
            </a:r>
            <a:r>
              <a:rPr sz="2500" i="1" spc="-51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Century"/>
                <a:cs typeface="Century"/>
              </a:rPr>
              <a:t>) </a:t>
            </a:r>
            <a:r>
              <a:rPr sz="2500" spc="20" dirty="0">
                <a:latin typeface="Symbol"/>
                <a:cs typeface="Symbol"/>
              </a:rPr>
              <a:t>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3750" spc="165" baseline="37777" dirty="0">
                <a:latin typeface="Symbol"/>
                <a:cs typeface="Symbol"/>
              </a:rPr>
              <a:t></a:t>
            </a:r>
            <a:r>
              <a:rPr sz="3750" i="1" spc="165" baseline="40000" dirty="0">
                <a:latin typeface="Times New Roman"/>
                <a:cs typeface="Times New Roman"/>
              </a:rPr>
              <a:t>A</a:t>
            </a:r>
            <a:endParaRPr sz="3750" baseline="40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0602" y="4087337"/>
            <a:ext cx="18605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25" dirty="0">
                <a:latin typeface="Symbol"/>
                <a:cs typeface="Symbol"/>
              </a:rPr>
              <a:t>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2502" y="3708621"/>
            <a:ext cx="1957705" cy="979169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850"/>
              </a:spcBef>
            </a:pPr>
            <a:r>
              <a:rPr sz="2500" i="1" spc="10" dirty="0">
                <a:latin typeface="Times New Roman"/>
                <a:cs typeface="Times New Roman"/>
              </a:rPr>
              <a:t>t </a:t>
            </a:r>
            <a:r>
              <a:rPr sz="2500" spc="25" dirty="0">
                <a:latin typeface="Symbol"/>
                <a:cs typeface="Symbol"/>
              </a:rPr>
              <a:t>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1017269" algn="l"/>
              </a:tabLst>
            </a:pPr>
            <a:r>
              <a:rPr sz="3750" baseline="-13333" dirty="0">
                <a:latin typeface="Symbol"/>
                <a:cs typeface="Symbol"/>
              </a:rPr>
              <a:t></a:t>
            </a:r>
            <a:r>
              <a:rPr sz="2500" dirty="0">
                <a:latin typeface="Times New Roman"/>
                <a:cs typeface="Times New Roman"/>
              </a:rPr>
              <a:t>0	</a:t>
            </a:r>
            <a:r>
              <a:rPr sz="2500" i="1" spc="10" dirty="0">
                <a:latin typeface="Times New Roman"/>
                <a:cs typeface="Times New Roman"/>
              </a:rPr>
              <a:t>t </a:t>
            </a:r>
            <a:r>
              <a:rPr sz="2500" spc="25" dirty="0">
                <a:latin typeface="Symbol"/>
                <a:cs typeface="Symbol"/>
              </a:rPr>
              <a:t>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5992" y="4032645"/>
            <a:ext cx="135255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00" i="1" spc="50" dirty="0">
                <a:latin typeface="Times New Roman"/>
                <a:cs typeface="Times New Roman"/>
              </a:rPr>
              <a:t>r</a:t>
            </a:r>
            <a:r>
              <a:rPr sz="2500" spc="50" dirty="0">
                <a:latin typeface="Century"/>
                <a:cs typeface="Century"/>
              </a:rPr>
              <a:t>(</a:t>
            </a:r>
            <a:r>
              <a:rPr sz="2500" i="1" spc="50" dirty="0">
                <a:latin typeface="Times New Roman"/>
                <a:cs typeface="Times New Roman"/>
              </a:rPr>
              <a:t>t</a:t>
            </a:r>
            <a:r>
              <a:rPr sz="2500" i="1" spc="-52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Century"/>
                <a:cs typeface="Century"/>
              </a:rPr>
              <a:t>) </a:t>
            </a:r>
            <a:r>
              <a:rPr sz="2500" spc="25" dirty="0">
                <a:latin typeface="Symbol"/>
                <a:cs typeface="Symbol"/>
              </a:rPr>
              <a:t>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3750" spc="60" baseline="37777" dirty="0">
                <a:latin typeface="Symbol"/>
                <a:cs typeface="Symbol"/>
              </a:rPr>
              <a:t></a:t>
            </a:r>
            <a:r>
              <a:rPr sz="3750" i="1" spc="60" baseline="40000" dirty="0">
                <a:latin typeface="Times New Roman"/>
                <a:cs typeface="Times New Roman"/>
              </a:rPr>
              <a:t>At</a:t>
            </a:r>
            <a:endParaRPr sz="3750" baseline="40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6559" y="5537763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8987" y="0"/>
                </a:lnTo>
              </a:path>
            </a:pathLst>
          </a:custGeom>
          <a:ln w="14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46706" y="6001505"/>
            <a:ext cx="17843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5" dirty="0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1306" y="5813830"/>
            <a:ext cx="3790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latin typeface="Symbol"/>
                <a:cs typeface="Symbol"/>
              </a:rPr>
              <a:t></a:t>
            </a:r>
            <a:r>
              <a:rPr sz="3600" spc="-7" baseline="-20833" dirty="0">
                <a:latin typeface="Times New Roman"/>
                <a:cs typeface="Times New Roman"/>
              </a:rPr>
              <a:t>0</a:t>
            </a:r>
            <a:endParaRPr sz="3600" baseline="-2083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6706" y="5523717"/>
            <a:ext cx="5257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7505" algn="l"/>
              </a:tabLst>
            </a:pPr>
            <a:r>
              <a:rPr sz="2400" spc="15" dirty="0">
                <a:latin typeface="Symbol"/>
                <a:cs typeface="Symbol"/>
              </a:rPr>
              <a:t></a:t>
            </a:r>
            <a:r>
              <a:rPr sz="2400" spc="15" dirty="0">
                <a:latin typeface="Times New Roman"/>
                <a:cs typeface="Times New Roman"/>
              </a:rPr>
              <a:t>	</a:t>
            </a:r>
            <a:r>
              <a:rPr sz="3600" spc="22" baseline="-2314" dirty="0">
                <a:latin typeface="Times New Roman"/>
                <a:cs typeface="Times New Roman"/>
              </a:rPr>
              <a:t>2</a:t>
            </a:r>
            <a:endParaRPr sz="3600" baseline="-231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6687" y="5295665"/>
            <a:ext cx="1114425" cy="1024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105"/>
              </a:spcBef>
            </a:pPr>
            <a:r>
              <a:rPr sz="2400" i="1" spc="5" dirty="0">
                <a:latin typeface="Times New Roman"/>
                <a:cs typeface="Times New Roman"/>
              </a:rPr>
              <a:t>t </a:t>
            </a:r>
            <a:r>
              <a:rPr sz="2400" spc="15" dirty="0">
                <a:latin typeface="Symbol"/>
                <a:cs typeface="Symbol"/>
              </a:rPr>
              <a:t>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2400" i="1" spc="5" dirty="0">
                <a:latin typeface="Times New Roman"/>
                <a:cs typeface="Times New Roman"/>
              </a:rPr>
              <a:t>t </a:t>
            </a:r>
            <a:r>
              <a:rPr sz="2400" spc="15" dirty="0">
                <a:latin typeface="Symbol"/>
                <a:cs typeface="Symbol"/>
              </a:rPr>
              <a:t>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1306" y="5101259"/>
            <a:ext cx="6997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22" baseline="10416" dirty="0">
                <a:latin typeface="Symbol"/>
                <a:cs typeface="Symbol"/>
              </a:rPr>
              <a:t></a:t>
            </a:r>
            <a:r>
              <a:rPr sz="3600" spc="-322" baseline="10416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Times New Roman"/>
                <a:cs typeface="Times New Roman"/>
              </a:rPr>
              <a:t>At</a:t>
            </a:r>
            <a:r>
              <a:rPr sz="2400" i="1" spc="-315" dirty="0">
                <a:latin typeface="Times New Roman"/>
                <a:cs typeface="Times New Roman"/>
              </a:rPr>
              <a:t> </a:t>
            </a:r>
            <a:r>
              <a:rPr sz="2475" spc="37" baseline="37037" dirty="0">
                <a:latin typeface="Times New Roman"/>
                <a:cs typeface="Times New Roman"/>
              </a:rPr>
              <a:t>2</a:t>
            </a:r>
            <a:endParaRPr sz="2475" baseline="3703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09946" y="5471377"/>
            <a:ext cx="10407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i="1" spc="20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Century"/>
                <a:cs typeface="Century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t </a:t>
            </a:r>
            <a:r>
              <a:rPr sz="2400" spc="10" dirty="0">
                <a:latin typeface="Century"/>
                <a:cs typeface="Century"/>
              </a:rPr>
              <a:t>)</a:t>
            </a:r>
            <a:r>
              <a:rPr sz="2400" spc="-475" dirty="0">
                <a:latin typeface="Century"/>
                <a:cs typeface="Century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3600" spc="22" baseline="32407" dirty="0">
                <a:latin typeface="Symbol"/>
                <a:cs typeface="Symbol"/>
              </a:rPr>
              <a:t></a:t>
            </a:r>
            <a:endParaRPr sz="3600" baseline="32407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78886" y="1457960"/>
            <a:ext cx="558800" cy="1378585"/>
          </a:xfrm>
          <a:custGeom>
            <a:avLst/>
            <a:gdLst/>
            <a:ahLst/>
            <a:cxnLst/>
            <a:rect l="l" t="t" r="r" b="b"/>
            <a:pathLst>
              <a:path w="558800" h="1378585">
                <a:moveTo>
                  <a:pt x="523811" y="1362554"/>
                </a:moveTo>
                <a:lnTo>
                  <a:pt x="459105" y="1365630"/>
                </a:lnTo>
                <a:lnTo>
                  <a:pt x="455549" y="1365757"/>
                </a:lnTo>
                <a:lnTo>
                  <a:pt x="452881" y="1368678"/>
                </a:lnTo>
                <a:lnTo>
                  <a:pt x="453008" y="1372235"/>
                </a:lnTo>
                <a:lnTo>
                  <a:pt x="453263" y="1375664"/>
                </a:lnTo>
                <a:lnTo>
                  <a:pt x="456183" y="1378457"/>
                </a:lnTo>
                <a:lnTo>
                  <a:pt x="459739" y="1378203"/>
                </a:lnTo>
                <a:lnTo>
                  <a:pt x="558673" y="1373631"/>
                </a:lnTo>
                <a:lnTo>
                  <a:pt x="558513" y="1373377"/>
                </a:lnTo>
                <a:lnTo>
                  <a:pt x="544576" y="1373377"/>
                </a:lnTo>
                <a:lnTo>
                  <a:pt x="523811" y="1362554"/>
                </a:lnTo>
                <a:close/>
              </a:path>
              <a:path w="558800" h="1378585">
                <a:moveTo>
                  <a:pt x="536337" y="1361958"/>
                </a:moveTo>
                <a:lnTo>
                  <a:pt x="523811" y="1362554"/>
                </a:lnTo>
                <a:lnTo>
                  <a:pt x="544576" y="1373377"/>
                </a:lnTo>
                <a:lnTo>
                  <a:pt x="545704" y="1371218"/>
                </a:lnTo>
                <a:lnTo>
                  <a:pt x="542163" y="1371218"/>
                </a:lnTo>
                <a:lnTo>
                  <a:pt x="536337" y="1361958"/>
                </a:lnTo>
                <a:close/>
              </a:path>
              <a:path w="558800" h="1378585">
                <a:moveTo>
                  <a:pt x="500125" y="1285875"/>
                </a:moveTo>
                <a:lnTo>
                  <a:pt x="497204" y="1287779"/>
                </a:lnTo>
                <a:lnTo>
                  <a:pt x="494284" y="1289557"/>
                </a:lnTo>
                <a:lnTo>
                  <a:pt x="493267" y="1293494"/>
                </a:lnTo>
                <a:lnTo>
                  <a:pt x="529660" y="1351344"/>
                </a:lnTo>
                <a:lnTo>
                  <a:pt x="550417" y="1362202"/>
                </a:lnTo>
                <a:lnTo>
                  <a:pt x="544576" y="1373377"/>
                </a:lnTo>
                <a:lnTo>
                  <a:pt x="558513" y="1373377"/>
                </a:lnTo>
                <a:lnTo>
                  <a:pt x="505885" y="1289557"/>
                </a:lnTo>
                <a:lnTo>
                  <a:pt x="504063" y="1286764"/>
                </a:lnTo>
                <a:lnTo>
                  <a:pt x="500125" y="1285875"/>
                </a:lnTo>
                <a:close/>
              </a:path>
              <a:path w="558800" h="1378585">
                <a:moveTo>
                  <a:pt x="547242" y="1361439"/>
                </a:moveTo>
                <a:lnTo>
                  <a:pt x="536337" y="1361958"/>
                </a:lnTo>
                <a:lnTo>
                  <a:pt x="542163" y="1371218"/>
                </a:lnTo>
                <a:lnTo>
                  <a:pt x="547242" y="1361439"/>
                </a:lnTo>
                <a:close/>
              </a:path>
              <a:path w="558800" h="1378585">
                <a:moveTo>
                  <a:pt x="548961" y="1361439"/>
                </a:moveTo>
                <a:lnTo>
                  <a:pt x="547242" y="1361439"/>
                </a:lnTo>
                <a:lnTo>
                  <a:pt x="542163" y="1371218"/>
                </a:lnTo>
                <a:lnTo>
                  <a:pt x="545704" y="1371218"/>
                </a:lnTo>
                <a:lnTo>
                  <a:pt x="550417" y="1362202"/>
                </a:lnTo>
                <a:lnTo>
                  <a:pt x="548961" y="1361439"/>
                </a:lnTo>
                <a:close/>
              </a:path>
              <a:path w="558800" h="1378585">
                <a:moveTo>
                  <a:pt x="541274" y="0"/>
                </a:moveTo>
                <a:lnTo>
                  <a:pt x="540130" y="762"/>
                </a:lnTo>
                <a:lnTo>
                  <a:pt x="537083" y="3175"/>
                </a:lnTo>
                <a:lnTo>
                  <a:pt x="532384" y="6985"/>
                </a:lnTo>
                <a:lnTo>
                  <a:pt x="525779" y="12064"/>
                </a:lnTo>
                <a:lnTo>
                  <a:pt x="484759" y="45085"/>
                </a:lnTo>
                <a:lnTo>
                  <a:pt x="441325" y="81025"/>
                </a:lnTo>
                <a:lnTo>
                  <a:pt x="390651" y="124460"/>
                </a:lnTo>
                <a:lnTo>
                  <a:pt x="354330" y="156717"/>
                </a:lnTo>
                <a:lnTo>
                  <a:pt x="316864" y="190753"/>
                </a:lnTo>
                <a:lnTo>
                  <a:pt x="279400" y="226313"/>
                </a:lnTo>
                <a:lnTo>
                  <a:pt x="242824" y="262509"/>
                </a:lnTo>
                <a:lnTo>
                  <a:pt x="207899" y="299085"/>
                </a:lnTo>
                <a:lnTo>
                  <a:pt x="175640" y="335406"/>
                </a:lnTo>
                <a:lnTo>
                  <a:pt x="146812" y="370966"/>
                </a:lnTo>
                <a:lnTo>
                  <a:pt x="122427" y="405129"/>
                </a:lnTo>
                <a:lnTo>
                  <a:pt x="87883" y="469264"/>
                </a:lnTo>
                <a:lnTo>
                  <a:pt x="59181" y="536320"/>
                </a:lnTo>
                <a:lnTo>
                  <a:pt x="34670" y="606932"/>
                </a:lnTo>
                <a:lnTo>
                  <a:pt x="15875" y="679703"/>
                </a:lnTo>
                <a:lnTo>
                  <a:pt x="3937" y="752982"/>
                </a:lnTo>
                <a:lnTo>
                  <a:pt x="248" y="807719"/>
                </a:lnTo>
                <a:lnTo>
                  <a:pt x="0" y="825118"/>
                </a:lnTo>
                <a:lnTo>
                  <a:pt x="507" y="842899"/>
                </a:lnTo>
                <a:lnTo>
                  <a:pt x="5714" y="894714"/>
                </a:lnTo>
                <a:lnTo>
                  <a:pt x="17144" y="944244"/>
                </a:lnTo>
                <a:lnTo>
                  <a:pt x="35051" y="990726"/>
                </a:lnTo>
                <a:lnTo>
                  <a:pt x="60451" y="1034161"/>
                </a:lnTo>
                <a:lnTo>
                  <a:pt x="92710" y="1075689"/>
                </a:lnTo>
                <a:lnTo>
                  <a:pt x="131190" y="1115060"/>
                </a:lnTo>
                <a:lnTo>
                  <a:pt x="160019" y="1140587"/>
                </a:lnTo>
                <a:lnTo>
                  <a:pt x="207263" y="1177416"/>
                </a:lnTo>
                <a:lnTo>
                  <a:pt x="241300" y="1201292"/>
                </a:lnTo>
                <a:lnTo>
                  <a:pt x="276860" y="1224534"/>
                </a:lnTo>
                <a:lnTo>
                  <a:pt x="313944" y="1247520"/>
                </a:lnTo>
                <a:lnTo>
                  <a:pt x="352298" y="1270127"/>
                </a:lnTo>
                <a:lnTo>
                  <a:pt x="391794" y="1292225"/>
                </a:lnTo>
                <a:lnTo>
                  <a:pt x="432054" y="1314323"/>
                </a:lnTo>
                <a:lnTo>
                  <a:pt x="523811" y="1362554"/>
                </a:lnTo>
                <a:lnTo>
                  <a:pt x="536337" y="1361958"/>
                </a:lnTo>
                <a:lnTo>
                  <a:pt x="529660" y="1351344"/>
                </a:lnTo>
                <a:lnTo>
                  <a:pt x="478789" y="1324737"/>
                </a:lnTo>
                <a:lnTo>
                  <a:pt x="438262" y="1303147"/>
                </a:lnTo>
                <a:lnTo>
                  <a:pt x="398122" y="1281176"/>
                </a:lnTo>
                <a:lnTo>
                  <a:pt x="397890" y="1281176"/>
                </a:lnTo>
                <a:lnTo>
                  <a:pt x="358648" y="1259077"/>
                </a:lnTo>
                <a:lnTo>
                  <a:pt x="320637" y="1236726"/>
                </a:lnTo>
                <a:lnTo>
                  <a:pt x="283590" y="1213865"/>
                </a:lnTo>
                <a:lnTo>
                  <a:pt x="283718" y="1213865"/>
                </a:lnTo>
                <a:lnTo>
                  <a:pt x="248478" y="1190752"/>
                </a:lnTo>
                <a:lnTo>
                  <a:pt x="214630" y="1167129"/>
                </a:lnTo>
                <a:lnTo>
                  <a:pt x="183006" y="1143000"/>
                </a:lnTo>
                <a:lnTo>
                  <a:pt x="183261" y="1143000"/>
                </a:lnTo>
                <a:lnTo>
                  <a:pt x="168179" y="1130935"/>
                </a:lnTo>
                <a:lnTo>
                  <a:pt x="153816" y="1118489"/>
                </a:lnTo>
                <a:lnTo>
                  <a:pt x="139966" y="1105915"/>
                </a:lnTo>
                <a:lnTo>
                  <a:pt x="126621" y="1093089"/>
                </a:lnTo>
                <a:lnTo>
                  <a:pt x="114056" y="1080262"/>
                </a:lnTo>
                <a:lnTo>
                  <a:pt x="102107" y="1067180"/>
                </a:lnTo>
                <a:lnTo>
                  <a:pt x="90931" y="1053973"/>
                </a:lnTo>
                <a:lnTo>
                  <a:pt x="91086" y="1053973"/>
                </a:lnTo>
                <a:lnTo>
                  <a:pt x="80717" y="1040764"/>
                </a:lnTo>
                <a:lnTo>
                  <a:pt x="71045" y="1027176"/>
                </a:lnTo>
                <a:lnTo>
                  <a:pt x="62015" y="1013460"/>
                </a:lnTo>
                <a:lnTo>
                  <a:pt x="53868" y="999489"/>
                </a:lnTo>
                <a:lnTo>
                  <a:pt x="46675" y="985392"/>
                </a:lnTo>
                <a:lnTo>
                  <a:pt x="40050" y="970914"/>
                </a:lnTo>
                <a:lnTo>
                  <a:pt x="34385" y="955928"/>
                </a:lnTo>
                <a:lnTo>
                  <a:pt x="29293" y="940688"/>
                </a:lnTo>
                <a:lnTo>
                  <a:pt x="29265" y="940435"/>
                </a:lnTo>
                <a:lnTo>
                  <a:pt x="24963" y="925067"/>
                </a:lnTo>
                <a:lnTo>
                  <a:pt x="24959" y="924813"/>
                </a:lnTo>
                <a:lnTo>
                  <a:pt x="21268" y="909192"/>
                </a:lnTo>
                <a:lnTo>
                  <a:pt x="21289" y="908938"/>
                </a:lnTo>
                <a:lnTo>
                  <a:pt x="18357" y="892937"/>
                </a:lnTo>
                <a:lnTo>
                  <a:pt x="16036" y="876426"/>
                </a:lnTo>
                <a:lnTo>
                  <a:pt x="16102" y="876173"/>
                </a:lnTo>
                <a:lnTo>
                  <a:pt x="14342" y="859281"/>
                </a:lnTo>
                <a:lnTo>
                  <a:pt x="13200" y="842137"/>
                </a:lnTo>
                <a:lnTo>
                  <a:pt x="12703" y="824864"/>
                </a:lnTo>
                <a:lnTo>
                  <a:pt x="12967" y="807338"/>
                </a:lnTo>
                <a:lnTo>
                  <a:pt x="13579" y="790193"/>
                </a:lnTo>
                <a:lnTo>
                  <a:pt x="16479" y="754506"/>
                </a:lnTo>
                <a:lnTo>
                  <a:pt x="16563" y="754126"/>
                </a:lnTo>
                <a:lnTo>
                  <a:pt x="21536" y="718692"/>
                </a:lnTo>
                <a:lnTo>
                  <a:pt x="28273" y="682498"/>
                </a:lnTo>
                <a:lnTo>
                  <a:pt x="28380" y="682243"/>
                </a:lnTo>
                <a:lnTo>
                  <a:pt x="36830" y="646176"/>
                </a:lnTo>
                <a:lnTo>
                  <a:pt x="46862" y="610488"/>
                </a:lnTo>
                <a:lnTo>
                  <a:pt x="58337" y="575563"/>
                </a:lnTo>
                <a:lnTo>
                  <a:pt x="70993" y="540765"/>
                </a:lnTo>
                <a:lnTo>
                  <a:pt x="84606" y="507364"/>
                </a:lnTo>
                <a:lnTo>
                  <a:pt x="99313" y="474599"/>
                </a:lnTo>
                <a:lnTo>
                  <a:pt x="114557" y="443611"/>
                </a:lnTo>
                <a:lnTo>
                  <a:pt x="123189" y="427989"/>
                </a:lnTo>
                <a:lnTo>
                  <a:pt x="133095" y="411988"/>
                </a:lnTo>
                <a:lnTo>
                  <a:pt x="144311" y="395731"/>
                </a:lnTo>
                <a:lnTo>
                  <a:pt x="156877" y="378713"/>
                </a:lnTo>
                <a:lnTo>
                  <a:pt x="170587" y="361314"/>
                </a:lnTo>
                <a:lnTo>
                  <a:pt x="185187" y="343662"/>
                </a:lnTo>
                <a:lnTo>
                  <a:pt x="200913" y="325627"/>
                </a:lnTo>
                <a:lnTo>
                  <a:pt x="217296" y="307720"/>
                </a:lnTo>
                <a:lnTo>
                  <a:pt x="234195" y="289687"/>
                </a:lnTo>
                <a:lnTo>
                  <a:pt x="251968" y="271399"/>
                </a:lnTo>
                <a:lnTo>
                  <a:pt x="251840" y="271399"/>
                </a:lnTo>
                <a:lnTo>
                  <a:pt x="288289" y="235330"/>
                </a:lnTo>
                <a:lnTo>
                  <a:pt x="288423" y="235330"/>
                </a:lnTo>
                <a:lnTo>
                  <a:pt x="325627" y="200025"/>
                </a:lnTo>
                <a:lnTo>
                  <a:pt x="362838" y="166115"/>
                </a:lnTo>
                <a:lnTo>
                  <a:pt x="381126" y="149860"/>
                </a:lnTo>
                <a:lnTo>
                  <a:pt x="399033" y="134112"/>
                </a:lnTo>
                <a:lnTo>
                  <a:pt x="433324" y="104520"/>
                </a:lnTo>
                <a:lnTo>
                  <a:pt x="449580" y="90804"/>
                </a:lnTo>
                <a:lnTo>
                  <a:pt x="449452" y="90804"/>
                </a:lnTo>
                <a:lnTo>
                  <a:pt x="479425" y="65912"/>
                </a:lnTo>
                <a:lnTo>
                  <a:pt x="479578" y="65912"/>
                </a:lnTo>
                <a:lnTo>
                  <a:pt x="492760" y="54990"/>
                </a:lnTo>
                <a:lnTo>
                  <a:pt x="516000" y="36194"/>
                </a:lnTo>
                <a:lnTo>
                  <a:pt x="525652" y="28575"/>
                </a:lnTo>
                <a:lnTo>
                  <a:pt x="533653" y="22098"/>
                </a:lnTo>
                <a:lnTo>
                  <a:pt x="540258" y="16890"/>
                </a:lnTo>
                <a:lnTo>
                  <a:pt x="544957" y="13080"/>
                </a:lnTo>
                <a:lnTo>
                  <a:pt x="545119" y="13080"/>
                </a:lnTo>
                <a:lnTo>
                  <a:pt x="547877" y="10922"/>
                </a:lnTo>
                <a:lnTo>
                  <a:pt x="548766" y="10160"/>
                </a:lnTo>
                <a:lnTo>
                  <a:pt x="541274" y="0"/>
                </a:lnTo>
                <a:close/>
              </a:path>
              <a:path w="558800" h="1378585">
                <a:moveTo>
                  <a:pt x="529660" y="1351344"/>
                </a:moveTo>
                <a:lnTo>
                  <a:pt x="536337" y="1361958"/>
                </a:lnTo>
                <a:lnTo>
                  <a:pt x="547242" y="1361439"/>
                </a:lnTo>
                <a:lnTo>
                  <a:pt x="548961" y="1361439"/>
                </a:lnTo>
                <a:lnTo>
                  <a:pt x="529660" y="1351344"/>
                </a:lnTo>
                <a:close/>
              </a:path>
              <a:path w="558800" h="1378585">
                <a:moveTo>
                  <a:pt x="438023" y="1303019"/>
                </a:moveTo>
                <a:lnTo>
                  <a:pt x="438150" y="1303147"/>
                </a:lnTo>
                <a:lnTo>
                  <a:pt x="438023" y="1303019"/>
                </a:lnTo>
                <a:close/>
              </a:path>
              <a:path w="558800" h="1378585">
                <a:moveTo>
                  <a:pt x="397890" y="1281049"/>
                </a:moveTo>
                <a:lnTo>
                  <a:pt x="398122" y="1281176"/>
                </a:lnTo>
                <a:lnTo>
                  <a:pt x="397890" y="1281049"/>
                </a:lnTo>
                <a:close/>
              </a:path>
              <a:path w="558800" h="1378585">
                <a:moveTo>
                  <a:pt x="320420" y="1236599"/>
                </a:moveTo>
                <a:lnTo>
                  <a:pt x="320548" y="1236726"/>
                </a:lnTo>
                <a:lnTo>
                  <a:pt x="320420" y="1236599"/>
                </a:lnTo>
                <a:close/>
              </a:path>
              <a:path w="558800" h="1378585">
                <a:moveTo>
                  <a:pt x="248285" y="1190625"/>
                </a:moveTo>
                <a:lnTo>
                  <a:pt x="248478" y="1190752"/>
                </a:lnTo>
                <a:lnTo>
                  <a:pt x="248285" y="1190625"/>
                </a:lnTo>
                <a:close/>
              </a:path>
              <a:path w="558800" h="1378585">
                <a:moveTo>
                  <a:pt x="214717" y="1167129"/>
                </a:moveTo>
                <a:lnTo>
                  <a:pt x="214883" y="1167256"/>
                </a:lnTo>
                <a:lnTo>
                  <a:pt x="214717" y="1167129"/>
                </a:lnTo>
                <a:close/>
              </a:path>
              <a:path w="558800" h="1378585">
                <a:moveTo>
                  <a:pt x="168020" y="1130807"/>
                </a:moveTo>
                <a:lnTo>
                  <a:pt x="168148" y="1130935"/>
                </a:lnTo>
                <a:lnTo>
                  <a:pt x="168020" y="1130807"/>
                </a:lnTo>
                <a:close/>
              </a:path>
              <a:path w="558800" h="1378585">
                <a:moveTo>
                  <a:pt x="153669" y="1118362"/>
                </a:moveTo>
                <a:lnTo>
                  <a:pt x="153816" y="1118489"/>
                </a:lnTo>
                <a:lnTo>
                  <a:pt x="153669" y="1118362"/>
                </a:lnTo>
                <a:close/>
              </a:path>
              <a:path w="558800" h="1378585">
                <a:moveTo>
                  <a:pt x="139826" y="1105789"/>
                </a:moveTo>
                <a:lnTo>
                  <a:pt x="139954" y="1105915"/>
                </a:lnTo>
                <a:lnTo>
                  <a:pt x="139826" y="1105789"/>
                </a:lnTo>
                <a:close/>
              </a:path>
              <a:path w="558800" h="1378585">
                <a:moveTo>
                  <a:pt x="126662" y="1093131"/>
                </a:moveTo>
                <a:close/>
              </a:path>
              <a:path w="558800" h="1378585">
                <a:moveTo>
                  <a:pt x="126621" y="1093089"/>
                </a:moveTo>
                <a:close/>
              </a:path>
              <a:path w="558800" h="1378585">
                <a:moveTo>
                  <a:pt x="114056" y="1080262"/>
                </a:moveTo>
                <a:close/>
              </a:path>
              <a:path w="558800" h="1378585">
                <a:moveTo>
                  <a:pt x="102146" y="1067180"/>
                </a:moveTo>
                <a:lnTo>
                  <a:pt x="102362" y="1067435"/>
                </a:lnTo>
                <a:lnTo>
                  <a:pt x="102146" y="1067180"/>
                </a:lnTo>
                <a:close/>
              </a:path>
              <a:path w="558800" h="1378585">
                <a:moveTo>
                  <a:pt x="91086" y="1053973"/>
                </a:moveTo>
                <a:lnTo>
                  <a:pt x="90931" y="1053973"/>
                </a:lnTo>
                <a:lnTo>
                  <a:pt x="91186" y="1054100"/>
                </a:lnTo>
                <a:close/>
              </a:path>
              <a:path w="558800" h="1378585">
                <a:moveTo>
                  <a:pt x="80518" y="1040511"/>
                </a:moveTo>
                <a:lnTo>
                  <a:pt x="80644" y="1040764"/>
                </a:lnTo>
                <a:lnTo>
                  <a:pt x="80518" y="1040511"/>
                </a:lnTo>
                <a:close/>
              </a:path>
              <a:path w="558800" h="1378585">
                <a:moveTo>
                  <a:pt x="70865" y="1026922"/>
                </a:moveTo>
                <a:lnTo>
                  <a:pt x="70993" y="1027176"/>
                </a:lnTo>
                <a:lnTo>
                  <a:pt x="70865" y="1026922"/>
                </a:lnTo>
                <a:close/>
              </a:path>
              <a:path w="558800" h="1378585">
                <a:moveTo>
                  <a:pt x="61849" y="1013205"/>
                </a:moveTo>
                <a:lnTo>
                  <a:pt x="61975" y="1013460"/>
                </a:lnTo>
                <a:lnTo>
                  <a:pt x="61849" y="1013205"/>
                </a:lnTo>
                <a:close/>
              </a:path>
              <a:path w="558800" h="1378585">
                <a:moveTo>
                  <a:pt x="53720" y="999236"/>
                </a:moveTo>
                <a:lnTo>
                  <a:pt x="53848" y="999489"/>
                </a:lnTo>
                <a:lnTo>
                  <a:pt x="53720" y="999236"/>
                </a:lnTo>
                <a:close/>
              </a:path>
              <a:path w="558800" h="1378585">
                <a:moveTo>
                  <a:pt x="46481" y="985012"/>
                </a:moveTo>
                <a:lnTo>
                  <a:pt x="46608" y="985392"/>
                </a:lnTo>
                <a:lnTo>
                  <a:pt x="46481" y="985012"/>
                </a:lnTo>
                <a:close/>
              </a:path>
              <a:path w="558800" h="1378585">
                <a:moveTo>
                  <a:pt x="39877" y="970534"/>
                </a:moveTo>
                <a:lnTo>
                  <a:pt x="40005" y="970914"/>
                </a:lnTo>
                <a:lnTo>
                  <a:pt x="39877" y="970534"/>
                </a:lnTo>
                <a:close/>
              </a:path>
              <a:path w="558800" h="1378585">
                <a:moveTo>
                  <a:pt x="34289" y="955675"/>
                </a:moveTo>
                <a:lnTo>
                  <a:pt x="34289" y="955928"/>
                </a:lnTo>
                <a:lnTo>
                  <a:pt x="34289" y="955675"/>
                </a:lnTo>
                <a:close/>
              </a:path>
              <a:path w="558800" h="1378585">
                <a:moveTo>
                  <a:pt x="29265" y="940435"/>
                </a:moveTo>
                <a:lnTo>
                  <a:pt x="29337" y="940688"/>
                </a:lnTo>
                <a:lnTo>
                  <a:pt x="29265" y="940435"/>
                </a:lnTo>
                <a:close/>
              </a:path>
              <a:path w="558800" h="1378585">
                <a:moveTo>
                  <a:pt x="24959" y="924813"/>
                </a:moveTo>
                <a:lnTo>
                  <a:pt x="25018" y="925067"/>
                </a:lnTo>
                <a:lnTo>
                  <a:pt x="24959" y="924813"/>
                </a:lnTo>
                <a:close/>
              </a:path>
              <a:path w="558800" h="1378585">
                <a:moveTo>
                  <a:pt x="21289" y="908938"/>
                </a:moveTo>
                <a:lnTo>
                  <a:pt x="21336" y="909192"/>
                </a:lnTo>
                <a:lnTo>
                  <a:pt x="21289" y="908938"/>
                </a:lnTo>
                <a:close/>
              </a:path>
              <a:path w="558800" h="1378585">
                <a:moveTo>
                  <a:pt x="18287" y="892555"/>
                </a:moveTo>
                <a:lnTo>
                  <a:pt x="18287" y="892937"/>
                </a:lnTo>
                <a:lnTo>
                  <a:pt x="18287" y="892555"/>
                </a:lnTo>
                <a:close/>
              </a:path>
              <a:path w="558800" h="1378585">
                <a:moveTo>
                  <a:pt x="16102" y="876173"/>
                </a:moveTo>
                <a:lnTo>
                  <a:pt x="16129" y="876426"/>
                </a:lnTo>
                <a:lnTo>
                  <a:pt x="16102" y="876173"/>
                </a:lnTo>
                <a:close/>
              </a:path>
              <a:path w="558800" h="1378585">
                <a:moveTo>
                  <a:pt x="14350" y="859281"/>
                </a:moveTo>
                <a:lnTo>
                  <a:pt x="14350" y="859409"/>
                </a:lnTo>
                <a:lnTo>
                  <a:pt x="14350" y="859281"/>
                </a:lnTo>
                <a:close/>
              </a:path>
              <a:path w="558800" h="1378585">
                <a:moveTo>
                  <a:pt x="13207" y="842137"/>
                </a:moveTo>
                <a:lnTo>
                  <a:pt x="13207" y="842390"/>
                </a:lnTo>
                <a:lnTo>
                  <a:pt x="13207" y="842137"/>
                </a:lnTo>
                <a:close/>
              </a:path>
              <a:path w="558800" h="1378585">
                <a:moveTo>
                  <a:pt x="12958" y="807592"/>
                </a:moveTo>
                <a:close/>
              </a:path>
              <a:path w="558800" h="1378585">
                <a:moveTo>
                  <a:pt x="13609" y="789939"/>
                </a:moveTo>
                <a:lnTo>
                  <a:pt x="13588" y="790193"/>
                </a:lnTo>
                <a:lnTo>
                  <a:pt x="13609" y="789939"/>
                </a:lnTo>
                <a:close/>
              </a:path>
              <a:path w="558800" h="1378585">
                <a:moveTo>
                  <a:pt x="16563" y="754126"/>
                </a:moveTo>
                <a:lnTo>
                  <a:pt x="16510" y="754506"/>
                </a:lnTo>
                <a:lnTo>
                  <a:pt x="16563" y="754126"/>
                </a:lnTo>
                <a:close/>
              </a:path>
              <a:path w="558800" h="1378585">
                <a:moveTo>
                  <a:pt x="21589" y="718312"/>
                </a:moveTo>
                <a:lnTo>
                  <a:pt x="21462" y="718692"/>
                </a:lnTo>
                <a:lnTo>
                  <a:pt x="21589" y="718312"/>
                </a:lnTo>
                <a:close/>
              </a:path>
              <a:path w="558800" h="1378585">
                <a:moveTo>
                  <a:pt x="28380" y="682243"/>
                </a:moveTo>
                <a:lnTo>
                  <a:pt x="28320" y="682498"/>
                </a:lnTo>
                <a:lnTo>
                  <a:pt x="28380" y="682243"/>
                </a:lnTo>
                <a:close/>
              </a:path>
              <a:path w="558800" h="1378585">
                <a:moveTo>
                  <a:pt x="36900" y="646176"/>
                </a:moveTo>
                <a:lnTo>
                  <a:pt x="36830" y="646429"/>
                </a:lnTo>
                <a:lnTo>
                  <a:pt x="36900" y="646176"/>
                </a:lnTo>
                <a:close/>
              </a:path>
              <a:path w="558800" h="1378585">
                <a:moveTo>
                  <a:pt x="46945" y="610488"/>
                </a:moveTo>
                <a:lnTo>
                  <a:pt x="46862" y="610742"/>
                </a:lnTo>
                <a:lnTo>
                  <a:pt x="46945" y="610488"/>
                </a:lnTo>
                <a:close/>
              </a:path>
              <a:path w="558800" h="1378585">
                <a:moveTo>
                  <a:pt x="58419" y="575310"/>
                </a:moveTo>
                <a:lnTo>
                  <a:pt x="58293" y="575563"/>
                </a:lnTo>
                <a:lnTo>
                  <a:pt x="58419" y="575310"/>
                </a:lnTo>
                <a:close/>
              </a:path>
              <a:path w="558800" h="1378585">
                <a:moveTo>
                  <a:pt x="71095" y="540765"/>
                </a:moveTo>
                <a:lnTo>
                  <a:pt x="70993" y="541019"/>
                </a:lnTo>
                <a:lnTo>
                  <a:pt x="71095" y="540765"/>
                </a:lnTo>
                <a:close/>
              </a:path>
              <a:path w="558800" h="1378585">
                <a:moveTo>
                  <a:pt x="84708" y="507111"/>
                </a:moveTo>
                <a:lnTo>
                  <a:pt x="84581" y="507364"/>
                </a:lnTo>
                <a:lnTo>
                  <a:pt x="84708" y="507111"/>
                </a:lnTo>
                <a:close/>
              </a:path>
              <a:path w="558800" h="1378585">
                <a:moveTo>
                  <a:pt x="99437" y="474599"/>
                </a:moveTo>
                <a:lnTo>
                  <a:pt x="99313" y="474852"/>
                </a:lnTo>
                <a:lnTo>
                  <a:pt x="99437" y="474599"/>
                </a:lnTo>
                <a:close/>
              </a:path>
              <a:path w="558800" h="1378585">
                <a:moveTo>
                  <a:pt x="123219" y="427989"/>
                </a:moveTo>
                <a:lnTo>
                  <a:pt x="123062" y="428243"/>
                </a:lnTo>
                <a:lnTo>
                  <a:pt x="123219" y="427989"/>
                </a:lnTo>
                <a:close/>
              </a:path>
              <a:path w="558800" h="1378585">
                <a:moveTo>
                  <a:pt x="133143" y="411988"/>
                </a:moveTo>
                <a:lnTo>
                  <a:pt x="132969" y="412241"/>
                </a:lnTo>
                <a:lnTo>
                  <a:pt x="133143" y="411988"/>
                </a:lnTo>
                <a:close/>
              </a:path>
              <a:path w="558800" h="1378585">
                <a:moveTo>
                  <a:pt x="144399" y="395604"/>
                </a:moveTo>
                <a:lnTo>
                  <a:pt x="144271" y="395731"/>
                </a:lnTo>
                <a:lnTo>
                  <a:pt x="144399" y="395604"/>
                </a:lnTo>
                <a:close/>
              </a:path>
              <a:path w="558800" h="1378585">
                <a:moveTo>
                  <a:pt x="156971" y="378587"/>
                </a:moveTo>
                <a:close/>
              </a:path>
              <a:path w="558800" h="1378585">
                <a:moveTo>
                  <a:pt x="170687" y="361188"/>
                </a:moveTo>
                <a:close/>
              </a:path>
              <a:path w="558800" h="1378585">
                <a:moveTo>
                  <a:pt x="185293" y="343535"/>
                </a:moveTo>
                <a:lnTo>
                  <a:pt x="185165" y="343662"/>
                </a:lnTo>
                <a:lnTo>
                  <a:pt x="185293" y="343535"/>
                </a:lnTo>
                <a:close/>
              </a:path>
              <a:path w="558800" h="1378585">
                <a:moveTo>
                  <a:pt x="201029" y="325627"/>
                </a:moveTo>
                <a:close/>
              </a:path>
              <a:path w="558800" h="1378585">
                <a:moveTo>
                  <a:pt x="288423" y="235330"/>
                </a:moveTo>
                <a:lnTo>
                  <a:pt x="288289" y="235330"/>
                </a:lnTo>
                <a:lnTo>
                  <a:pt x="288423" y="235330"/>
                </a:lnTo>
                <a:close/>
              </a:path>
              <a:path w="558800" h="1378585">
                <a:moveTo>
                  <a:pt x="479578" y="65912"/>
                </a:moveTo>
                <a:lnTo>
                  <a:pt x="479425" y="65912"/>
                </a:lnTo>
                <a:lnTo>
                  <a:pt x="479578" y="65912"/>
                </a:lnTo>
                <a:close/>
              </a:path>
              <a:path w="558800" h="1378585">
                <a:moveTo>
                  <a:pt x="545119" y="13080"/>
                </a:moveTo>
                <a:lnTo>
                  <a:pt x="544957" y="13080"/>
                </a:lnTo>
                <a:lnTo>
                  <a:pt x="545119" y="130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89546" y="1890661"/>
            <a:ext cx="13970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79141" y="2898139"/>
            <a:ext cx="560070" cy="1378585"/>
          </a:xfrm>
          <a:custGeom>
            <a:avLst/>
            <a:gdLst/>
            <a:ahLst/>
            <a:cxnLst/>
            <a:rect l="l" t="t" r="r" b="b"/>
            <a:pathLst>
              <a:path w="560070" h="1378585">
                <a:moveTo>
                  <a:pt x="524855" y="1362564"/>
                </a:moveTo>
                <a:lnTo>
                  <a:pt x="460375" y="1365631"/>
                </a:lnTo>
                <a:lnTo>
                  <a:pt x="456819" y="1365885"/>
                </a:lnTo>
                <a:lnTo>
                  <a:pt x="454151" y="1368806"/>
                </a:lnTo>
                <a:lnTo>
                  <a:pt x="454278" y="1372362"/>
                </a:lnTo>
                <a:lnTo>
                  <a:pt x="454532" y="1375791"/>
                </a:lnTo>
                <a:lnTo>
                  <a:pt x="457453" y="1378585"/>
                </a:lnTo>
                <a:lnTo>
                  <a:pt x="461009" y="1378331"/>
                </a:lnTo>
                <a:lnTo>
                  <a:pt x="559943" y="1373632"/>
                </a:lnTo>
                <a:lnTo>
                  <a:pt x="559862" y="1373505"/>
                </a:lnTo>
                <a:lnTo>
                  <a:pt x="545845" y="1373505"/>
                </a:lnTo>
                <a:lnTo>
                  <a:pt x="524855" y="1362564"/>
                </a:lnTo>
                <a:close/>
              </a:path>
              <a:path w="560070" h="1378585">
                <a:moveTo>
                  <a:pt x="537605" y="1361958"/>
                </a:moveTo>
                <a:lnTo>
                  <a:pt x="524855" y="1362564"/>
                </a:lnTo>
                <a:lnTo>
                  <a:pt x="545845" y="1373505"/>
                </a:lnTo>
                <a:lnTo>
                  <a:pt x="547027" y="1371219"/>
                </a:lnTo>
                <a:lnTo>
                  <a:pt x="543432" y="1371219"/>
                </a:lnTo>
                <a:lnTo>
                  <a:pt x="537605" y="1361958"/>
                </a:lnTo>
                <a:close/>
              </a:path>
              <a:path w="560070" h="1378585">
                <a:moveTo>
                  <a:pt x="501395" y="1286002"/>
                </a:moveTo>
                <a:lnTo>
                  <a:pt x="498347" y="1287780"/>
                </a:lnTo>
                <a:lnTo>
                  <a:pt x="495426" y="1289685"/>
                </a:lnTo>
                <a:lnTo>
                  <a:pt x="494537" y="1293622"/>
                </a:lnTo>
                <a:lnTo>
                  <a:pt x="496443" y="1296543"/>
                </a:lnTo>
                <a:lnTo>
                  <a:pt x="530943" y="1351370"/>
                </a:lnTo>
                <a:lnTo>
                  <a:pt x="551687" y="1362202"/>
                </a:lnTo>
                <a:lnTo>
                  <a:pt x="545845" y="1373505"/>
                </a:lnTo>
                <a:lnTo>
                  <a:pt x="559862" y="1373505"/>
                </a:lnTo>
                <a:lnTo>
                  <a:pt x="507033" y="1289685"/>
                </a:lnTo>
                <a:lnTo>
                  <a:pt x="505332" y="1286891"/>
                </a:lnTo>
                <a:lnTo>
                  <a:pt x="501395" y="1286002"/>
                </a:lnTo>
                <a:close/>
              </a:path>
              <a:path w="560070" h="1378585">
                <a:moveTo>
                  <a:pt x="548512" y="1361440"/>
                </a:moveTo>
                <a:lnTo>
                  <a:pt x="537605" y="1361958"/>
                </a:lnTo>
                <a:lnTo>
                  <a:pt x="543432" y="1371219"/>
                </a:lnTo>
                <a:lnTo>
                  <a:pt x="548512" y="1361440"/>
                </a:lnTo>
                <a:close/>
              </a:path>
              <a:path w="560070" h="1378585">
                <a:moveTo>
                  <a:pt x="550228" y="1361440"/>
                </a:moveTo>
                <a:lnTo>
                  <a:pt x="548512" y="1361440"/>
                </a:lnTo>
                <a:lnTo>
                  <a:pt x="543432" y="1371219"/>
                </a:lnTo>
                <a:lnTo>
                  <a:pt x="547027" y="1371219"/>
                </a:lnTo>
                <a:lnTo>
                  <a:pt x="551687" y="1362202"/>
                </a:lnTo>
                <a:lnTo>
                  <a:pt x="550228" y="1361440"/>
                </a:lnTo>
                <a:close/>
              </a:path>
              <a:path w="560070" h="1378585">
                <a:moveTo>
                  <a:pt x="542544" y="0"/>
                </a:moveTo>
                <a:lnTo>
                  <a:pt x="541400" y="762"/>
                </a:lnTo>
                <a:lnTo>
                  <a:pt x="538353" y="3175"/>
                </a:lnTo>
                <a:lnTo>
                  <a:pt x="533654" y="6985"/>
                </a:lnTo>
                <a:lnTo>
                  <a:pt x="527049" y="12064"/>
                </a:lnTo>
                <a:lnTo>
                  <a:pt x="485774" y="45085"/>
                </a:lnTo>
                <a:lnTo>
                  <a:pt x="442340" y="81025"/>
                </a:lnTo>
                <a:lnTo>
                  <a:pt x="409066" y="109347"/>
                </a:lnTo>
                <a:lnTo>
                  <a:pt x="373379" y="140335"/>
                </a:lnTo>
                <a:lnTo>
                  <a:pt x="317626" y="190754"/>
                </a:lnTo>
                <a:lnTo>
                  <a:pt x="280034" y="226313"/>
                </a:lnTo>
                <a:lnTo>
                  <a:pt x="243331" y="262509"/>
                </a:lnTo>
                <a:lnTo>
                  <a:pt x="208279" y="299085"/>
                </a:lnTo>
                <a:lnTo>
                  <a:pt x="175894" y="335407"/>
                </a:lnTo>
                <a:lnTo>
                  <a:pt x="147065" y="370967"/>
                </a:lnTo>
                <a:lnTo>
                  <a:pt x="122554" y="405130"/>
                </a:lnTo>
                <a:lnTo>
                  <a:pt x="87883" y="469264"/>
                </a:lnTo>
                <a:lnTo>
                  <a:pt x="59054" y="536321"/>
                </a:lnTo>
                <a:lnTo>
                  <a:pt x="34670" y="606933"/>
                </a:lnTo>
                <a:lnTo>
                  <a:pt x="15875" y="679704"/>
                </a:lnTo>
                <a:lnTo>
                  <a:pt x="3809" y="752983"/>
                </a:lnTo>
                <a:lnTo>
                  <a:pt x="126" y="807339"/>
                </a:lnTo>
                <a:lnTo>
                  <a:pt x="0" y="825119"/>
                </a:lnTo>
                <a:lnTo>
                  <a:pt x="507" y="842899"/>
                </a:lnTo>
                <a:lnTo>
                  <a:pt x="5587" y="894715"/>
                </a:lnTo>
                <a:lnTo>
                  <a:pt x="16890" y="944245"/>
                </a:lnTo>
                <a:lnTo>
                  <a:pt x="35051" y="990727"/>
                </a:lnTo>
                <a:lnTo>
                  <a:pt x="60325" y="1034161"/>
                </a:lnTo>
                <a:lnTo>
                  <a:pt x="92709" y="1075690"/>
                </a:lnTo>
                <a:lnTo>
                  <a:pt x="131317" y="1115060"/>
                </a:lnTo>
                <a:lnTo>
                  <a:pt x="160273" y="1140587"/>
                </a:lnTo>
                <a:lnTo>
                  <a:pt x="207644" y="1177417"/>
                </a:lnTo>
                <a:lnTo>
                  <a:pt x="241681" y="1201293"/>
                </a:lnTo>
                <a:lnTo>
                  <a:pt x="277494" y="1224534"/>
                </a:lnTo>
                <a:lnTo>
                  <a:pt x="314578" y="1247521"/>
                </a:lnTo>
                <a:lnTo>
                  <a:pt x="353186" y="1270127"/>
                </a:lnTo>
                <a:lnTo>
                  <a:pt x="392683" y="1292225"/>
                </a:lnTo>
                <a:lnTo>
                  <a:pt x="433069" y="1314323"/>
                </a:lnTo>
                <a:lnTo>
                  <a:pt x="524855" y="1362564"/>
                </a:lnTo>
                <a:lnTo>
                  <a:pt x="537605" y="1361958"/>
                </a:lnTo>
                <a:lnTo>
                  <a:pt x="530943" y="1351370"/>
                </a:lnTo>
                <a:lnTo>
                  <a:pt x="439278" y="1303147"/>
                </a:lnTo>
                <a:lnTo>
                  <a:pt x="439038" y="1303147"/>
                </a:lnTo>
                <a:lnTo>
                  <a:pt x="399011" y="1281176"/>
                </a:lnTo>
                <a:lnTo>
                  <a:pt x="398779" y="1281176"/>
                </a:lnTo>
                <a:lnTo>
                  <a:pt x="359409" y="1259078"/>
                </a:lnTo>
                <a:lnTo>
                  <a:pt x="321399" y="1236726"/>
                </a:lnTo>
                <a:lnTo>
                  <a:pt x="284225" y="1213866"/>
                </a:lnTo>
                <a:lnTo>
                  <a:pt x="248665" y="1190625"/>
                </a:lnTo>
                <a:lnTo>
                  <a:pt x="215010" y="1167130"/>
                </a:lnTo>
                <a:lnTo>
                  <a:pt x="183554" y="1143000"/>
                </a:lnTo>
                <a:lnTo>
                  <a:pt x="168559" y="1130935"/>
                </a:lnTo>
                <a:lnTo>
                  <a:pt x="153796" y="1118362"/>
                </a:lnTo>
                <a:lnTo>
                  <a:pt x="140095" y="1105916"/>
                </a:lnTo>
                <a:lnTo>
                  <a:pt x="126748" y="1093089"/>
                </a:lnTo>
                <a:lnTo>
                  <a:pt x="114183" y="1080262"/>
                </a:lnTo>
                <a:lnTo>
                  <a:pt x="102467" y="1067435"/>
                </a:lnTo>
                <a:lnTo>
                  <a:pt x="91165" y="1054100"/>
                </a:lnTo>
                <a:lnTo>
                  <a:pt x="80717" y="1040765"/>
                </a:lnTo>
                <a:lnTo>
                  <a:pt x="70920" y="1027176"/>
                </a:lnTo>
                <a:lnTo>
                  <a:pt x="62012" y="1013460"/>
                </a:lnTo>
                <a:lnTo>
                  <a:pt x="53593" y="999236"/>
                </a:lnTo>
                <a:lnTo>
                  <a:pt x="46552" y="985393"/>
                </a:lnTo>
                <a:lnTo>
                  <a:pt x="40047" y="970915"/>
                </a:lnTo>
                <a:lnTo>
                  <a:pt x="34135" y="955929"/>
                </a:lnTo>
                <a:lnTo>
                  <a:pt x="34079" y="955675"/>
                </a:lnTo>
                <a:lnTo>
                  <a:pt x="29166" y="940689"/>
                </a:lnTo>
                <a:lnTo>
                  <a:pt x="24834" y="925068"/>
                </a:lnTo>
                <a:lnTo>
                  <a:pt x="21139" y="909193"/>
                </a:lnTo>
                <a:lnTo>
                  <a:pt x="21162" y="908939"/>
                </a:lnTo>
                <a:lnTo>
                  <a:pt x="18230" y="892937"/>
                </a:lnTo>
                <a:lnTo>
                  <a:pt x="15909" y="876427"/>
                </a:lnTo>
                <a:lnTo>
                  <a:pt x="14216" y="859282"/>
                </a:lnTo>
                <a:lnTo>
                  <a:pt x="13204" y="842264"/>
                </a:lnTo>
                <a:lnTo>
                  <a:pt x="12701" y="824865"/>
                </a:lnTo>
                <a:lnTo>
                  <a:pt x="12840" y="807339"/>
                </a:lnTo>
                <a:lnTo>
                  <a:pt x="13452" y="790194"/>
                </a:lnTo>
                <a:lnTo>
                  <a:pt x="16477" y="754507"/>
                </a:lnTo>
                <a:lnTo>
                  <a:pt x="16562" y="754126"/>
                </a:lnTo>
                <a:lnTo>
                  <a:pt x="21410" y="718693"/>
                </a:lnTo>
                <a:lnTo>
                  <a:pt x="28272" y="682498"/>
                </a:lnTo>
                <a:lnTo>
                  <a:pt x="36769" y="646430"/>
                </a:lnTo>
                <a:lnTo>
                  <a:pt x="46791" y="610743"/>
                </a:lnTo>
                <a:lnTo>
                  <a:pt x="58210" y="575563"/>
                </a:lnTo>
                <a:lnTo>
                  <a:pt x="70899" y="541020"/>
                </a:lnTo>
                <a:lnTo>
                  <a:pt x="84783" y="507364"/>
                </a:lnTo>
                <a:lnTo>
                  <a:pt x="99326" y="474852"/>
                </a:lnTo>
                <a:lnTo>
                  <a:pt x="114683" y="443611"/>
                </a:lnTo>
                <a:lnTo>
                  <a:pt x="123316" y="427989"/>
                </a:lnTo>
                <a:lnTo>
                  <a:pt x="133222" y="411988"/>
                </a:lnTo>
                <a:lnTo>
                  <a:pt x="144564" y="395732"/>
                </a:lnTo>
                <a:lnTo>
                  <a:pt x="157131" y="378713"/>
                </a:lnTo>
                <a:lnTo>
                  <a:pt x="170941" y="361188"/>
                </a:lnTo>
                <a:lnTo>
                  <a:pt x="185568" y="343662"/>
                </a:lnTo>
                <a:lnTo>
                  <a:pt x="201184" y="325755"/>
                </a:lnTo>
                <a:lnTo>
                  <a:pt x="217677" y="307721"/>
                </a:lnTo>
                <a:lnTo>
                  <a:pt x="234695" y="289560"/>
                </a:lnTo>
                <a:lnTo>
                  <a:pt x="252348" y="271399"/>
                </a:lnTo>
                <a:lnTo>
                  <a:pt x="288925" y="235331"/>
                </a:lnTo>
                <a:lnTo>
                  <a:pt x="326263" y="200025"/>
                </a:lnTo>
                <a:lnTo>
                  <a:pt x="363600" y="166115"/>
                </a:lnTo>
                <a:lnTo>
                  <a:pt x="381888" y="149860"/>
                </a:lnTo>
                <a:lnTo>
                  <a:pt x="381761" y="149860"/>
                </a:lnTo>
                <a:lnTo>
                  <a:pt x="417448" y="118999"/>
                </a:lnTo>
                <a:lnTo>
                  <a:pt x="450469" y="90805"/>
                </a:lnTo>
                <a:lnTo>
                  <a:pt x="465963" y="77977"/>
                </a:lnTo>
                <a:lnTo>
                  <a:pt x="465835" y="77977"/>
                </a:lnTo>
                <a:lnTo>
                  <a:pt x="493903" y="54990"/>
                </a:lnTo>
                <a:lnTo>
                  <a:pt x="493775" y="54990"/>
                </a:lnTo>
                <a:lnTo>
                  <a:pt x="517144" y="36195"/>
                </a:lnTo>
                <a:lnTo>
                  <a:pt x="541528" y="16890"/>
                </a:lnTo>
                <a:lnTo>
                  <a:pt x="546226" y="13081"/>
                </a:lnTo>
                <a:lnTo>
                  <a:pt x="546389" y="13081"/>
                </a:lnTo>
                <a:lnTo>
                  <a:pt x="549147" y="10922"/>
                </a:lnTo>
                <a:lnTo>
                  <a:pt x="550036" y="10160"/>
                </a:lnTo>
                <a:lnTo>
                  <a:pt x="542544" y="0"/>
                </a:lnTo>
                <a:close/>
              </a:path>
              <a:path w="560070" h="1378585">
                <a:moveTo>
                  <a:pt x="530943" y="1351370"/>
                </a:moveTo>
                <a:lnTo>
                  <a:pt x="537605" y="1361958"/>
                </a:lnTo>
                <a:lnTo>
                  <a:pt x="548512" y="1361440"/>
                </a:lnTo>
                <a:lnTo>
                  <a:pt x="550228" y="1361440"/>
                </a:lnTo>
                <a:lnTo>
                  <a:pt x="530943" y="1351370"/>
                </a:lnTo>
                <a:close/>
              </a:path>
              <a:path w="560070" h="1378585">
                <a:moveTo>
                  <a:pt x="439038" y="1303020"/>
                </a:moveTo>
                <a:lnTo>
                  <a:pt x="439278" y="1303147"/>
                </a:lnTo>
                <a:lnTo>
                  <a:pt x="439038" y="1303020"/>
                </a:lnTo>
                <a:close/>
              </a:path>
              <a:path w="560070" h="1378585">
                <a:moveTo>
                  <a:pt x="398779" y="1281049"/>
                </a:moveTo>
                <a:lnTo>
                  <a:pt x="398779" y="1281176"/>
                </a:lnTo>
                <a:lnTo>
                  <a:pt x="399011" y="1281176"/>
                </a:lnTo>
                <a:lnTo>
                  <a:pt x="398779" y="1281049"/>
                </a:lnTo>
                <a:close/>
              </a:path>
              <a:path w="560070" h="1378585">
                <a:moveTo>
                  <a:pt x="321182" y="1236599"/>
                </a:moveTo>
                <a:lnTo>
                  <a:pt x="321309" y="1236726"/>
                </a:lnTo>
                <a:lnTo>
                  <a:pt x="321182" y="1236599"/>
                </a:lnTo>
                <a:close/>
              </a:path>
              <a:path w="560070" h="1378585">
                <a:moveTo>
                  <a:pt x="248737" y="1190625"/>
                </a:moveTo>
                <a:lnTo>
                  <a:pt x="248919" y="1190752"/>
                </a:lnTo>
                <a:lnTo>
                  <a:pt x="248737" y="1190625"/>
                </a:lnTo>
                <a:close/>
              </a:path>
              <a:path w="560070" h="1378585">
                <a:moveTo>
                  <a:pt x="215098" y="1167130"/>
                </a:moveTo>
                <a:lnTo>
                  <a:pt x="215264" y="1167257"/>
                </a:lnTo>
                <a:lnTo>
                  <a:pt x="215098" y="1167130"/>
                </a:lnTo>
                <a:close/>
              </a:path>
              <a:path w="560070" h="1378585">
                <a:moveTo>
                  <a:pt x="183387" y="1142873"/>
                </a:moveTo>
                <a:lnTo>
                  <a:pt x="183554" y="1143000"/>
                </a:lnTo>
                <a:lnTo>
                  <a:pt x="183387" y="1142873"/>
                </a:lnTo>
                <a:close/>
              </a:path>
              <a:path w="560070" h="1378585">
                <a:moveTo>
                  <a:pt x="168401" y="1130808"/>
                </a:moveTo>
                <a:lnTo>
                  <a:pt x="168559" y="1130935"/>
                </a:lnTo>
                <a:lnTo>
                  <a:pt x="168401" y="1130808"/>
                </a:lnTo>
                <a:close/>
              </a:path>
              <a:path w="560070" h="1378585">
                <a:moveTo>
                  <a:pt x="139953" y="1105789"/>
                </a:moveTo>
                <a:lnTo>
                  <a:pt x="140081" y="1105916"/>
                </a:lnTo>
                <a:lnTo>
                  <a:pt x="139953" y="1105789"/>
                </a:lnTo>
                <a:close/>
              </a:path>
              <a:path w="560070" h="1378585">
                <a:moveTo>
                  <a:pt x="126789" y="1093131"/>
                </a:moveTo>
                <a:close/>
              </a:path>
              <a:path w="560070" h="1378585">
                <a:moveTo>
                  <a:pt x="126748" y="1093089"/>
                </a:moveTo>
                <a:close/>
              </a:path>
              <a:path w="560070" h="1378585">
                <a:moveTo>
                  <a:pt x="114183" y="1080262"/>
                </a:moveTo>
                <a:lnTo>
                  <a:pt x="114300" y="1080389"/>
                </a:lnTo>
                <a:lnTo>
                  <a:pt x="114183" y="1080262"/>
                </a:lnTo>
                <a:close/>
              </a:path>
              <a:path w="560070" h="1378585">
                <a:moveTo>
                  <a:pt x="102234" y="1067181"/>
                </a:moveTo>
                <a:lnTo>
                  <a:pt x="102361" y="1067435"/>
                </a:lnTo>
                <a:lnTo>
                  <a:pt x="102234" y="1067181"/>
                </a:lnTo>
                <a:close/>
              </a:path>
              <a:path w="560070" h="1378585">
                <a:moveTo>
                  <a:pt x="91086" y="1053973"/>
                </a:moveTo>
                <a:close/>
              </a:path>
              <a:path w="560070" h="1378585">
                <a:moveTo>
                  <a:pt x="80517" y="1040511"/>
                </a:moveTo>
                <a:lnTo>
                  <a:pt x="80644" y="1040765"/>
                </a:lnTo>
                <a:lnTo>
                  <a:pt x="80517" y="1040511"/>
                </a:lnTo>
                <a:close/>
              </a:path>
              <a:path w="560070" h="1378585">
                <a:moveTo>
                  <a:pt x="70738" y="1026922"/>
                </a:moveTo>
                <a:lnTo>
                  <a:pt x="70865" y="1027176"/>
                </a:lnTo>
                <a:lnTo>
                  <a:pt x="70738" y="1026922"/>
                </a:lnTo>
                <a:close/>
              </a:path>
              <a:path w="560070" h="1378585">
                <a:moveTo>
                  <a:pt x="61848" y="1013206"/>
                </a:moveTo>
                <a:lnTo>
                  <a:pt x="61975" y="1013460"/>
                </a:lnTo>
                <a:lnTo>
                  <a:pt x="61848" y="1013206"/>
                </a:lnTo>
                <a:close/>
              </a:path>
              <a:path w="560070" h="1378585">
                <a:moveTo>
                  <a:pt x="53716" y="999236"/>
                </a:moveTo>
                <a:lnTo>
                  <a:pt x="53847" y="999490"/>
                </a:lnTo>
                <a:lnTo>
                  <a:pt x="53716" y="999236"/>
                </a:lnTo>
                <a:close/>
              </a:path>
              <a:path w="560070" h="1378585">
                <a:moveTo>
                  <a:pt x="46354" y="985012"/>
                </a:moveTo>
                <a:lnTo>
                  <a:pt x="46481" y="985393"/>
                </a:lnTo>
                <a:lnTo>
                  <a:pt x="46354" y="985012"/>
                </a:lnTo>
                <a:close/>
              </a:path>
              <a:path w="560070" h="1378585">
                <a:moveTo>
                  <a:pt x="39877" y="970534"/>
                </a:moveTo>
                <a:lnTo>
                  <a:pt x="40004" y="970915"/>
                </a:lnTo>
                <a:lnTo>
                  <a:pt x="39877" y="970534"/>
                </a:lnTo>
                <a:close/>
              </a:path>
              <a:path w="560070" h="1378585">
                <a:moveTo>
                  <a:pt x="34079" y="955675"/>
                </a:moveTo>
                <a:lnTo>
                  <a:pt x="34162" y="955929"/>
                </a:lnTo>
                <a:lnTo>
                  <a:pt x="34079" y="955675"/>
                </a:lnTo>
                <a:close/>
              </a:path>
              <a:path w="560070" h="1378585">
                <a:moveTo>
                  <a:pt x="29082" y="940435"/>
                </a:moveTo>
                <a:lnTo>
                  <a:pt x="29082" y="940689"/>
                </a:lnTo>
                <a:lnTo>
                  <a:pt x="29082" y="940435"/>
                </a:lnTo>
                <a:close/>
              </a:path>
              <a:path w="560070" h="1378585">
                <a:moveTo>
                  <a:pt x="24764" y="924814"/>
                </a:moveTo>
                <a:lnTo>
                  <a:pt x="24764" y="925068"/>
                </a:lnTo>
                <a:lnTo>
                  <a:pt x="24764" y="924814"/>
                </a:lnTo>
                <a:close/>
              </a:path>
              <a:path w="560070" h="1378585">
                <a:moveTo>
                  <a:pt x="21162" y="908939"/>
                </a:moveTo>
                <a:lnTo>
                  <a:pt x="21208" y="909193"/>
                </a:lnTo>
                <a:lnTo>
                  <a:pt x="21162" y="908939"/>
                </a:lnTo>
                <a:close/>
              </a:path>
              <a:path w="560070" h="1378585">
                <a:moveTo>
                  <a:pt x="18160" y="892556"/>
                </a:moveTo>
                <a:lnTo>
                  <a:pt x="18160" y="892937"/>
                </a:lnTo>
                <a:lnTo>
                  <a:pt x="18160" y="892556"/>
                </a:lnTo>
                <a:close/>
              </a:path>
              <a:path w="560070" h="1378585">
                <a:moveTo>
                  <a:pt x="15875" y="876173"/>
                </a:moveTo>
                <a:lnTo>
                  <a:pt x="15875" y="876427"/>
                </a:lnTo>
                <a:lnTo>
                  <a:pt x="15875" y="876173"/>
                </a:lnTo>
                <a:close/>
              </a:path>
              <a:path w="560070" h="1378585">
                <a:moveTo>
                  <a:pt x="12836" y="807466"/>
                </a:moveTo>
                <a:lnTo>
                  <a:pt x="12826" y="807720"/>
                </a:lnTo>
                <a:lnTo>
                  <a:pt x="12836" y="807466"/>
                </a:lnTo>
                <a:close/>
              </a:path>
              <a:path w="560070" h="1378585">
                <a:moveTo>
                  <a:pt x="13483" y="789940"/>
                </a:moveTo>
                <a:lnTo>
                  <a:pt x="13461" y="790194"/>
                </a:lnTo>
                <a:lnTo>
                  <a:pt x="13483" y="789940"/>
                </a:lnTo>
                <a:close/>
              </a:path>
              <a:path w="560070" h="1378585">
                <a:moveTo>
                  <a:pt x="16562" y="754126"/>
                </a:moveTo>
                <a:lnTo>
                  <a:pt x="16509" y="754507"/>
                </a:lnTo>
                <a:lnTo>
                  <a:pt x="16562" y="754126"/>
                </a:lnTo>
                <a:close/>
              </a:path>
              <a:path w="560070" h="1378585">
                <a:moveTo>
                  <a:pt x="21462" y="718312"/>
                </a:moveTo>
                <a:lnTo>
                  <a:pt x="21335" y="718693"/>
                </a:lnTo>
                <a:lnTo>
                  <a:pt x="21462" y="718312"/>
                </a:lnTo>
                <a:close/>
              </a:path>
              <a:path w="560070" h="1378585">
                <a:moveTo>
                  <a:pt x="28320" y="682244"/>
                </a:moveTo>
                <a:lnTo>
                  <a:pt x="28193" y="682498"/>
                </a:lnTo>
                <a:lnTo>
                  <a:pt x="28320" y="682244"/>
                </a:lnTo>
                <a:close/>
              </a:path>
              <a:path w="560070" h="1378585">
                <a:moveTo>
                  <a:pt x="36829" y="646176"/>
                </a:moveTo>
                <a:lnTo>
                  <a:pt x="36702" y="646430"/>
                </a:lnTo>
                <a:lnTo>
                  <a:pt x="36829" y="646176"/>
                </a:lnTo>
                <a:close/>
              </a:path>
              <a:path w="560070" h="1378585">
                <a:moveTo>
                  <a:pt x="46862" y="610488"/>
                </a:moveTo>
                <a:lnTo>
                  <a:pt x="46735" y="610743"/>
                </a:lnTo>
                <a:lnTo>
                  <a:pt x="46862" y="610488"/>
                </a:lnTo>
                <a:close/>
              </a:path>
              <a:path w="560070" h="1378585">
                <a:moveTo>
                  <a:pt x="58292" y="575310"/>
                </a:moveTo>
                <a:lnTo>
                  <a:pt x="58165" y="575563"/>
                </a:lnTo>
                <a:lnTo>
                  <a:pt x="58292" y="575310"/>
                </a:lnTo>
                <a:close/>
              </a:path>
              <a:path w="560070" h="1378585">
                <a:moveTo>
                  <a:pt x="70992" y="540765"/>
                </a:moveTo>
                <a:lnTo>
                  <a:pt x="70865" y="541020"/>
                </a:lnTo>
                <a:lnTo>
                  <a:pt x="70992" y="540765"/>
                </a:lnTo>
                <a:close/>
              </a:path>
              <a:path w="560070" h="1378585">
                <a:moveTo>
                  <a:pt x="84835" y="507238"/>
                </a:moveTo>
                <a:close/>
              </a:path>
              <a:path w="560070" h="1378585">
                <a:moveTo>
                  <a:pt x="123346" y="427989"/>
                </a:moveTo>
                <a:lnTo>
                  <a:pt x="123189" y="428244"/>
                </a:lnTo>
                <a:lnTo>
                  <a:pt x="123346" y="427989"/>
                </a:lnTo>
                <a:close/>
              </a:path>
              <a:path w="560070" h="1378585">
                <a:moveTo>
                  <a:pt x="133272" y="411988"/>
                </a:moveTo>
                <a:lnTo>
                  <a:pt x="133095" y="412242"/>
                </a:lnTo>
                <a:lnTo>
                  <a:pt x="133272" y="411988"/>
                </a:lnTo>
                <a:close/>
              </a:path>
              <a:path w="560070" h="1378585">
                <a:moveTo>
                  <a:pt x="144652" y="395605"/>
                </a:moveTo>
                <a:close/>
              </a:path>
              <a:path w="560070" h="1378585">
                <a:moveTo>
                  <a:pt x="157225" y="378587"/>
                </a:moveTo>
                <a:lnTo>
                  <a:pt x="157098" y="378713"/>
                </a:lnTo>
                <a:lnTo>
                  <a:pt x="157225" y="378587"/>
                </a:lnTo>
                <a:close/>
              </a:path>
              <a:path w="560070" h="1378585">
                <a:moveTo>
                  <a:pt x="171025" y="361188"/>
                </a:moveTo>
                <a:lnTo>
                  <a:pt x="170814" y="361442"/>
                </a:lnTo>
                <a:lnTo>
                  <a:pt x="171025" y="361188"/>
                </a:lnTo>
                <a:close/>
              </a:path>
              <a:path w="560070" h="1378585">
                <a:moveTo>
                  <a:pt x="185673" y="343535"/>
                </a:moveTo>
                <a:close/>
              </a:path>
              <a:path w="560070" h="1378585">
                <a:moveTo>
                  <a:pt x="234818" y="289560"/>
                </a:moveTo>
                <a:close/>
              </a:path>
              <a:path w="560070" h="1378585">
                <a:moveTo>
                  <a:pt x="546389" y="13081"/>
                </a:moveTo>
                <a:lnTo>
                  <a:pt x="546226" y="13081"/>
                </a:lnTo>
                <a:lnTo>
                  <a:pt x="546389" y="1308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32218" y="3315601"/>
            <a:ext cx="13970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141" y="4481576"/>
            <a:ext cx="560070" cy="1378585"/>
          </a:xfrm>
          <a:custGeom>
            <a:avLst/>
            <a:gdLst/>
            <a:ahLst/>
            <a:cxnLst/>
            <a:rect l="l" t="t" r="r" b="b"/>
            <a:pathLst>
              <a:path w="560070" h="1378585">
                <a:moveTo>
                  <a:pt x="524997" y="1362595"/>
                </a:moveTo>
                <a:lnTo>
                  <a:pt x="456819" y="1365834"/>
                </a:lnTo>
                <a:lnTo>
                  <a:pt x="454151" y="1368818"/>
                </a:lnTo>
                <a:lnTo>
                  <a:pt x="454278" y="1372311"/>
                </a:lnTo>
                <a:lnTo>
                  <a:pt x="454532" y="1375816"/>
                </a:lnTo>
                <a:lnTo>
                  <a:pt x="457453" y="1378521"/>
                </a:lnTo>
                <a:lnTo>
                  <a:pt x="559943" y="1373644"/>
                </a:lnTo>
                <a:lnTo>
                  <a:pt x="559822" y="1373454"/>
                </a:lnTo>
                <a:lnTo>
                  <a:pt x="545845" y="1373454"/>
                </a:lnTo>
                <a:lnTo>
                  <a:pt x="524997" y="1362595"/>
                </a:lnTo>
                <a:close/>
              </a:path>
              <a:path w="560070" h="1378585">
                <a:moveTo>
                  <a:pt x="537633" y="1361994"/>
                </a:moveTo>
                <a:lnTo>
                  <a:pt x="524997" y="1362595"/>
                </a:lnTo>
                <a:lnTo>
                  <a:pt x="545845" y="1373454"/>
                </a:lnTo>
                <a:lnTo>
                  <a:pt x="547011" y="1371206"/>
                </a:lnTo>
                <a:lnTo>
                  <a:pt x="543432" y="1371206"/>
                </a:lnTo>
                <a:lnTo>
                  <a:pt x="537633" y="1361994"/>
                </a:lnTo>
                <a:close/>
              </a:path>
              <a:path w="560070" h="1378585">
                <a:moveTo>
                  <a:pt x="501395" y="1285938"/>
                </a:moveTo>
                <a:lnTo>
                  <a:pt x="498347" y="1287805"/>
                </a:lnTo>
                <a:lnTo>
                  <a:pt x="495426" y="1289685"/>
                </a:lnTo>
                <a:lnTo>
                  <a:pt x="494537" y="1293596"/>
                </a:lnTo>
                <a:lnTo>
                  <a:pt x="496443" y="1296568"/>
                </a:lnTo>
                <a:lnTo>
                  <a:pt x="530944" y="1351369"/>
                </a:lnTo>
                <a:lnTo>
                  <a:pt x="551687" y="1362189"/>
                </a:lnTo>
                <a:lnTo>
                  <a:pt x="545845" y="1373454"/>
                </a:lnTo>
                <a:lnTo>
                  <a:pt x="559822" y="1373454"/>
                </a:lnTo>
                <a:lnTo>
                  <a:pt x="507042" y="1289685"/>
                </a:lnTo>
                <a:lnTo>
                  <a:pt x="505332" y="1286827"/>
                </a:lnTo>
                <a:lnTo>
                  <a:pt x="501395" y="1285938"/>
                </a:lnTo>
                <a:close/>
              </a:path>
              <a:path w="560070" h="1378585">
                <a:moveTo>
                  <a:pt x="548512" y="1361478"/>
                </a:moveTo>
                <a:lnTo>
                  <a:pt x="537633" y="1361994"/>
                </a:lnTo>
                <a:lnTo>
                  <a:pt x="543432" y="1371206"/>
                </a:lnTo>
                <a:lnTo>
                  <a:pt x="548512" y="1361478"/>
                </a:lnTo>
                <a:close/>
              </a:path>
              <a:path w="560070" h="1378585">
                <a:moveTo>
                  <a:pt x="550324" y="1361478"/>
                </a:moveTo>
                <a:lnTo>
                  <a:pt x="548512" y="1361478"/>
                </a:lnTo>
                <a:lnTo>
                  <a:pt x="543432" y="1371206"/>
                </a:lnTo>
                <a:lnTo>
                  <a:pt x="547011" y="1371206"/>
                </a:lnTo>
                <a:lnTo>
                  <a:pt x="551687" y="1362189"/>
                </a:lnTo>
                <a:lnTo>
                  <a:pt x="550324" y="1361478"/>
                </a:lnTo>
                <a:close/>
              </a:path>
              <a:path w="560070" h="1378585">
                <a:moveTo>
                  <a:pt x="542544" y="0"/>
                </a:moveTo>
                <a:lnTo>
                  <a:pt x="541400" y="762"/>
                </a:lnTo>
                <a:lnTo>
                  <a:pt x="538353" y="3175"/>
                </a:lnTo>
                <a:lnTo>
                  <a:pt x="533654" y="6985"/>
                </a:lnTo>
                <a:lnTo>
                  <a:pt x="527049" y="12065"/>
                </a:lnTo>
                <a:lnTo>
                  <a:pt x="485774" y="45085"/>
                </a:lnTo>
                <a:lnTo>
                  <a:pt x="442340" y="81025"/>
                </a:lnTo>
                <a:lnTo>
                  <a:pt x="409066" y="109347"/>
                </a:lnTo>
                <a:lnTo>
                  <a:pt x="373379" y="140335"/>
                </a:lnTo>
                <a:lnTo>
                  <a:pt x="317626" y="190754"/>
                </a:lnTo>
                <a:lnTo>
                  <a:pt x="280034" y="226313"/>
                </a:lnTo>
                <a:lnTo>
                  <a:pt x="243331" y="262509"/>
                </a:lnTo>
                <a:lnTo>
                  <a:pt x="208279" y="299085"/>
                </a:lnTo>
                <a:lnTo>
                  <a:pt x="175894" y="335406"/>
                </a:lnTo>
                <a:lnTo>
                  <a:pt x="147065" y="370967"/>
                </a:lnTo>
                <a:lnTo>
                  <a:pt x="122554" y="405130"/>
                </a:lnTo>
                <a:lnTo>
                  <a:pt x="87883" y="469265"/>
                </a:lnTo>
                <a:lnTo>
                  <a:pt x="59054" y="536321"/>
                </a:lnTo>
                <a:lnTo>
                  <a:pt x="34670" y="606932"/>
                </a:lnTo>
                <a:lnTo>
                  <a:pt x="15875" y="679704"/>
                </a:lnTo>
                <a:lnTo>
                  <a:pt x="3809" y="752983"/>
                </a:lnTo>
                <a:lnTo>
                  <a:pt x="126" y="807339"/>
                </a:lnTo>
                <a:lnTo>
                  <a:pt x="0" y="825119"/>
                </a:lnTo>
                <a:lnTo>
                  <a:pt x="507" y="842899"/>
                </a:lnTo>
                <a:lnTo>
                  <a:pt x="5587" y="894715"/>
                </a:lnTo>
                <a:lnTo>
                  <a:pt x="16890" y="944245"/>
                </a:lnTo>
                <a:lnTo>
                  <a:pt x="35051" y="990727"/>
                </a:lnTo>
                <a:lnTo>
                  <a:pt x="60325" y="1034161"/>
                </a:lnTo>
                <a:lnTo>
                  <a:pt x="92709" y="1075690"/>
                </a:lnTo>
                <a:lnTo>
                  <a:pt x="131317" y="1115110"/>
                </a:lnTo>
                <a:lnTo>
                  <a:pt x="160273" y="1140574"/>
                </a:lnTo>
                <a:lnTo>
                  <a:pt x="207644" y="1177404"/>
                </a:lnTo>
                <a:lnTo>
                  <a:pt x="241681" y="1201254"/>
                </a:lnTo>
                <a:lnTo>
                  <a:pt x="277494" y="1224597"/>
                </a:lnTo>
                <a:lnTo>
                  <a:pt x="314578" y="1247533"/>
                </a:lnTo>
                <a:lnTo>
                  <a:pt x="353186" y="1270076"/>
                </a:lnTo>
                <a:lnTo>
                  <a:pt x="392683" y="1292225"/>
                </a:lnTo>
                <a:lnTo>
                  <a:pt x="433069" y="1314259"/>
                </a:lnTo>
                <a:lnTo>
                  <a:pt x="473963" y="1336014"/>
                </a:lnTo>
                <a:lnTo>
                  <a:pt x="524997" y="1362595"/>
                </a:lnTo>
                <a:lnTo>
                  <a:pt x="537633" y="1361994"/>
                </a:lnTo>
                <a:lnTo>
                  <a:pt x="530944" y="1351369"/>
                </a:lnTo>
                <a:lnTo>
                  <a:pt x="479909" y="1324762"/>
                </a:lnTo>
                <a:lnTo>
                  <a:pt x="439110" y="1303096"/>
                </a:lnTo>
                <a:lnTo>
                  <a:pt x="398826" y="1281125"/>
                </a:lnTo>
                <a:lnTo>
                  <a:pt x="359428" y="1259027"/>
                </a:lnTo>
                <a:lnTo>
                  <a:pt x="321186" y="1236611"/>
                </a:lnTo>
                <a:lnTo>
                  <a:pt x="284370" y="1213916"/>
                </a:lnTo>
                <a:lnTo>
                  <a:pt x="248665" y="1190675"/>
                </a:lnTo>
                <a:lnTo>
                  <a:pt x="215010" y="1167079"/>
                </a:lnTo>
                <a:lnTo>
                  <a:pt x="183538" y="1143050"/>
                </a:lnTo>
                <a:lnTo>
                  <a:pt x="168409" y="1130769"/>
                </a:lnTo>
                <a:lnTo>
                  <a:pt x="126748" y="1093089"/>
                </a:lnTo>
                <a:lnTo>
                  <a:pt x="102467" y="1067435"/>
                </a:lnTo>
                <a:lnTo>
                  <a:pt x="91165" y="1054100"/>
                </a:lnTo>
                <a:lnTo>
                  <a:pt x="80717" y="1040765"/>
                </a:lnTo>
                <a:lnTo>
                  <a:pt x="70920" y="1027176"/>
                </a:lnTo>
                <a:lnTo>
                  <a:pt x="62012" y="1013460"/>
                </a:lnTo>
                <a:lnTo>
                  <a:pt x="53593" y="999236"/>
                </a:lnTo>
                <a:lnTo>
                  <a:pt x="46552" y="985393"/>
                </a:lnTo>
                <a:lnTo>
                  <a:pt x="40047" y="970915"/>
                </a:lnTo>
                <a:lnTo>
                  <a:pt x="34135" y="955929"/>
                </a:lnTo>
                <a:lnTo>
                  <a:pt x="34079" y="955675"/>
                </a:lnTo>
                <a:lnTo>
                  <a:pt x="29166" y="940689"/>
                </a:lnTo>
                <a:lnTo>
                  <a:pt x="24834" y="925068"/>
                </a:lnTo>
                <a:lnTo>
                  <a:pt x="21139" y="909193"/>
                </a:lnTo>
                <a:lnTo>
                  <a:pt x="21162" y="908939"/>
                </a:lnTo>
                <a:lnTo>
                  <a:pt x="18230" y="892937"/>
                </a:lnTo>
                <a:lnTo>
                  <a:pt x="15909" y="876427"/>
                </a:lnTo>
                <a:lnTo>
                  <a:pt x="14216" y="859282"/>
                </a:lnTo>
                <a:lnTo>
                  <a:pt x="13204" y="842264"/>
                </a:lnTo>
                <a:lnTo>
                  <a:pt x="12701" y="824865"/>
                </a:lnTo>
                <a:lnTo>
                  <a:pt x="12840" y="807339"/>
                </a:lnTo>
                <a:lnTo>
                  <a:pt x="13452" y="790194"/>
                </a:lnTo>
                <a:lnTo>
                  <a:pt x="16477" y="754507"/>
                </a:lnTo>
                <a:lnTo>
                  <a:pt x="16562" y="754126"/>
                </a:lnTo>
                <a:lnTo>
                  <a:pt x="21410" y="718693"/>
                </a:lnTo>
                <a:lnTo>
                  <a:pt x="28272" y="682498"/>
                </a:lnTo>
                <a:lnTo>
                  <a:pt x="36769" y="646430"/>
                </a:lnTo>
                <a:lnTo>
                  <a:pt x="46791" y="610743"/>
                </a:lnTo>
                <a:lnTo>
                  <a:pt x="58210" y="575563"/>
                </a:lnTo>
                <a:lnTo>
                  <a:pt x="70899" y="541019"/>
                </a:lnTo>
                <a:lnTo>
                  <a:pt x="84783" y="507365"/>
                </a:lnTo>
                <a:lnTo>
                  <a:pt x="99326" y="474853"/>
                </a:lnTo>
                <a:lnTo>
                  <a:pt x="114683" y="443611"/>
                </a:lnTo>
                <a:lnTo>
                  <a:pt x="123316" y="427990"/>
                </a:lnTo>
                <a:lnTo>
                  <a:pt x="133222" y="411988"/>
                </a:lnTo>
                <a:lnTo>
                  <a:pt x="144564" y="395731"/>
                </a:lnTo>
                <a:lnTo>
                  <a:pt x="157131" y="378713"/>
                </a:lnTo>
                <a:lnTo>
                  <a:pt x="170941" y="361188"/>
                </a:lnTo>
                <a:lnTo>
                  <a:pt x="185568" y="343662"/>
                </a:lnTo>
                <a:lnTo>
                  <a:pt x="201184" y="325755"/>
                </a:lnTo>
                <a:lnTo>
                  <a:pt x="217677" y="307721"/>
                </a:lnTo>
                <a:lnTo>
                  <a:pt x="234695" y="289560"/>
                </a:lnTo>
                <a:lnTo>
                  <a:pt x="252348" y="271399"/>
                </a:lnTo>
                <a:lnTo>
                  <a:pt x="288925" y="235331"/>
                </a:lnTo>
                <a:lnTo>
                  <a:pt x="326263" y="200025"/>
                </a:lnTo>
                <a:lnTo>
                  <a:pt x="363600" y="166116"/>
                </a:lnTo>
                <a:lnTo>
                  <a:pt x="381888" y="149860"/>
                </a:lnTo>
                <a:lnTo>
                  <a:pt x="381761" y="149860"/>
                </a:lnTo>
                <a:lnTo>
                  <a:pt x="417448" y="118999"/>
                </a:lnTo>
                <a:lnTo>
                  <a:pt x="450469" y="90805"/>
                </a:lnTo>
                <a:lnTo>
                  <a:pt x="465963" y="77978"/>
                </a:lnTo>
                <a:lnTo>
                  <a:pt x="465835" y="77978"/>
                </a:lnTo>
                <a:lnTo>
                  <a:pt x="493903" y="54991"/>
                </a:lnTo>
                <a:lnTo>
                  <a:pt x="493775" y="54991"/>
                </a:lnTo>
                <a:lnTo>
                  <a:pt x="526795" y="28448"/>
                </a:lnTo>
                <a:lnTo>
                  <a:pt x="526955" y="28448"/>
                </a:lnTo>
                <a:lnTo>
                  <a:pt x="541528" y="16891"/>
                </a:lnTo>
                <a:lnTo>
                  <a:pt x="546226" y="13081"/>
                </a:lnTo>
                <a:lnTo>
                  <a:pt x="546389" y="13081"/>
                </a:lnTo>
                <a:lnTo>
                  <a:pt x="549147" y="10922"/>
                </a:lnTo>
                <a:lnTo>
                  <a:pt x="550036" y="10160"/>
                </a:lnTo>
                <a:lnTo>
                  <a:pt x="542544" y="0"/>
                </a:lnTo>
                <a:close/>
              </a:path>
              <a:path w="560070" h="1378585">
                <a:moveTo>
                  <a:pt x="530944" y="1351369"/>
                </a:moveTo>
                <a:lnTo>
                  <a:pt x="537633" y="1361994"/>
                </a:lnTo>
                <a:lnTo>
                  <a:pt x="548512" y="1361478"/>
                </a:lnTo>
                <a:lnTo>
                  <a:pt x="550324" y="1361478"/>
                </a:lnTo>
                <a:lnTo>
                  <a:pt x="530944" y="1351369"/>
                </a:lnTo>
                <a:close/>
              </a:path>
              <a:path w="560070" h="1378585">
                <a:moveTo>
                  <a:pt x="479932" y="1324762"/>
                </a:moveTo>
                <a:close/>
              </a:path>
              <a:path w="560070" h="1378585">
                <a:moveTo>
                  <a:pt x="439038" y="1303058"/>
                </a:moveTo>
                <a:close/>
              </a:path>
              <a:path w="560070" h="1378585">
                <a:moveTo>
                  <a:pt x="398779" y="1281099"/>
                </a:moveTo>
                <a:close/>
              </a:path>
              <a:path w="560070" h="1378585">
                <a:moveTo>
                  <a:pt x="359428" y="1259027"/>
                </a:moveTo>
                <a:close/>
              </a:path>
              <a:path w="560070" h="1378585">
                <a:moveTo>
                  <a:pt x="321251" y="1236652"/>
                </a:moveTo>
                <a:close/>
              </a:path>
              <a:path w="560070" h="1378585">
                <a:moveTo>
                  <a:pt x="321186" y="1236611"/>
                </a:moveTo>
                <a:close/>
              </a:path>
              <a:path w="560070" h="1378585">
                <a:moveTo>
                  <a:pt x="284225" y="1213827"/>
                </a:moveTo>
                <a:lnTo>
                  <a:pt x="284370" y="1213916"/>
                </a:lnTo>
                <a:lnTo>
                  <a:pt x="284225" y="1213827"/>
                </a:lnTo>
                <a:close/>
              </a:path>
              <a:path w="560070" h="1378585">
                <a:moveTo>
                  <a:pt x="248756" y="1190675"/>
                </a:moveTo>
                <a:lnTo>
                  <a:pt x="248919" y="1190790"/>
                </a:lnTo>
                <a:lnTo>
                  <a:pt x="248756" y="1190675"/>
                </a:lnTo>
                <a:close/>
              </a:path>
              <a:path w="560070" h="1378585">
                <a:moveTo>
                  <a:pt x="215081" y="1167079"/>
                </a:moveTo>
                <a:lnTo>
                  <a:pt x="215264" y="1167218"/>
                </a:lnTo>
                <a:lnTo>
                  <a:pt x="215081" y="1167079"/>
                </a:lnTo>
                <a:close/>
              </a:path>
              <a:path w="560070" h="1378585">
                <a:moveTo>
                  <a:pt x="183387" y="1142936"/>
                </a:moveTo>
                <a:lnTo>
                  <a:pt x="183538" y="1143050"/>
                </a:lnTo>
                <a:lnTo>
                  <a:pt x="183387" y="1142936"/>
                </a:lnTo>
                <a:close/>
              </a:path>
              <a:path w="560070" h="1378585">
                <a:moveTo>
                  <a:pt x="168409" y="1130769"/>
                </a:moveTo>
                <a:close/>
              </a:path>
              <a:path w="560070" h="1378585">
                <a:moveTo>
                  <a:pt x="153806" y="1118306"/>
                </a:moveTo>
                <a:close/>
              </a:path>
              <a:path w="560070" h="1378585">
                <a:moveTo>
                  <a:pt x="153797" y="1118298"/>
                </a:moveTo>
                <a:close/>
              </a:path>
              <a:path w="560070" h="1378585">
                <a:moveTo>
                  <a:pt x="139953" y="1105789"/>
                </a:moveTo>
                <a:lnTo>
                  <a:pt x="140081" y="1105916"/>
                </a:lnTo>
                <a:lnTo>
                  <a:pt x="139953" y="1105789"/>
                </a:lnTo>
                <a:close/>
              </a:path>
              <a:path w="560070" h="1378585">
                <a:moveTo>
                  <a:pt x="126789" y="1093131"/>
                </a:moveTo>
                <a:close/>
              </a:path>
              <a:path w="560070" h="1378585">
                <a:moveTo>
                  <a:pt x="126748" y="1093089"/>
                </a:moveTo>
                <a:close/>
              </a:path>
              <a:path w="560070" h="1378585">
                <a:moveTo>
                  <a:pt x="114183" y="1080262"/>
                </a:moveTo>
                <a:lnTo>
                  <a:pt x="114300" y="1080389"/>
                </a:lnTo>
                <a:lnTo>
                  <a:pt x="114183" y="1080262"/>
                </a:lnTo>
                <a:close/>
              </a:path>
              <a:path w="560070" h="1378585">
                <a:moveTo>
                  <a:pt x="102234" y="1067181"/>
                </a:moveTo>
                <a:lnTo>
                  <a:pt x="102361" y="1067435"/>
                </a:lnTo>
                <a:lnTo>
                  <a:pt x="102234" y="1067181"/>
                </a:lnTo>
                <a:close/>
              </a:path>
              <a:path w="560070" h="1378585">
                <a:moveTo>
                  <a:pt x="91086" y="1053973"/>
                </a:moveTo>
                <a:close/>
              </a:path>
              <a:path w="560070" h="1378585">
                <a:moveTo>
                  <a:pt x="80517" y="1040511"/>
                </a:moveTo>
                <a:lnTo>
                  <a:pt x="80644" y="1040765"/>
                </a:lnTo>
                <a:lnTo>
                  <a:pt x="80517" y="1040511"/>
                </a:lnTo>
                <a:close/>
              </a:path>
              <a:path w="560070" h="1378585">
                <a:moveTo>
                  <a:pt x="70738" y="1026922"/>
                </a:moveTo>
                <a:lnTo>
                  <a:pt x="70865" y="1027176"/>
                </a:lnTo>
                <a:lnTo>
                  <a:pt x="70738" y="1026922"/>
                </a:lnTo>
                <a:close/>
              </a:path>
              <a:path w="560070" h="1378585">
                <a:moveTo>
                  <a:pt x="61848" y="1013206"/>
                </a:moveTo>
                <a:lnTo>
                  <a:pt x="61975" y="1013460"/>
                </a:lnTo>
                <a:lnTo>
                  <a:pt x="61848" y="1013206"/>
                </a:lnTo>
                <a:close/>
              </a:path>
              <a:path w="560070" h="1378585">
                <a:moveTo>
                  <a:pt x="53716" y="999236"/>
                </a:moveTo>
                <a:lnTo>
                  <a:pt x="53847" y="999490"/>
                </a:lnTo>
                <a:lnTo>
                  <a:pt x="53716" y="999236"/>
                </a:lnTo>
                <a:close/>
              </a:path>
              <a:path w="560070" h="1378585">
                <a:moveTo>
                  <a:pt x="46354" y="985012"/>
                </a:moveTo>
                <a:lnTo>
                  <a:pt x="46481" y="985393"/>
                </a:lnTo>
                <a:lnTo>
                  <a:pt x="46354" y="985012"/>
                </a:lnTo>
                <a:close/>
              </a:path>
              <a:path w="560070" h="1378585">
                <a:moveTo>
                  <a:pt x="39877" y="970534"/>
                </a:moveTo>
                <a:lnTo>
                  <a:pt x="40004" y="970915"/>
                </a:lnTo>
                <a:lnTo>
                  <a:pt x="39877" y="970534"/>
                </a:lnTo>
                <a:close/>
              </a:path>
              <a:path w="560070" h="1378585">
                <a:moveTo>
                  <a:pt x="34079" y="955675"/>
                </a:moveTo>
                <a:lnTo>
                  <a:pt x="34162" y="955929"/>
                </a:lnTo>
                <a:lnTo>
                  <a:pt x="34079" y="955675"/>
                </a:lnTo>
                <a:close/>
              </a:path>
              <a:path w="560070" h="1378585">
                <a:moveTo>
                  <a:pt x="29082" y="940435"/>
                </a:moveTo>
                <a:lnTo>
                  <a:pt x="29082" y="940689"/>
                </a:lnTo>
                <a:lnTo>
                  <a:pt x="29082" y="940435"/>
                </a:lnTo>
                <a:close/>
              </a:path>
              <a:path w="560070" h="1378585">
                <a:moveTo>
                  <a:pt x="24764" y="924814"/>
                </a:moveTo>
                <a:lnTo>
                  <a:pt x="24764" y="925068"/>
                </a:lnTo>
                <a:lnTo>
                  <a:pt x="24764" y="924814"/>
                </a:lnTo>
                <a:close/>
              </a:path>
              <a:path w="560070" h="1378585">
                <a:moveTo>
                  <a:pt x="21162" y="908939"/>
                </a:moveTo>
                <a:lnTo>
                  <a:pt x="21208" y="909193"/>
                </a:lnTo>
                <a:lnTo>
                  <a:pt x="21162" y="908939"/>
                </a:lnTo>
                <a:close/>
              </a:path>
              <a:path w="560070" h="1378585">
                <a:moveTo>
                  <a:pt x="18160" y="892556"/>
                </a:moveTo>
                <a:lnTo>
                  <a:pt x="18160" y="892937"/>
                </a:lnTo>
                <a:lnTo>
                  <a:pt x="18160" y="892556"/>
                </a:lnTo>
                <a:close/>
              </a:path>
              <a:path w="560070" h="1378585">
                <a:moveTo>
                  <a:pt x="15875" y="876173"/>
                </a:moveTo>
                <a:lnTo>
                  <a:pt x="15875" y="876427"/>
                </a:lnTo>
                <a:lnTo>
                  <a:pt x="15875" y="876173"/>
                </a:lnTo>
                <a:close/>
              </a:path>
              <a:path w="560070" h="1378585">
                <a:moveTo>
                  <a:pt x="12836" y="807466"/>
                </a:moveTo>
                <a:lnTo>
                  <a:pt x="12826" y="807720"/>
                </a:lnTo>
                <a:lnTo>
                  <a:pt x="12836" y="807466"/>
                </a:lnTo>
                <a:close/>
              </a:path>
              <a:path w="560070" h="1378585">
                <a:moveTo>
                  <a:pt x="13483" y="789940"/>
                </a:moveTo>
                <a:lnTo>
                  <a:pt x="13461" y="790194"/>
                </a:lnTo>
                <a:lnTo>
                  <a:pt x="13483" y="789940"/>
                </a:lnTo>
                <a:close/>
              </a:path>
              <a:path w="560070" h="1378585">
                <a:moveTo>
                  <a:pt x="16562" y="754126"/>
                </a:moveTo>
                <a:lnTo>
                  <a:pt x="16509" y="754507"/>
                </a:lnTo>
                <a:lnTo>
                  <a:pt x="16562" y="754126"/>
                </a:lnTo>
                <a:close/>
              </a:path>
              <a:path w="560070" h="1378585">
                <a:moveTo>
                  <a:pt x="21462" y="718312"/>
                </a:moveTo>
                <a:lnTo>
                  <a:pt x="21335" y="718693"/>
                </a:lnTo>
                <a:lnTo>
                  <a:pt x="21462" y="718312"/>
                </a:lnTo>
                <a:close/>
              </a:path>
              <a:path w="560070" h="1378585">
                <a:moveTo>
                  <a:pt x="28320" y="682244"/>
                </a:moveTo>
                <a:lnTo>
                  <a:pt x="28193" y="682498"/>
                </a:lnTo>
                <a:lnTo>
                  <a:pt x="28320" y="682244"/>
                </a:lnTo>
                <a:close/>
              </a:path>
              <a:path w="560070" h="1378585">
                <a:moveTo>
                  <a:pt x="36829" y="646176"/>
                </a:moveTo>
                <a:lnTo>
                  <a:pt x="36702" y="646430"/>
                </a:lnTo>
                <a:lnTo>
                  <a:pt x="36829" y="646176"/>
                </a:lnTo>
                <a:close/>
              </a:path>
              <a:path w="560070" h="1378585">
                <a:moveTo>
                  <a:pt x="46862" y="610488"/>
                </a:moveTo>
                <a:lnTo>
                  <a:pt x="46735" y="610743"/>
                </a:lnTo>
                <a:lnTo>
                  <a:pt x="46862" y="610488"/>
                </a:lnTo>
                <a:close/>
              </a:path>
              <a:path w="560070" h="1378585">
                <a:moveTo>
                  <a:pt x="58292" y="575310"/>
                </a:moveTo>
                <a:lnTo>
                  <a:pt x="58165" y="575563"/>
                </a:lnTo>
                <a:lnTo>
                  <a:pt x="58292" y="575310"/>
                </a:lnTo>
                <a:close/>
              </a:path>
              <a:path w="560070" h="1378585">
                <a:moveTo>
                  <a:pt x="70992" y="540766"/>
                </a:moveTo>
                <a:lnTo>
                  <a:pt x="70865" y="541019"/>
                </a:lnTo>
                <a:lnTo>
                  <a:pt x="70992" y="540766"/>
                </a:lnTo>
                <a:close/>
              </a:path>
              <a:path w="560070" h="1378585">
                <a:moveTo>
                  <a:pt x="84835" y="507238"/>
                </a:moveTo>
                <a:lnTo>
                  <a:pt x="84708" y="507365"/>
                </a:lnTo>
                <a:lnTo>
                  <a:pt x="84835" y="507238"/>
                </a:lnTo>
                <a:close/>
              </a:path>
              <a:path w="560070" h="1378585">
                <a:moveTo>
                  <a:pt x="123346" y="427990"/>
                </a:moveTo>
                <a:lnTo>
                  <a:pt x="123189" y="428244"/>
                </a:lnTo>
                <a:lnTo>
                  <a:pt x="123346" y="427990"/>
                </a:lnTo>
                <a:close/>
              </a:path>
              <a:path w="560070" h="1378585">
                <a:moveTo>
                  <a:pt x="133272" y="411988"/>
                </a:moveTo>
                <a:lnTo>
                  <a:pt x="133095" y="412242"/>
                </a:lnTo>
                <a:lnTo>
                  <a:pt x="133272" y="411988"/>
                </a:lnTo>
                <a:close/>
              </a:path>
              <a:path w="560070" h="1378585">
                <a:moveTo>
                  <a:pt x="144652" y="395605"/>
                </a:moveTo>
                <a:close/>
              </a:path>
              <a:path w="560070" h="1378585">
                <a:moveTo>
                  <a:pt x="157225" y="378587"/>
                </a:moveTo>
                <a:lnTo>
                  <a:pt x="157098" y="378713"/>
                </a:lnTo>
                <a:lnTo>
                  <a:pt x="157225" y="378587"/>
                </a:lnTo>
                <a:close/>
              </a:path>
              <a:path w="560070" h="1378585">
                <a:moveTo>
                  <a:pt x="171025" y="361188"/>
                </a:moveTo>
                <a:lnTo>
                  <a:pt x="170814" y="361442"/>
                </a:lnTo>
                <a:lnTo>
                  <a:pt x="171025" y="361188"/>
                </a:lnTo>
                <a:close/>
              </a:path>
              <a:path w="560070" h="1378585">
                <a:moveTo>
                  <a:pt x="185673" y="343535"/>
                </a:moveTo>
                <a:close/>
              </a:path>
              <a:path w="560070" h="1378585">
                <a:moveTo>
                  <a:pt x="234818" y="289560"/>
                </a:moveTo>
                <a:close/>
              </a:path>
              <a:path w="560070" h="1378585">
                <a:moveTo>
                  <a:pt x="526955" y="28448"/>
                </a:moveTo>
                <a:lnTo>
                  <a:pt x="526795" y="28448"/>
                </a:lnTo>
                <a:lnTo>
                  <a:pt x="526955" y="28448"/>
                </a:lnTo>
                <a:close/>
              </a:path>
              <a:path w="560070" h="1378585">
                <a:moveTo>
                  <a:pt x="546389" y="13081"/>
                </a:moveTo>
                <a:lnTo>
                  <a:pt x="546226" y="13081"/>
                </a:lnTo>
                <a:lnTo>
                  <a:pt x="546389" y="1308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03846" y="4899037"/>
            <a:ext cx="13970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-5" dirty="0">
                <a:latin typeface="Symbol"/>
                <a:cs typeface="Symbol"/>
              </a:rPr>
              <a:t>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18376" y="4170807"/>
            <a:ext cx="560070" cy="1378585"/>
          </a:xfrm>
          <a:custGeom>
            <a:avLst/>
            <a:gdLst/>
            <a:ahLst/>
            <a:cxnLst/>
            <a:rect l="l" t="t" r="r" b="b"/>
            <a:pathLst>
              <a:path w="560070" h="1378585">
                <a:moveTo>
                  <a:pt x="42925" y="1342390"/>
                </a:moveTo>
                <a:lnTo>
                  <a:pt x="13716" y="1365504"/>
                </a:lnTo>
                <a:lnTo>
                  <a:pt x="10922" y="1367663"/>
                </a:lnTo>
                <a:lnTo>
                  <a:pt x="10032" y="1368425"/>
                </a:lnTo>
                <a:lnTo>
                  <a:pt x="17399" y="1378585"/>
                </a:lnTo>
                <a:lnTo>
                  <a:pt x="18542" y="1377823"/>
                </a:lnTo>
                <a:lnTo>
                  <a:pt x="26416" y="1371600"/>
                </a:lnTo>
                <a:lnTo>
                  <a:pt x="33020" y="1366520"/>
                </a:lnTo>
                <a:lnTo>
                  <a:pt x="50800" y="1352423"/>
                </a:lnTo>
                <a:lnTo>
                  <a:pt x="62954" y="1342517"/>
                </a:lnTo>
                <a:lnTo>
                  <a:pt x="42925" y="1342517"/>
                </a:lnTo>
                <a:lnTo>
                  <a:pt x="42925" y="1342390"/>
                </a:lnTo>
                <a:close/>
              </a:path>
              <a:path w="560070" h="1378585">
                <a:moveTo>
                  <a:pt x="13843" y="1365377"/>
                </a:moveTo>
                <a:lnTo>
                  <a:pt x="13680" y="1365504"/>
                </a:lnTo>
                <a:lnTo>
                  <a:pt x="13843" y="1365377"/>
                </a:lnTo>
                <a:close/>
              </a:path>
              <a:path w="560070" h="1378585">
                <a:moveTo>
                  <a:pt x="271145" y="1143254"/>
                </a:moveTo>
                <a:lnTo>
                  <a:pt x="233806" y="1178560"/>
                </a:lnTo>
                <a:lnTo>
                  <a:pt x="196469" y="1212469"/>
                </a:lnTo>
                <a:lnTo>
                  <a:pt x="178180" y="1228852"/>
                </a:lnTo>
                <a:lnTo>
                  <a:pt x="125729" y="1274064"/>
                </a:lnTo>
                <a:lnTo>
                  <a:pt x="109474" y="1287780"/>
                </a:lnTo>
                <a:lnTo>
                  <a:pt x="42925" y="1342517"/>
                </a:lnTo>
                <a:lnTo>
                  <a:pt x="62954" y="1342517"/>
                </a:lnTo>
                <a:lnTo>
                  <a:pt x="117728" y="1297559"/>
                </a:lnTo>
                <a:lnTo>
                  <a:pt x="168528" y="1254125"/>
                </a:lnTo>
                <a:lnTo>
                  <a:pt x="204977" y="1221867"/>
                </a:lnTo>
                <a:lnTo>
                  <a:pt x="242443" y="1187831"/>
                </a:lnTo>
                <a:lnTo>
                  <a:pt x="279907" y="1152398"/>
                </a:lnTo>
                <a:lnTo>
                  <a:pt x="289051" y="1143381"/>
                </a:lnTo>
                <a:lnTo>
                  <a:pt x="271145" y="1143381"/>
                </a:lnTo>
                <a:close/>
              </a:path>
              <a:path w="560070" h="1378585">
                <a:moveTo>
                  <a:pt x="359701" y="1070864"/>
                </a:moveTo>
                <a:lnTo>
                  <a:pt x="342519" y="1070864"/>
                </a:lnTo>
                <a:lnTo>
                  <a:pt x="325374" y="1089152"/>
                </a:lnTo>
                <a:lnTo>
                  <a:pt x="307721" y="1107186"/>
                </a:lnTo>
                <a:lnTo>
                  <a:pt x="271145" y="1143381"/>
                </a:lnTo>
                <a:lnTo>
                  <a:pt x="289051" y="1143381"/>
                </a:lnTo>
                <a:lnTo>
                  <a:pt x="316738" y="1116076"/>
                </a:lnTo>
                <a:lnTo>
                  <a:pt x="334518" y="1097915"/>
                </a:lnTo>
                <a:lnTo>
                  <a:pt x="351790" y="1079627"/>
                </a:lnTo>
                <a:lnTo>
                  <a:pt x="359701" y="1070864"/>
                </a:lnTo>
                <a:close/>
              </a:path>
              <a:path w="560070" h="1378585">
                <a:moveTo>
                  <a:pt x="325374" y="1089025"/>
                </a:moveTo>
                <a:lnTo>
                  <a:pt x="325250" y="1089152"/>
                </a:lnTo>
                <a:lnTo>
                  <a:pt x="325374" y="1089025"/>
                </a:lnTo>
                <a:close/>
              </a:path>
              <a:path w="560070" h="1378585">
                <a:moveTo>
                  <a:pt x="375730" y="1052830"/>
                </a:moveTo>
                <a:lnTo>
                  <a:pt x="358901" y="1052830"/>
                </a:lnTo>
                <a:lnTo>
                  <a:pt x="342392" y="1070991"/>
                </a:lnTo>
                <a:lnTo>
                  <a:pt x="359701" y="1070864"/>
                </a:lnTo>
                <a:lnTo>
                  <a:pt x="368300" y="1061339"/>
                </a:lnTo>
                <a:lnTo>
                  <a:pt x="375730" y="1052830"/>
                </a:lnTo>
                <a:close/>
              </a:path>
              <a:path w="560070" h="1378585">
                <a:moveTo>
                  <a:pt x="405466" y="1017270"/>
                </a:moveTo>
                <a:lnTo>
                  <a:pt x="389254" y="1017270"/>
                </a:lnTo>
                <a:lnTo>
                  <a:pt x="374396" y="1035050"/>
                </a:lnTo>
                <a:lnTo>
                  <a:pt x="358775" y="1052957"/>
                </a:lnTo>
                <a:lnTo>
                  <a:pt x="375730" y="1052830"/>
                </a:lnTo>
                <a:lnTo>
                  <a:pt x="384048" y="1043305"/>
                </a:lnTo>
                <a:lnTo>
                  <a:pt x="399033" y="1025398"/>
                </a:lnTo>
                <a:lnTo>
                  <a:pt x="405466" y="1017270"/>
                </a:lnTo>
                <a:close/>
              </a:path>
              <a:path w="560070" h="1378585">
                <a:moveTo>
                  <a:pt x="430926" y="982980"/>
                </a:moveTo>
                <a:lnTo>
                  <a:pt x="415544" y="982980"/>
                </a:lnTo>
                <a:lnTo>
                  <a:pt x="402844" y="1000125"/>
                </a:lnTo>
                <a:lnTo>
                  <a:pt x="389127" y="1017397"/>
                </a:lnTo>
                <a:lnTo>
                  <a:pt x="389254" y="1017270"/>
                </a:lnTo>
                <a:lnTo>
                  <a:pt x="405466" y="1017270"/>
                </a:lnTo>
                <a:lnTo>
                  <a:pt x="413003" y="1007745"/>
                </a:lnTo>
                <a:lnTo>
                  <a:pt x="425830" y="990346"/>
                </a:lnTo>
                <a:lnTo>
                  <a:pt x="430926" y="982980"/>
                </a:lnTo>
                <a:close/>
              </a:path>
              <a:path w="560070" h="1378585">
                <a:moveTo>
                  <a:pt x="402971" y="999871"/>
                </a:moveTo>
                <a:lnTo>
                  <a:pt x="402770" y="1000125"/>
                </a:lnTo>
                <a:lnTo>
                  <a:pt x="402971" y="999871"/>
                </a:lnTo>
                <a:close/>
              </a:path>
              <a:path w="560070" h="1378585">
                <a:moveTo>
                  <a:pt x="441813" y="966470"/>
                </a:moveTo>
                <a:lnTo>
                  <a:pt x="426974" y="966470"/>
                </a:lnTo>
                <a:lnTo>
                  <a:pt x="415417" y="983107"/>
                </a:lnTo>
                <a:lnTo>
                  <a:pt x="430926" y="982980"/>
                </a:lnTo>
                <a:lnTo>
                  <a:pt x="437515" y="973455"/>
                </a:lnTo>
                <a:lnTo>
                  <a:pt x="441813" y="966470"/>
                </a:lnTo>
                <a:close/>
              </a:path>
              <a:path w="560070" h="1378585">
                <a:moveTo>
                  <a:pt x="474679" y="903859"/>
                </a:moveTo>
                <a:lnTo>
                  <a:pt x="460755" y="903859"/>
                </a:lnTo>
                <a:lnTo>
                  <a:pt x="445262" y="935355"/>
                </a:lnTo>
                <a:lnTo>
                  <a:pt x="436752" y="950595"/>
                </a:lnTo>
                <a:lnTo>
                  <a:pt x="426720" y="966724"/>
                </a:lnTo>
                <a:lnTo>
                  <a:pt x="426974" y="966470"/>
                </a:lnTo>
                <a:lnTo>
                  <a:pt x="441813" y="966470"/>
                </a:lnTo>
                <a:lnTo>
                  <a:pt x="447675" y="956945"/>
                </a:lnTo>
                <a:lnTo>
                  <a:pt x="456565" y="941070"/>
                </a:lnTo>
                <a:lnTo>
                  <a:pt x="472185" y="909447"/>
                </a:lnTo>
                <a:lnTo>
                  <a:pt x="474679" y="903859"/>
                </a:lnTo>
                <a:close/>
              </a:path>
              <a:path w="560070" h="1378585">
                <a:moveTo>
                  <a:pt x="436879" y="950341"/>
                </a:moveTo>
                <a:lnTo>
                  <a:pt x="436722" y="950595"/>
                </a:lnTo>
                <a:lnTo>
                  <a:pt x="436879" y="950341"/>
                </a:lnTo>
                <a:close/>
              </a:path>
              <a:path w="560070" h="1378585">
                <a:moveTo>
                  <a:pt x="445389" y="934974"/>
                </a:moveTo>
                <a:lnTo>
                  <a:pt x="445178" y="935355"/>
                </a:lnTo>
                <a:lnTo>
                  <a:pt x="445389" y="934974"/>
                </a:lnTo>
                <a:close/>
              </a:path>
              <a:path w="560070" h="1378585">
                <a:moveTo>
                  <a:pt x="489003" y="871347"/>
                </a:moveTo>
                <a:lnTo>
                  <a:pt x="475360" y="871347"/>
                </a:lnTo>
                <a:lnTo>
                  <a:pt x="460628" y="904113"/>
                </a:lnTo>
                <a:lnTo>
                  <a:pt x="460755" y="903859"/>
                </a:lnTo>
                <a:lnTo>
                  <a:pt x="474679" y="903859"/>
                </a:lnTo>
                <a:lnTo>
                  <a:pt x="486918" y="876427"/>
                </a:lnTo>
                <a:lnTo>
                  <a:pt x="489003" y="871347"/>
                </a:lnTo>
                <a:close/>
              </a:path>
              <a:path w="560070" h="1378585">
                <a:moveTo>
                  <a:pt x="502613" y="837692"/>
                </a:moveTo>
                <a:lnTo>
                  <a:pt x="489076" y="837692"/>
                </a:lnTo>
                <a:lnTo>
                  <a:pt x="475233" y="871474"/>
                </a:lnTo>
                <a:lnTo>
                  <a:pt x="489003" y="871347"/>
                </a:lnTo>
                <a:lnTo>
                  <a:pt x="500888" y="842391"/>
                </a:lnTo>
                <a:lnTo>
                  <a:pt x="502613" y="837692"/>
                </a:lnTo>
                <a:close/>
              </a:path>
              <a:path w="560070" h="1378585">
                <a:moveTo>
                  <a:pt x="515113" y="803148"/>
                </a:moveTo>
                <a:lnTo>
                  <a:pt x="501776" y="803148"/>
                </a:lnTo>
                <a:lnTo>
                  <a:pt x="488950" y="837946"/>
                </a:lnTo>
                <a:lnTo>
                  <a:pt x="489076" y="837692"/>
                </a:lnTo>
                <a:lnTo>
                  <a:pt x="502613" y="837692"/>
                </a:lnTo>
                <a:lnTo>
                  <a:pt x="513715" y="807466"/>
                </a:lnTo>
                <a:lnTo>
                  <a:pt x="515113" y="803148"/>
                </a:lnTo>
                <a:close/>
              </a:path>
              <a:path w="560070" h="1378585">
                <a:moveTo>
                  <a:pt x="526351" y="767969"/>
                </a:moveTo>
                <a:lnTo>
                  <a:pt x="513206" y="767969"/>
                </a:lnTo>
                <a:lnTo>
                  <a:pt x="501650" y="803402"/>
                </a:lnTo>
                <a:lnTo>
                  <a:pt x="501776" y="803148"/>
                </a:lnTo>
                <a:lnTo>
                  <a:pt x="515113" y="803148"/>
                </a:lnTo>
                <a:lnTo>
                  <a:pt x="525272" y="771779"/>
                </a:lnTo>
                <a:lnTo>
                  <a:pt x="526351" y="767969"/>
                </a:lnTo>
                <a:close/>
              </a:path>
              <a:path w="560070" h="1378585">
                <a:moveTo>
                  <a:pt x="551370" y="660019"/>
                </a:moveTo>
                <a:lnTo>
                  <a:pt x="538606" y="660019"/>
                </a:lnTo>
                <a:lnTo>
                  <a:pt x="531749" y="696468"/>
                </a:lnTo>
                <a:lnTo>
                  <a:pt x="523240" y="732409"/>
                </a:lnTo>
                <a:lnTo>
                  <a:pt x="513079" y="768223"/>
                </a:lnTo>
                <a:lnTo>
                  <a:pt x="513206" y="767969"/>
                </a:lnTo>
                <a:lnTo>
                  <a:pt x="526351" y="767969"/>
                </a:lnTo>
                <a:lnTo>
                  <a:pt x="535558" y="735457"/>
                </a:lnTo>
                <a:lnTo>
                  <a:pt x="544195" y="698881"/>
                </a:lnTo>
                <a:lnTo>
                  <a:pt x="551052" y="662305"/>
                </a:lnTo>
                <a:lnTo>
                  <a:pt x="551370" y="660019"/>
                </a:lnTo>
                <a:close/>
              </a:path>
              <a:path w="560070" h="1378585">
                <a:moveTo>
                  <a:pt x="523240" y="732155"/>
                </a:moveTo>
                <a:lnTo>
                  <a:pt x="523168" y="732409"/>
                </a:lnTo>
                <a:lnTo>
                  <a:pt x="523240" y="732155"/>
                </a:lnTo>
                <a:close/>
              </a:path>
              <a:path w="560070" h="1378585">
                <a:moveTo>
                  <a:pt x="531749" y="696214"/>
                </a:moveTo>
                <a:lnTo>
                  <a:pt x="531689" y="696468"/>
                </a:lnTo>
                <a:lnTo>
                  <a:pt x="531749" y="696214"/>
                </a:lnTo>
                <a:close/>
              </a:path>
              <a:path w="560070" h="1378585">
                <a:moveTo>
                  <a:pt x="560066" y="553466"/>
                </a:moveTo>
                <a:lnTo>
                  <a:pt x="547370" y="553466"/>
                </a:lnTo>
                <a:lnTo>
                  <a:pt x="547102" y="571373"/>
                </a:lnTo>
                <a:lnTo>
                  <a:pt x="546480" y="588772"/>
                </a:lnTo>
                <a:lnTo>
                  <a:pt x="546408" y="589407"/>
                </a:lnTo>
                <a:lnTo>
                  <a:pt x="543559" y="624459"/>
                </a:lnTo>
                <a:lnTo>
                  <a:pt x="538479" y="660400"/>
                </a:lnTo>
                <a:lnTo>
                  <a:pt x="538606" y="660019"/>
                </a:lnTo>
                <a:lnTo>
                  <a:pt x="551370" y="660019"/>
                </a:lnTo>
                <a:lnTo>
                  <a:pt x="556132" y="625729"/>
                </a:lnTo>
                <a:lnTo>
                  <a:pt x="559180" y="589407"/>
                </a:lnTo>
                <a:lnTo>
                  <a:pt x="559821" y="570992"/>
                </a:lnTo>
                <a:lnTo>
                  <a:pt x="560066" y="553466"/>
                </a:lnTo>
                <a:close/>
              </a:path>
              <a:path w="560070" h="1378585">
                <a:moveTo>
                  <a:pt x="543559" y="624205"/>
                </a:moveTo>
                <a:lnTo>
                  <a:pt x="543524" y="624459"/>
                </a:lnTo>
                <a:lnTo>
                  <a:pt x="543559" y="624205"/>
                </a:lnTo>
                <a:close/>
              </a:path>
              <a:path w="560070" h="1378585">
                <a:moveTo>
                  <a:pt x="546480" y="588518"/>
                </a:moveTo>
                <a:lnTo>
                  <a:pt x="546460" y="588772"/>
                </a:lnTo>
                <a:lnTo>
                  <a:pt x="546480" y="588518"/>
                </a:lnTo>
                <a:close/>
              </a:path>
              <a:path w="560070" h="1378585">
                <a:moveTo>
                  <a:pt x="547116" y="570992"/>
                </a:moveTo>
                <a:close/>
              </a:path>
              <a:path w="560070" h="1378585">
                <a:moveTo>
                  <a:pt x="559572" y="536194"/>
                </a:moveTo>
                <a:lnTo>
                  <a:pt x="546862" y="536194"/>
                </a:lnTo>
                <a:lnTo>
                  <a:pt x="547367" y="553635"/>
                </a:lnTo>
                <a:lnTo>
                  <a:pt x="547370" y="553466"/>
                </a:lnTo>
                <a:lnTo>
                  <a:pt x="560066" y="553466"/>
                </a:lnTo>
                <a:lnTo>
                  <a:pt x="559572" y="536194"/>
                </a:lnTo>
                <a:close/>
              </a:path>
              <a:path w="560070" h="1378585">
                <a:moveTo>
                  <a:pt x="558485" y="519303"/>
                </a:moveTo>
                <a:lnTo>
                  <a:pt x="545719" y="519303"/>
                </a:lnTo>
                <a:lnTo>
                  <a:pt x="546862" y="536448"/>
                </a:lnTo>
                <a:lnTo>
                  <a:pt x="546862" y="536194"/>
                </a:lnTo>
                <a:lnTo>
                  <a:pt x="559572" y="536194"/>
                </a:lnTo>
                <a:lnTo>
                  <a:pt x="559562" y="535813"/>
                </a:lnTo>
                <a:lnTo>
                  <a:pt x="558485" y="519303"/>
                </a:lnTo>
                <a:close/>
              </a:path>
              <a:path w="560070" h="1378585">
                <a:moveTo>
                  <a:pt x="556783" y="502285"/>
                </a:moveTo>
                <a:lnTo>
                  <a:pt x="544068" y="502285"/>
                </a:lnTo>
                <a:lnTo>
                  <a:pt x="545719" y="519430"/>
                </a:lnTo>
                <a:lnTo>
                  <a:pt x="558485" y="519303"/>
                </a:lnTo>
                <a:lnTo>
                  <a:pt x="558419" y="518287"/>
                </a:lnTo>
                <a:lnTo>
                  <a:pt x="556783" y="502285"/>
                </a:lnTo>
                <a:close/>
              </a:path>
              <a:path w="560070" h="1378585">
                <a:moveTo>
                  <a:pt x="554610" y="485775"/>
                </a:moveTo>
                <a:lnTo>
                  <a:pt x="541781" y="485775"/>
                </a:lnTo>
                <a:lnTo>
                  <a:pt x="544068" y="502539"/>
                </a:lnTo>
                <a:lnTo>
                  <a:pt x="544068" y="502285"/>
                </a:lnTo>
                <a:lnTo>
                  <a:pt x="556783" y="502285"/>
                </a:lnTo>
                <a:lnTo>
                  <a:pt x="556641" y="500888"/>
                </a:lnTo>
                <a:lnTo>
                  <a:pt x="554610" y="485775"/>
                </a:lnTo>
                <a:close/>
              </a:path>
              <a:path w="560070" h="1378585">
                <a:moveTo>
                  <a:pt x="548148" y="453517"/>
                </a:moveTo>
                <a:lnTo>
                  <a:pt x="535177" y="453517"/>
                </a:lnTo>
                <a:lnTo>
                  <a:pt x="538860" y="469773"/>
                </a:lnTo>
                <a:lnTo>
                  <a:pt x="541781" y="486029"/>
                </a:lnTo>
                <a:lnTo>
                  <a:pt x="541781" y="485775"/>
                </a:lnTo>
                <a:lnTo>
                  <a:pt x="554610" y="485775"/>
                </a:lnTo>
                <a:lnTo>
                  <a:pt x="554354" y="483870"/>
                </a:lnTo>
                <a:lnTo>
                  <a:pt x="551179" y="467106"/>
                </a:lnTo>
                <a:lnTo>
                  <a:pt x="548148" y="453517"/>
                </a:lnTo>
                <a:close/>
              </a:path>
              <a:path w="560070" h="1378585">
                <a:moveTo>
                  <a:pt x="538733" y="469519"/>
                </a:moveTo>
                <a:lnTo>
                  <a:pt x="538780" y="469773"/>
                </a:lnTo>
                <a:lnTo>
                  <a:pt x="538733" y="469519"/>
                </a:lnTo>
                <a:close/>
              </a:path>
              <a:path w="560070" h="1378585">
                <a:moveTo>
                  <a:pt x="544024" y="437896"/>
                </a:moveTo>
                <a:lnTo>
                  <a:pt x="530859" y="437896"/>
                </a:lnTo>
                <a:lnTo>
                  <a:pt x="535177" y="453898"/>
                </a:lnTo>
                <a:lnTo>
                  <a:pt x="535177" y="453517"/>
                </a:lnTo>
                <a:lnTo>
                  <a:pt x="548148" y="453517"/>
                </a:lnTo>
                <a:lnTo>
                  <a:pt x="547497" y="450596"/>
                </a:lnTo>
                <a:lnTo>
                  <a:pt x="544024" y="437896"/>
                </a:lnTo>
                <a:close/>
              </a:path>
              <a:path w="560070" h="1378585">
                <a:moveTo>
                  <a:pt x="539094" y="422656"/>
                </a:moveTo>
                <a:lnTo>
                  <a:pt x="525779" y="422656"/>
                </a:lnTo>
                <a:lnTo>
                  <a:pt x="525906" y="423037"/>
                </a:lnTo>
                <a:lnTo>
                  <a:pt x="530859" y="438277"/>
                </a:lnTo>
                <a:lnTo>
                  <a:pt x="530859" y="437896"/>
                </a:lnTo>
                <a:lnTo>
                  <a:pt x="544024" y="437896"/>
                </a:lnTo>
                <a:lnTo>
                  <a:pt x="543051" y="434340"/>
                </a:lnTo>
                <a:lnTo>
                  <a:pt x="539094" y="422656"/>
                </a:lnTo>
                <a:close/>
              </a:path>
              <a:path w="560070" h="1378585">
                <a:moveTo>
                  <a:pt x="525888" y="422990"/>
                </a:moveTo>
                <a:close/>
              </a:path>
              <a:path w="560070" h="1378585">
                <a:moveTo>
                  <a:pt x="527331" y="393319"/>
                </a:moveTo>
                <a:lnTo>
                  <a:pt x="513460" y="393319"/>
                </a:lnTo>
                <a:lnTo>
                  <a:pt x="513588" y="393573"/>
                </a:lnTo>
                <a:lnTo>
                  <a:pt x="520065" y="408051"/>
                </a:lnTo>
                <a:lnTo>
                  <a:pt x="525888" y="422990"/>
                </a:lnTo>
                <a:lnTo>
                  <a:pt x="525779" y="422656"/>
                </a:lnTo>
                <a:lnTo>
                  <a:pt x="539094" y="422656"/>
                </a:lnTo>
                <a:lnTo>
                  <a:pt x="537718" y="418592"/>
                </a:lnTo>
                <a:lnTo>
                  <a:pt x="531749" y="402971"/>
                </a:lnTo>
                <a:lnTo>
                  <a:pt x="527331" y="393319"/>
                </a:lnTo>
                <a:close/>
              </a:path>
              <a:path w="560070" h="1378585">
                <a:moveTo>
                  <a:pt x="519938" y="407797"/>
                </a:moveTo>
                <a:lnTo>
                  <a:pt x="520037" y="408051"/>
                </a:lnTo>
                <a:lnTo>
                  <a:pt x="519938" y="407797"/>
                </a:lnTo>
                <a:close/>
              </a:path>
              <a:path w="560070" h="1378585">
                <a:moveTo>
                  <a:pt x="513489" y="393383"/>
                </a:moveTo>
                <a:lnTo>
                  <a:pt x="513574" y="393573"/>
                </a:lnTo>
                <a:lnTo>
                  <a:pt x="513489" y="393383"/>
                </a:lnTo>
                <a:close/>
              </a:path>
              <a:path w="560070" h="1378585">
                <a:moveTo>
                  <a:pt x="504253" y="351536"/>
                </a:moveTo>
                <a:lnTo>
                  <a:pt x="489076" y="351536"/>
                </a:lnTo>
                <a:lnTo>
                  <a:pt x="498221" y="365506"/>
                </a:lnTo>
                <a:lnTo>
                  <a:pt x="506349" y="379476"/>
                </a:lnTo>
                <a:lnTo>
                  <a:pt x="513489" y="393383"/>
                </a:lnTo>
                <a:lnTo>
                  <a:pt x="527331" y="393319"/>
                </a:lnTo>
                <a:lnTo>
                  <a:pt x="524891" y="387985"/>
                </a:lnTo>
                <a:lnTo>
                  <a:pt x="517398" y="373126"/>
                </a:lnTo>
                <a:lnTo>
                  <a:pt x="508889" y="358648"/>
                </a:lnTo>
                <a:lnTo>
                  <a:pt x="504253" y="351536"/>
                </a:lnTo>
                <a:close/>
              </a:path>
              <a:path w="560070" h="1378585">
                <a:moveTo>
                  <a:pt x="506095" y="379095"/>
                </a:moveTo>
                <a:lnTo>
                  <a:pt x="506292" y="379476"/>
                </a:lnTo>
                <a:lnTo>
                  <a:pt x="506095" y="379095"/>
                </a:lnTo>
                <a:close/>
              </a:path>
              <a:path w="560070" h="1378585">
                <a:moveTo>
                  <a:pt x="497967" y="365252"/>
                </a:moveTo>
                <a:lnTo>
                  <a:pt x="498116" y="365506"/>
                </a:lnTo>
                <a:lnTo>
                  <a:pt x="497967" y="365252"/>
                </a:lnTo>
                <a:close/>
              </a:path>
              <a:path w="560070" h="1378585">
                <a:moveTo>
                  <a:pt x="494966" y="337947"/>
                </a:moveTo>
                <a:lnTo>
                  <a:pt x="479298" y="337947"/>
                </a:lnTo>
                <a:lnTo>
                  <a:pt x="489203" y="351790"/>
                </a:lnTo>
                <a:lnTo>
                  <a:pt x="489076" y="351536"/>
                </a:lnTo>
                <a:lnTo>
                  <a:pt x="504253" y="351536"/>
                </a:lnTo>
                <a:lnTo>
                  <a:pt x="499618" y="344424"/>
                </a:lnTo>
                <a:lnTo>
                  <a:pt x="494966" y="337947"/>
                </a:lnTo>
                <a:close/>
              </a:path>
              <a:path w="560070" h="1378585">
                <a:moveTo>
                  <a:pt x="484875" y="324485"/>
                </a:moveTo>
                <a:lnTo>
                  <a:pt x="468756" y="324485"/>
                </a:lnTo>
                <a:lnTo>
                  <a:pt x="479425" y="338201"/>
                </a:lnTo>
                <a:lnTo>
                  <a:pt x="479298" y="337947"/>
                </a:lnTo>
                <a:lnTo>
                  <a:pt x="494966" y="337947"/>
                </a:lnTo>
                <a:lnTo>
                  <a:pt x="489584" y="330454"/>
                </a:lnTo>
                <a:lnTo>
                  <a:pt x="484875" y="324485"/>
                </a:lnTo>
                <a:close/>
              </a:path>
              <a:path w="560070" h="1378585">
                <a:moveTo>
                  <a:pt x="474176" y="311277"/>
                </a:moveTo>
                <a:lnTo>
                  <a:pt x="457580" y="311277"/>
                </a:lnTo>
                <a:lnTo>
                  <a:pt x="468883" y="324739"/>
                </a:lnTo>
                <a:lnTo>
                  <a:pt x="468756" y="324485"/>
                </a:lnTo>
                <a:lnTo>
                  <a:pt x="484875" y="324485"/>
                </a:lnTo>
                <a:lnTo>
                  <a:pt x="478663" y="316611"/>
                </a:lnTo>
                <a:lnTo>
                  <a:pt x="474176" y="311277"/>
                </a:lnTo>
                <a:close/>
              </a:path>
              <a:path w="560070" h="1378585">
                <a:moveTo>
                  <a:pt x="450720" y="285369"/>
                </a:moveTo>
                <a:lnTo>
                  <a:pt x="433070" y="285369"/>
                </a:lnTo>
                <a:lnTo>
                  <a:pt x="433324" y="285623"/>
                </a:lnTo>
                <a:lnTo>
                  <a:pt x="445770" y="298450"/>
                </a:lnTo>
                <a:lnTo>
                  <a:pt x="457707" y="311531"/>
                </a:lnTo>
                <a:lnTo>
                  <a:pt x="457580" y="311277"/>
                </a:lnTo>
                <a:lnTo>
                  <a:pt x="474176" y="311277"/>
                </a:lnTo>
                <a:lnTo>
                  <a:pt x="467232" y="303022"/>
                </a:lnTo>
                <a:lnTo>
                  <a:pt x="454914" y="289687"/>
                </a:lnTo>
                <a:lnTo>
                  <a:pt x="450720" y="285369"/>
                </a:lnTo>
                <a:close/>
              </a:path>
              <a:path w="560070" h="1378585">
                <a:moveTo>
                  <a:pt x="445643" y="298323"/>
                </a:moveTo>
                <a:close/>
              </a:path>
              <a:path w="560070" h="1378585">
                <a:moveTo>
                  <a:pt x="433225" y="285528"/>
                </a:moveTo>
                <a:close/>
              </a:path>
              <a:path w="560070" h="1378585">
                <a:moveTo>
                  <a:pt x="438259" y="272796"/>
                </a:moveTo>
                <a:lnTo>
                  <a:pt x="419862" y="272796"/>
                </a:lnTo>
                <a:lnTo>
                  <a:pt x="433225" y="285528"/>
                </a:lnTo>
                <a:lnTo>
                  <a:pt x="433070" y="285369"/>
                </a:lnTo>
                <a:lnTo>
                  <a:pt x="450720" y="285369"/>
                </a:lnTo>
                <a:lnTo>
                  <a:pt x="442087" y="276479"/>
                </a:lnTo>
                <a:lnTo>
                  <a:pt x="438259" y="272796"/>
                </a:lnTo>
                <a:close/>
              </a:path>
              <a:path w="560070" h="1378585">
                <a:moveTo>
                  <a:pt x="424926" y="260223"/>
                </a:moveTo>
                <a:lnTo>
                  <a:pt x="406019" y="260223"/>
                </a:lnTo>
                <a:lnTo>
                  <a:pt x="419989" y="272923"/>
                </a:lnTo>
                <a:lnTo>
                  <a:pt x="419862" y="272796"/>
                </a:lnTo>
                <a:lnTo>
                  <a:pt x="438259" y="272796"/>
                </a:lnTo>
                <a:lnTo>
                  <a:pt x="428625" y="263525"/>
                </a:lnTo>
                <a:lnTo>
                  <a:pt x="424926" y="260223"/>
                </a:lnTo>
                <a:close/>
              </a:path>
              <a:path w="560070" h="1378585">
                <a:moveTo>
                  <a:pt x="410895" y="247777"/>
                </a:moveTo>
                <a:lnTo>
                  <a:pt x="391541" y="247777"/>
                </a:lnTo>
                <a:lnTo>
                  <a:pt x="406146" y="260350"/>
                </a:lnTo>
                <a:lnTo>
                  <a:pt x="424926" y="260223"/>
                </a:lnTo>
                <a:lnTo>
                  <a:pt x="414400" y="250825"/>
                </a:lnTo>
                <a:lnTo>
                  <a:pt x="410895" y="247777"/>
                </a:lnTo>
                <a:close/>
              </a:path>
              <a:path w="560070" h="1378585">
                <a:moveTo>
                  <a:pt x="396659" y="235585"/>
                </a:moveTo>
                <a:lnTo>
                  <a:pt x="376554" y="235585"/>
                </a:lnTo>
                <a:lnTo>
                  <a:pt x="391668" y="247904"/>
                </a:lnTo>
                <a:lnTo>
                  <a:pt x="391541" y="247777"/>
                </a:lnTo>
                <a:lnTo>
                  <a:pt x="410895" y="247777"/>
                </a:lnTo>
                <a:lnTo>
                  <a:pt x="399796" y="238125"/>
                </a:lnTo>
                <a:lnTo>
                  <a:pt x="396659" y="235585"/>
                </a:lnTo>
                <a:close/>
              </a:path>
              <a:path w="560070" h="1378585">
                <a:moveTo>
                  <a:pt x="365685" y="211455"/>
                </a:moveTo>
                <a:lnTo>
                  <a:pt x="344804" y="211455"/>
                </a:lnTo>
                <a:lnTo>
                  <a:pt x="376681" y="235712"/>
                </a:lnTo>
                <a:lnTo>
                  <a:pt x="396659" y="235585"/>
                </a:lnTo>
                <a:lnTo>
                  <a:pt x="384428" y="225679"/>
                </a:lnTo>
                <a:lnTo>
                  <a:pt x="365685" y="211455"/>
                </a:lnTo>
                <a:close/>
              </a:path>
              <a:path w="560070" h="1378585">
                <a:moveTo>
                  <a:pt x="298866" y="164719"/>
                </a:moveTo>
                <a:lnTo>
                  <a:pt x="275717" y="164719"/>
                </a:lnTo>
                <a:lnTo>
                  <a:pt x="311276" y="187960"/>
                </a:lnTo>
                <a:lnTo>
                  <a:pt x="344931" y="211582"/>
                </a:lnTo>
                <a:lnTo>
                  <a:pt x="365685" y="211455"/>
                </a:lnTo>
                <a:lnTo>
                  <a:pt x="352298" y="201295"/>
                </a:lnTo>
                <a:lnTo>
                  <a:pt x="318262" y="177419"/>
                </a:lnTo>
                <a:lnTo>
                  <a:pt x="298866" y="164719"/>
                </a:lnTo>
                <a:close/>
              </a:path>
              <a:path w="560070" h="1378585">
                <a:moveTo>
                  <a:pt x="311023" y="187833"/>
                </a:moveTo>
                <a:lnTo>
                  <a:pt x="311204" y="187960"/>
                </a:lnTo>
                <a:lnTo>
                  <a:pt x="311023" y="187833"/>
                </a:lnTo>
                <a:close/>
              </a:path>
              <a:path w="560070" h="1378585">
                <a:moveTo>
                  <a:pt x="262868" y="141986"/>
                </a:moveTo>
                <a:lnTo>
                  <a:pt x="238759" y="141986"/>
                </a:lnTo>
                <a:lnTo>
                  <a:pt x="275844" y="164846"/>
                </a:lnTo>
                <a:lnTo>
                  <a:pt x="298866" y="164719"/>
                </a:lnTo>
                <a:lnTo>
                  <a:pt x="282575" y="154051"/>
                </a:lnTo>
                <a:lnTo>
                  <a:pt x="262868" y="141986"/>
                </a:lnTo>
                <a:close/>
              </a:path>
              <a:path w="560070" h="1378585">
                <a:moveTo>
                  <a:pt x="186894" y="97409"/>
                </a:moveTo>
                <a:lnTo>
                  <a:pt x="161035" y="97409"/>
                </a:lnTo>
                <a:lnTo>
                  <a:pt x="200532" y="119634"/>
                </a:lnTo>
                <a:lnTo>
                  <a:pt x="238759" y="142113"/>
                </a:lnTo>
                <a:lnTo>
                  <a:pt x="262868" y="141986"/>
                </a:lnTo>
                <a:lnTo>
                  <a:pt x="245237" y="131191"/>
                </a:lnTo>
                <a:lnTo>
                  <a:pt x="206755" y="108585"/>
                </a:lnTo>
                <a:lnTo>
                  <a:pt x="186894" y="97409"/>
                </a:lnTo>
                <a:close/>
              </a:path>
              <a:path w="560070" h="1378585">
                <a:moveTo>
                  <a:pt x="35087" y="16020"/>
                </a:moveTo>
                <a:lnTo>
                  <a:pt x="22337" y="16626"/>
                </a:lnTo>
                <a:lnTo>
                  <a:pt x="28999" y="27214"/>
                </a:lnTo>
                <a:lnTo>
                  <a:pt x="120903" y="75565"/>
                </a:lnTo>
                <a:lnTo>
                  <a:pt x="161163" y="97536"/>
                </a:lnTo>
                <a:lnTo>
                  <a:pt x="161035" y="97409"/>
                </a:lnTo>
                <a:lnTo>
                  <a:pt x="186894" y="97409"/>
                </a:lnTo>
                <a:lnTo>
                  <a:pt x="167258" y="86360"/>
                </a:lnTo>
                <a:lnTo>
                  <a:pt x="85978" y="42545"/>
                </a:lnTo>
                <a:lnTo>
                  <a:pt x="35087" y="16020"/>
                </a:lnTo>
                <a:close/>
              </a:path>
              <a:path w="560070" h="1378585">
                <a:moveTo>
                  <a:pt x="102489" y="0"/>
                </a:moveTo>
                <a:lnTo>
                  <a:pt x="98932" y="254"/>
                </a:lnTo>
                <a:lnTo>
                  <a:pt x="0" y="4953"/>
                </a:lnTo>
                <a:lnTo>
                  <a:pt x="52909" y="88900"/>
                </a:lnTo>
                <a:lnTo>
                  <a:pt x="54609" y="91694"/>
                </a:lnTo>
                <a:lnTo>
                  <a:pt x="58547" y="92583"/>
                </a:lnTo>
                <a:lnTo>
                  <a:pt x="61595" y="90805"/>
                </a:lnTo>
                <a:lnTo>
                  <a:pt x="64516" y="88900"/>
                </a:lnTo>
                <a:lnTo>
                  <a:pt x="65404" y="84963"/>
                </a:lnTo>
                <a:lnTo>
                  <a:pt x="63500" y="82042"/>
                </a:lnTo>
                <a:lnTo>
                  <a:pt x="28999" y="27214"/>
                </a:lnTo>
                <a:lnTo>
                  <a:pt x="8254" y="16383"/>
                </a:lnTo>
                <a:lnTo>
                  <a:pt x="14097" y="5080"/>
                </a:lnTo>
                <a:lnTo>
                  <a:pt x="105579" y="5080"/>
                </a:lnTo>
                <a:lnTo>
                  <a:pt x="105409" y="2794"/>
                </a:lnTo>
                <a:lnTo>
                  <a:pt x="102489" y="0"/>
                </a:lnTo>
                <a:close/>
              </a:path>
              <a:path w="560070" h="1378585">
                <a:moveTo>
                  <a:pt x="14097" y="5080"/>
                </a:moveTo>
                <a:lnTo>
                  <a:pt x="8254" y="16383"/>
                </a:lnTo>
                <a:lnTo>
                  <a:pt x="28999" y="27214"/>
                </a:lnTo>
                <a:lnTo>
                  <a:pt x="22663" y="17145"/>
                </a:lnTo>
                <a:lnTo>
                  <a:pt x="11429" y="17145"/>
                </a:lnTo>
                <a:lnTo>
                  <a:pt x="16509" y="7366"/>
                </a:lnTo>
                <a:lnTo>
                  <a:pt x="18483" y="7366"/>
                </a:lnTo>
                <a:lnTo>
                  <a:pt x="14097" y="5080"/>
                </a:lnTo>
                <a:close/>
              </a:path>
              <a:path w="560070" h="1378585">
                <a:moveTo>
                  <a:pt x="16509" y="7366"/>
                </a:moveTo>
                <a:lnTo>
                  <a:pt x="11429" y="17145"/>
                </a:lnTo>
                <a:lnTo>
                  <a:pt x="22337" y="16626"/>
                </a:lnTo>
                <a:lnTo>
                  <a:pt x="16509" y="7366"/>
                </a:lnTo>
                <a:close/>
              </a:path>
              <a:path w="560070" h="1378585">
                <a:moveTo>
                  <a:pt x="22337" y="16626"/>
                </a:moveTo>
                <a:lnTo>
                  <a:pt x="11429" y="17145"/>
                </a:lnTo>
                <a:lnTo>
                  <a:pt x="22663" y="17145"/>
                </a:lnTo>
                <a:lnTo>
                  <a:pt x="22337" y="16626"/>
                </a:lnTo>
                <a:close/>
              </a:path>
              <a:path w="560070" h="1378585">
                <a:moveTo>
                  <a:pt x="18483" y="7366"/>
                </a:moveTo>
                <a:lnTo>
                  <a:pt x="16509" y="7366"/>
                </a:lnTo>
                <a:lnTo>
                  <a:pt x="22337" y="16626"/>
                </a:lnTo>
                <a:lnTo>
                  <a:pt x="35087" y="16020"/>
                </a:lnTo>
                <a:lnTo>
                  <a:pt x="18483" y="7366"/>
                </a:lnTo>
                <a:close/>
              </a:path>
              <a:path w="560070" h="1378585">
                <a:moveTo>
                  <a:pt x="105579" y="5080"/>
                </a:moveTo>
                <a:lnTo>
                  <a:pt x="14097" y="5080"/>
                </a:lnTo>
                <a:lnTo>
                  <a:pt x="35087" y="16020"/>
                </a:lnTo>
                <a:lnTo>
                  <a:pt x="99568" y="12954"/>
                </a:lnTo>
                <a:lnTo>
                  <a:pt x="103124" y="12700"/>
                </a:lnTo>
                <a:lnTo>
                  <a:pt x="105791" y="9779"/>
                </a:lnTo>
                <a:lnTo>
                  <a:pt x="105664" y="6223"/>
                </a:lnTo>
                <a:lnTo>
                  <a:pt x="105579" y="50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6369" y="478741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09">
                <a:moveTo>
                  <a:pt x="0" y="0"/>
                </a:moveTo>
                <a:lnTo>
                  <a:pt x="346478" y="0"/>
                </a:lnTo>
              </a:path>
            </a:pathLst>
          </a:custGeom>
          <a:ln w="17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23298" y="4787739"/>
            <a:ext cx="303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latin typeface="Times New Roman"/>
                <a:cs typeface="Times New Roman"/>
              </a:rPr>
              <a:t>dt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65270" y="4281468"/>
            <a:ext cx="196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60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2092" y="2681985"/>
            <a:ext cx="558800" cy="1378585"/>
          </a:xfrm>
          <a:custGeom>
            <a:avLst/>
            <a:gdLst/>
            <a:ahLst/>
            <a:cxnLst/>
            <a:rect l="l" t="t" r="r" b="b"/>
            <a:pathLst>
              <a:path w="558800" h="1378585">
                <a:moveTo>
                  <a:pt x="42799" y="1342263"/>
                </a:moveTo>
                <a:lnTo>
                  <a:pt x="33147" y="1349883"/>
                </a:lnTo>
                <a:lnTo>
                  <a:pt x="25146" y="1356359"/>
                </a:lnTo>
                <a:lnTo>
                  <a:pt x="13715" y="1365377"/>
                </a:lnTo>
                <a:lnTo>
                  <a:pt x="10922" y="1367536"/>
                </a:lnTo>
                <a:lnTo>
                  <a:pt x="10032" y="1368297"/>
                </a:lnTo>
                <a:lnTo>
                  <a:pt x="17399" y="1378458"/>
                </a:lnTo>
                <a:lnTo>
                  <a:pt x="18541" y="1377695"/>
                </a:lnTo>
                <a:lnTo>
                  <a:pt x="26415" y="1371472"/>
                </a:lnTo>
                <a:lnTo>
                  <a:pt x="33019" y="1366393"/>
                </a:lnTo>
                <a:lnTo>
                  <a:pt x="50800" y="1352169"/>
                </a:lnTo>
                <a:lnTo>
                  <a:pt x="62827" y="1342389"/>
                </a:lnTo>
                <a:lnTo>
                  <a:pt x="42799" y="1342389"/>
                </a:lnTo>
                <a:close/>
              </a:path>
              <a:path w="558800" h="1378585">
                <a:moveTo>
                  <a:pt x="13842" y="1365250"/>
                </a:moveTo>
                <a:lnTo>
                  <a:pt x="13680" y="1365377"/>
                </a:lnTo>
                <a:lnTo>
                  <a:pt x="13842" y="1365250"/>
                </a:lnTo>
                <a:close/>
              </a:path>
              <a:path w="558800" h="1378585">
                <a:moveTo>
                  <a:pt x="79375" y="1312418"/>
                </a:moveTo>
                <a:lnTo>
                  <a:pt x="65912" y="1323466"/>
                </a:lnTo>
                <a:lnTo>
                  <a:pt x="53721" y="1333372"/>
                </a:lnTo>
                <a:lnTo>
                  <a:pt x="42799" y="1342389"/>
                </a:lnTo>
                <a:lnTo>
                  <a:pt x="62827" y="1342389"/>
                </a:lnTo>
                <a:lnTo>
                  <a:pt x="74040" y="1333372"/>
                </a:lnTo>
                <a:lnTo>
                  <a:pt x="87502" y="1322324"/>
                </a:lnTo>
                <a:lnTo>
                  <a:pt x="99237" y="1312545"/>
                </a:lnTo>
                <a:lnTo>
                  <a:pt x="79375" y="1312545"/>
                </a:lnTo>
                <a:close/>
              </a:path>
              <a:path w="558800" h="1378585">
                <a:moveTo>
                  <a:pt x="358812" y="1070737"/>
                </a:moveTo>
                <a:lnTo>
                  <a:pt x="341629" y="1070737"/>
                </a:lnTo>
                <a:lnTo>
                  <a:pt x="324484" y="1089025"/>
                </a:lnTo>
                <a:lnTo>
                  <a:pt x="306831" y="1107058"/>
                </a:lnTo>
                <a:lnTo>
                  <a:pt x="270382" y="1143253"/>
                </a:lnTo>
                <a:lnTo>
                  <a:pt x="233172" y="1178433"/>
                </a:lnTo>
                <a:lnTo>
                  <a:pt x="195960" y="1212341"/>
                </a:lnTo>
                <a:lnTo>
                  <a:pt x="177673" y="1228725"/>
                </a:lnTo>
                <a:lnTo>
                  <a:pt x="125349" y="1273937"/>
                </a:lnTo>
                <a:lnTo>
                  <a:pt x="79375" y="1312545"/>
                </a:lnTo>
                <a:lnTo>
                  <a:pt x="99237" y="1312545"/>
                </a:lnTo>
                <a:lnTo>
                  <a:pt x="168148" y="1253997"/>
                </a:lnTo>
                <a:lnTo>
                  <a:pt x="241934" y="1187703"/>
                </a:lnTo>
                <a:lnTo>
                  <a:pt x="279273" y="1152270"/>
                </a:lnTo>
                <a:lnTo>
                  <a:pt x="315849" y="1115949"/>
                </a:lnTo>
                <a:lnTo>
                  <a:pt x="350900" y="1079500"/>
                </a:lnTo>
                <a:lnTo>
                  <a:pt x="358812" y="1070737"/>
                </a:lnTo>
                <a:close/>
              </a:path>
              <a:path w="558800" h="1378585">
                <a:moveTo>
                  <a:pt x="324484" y="1088897"/>
                </a:moveTo>
                <a:lnTo>
                  <a:pt x="324361" y="1089025"/>
                </a:lnTo>
                <a:lnTo>
                  <a:pt x="324484" y="1088897"/>
                </a:lnTo>
                <a:close/>
              </a:path>
              <a:path w="558800" h="1378585">
                <a:moveTo>
                  <a:pt x="404450" y="1017143"/>
                </a:moveTo>
                <a:lnTo>
                  <a:pt x="388238" y="1017143"/>
                </a:lnTo>
                <a:lnTo>
                  <a:pt x="373506" y="1035050"/>
                </a:lnTo>
                <a:lnTo>
                  <a:pt x="357885" y="1052830"/>
                </a:lnTo>
                <a:lnTo>
                  <a:pt x="341502" y="1070864"/>
                </a:lnTo>
                <a:lnTo>
                  <a:pt x="358812" y="1070737"/>
                </a:lnTo>
                <a:lnTo>
                  <a:pt x="367410" y="1061212"/>
                </a:lnTo>
                <a:lnTo>
                  <a:pt x="383158" y="1043177"/>
                </a:lnTo>
                <a:lnTo>
                  <a:pt x="398017" y="1025270"/>
                </a:lnTo>
                <a:lnTo>
                  <a:pt x="404450" y="1017143"/>
                </a:lnTo>
                <a:close/>
              </a:path>
              <a:path w="558800" h="1378585">
                <a:moveTo>
                  <a:pt x="357885" y="1052702"/>
                </a:moveTo>
                <a:lnTo>
                  <a:pt x="357771" y="1052830"/>
                </a:lnTo>
                <a:lnTo>
                  <a:pt x="357885" y="1052702"/>
                </a:lnTo>
                <a:close/>
              </a:path>
              <a:path w="558800" h="1378585">
                <a:moveTo>
                  <a:pt x="373506" y="1034922"/>
                </a:moveTo>
                <a:lnTo>
                  <a:pt x="373396" y="1035050"/>
                </a:lnTo>
                <a:lnTo>
                  <a:pt x="373506" y="1034922"/>
                </a:lnTo>
                <a:close/>
              </a:path>
              <a:path w="558800" h="1378585">
                <a:moveTo>
                  <a:pt x="429783" y="982852"/>
                </a:moveTo>
                <a:lnTo>
                  <a:pt x="414527" y="982852"/>
                </a:lnTo>
                <a:lnTo>
                  <a:pt x="401827" y="999997"/>
                </a:lnTo>
                <a:lnTo>
                  <a:pt x="388111" y="1017269"/>
                </a:lnTo>
                <a:lnTo>
                  <a:pt x="404450" y="1017143"/>
                </a:lnTo>
                <a:lnTo>
                  <a:pt x="411987" y="1007618"/>
                </a:lnTo>
                <a:lnTo>
                  <a:pt x="424687" y="990219"/>
                </a:lnTo>
                <a:lnTo>
                  <a:pt x="429783" y="982852"/>
                </a:lnTo>
                <a:close/>
              </a:path>
              <a:path w="558800" h="1378585">
                <a:moveTo>
                  <a:pt x="401954" y="999744"/>
                </a:moveTo>
                <a:lnTo>
                  <a:pt x="401754" y="999997"/>
                </a:lnTo>
                <a:lnTo>
                  <a:pt x="401954" y="999744"/>
                </a:lnTo>
                <a:close/>
              </a:path>
              <a:path w="558800" h="1378585">
                <a:moveTo>
                  <a:pt x="440670" y="966343"/>
                </a:moveTo>
                <a:lnTo>
                  <a:pt x="425830" y="966343"/>
                </a:lnTo>
                <a:lnTo>
                  <a:pt x="414400" y="982980"/>
                </a:lnTo>
                <a:lnTo>
                  <a:pt x="414527" y="982852"/>
                </a:lnTo>
                <a:lnTo>
                  <a:pt x="429783" y="982852"/>
                </a:lnTo>
                <a:lnTo>
                  <a:pt x="436372" y="973327"/>
                </a:lnTo>
                <a:lnTo>
                  <a:pt x="440670" y="966343"/>
                </a:lnTo>
                <a:close/>
              </a:path>
              <a:path w="558800" h="1378585">
                <a:moveTo>
                  <a:pt x="473361" y="903731"/>
                </a:moveTo>
                <a:lnTo>
                  <a:pt x="459485" y="903731"/>
                </a:lnTo>
                <a:lnTo>
                  <a:pt x="444118" y="935227"/>
                </a:lnTo>
                <a:lnTo>
                  <a:pt x="435609" y="950468"/>
                </a:lnTo>
                <a:lnTo>
                  <a:pt x="425576" y="966596"/>
                </a:lnTo>
                <a:lnTo>
                  <a:pt x="425830" y="966343"/>
                </a:lnTo>
                <a:lnTo>
                  <a:pt x="440670" y="966343"/>
                </a:lnTo>
                <a:lnTo>
                  <a:pt x="446531" y="956818"/>
                </a:lnTo>
                <a:lnTo>
                  <a:pt x="455422" y="940943"/>
                </a:lnTo>
                <a:lnTo>
                  <a:pt x="470915" y="909192"/>
                </a:lnTo>
                <a:lnTo>
                  <a:pt x="473361" y="903731"/>
                </a:lnTo>
                <a:close/>
              </a:path>
              <a:path w="558800" h="1378585">
                <a:moveTo>
                  <a:pt x="435736" y="950213"/>
                </a:moveTo>
                <a:lnTo>
                  <a:pt x="435579" y="950468"/>
                </a:lnTo>
                <a:lnTo>
                  <a:pt x="435736" y="950213"/>
                </a:lnTo>
                <a:close/>
              </a:path>
              <a:path w="558800" h="1378585">
                <a:moveTo>
                  <a:pt x="444246" y="934846"/>
                </a:moveTo>
                <a:lnTo>
                  <a:pt x="444035" y="935227"/>
                </a:lnTo>
                <a:lnTo>
                  <a:pt x="444246" y="934846"/>
                </a:lnTo>
                <a:close/>
              </a:path>
              <a:path w="558800" h="1378585">
                <a:moveTo>
                  <a:pt x="487733" y="871219"/>
                </a:moveTo>
                <a:lnTo>
                  <a:pt x="474090" y="871219"/>
                </a:lnTo>
                <a:lnTo>
                  <a:pt x="459358" y="903986"/>
                </a:lnTo>
                <a:lnTo>
                  <a:pt x="459485" y="903731"/>
                </a:lnTo>
                <a:lnTo>
                  <a:pt x="473361" y="903731"/>
                </a:lnTo>
                <a:lnTo>
                  <a:pt x="485648" y="876300"/>
                </a:lnTo>
                <a:lnTo>
                  <a:pt x="487733" y="871219"/>
                </a:lnTo>
                <a:close/>
              </a:path>
              <a:path w="558800" h="1378585">
                <a:moveTo>
                  <a:pt x="501343" y="837564"/>
                </a:moveTo>
                <a:lnTo>
                  <a:pt x="487806" y="837564"/>
                </a:lnTo>
                <a:lnTo>
                  <a:pt x="473963" y="871347"/>
                </a:lnTo>
                <a:lnTo>
                  <a:pt x="474090" y="871219"/>
                </a:lnTo>
                <a:lnTo>
                  <a:pt x="487733" y="871219"/>
                </a:lnTo>
                <a:lnTo>
                  <a:pt x="499617" y="842263"/>
                </a:lnTo>
                <a:lnTo>
                  <a:pt x="501343" y="837564"/>
                </a:lnTo>
                <a:close/>
              </a:path>
              <a:path w="558800" h="1378585">
                <a:moveTo>
                  <a:pt x="513843" y="803021"/>
                </a:moveTo>
                <a:lnTo>
                  <a:pt x="500506" y="803021"/>
                </a:lnTo>
                <a:lnTo>
                  <a:pt x="487679" y="837818"/>
                </a:lnTo>
                <a:lnTo>
                  <a:pt x="487806" y="837564"/>
                </a:lnTo>
                <a:lnTo>
                  <a:pt x="501343" y="837564"/>
                </a:lnTo>
                <a:lnTo>
                  <a:pt x="512444" y="807338"/>
                </a:lnTo>
                <a:lnTo>
                  <a:pt x="513843" y="803021"/>
                </a:lnTo>
                <a:close/>
              </a:path>
              <a:path w="558800" h="1378585">
                <a:moveTo>
                  <a:pt x="558672" y="553465"/>
                </a:moveTo>
                <a:lnTo>
                  <a:pt x="545973" y="553465"/>
                </a:lnTo>
                <a:lnTo>
                  <a:pt x="545846" y="570991"/>
                </a:lnTo>
                <a:lnTo>
                  <a:pt x="545083" y="588644"/>
                </a:lnTo>
                <a:lnTo>
                  <a:pt x="545011" y="589279"/>
                </a:lnTo>
                <a:lnTo>
                  <a:pt x="542162" y="624331"/>
                </a:lnTo>
                <a:lnTo>
                  <a:pt x="537209" y="660273"/>
                </a:lnTo>
                <a:lnTo>
                  <a:pt x="530351" y="696340"/>
                </a:lnTo>
                <a:lnTo>
                  <a:pt x="521842" y="732281"/>
                </a:lnTo>
                <a:lnTo>
                  <a:pt x="511809" y="768096"/>
                </a:lnTo>
                <a:lnTo>
                  <a:pt x="500379" y="803275"/>
                </a:lnTo>
                <a:lnTo>
                  <a:pt x="500506" y="803021"/>
                </a:lnTo>
                <a:lnTo>
                  <a:pt x="513843" y="803021"/>
                </a:lnTo>
                <a:lnTo>
                  <a:pt x="524001" y="771651"/>
                </a:lnTo>
                <a:lnTo>
                  <a:pt x="542798" y="698753"/>
                </a:lnTo>
                <a:lnTo>
                  <a:pt x="554735" y="625601"/>
                </a:lnTo>
                <a:lnTo>
                  <a:pt x="558546" y="571246"/>
                </a:lnTo>
                <a:lnTo>
                  <a:pt x="558672" y="553465"/>
                </a:lnTo>
                <a:close/>
              </a:path>
              <a:path w="558800" h="1378585">
                <a:moveTo>
                  <a:pt x="511809" y="767841"/>
                </a:moveTo>
                <a:lnTo>
                  <a:pt x="511728" y="768096"/>
                </a:lnTo>
                <a:lnTo>
                  <a:pt x="511809" y="767841"/>
                </a:lnTo>
                <a:close/>
              </a:path>
              <a:path w="558800" h="1378585">
                <a:moveTo>
                  <a:pt x="521842" y="732027"/>
                </a:moveTo>
                <a:lnTo>
                  <a:pt x="521772" y="732281"/>
                </a:lnTo>
                <a:lnTo>
                  <a:pt x="521842" y="732027"/>
                </a:lnTo>
                <a:close/>
              </a:path>
              <a:path w="558800" h="1378585">
                <a:moveTo>
                  <a:pt x="530351" y="696087"/>
                </a:moveTo>
                <a:lnTo>
                  <a:pt x="530292" y="696340"/>
                </a:lnTo>
                <a:lnTo>
                  <a:pt x="530351" y="696087"/>
                </a:lnTo>
                <a:close/>
              </a:path>
              <a:path w="558800" h="1378585">
                <a:moveTo>
                  <a:pt x="537209" y="659891"/>
                </a:moveTo>
                <a:lnTo>
                  <a:pt x="537138" y="660273"/>
                </a:lnTo>
                <a:lnTo>
                  <a:pt x="537209" y="659891"/>
                </a:lnTo>
                <a:close/>
              </a:path>
              <a:path w="558800" h="1378585">
                <a:moveTo>
                  <a:pt x="542162" y="624077"/>
                </a:moveTo>
                <a:lnTo>
                  <a:pt x="542128" y="624331"/>
                </a:lnTo>
                <a:lnTo>
                  <a:pt x="542162" y="624077"/>
                </a:lnTo>
                <a:close/>
              </a:path>
              <a:path w="558800" h="1378585">
                <a:moveTo>
                  <a:pt x="545083" y="588390"/>
                </a:moveTo>
                <a:lnTo>
                  <a:pt x="545063" y="588644"/>
                </a:lnTo>
                <a:lnTo>
                  <a:pt x="545083" y="588390"/>
                </a:lnTo>
                <a:close/>
              </a:path>
              <a:path w="558800" h="1378585">
                <a:moveTo>
                  <a:pt x="545846" y="570864"/>
                </a:moveTo>
                <a:close/>
              </a:path>
              <a:path w="558800" h="1378585">
                <a:moveTo>
                  <a:pt x="558175" y="536066"/>
                </a:moveTo>
                <a:lnTo>
                  <a:pt x="545464" y="536066"/>
                </a:lnTo>
                <a:lnTo>
                  <a:pt x="545972" y="553567"/>
                </a:lnTo>
                <a:lnTo>
                  <a:pt x="558672" y="553465"/>
                </a:lnTo>
                <a:lnTo>
                  <a:pt x="558175" y="536066"/>
                </a:lnTo>
                <a:close/>
              </a:path>
              <a:path w="558800" h="1378585">
                <a:moveTo>
                  <a:pt x="557079" y="519049"/>
                </a:moveTo>
                <a:lnTo>
                  <a:pt x="544449" y="519049"/>
                </a:lnTo>
                <a:lnTo>
                  <a:pt x="545464" y="536321"/>
                </a:lnTo>
                <a:lnTo>
                  <a:pt x="545464" y="536066"/>
                </a:lnTo>
                <a:lnTo>
                  <a:pt x="558175" y="536066"/>
                </a:lnTo>
                <a:lnTo>
                  <a:pt x="558164" y="535686"/>
                </a:lnTo>
                <a:lnTo>
                  <a:pt x="557079" y="519049"/>
                </a:lnTo>
                <a:close/>
              </a:path>
              <a:path w="558800" h="1378585">
                <a:moveTo>
                  <a:pt x="553228" y="485648"/>
                </a:moveTo>
                <a:lnTo>
                  <a:pt x="540384" y="485648"/>
                </a:lnTo>
                <a:lnTo>
                  <a:pt x="542798" y="502412"/>
                </a:lnTo>
                <a:lnTo>
                  <a:pt x="544449" y="519302"/>
                </a:lnTo>
                <a:lnTo>
                  <a:pt x="544449" y="519049"/>
                </a:lnTo>
                <a:lnTo>
                  <a:pt x="557079" y="519049"/>
                </a:lnTo>
                <a:lnTo>
                  <a:pt x="557022" y="518160"/>
                </a:lnTo>
                <a:lnTo>
                  <a:pt x="555371" y="500761"/>
                </a:lnTo>
                <a:lnTo>
                  <a:pt x="553228" y="485648"/>
                </a:lnTo>
                <a:close/>
              </a:path>
              <a:path w="558800" h="1378585">
                <a:moveTo>
                  <a:pt x="542671" y="502158"/>
                </a:moveTo>
                <a:lnTo>
                  <a:pt x="542697" y="502412"/>
                </a:lnTo>
                <a:lnTo>
                  <a:pt x="542671" y="502158"/>
                </a:lnTo>
                <a:close/>
              </a:path>
              <a:path w="558800" h="1378585">
                <a:moveTo>
                  <a:pt x="550348" y="469391"/>
                </a:moveTo>
                <a:lnTo>
                  <a:pt x="537463" y="469391"/>
                </a:lnTo>
                <a:lnTo>
                  <a:pt x="540384" y="485901"/>
                </a:lnTo>
                <a:lnTo>
                  <a:pt x="540384" y="485648"/>
                </a:lnTo>
                <a:lnTo>
                  <a:pt x="553228" y="485648"/>
                </a:lnTo>
                <a:lnTo>
                  <a:pt x="552957" y="483742"/>
                </a:lnTo>
                <a:lnTo>
                  <a:pt x="550348" y="469391"/>
                </a:lnTo>
                <a:close/>
              </a:path>
              <a:path w="558800" h="1378585">
                <a:moveTo>
                  <a:pt x="537791" y="422528"/>
                </a:moveTo>
                <a:lnTo>
                  <a:pt x="524382" y="422528"/>
                </a:lnTo>
                <a:lnTo>
                  <a:pt x="529589" y="438150"/>
                </a:lnTo>
                <a:lnTo>
                  <a:pt x="533907" y="453771"/>
                </a:lnTo>
                <a:lnTo>
                  <a:pt x="537463" y="469646"/>
                </a:lnTo>
                <a:lnTo>
                  <a:pt x="537463" y="469391"/>
                </a:lnTo>
                <a:lnTo>
                  <a:pt x="550348" y="469391"/>
                </a:lnTo>
                <a:lnTo>
                  <a:pt x="549909" y="466978"/>
                </a:lnTo>
                <a:lnTo>
                  <a:pt x="546100" y="450468"/>
                </a:lnTo>
                <a:lnTo>
                  <a:pt x="541654" y="434213"/>
                </a:lnTo>
                <a:lnTo>
                  <a:pt x="537791" y="422528"/>
                </a:lnTo>
                <a:close/>
              </a:path>
              <a:path w="558800" h="1378585">
                <a:moveTo>
                  <a:pt x="533780" y="453389"/>
                </a:moveTo>
                <a:lnTo>
                  <a:pt x="533867" y="453771"/>
                </a:lnTo>
                <a:lnTo>
                  <a:pt x="533780" y="453389"/>
                </a:lnTo>
                <a:close/>
              </a:path>
              <a:path w="558800" h="1378585">
                <a:moveTo>
                  <a:pt x="529463" y="437769"/>
                </a:moveTo>
                <a:lnTo>
                  <a:pt x="529568" y="438150"/>
                </a:lnTo>
                <a:lnTo>
                  <a:pt x="529463" y="437769"/>
                </a:lnTo>
                <a:close/>
              </a:path>
              <a:path w="558800" h="1378585">
                <a:moveTo>
                  <a:pt x="526123" y="393191"/>
                </a:moveTo>
                <a:lnTo>
                  <a:pt x="512190" y="393191"/>
                </a:lnTo>
                <a:lnTo>
                  <a:pt x="512317" y="393446"/>
                </a:lnTo>
                <a:lnTo>
                  <a:pt x="518794" y="407924"/>
                </a:lnTo>
                <a:lnTo>
                  <a:pt x="524510" y="422910"/>
                </a:lnTo>
                <a:lnTo>
                  <a:pt x="524382" y="422528"/>
                </a:lnTo>
                <a:lnTo>
                  <a:pt x="537791" y="422528"/>
                </a:lnTo>
                <a:lnTo>
                  <a:pt x="536448" y="418464"/>
                </a:lnTo>
                <a:lnTo>
                  <a:pt x="530478" y="402971"/>
                </a:lnTo>
                <a:lnTo>
                  <a:pt x="526123" y="393191"/>
                </a:lnTo>
                <a:close/>
              </a:path>
              <a:path w="558800" h="1378585">
                <a:moveTo>
                  <a:pt x="518667" y="407669"/>
                </a:moveTo>
                <a:lnTo>
                  <a:pt x="518765" y="407924"/>
                </a:lnTo>
                <a:lnTo>
                  <a:pt x="518667" y="407669"/>
                </a:lnTo>
                <a:close/>
              </a:path>
              <a:path w="558800" h="1378585">
                <a:moveTo>
                  <a:pt x="512207" y="393228"/>
                </a:moveTo>
                <a:lnTo>
                  <a:pt x="512304" y="393446"/>
                </a:lnTo>
                <a:lnTo>
                  <a:pt x="512207" y="393228"/>
                </a:lnTo>
                <a:close/>
              </a:path>
              <a:path w="558800" h="1378585">
                <a:moveTo>
                  <a:pt x="519189" y="378967"/>
                </a:moveTo>
                <a:lnTo>
                  <a:pt x="504951" y="378967"/>
                </a:lnTo>
                <a:lnTo>
                  <a:pt x="512207" y="393228"/>
                </a:lnTo>
                <a:lnTo>
                  <a:pt x="526123" y="393191"/>
                </a:lnTo>
                <a:lnTo>
                  <a:pt x="523748" y="387858"/>
                </a:lnTo>
                <a:lnTo>
                  <a:pt x="519189" y="378967"/>
                </a:lnTo>
                <a:close/>
              </a:path>
              <a:path w="558800" h="1378585">
                <a:moveTo>
                  <a:pt x="511500" y="365125"/>
                </a:moveTo>
                <a:lnTo>
                  <a:pt x="496824" y="365125"/>
                </a:lnTo>
                <a:lnTo>
                  <a:pt x="505078" y="379349"/>
                </a:lnTo>
                <a:lnTo>
                  <a:pt x="504951" y="378967"/>
                </a:lnTo>
                <a:lnTo>
                  <a:pt x="519189" y="378967"/>
                </a:lnTo>
                <a:lnTo>
                  <a:pt x="516127" y="372999"/>
                </a:lnTo>
                <a:lnTo>
                  <a:pt x="511500" y="365125"/>
                </a:lnTo>
                <a:close/>
              </a:path>
              <a:path w="558800" h="1378585">
                <a:moveTo>
                  <a:pt x="493755" y="337819"/>
                </a:moveTo>
                <a:lnTo>
                  <a:pt x="478154" y="337819"/>
                </a:lnTo>
                <a:lnTo>
                  <a:pt x="487933" y="351536"/>
                </a:lnTo>
                <a:lnTo>
                  <a:pt x="496950" y="365378"/>
                </a:lnTo>
                <a:lnTo>
                  <a:pt x="496824" y="365125"/>
                </a:lnTo>
                <a:lnTo>
                  <a:pt x="511500" y="365125"/>
                </a:lnTo>
                <a:lnTo>
                  <a:pt x="507618" y="358521"/>
                </a:lnTo>
                <a:lnTo>
                  <a:pt x="498348" y="344297"/>
                </a:lnTo>
                <a:lnTo>
                  <a:pt x="493755" y="337819"/>
                </a:lnTo>
                <a:close/>
              </a:path>
              <a:path w="558800" h="1378585">
                <a:moveTo>
                  <a:pt x="487806" y="351409"/>
                </a:moveTo>
                <a:close/>
              </a:path>
              <a:path w="558800" h="1378585">
                <a:moveTo>
                  <a:pt x="483732" y="324358"/>
                </a:moveTo>
                <a:lnTo>
                  <a:pt x="467613" y="324358"/>
                </a:lnTo>
                <a:lnTo>
                  <a:pt x="478281" y="338074"/>
                </a:lnTo>
                <a:lnTo>
                  <a:pt x="478154" y="337819"/>
                </a:lnTo>
                <a:lnTo>
                  <a:pt x="493755" y="337819"/>
                </a:lnTo>
                <a:lnTo>
                  <a:pt x="488441" y="330326"/>
                </a:lnTo>
                <a:lnTo>
                  <a:pt x="483732" y="324358"/>
                </a:lnTo>
                <a:close/>
              </a:path>
              <a:path w="558800" h="1378585">
                <a:moveTo>
                  <a:pt x="449663" y="285241"/>
                </a:moveTo>
                <a:lnTo>
                  <a:pt x="432053" y="285241"/>
                </a:lnTo>
                <a:lnTo>
                  <a:pt x="444753" y="298323"/>
                </a:lnTo>
                <a:lnTo>
                  <a:pt x="456564" y="311276"/>
                </a:lnTo>
                <a:lnTo>
                  <a:pt x="467740" y="324612"/>
                </a:lnTo>
                <a:lnTo>
                  <a:pt x="467613" y="324358"/>
                </a:lnTo>
                <a:lnTo>
                  <a:pt x="483732" y="324358"/>
                </a:lnTo>
                <a:lnTo>
                  <a:pt x="477519" y="316484"/>
                </a:lnTo>
                <a:lnTo>
                  <a:pt x="466089" y="302894"/>
                </a:lnTo>
                <a:lnTo>
                  <a:pt x="453898" y="289560"/>
                </a:lnTo>
                <a:lnTo>
                  <a:pt x="449663" y="285241"/>
                </a:lnTo>
                <a:close/>
              </a:path>
              <a:path w="558800" h="1378585">
                <a:moveTo>
                  <a:pt x="456437" y="311150"/>
                </a:moveTo>
                <a:close/>
              </a:path>
              <a:path w="558800" h="1378585">
                <a:moveTo>
                  <a:pt x="444626" y="298196"/>
                </a:moveTo>
                <a:close/>
              </a:path>
              <a:path w="558800" h="1378585">
                <a:moveTo>
                  <a:pt x="437116" y="272668"/>
                </a:moveTo>
                <a:lnTo>
                  <a:pt x="418846" y="272668"/>
                </a:lnTo>
                <a:lnTo>
                  <a:pt x="432180" y="285496"/>
                </a:lnTo>
                <a:lnTo>
                  <a:pt x="432053" y="285241"/>
                </a:lnTo>
                <a:lnTo>
                  <a:pt x="449663" y="285241"/>
                </a:lnTo>
                <a:lnTo>
                  <a:pt x="440943" y="276351"/>
                </a:lnTo>
                <a:lnTo>
                  <a:pt x="437116" y="272668"/>
                </a:lnTo>
                <a:close/>
              </a:path>
              <a:path w="558800" h="1378585">
                <a:moveTo>
                  <a:pt x="423849" y="260096"/>
                </a:moveTo>
                <a:lnTo>
                  <a:pt x="405002" y="260096"/>
                </a:lnTo>
                <a:lnTo>
                  <a:pt x="418973" y="272796"/>
                </a:lnTo>
                <a:lnTo>
                  <a:pt x="418846" y="272668"/>
                </a:lnTo>
                <a:lnTo>
                  <a:pt x="437116" y="272668"/>
                </a:lnTo>
                <a:lnTo>
                  <a:pt x="427481" y="263398"/>
                </a:lnTo>
                <a:lnTo>
                  <a:pt x="423849" y="260096"/>
                </a:lnTo>
                <a:close/>
              </a:path>
              <a:path w="558800" h="1378585">
                <a:moveTo>
                  <a:pt x="395669" y="235458"/>
                </a:moveTo>
                <a:lnTo>
                  <a:pt x="375538" y="235458"/>
                </a:lnTo>
                <a:lnTo>
                  <a:pt x="390778" y="247776"/>
                </a:lnTo>
                <a:lnTo>
                  <a:pt x="405129" y="260223"/>
                </a:lnTo>
                <a:lnTo>
                  <a:pt x="423849" y="260096"/>
                </a:lnTo>
                <a:lnTo>
                  <a:pt x="413511" y="250698"/>
                </a:lnTo>
                <a:lnTo>
                  <a:pt x="398779" y="237998"/>
                </a:lnTo>
                <a:lnTo>
                  <a:pt x="395669" y="235458"/>
                </a:lnTo>
                <a:close/>
              </a:path>
              <a:path w="558800" h="1378585">
                <a:moveTo>
                  <a:pt x="390525" y="247650"/>
                </a:moveTo>
                <a:lnTo>
                  <a:pt x="390672" y="247776"/>
                </a:lnTo>
                <a:lnTo>
                  <a:pt x="390525" y="247650"/>
                </a:lnTo>
                <a:close/>
              </a:path>
              <a:path w="558800" h="1378585">
                <a:moveTo>
                  <a:pt x="298173" y="164591"/>
                </a:moveTo>
                <a:lnTo>
                  <a:pt x="275081" y="164591"/>
                </a:lnTo>
                <a:lnTo>
                  <a:pt x="310514" y="187833"/>
                </a:lnTo>
                <a:lnTo>
                  <a:pt x="344169" y="211454"/>
                </a:lnTo>
                <a:lnTo>
                  <a:pt x="375665" y="235585"/>
                </a:lnTo>
                <a:lnTo>
                  <a:pt x="395669" y="235458"/>
                </a:lnTo>
                <a:lnTo>
                  <a:pt x="383539" y="225551"/>
                </a:lnTo>
                <a:lnTo>
                  <a:pt x="351535" y="201167"/>
                </a:lnTo>
                <a:lnTo>
                  <a:pt x="317500" y="177291"/>
                </a:lnTo>
                <a:lnTo>
                  <a:pt x="298173" y="164591"/>
                </a:lnTo>
                <a:close/>
              </a:path>
              <a:path w="558800" h="1378585">
                <a:moveTo>
                  <a:pt x="343915" y="211327"/>
                </a:moveTo>
                <a:lnTo>
                  <a:pt x="344082" y="211454"/>
                </a:lnTo>
                <a:lnTo>
                  <a:pt x="343915" y="211327"/>
                </a:lnTo>
                <a:close/>
              </a:path>
              <a:path w="558800" h="1378585">
                <a:moveTo>
                  <a:pt x="310260" y="187705"/>
                </a:moveTo>
                <a:lnTo>
                  <a:pt x="310442" y="187833"/>
                </a:lnTo>
                <a:lnTo>
                  <a:pt x="310260" y="187705"/>
                </a:lnTo>
                <a:close/>
              </a:path>
              <a:path w="558800" h="1378585">
                <a:moveTo>
                  <a:pt x="262300" y="141859"/>
                </a:moveTo>
                <a:lnTo>
                  <a:pt x="238125" y="141859"/>
                </a:lnTo>
                <a:lnTo>
                  <a:pt x="275208" y="164718"/>
                </a:lnTo>
                <a:lnTo>
                  <a:pt x="298173" y="164591"/>
                </a:lnTo>
                <a:lnTo>
                  <a:pt x="281939" y="153924"/>
                </a:lnTo>
                <a:lnTo>
                  <a:pt x="262300" y="141859"/>
                </a:lnTo>
                <a:close/>
              </a:path>
              <a:path w="558800" h="1378585">
                <a:moveTo>
                  <a:pt x="186513" y="97281"/>
                </a:moveTo>
                <a:lnTo>
                  <a:pt x="160654" y="97281"/>
                </a:lnTo>
                <a:lnTo>
                  <a:pt x="200025" y="119506"/>
                </a:lnTo>
                <a:lnTo>
                  <a:pt x="238251" y="141986"/>
                </a:lnTo>
                <a:lnTo>
                  <a:pt x="262300" y="141859"/>
                </a:lnTo>
                <a:lnTo>
                  <a:pt x="244728" y="131063"/>
                </a:lnTo>
                <a:lnTo>
                  <a:pt x="206375" y="108458"/>
                </a:lnTo>
                <a:lnTo>
                  <a:pt x="186513" y="97281"/>
                </a:lnTo>
                <a:close/>
              </a:path>
              <a:path w="558800" h="1378585">
                <a:moveTo>
                  <a:pt x="34861" y="15903"/>
                </a:moveTo>
                <a:lnTo>
                  <a:pt x="22335" y="16499"/>
                </a:lnTo>
                <a:lnTo>
                  <a:pt x="29012" y="27113"/>
                </a:lnTo>
                <a:lnTo>
                  <a:pt x="79882" y="53721"/>
                </a:lnTo>
                <a:lnTo>
                  <a:pt x="120650" y="75437"/>
                </a:lnTo>
                <a:lnTo>
                  <a:pt x="160781" y="97409"/>
                </a:lnTo>
                <a:lnTo>
                  <a:pt x="160654" y="97281"/>
                </a:lnTo>
                <a:lnTo>
                  <a:pt x="186513" y="97281"/>
                </a:lnTo>
                <a:lnTo>
                  <a:pt x="166877" y="86233"/>
                </a:lnTo>
                <a:lnTo>
                  <a:pt x="126618" y="64262"/>
                </a:lnTo>
                <a:lnTo>
                  <a:pt x="85725" y="42417"/>
                </a:lnTo>
                <a:lnTo>
                  <a:pt x="34861" y="15903"/>
                </a:lnTo>
                <a:close/>
              </a:path>
              <a:path w="558800" h="1378585">
                <a:moveTo>
                  <a:pt x="102488" y="0"/>
                </a:moveTo>
                <a:lnTo>
                  <a:pt x="98932" y="253"/>
                </a:lnTo>
                <a:lnTo>
                  <a:pt x="0" y="4825"/>
                </a:lnTo>
                <a:lnTo>
                  <a:pt x="52787" y="88900"/>
                </a:lnTo>
                <a:lnTo>
                  <a:pt x="54609" y="91693"/>
                </a:lnTo>
                <a:lnTo>
                  <a:pt x="58547" y="92583"/>
                </a:lnTo>
                <a:lnTo>
                  <a:pt x="61467" y="90677"/>
                </a:lnTo>
                <a:lnTo>
                  <a:pt x="64388" y="88900"/>
                </a:lnTo>
                <a:lnTo>
                  <a:pt x="65404" y="84962"/>
                </a:lnTo>
                <a:lnTo>
                  <a:pt x="29012" y="27113"/>
                </a:lnTo>
                <a:lnTo>
                  <a:pt x="8254" y="16255"/>
                </a:lnTo>
                <a:lnTo>
                  <a:pt x="14097" y="5079"/>
                </a:lnTo>
                <a:lnTo>
                  <a:pt x="105579" y="5079"/>
                </a:lnTo>
                <a:lnTo>
                  <a:pt x="105409" y="2793"/>
                </a:lnTo>
                <a:lnTo>
                  <a:pt x="102488" y="0"/>
                </a:lnTo>
                <a:close/>
              </a:path>
              <a:path w="558800" h="1378585">
                <a:moveTo>
                  <a:pt x="14097" y="5079"/>
                </a:moveTo>
                <a:lnTo>
                  <a:pt x="8254" y="16255"/>
                </a:lnTo>
                <a:lnTo>
                  <a:pt x="29012" y="27113"/>
                </a:lnTo>
                <a:lnTo>
                  <a:pt x="22661" y="17017"/>
                </a:lnTo>
                <a:lnTo>
                  <a:pt x="11429" y="17017"/>
                </a:lnTo>
                <a:lnTo>
                  <a:pt x="16509" y="7238"/>
                </a:lnTo>
                <a:lnTo>
                  <a:pt x="18238" y="7238"/>
                </a:lnTo>
                <a:lnTo>
                  <a:pt x="14097" y="5079"/>
                </a:lnTo>
                <a:close/>
              </a:path>
              <a:path w="558800" h="1378585">
                <a:moveTo>
                  <a:pt x="16509" y="7238"/>
                </a:moveTo>
                <a:lnTo>
                  <a:pt x="11429" y="17017"/>
                </a:lnTo>
                <a:lnTo>
                  <a:pt x="22335" y="16499"/>
                </a:lnTo>
                <a:lnTo>
                  <a:pt x="16509" y="7238"/>
                </a:lnTo>
                <a:close/>
              </a:path>
              <a:path w="558800" h="1378585">
                <a:moveTo>
                  <a:pt x="22335" y="16499"/>
                </a:moveTo>
                <a:lnTo>
                  <a:pt x="11429" y="17017"/>
                </a:lnTo>
                <a:lnTo>
                  <a:pt x="22661" y="17017"/>
                </a:lnTo>
                <a:lnTo>
                  <a:pt x="22335" y="16499"/>
                </a:lnTo>
                <a:close/>
              </a:path>
              <a:path w="558800" h="1378585">
                <a:moveTo>
                  <a:pt x="18238" y="7238"/>
                </a:moveTo>
                <a:lnTo>
                  <a:pt x="16509" y="7238"/>
                </a:lnTo>
                <a:lnTo>
                  <a:pt x="22335" y="16499"/>
                </a:lnTo>
                <a:lnTo>
                  <a:pt x="34861" y="15903"/>
                </a:lnTo>
                <a:lnTo>
                  <a:pt x="18238" y="7238"/>
                </a:lnTo>
                <a:close/>
              </a:path>
              <a:path w="558800" h="1378585">
                <a:moveTo>
                  <a:pt x="105579" y="5079"/>
                </a:moveTo>
                <a:lnTo>
                  <a:pt x="14097" y="5079"/>
                </a:lnTo>
                <a:lnTo>
                  <a:pt x="34861" y="15903"/>
                </a:lnTo>
                <a:lnTo>
                  <a:pt x="99567" y="12826"/>
                </a:lnTo>
                <a:lnTo>
                  <a:pt x="103124" y="12700"/>
                </a:lnTo>
                <a:lnTo>
                  <a:pt x="105790" y="9778"/>
                </a:lnTo>
                <a:lnTo>
                  <a:pt x="105663" y="6223"/>
                </a:lnTo>
                <a:lnTo>
                  <a:pt x="105579" y="507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510652" y="2857616"/>
            <a:ext cx="446405" cy="8966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433070" algn="l"/>
              </a:tabLst>
            </a:pPr>
            <a:r>
              <a:rPr sz="25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5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265"/>
              </a:spcBef>
            </a:pPr>
            <a:r>
              <a:rPr sz="2800" i="1" spc="5" dirty="0">
                <a:latin typeface="Times New Roman"/>
                <a:cs typeface="Times New Roman"/>
              </a:rPr>
              <a:t>dt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82474" y="2795568"/>
            <a:ext cx="196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777228" y="1241678"/>
            <a:ext cx="560070" cy="1378585"/>
          </a:xfrm>
          <a:custGeom>
            <a:avLst/>
            <a:gdLst/>
            <a:ahLst/>
            <a:cxnLst/>
            <a:rect l="l" t="t" r="r" b="b"/>
            <a:pathLst>
              <a:path w="560070" h="1378585">
                <a:moveTo>
                  <a:pt x="42925" y="1342390"/>
                </a:moveTo>
                <a:lnTo>
                  <a:pt x="13716" y="1365504"/>
                </a:lnTo>
                <a:lnTo>
                  <a:pt x="10922" y="1367663"/>
                </a:lnTo>
                <a:lnTo>
                  <a:pt x="10032" y="1368425"/>
                </a:lnTo>
                <a:lnTo>
                  <a:pt x="17399" y="1378585"/>
                </a:lnTo>
                <a:lnTo>
                  <a:pt x="18542" y="1377823"/>
                </a:lnTo>
                <a:lnTo>
                  <a:pt x="26416" y="1371600"/>
                </a:lnTo>
                <a:lnTo>
                  <a:pt x="33020" y="1366520"/>
                </a:lnTo>
                <a:lnTo>
                  <a:pt x="50800" y="1352423"/>
                </a:lnTo>
                <a:lnTo>
                  <a:pt x="62954" y="1342517"/>
                </a:lnTo>
                <a:lnTo>
                  <a:pt x="42925" y="1342517"/>
                </a:lnTo>
                <a:close/>
              </a:path>
              <a:path w="560070" h="1378585">
                <a:moveTo>
                  <a:pt x="13843" y="1365377"/>
                </a:moveTo>
                <a:lnTo>
                  <a:pt x="13680" y="1365504"/>
                </a:lnTo>
                <a:lnTo>
                  <a:pt x="13843" y="1365377"/>
                </a:lnTo>
                <a:close/>
              </a:path>
              <a:path w="560070" h="1378585">
                <a:moveTo>
                  <a:pt x="178180" y="1228725"/>
                </a:moveTo>
                <a:lnTo>
                  <a:pt x="160147" y="1244473"/>
                </a:lnTo>
                <a:lnTo>
                  <a:pt x="125729" y="1274064"/>
                </a:lnTo>
                <a:lnTo>
                  <a:pt x="109474" y="1287780"/>
                </a:lnTo>
                <a:lnTo>
                  <a:pt x="42925" y="1342517"/>
                </a:lnTo>
                <a:lnTo>
                  <a:pt x="62954" y="1342517"/>
                </a:lnTo>
                <a:lnTo>
                  <a:pt x="117728" y="1297559"/>
                </a:lnTo>
                <a:lnTo>
                  <a:pt x="168528" y="1254125"/>
                </a:lnTo>
                <a:lnTo>
                  <a:pt x="197187" y="1228852"/>
                </a:lnTo>
                <a:lnTo>
                  <a:pt x="178180" y="1228852"/>
                </a:lnTo>
                <a:close/>
              </a:path>
              <a:path w="560070" h="1378585">
                <a:moveTo>
                  <a:pt x="271145" y="1143254"/>
                </a:moveTo>
                <a:lnTo>
                  <a:pt x="233806" y="1178560"/>
                </a:lnTo>
                <a:lnTo>
                  <a:pt x="196469" y="1212469"/>
                </a:lnTo>
                <a:lnTo>
                  <a:pt x="178180" y="1228852"/>
                </a:lnTo>
                <a:lnTo>
                  <a:pt x="197187" y="1228852"/>
                </a:lnTo>
                <a:lnTo>
                  <a:pt x="204977" y="1221867"/>
                </a:lnTo>
                <a:lnTo>
                  <a:pt x="242443" y="1187831"/>
                </a:lnTo>
                <a:lnTo>
                  <a:pt x="279907" y="1152398"/>
                </a:lnTo>
                <a:lnTo>
                  <a:pt x="289051" y="1143381"/>
                </a:lnTo>
                <a:lnTo>
                  <a:pt x="271145" y="1143381"/>
                </a:lnTo>
                <a:close/>
              </a:path>
              <a:path w="560070" h="1378585">
                <a:moveTo>
                  <a:pt x="359701" y="1070864"/>
                </a:moveTo>
                <a:lnTo>
                  <a:pt x="342519" y="1070864"/>
                </a:lnTo>
                <a:lnTo>
                  <a:pt x="325374" y="1089152"/>
                </a:lnTo>
                <a:lnTo>
                  <a:pt x="307721" y="1107186"/>
                </a:lnTo>
                <a:lnTo>
                  <a:pt x="271145" y="1143381"/>
                </a:lnTo>
                <a:lnTo>
                  <a:pt x="289051" y="1143381"/>
                </a:lnTo>
                <a:lnTo>
                  <a:pt x="316738" y="1116076"/>
                </a:lnTo>
                <a:lnTo>
                  <a:pt x="334518" y="1097915"/>
                </a:lnTo>
                <a:lnTo>
                  <a:pt x="351790" y="1079627"/>
                </a:lnTo>
                <a:lnTo>
                  <a:pt x="359701" y="1070864"/>
                </a:lnTo>
                <a:close/>
              </a:path>
              <a:path w="560070" h="1378585">
                <a:moveTo>
                  <a:pt x="325374" y="1089025"/>
                </a:moveTo>
                <a:close/>
              </a:path>
              <a:path w="560070" h="1378585">
                <a:moveTo>
                  <a:pt x="375730" y="1052830"/>
                </a:moveTo>
                <a:lnTo>
                  <a:pt x="358901" y="1052830"/>
                </a:lnTo>
                <a:lnTo>
                  <a:pt x="342392" y="1070991"/>
                </a:lnTo>
                <a:lnTo>
                  <a:pt x="342519" y="1070864"/>
                </a:lnTo>
                <a:lnTo>
                  <a:pt x="359701" y="1070864"/>
                </a:lnTo>
                <a:lnTo>
                  <a:pt x="368300" y="1061339"/>
                </a:lnTo>
                <a:lnTo>
                  <a:pt x="375730" y="1052830"/>
                </a:lnTo>
                <a:close/>
              </a:path>
              <a:path w="560070" h="1378585">
                <a:moveTo>
                  <a:pt x="405466" y="1017270"/>
                </a:moveTo>
                <a:lnTo>
                  <a:pt x="389254" y="1017270"/>
                </a:lnTo>
                <a:lnTo>
                  <a:pt x="374396" y="1035050"/>
                </a:lnTo>
                <a:lnTo>
                  <a:pt x="358775" y="1052957"/>
                </a:lnTo>
                <a:lnTo>
                  <a:pt x="375730" y="1052830"/>
                </a:lnTo>
                <a:lnTo>
                  <a:pt x="384048" y="1043305"/>
                </a:lnTo>
                <a:lnTo>
                  <a:pt x="399033" y="1025398"/>
                </a:lnTo>
                <a:lnTo>
                  <a:pt x="405466" y="1017270"/>
                </a:lnTo>
                <a:close/>
              </a:path>
              <a:path w="560070" h="1378585">
                <a:moveTo>
                  <a:pt x="430926" y="982980"/>
                </a:moveTo>
                <a:lnTo>
                  <a:pt x="415544" y="982980"/>
                </a:lnTo>
                <a:lnTo>
                  <a:pt x="402844" y="1000125"/>
                </a:lnTo>
                <a:lnTo>
                  <a:pt x="389127" y="1017397"/>
                </a:lnTo>
                <a:lnTo>
                  <a:pt x="405466" y="1017270"/>
                </a:lnTo>
                <a:lnTo>
                  <a:pt x="413003" y="1007745"/>
                </a:lnTo>
                <a:lnTo>
                  <a:pt x="425830" y="990346"/>
                </a:lnTo>
                <a:lnTo>
                  <a:pt x="430926" y="982980"/>
                </a:lnTo>
                <a:close/>
              </a:path>
              <a:path w="560070" h="1378585">
                <a:moveTo>
                  <a:pt x="402971" y="999871"/>
                </a:moveTo>
                <a:lnTo>
                  <a:pt x="402770" y="1000125"/>
                </a:lnTo>
                <a:lnTo>
                  <a:pt x="402971" y="999871"/>
                </a:lnTo>
                <a:close/>
              </a:path>
              <a:path w="560070" h="1378585">
                <a:moveTo>
                  <a:pt x="441813" y="966470"/>
                </a:moveTo>
                <a:lnTo>
                  <a:pt x="426974" y="966470"/>
                </a:lnTo>
                <a:lnTo>
                  <a:pt x="415417" y="983107"/>
                </a:lnTo>
                <a:lnTo>
                  <a:pt x="430926" y="982980"/>
                </a:lnTo>
                <a:lnTo>
                  <a:pt x="437515" y="973455"/>
                </a:lnTo>
                <a:lnTo>
                  <a:pt x="441813" y="966470"/>
                </a:lnTo>
                <a:close/>
              </a:path>
              <a:path w="560070" h="1378585">
                <a:moveTo>
                  <a:pt x="474679" y="903859"/>
                </a:moveTo>
                <a:lnTo>
                  <a:pt x="460755" y="903859"/>
                </a:lnTo>
                <a:lnTo>
                  <a:pt x="445262" y="935355"/>
                </a:lnTo>
                <a:lnTo>
                  <a:pt x="436752" y="950595"/>
                </a:lnTo>
                <a:lnTo>
                  <a:pt x="426720" y="966724"/>
                </a:lnTo>
                <a:lnTo>
                  <a:pt x="426974" y="966470"/>
                </a:lnTo>
                <a:lnTo>
                  <a:pt x="441813" y="966470"/>
                </a:lnTo>
                <a:lnTo>
                  <a:pt x="447675" y="956945"/>
                </a:lnTo>
                <a:lnTo>
                  <a:pt x="456565" y="941070"/>
                </a:lnTo>
                <a:lnTo>
                  <a:pt x="472186" y="909447"/>
                </a:lnTo>
                <a:lnTo>
                  <a:pt x="474679" y="903859"/>
                </a:lnTo>
                <a:close/>
              </a:path>
              <a:path w="560070" h="1378585">
                <a:moveTo>
                  <a:pt x="436879" y="950341"/>
                </a:moveTo>
                <a:lnTo>
                  <a:pt x="436722" y="950595"/>
                </a:lnTo>
                <a:lnTo>
                  <a:pt x="436879" y="950341"/>
                </a:lnTo>
                <a:close/>
              </a:path>
              <a:path w="560070" h="1378585">
                <a:moveTo>
                  <a:pt x="445389" y="934974"/>
                </a:moveTo>
                <a:lnTo>
                  <a:pt x="445178" y="935355"/>
                </a:lnTo>
                <a:lnTo>
                  <a:pt x="445389" y="934974"/>
                </a:lnTo>
                <a:close/>
              </a:path>
              <a:path w="560070" h="1378585">
                <a:moveTo>
                  <a:pt x="489003" y="871347"/>
                </a:moveTo>
                <a:lnTo>
                  <a:pt x="475361" y="871347"/>
                </a:lnTo>
                <a:lnTo>
                  <a:pt x="460628" y="904113"/>
                </a:lnTo>
                <a:lnTo>
                  <a:pt x="460755" y="903859"/>
                </a:lnTo>
                <a:lnTo>
                  <a:pt x="474679" y="903859"/>
                </a:lnTo>
                <a:lnTo>
                  <a:pt x="486918" y="876426"/>
                </a:lnTo>
                <a:lnTo>
                  <a:pt x="489003" y="871347"/>
                </a:lnTo>
                <a:close/>
              </a:path>
              <a:path w="560070" h="1378585">
                <a:moveTo>
                  <a:pt x="502613" y="837692"/>
                </a:moveTo>
                <a:lnTo>
                  <a:pt x="489076" y="837692"/>
                </a:lnTo>
                <a:lnTo>
                  <a:pt x="475233" y="871474"/>
                </a:lnTo>
                <a:lnTo>
                  <a:pt x="475361" y="871347"/>
                </a:lnTo>
                <a:lnTo>
                  <a:pt x="489003" y="871347"/>
                </a:lnTo>
                <a:lnTo>
                  <a:pt x="500888" y="842391"/>
                </a:lnTo>
                <a:lnTo>
                  <a:pt x="502613" y="837692"/>
                </a:lnTo>
                <a:close/>
              </a:path>
              <a:path w="560070" h="1378585">
                <a:moveTo>
                  <a:pt x="515113" y="803148"/>
                </a:moveTo>
                <a:lnTo>
                  <a:pt x="501776" y="803148"/>
                </a:lnTo>
                <a:lnTo>
                  <a:pt x="488950" y="837946"/>
                </a:lnTo>
                <a:lnTo>
                  <a:pt x="489076" y="837692"/>
                </a:lnTo>
                <a:lnTo>
                  <a:pt x="502613" y="837692"/>
                </a:lnTo>
                <a:lnTo>
                  <a:pt x="513715" y="807466"/>
                </a:lnTo>
                <a:lnTo>
                  <a:pt x="515113" y="803148"/>
                </a:lnTo>
                <a:close/>
              </a:path>
              <a:path w="560070" h="1378585">
                <a:moveTo>
                  <a:pt x="526351" y="767969"/>
                </a:moveTo>
                <a:lnTo>
                  <a:pt x="513206" y="767969"/>
                </a:lnTo>
                <a:lnTo>
                  <a:pt x="501650" y="803401"/>
                </a:lnTo>
                <a:lnTo>
                  <a:pt x="501776" y="803148"/>
                </a:lnTo>
                <a:lnTo>
                  <a:pt x="515113" y="803148"/>
                </a:lnTo>
                <a:lnTo>
                  <a:pt x="525272" y="771779"/>
                </a:lnTo>
                <a:lnTo>
                  <a:pt x="526351" y="767969"/>
                </a:lnTo>
                <a:close/>
              </a:path>
              <a:path w="560070" h="1378585">
                <a:moveTo>
                  <a:pt x="551370" y="660019"/>
                </a:moveTo>
                <a:lnTo>
                  <a:pt x="538606" y="660019"/>
                </a:lnTo>
                <a:lnTo>
                  <a:pt x="531749" y="696468"/>
                </a:lnTo>
                <a:lnTo>
                  <a:pt x="523240" y="732409"/>
                </a:lnTo>
                <a:lnTo>
                  <a:pt x="513079" y="768223"/>
                </a:lnTo>
                <a:lnTo>
                  <a:pt x="513206" y="767969"/>
                </a:lnTo>
                <a:lnTo>
                  <a:pt x="526351" y="767969"/>
                </a:lnTo>
                <a:lnTo>
                  <a:pt x="535558" y="735457"/>
                </a:lnTo>
                <a:lnTo>
                  <a:pt x="544195" y="698881"/>
                </a:lnTo>
                <a:lnTo>
                  <a:pt x="551052" y="662305"/>
                </a:lnTo>
                <a:lnTo>
                  <a:pt x="551370" y="660019"/>
                </a:lnTo>
                <a:close/>
              </a:path>
              <a:path w="560070" h="1378585">
                <a:moveTo>
                  <a:pt x="523240" y="732155"/>
                </a:moveTo>
                <a:lnTo>
                  <a:pt x="523168" y="732409"/>
                </a:lnTo>
                <a:lnTo>
                  <a:pt x="523240" y="732155"/>
                </a:lnTo>
                <a:close/>
              </a:path>
              <a:path w="560070" h="1378585">
                <a:moveTo>
                  <a:pt x="531749" y="696213"/>
                </a:moveTo>
                <a:lnTo>
                  <a:pt x="531689" y="696468"/>
                </a:lnTo>
                <a:lnTo>
                  <a:pt x="531749" y="696213"/>
                </a:lnTo>
                <a:close/>
              </a:path>
              <a:path w="560070" h="1378585">
                <a:moveTo>
                  <a:pt x="560066" y="553466"/>
                </a:moveTo>
                <a:lnTo>
                  <a:pt x="547370" y="553466"/>
                </a:lnTo>
                <a:lnTo>
                  <a:pt x="547102" y="571373"/>
                </a:lnTo>
                <a:lnTo>
                  <a:pt x="546480" y="588772"/>
                </a:lnTo>
                <a:lnTo>
                  <a:pt x="546408" y="589407"/>
                </a:lnTo>
                <a:lnTo>
                  <a:pt x="543560" y="624459"/>
                </a:lnTo>
                <a:lnTo>
                  <a:pt x="538479" y="660400"/>
                </a:lnTo>
                <a:lnTo>
                  <a:pt x="538606" y="660019"/>
                </a:lnTo>
                <a:lnTo>
                  <a:pt x="551370" y="660019"/>
                </a:lnTo>
                <a:lnTo>
                  <a:pt x="556132" y="625729"/>
                </a:lnTo>
                <a:lnTo>
                  <a:pt x="559180" y="589407"/>
                </a:lnTo>
                <a:lnTo>
                  <a:pt x="559821" y="570992"/>
                </a:lnTo>
                <a:lnTo>
                  <a:pt x="560066" y="553466"/>
                </a:lnTo>
                <a:close/>
              </a:path>
              <a:path w="560070" h="1378585">
                <a:moveTo>
                  <a:pt x="543560" y="624205"/>
                </a:moveTo>
                <a:lnTo>
                  <a:pt x="543524" y="624459"/>
                </a:lnTo>
                <a:lnTo>
                  <a:pt x="543560" y="624205"/>
                </a:lnTo>
                <a:close/>
              </a:path>
              <a:path w="560070" h="1378585">
                <a:moveTo>
                  <a:pt x="546480" y="588518"/>
                </a:moveTo>
                <a:lnTo>
                  <a:pt x="546460" y="588772"/>
                </a:lnTo>
                <a:lnTo>
                  <a:pt x="546480" y="588518"/>
                </a:lnTo>
                <a:close/>
              </a:path>
              <a:path w="560070" h="1378585">
                <a:moveTo>
                  <a:pt x="547116" y="570992"/>
                </a:moveTo>
                <a:close/>
              </a:path>
              <a:path w="560070" h="1378585">
                <a:moveTo>
                  <a:pt x="559572" y="536194"/>
                </a:moveTo>
                <a:lnTo>
                  <a:pt x="546862" y="536194"/>
                </a:lnTo>
                <a:lnTo>
                  <a:pt x="547367" y="553635"/>
                </a:lnTo>
                <a:lnTo>
                  <a:pt x="547370" y="553466"/>
                </a:lnTo>
                <a:lnTo>
                  <a:pt x="560066" y="553466"/>
                </a:lnTo>
                <a:lnTo>
                  <a:pt x="559572" y="536194"/>
                </a:lnTo>
                <a:close/>
              </a:path>
              <a:path w="560070" h="1378585">
                <a:moveTo>
                  <a:pt x="558485" y="519303"/>
                </a:moveTo>
                <a:lnTo>
                  <a:pt x="545719" y="519303"/>
                </a:lnTo>
                <a:lnTo>
                  <a:pt x="546862" y="536448"/>
                </a:lnTo>
                <a:lnTo>
                  <a:pt x="546862" y="536194"/>
                </a:lnTo>
                <a:lnTo>
                  <a:pt x="559572" y="536194"/>
                </a:lnTo>
                <a:lnTo>
                  <a:pt x="559562" y="535813"/>
                </a:lnTo>
                <a:lnTo>
                  <a:pt x="558485" y="519303"/>
                </a:lnTo>
                <a:close/>
              </a:path>
              <a:path w="560070" h="1378585">
                <a:moveTo>
                  <a:pt x="556783" y="502285"/>
                </a:moveTo>
                <a:lnTo>
                  <a:pt x="544068" y="502285"/>
                </a:lnTo>
                <a:lnTo>
                  <a:pt x="545719" y="519430"/>
                </a:lnTo>
                <a:lnTo>
                  <a:pt x="558485" y="519303"/>
                </a:lnTo>
                <a:lnTo>
                  <a:pt x="558419" y="518287"/>
                </a:lnTo>
                <a:lnTo>
                  <a:pt x="556783" y="502285"/>
                </a:lnTo>
                <a:close/>
              </a:path>
              <a:path w="560070" h="1378585">
                <a:moveTo>
                  <a:pt x="554610" y="485775"/>
                </a:moveTo>
                <a:lnTo>
                  <a:pt x="541781" y="485775"/>
                </a:lnTo>
                <a:lnTo>
                  <a:pt x="544068" y="502538"/>
                </a:lnTo>
                <a:lnTo>
                  <a:pt x="544068" y="502285"/>
                </a:lnTo>
                <a:lnTo>
                  <a:pt x="556783" y="502285"/>
                </a:lnTo>
                <a:lnTo>
                  <a:pt x="556641" y="500888"/>
                </a:lnTo>
                <a:lnTo>
                  <a:pt x="554610" y="485775"/>
                </a:lnTo>
                <a:close/>
              </a:path>
              <a:path w="560070" h="1378585">
                <a:moveTo>
                  <a:pt x="548148" y="453517"/>
                </a:moveTo>
                <a:lnTo>
                  <a:pt x="535177" y="453517"/>
                </a:lnTo>
                <a:lnTo>
                  <a:pt x="538861" y="469773"/>
                </a:lnTo>
                <a:lnTo>
                  <a:pt x="541781" y="486029"/>
                </a:lnTo>
                <a:lnTo>
                  <a:pt x="541781" y="485775"/>
                </a:lnTo>
                <a:lnTo>
                  <a:pt x="554610" y="485775"/>
                </a:lnTo>
                <a:lnTo>
                  <a:pt x="554354" y="483870"/>
                </a:lnTo>
                <a:lnTo>
                  <a:pt x="551179" y="467106"/>
                </a:lnTo>
                <a:lnTo>
                  <a:pt x="548148" y="453517"/>
                </a:lnTo>
                <a:close/>
              </a:path>
              <a:path w="560070" h="1378585">
                <a:moveTo>
                  <a:pt x="538733" y="469519"/>
                </a:moveTo>
                <a:lnTo>
                  <a:pt x="538780" y="469773"/>
                </a:lnTo>
                <a:lnTo>
                  <a:pt x="538733" y="469519"/>
                </a:lnTo>
                <a:close/>
              </a:path>
              <a:path w="560070" h="1378585">
                <a:moveTo>
                  <a:pt x="544024" y="437896"/>
                </a:moveTo>
                <a:lnTo>
                  <a:pt x="530860" y="437896"/>
                </a:lnTo>
                <a:lnTo>
                  <a:pt x="535177" y="453898"/>
                </a:lnTo>
                <a:lnTo>
                  <a:pt x="535177" y="453517"/>
                </a:lnTo>
                <a:lnTo>
                  <a:pt x="548148" y="453517"/>
                </a:lnTo>
                <a:lnTo>
                  <a:pt x="547497" y="450596"/>
                </a:lnTo>
                <a:lnTo>
                  <a:pt x="544024" y="437896"/>
                </a:lnTo>
                <a:close/>
              </a:path>
              <a:path w="560070" h="1378585">
                <a:moveTo>
                  <a:pt x="539094" y="422656"/>
                </a:moveTo>
                <a:lnTo>
                  <a:pt x="525779" y="422656"/>
                </a:lnTo>
                <a:lnTo>
                  <a:pt x="525906" y="423037"/>
                </a:lnTo>
                <a:lnTo>
                  <a:pt x="530860" y="438276"/>
                </a:lnTo>
                <a:lnTo>
                  <a:pt x="530860" y="437896"/>
                </a:lnTo>
                <a:lnTo>
                  <a:pt x="544024" y="437896"/>
                </a:lnTo>
                <a:lnTo>
                  <a:pt x="543051" y="434340"/>
                </a:lnTo>
                <a:lnTo>
                  <a:pt x="539094" y="422656"/>
                </a:lnTo>
                <a:close/>
              </a:path>
              <a:path w="560070" h="1378585">
                <a:moveTo>
                  <a:pt x="525888" y="422990"/>
                </a:moveTo>
                <a:close/>
              </a:path>
              <a:path w="560070" h="1378585">
                <a:moveTo>
                  <a:pt x="527331" y="393319"/>
                </a:moveTo>
                <a:lnTo>
                  <a:pt x="513461" y="393319"/>
                </a:lnTo>
                <a:lnTo>
                  <a:pt x="513588" y="393573"/>
                </a:lnTo>
                <a:lnTo>
                  <a:pt x="520065" y="408050"/>
                </a:lnTo>
                <a:lnTo>
                  <a:pt x="525888" y="422990"/>
                </a:lnTo>
                <a:lnTo>
                  <a:pt x="525779" y="422656"/>
                </a:lnTo>
                <a:lnTo>
                  <a:pt x="539094" y="422656"/>
                </a:lnTo>
                <a:lnTo>
                  <a:pt x="537718" y="418592"/>
                </a:lnTo>
                <a:lnTo>
                  <a:pt x="531749" y="402971"/>
                </a:lnTo>
                <a:lnTo>
                  <a:pt x="527331" y="393319"/>
                </a:lnTo>
                <a:close/>
              </a:path>
              <a:path w="560070" h="1378585">
                <a:moveTo>
                  <a:pt x="519938" y="407797"/>
                </a:moveTo>
                <a:lnTo>
                  <a:pt x="520037" y="408050"/>
                </a:lnTo>
                <a:lnTo>
                  <a:pt x="519938" y="407797"/>
                </a:lnTo>
                <a:close/>
              </a:path>
              <a:path w="560070" h="1378585">
                <a:moveTo>
                  <a:pt x="513489" y="393383"/>
                </a:moveTo>
                <a:lnTo>
                  <a:pt x="513574" y="393573"/>
                </a:lnTo>
                <a:lnTo>
                  <a:pt x="513489" y="393383"/>
                </a:lnTo>
                <a:close/>
              </a:path>
              <a:path w="560070" h="1378585">
                <a:moveTo>
                  <a:pt x="504253" y="351536"/>
                </a:moveTo>
                <a:lnTo>
                  <a:pt x="489076" y="351536"/>
                </a:lnTo>
                <a:lnTo>
                  <a:pt x="498221" y="365506"/>
                </a:lnTo>
                <a:lnTo>
                  <a:pt x="506349" y="379475"/>
                </a:lnTo>
                <a:lnTo>
                  <a:pt x="513489" y="393383"/>
                </a:lnTo>
                <a:lnTo>
                  <a:pt x="527331" y="393319"/>
                </a:lnTo>
                <a:lnTo>
                  <a:pt x="524891" y="387985"/>
                </a:lnTo>
                <a:lnTo>
                  <a:pt x="517398" y="373125"/>
                </a:lnTo>
                <a:lnTo>
                  <a:pt x="508889" y="358648"/>
                </a:lnTo>
                <a:lnTo>
                  <a:pt x="504253" y="351536"/>
                </a:lnTo>
                <a:close/>
              </a:path>
              <a:path w="560070" h="1378585">
                <a:moveTo>
                  <a:pt x="506095" y="379095"/>
                </a:moveTo>
                <a:lnTo>
                  <a:pt x="506292" y="379475"/>
                </a:lnTo>
                <a:lnTo>
                  <a:pt x="506095" y="379095"/>
                </a:lnTo>
                <a:close/>
              </a:path>
              <a:path w="560070" h="1378585">
                <a:moveTo>
                  <a:pt x="497967" y="365251"/>
                </a:moveTo>
                <a:lnTo>
                  <a:pt x="498116" y="365506"/>
                </a:lnTo>
                <a:lnTo>
                  <a:pt x="497967" y="365251"/>
                </a:lnTo>
                <a:close/>
              </a:path>
              <a:path w="560070" h="1378585">
                <a:moveTo>
                  <a:pt x="494966" y="337947"/>
                </a:moveTo>
                <a:lnTo>
                  <a:pt x="479298" y="337947"/>
                </a:lnTo>
                <a:lnTo>
                  <a:pt x="489203" y="351790"/>
                </a:lnTo>
                <a:lnTo>
                  <a:pt x="489076" y="351536"/>
                </a:lnTo>
                <a:lnTo>
                  <a:pt x="504253" y="351536"/>
                </a:lnTo>
                <a:lnTo>
                  <a:pt x="499618" y="344424"/>
                </a:lnTo>
                <a:lnTo>
                  <a:pt x="494966" y="337947"/>
                </a:lnTo>
                <a:close/>
              </a:path>
              <a:path w="560070" h="1378585">
                <a:moveTo>
                  <a:pt x="484875" y="324485"/>
                </a:moveTo>
                <a:lnTo>
                  <a:pt x="468756" y="324485"/>
                </a:lnTo>
                <a:lnTo>
                  <a:pt x="479425" y="338200"/>
                </a:lnTo>
                <a:lnTo>
                  <a:pt x="479298" y="337947"/>
                </a:lnTo>
                <a:lnTo>
                  <a:pt x="494966" y="337947"/>
                </a:lnTo>
                <a:lnTo>
                  <a:pt x="489585" y="330454"/>
                </a:lnTo>
                <a:lnTo>
                  <a:pt x="484875" y="324485"/>
                </a:lnTo>
                <a:close/>
              </a:path>
              <a:path w="560070" h="1378585">
                <a:moveTo>
                  <a:pt x="474176" y="311276"/>
                </a:moveTo>
                <a:lnTo>
                  <a:pt x="457580" y="311276"/>
                </a:lnTo>
                <a:lnTo>
                  <a:pt x="468883" y="324738"/>
                </a:lnTo>
                <a:lnTo>
                  <a:pt x="468756" y="324485"/>
                </a:lnTo>
                <a:lnTo>
                  <a:pt x="484875" y="324485"/>
                </a:lnTo>
                <a:lnTo>
                  <a:pt x="478663" y="316611"/>
                </a:lnTo>
                <a:lnTo>
                  <a:pt x="474176" y="311276"/>
                </a:lnTo>
                <a:close/>
              </a:path>
              <a:path w="560070" h="1378585">
                <a:moveTo>
                  <a:pt x="450720" y="285369"/>
                </a:moveTo>
                <a:lnTo>
                  <a:pt x="433070" y="285369"/>
                </a:lnTo>
                <a:lnTo>
                  <a:pt x="433324" y="285623"/>
                </a:lnTo>
                <a:lnTo>
                  <a:pt x="445770" y="298450"/>
                </a:lnTo>
                <a:lnTo>
                  <a:pt x="457707" y="311531"/>
                </a:lnTo>
                <a:lnTo>
                  <a:pt x="457580" y="311276"/>
                </a:lnTo>
                <a:lnTo>
                  <a:pt x="474176" y="311276"/>
                </a:lnTo>
                <a:lnTo>
                  <a:pt x="467232" y="303022"/>
                </a:lnTo>
                <a:lnTo>
                  <a:pt x="454914" y="289687"/>
                </a:lnTo>
                <a:lnTo>
                  <a:pt x="450720" y="285369"/>
                </a:lnTo>
                <a:close/>
              </a:path>
              <a:path w="560070" h="1378585">
                <a:moveTo>
                  <a:pt x="445643" y="298323"/>
                </a:moveTo>
                <a:close/>
              </a:path>
              <a:path w="560070" h="1378585">
                <a:moveTo>
                  <a:pt x="433225" y="285528"/>
                </a:moveTo>
                <a:close/>
              </a:path>
              <a:path w="560070" h="1378585">
                <a:moveTo>
                  <a:pt x="438259" y="272796"/>
                </a:moveTo>
                <a:lnTo>
                  <a:pt x="419862" y="272796"/>
                </a:lnTo>
                <a:lnTo>
                  <a:pt x="433225" y="285528"/>
                </a:lnTo>
                <a:lnTo>
                  <a:pt x="433070" y="285369"/>
                </a:lnTo>
                <a:lnTo>
                  <a:pt x="450720" y="285369"/>
                </a:lnTo>
                <a:lnTo>
                  <a:pt x="442087" y="276479"/>
                </a:lnTo>
                <a:lnTo>
                  <a:pt x="438259" y="272796"/>
                </a:lnTo>
                <a:close/>
              </a:path>
              <a:path w="560070" h="1378585">
                <a:moveTo>
                  <a:pt x="424926" y="260223"/>
                </a:moveTo>
                <a:lnTo>
                  <a:pt x="406019" y="260223"/>
                </a:lnTo>
                <a:lnTo>
                  <a:pt x="419989" y="272923"/>
                </a:lnTo>
                <a:lnTo>
                  <a:pt x="438259" y="272796"/>
                </a:lnTo>
                <a:lnTo>
                  <a:pt x="428625" y="263525"/>
                </a:lnTo>
                <a:lnTo>
                  <a:pt x="424926" y="260223"/>
                </a:lnTo>
                <a:close/>
              </a:path>
              <a:path w="560070" h="1378585">
                <a:moveTo>
                  <a:pt x="410895" y="247776"/>
                </a:moveTo>
                <a:lnTo>
                  <a:pt x="391541" y="247776"/>
                </a:lnTo>
                <a:lnTo>
                  <a:pt x="406146" y="260350"/>
                </a:lnTo>
                <a:lnTo>
                  <a:pt x="424926" y="260223"/>
                </a:lnTo>
                <a:lnTo>
                  <a:pt x="414400" y="250825"/>
                </a:lnTo>
                <a:lnTo>
                  <a:pt x="410895" y="247776"/>
                </a:lnTo>
                <a:close/>
              </a:path>
              <a:path w="560070" h="1378585">
                <a:moveTo>
                  <a:pt x="396659" y="235585"/>
                </a:moveTo>
                <a:lnTo>
                  <a:pt x="376554" y="235585"/>
                </a:lnTo>
                <a:lnTo>
                  <a:pt x="391668" y="247904"/>
                </a:lnTo>
                <a:lnTo>
                  <a:pt x="391541" y="247776"/>
                </a:lnTo>
                <a:lnTo>
                  <a:pt x="410895" y="247776"/>
                </a:lnTo>
                <a:lnTo>
                  <a:pt x="399796" y="238125"/>
                </a:lnTo>
                <a:lnTo>
                  <a:pt x="396659" y="235585"/>
                </a:lnTo>
                <a:close/>
              </a:path>
              <a:path w="560070" h="1378585">
                <a:moveTo>
                  <a:pt x="365685" y="211455"/>
                </a:moveTo>
                <a:lnTo>
                  <a:pt x="344804" y="211455"/>
                </a:lnTo>
                <a:lnTo>
                  <a:pt x="376681" y="235712"/>
                </a:lnTo>
                <a:lnTo>
                  <a:pt x="396659" y="235585"/>
                </a:lnTo>
                <a:lnTo>
                  <a:pt x="384428" y="225679"/>
                </a:lnTo>
                <a:lnTo>
                  <a:pt x="365685" y="211455"/>
                </a:lnTo>
                <a:close/>
              </a:path>
              <a:path w="560070" h="1378585">
                <a:moveTo>
                  <a:pt x="298866" y="164719"/>
                </a:moveTo>
                <a:lnTo>
                  <a:pt x="275717" y="164719"/>
                </a:lnTo>
                <a:lnTo>
                  <a:pt x="311276" y="187960"/>
                </a:lnTo>
                <a:lnTo>
                  <a:pt x="344931" y="211582"/>
                </a:lnTo>
                <a:lnTo>
                  <a:pt x="365685" y="211455"/>
                </a:lnTo>
                <a:lnTo>
                  <a:pt x="352298" y="201295"/>
                </a:lnTo>
                <a:lnTo>
                  <a:pt x="318262" y="177419"/>
                </a:lnTo>
                <a:lnTo>
                  <a:pt x="298866" y="164719"/>
                </a:lnTo>
                <a:close/>
              </a:path>
              <a:path w="560070" h="1378585">
                <a:moveTo>
                  <a:pt x="311023" y="187833"/>
                </a:moveTo>
                <a:lnTo>
                  <a:pt x="311204" y="187960"/>
                </a:lnTo>
                <a:lnTo>
                  <a:pt x="311023" y="187833"/>
                </a:lnTo>
                <a:close/>
              </a:path>
              <a:path w="560070" h="1378585">
                <a:moveTo>
                  <a:pt x="262868" y="141986"/>
                </a:moveTo>
                <a:lnTo>
                  <a:pt x="238760" y="141986"/>
                </a:lnTo>
                <a:lnTo>
                  <a:pt x="275844" y="164846"/>
                </a:lnTo>
                <a:lnTo>
                  <a:pt x="298866" y="164719"/>
                </a:lnTo>
                <a:lnTo>
                  <a:pt x="282575" y="154050"/>
                </a:lnTo>
                <a:lnTo>
                  <a:pt x="262868" y="141986"/>
                </a:lnTo>
                <a:close/>
              </a:path>
              <a:path w="560070" h="1378585">
                <a:moveTo>
                  <a:pt x="186894" y="97409"/>
                </a:moveTo>
                <a:lnTo>
                  <a:pt x="161036" y="97409"/>
                </a:lnTo>
                <a:lnTo>
                  <a:pt x="200532" y="119634"/>
                </a:lnTo>
                <a:lnTo>
                  <a:pt x="238760" y="142112"/>
                </a:lnTo>
                <a:lnTo>
                  <a:pt x="262868" y="141986"/>
                </a:lnTo>
                <a:lnTo>
                  <a:pt x="245237" y="131191"/>
                </a:lnTo>
                <a:lnTo>
                  <a:pt x="206755" y="108585"/>
                </a:lnTo>
                <a:lnTo>
                  <a:pt x="186894" y="97409"/>
                </a:lnTo>
                <a:close/>
              </a:path>
              <a:path w="560070" h="1378585">
                <a:moveTo>
                  <a:pt x="35087" y="16020"/>
                </a:moveTo>
                <a:lnTo>
                  <a:pt x="22337" y="16626"/>
                </a:lnTo>
                <a:lnTo>
                  <a:pt x="28999" y="27214"/>
                </a:lnTo>
                <a:lnTo>
                  <a:pt x="120903" y="75565"/>
                </a:lnTo>
                <a:lnTo>
                  <a:pt x="161163" y="97536"/>
                </a:lnTo>
                <a:lnTo>
                  <a:pt x="186894" y="97409"/>
                </a:lnTo>
                <a:lnTo>
                  <a:pt x="167258" y="86360"/>
                </a:lnTo>
                <a:lnTo>
                  <a:pt x="85978" y="42545"/>
                </a:lnTo>
                <a:lnTo>
                  <a:pt x="35087" y="16020"/>
                </a:lnTo>
                <a:close/>
              </a:path>
              <a:path w="560070" h="1378585">
                <a:moveTo>
                  <a:pt x="102489" y="0"/>
                </a:moveTo>
                <a:lnTo>
                  <a:pt x="98932" y="254"/>
                </a:lnTo>
                <a:lnTo>
                  <a:pt x="0" y="4953"/>
                </a:lnTo>
                <a:lnTo>
                  <a:pt x="52909" y="88900"/>
                </a:lnTo>
                <a:lnTo>
                  <a:pt x="54610" y="91694"/>
                </a:lnTo>
                <a:lnTo>
                  <a:pt x="58547" y="92583"/>
                </a:lnTo>
                <a:lnTo>
                  <a:pt x="61595" y="90805"/>
                </a:lnTo>
                <a:lnTo>
                  <a:pt x="64516" y="88900"/>
                </a:lnTo>
                <a:lnTo>
                  <a:pt x="65404" y="84962"/>
                </a:lnTo>
                <a:lnTo>
                  <a:pt x="63500" y="82042"/>
                </a:lnTo>
                <a:lnTo>
                  <a:pt x="28999" y="27214"/>
                </a:lnTo>
                <a:lnTo>
                  <a:pt x="8254" y="16383"/>
                </a:lnTo>
                <a:lnTo>
                  <a:pt x="14097" y="5080"/>
                </a:lnTo>
                <a:lnTo>
                  <a:pt x="105579" y="5080"/>
                </a:lnTo>
                <a:lnTo>
                  <a:pt x="105410" y="2794"/>
                </a:lnTo>
                <a:lnTo>
                  <a:pt x="102489" y="0"/>
                </a:lnTo>
                <a:close/>
              </a:path>
              <a:path w="560070" h="1378585">
                <a:moveTo>
                  <a:pt x="14097" y="5080"/>
                </a:moveTo>
                <a:lnTo>
                  <a:pt x="8254" y="16383"/>
                </a:lnTo>
                <a:lnTo>
                  <a:pt x="28999" y="27214"/>
                </a:lnTo>
                <a:lnTo>
                  <a:pt x="22663" y="17145"/>
                </a:lnTo>
                <a:lnTo>
                  <a:pt x="11429" y="17145"/>
                </a:lnTo>
                <a:lnTo>
                  <a:pt x="16510" y="7366"/>
                </a:lnTo>
                <a:lnTo>
                  <a:pt x="18483" y="7366"/>
                </a:lnTo>
                <a:lnTo>
                  <a:pt x="14097" y="5080"/>
                </a:lnTo>
                <a:close/>
              </a:path>
              <a:path w="560070" h="1378585">
                <a:moveTo>
                  <a:pt x="16510" y="7366"/>
                </a:moveTo>
                <a:lnTo>
                  <a:pt x="11429" y="17145"/>
                </a:lnTo>
                <a:lnTo>
                  <a:pt x="22337" y="16626"/>
                </a:lnTo>
                <a:lnTo>
                  <a:pt x="16510" y="7366"/>
                </a:lnTo>
                <a:close/>
              </a:path>
              <a:path w="560070" h="1378585">
                <a:moveTo>
                  <a:pt x="22337" y="16626"/>
                </a:moveTo>
                <a:lnTo>
                  <a:pt x="11429" y="17145"/>
                </a:lnTo>
                <a:lnTo>
                  <a:pt x="22663" y="17145"/>
                </a:lnTo>
                <a:lnTo>
                  <a:pt x="22337" y="16626"/>
                </a:lnTo>
                <a:close/>
              </a:path>
              <a:path w="560070" h="1378585">
                <a:moveTo>
                  <a:pt x="18483" y="7366"/>
                </a:moveTo>
                <a:lnTo>
                  <a:pt x="16510" y="7366"/>
                </a:lnTo>
                <a:lnTo>
                  <a:pt x="22337" y="16626"/>
                </a:lnTo>
                <a:lnTo>
                  <a:pt x="35087" y="16020"/>
                </a:lnTo>
                <a:lnTo>
                  <a:pt x="18483" y="7366"/>
                </a:lnTo>
                <a:close/>
              </a:path>
              <a:path w="560070" h="1378585">
                <a:moveTo>
                  <a:pt x="105579" y="5080"/>
                </a:moveTo>
                <a:lnTo>
                  <a:pt x="14097" y="5080"/>
                </a:lnTo>
                <a:lnTo>
                  <a:pt x="35087" y="16020"/>
                </a:lnTo>
                <a:lnTo>
                  <a:pt x="99568" y="12954"/>
                </a:lnTo>
                <a:lnTo>
                  <a:pt x="103124" y="12700"/>
                </a:lnTo>
                <a:lnTo>
                  <a:pt x="105791" y="9779"/>
                </a:lnTo>
                <a:lnTo>
                  <a:pt x="105664" y="6223"/>
                </a:lnTo>
                <a:lnTo>
                  <a:pt x="105579" y="50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95920" y="183472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549" y="0"/>
                </a:lnTo>
              </a:path>
            </a:pathLst>
          </a:custGeom>
          <a:ln w="18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12940" y="1835066"/>
            <a:ext cx="3048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5" dirty="0">
                <a:latin typeface="Times New Roman"/>
                <a:cs typeface="Times New Roman"/>
              </a:rPr>
              <a:t>dt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5042" y="1328050"/>
            <a:ext cx="196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573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Time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50" dirty="0"/>
              <a:t>Control</a:t>
            </a:r>
            <a:r>
              <a:rPr spc="-275" dirty="0"/>
              <a:t> </a:t>
            </a:r>
            <a:r>
              <a:rPr spc="-6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8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30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dynamic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response to an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expressed as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 of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83857"/>
            <a:ext cx="7873365" cy="13011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time response of any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has two</a:t>
            </a:r>
            <a:r>
              <a:rPr sz="24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components: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0"/>
              </a:spcBef>
              <a:buSzPct val="79545"/>
              <a:buFont typeface="Wingdings"/>
              <a:buChar char=""/>
              <a:tabLst>
                <a:tab pos="699135" algn="l"/>
              </a:tabLst>
            </a:pPr>
            <a:r>
              <a:rPr sz="2200" spc="-30" dirty="0">
                <a:solidFill>
                  <a:srgbClr val="004982"/>
                </a:solidFill>
                <a:latin typeface="Trebuchet MS"/>
                <a:cs typeface="Trebuchet MS"/>
              </a:rPr>
              <a:t>Transient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response</a:t>
            </a:r>
            <a:endParaRPr sz="22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0"/>
              </a:spcBef>
              <a:buSzPct val="79545"/>
              <a:buFont typeface="Wingdings"/>
              <a:buChar char=""/>
              <a:tabLst>
                <a:tab pos="6991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Steady-state</a:t>
            </a:r>
            <a:r>
              <a:rPr sz="2200" spc="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response.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86413" y="64002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2534" y="2884170"/>
            <a:ext cx="1935480" cy="1000125"/>
          </a:xfrm>
          <a:prstGeom prst="rect">
            <a:avLst/>
          </a:prstGeom>
          <a:solidFill>
            <a:srgbClr val="006FC0"/>
          </a:solidFill>
          <a:ln w="38100">
            <a:solidFill>
              <a:srgbClr val="000000"/>
            </a:solidFill>
          </a:ln>
        </p:spPr>
        <p:txBody>
          <a:bodyPr vert="horz" wrap="square" lIns="0" tIns="280035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2205"/>
              </a:spcBef>
            </a:pPr>
            <a:r>
              <a:rPr sz="2600" b="1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1245" y="3313703"/>
            <a:ext cx="1161415" cy="171450"/>
          </a:xfrm>
          <a:custGeom>
            <a:avLst/>
            <a:gdLst/>
            <a:ahLst/>
            <a:cxnLst/>
            <a:rect l="l" t="t" r="r" b="b"/>
            <a:pathLst>
              <a:path w="1161414" h="171450">
                <a:moveTo>
                  <a:pt x="1085741" y="85578"/>
                </a:moveTo>
                <a:lnTo>
                  <a:pt x="999744" y="135743"/>
                </a:lnTo>
                <a:lnTo>
                  <a:pt x="994064" y="140795"/>
                </a:lnTo>
                <a:lnTo>
                  <a:pt x="990885" y="147395"/>
                </a:lnTo>
                <a:lnTo>
                  <a:pt x="990421" y="154709"/>
                </a:lnTo>
                <a:lnTo>
                  <a:pt x="992886" y="161905"/>
                </a:lnTo>
                <a:lnTo>
                  <a:pt x="997918" y="167512"/>
                </a:lnTo>
                <a:lnTo>
                  <a:pt x="1004474" y="170668"/>
                </a:lnTo>
                <a:lnTo>
                  <a:pt x="1011745" y="171156"/>
                </a:lnTo>
                <a:lnTo>
                  <a:pt x="1018920" y="168763"/>
                </a:lnTo>
                <a:lnTo>
                  <a:pt x="1128782" y="104628"/>
                </a:lnTo>
                <a:lnTo>
                  <a:pt x="1123569" y="104628"/>
                </a:lnTo>
                <a:lnTo>
                  <a:pt x="1123569" y="102088"/>
                </a:lnTo>
                <a:lnTo>
                  <a:pt x="1114044" y="102088"/>
                </a:lnTo>
                <a:lnTo>
                  <a:pt x="1085741" y="85578"/>
                </a:lnTo>
                <a:close/>
              </a:path>
              <a:path w="1161414" h="171450">
                <a:moveTo>
                  <a:pt x="1053084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053083" y="104628"/>
                </a:lnTo>
                <a:lnTo>
                  <a:pt x="1085741" y="85578"/>
                </a:lnTo>
                <a:lnTo>
                  <a:pt x="1053084" y="66528"/>
                </a:lnTo>
                <a:close/>
              </a:path>
              <a:path w="1161414" h="171450">
                <a:moveTo>
                  <a:pt x="1128782" y="66528"/>
                </a:moveTo>
                <a:lnTo>
                  <a:pt x="1123569" y="66528"/>
                </a:lnTo>
                <a:lnTo>
                  <a:pt x="1123569" y="104628"/>
                </a:lnTo>
                <a:lnTo>
                  <a:pt x="1128782" y="104628"/>
                </a:lnTo>
                <a:lnTo>
                  <a:pt x="1161415" y="85578"/>
                </a:lnTo>
                <a:lnTo>
                  <a:pt x="1128782" y="66528"/>
                </a:lnTo>
                <a:close/>
              </a:path>
              <a:path w="1161414" h="171450">
                <a:moveTo>
                  <a:pt x="1114044" y="69068"/>
                </a:moveTo>
                <a:lnTo>
                  <a:pt x="1085741" y="85578"/>
                </a:lnTo>
                <a:lnTo>
                  <a:pt x="1114044" y="102088"/>
                </a:lnTo>
                <a:lnTo>
                  <a:pt x="1114044" y="69068"/>
                </a:lnTo>
                <a:close/>
              </a:path>
              <a:path w="1161414" h="171450">
                <a:moveTo>
                  <a:pt x="1123569" y="69068"/>
                </a:moveTo>
                <a:lnTo>
                  <a:pt x="1114044" y="69068"/>
                </a:lnTo>
                <a:lnTo>
                  <a:pt x="1114044" y="102088"/>
                </a:lnTo>
                <a:lnTo>
                  <a:pt x="1123569" y="102088"/>
                </a:lnTo>
                <a:lnTo>
                  <a:pt x="1123569" y="69068"/>
                </a:lnTo>
                <a:close/>
              </a:path>
              <a:path w="1161414" h="171450">
                <a:moveTo>
                  <a:pt x="1011745" y="0"/>
                </a:moveTo>
                <a:lnTo>
                  <a:pt x="1004474" y="488"/>
                </a:lnTo>
                <a:lnTo>
                  <a:pt x="997918" y="3643"/>
                </a:lnTo>
                <a:lnTo>
                  <a:pt x="992886" y="9251"/>
                </a:lnTo>
                <a:lnTo>
                  <a:pt x="990421" y="16446"/>
                </a:lnTo>
                <a:lnTo>
                  <a:pt x="990885" y="23760"/>
                </a:lnTo>
                <a:lnTo>
                  <a:pt x="994064" y="30360"/>
                </a:lnTo>
                <a:lnTo>
                  <a:pt x="999744" y="35413"/>
                </a:lnTo>
                <a:lnTo>
                  <a:pt x="1085741" y="85578"/>
                </a:lnTo>
                <a:lnTo>
                  <a:pt x="1114044" y="69068"/>
                </a:lnTo>
                <a:lnTo>
                  <a:pt x="1123569" y="69068"/>
                </a:lnTo>
                <a:lnTo>
                  <a:pt x="1123569" y="66528"/>
                </a:lnTo>
                <a:lnTo>
                  <a:pt x="1128782" y="66528"/>
                </a:lnTo>
                <a:lnTo>
                  <a:pt x="1018920" y="2393"/>
                </a:lnTo>
                <a:lnTo>
                  <a:pt x="1011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3253" y="3316751"/>
            <a:ext cx="1161415" cy="171450"/>
          </a:xfrm>
          <a:custGeom>
            <a:avLst/>
            <a:gdLst/>
            <a:ahLst/>
            <a:cxnLst/>
            <a:rect l="l" t="t" r="r" b="b"/>
            <a:pathLst>
              <a:path w="1161415" h="171450">
                <a:moveTo>
                  <a:pt x="1085741" y="85578"/>
                </a:moveTo>
                <a:lnTo>
                  <a:pt x="999744" y="135743"/>
                </a:lnTo>
                <a:lnTo>
                  <a:pt x="994064" y="140795"/>
                </a:lnTo>
                <a:lnTo>
                  <a:pt x="990885" y="147395"/>
                </a:lnTo>
                <a:lnTo>
                  <a:pt x="990421" y="154709"/>
                </a:lnTo>
                <a:lnTo>
                  <a:pt x="992886" y="161905"/>
                </a:lnTo>
                <a:lnTo>
                  <a:pt x="997918" y="167512"/>
                </a:lnTo>
                <a:lnTo>
                  <a:pt x="1004474" y="170668"/>
                </a:lnTo>
                <a:lnTo>
                  <a:pt x="1011745" y="171156"/>
                </a:lnTo>
                <a:lnTo>
                  <a:pt x="1018921" y="168763"/>
                </a:lnTo>
                <a:lnTo>
                  <a:pt x="1128782" y="104628"/>
                </a:lnTo>
                <a:lnTo>
                  <a:pt x="1123569" y="104628"/>
                </a:lnTo>
                <a:lnTo>
                  <a:pt x="1123569" y="102088"/>
                </a:lnTo>
                <a:lnTo>
                  <a:pt x="1114044" y="102088"/>
                </a:lnTo>
                <a:lnTo>
                  <a:pt x="1085741" y="85578"/>
                </a:lnTo>
                <a:close/>
              </a:path>
              <a:path w="1161415" h="171450">
                <a:moveTo>
                  <a:pt x="1053083" y="66528"/>
                </a:moveTo>
                <a:lnTo>
                  <a:pt x="0" y="66528"/>
                </a:lnTo>
                <a:lnTo>
                  <a:pt x="0" y="104628"/>
                </a:lnTo>
                <a:lnTo>
                  <a:pt x="1053084" y="104628"/>
                </a:lnTo>
                <a:lnTo>
                  <a:pt x="1085741" y="85578"/>
                </a:lnTo>
                <a:lnTo>
                  <a:pt x="1053083" y="66528"/>
                </a:lnTo>
                <a:close/>
              </a:path>
              <a:path w="1161415" h="171450">
                <a:moveTo>
                  <a:pt x="1128782" y="66528"/>
                </a:moveTo>
                <a:lnTo>
                  <a:pt x="1123569" y="66528"/>
                </a:lnTo>
                <a:lnTo>
                  <a:pt x="1123569" y="104628"/>
                </a:lnTo>
                <a:lnTo>
                  <a:pt x="1128782" y="104628"/>
                </a:lnTo>
                <a:lnTo>
                  <a:pt x="1161415" y="85578"/>
                </a:lnTo>
                <a:lnTo>
                  <a:pt x="1128782" y="66528"/>
                </a:lnTo>
                <a:close/>
              </a:path>
              <a:path w="1161415" h="171450">
                <a:moveTo>
                  <a:pt x="1114044" y="69068"/>
                </a:moveTo>
                <a:lnTo>
                  <a:pt x="1085741" y="85578"/>
                </a:lnTo>
                <a:lnTo>
                  <a:pt x="1114044" y="102088"/>
                </a:lnTo>
                <a:lnTo>
                  <a:pt x="1114044" y="69068"/>
                </a:lnTo>
                <a:close/>
              </a:path>
              <a:path w="1161415" h="171450">
                <a:moveTo>
                  <a:pt x="1123569" y="69068"/>
                </a:moveTo>
                <a:lnTo>
                  <a:pt x="1114044" y="69068"/>
                </a:lnTo>
                <a:lnTo>
                  <a:pt x="1114044" y="102088"/>
                </a:lnTo>
                <a:lnTo>
                  <a:pt x="1123569" y="102088"/>
                </a:lnTo>
                <a:lnTo>
                  <a:pt x="1123569" y="69068"/>
                </a:lnTo>
                <a:close/>
              </a:path>
              <a:path w="1161415" h="171450">
                <a:moveTo>
                  <a:pt x="1011745" y="0"/>
                </a:moveTo>
                <a:lnTo>
                  <a:pt x="1004474" y="488"/>
                </a:lnTo>
                <a:lnTo>
                  <a:pt x="997918" y="3643"/>
                </a:lnTo>
                <a:lnTo>
                  <a:pt x="992886" y="9251"/>
                </a:lnTo>
                <a:lnTo>
                  <a:pt x="990421" y="16446"/>
                </a:lnTo>
                <a:lnTo>
                  <a:pt x="990885" y="23760"/>
                </a:lnTo>
                <a:lnTo>
                  <a:pt x="994064" y="30360"/>
                </a:lnTo>
                <a:lnTo>
                  <a:pt x="999744" y="35413"/>
                </a:lnTo>
                <a:lnTo>
                  <a:pt x="1085741" y="85578"/>
                </a:lnTo>
                <a:lnTo>
                  <a:pt x="1114044" y="69068"/>
                </a:lnTo>
                <a:lnTo>
                  <a:pt x="1123569" y="69068"/>
                </a:lnTo>
                <a:lnTo>
                  <a:pt x="1123569" y="66528"/>
                </a:lnTo>
                <a:lnTo>
                  <a:pt x="1128782" y="66528"/>
                </a:lnTo>
                <a:lnTo>
                  <a:pt x="1018921" y="2393"/>
                </a:lnTo>
                <a:lnTo>
                  <a:pt x="1011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8863" y="2712720"/>
            <a:ext cx="1377696" cy="1426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2872" y="2776727"/>
            <a:ext cx="1194815" cy="1243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3822" y="2757677"/>
            <a:ext cx="1233170" cy="1282065"/>
          </a:xfrm>
          <a:custGeom>
            <a:avLst/>
            <a:gdLst/>
            <a:ahLst/>
            <a:cxnLst/>
            <a:rect l="l" t="t" r="r" b="b"/>
            <a:pathLst>
              <a:path w="1233170" h="1282064">
                <a:moveTo>
                  <a:pt x="0" y="1281684"/>
                </a:moveTo>
                <a:lnTo>
                  <a:pt x="1232916" y="1281684"/>
                </a:lnTo>
                <a:lnTo>
                  <a:pt x="1232916" y="0"/>
                </a:lnTo>
                <a:lnTo>
                  <a:pt x="0" y="0"/>
                </a:lnTo>
                <a:lnTo>
                  <a:pt x="0" y="1281684"/>
                </a:lnTo>
                <a:close/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77328" y="2532888"/>
            <a:ext cx="2182368" cy="1784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1335" y="2596895"/>
            <a:ext cx="1999487" cy="16017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2285" y="2577845"/>
            <a:ext cx="2037714" cy="1640205"/>
          </a:xfrm>
          <a:custGeom>
            <a:avLst/>
            <a:gdLst/>
            <a:ahLst/>
            <a:cxnLst/>
            <a:rect l="l" t="t" r="r" b="b"/>
            <a:pathLst>
              <a:path w="2037715" h="1640204">
                <a:moveTo>
                  <a:pt x="0" y="1639823"/>
                </a:moveTo>
                <a:lnTo>
                  <a:pt x="2037587" y="1639823"/>
                </a:lnTo>
                <a:lnTo>
                  <a:pt x="2037587" y="0"/>
                </a:lnTo>
                <a:lnTo>
                  <a:pt x="0" y="0"/>
                </a:lnTo>
                <a:lnTo>
                  <a:pt x="0" y="1639823"/>
                </a:lnTo>
                <a:close/>
              </a:path>
            </a:pathLst>
          </a:custGeom>
          <a:ln w="380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52391" y="5903700"/>
            <a:ext cx="37890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50" i="1" spc="95" dirty="0">
                <a:latin typeface="Times New Roman"/>
                <a:cs typeface="Times New Roman"/>
              </a:rPr>
              <a:t>c</a:t>
            </a:r>
            <a:r>
              <a:rPr sz="3950" spc="95" dirty="0">
                <a:latin typeface="Times New Roman"/>
                <a:cs typeface="Times New Roman"/>
              </a:rPr>
              <a:t>(</a:t>
            </a:r>
            <a:r>
              <a:rPr sz="3950" i="1" spc="95" dirty="0">
                <a:latin typeface="Times New Roman"/>
                <a:cs typeface="Times New Roman"/>
              </a:rPr>
              <a:t>t</a:t>
            </a:r>
            <a:r>
              <a:rPr sz="3950" spc="95" dirty="0">
                <a:latin typeface="Times New Roman"/>
                <a:cs typeface="Times New Roman"/>
              </a:rPr>
              <a:t>)</a:t>
            </a:r>
            <a:r>
              <a:rPr sz="3950" spc="-150" dirty="0">
                <a:latin typeface="Times New Roman"/>
                <a:cs typeface="Times New Roman"/>
              </a:rPr>
              <a:t> </a:t>
            </a:r>
            <a:r>
              <a:rPr sz="3950" spc="95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c</a:t>
            </a:r>
            <a:r>
              <a:rPr sz="3450" i="1" baseline="-24154" dirty="0">
                <a:latin typeface="Times New Roman"/>
                <a:cs typeface="Times New Roman"/>
              </a:rPr>
              <a:t>tr</a:t>
            </a:r>
            <a:r>
              <a:rPr sz="3450" i="1" spc="-52" baseline="-24154" dirty="0">
                <a:latin typeface="Times New Roman"/>
                <a:cs typeface="Times New Roman"/>
              </a:rPr>
              <a:t> </a:t>
            </a:r>
            <a:r>
              <a:rPr sz="3950" spc="95" dirty="0">
                <a:latin typeface="Times New Roman"/>
                <a:cs typeface="Times New Roman"/>
              </a:rPr>
              <a:t>(</a:t>
            </a:r>
            <a:r>
              <a:rPr sz="3950" i="1" spc="95" dirty="0">
                <a:latin typeface="Times New Roman"/>
                <a:cs typeface="Times New Roman"/>
              </a:rPr>
              <a:t>t</a:t>
            </a:r>
            <a:r>
              <a:rPr sz="3950" spc="95" dirty="0">
                <a:latin typeface="Times New Roman"/>
                <a:cs typeface="Times New Roman"/>
              </a:rPr>
              <a:t>)</a:t>
            </a:r>
            <a:r>
              <a:rPr sz="3950" spc="-400" dirty="0">
                <a:latin typeface="Times New Roman"/>
                <a:cs typeface="Times New Roman"/>
              </a:rPr>
              <a:t> </a:t>
            </a:r>
            <a:r>
              <a:rPr sz="3950" spc="95" dirty="0">
                <a:latin typeface="Symbol"/>
                <a:cs typeface="Symbol"/>
              </a:rPr>
              <a:t></a:t>
            </a:r>
            <a:r>
              <a:rPr sz="3950" spc="-420" dirty="0">
                <a:latin typeface="Times New Roman"/>
                <a:cs typeface="Times New Roman"/>
              </a:rPr>
              <a:t> </a:t>
            </a:r>
            <a:r>
              <a:rPr sz="3950" i="1" spc="60" dirty="0">
                <a:latin typeface="Times New Roman"/>
                <a:cs typeface="Times New Roman"/>
              </a:rPr>
              <a:t>c</a:t>
            </a:r>
            <a:r>
              <a:rPr sz="3450" i="1" spc="89" baseline="-24154" dirty="0">
                <a:latin typeface="Times New Roman"/>
                <a:cs typeface="Times New Roman"/>
              </a:rPr>
              <a:t>ss</a:t>
            </a:r>
            <a:r>
              <a:rPr sz="3450" i="1" spc="-292" baseline="-24154" dirty="0">
                <a:latin typeface="Times New Roman"/>
                <a:cs typeface="Times New Roman"/>
              </a:rPr>
              <a:t> </a:t>
            </a:r>
            <a:r>
              <a:rPr sz="3950" spc="95" dirty="0">
                <a:latin typeface="Times New Roman"/>
                <a:cs typeface="Times New Roman"/>
              </a:rPr>
              <a:t>(</a:t>
            </a:r>
            <a:r>
              <a:rPr sz="3950" i="1" spc="95" dirty="0">
                <a:latin typeface="Times New Roman"/>
                <a:cs typeface="Times New Roman"/>
              </a:rPr>
              <a:t>t</a:t>
            </a:r>
            <a:r>
              <a:rPr sz="3950" spc="95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573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Time </a:t>
            </a:r>
            <a:r>
              <a:rPr spc="-45" dirty="0"/>
              <a:t>Response </a:t>
            </a:r>
            <a:r>
              <a:rPr spc="-15" dirty="0"/>
              <a:t>of </a:t>
            </a:r>
            <a:r>
              <a:rPr spc="-50" dirty="0"/>
              <a:t>Control</a:t>
            </a:r>
            <a:r>
              <a:rPr spc="-275" dirty="0"/>
              <a:t> </a:t>
            </a:r>
            <a:r>
              <a:rPr spc="-6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340961"/>
            <a:ext cx="10949940" cy="245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96265" indent="-182880">
              <a:lnSpc>
                <a:spcPct val="1141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When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response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changed form rest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equilibrium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it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takes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some  time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settle</a:t>
            </a:r>
            <a:r>
              <a:rPr sz="2000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down.</a:t>
            </a:r>
            <a:endParaRPr sz="20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spc="-25" dirty="0">
                <a:solidFill>
                  <a:srgbClr val="001F5F"/>
                </a:solidFill>
                <a:latin typeface="Trebuchet MS"/>
                <a:cs typeface="Trebuchet MS"/>
              </a:rPr>
              <a:t>Transient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 is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 of a system from rest or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equilibrium to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steady</a:t>
            </a:r>
            <a:r>
              <a:rPr sz="2000" spc="-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state.</a:t>
            </a:r>
            <a:endParaRPr sz="20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970915" algn="l"/>
                <a:tab pos="2135505" algn="l"/>
                <a:tab pos="2534920" algn="l"/>
                <a:tab pos="3079115" algn="l"/>
                <a:tab pos="4028440" algn="l"/>
                <a:tab pos="4761865" algn="l"/>
                <a:tab pos="5306060" algn="l"/>
                <a:tab pos="6494780" algn="l"/>
                <a:tab pos="7662545" algn="l"/>
                <a:tab pos="8005445" algn="l"/>
                <a:tab pos="8862060" algn="l"/>
                <a:tab pos="9770110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The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response	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	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	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system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after	the	transient	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	is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called	steady	state</a:t>
            </a:r>
            <a:endParaRPr sz="2000">
              <a:latin typeface="Trebuchet MS"/>
              <a:cs typeface="Trebuchet MS"/>
            </a:endParaRPr>
          </a:p>
          <a:p>
            <a:pPr marL="19494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6664" y="1025652"/>
            <a:ext cx="5821680" cy="3259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2757" y="1157000"/>
            <a:ext cx="5276850" cy="2630805"/>
          </a:xfrm>
          <a:custGeom>
            <a:avLst/>
            <a:gdLst/>
            <a:ahLst/>
            <a:cxnLst/>
            <a:rect l="l" t="t" r="r" b="b"/>
            <a:pathLst>
              <a:path w="5276850" h="2630804">
                <a:moveTo>
                  <a:pt x="0" y="2630572"/>
                </a:moveTo>
                <a:lnTo>
                  <a:pt x="5276489" y="2630572"/>
                </a:lnTo>
                <a:lnTo>
                  <a:pt x="5276489" y="0"/>
                </a:lnTo>
                <a:lnTo>
                  <a:pt x="0" y="0"/>
                </a:lnTo>
                <a:lnTo>
                  <a:pt x="0" y="2630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2757" y="1157022"/>
            <a:ext cx="5276850" cy="2630805"/>
          </a:xfrm>
          <a:custGeom>
            <a:avLst/>
            <a:gdLst/>
            <a:ahLst/>
            <a:cxnLst/>
            <a:rect l="l" t="t" r="r" b="b"/>
            <a:pathLst>
              <a:path w="5276850" h="2630804">
                <a:moveTo>
                  <a:pt x="0" y="2630550"/>
                </a:moveTo>
                <a:lnTo>
                  <a:pt x="0" y="0"/>
                </a:lnTo>
                <a:lnTo>
                  <a:pt x="5276517" y="0"/>
                </a:lnTo>
                <a:lnTo>
                  <a:pt x="5276517" y="2630550"/>
                </a:lnTo>
                <a:lnTo>
                  <a:pt x="0" y="26305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2757" y="1157022"/>
            <a:ext cx="5276850" cy="0"/>
          </a:xfrm>
          <a:custGeom>
            <a:avLst/>
            <a:gdLst/>
            <a:ahLst/>
            <a:cxnLst/>
            <a:rect l="l" t="t" r="r" b="b"/>
            <a:pathLst>
              <a:path w="5276850">
                <a:moveTo>
                  <a:pt x="0" y="0"/>
                </a:moveTo>
                <a:lnTo>
                  <a:pt x="527651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6160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2757" y="3787573"/>
            <a:ext cx="5276850" cy="0"/>
          </a:xfrm>
          <a:custGeom>
            <a:avLst/>
            <a:gdLst/>
            <a:ahLst/>
            <a:cxnLst/>
            <a:rect l="l" t="t" r="r" b="b"/>
            <a:pathLst>
              <a:path w="5276850">
                <a:moveTo>
                  <a:pt x="0" y="0"/>
                </a:moveTo>
                <a:lnTo>
                  <a:pt x="527651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16160" y="379296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09274" y="1157022"/>
            <a:ext cx="0" cy="2630805"/>
          </a:xfrm>
          <a:custGeom>
            <a:avLst/>
            <a:gdLst/>
            <a:ahLst/>
            <a:cxnLst/>
            <a:rect l="l" t="t" r="r" b="b"/>
            <a:pathLst>
              <a:path h="2630804">
                <a:moveTo>
                  <a:pt x="0" y="263055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16160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2757" y="1157022"/>
            <a:ext cx="0" cy="2630805"/>
          </a:xfrm>
          <a:custGeom>
            <a:avLst/>
            <a:gdLst/>
            <a:ahLst/>
            <a:cxnLst/>
            <a:rect l="l" t="t" r="r" b="b"/>
            <a:pathLst>
              <a:path h="2630804">
                <a:moveTo>
                  <a:pt x="0" y="263055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9657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32757" y="3787573"/>
            <a:ext cx="5276850" cy="0"/>
          </a:xfrm>
          <a:custGeom>
            <a:avLst/>
            <a:gdLst/>
            <a:ahLst/>
            <a:cxnLst/>
            <a:rect l="l" t="t" r="r" b="b"/>
            <a:pathLst>
              <a:path w="5276850">
                <a:moveTo>
                  <a:pt x="0" y="0"/>
                </a:moveTo>
                <a:lnTo>
                  <a:pt x="527651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16160" y="379296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2757" y="1157022"/>
            <a:ext cx="0" cy="2630805"/>
          </a:xfrm>
          <a:custGeom>
            <a:avLst/>
            <a:gdLst/>
            <a:ahLst/>
            <a:cxnLst/>
            <a:rect l="l" t="t" r="r" b="b"/>
            <a:pathLst>
              <a:path h="2630804">
                <a:moveTo>
                  <a:pt x="0" y="263055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39657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32757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39657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32757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9657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91399" y="3807309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57624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4510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7624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4510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16266" y="3807309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2491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89377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2491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89377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1133" y="3807309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07344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14230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07344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14230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66028" y="3807309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32197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39083" y="3749800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32197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39083" y="1194827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390881" y="3807309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71236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78122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71236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78122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96089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2975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96089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02975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413043" y="3807309"/>
            <a:ext cx="17843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20942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27828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20942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27828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37897" y="3807309"/>
            <a:ext cx="17843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45796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2681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45796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52681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462750" y="3807309"/>
            <a:ext cx="17843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070649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77534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70649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77534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987603" y="3807309"/>
            <a:ext cx="17843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18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609274" y="374440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43173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16160" y="3749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09274" y="1157022"/>
            <a:ext cx="0" cy="33020"/>
          </a:xfrm>
          <a:custGeom>
            <a:avLst/>
            <a:gdLst/>
            <a:ahLst/>
            <a:cxnLst/>
            <a:rect l="l" t="t" r="r" b="b"/>
            <a:pathLst>
              <a:path h="33019">
                <a:moveTo>
                  <a:pt x="0" y="0"/>
                </a:moveTo>
                <a:lnTo>
                  <a:pt x="0" y="32404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16160" y="11948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8526229" y="3807309"/>
            <a:ext cx="178435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32757" y="378757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81014" y="379296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54186" y="3787573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561072" y="379296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3194568" y="3699112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332757" y="3343743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81014" y="3349144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554186" y="3343743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61072" y="334914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332757" y="291073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381014" y="2916138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554186" y="291073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61072" y="29161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32757" y="2466907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81014" y="2472308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54186" y="2466907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61072" y="247230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3194568" y="2378219"/>
            <a:ext cx="97790" cy="10458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32757" y="2033879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81014" y="2039280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54186" y="2033879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61072" y="203928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2757" y="1590050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381014" y="1595451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54186" y="1590050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61072" y="159545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194568" y="1501362"/>
            <a:ext cx="97790" cy="612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332757" y="1157022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35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81014" y="1162423"/>
            <a:ext cx="14604" cy="0"/>
          </a:xfrm>
          <a:custGeom>
            <a:avLst/>
            <a:gdLst/>
            <a:ahLst/>
            <a:cxnLst/>
            <a:rect l="l" t="t" r="r" b="b"/>
            <a:pathLst>
              <a:path w="14604">
                <a:moveTo>
                  <a:pt x="0" y="0"/>
                </a:moveTo>
                <a:lnTo>
                  <a:pt x="14116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54186" y="1157022"/>
            <a:ext cx="55244" cy="0"/>
          </a:xfrm>
          <a:custGeom>
            <a:avLst/>
            <a:gdLst/>
            <a:ahLst/>
            <a:cxnLst/>
            <a:rect l="l" t="t" r="r" b="b"/>
            <a:pathLst>
              <a:path w="55245">
                <a:moveTo>
                  <a:pt x="5508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61072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194568" y="1068226"/>
            <a:ext cx="97790" cy="168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60" dirty="0">
                <a:solidFill>
                  <a:srgbClr val="666666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32757" y="1157022"/>
            <a:ext cx="5276850" cy="0"/>
          </a:xfrm>
          <a:custGeom>
            <a:avLst/>
            <a:gdLst/>
            <a:ahLst/>
            <a:cxnLst/>
            <a:rect l="l" t="t" r="r" b="b"/>
            <a:pathLst>
              <a:path w="5276850">
                <a:moveTo>
                  <a:pt x="0" y="0"/>
                </a:moveTo>
                <a:lnTo>
                  <a:pt x="527651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16160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32757" y="3787573"/>
            <a:ext cx="5276850" cy="0"/>
          </a:xfrm>
          <a:custGeom>
            <a:avLst/>
            <a:gdLst/>
            <a:ahLst/>
            <a:cxnLst/>
            <a:rect l="l" t="t" r="r" b="b"/>
            <a:pathLst>
              <a:path w="5276850">
                <a:moveTo>
                  <a:pt x="0" y="0"/>
                </a:moveTo>
                <a:lnTo>
                  <a:pt x="5276517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16160" y="379296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09274" y="1157022"/>
            <a:ext cx="0" cy="2630805"/>
          </a:xfrm>
          <a:custGeom>
            <a:avLst/>
            <a:gdLst/>
            <a:ahLst/>
            <a:cxnLst/>
            <a:rect l="l" t="t" r="r" b="b"/>
            <a:pathLst>
              <a:path h="2630804">
                <a:moveTo>
                  <a:pt x="0" y="263055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16160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72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32757" y="1157022"/>
            <a:ext cx="0" cy="2630805"/>
          </a:xfrm>
          <a:custGeom>
            <a:avLst/>
            <a:gdLst/>
            <a:ahLst/>
            <a:cxnLst/>
            <a:rect l="l" t="t" r="r" b="b"/>
            <a:pathLst>
              <a:path h="2630804">
                <a:moveTo>
                  <a:pt x="0" y="2630550"/>
                </a:moveTo>
                <a:lnTo>
                  <a:pt x="0" y="0"/>
                </a:lnTo>
              </a:path>
            </a:pathLst>
          </a:custGeom>
          <a:ln w="317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39657" y="11624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785" y="0"/>
                </a:lnTo>
              </a:path>
            </a:pathLst>
          </a:custGeom>
          <a:ln w="1079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332757" y="1578925"/>
            <a:ext cx="5278120" cy="2209165"/>
          </a:xfrm>
          <a:custGeom>
            <a:avLst/>
            <a:gdLst/>
            <a:ahLst/>
            <a:cxnLst/>
            <a:rect l="l" t="t" r="r" b="b"/>
            <a:pathLst>
              <a:path w="5278120" h="2209165">
                <a:moveTo>
                  <a:pt x="0" y="2208648"/>
                </a:moveTo>
                <a:lnTo>
                  <a:pt x="69273" y="2197857"/>
                </a:lnTo>
                <a:lnTo>
                  <a:pt x="151988" y="2197857"/>
                </a:lnTo>
                <a:lnTo>
                  <a:pt x="235033" y="2197857"/>
                </a:lnTo>
                <a:lnTo>
                  <a:pt x="303963" y="2187056"/>
                </a:lnTo>
                <a:lnTo>
                  <a:pt x="386678" y="2165475"/>
                </a:lnTo>
                <a:lnTo>
                  <a:pt x="469723" y="2122042"/>
                </a:lnTo>
                <a:lnTo>
                  <a:pt x="552438" y="2057018"/>
                </a:lnTo>
                <a:lnTo>
                  <a:pt x="621698" y="1981203"/>
                </a:lnTo>
                <a:lnTo>
                  <a:pt x="704413" y="1883807"/>
                </a:lnTo>
                <a:lnTo>
                  <a:pt x="787458" y="1764818"/>
                </a:lnTo>
                <a:lnTo>
                  <a:pt x="870173" y="1645571"/>
                </a:lnTo>
                <a:lnTo>
                  <a:pt x="939447" y="1515792"/>
                </a:lnTo>
                <a:lnTo>
                  <a:pt x="1022162" y="1385711"/>
                </a:lnTo>
                <a:lnTo>
                  <a:pt x="1105207" y="1255986"/>
                </a:lnTo>
                <a:lnTo>
                  <a:pt x="1187867" y="1125937"/>
                </a:lnTo>
                <a:lnTo>
                  <a:pt x="1257141" y="1017707"/>
                </a:lnTo>
                <a:lnTo>
                  <a:pt x="1339911" y="909585"/>
                </a:lnTo>
                <a:lnTo>
                  <a:pt x="1422956" y="812157"/>
                </a:lnTo>
                <a:lnTo>
                  <a:pt x="1505726" y="714728"/>
                </a:lnTo>
                <a:lnTo>
                  <a:pt x="1574587" y="638902"/>
                </a:lnTo>
                <a:lnTo>
                  <a:pt x="1657632" y="573878"/>
                </a:lnTo>
                <a:lnTo>
                  <a:pt x="1740402" y="508853"/>
                </a:lnTo>
                <a:lnTo>
                  <a:pt x="1809676" y="454954"/>
                </a:lnTo>
                <a:lnTo>
                  <a:pt x="1892308" y="411533"/>
                </a:lnTo>
                <a:lnTo>
                  <a:pt x="1975354" y="368327"/>
                </a:lnTo>
                <a:lnTo>
                  <a:pt x="2058124" y="324906"/>
                </a:lnTo>
                <a:lnTo>
                  <a:pt x="2127397" y="303303"/>
                </a:lnTo>
                <a:lnTo>
                  <a:pt x="2210030" y="270899"/>
                </a:lnTo>
                <a:lnTo>
                  <a:pt x="2293075" y="249080"/>
                </a:lnTo>
                <a:lnTo>
                  <a:pt x="2375845" y="227477"/>
                </a:lnTo>
                <a:lnTo>
                  <a:pt x="2444706" y="205874"/>
                </a:lnTo>
                <a:lnTo>
                  <a:pt x="2527751" y="184271"/>
                </a:lnTo>
                <a:lnTo>
                  <a:pt x="2610521" y="162453"/>
                </a:lnTo>
                <a:lnTo>
                  <a:pt x="2693567" y="151651"/>
                </a:lnTo>
                <a:lnTo>
                  <a:pt x="2762565" y="140850"/>
                </a:lnTo>
                <a:lnTo>
                  <a:pt x="2845610" y="130048"/>
                </a:lnTo>
                <a:lnTo>
                  <a:pt x="2928243" y="108554"/>
                </a:lnTo>
                <a:lnTo>
                  <a:pt x="3011288" y="97752"/>
                </a:lnTo>
                <a:lnTo>
                  <a:pt x="3080286" y="97752"/>
                </a:lnTo>
                <a:lnTo>
                  <a:pt x="3163332" y="86627"/>
                </a:lnTo>
                <a:lnTo>
                  <a:pt x="3245964" y="75825"/>
                </a:lnTo>
                <a:lnTo>
                  <a:pt x="3314962" y="65024"/>
                </a:lnTo>
                <a:lnTo>
                  <a:pt x="3398008" y="65024"/>
                </a:lnTo>
                <a:lnTo>
                  <a:pt x="3480640" y="54331"/>
                </a:lnTo>
                <a:lnTo>
                  <a:pt x="3563686" y="54331"/>
                </a:lnTo>
                <a:lnTo>
                  <a:pt x="3632684" y="43529"/>
                </a:lnTo>
                <a:lnTo>
                  <a:pt x="3715729" y="43529"/>
                </a:lnTo>
                <a:lnTo>
                  <a:pt x="3798499" y="32728"/>
                </a:lnTo>
                <a:lnTo>
                  <a:pt x="3881545" y="32728"/>
                </a:lnTo>
                <a:lnTo>
                  <a:pt x="3950405" y="32728"/>
                </a:lnTo>
                <a:lnTo>
                  <a:pt x="4033451" y="21926"/>
                </a:lnTo>
                <a:lnTo>
                  <a:pt x="4116221" y="21926"/>
                </a:lnTo>
                <a:lnTo>
                  <a:pt x="4199266" y="21926"/>
                </a:lnTo>
                <a:lnTo>
                  <a:pt x="4268126" y="21926"/>
                </a:lnTo>
                <a:lnTo>
                  <a:pt x="4350897" y="11125"/>
                </a:lnTo>
                <a:lnTo>
                  <a:pt x="4433942" y="11125"/>
                </a:lnTo>
                <a:lnTo>
                  <a:pt x="4903707" y="11125"/>
                </a:lnTo>
                <a:lnTo>
                  <a:pt x="4986339" y="0"/>
                </a:lnTo>
                <a:lnTo>
                  <a:pt x="5069385" y="0"/>
                </a:lnTo>
                <a:lnTo>
                  <a:pt x="5138383" y="0"/>
                </a:lnTo>
                <a:lnTo>
                  <a:pt x="5221428" y="0"/>
                </a:lnTo>
                <a:lnTo>
                  <a:pt x="5277756" y="0"/>
                </a:lnTo>
              </a:path>
            </a:pathLst>
          </a:custGeom>
          <a:ln w="2251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332757" y="1578925"/>
            <a:ext cx="5278120" cy="0"/>
          </a:xfrm>
          <a:custGeom>
            <a:avLst/>
            <a:gdLst/>
            <a:ahLst/>
            <a:cxnLst/>
            <a:rect l="l" t="t" r="r" b="b"/>
            <a:pathLst>
              <a:path w="5278120">
                <a:moveTo>
                  <a:pt x="0" y="0"/>
                </a:moveTo>
                <a:lnTo>
                  <a:pt x="262605" y="0"/>
                </a:lnTo>
                <a:lnTo>
                  <a:pt x="5277756" y="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598013" y="3755548"/>
            <a:ext cx="711200" cy="4152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545"/>
              </a:spcBef>
            </a:pPr>
            <a:r>
              <a:rPr sz="900" spc="145" dirty="0">
                <a:solidFill>
                  <a:srgbClr val="666666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455"/>
              </a:spcBef>
            </a:pPr>
            <a:r>
              <a:rPr sz="900" spc="95" dirty="0">
                <a:latin typeface="Arial"/>
                <a:cs typeface="Arial"/>
              </a:rPr>
              <a:t>Time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150" dirty="0">
                <a:latin typeface="Arial"/>
                <a:cs typeface="Arial"/>
              </a:rPr>
              <a:t>(sec)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346543" y="1578925"/>
            <a:ext cx="5235575" cy="11430"/>
          </a:xfrm>
          <a:custGeom>
            <a:avLst/>
            <a:gdLst/>
            <a:ahLst/>
            <a:cxnLst/>
            <a:rect l="l" t="t" r="r" b="b"/>
            <a:pathLst>
              <a:path w="5235575" h="11430">
                <a:moveTo>
                  <a:pt x="0" y="11125"/>
                </a:moveTo>
                <a:lnTo>
                  <a:pt x="5235187" y="0"/>
                </a:lnTo>
              </a:path>
            </a:pathLst>
          </a:custGeom>
          <a:ln w="21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100979" y="2161468"/>
            <a:ext cx="81788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spc="165" dirty="0"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092644" y="1317015"/>
            <a:ext cx="82296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spc="170" dirty="0">
                <a:latin typeface="Arial"/>
                <a:cs typeface="Arial"/>
              </a:rPr>
              <a:t>Step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071622" y="1070610"/>
            <a:ext cx="5676900" cy="3115310"/>
          </a:xfrm>
          <a:custGeom>
            <a:avLst/>
            <a:gdLst/>
            <a:ahLst/>
            <a:cxnLst/>
            <a:rect l="l" t="t" r="r" b="b"/>
            <a:pathLst>
              <a:path w="5676900" h="3115310">
                <a:moveTo>
                  <a:pt x="0" y="3115056"/>
                </a:moveTo>
                <a:lnTo>
                  <a:pt x="5676900" y="3115056"/>
                </a:lnTo>
                <a:lnTo>
                  <a:pt x="5676900" y="0"/>
                </a:lnTo>
                <a:lnTo>
                  <a:pt x="0" y="0"/>
                </a:lnTo>
                <a:lnTo>
                  <a:pt x="0" y="311505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3527</Words>
  <Application>Microsoft Office PowerPoint</Application>
  <PresentationFormat>Widescreen</PresentationFormat>
  <Paragraphs>709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Century</vt:lpstr>
      <vt:lpstr>MT Extra</vt:lpstr>
      <vt:lpstr>Symbol</vt:lpstr>
      <vt:lpstr>Times New Roman</vt:lpstr>
      <vt:lpstr>Trebuchet MS</vt:lpstr>
      <vt:lpstr>Wingdings</vt:lpstr>
      <vt:lpstr>Office Theme</vt:lpstr>
      <vt:lpstr>PowerPoint Presentation</vt:lpstr>
      <vt:lpstr>outline</vt:lpstr>
      <vt:lpstr>Introduction</vt:lpstr>
      <vt:lpstr>Introduction</vt:lpstr>
      <vt:lpstr>Standard Test Signals</vt:lpstr>
      <vt:lpstr>Standard Test Signals</vt:lpstr>
      <vt:lpstr>Relation Between Standard Test Signals</vt:lpstr>
      <vt:lpstr>Time Response of Control Systems</vt:lpstr>
      <vt:lpstr>Time Response of Control Systems</vt:lpstr>
      <vt:lpstr>Time Response of Control Systems</vt:lpstr>
      <vt:lpstr>Response of First Order System</vt:lpstr>
      <vt:lpstr>Unit-Impulse Response of First Order System</vt:lpstr>
      <vt:lpstr>Unit-Step Response of First Order System</vt:lpstr>
      <vt:lpstr>Step Response of 1st order System</vt:lpstr>
      <vt:lpstr>Unit-Ramp Response of First Order System</vt:lpstr>
      <vt:lpstr>Table 3.1 Summary of response of a LTI first order system</vt:lpstr>
      <vt:lpstr>Second Order Systems</vt:lpstr>
      <vt:lpstr>Second Order Systems</vt:lpstr>
      <vt:lpstr>Example#2</vt:lpstr>
      <vt:lpstr>Example#3</vt:lpstr>
      <vt:lpstr>Second Order Systems - Poles</vt:lpstr>
      <vt:lpstr>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Unit-Step Response of Second Order Systems</vt:lpstr>
      <vt:lpstr>The transient response as a function of the damping ratio ξ</vt:lpstr>
      <vt:lpstr>Time-Domain Specification</vt:lpstr>
      <vt:lpstr>Time-Domain Specification – Delay Time</vt:lpstr>
      <vt:lpstr>Time-Domain Specification – Rise Time</vt:lpstr>
      <vt:lpstr>Time-Domain Specification – Peak Time</vt:lpstr>
      <vt:lpstr>Time-Domain Specification – Maximum Overshoot</vt:lpstr>
      <vt:lpstr>Time-Domain Specification – Rise Time</vt:lpstr>
      <vt:lpstr>Example#7</vt:lpstr>
      <vt:lpstr>Example#7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(1)  Introduction</dc:title>
  <dc:creator>Amr Elsaid</dc:creator>
  <cp:lastModifiedBy>Parvaneh Es</cp:lastModifiedBy>
  <cp:revision>9</cp:revision>
  <dcterms:created xsi:type="dcterms:W3CDTF">2020-04-05T17:57:09Z</dcterms:created>
  <dcterms:modified xsi:type="dcterms:W3CDTF">2020-09-28T11:48:38Z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2020-04-05T00:00:00Z</vt:filetime>
  </property>
</Properties>
</file>