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79" d="100"/>
          <a:sy n="79" d="100"/>
        </p:scale>
        <p:origin x="101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E346-83E1-4240-8146-4201DD9D9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7B60-C160-405F-845A-4A2FC653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99E5-1EBB-4A83-9729-9FFD5A05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A636-6BB9-48D8-AE2C-944F337E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B6E05-4993-4FC8-991A-DD110D1F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A0D-2D2D-4056-B137-37667974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E5A08-BDC5-4A86-B50E-8DCFBCA57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3A8F-1746-4D5A-8B6A-A6678F05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E3FF-AB8F-4CA2-A206-A7BD5CA8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49E2-B026-40D2-9D27-9E1D0C3B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4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BC30E-EB71-435C-AB6D-1181F067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EE907-B366-49D6-8312-1E954BBC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6954-EF5D-495C-8471-FB02459B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BE54-A0B0-475C-875A-34432A7B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F5C7-186C-478D-920E-9F8B221C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0FF0-60A8-4351-84A5-336FE980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11EB-E900-4F23-AB82-2B863299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170D-4E1C-4A98-846E-0F6675E9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40E7-CA3F-4075-93F7-016D50AA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750F-3550-4E0C-85C9-22C0FED5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F16B-B646-4819-90BA-105088C8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C650-8C08-4BE9-BD36-CC0592BC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3118-76A6-4623-B83D-14401B15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20BD-4DC1-476D-AEA6-E24D2D42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36F1-24BE-4ACF-B6E1-AA75F75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703C-3B86-42DD-BFF2-86F67267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09F5-77EB-440E-A65A-354D528C9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DA6E-0935-4CE0-9D04-5491B2E0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84D87-7A8D-4706-83EC-2CF16D6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C3B4-8A85-41D3-B812-F60C4210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07C9-F08C-4070-A08D-D20A8DCF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A5F1-78A6-4ABC-B76E-57E0B7F8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C7037-2688-42B8-861D-1E599CC7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C4C-2FDD-4BA2-8AF0-E2A6E5C0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9A1E4-B84A-4195-94EE-81DF218DE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6155B-8F78-4E97-9B3C-D42539F7E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ABD9E-B406-4F6D-AAB8-8A03E3BF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6F70A-5A83-494D-A391-FBF5D7EE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EF81-B21B-450F-9AB6-C0E554AD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480-4EF6-49AE-A869-DA35D99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6D343-EDED-4796-B5F4-3F3B5EC9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D0BD1-DFDC-442D-8E8B-D4FD95B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67932-669C-441B-85B3-B1BB8769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5E443-A8A4-458B-BE20-6C2B2760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4147D-0F70-4C69-A65A-7AC9F7D9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0217-D823-4553-B2AC-7891D765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C3B-9E5A-40E9-AB73-71DFC0D0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A3EE-000F-4557-9E5F-E41C7A76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741ED-553F-41E8-B258-118BE5B2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F20-0050-4423-BC21-571C7D95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BE636-AE17-4D81-A488-458E280F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AE13B-D901-4165-B941-225BA4E0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3D5A-C275-4E68-A24C-EC08329B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BD05C-E22D-4EF0-A583-E8A49E7A0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0F66B-02FB-4609-828D-158B4A21C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72A4-C13B-45BD-8935-2F9D6DA6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4EF6-9DEC-4AA4-9C0F-80F62A25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11C71-A13C-41CA-984A-1CA6C31F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8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10068-075A-45AA-A697-F49699A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C873-FE08-43E5-B031-954E3FBA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DC32-F35C-4270-A65F-4806020F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7B31-8DC9-4DF1-B960-094ACEBC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F131-1290-49FA-898A-FDDBC5A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160520" y="3310128"/>
            <a:ext cx="3198876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6643" y="3310128"/>
            <a:ext cx="88849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2383" y="3310128"/>
            <a:ext cx="1010412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0043" y="3310128"/>
            <a:ext cx="888492" cy="6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3204" y="4090415"/>
            <a:ext cx="8400288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20800" y="2610133"/>
            <a:ext cx="9621520" cy="1704441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 marR="5080" indent="7620" algn="ctr">
              <a:lnSpc>
                <a:spcPct val="120000"/>
              </a:lnSpc>
              <a:spcBef>
                <a:spcPts val="35"/>
              </a:spcBef>
            </a:pPr>
            <a:r>
              <a:rPr sz="4200" b="1" spc="434" dirty="0">
                <a:solidFill>
                  <a:srgbClr val="001F5F"/>
                </a:solidFill>
                <a:latin typeface="Times New Roman"/>
                <a:cs typeface="Times New Roman"/>
              </a:rPr>
              <a:t>Feedback </a:t>
            </a:r>
            <a:r>
              <a:rPr sz="4200" b="1" spc="540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4200" b="1" spc="585" dirty="0">
                <a:solidFill>
                  <a:srgbClr val="001F5F"/>
                </a:solidFill>
                <a:latin typeface="Times New Roman"/>
                <a:cs typeface="Times New Roman"/>
              </a:rPr>
              <a:t>Systems  </a:t>
            </a:r>
            <a:r>
              <a:rPr sz="4200" b="1" spc="484" dirty="0">
                <a:solidFill>
                  <a:srgbClr val="001F5F"/>
                </a:solidFill>
                <a:latin typeface="Times New Roman"/>
                <a:cs typeface="Times New Roman"/>
              </a:rPr>
              <a:t>Performance </a:t>
            </a:r>
            <a:r>
              <a:rPr sz="42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42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200" b="1" spc="600" dirty="0">
                <a:solidFill>
                  <a:srgbClr val="001F5F"/>
                </a:solidFill>
                <a:latin typeface="Times New Roman"/>
                <a:cs typeface="Times New Roman"/>
              </a:rPr>
              <a:t>Characteristics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869563"/>
            <a:ext cx="103593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Ex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ple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#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4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Solution: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its response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6246" y="263271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9114" y="3259073"/>
            <a:ext cx="2178050" cy="3175"/>
          </a:xfrm>
          <a:custGeom>
            <a:avLst/>
            <a:gdLst/>
            <a:ahLst/>
            <a:cxnLst/>
            <a:rect l="l" t="t" r="r" b="b"/>
            <a:pathLst>
              <a:path w="2178050" h="3175">
                <a:moveTo>
                  <a:pt x="2178050" y="0"/>
                </a:moveTo>
                <a:lnTo>
                  <a:pt x="0" y="3175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2479" y="32324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5279" y="323545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6555" y="32324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0090" y="304292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δ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3711" y="3204972"/>
            <a:ext cx="92075" cy="109855"/>
          </a:xfrm>
          <a:custGeom>
            <a:avLst/>
            <a:gdLst/>
            <a:ahLst/>
            <a:cxnLst/>
            <a:rect l="l" t="t" r="r" b="b"/>
            <a:pathLst>
              <a:path w="92075" h="109854">
                <a:moveTo>
                  <a:pt x="92075" y="0"/>
                </a:moveTo>
                <a:lnTo>
                  <a:pt x="0" y="109474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3711" y="3217164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29">
                <a:moveTo>
                  <a:pt x="0" y="0"/>
                </a:moveTo>
                <a:lnTo>
                  <a:pt x="92075" y="10007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7179" y="3224783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29">
                <a:moveTo>
                  <a:pt x="92075" y="0"/>
                </a:moveTo>
                <a:lnTo>
                  <a:pt x="0" y="99949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7179" y="3226307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29">
                <a:moveTo>
                  <a:pt x="0" y="0"/>
                </a:moveTo>
                <a:lnTo>
                  <a:pt x="92075" y="10007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2014" y="5525995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60">
                <a:moveTo>
                  <a:pt x="0" y="0"/>
                </a:moveTo>
                <a:lnTo>
                  <a:pt x="1927798" y="0"/>
                </a:lnTo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06097" y="5093634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7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6126" y="5521445"/>
            <a:ext cx="1422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475" dirty="0">
                <a:latin typeface="Times New Roman"/>
                <a:cs typeface="Times New Roman"/>
              </a:rPr>
              <a:t>3</a:t>
            </a:r>
            <a:r>
              <a:rPr sz="2400" i="1" spc="475" dirty="0">
                <a:latin typeface="Times New Roman"/>
                <a:cs typeface="Times New Roman"/>
              </a:rPr>
              <a:t>s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7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1266" y="5384791"/>
            <a:ext cx="414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765" baseline="-25462" dirty="0">
                <a:latin typeface="Times New Roman"/>
                <a:cs typeface="Times New Roman"/>
              </a:rPr>
              <a:t>s</a:t>
            </a:r>
            <a:r>
              <a:rPr sz="1400" spc="509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7702" y="5284456"/>
            <a:ext cx="1206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40" dirty="0">
                <a:latin typeface="Times New Roman"/>
                <a:cs typeface="Times New Roman"/>
              </a:rPr>
              <a:t>T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spc="500" dirty="0">
                <a:latin typeface="Times New Roman"/>
                <a:cs typeface="Times New Roman"/>
              </a:rPr>
              <a:t>(</a:t>
            </a:r>
            <a:r>
              <a:rPr sz="2400" i="1" spc="500" dirty="0">
                <a:latin typeface="Times New Roman"/>
                <a:cs typeface="Times New Roman"/>
              </a:rPr>
              <a:t>s</a:t>
            </a:r>
            <a:r>
              <a:rPr sz="2400" spc="500" dirty="0">
                <a:latin typeface="Times New Roman"/>
                <a:cs typeface="Times New Roman"/>
              </a:rPr>
              <a:t>) </a:t>
            </a:r>
            <a:r>
              <a:rPr sz="2400" spc="63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64328" y="6316160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239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1631" y="631616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4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8370" y="6316160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172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5288" y="631616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349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75043" y="5906608"/>
            <a:ext cx="17399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4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3142" y="6087006"/>
            <a:ext cx="18796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40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15391" y="5906608"/>
            <a:ext cx="113982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78535" algn="l"/>
              </a:tabLst>
            </a:pP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2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4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2600" y="6087006"/>
            <a:ext cx="70675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spc="60" baseline="34567" dirty="0">
                <a:latin typeface="Times New Roman"/>
                <a:cs typeface="Times New Roman"/>
              </a:rPr>
              <a:t>1</a:t>
            </a:r>
            <a:r>
              <a:rPr sz="3375" spc="-7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2856" y="6311189"/>
            <a:ext cx="186880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  <a:tab pos="1306195" algn="l"/>
              </a:tabLst>
            </a:pPr>
            <a:r>
              <a:rPr sz="2250" i="1" spc="30" dirty="0">
                <a:latin typeface="Times New Roman"/>
                <a:cs typeface="Times New Roman"/>
              </a:rPr>
              <a:t>s	s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1	</a:t>
            </a:r>
            <a:r>
              <a:rPr sz="2250" i="1" spc="30" dirty="0">
                <a:latin typeface="Times New Roman"/>
                <a:cs typeface="Times New Roman"/>
              </a:rPr>
              <a:t>s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0728" y="6311189"/>
            <a:ext cx="163004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2250" spc="100" dirty="0">
                <a:latin typeface="Times New Roman"/>
                <a:cs typeface="Times New Roman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1950" spc="150" baseline="42735" dirty="0">
                <a:latin typeface="Times New Roman"/>
                <a:cs typeface="Times New Roman"/>
              </a:rPr>
              <a:t>2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3</a:t>
            </a:r>
            <a:r>
              <a:rPr sz="2250" i="1" spc="5" dirty="0">
                <a:latin typeface="Times New Roman"/>
                <a:cs typeface="Times New Roman"/>
              </a:rPr>
              <a:t>s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8827" y="6087006"/>
            <a:ext cx="21704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i="1" spc="100" dirty="0">
                <a:latin typeface="Times New Roman"/>
                <a:cs typeface="Times New Roman"/>
              </a:rPr>
              <a:t>C</a:t>
            </a:r>
            <a:r>
              <a:rPr sz="2250" spc="100" dirty="0">
                <a:latin typeface="Times New Roman"/>
                <a:cs typeface="Times New Roman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2250" spc="100" dirty="0">
                <a:latin typeface="Times New Roman"/>
                <a:cs typeface="Times New Roman"/>
              </a:rPr>
              <a:t>)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R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s</a:t>
            </a:r>
            <a:r>
              <a:rPr sz="2250" spc="60" dirty="0">
                <a:latin typeface="Times New Roman"/>
                <a:cs typeface="Times New Roman"/>
              </a:rPr>
              <a:t>)</a:t>
            </a:r>
            <a:r>
              <a:rPr sz="2250" i="1" spc="60" dirty="0">
                <a:latin typeface="Times New Roman"/>
                <a:cs typeface="Times New Roman"/>
              </a:rPr>
              <a:t>T</a:t>
            </a:r>
            <a:r>
              <a:rPr sz="2250" i="1" spc="-459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s</a:t>
            </a:r>
            <a:r>
              <a:rPr sz="2250" spc="80" dirty="0">
                <a:latin typeface="Times New Roman"/>
                <a:cs typeface="Times New Roman"/>
              </a:rPr>
              <a:t>)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46350" y="2764556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40" h="23494">
                <a:moveTo>
                  <a:pt x="0" y="23194"/>
                </a:moveTo>
                <a:lnTo>
                  <a:pt x="40566" y="0"/>
                </a:lnTo>
              </a:path>
            </a:pathLst>
          </a:custGeom>
          <a:ln w="12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86917" y="2770999"/>
            <a:ext cx="58419" cy="147955"/>
          </a:xfrm>
          <a:custGeom>
            <a:avLst/>
            <a:gdLst/>
            <a:ahLst/>
            <a:cxnLst/>
            <a:rect l="l" t="t" r="r" b="b"/>
            <a:pathLst>
              <a:path w="58420" h="147955">
                <a:moveTo>
                  <a:pt x="0" y="0"/>
                </a:moveTo>
                <a:lnTo>
                  <a:pt x="58243" y="147543"/>
                </a:lnTo>
              </a:path>
            </a:pathLst>
          </a:custGeom>
          <a:ln w="26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51707" y="2497817"/>
            <a:ext cx="77470" cy="421005"/>
          </a:xfrm>
          <a:custGeom>
            <a:avLst/>
            <a:gdLst/>
            <a:ahLst/>
            <a:cxnLst/>
            <a:rect l="l" t="t" r="r" b="b"/>
            <a:pathLst>
              <a:path w="77470" h="421005">
                <a:moveTo>
                  <a:pt x="0" y="420725"/>
                </a:moveTo>
                <a:lnTo>
                  <a:pt x="77204" y="0"/>
                </a:lnTo>
              </a:path>
            </a:pathLst>
          </a:custGeom>
          <a:ln w="1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8912" y="2497817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36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72513" y="3363107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40" h="23495">
                <a:moveTo>
                  <a:pt x="0" y="23194"/>
                </a:moveTo>
                <a:lnTo>
                  <a:pt x="40566" y="0"/>
                </a:lnTo>
              </a:path>
            </a:pathLst>
          </a:custGeom>
          <a:ln w="12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13079" y="3370194"/>
            <a:ext cx="58419" cy="147320"/>
          </a:xfrm>
          <a:custGeom>
            <a:avLst/>
            <a:gdLst/>
            <a:ahLst/>
            <a:cxnLst/>
            <a:rect l="l" t="t" r="r" b="b"/>
            <a:pathLst>
              <a:path w="58420" h="147320">
                <a:moveTo>
                  <a:pt x="0" y="0"/>
                </a:moveTo>
                <a:lnTo>
                  <a:pt x="58243" y="146899"/>
                </a:lnTo>
              </a:path>
            </a:pathLst>
          </a:custGeom>
          <a:ln w="26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77870" y="3096368"/>
            <a:ext cx="78105" cy="421005"/>
          </a:xfrm>
          <a:custGeom>
            <a:avLst/>
            <a:gdLst/>
            <a:ahLst/>
            <a:cxnLst/>
            <a:rect l="l" t="t" r="r" b="b"/>
            <a:pathLst>
              <a:path w="78104" h="421004">
                <a:moveTo>
                  <a:pt x="0" y="420725"/>
                </a:moveTo>
                <a:lnTo>
                  <a:pt x="77885" y="0"/>
                </a:lnTo>
              </a:path>
            </a:pathLst>
          </a:custGeom>
          <a:ln w="13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55755" y="3096368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>
                <a:moveTo>
                  <a:pt x="0" y="0"/>
                </a:moveTo>
                <a:lnTo>
                  <a:pt x="800981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098655" y="3099221"/>
            <a:ext cx="106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61170" y="3090663"/>
            <a:ext cx="32454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9425" algn="l"/>
                <a:tab pos="1610360" algn="l"/>
                <a:tab pos="2394585" algn="l"/>
                <a:tab pos="2833370" algn="l"/>
              </a:tabLst>
            </a:pPr>
            <a:r>
              <a:rPr sz="2450" i="1" spc="40" dirty="0">
                <a:latin typeface="Times New Roman"/>
                <a:cs typeface="Times New Roman"/>
              </a:rPr>
              <a:t>s</a:t>
            </a:r>
            <a:r>
              <a:rPr sz="2175" spc="60" baseline="-22988" dirty="0">
                <a:latin typeface="Times New Roman"/>
                <a:cs typeface="Times New Roman"/>
              </a:rPr>
              <a:t>2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31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Symbol"/>
                <a:cs typeface="Symbol"/>
              </a:rPr>
              <a:t></a:t>
            </a:r>
            <a:r>
              <a:rPr sz="2175" i="1" spc="-15" baseline="-22988" dirty="0">
                <a:latin typeface="Times New Roman"/>
                <a:cs typeface="Times New Roman"/>
              </a:rPr>
              <a:t>n</a:t>
            </a:r>
            <a:r>
              <a:rPr sz="2600" i="1" spc="-10" dirty="0">
                <a:latin typeface="Symbol"/>
                <a:cs typeface="Symbol"/>
              </a:rPr>
              <a:t>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Symbol"/>
                <a:cs typeface="Symbol"/>
              </a:rPr>
              <a:t></a:t>
            </a:r>
            <a:r>
              <a:rPr sz="2175" i="1" spc="-22" baseline="-22988" dirty="0">
                <a:latin typeface="Times New Roman"/>
                <a:cs typeface="Times New Roman"/>
              </a:rPr>
              <a:t>n	</a:t>
            </a:r>
            <a:r>
              <a:rPr sz="2600" i="1" spc="-35" dirty="0">
                <a:latin typeface="Symbol"/>
                <a:cs typeface="Symbol"/>
              </a:rPr>
              <a:t></a:t>
            </a:r>
            <a:r>
              <a:rPr sz="2600" spc="-35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4239" y="1131379"/>
            <a:ext cx="9813925" cy="183642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485"/>
              </a:spcBef>
              <a:buSzPct val="73913"/>
              <a:buFont typeface="Wingdings"/>
              <a:buChar char=""/>
              <a:tabLst>
                <a:tab pos="391160" algn="l"/>
                <a:tab pos="391795" algn="l"/>
                <a:tab pos="3472815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1:</a:t>
            </a:r>
            <a:r>
              <a:rPr sz="2300" b="1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Over</a:t>
            </a:r>
            <a:r>
              <a:rPr sz="2300" b="1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damped	response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(ξ &gt;</a:t>
            </a:r>
            <a:r>
              <a:rPr sz="23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1)</a:t>
            </a:r>
            <a:endParaRPr sz="2300">
              <a:latin typeface="Trebuchet MS"/>
              <a:cs typeface="Trebuchet MS"/>
            </a:endParaRPr>
          </a:p>
          <a:p>
            <a:pPr marL="711200" lvl="1" indent="-229235">
              <a:lnSpc>
                <a:spcPct val="100000"/>
              </a:lnSpc>
              <a:spcBef>
                <a:spcPts val="1215"/>
              </a:spcBef>
              <a:buSzPct val="80000"/>
              <a:buFont typeface="Wingdings"/>
              <a:buChar char=""/>
              <a:tabLst>
                <a:tab pos="711200" algn="l"/>
                <a:tab pos="7118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two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roots 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the characteristic equation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s1 and s2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real and</a:t>
            </a:r>
            <a:r>
              <a:rPr sz="2000" spc="-18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distinct.</a:t>
            </a:r>
            <a:endParaRPr sz="2000">
              <a:latin typeface="Trebuchet MS"/>
              <a:cs typeface="Trebuchet MS"/>
            </a:endParaRPr>
          </a:p>
          <a:p>
            <a:pPr marR="1778000" algn="ctr">
              <a:lnSpc>
                <a:spcPts val="2610"/>
              </a:lnSpc>
              <a:spcBef>
                <a:spcPts val="635"/>
              </a:spcBef>
            </a:pPr>
            <a:r>
              <a:rPr sz="2400" b="1" dirty="0">
                <a:latin typeface="Times New Roman"/>
                <a:cs typeface="Times New Roman"/>
              </a:rPr>
              <a:t>jω</a:t>
            </a:r>
            <a:endParaRPr sz="2400">
              <a:latin typeface="Times New Roman"/>
              <a:cs typeface="Times New Roman"/>
            </a:endParaRPr>
          </a:p>
          <a:p>
            <a:pPr marR="68580" algn="r">
              <a:lnSpc>
                <a:spcPts val="2180"/>
              </a:lnSpc>
              <a:tabLst>
                <a:tab pos="410845" algn="l"/>
                <a:tab pos="1541145" algn="l"/>
                <a:tab pos="2330450" algn="l"/>
              </a:tabLst>
            </a:pPr>
            <a:r>
              <a:rPr sz="2450" i="1" spc="30" dirty="0">
                <a:latin typeface="Times New Roman"/>
                <a:cs typeface="Times New Roman"/>
              </a:rPr>
              <a:t>s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r>
              <a:rPr sz="2600" i="1" spc="140" dirty="0">
                <a:latin typeface="Times New Roman"/>
                <a:cs typeface="Times New Roman"/>
              </a:rPr>
              <a:t> </a:t>
            </a:r>
            <a:r>
              <a:rPr sz="2600" i="1" spc="-35" dirty="0">
                <a:latin typeface="Symbol"/>
                <a:cs typeface="Symbol"/>
              </a:rPr>
              <a:t></a:t>
            </a:r>
            <a:r>
              <a:rPr sz="2600" spc="-35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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r>
              <a:rPr sz="2600" spc="-50" dirty="0">
                <a:latin typeface="Times New Roman"/>
                <a:cs typeface="Times New Roman"/>
              </a:rPr>
              <a:t>	</a:t>
            </a:r>
            <a:r>
              <a:rPr sz="2600" i="1" spc="-35" dirty="0">
                <a:latin typeface="Symbol"/>
                <a:cs typeface="Symbol"/>
              </a:rPr>
              <a:t>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175" spc="15" baseline="42145" dirty="0">
                <a:latin typeface="Times New Roman"/>
                <a:cs typeface="Times New Roman"/>
              </a:rPr>
              <a:t>2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2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R="1124585" algn="r">
              <a:lnSpc>
                <a:spcPts val="1065"/>
              </a:lnSpc>
              <a:tabLst>
                <a:tab pos="1037590" algn="l"/>
                <a:tab pos="1878964" algn="l"/>
              </a:tabLst>
            </a:pPr>
            <a:r>
              <a:rPr sz="1450" spc="10" dirty="0">
                <a:latin typeface="Times New Roman"/>
                <a:cs typeface="Times New Roman"/>
              </a:rPr>
              <a:t>1	</a:t>
            </a:r>
            <a:r>
              <a:rPr sz="1450" i="1" spc="10" dirty="0">
                <a:latin typeface="Times New Roman"/>
                <a:cs typeface="Times New Roman"/>
              </a:rPr>
              <a:t>n	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41692" y="2426207"/>
            <a:ext cx="3281679" cy="1169035"/>
          </a:xfrm>
          <a:custGeom>
            <a:avLst/>
            <a:gdLst/>
            <a:ahLst/>
            <a:cxnLst/>
            <a:rect l="l" t="t" r="r" b="b"/>
            <a:pathLst>
              <a:path w="3281679" h="1169035">
                <a:moveTo>
                  <a:pt x="0" y="1168908"/>
                </a:moveTo>
                <a:lnTo>
                  <a:pt x="3281172" y="1168908"/>
                </a:lnTo>
                <a:lnTo>
                  <a:pt x="3281172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1155403"/>
            <a:ext cx="7671434" cy="11677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29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30962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1939925">
              <a:lnSpc>
                <a:spcPct val="100000"/>
              </a:lnSpc>
              <a:spcBef>
                <a:spcPts val="1435"/>
              </a:spcBef>
              <a:tabLst>
                <a:tab pos="6128385" algn="l"/>
              </a:tabLst>
            </a:pPr>
            <a:r>
              <a:rPr sz="2900" i="1" spc="85" dirty="0">
                <a:latin typeface="Times New Roman"/>
                <a:cs typeface="Times New Roman"/>
              </a:rPr>
              <a:t>c</a:t>
            </a:r>
            <a:r>
              <a:rPr sz="2900" spc="85" dirty="0">
                <a:latin typeface="Times New Roman"/>
                <a:cs typeface="Times New Roman"/>
              </a:rPr>
              <a:t>(</a:t>
            </a:r>
            <a:r>
              <a:rPr sz="2900" i="1" spc="85" dirty="0">
                <a:latin typeface="Times New Roman"/>
                <a:cs typeface="Times New Roman"/>
              </a:rPr>
              <a:t>t</a:t>
            </a:r>
            <a:r>
              <a:rPr sz="2900" spc="85" dirty="0">
                <a:latin typeface="Times New Roman"/>
                <a:cs typeface="Times New Roman"/>
              </a:rPr>
              <a:t>)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L</a:t>
            </a:r>
            <a:r>
              <a:rPr sz="2550" spc="30" baseline="42483" dirty="0">
                <a:latin typeface="Symbol"/>
                <a:cs typeface="Symbol"/>
              </a:rPr>
              <a:t></a:t>
            </a:r>
            <a:r>
              <a:rPr sz="2550" spc="30" baseline="42483" dirty="0">
                <a:latin typeface="Times New Roman"/>
                <a:cs typeface="Times New Roman"/>
              </a:rPr>
              <a:t>1</a:t>
            </a:r>
            <a:r>
              <a:rPr sz="2900" spc="20" dirty="0">
                <a:latin typeface="Times New Roman"/>
                <a:cs typeface="Times New Roman"/>
              </a:rPr>
              <a:t>{</a:t>
            </a:r>
            <a:r>
              <a:rPr sz="2900" i="1" spc="20" dirty="0">
                <a:latin typeface="Times New Roman"/>
                <a:cs typeface="Times New Roman"/>
              </a:rPr>
              <a:t>C</a:t>
            </a:r>
            <a:r>
              <a:rPr sz="2900" spc="20" dirty="0">
                <a:latin typeface="Times New Roman"/>
                <a:cs typeface="Times New Roman"/>
              </a:rPr>
              <a:t>(</a:t>
            </a:r>
            <a:r>
              <a:rPr sz="2900" i="1" spc="20" dirty="0">
                <a:latin typeface="Times New Roman"/>
                <a:cs typeface="Times New Roman"/>
              </a:rPr>
              <a:t>s</a:t>
            </a:r>
            <a:r>
              <a:rPr sz="2900" spc="20" dirty="0">
                <a:latin typeface="Times New Roman"/>
                <a:cs typeface="Times New Roman"/>
              </a:rPr>
              <a:t>)}</a:t>
            </a:r>
            <a:r>
              <a:rPr sz="2900" spc="-229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</a:t>
            </a:r>
            <a:r>
              <a:rPr sz="2900" spc="-190" dirty="0">
                <a:latin typeface="Times New Roman"/>
                <a:cs typeface="Times New Roman"/>
              </a:rPr>
              <a:t> </a:t>
            </a:r>
            <a:r>
              <a:rPr sz="2900" spc="-65" dirty="0">
                <a:latin typeface="Times New Roman"/>
                <a:cs typeface="Times New Roman"/>
              </a:rPr>
              <a:t>[1</a:t>
            </a:r>
            <a:r>
              <a:rPr sz="2900" spc="-409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</a:t>
            </a:r>
            <a:r>
              <a:rPr sz="2900" spc="-195" dirty="0">
                <a:latin typeface="Times New Roman"/>
                <a:cs typeface="Times New Roman"/>
              </a:rPr>
              <a:t> </a:t>
            </a:r>
            <a:r>
              <a:rPr sz="2900" spc="70" dirty="0">
                <a:latin typeface="Times New Roman"/>
                <a:cs typeface="Times New Roman"/>
              </a:rPr>
              <a:t>2</a:t>
            </a:r>
            <a:r>
              <a:rPr sz="2900" spc="235" dirty="0">
                <a:latin typeface="Times New Roman"/>
                <a:cs typeface="Times New Roman"/>
              </a:rPr>
              <a:t> </a:t>
            </a:r>
            <a:r>
              <a:rPr sz="2900" i="1" spc="105" dirty="0">
                <a:latin typeface="Times New Roman"/>
                <a:cs typeface="Times New Roman"/>
              </a:rPr>
              <a:t>e</a:t>
            </a:r>
            <a:r>
              <a:rPr sz="2550" spc="157" baseline="42483" dirty="0">
                <a:latin typeface="Symbol"/>
                <a:cs typeface="Symbol"/>
              </a:rPr>
              <a:t></a:t>
            </a:r>
            <a:r>
              <a:rPr sz="2550" i="1" spc="157" baseline="42483" dirty="0">
                <a:latin typeface="Times New Roman"/>
                <a:cs typeface="Times New Roman"/>
              </a:rPr>
              <a:t>t	</a:t>
            </a:r>
            <a:r>
              <a:rPr sz="2900" spc="80" dirty="0">
                <a:latin typeface="Symbol"/>
                <a:cs typeface="Symbol"/>
              </a:rPr>
              <a:t>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i="1" spc="70" dirty="0">
                <a:latin typeface="Times New Roman"/>
                <a:cs typeface="Times New Roman"/>
              </a:rPr>
              <a:t>e</a:t>
            </a:r>
            <a:r>
              <a:rPr sz="2550" spc="104" baseline="42483" dirty="0">
                <a:latin typeface="Symbol"/>
                <a:cs typeface="Symbol"/>
              </a:rPr>
              <a:t></a:t>
            </a:r>
            <a:r>
              <a:rPr sz="2550" spc="104" baseline="42483" dirty="0">
                <a:latin typeface="Times New Roman"/>
                <a:cs typeface="Times New Roman"/>
              </a:rPr>
              <a:t>2</a:t>
            </a:r>
            <a:r>
              <a:rPr sz="2550" i="1" spc="104" baseline="42483" dirty="0">
                <a:latin typeface="Times New Roman"/>
                <a:cs typeface="Times New Roman"/>
              </a:rPr>
              <a:t>t</a:t>
            </a:r>
            <a:r>
              <a:rPr sz="2550" i="1" spc="-412" baseline="42483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]</a:t>
            </a:r>
            <a:r>
              <a:rPr sz="2900" i="1" spc="45" dirty="0">
                <a:latin typeface="Times New Roman"/>
                <a:cs typeface="Times New Roman"/>
              </a:rPr>
              <a:t>u</a:t>
            </a:r>
            <a:r>
              <a:rPr sz="2900" spc="45" dirty="0">
                <a:latin typeface="Times New Roman"/>
                <a:cs typeface="Times New Roman"/>
              </a:rPr>
              <a:t>(</a:t>
            </a:r>
            <a:r>
              <a:rPr sz="2900" i="1" spc="45" dirty="0">
                <a:latin typeface="Times New Roman"/>
                <a:cs typeface="Times New Roman"/>
              </a:rPr>
              <a:t>t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0444" y="2510027"/>
            <a:ext cx="6463283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4451" y="2574035"/>
            <a:ext cx="6280404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97820" y="3724112"/>
            <a:ext cx="379730" cy="1877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1452" y="4094988"/>
            <a:ext cx="1051560" cy="601980"/>
          </a:xfrm>
          <a:custGeom>
            <a:avLst/>
            <a:gdLst/>
            <a:ahLst/>
            <a:cxnLst/>
            <a:rect l="l" t="t" r="r" b="b"/>
            <a:pathLst>
              <a:path w="1051559" h="601979">
                <a:moveTo>
                  <a:pt x="0" y="601980"/>
                </a:moveTo>
                <a:lnTo>
                  <a:pt x="1051559" y="601980"/>
                </a:lnTo>
                <a:lnTo>
                  <a:pt x="1051559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5401" y="2554985"/>
            <a:ext cx="6318885" cy="4038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128270" algn="ctr">
              <a:lnSpc>
                <a:spcPct val="100000"/>
              </a:lnSpc>
              <a:tabLst>
                <a:tab pos="563245" algn="l"/>
              </a:tabLst>
            </a:pPr>
            <a:r>
              <a:rPr sz="3750" i="1" spc="-55" dirty="0">
                <a:latin typeface="Symbol"/>
                <a:cs typeface="Symbol"/>
              </a:rPr>
              <a:t></a:t>
            </a:r>
            <a:r>
              <a:rPr sz="3750" spc="-55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Symbol"/>
                <a:cs typeface="Symbol"/>
              </a:rPr>
              <a:t></a:t>
            </a:r>
            <a:r>
              <a:rPr sz="3550" spc="-325" dirty="0">
                <a:latin typeface="Times New Roman"/>
                <a:cs typeface="Times New Roman"/>
              </a:rPr>
              <a:t> </a:t>
            </a:r>
            <a:r>
              <a:rPr sz="3550" spc="4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400">
              <a:latin typeface="Times New Roman"/>
              <a:cs typeface="Times New Roman"/>
            </a:endParaRPr>
          </a:p>
          <a:p>
            <a:pPr marR="59690" algn="ct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[sec]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793363"/>
            <a:ext cx="103593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Ex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ple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#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5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Solution: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its response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7834" y="246507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2999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0702" y="3089910"/>
            <a:ext cx="2178050" cy="3175"/>
          </a:xfrm>
          <a:custGeom>
            <a:avLst/>
            <a:gdLst/>
            <a:ahLst/>
            <a:cxnLst/>
            <a:rect l="l" t="t" r="r" b="b"/>
            <a:pathLst>
              <a:path w="2178050" h="3175">
                <a:moveTo>
                  <a:pt x="2178050" y="0"/>
                </a:moveTo>
                <a:lnTo>
                  <a:pt x="0" y="3175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4067" y="306476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6867" y="30678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8144" y="306476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58232" y="2728416"/>
            <a:ext cx="184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δ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06426"/>
            <a:ext cx="8247380" cy="12147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94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  <a:tab pos="3698240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2:</a:t>
            </a:r>
            <a:r>
              <a:rPr sz="2300" b="1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Critically</a:t>
            </a:r>
            <a:r>
              <a:rPr sz="20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two </a:t>
            </a:r>
            <a:r>
              <a:rPr sz="1800" spc="-10" dirty="0">
                <a:solidFill>
                  <a:srgbClr val="004982"/>
                </a:solidFill>
                <a:latin typeface="Trebuchet MS"/>
                <a:cs typeface="Trebuchet MS"/>
              </a:rPr>
              <a:t>roots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of the characteristic equation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004982"/>
                </a:solidFill>
                <a:latin typeface="Trebuchet MS"/>
                <a:cs typeface="Trebuchet MS"/>
              </a:rPr>
              <a:t>1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004982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real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and</a:t>
            </a:r>
            <a:r>
              <a:rPr sz="1800" spc="2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equal.</a:t>
            </a:r>
            <a:endParaRPr sz="1800">
              <a:latin typeface="Trebuchet MS"/>
              <a:cs typeface="Trebuchet MS"/>
            </a:endParaRPr>
          </a:p>
          <a:p>
            <a:pPr marR="734695" algn="ctr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Times New Roman"/>
                <a:cs typeface="Times New Roman"/>
              </a:rPr>
              <a:t>jω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7620" y="3037332"/>
            <a:ext cx="90805" cy="109855"/>
          </a:xfrm>
          <a:custGeom>
            <a:avLst/>
            <a:gdLst/>
            <a:ahLst/>
            <a:cxnLst/>
            <a:rect l="l" t="t" r="r" b="b"/>
            <a:pathLst>
              <a:path w="90804" h="109855">
                <a:moveTo>
                  <a:pt x="90550" y="0"/>
                </a:moveTo>
                <a:lnTo>
                  <a:pt x="0" y="109473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0855" y="3048000"/>
            <a:ext cx="90805" cy="100330"/>
          </a:xfrm>
          <a:custGeom>
            <a:avLst/>
            <a:gdLst/>
            <a:ahLst/>
            <a:cxnLst/>
            <a:rect l="l" t="t" r="r" b="b"/>
            <a:pathLst>
              <a:path w="90804" h="100330">
                <a:moveTo>
                  <a:pt x="0" y="0"/>
                </a:moveTo>
                <a:lnTo>
                  <a:pt x="90551" y="10007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8767" y="3057144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30">
                <a:moveTo>
                  <a:pt x="92075" y="0"/>
                </a:moveTo>
                <a:lnTo>
                  <a:pt x="0" y="99948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8767" y="3058667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30">
                <a:moveTo>
                  <a:pt x="0" y="0"/>
                </a:moveTo>
                <a:lnTo>
                  <a:pt x="92075" y="100076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4985" y="5506183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5">
                <a:moveTo>
                  <a:pt x="0" y="0"/>
                </a:moveTo>
                <a:lnTo>
                  <a:pt x="1956081" y="0"/>
                </a:lnTo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69352" y="5501633"/>
            <a:ext cx="145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65" dirty="0">
                <a:latin typeface="Times New Roman"/>
                <a:cs typeface="Times New Roman"/>
              </a:rPr>
              <a:t>4</a:t>
            </a:r>
            <a:r>
              <a:rPr sz="2400" i="1" spc="565" dirty="0">
                <a:latin typeface="Times New Roman"/>
                <a:cs typeface="Times New Roman"/>
              </a:rPr>
              <a:t>s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3344" y="5364979"/>
            <a:ext cx="414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765" baseline="-25462" dirty="0">
                <a:latin typeface="Times New Roman"/>
                <a:cs typeface="Times New Roman"/>
              </a:rPr>
              <a:t>s</a:t>
            </a:r>
            <a:r>
              <a:rPr sz="1400" spc="509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8222" y="5073822"/>
            <a:ext cx="1091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0" dirty="0">
                <a:latin typeface="Times New Roman"/>
                <a:cs typeface="Times New Roman"/>
              </a:rPr>
              <a:t>5</a:t>
            </a:r>
            <a:r>
              <a:rPr sz="2400" i="1" spc="500" dirty="0">
                <a:latin typeface="Times New Roman"/>
                <a:cs typeface="Times New Roman"/>
              </a:rPr>
              <a:t>s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9121" y="5264644"/>
            <a:ext cx="1207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45" dirty="0">
                <a:latin typeface="Times New Roman"/>
                <a:cs typeface="Times New Roman"/>
              </a:rPr>
              <a:t>T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spc="500" dirty="0">
                <a:latin typeface="Times New Roman"/>
                <a:cs typeface="Times New Roman"/>
              </a:rPr>
              <a:t>(</a:t>
            </a:r>
            <a:r>
              <a:rPr sz="2400" i="1" spc="500" dirty="0">
                <a:latin typeface="Times New Roman"/>
                <a:cs typeface="Times New Roman"/>
              </a:rPr>
              <a:t>s</a:t>
            </a:r>
            <a:r>
              <a:rPr sz="2400" spc="500" dirty="0">
                <a:latin typeface="Times New Roman"/>
                <a:cs typeface="Times New Roman"/>
              </a:rPr>
              <a:t>) </a:t>
            </a:r>
            <a:r>
              <a:rPr sz="2400" spc="63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67138" y="6333756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>
                <a:moveTo>
                  <a:pt x="0" y="0"/>
                </a:moveTo>
                <a:lnTo>
                  <a:pt x="156338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0455" y="6333756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8013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6500" y="6333756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675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207" y="6333756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36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99785" y="5917321"/>
            <a:ext cx="12553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6645" algn="l"/>
              </a:tabLst>
            </a:pPr>
            <a:r>
              <a:rPr sz="2300" spc="130" dirty="0">
                <a:latin typeface="Symbol"/>
                <a:cs typeface="Symbol"/>
              </a:rPr>
              <a:t>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4499" y="6101717"/>
            <a:ext cx="24872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28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3450" spc="-7" baseline="35024" dirty="0">
                <a:latin typeface="Times New Roman"/>
                <a:cs typeface="Times New Roman"/>
              </a:rPr>
              <a:t>1</a:t>
            </a:r>
            <a:r>
              <a:rPr sz="3450" spc="-97" baseline="3502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  <a:p>
            <a:pPr marL="320040">
              <a:lnSpc>
                <a:spcPts val="2280"/>
              </a:lnSpc>
              <a:tabLst>
                <a:tab pos="755650" algn="l"/>
                <a:tab pos="1588770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s	s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2	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9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2)</a:t>
            </a:r>
            <a:r>
              <a:rPr sz="2025" spc="44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3339" y="6330328"/>
            <a:ext cx="16021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i="1" spc="80" dirty="0">
                <a:latin typeface="Times New Roman"/>
                <a:cs typeface="Times New Roman"/>
              </a:rPr>
              <a:t>s</a:t>
            </a:r>
            <a:r>
              <a:rPr sz="2300" spc="80" dirty="0">
                <a:latin typeface="Times New Roman"/>
                <a:cs typeface="Times New Roman"/>
              </a:rPr>
              <a:t>(</a:t>
            </a:r>
            <a:r>
              <a:rPr sz="2300" i="1" spc="80" dirty="0">
                <a:latin typeface="Times New Roman"/>
                <a:cs typeface="Times New Roman"/>
              </a:rPr>
              <a:t>s</a:t>
            </a:r>
            <a:r>
              <a:rPr sz="2025" spc="120" baseline="43209" dirty="0">
                <a:latin typeface="Times New Roman"/>
                <a:cs typeface="Times New Roman"/>
              </a:rPr>
              <a:t>2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4</a:t>
            </a:r>
            <a:r>
              <a:rPr sz="2300" i="1" spc="30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6561" y="5917321"/>
            <a:ext cx="7048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5" dirty="0">
                <a:latin typeface="Times New Roman"/>
                <a:cs typeface="Times New Roman"/>
              </a:rPr>
              <a:t>5</a:t>
            </a:r>
            <a:r>
              <a:rPr sz="2300" i="1" spc="15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7075" y="6101717"/>
            <a:ext cx="23006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850" algn="l"/>
                <a:tab pos="1024255" algn="l"/>
              </a:tabLst>
            </a:pPr>
            <a:r>
              <a:rPr sz="2300" i="1" spc="75" dirty="0">
                <a:latin typeface="Times New Roman"/>
                <a:cs typeface="Times New Roman"/>
              </a:rPr>
              <a:t>C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75" dirty="0">
                <a:latin typeface="Times New Roman"/>
                <a:cs typeface="Times New Roman"/>
              </a:rPr>
              <a:t>)	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2300" i="1" spc="25" dirty="0">
                <a:latin typeface="Times New Roman"/>
                <a:cs typeface="Times New Roman"/>
              </a:rPr>
              <a:t>R</a:t>
            </a:r>
            <a:r>
              <a:rPr sz="2300" spc="25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s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r>
              <a:rPr sz="2300" i="1" spc="25" dirty="0">
                <a:latin typeface="Times New Roman"/>
                <a:cs typeface="Times New Roman"/>
              </a:rPr>
              <a:t>T 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s</a:t>
            </a:r>
            <a:r>
              <a:rPr sz="2300" spc="55" dirty="0">
                <a:latin typeface="Times New Roman"/>
                <a:cs typeface="Times New Roman"/>
              </a:rPr>
              <a:t>)</a:t>
            </a:r>
            <a:r>
              <a:rPr sz="2300" spc="-4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58783" y="2675371"/>
            <a:ext cx="8731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Symbol"/>
                <a:cs typeface="Symbol"/>
              </a:rPr>
              <a:t></a:t>
            </a:r>
            <a:r>
              <a:rPr sz="2600" i="1" spc="-260" dirty="0">
                <a:latin typeface="Symbol"/>
                <a:cs typeface="Symbol"/>
              </a:rPr>
              <a:t></a:t>
            </a:r>
            <a:r>
              <a:rPr sz="2175" i="1" spc="-390" baseline="-22988" dirty="0">
                <a:latin typeface="Times New Roman"/>
                <a:cs typeface="Times New Roman"/>
              </a:rPr>
              <a:t>n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19882" y="2771708"/>
            <a:ext cx="40894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i="1" spc="-30" baseline="13333" dirty="0">
                <a:latin typeface="Times New Roman"/>
                <a:cs typeface="Times New Roman"/>
              </a:rPr>
              <a:t>s</a:t>
            </a:r>
            <a:r>
              <a:rPr sz="1450" spc="-20" dirty="0">
                <a:latin typeface="Times New Roman"/>
                <a:cs typeface="Times New Roman"/>
              </a:rPr>
              <a:t>1,2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7895" y="2700527"/>
            <a:ext cx="1461770" cy="510540"/>
          </a:xfrm>
          <a:custGeom>
            <a:avLst/>
            <a:gdLst/>
            <a:ahLst/>
            <a:cxnLst/>
            <a:rect l="l" t="t" r="r" b="b"/>
            <a:pathLst>
              <a:path w="1461770" h="510539">
                <a:moveTo>
                  <a:pt x="0" y="510539"/>
                </a:moveTo>
                <a:lnTo>
                  <a:pt x="1461516" y="510539"/>
                </a:lnTo>
                <a:lnTo>
                  <a:pt x="1461516" y="0"/>
                </a:lnTo>
                <a:lnTo>
                  <a:pt x="0" y="0"/>
                </a:lnTo>
                <a:lnTo>
                  <a:pt x="0" y="510539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1131002"/>
            <a:ext cx="8101330" cy="121983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48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30962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2043430">
              <a:lnSpc>
                <a:spcPct val="100000"/>
              </a:lnSpc>
              <a:spcBef>
                <a:spcPts val="1705"/>
              </a:spcBef>
              <a:tabLst>
                <a:tab pos="6021705" algn="l"/>
                <a:tab pos="6843395" algn="l"/>
              </a:tabLst>
            </a:pPr>
            <a:r>
              <a:rPr sz="2850" i="1" spc="100" dirty="0">
                <a:latin typeface="Times New Roman"/>
                <a:cs typeface="Times New Roman"/>
              </a:rPr>
              <a:t>c</a:t>
            </a:r>
            <a:r>
              <a:rPr sz="2850" spc="100" dirty="0">
                <a:latin typeface="Times New Roman"/>
                <a:cs typeface="Times New Roman"/>
              </a:rPr>
              <a:t>(</a:t>
            </a:r>
            <a:r>
              <a:rPr sz="2850" i="1" spc="100" dirty="0">
                <a:latin typeface="Times New Roman"/>
                <a:cs typeface="Times New Roman"/>
              </a:rPr>
              <a:t>t</a:t>
            </a:r>
            <a:r>
              <a:rPr sz="2850" spc="100" dirty="0">
                <a:latin typeface="Times New Roman"/>
                <a:cs typeface="Times New Roman"/>
              </a:rPr>
              <a:t>)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spc="105" dirty="0">
                <a:latin typeface="Symbol"/>
                <a:cs typeface="Symbol"/>
              </a:rPr>
              <a:t></a:t>
            </a:r>
            <a:r>
              <a:rPr sz="2850" spc="85" dirty="0">
                <a:latin typeface="Times New Roman"/>
                <a:cs typeface="Times New Roman"/>
              </a:rPr>
              <a:t> </a:t>
            </a:r>
            <a:r>
              <a:rPr sz="2850" i="1" spc="45" dirty="0">
                <a:latin typeface="Times New Roman"/>
                <a:cs typeface="Times New Roman"/>
              </a:rPr>
              <a:t>L</a:t>
            </a:r>
            <a:r>
              <a:rPr sz="2475" spc="67" baseline="43771" dirty="0">
                <a:latin typeface="Symbol"/>
                <a:cs typeface="Symbol"/>
              </a:rPr>
              <a:t></a:t>
            </a:r>
            <a:r>
              <a:rPr sz="2475" spc="67" baseline="43771" dirty="0">
                <a:latin typeface="Times New Roman"/>
                <a:cs typeface="Times New Roman"/>
              </a:rPr>
              <a:t>1</a:t>
            </a:r>
            <a:r>
              <a:rPr sz="2850" spc="45" dirty="0">
                <a:latin typeface="Times New Roman"/>
                <a:cs typeface="Times New Roman"/>
              </a:rPr>
              <a:t>{</a:t>
            </a:r>
            <a:r>
              <a:rPr sz="2850" i="1" spc="45" dirty="0">
                <a:latin typeface="Times New Roman"/>
                <a:cs typeface="Times New Roman"/>
              </a:rPr>
              <a:t>C</a:t>
            </a:r>
            <a:r>
              <a:rPr sz="2850" spc="45" dirty="0">
                <a:latin typeface="Times New Roman"/>
                <a:cs typeface="Times New Roman"/>
              </a:rPr>
              <a:t>(</a:t>
            </a:r>
            <a:r>
              <a:rPr sz="2850" i="1" spc="45" dirty="0">
                <a:latin typeface="Times New Roman"/>
                <a:cs typeface="Times New Roman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)}</a:t>
            </a:r>
            <a:r>
              <a:rPr sz="2850" spc="-215" dirty="0">
                <a:latin typeface="Times New Roman"/>
                <a:cs typeface="Times New Roman"/>
              </a:rPr>
              <a:t> </a:t>
            </a:r>
            <a:r>
              <a:rPr sz="2850" spc="105" dirty="0">
                <a:latin typeface="Symbol"/>
                <a:cs typeface="Symbol"/>
              </a:rPr>
              <a:t></a:t>
            </a:r>
            <a:r>
              <a:rPr sz="2850" spc="-17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Times New Roman"/>
                <a:cs typeface="Times New Roman"/>
              </a:rPr>
              <a:t>[1</a:t>
            </a:r>
            <a:r>
              <a:rPr sz="2850" spc="-395" dirty="0">
                <a:latin typeface="Times New Roman"/>
                <a:cs typeface="Times New Roman"/>
              </a:rPr>
              <a:t> </a:t>
            </a:r>
            <a:r>
              <a:rPr sz="2850" spc="10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Times New Roman"/>
                <a:cs typeface="Times New Roman"/>
              </a:rPr>
              <a:t>e</a:t>
            </a:r>
            <a:r>
              <a:rPr sz="2475" spc="135" baseline="43771" dirty="0">
                <a:latin typeface="Symbol"/>
                <a:cs typeface="Symbol"/>
              </a:rPr>
              <a:t></a:t>
            </a:r>
            <a:r>
              <a:rPr sz="2475" spc="135" baseline="43771" dirty="0">
                <a:latin typeface="Times New Roman"/>
                <a:cs typeface="Times New Roman"/>
              </a:rPr>
              <a:t>2</a:t>
            </a:r>
            <a:r>
              <a:rPr sz="2475" i="1" spc="135" baseline="43771" dirty="0">
                <a:latin typeface="Times New Roman"/>
                <a:cs typeface="Times New Roman"/>
              </a:rPr>
              <a:t>t	</a:t>
            </a:r>
            <a:r>
              <a:rPr sz="2850" spc="105" dirty="0">
                <a:latin typeface="Symbol"/>
                <a:cs typeface="Symbol"/>
              </a:rPr>
              <a:t>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Times New Roman"/>
                <a:cs typeface="Times New Roman"/>
              </a:rPr>
              <a:t>3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i="1" spc="50" dirty="0">
                <a:latin typeface="Times New Roman"/>
                <a:cs typeface="Times New Roman"/>
              </a:rPr>
              <a:t>t	</a:t>
            </a:r>
            <a:r>
              <a:rPr sz="2850" i="1" spc="90" dirty="0">
                <a:latin typeface="Times New Roman"/>
                <a:cs typeface="Times New Roman"/>
              </a:rPr>
              <a:t>e</a:t>
            </a:r>
            <a:r>
              <a:rPr sz="2475" spc="135" baseline="43771" dirty="0">
                <a:latin typeface="Symbol"/>
                <a:cs typeface="Symbol"/>
              </a:rPr>
              <a:t></a:t>
            </a:r>
            <a:r>
              <a:rPr sz="2475" spc="135" baseline="43771" dirty="0">
                <a:latin typeface="Times New Roman"/>
                <a:cs typeface="Times New Roman"/>
              </a:rPr>
              <a:t>2</a:t>
            </a:r>
            <a:r>
              <a:rPr sz="2475" i="1" spc="135" baseline="43771" dirty="0">
                <a:latin typeface="Times New Roman"/>
                <a:cs typeface="Times New Roman"/>
              </a:rPr>
              <a:t>t</a:t>
            </a:r>
            <a:r>
              <a:rPr sz="2475" i="1" spc="-22" baseline="43771" dirty="0">
                <a:latin typeface="Times New Roman"/>
                <a:cs typeface="Times New Roman"/>
              </a:rPr>
              <a:t> </a:t>
            </a:r>
            <a:r>
              <a:rPr sz="2850" spc="65" dirty="0">
                <a:latin typeface="Times New Roman"/>
                <a:cs typeface="Times New Roman"/>
              </a:rPr>
              <a:t>]</a:t>
            </a:r>
            <a:r>
              <a:rPr sz="2850" i="1" spc="65" dirty="0">
                <a:latin typeface="Times New Roman"/>
                <a:cs typeface="Times New Roman"/>
              </a:rPr>
              <a:t>u</a:t>
            </a:r>
            <a:r>
              <a:rPr sz="2850" spc="65" dirty="0">
                <a:latin typeface="Times New Roman"/>
                <a:cs typeface="Times New Roman"/>
              </a:rPr>
              <a:t>(</a:t>
            </a:r>
            <a:r>
              <a:rPr sz="2850" i="1" spc="65" dirty="0">
                <a:latin typeface="Times New Roman"/>
                <a:cs typeface="Times New Roman"/>
              </a:rPr>
              <a:t>t</a:t>
            </a:r>
            <a:r>
              <a:rPr sz="2850" spc="6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0904" y="2494788"/>
            <a:ext cx="6659880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4911" y="2558795"/>
            <a:ext cx="6476999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1540" y="3672227"/>
            <a:ext cx="379730" cy="18757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7423" y="4041647"/>
            <a:ext cx="1088390" cy="601980"/>
          </a:xfrm>
          <a:custGeom>
            <a:avLst/>
            <a:gdLst/>
            <a:ahLst/>
            <a:cxnLst/>
            <a:rect l="l" t="t" r="r" b="b"/>
            <a:pathLst>
              <a:path w="1088389" h="601979">
                <a:moveTo>
                  <a:pt x="0" y="601979"/>
                </a:moveTo>
                <a:lnTo>
                  <a:pt x="1088136" y="601979"/>
                </a:lnTo>
                <a:lnTo>
                  <a:pt x="1088136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5861" y="2539745"/>
            <a:ext cx="6515100" cy="4038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Times New Roman"/>
              <a:cs typeface="Times New Roman"/>
            </a:endParaRPr>
          </a:p>
          <a:p>
            <a:pPr marL="2632075">
              <a:lnSpc>
                <a:spcPct val="100000"/>
              </a:lnSpc>
              <a:tabLst>
                <a:tab pos="3070860" algn="l"/>
              </a:tabLst>
            </a:pPr>
            <a:r>
              <a:rPr sz="3750" i="1" spc="-55" dirty="0">
                <a:latin typeface="Symbol"/>
                <a:cs typeface="Symbol"/>
              </a:rPr>
              <a:t></a:t>
            </a:r>
            <a:r>
              <a:rPr sz="3750" spc="-55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Symbol"/>
                <a:cs typeface="Symbol"/>
              </a:rPr>
              <a:t></a:t>
            </a:r>
            <a:r>
              <a:rPr sz="3550" spc="-325" dirty="0">
                <a:latin typeface="Times New Roman"/>
                <a:cs typeface="Times New Roman"/>
              </a:rPr>
              <a:t> </a:t>
            </a:r>
            <a:r>
              <a:rPr sz="3550" spc="4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2537460">
              <a:lnSpc>
                <a:spcPts val="2735"/>
              </a:lnSpc>
              <a:spcBef>
                <a:spcPts val="2650"/>
              </a:spcBef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[sec]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808603"/>
            <a:ext cx="1035939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Ex</a:t>
            </a:r>
            <a:r>
              <a:rPr sz="2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</a:t>
            </a:r>
            <a:r>
              <a:rPr sz="2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ple</a:t>
            </a:r>
            <a:r>
              <a:rPr sz="2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#</a:t>
            </a:r>
            <a:r>
              <a:rPr sz="2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6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input,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its response</a:t>
            </a:r>
            <a:r>
              <a:rPr sz="2200" spc="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1717" y="2288285"/>
            <a:ext cx="0" cy="1424305"/>
          </a:xfrm>
          <a:custGeom>
            <a:avLst/>
            <a:gdLst/>
            <a:ahLst/>
            <a:cxnLst/>
            <a:rect l="l" t="t" r="r" b="b"/>
            <a:pathLst>
              <a:path h="1424304">
                <a:moveTo>
                  <a:pt x="0" y="0"/>
                </a:moveTo>
                <a:lnTo>
                  <a:pt x="0" y="1423924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198" y="3033522"/>
            <a:ext cx="3095625" cy="0"/>
          </a:xfrm>
          <a:custGeom>
            <a:avLst/>
            <a:gdLst/>
            <a:ahLst/>
            <a:cxnLst/>
            <a:rect l="l" t="t" r="r" b="b"/>
            <a:pathLst>
              <a:path w="3095625">
                <a:moveTo>
                  <a:pt x="3095371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2711" y="3008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1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7223" y="300990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1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0211" y="3008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1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4501" y="295452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00755"/>
            <a:ext cx="9434830" cy="11436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40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  <a:tab pos="3355340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3:</a:t>
            </a:r>
            <a:r>
              <a:rPr sz="2300" b="1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Under</a:t>
            </a: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&lt;</a:t>
            </a:r>
            <a:r>
              <a:rPr sz="20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380365" lvl="1" indent="-100330">
              <a:lnSpc>
                <a:spcPct val="100000"/>
              </a:lnSpc>
              <a:spcBef>
                <a:spcPts val="625"/>
              </a:spcBef>
              <a:buSzPct val="94117"/>
              <a:buFont typeface="Wingdings"/>
              <a:buChar char=""/>
              <a:tabLst>
                <a:tab pos="381000" algn="l"/>
              </a:tabLst>
            </a:pP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The two roots of the characteristic equation s1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s2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complex conjugates of on </a:t>
            </a:r>
            <a:r>
              <a:rPr sz="1700" spc="-30" dirty="0">
                <a:solidFill>
                  <a:srgbClr val="004982"/>
                </a:solidFill>
                <a:latin typeface="Trebuchet MS"/>
                <a:cs typeface="Trebuchet MS"/>
              </a:rPr>
              <a:t>another.</a:t>
            </a:r>
            <a:endParaRPr sz="1700">
              <a:latin typeface="Trebuchet MS"/>
              <a:cs typeface="Trebuchet MS"/>
            </a:endParaRPr>
          </a:p>
          <a:p>
            <a:pPr marR="1877695" algn="ctr">
              <a:lnSpc>
                <a:spcPct val="100000"/>
              </a:lnSpc>
              <a:spcBef>
                <a:spcPts val="375"/>
              </a:spcBef>
            </a:pPr>
            <a:r>
              <a:rPr sz="1800" b="1" spc="-5" dirty="0">
                <a:latin typeface="Calibri"/>
                <a:cs typeface="Calibri"/>
              </a:rPr>
              <a:t>jω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5408" y="2458211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95250" y="0"/>
                </a:moveTo>
                <a:lnTo>
                  <a:pt x="0" y="8636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5408" y="2459735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0" y="0"/>
                </a:moveTo>
                <a:lnTo>
                  <a:pt x="95250" y="8636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5408" y="3494532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95250" y="0"/>
                </a:moveTo>
                <a:lnTo>
                  <a:pt x="0" y="86359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5408" y="3494532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0" y="0"/>
                </a:moveTo>
                <a:lnTo>
                  <a:pt x="95250" y="86359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11440" y="2632783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40" h="23494">
                <a:moveTo>
                  <a:pt x="0" y="23027"/>
                </a:moveTo>
                <a:lnTo>
                  <a:pt x="40399" y="0"/>
                </a:lnTo>
              </a:path>
            </a:pathLst>
          </a:custGeom>
          <a:ln w="13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51839" y="2639375"/>
            <a:ext cx="59055" cy="146685"/>
          </a:xfrm>
          <a:custGeom>
            <a:avLst/>
            <a:gdLst/>
            <a:ahLst/>
            <a:cxnLst/>
            <a:rect l="l" t="t" r="r" b="b"/>
            <a:pathLst>
              <a:path w="59054" h="146685">
                <a:moveTo>
                  <a:pt x="0" y="0"/>
                </a:moveTo>
                <a:lnTo>
                  <a:pt x="58554" y="146315"/>
                </a:lnTo>
              </a:path>
            </a:pathLst>
          </a:custGeom>
          <a:ln w="26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006" y="2367252"/>
            <a:ext cx="78105" cy="418465"/>
          </a:xfrm>
          <a:custGeom>
            <a:avLst/>
            <a:gdLst/>
            <a:ahLst/>
            <a:cxnLst/>
            <a:rect l="l" t="t" r="r" b="b"/>
            <a:pathLst>
              <a:path w="78104" h="418464">
                <a:moveTo>
                  <a:pt x="0" y="418438"/>
                </a:moveTo>
                <a:lnTo>
                  <a:pt x="77500" y="0"/>
                </a:lnTo>
              </a:path>
            </a:pathLst>
          </a:custGeom>
          <a:ln w="13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94506" y="2367252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385" y="0"/>
                </a:lnTo>
              </a:path>
            </a:pathLst>
          </a:custGeom>
          <a:ln w="13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47757" y="2590579"/>
            <a:ext cx="25082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-55" dirty="0">
                <a:latin typeface="Times New Roman"/>
                <a:cs typeface="Times New Roman"/>
              </a:rPr>
              <a:t>1</a:t>
            </a:r>
            <a:r>
              <a:rPr sz="1450" spc="100" dirty="0">
                <a:latin typeface="Times New Roman"/>
                <a:cs typeface="Times New Roman"/>
              </a:rPr>
              <a:t>,</a:t>
            </a:r>
            <a:r>
              <a:rPr sz="14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149" y="2362990"/>
            <a:ext cx="3364229" cy="4743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ts val="2445"/>
              </a:lnSpc>
              <a:spcBef>
                <a:spcPts val="120"/>
              </a:spcBef>
              <a:tabLst>
                <a:tab pos="563245" algn="l"/>
                <a:tab pos="2564130" algn="l"/>
              </a:tabLst>
            </a:pPr>
            <a:r>
              <a:rPr sz="2450" i="1" spc="15" dirty="0">
                <a:latin typeface="Times New Roman"/>
                <a:cs typeface="Times New Roman"/>
              </a:rPr>
              <a:t>s	</a:t>
            </a:r>
            <a:r>
              <a:rPr sz="2450" spc="20" dirty="0">
                <a:latin typeface="Symbol"/>
                <a:cs typeface="Symbol"/>
              </a:rPr>
              <a:t></a:t>
            </a:r>
            <a:r>
              <a:rPr sz="2450" spc="200" dirty="0">
                <a:latin typeface="Times New Roman"/>
                <a:cs typeface="Times New Roman"/>
              </a:rPr>
              <a:t> </a:t>
            </a:r>
            <a:r>
              <a:rPr sz="2450" spc="-35" dirty="0">
                <a:latin typeface="Symbol"/>
                <a:cs typeface="Symbol"/>
              </a:rPr>
              <a:t></a:t>
            </a:r>
            <a:r>
              <a:rPr sz="2600" i="1" spc="-35" dirty="0">
                <a:latin typeface="Symbol"/>
                <a:cs typeface="Symbol"/>
              </a:rPr>
              <a:t></a:t>
            </a:r>
            <a:r>
              <a:rPr sz="2450" spc="-35" dirty="0">
                <a:latin typeface="Symbol"/>
                <a:cs typeface="Symbol"/>
              </a:rPr>
              <a:t></a:t>
            </a:r>
            <a:r>
              <a:rPr sz="2450" spc="320" dirty="0">
                <a:latin typeface="Times New Roman"/>
                <a:cs typeface="Times New Roman"/>
              </a:rPr>
              <a:t> </a:t>
            </a:r>
            <a:r>
              <a:rPr sz="2450" i="1" spc="-120" dirty="0">
                <a:latin typeface="Times New Roman"/>
                <a:cs typeface="Times New Roman"/>
              </a:rPr>
              <a:t>j</a:t>
            </a:r>
            <a:r>
              <a:rPr sz="2600" i="1" spc="-120" dirty="0">
                <a:latin typeface="Symbol"/>
                <a:cs typeface="Symbol"/>
              </a:rPr>
              <a:t></a:t>
            </a:r>
            <a:r>
              <a:rPr sz="2600" spc="-120" dirty="0">
                <a:latin typeface="Times New Roman"/>
                <a:cs typeface="Times New Roman"/>
              </a:rPr>
              <a:t>	</a:t>
            </a:r>
            <a:r>
              <a:rPr sz="2450" spc="20" dirty="0">
                <a:latin typeface="Times New Roman"/>
                <a:cs typeface="Times New Roman"/>
              </a:rPr>
              <a:t>1</a:t>
            </a:r>
            <a:r>
              <a:rPr sz="2450" spc="20" dirty="0">
                <a:latin typeface="Symbol"/>
                <a:cs typeface="Symbol"/>
              </a:rPr>
              <a:t></a:t>
            </a:r>
            <a:r>
              <a:rPr sz="2600" i="1" spc="20" dirty="0">
                <a:latin typeface="Symbol"/>
                <a:cs typeface="Symbol"/>
              </a:rPr>
              <a:t></a:t>
            </a:r>
            <a:r>
              <a:rPr sz="2175" spc="30" baseline="42145" dirty="0">
                <a:latin typeface="Times New Roman"/>
                <a:cs typeface="Times New Roman"/>
              </a:rPr>
              <a:t>2</a:t>
            </a:r>
            <a:endParaRPr sz="2175" baseline="42145">
              <a:latin typeface="Times New Roman"/>
              <a:cs typeface="Times New Roman"/>
            </a:endParaRPr>
          </a:p>
          <a:p>
            <a:pPr marL="250825" algn="ctr">
              <a:lnSpc>
                <a:spcPts val="1065"/>
              </a:lnSpc>
              <a:tabLst>
                <a:tab pos="1225550" algn="l"/>
              </a:tabLst>
            </a:pPr>
            <a:r>
              <a:rPr sz="1450" i="1" dirty="0">
                <a:latin typeface="Times New Roman"/>
                <a:cs typeface="Times New Roman"/>
              </a:rPr>
              <a:t>n	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83195" y="2282951"/>
            <a:ext cx="3439795" cy="614680"/>
          </a:xfrm>
          <a:custGeom>
            <a:avLst/>
            <a:gdLst/>
            <a:ahLst/>
            <a:cxnLst/>
            <a:rect l="l" t="t" r="r" b="b"/>
            <a:pathLst>
              <a:path w="3439795" h="614680">
                <a:moveTo>
                  <a:pt x="0" y="614172"/>
                </a:moveTo>
                <a:lnTo>
                  <a:pt x="3439667" y="614172"/>
                </a:lnTo>
                <a:lnTo>
                  <a:pt x="3439667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72515" y="2978606"/>
            <a:ext cx="184658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50" spc="2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75" dirty="0">
                <a:latin typeface="Symbol"/>
                <a:cs typeface="Symbol"/>
              </a:rPr>
              <a:t></a:t>
            </a:r>
            <a:r>
              <a:rPr sz="2600" i="1" spc="-175" dirty="0">
                <a:latin typeface="Symbol"/>
                <a:cs typeface="Symbol"/>
              </a:rPr>
              <a:t></a:t>
            </a:r>
            <a:r>
              <a:rPr sz="2175" i="1" spc="-262" baseline="-22988" dirty="0">
                <a:latin typeface="Times New Roman"/>
                <a:cs typeface="Times New Roman"/>
              </a:rPr>
              <a:t>n</a:t>
            </a:r>
            <a:r>
              <a:rPr sz="2600" i="1" spc="-175" dirty="0">
                <a:latin typeface="Symbol"/>
                <a:cs typeface="Symbol"/>
              </a:rPr>
              <a:t></a:t>
            </a:r>
            <a:r>
              <a:rPr sz="2450" spc="-175" dirty="0">
                <a:latin typeface="Symbol"/>
                <a:cs typeface="Symbol"/>
              </a:rPr>
              <a:t>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i="1" spc="-340" dirty="0">
                <a:latin typeface="Times New Roman"/>
                <a:cs typeface="Times New Roman"/>
              </a:rPr>
              <a:t>j</a:t>
            </a:r>
            <a:r>
              <a:rPr sz="2600" i="1" spc="-340" dirty="0">
                <a:latin typeface="Symbol"/>
                <a:cs typeface="Symbol"/>
              </a:rPr>
              <a:t></a:t>
            </a:r>
            <a:r>
              <a:rPr sz="2175" i="1" spc="-509" baseline="-22988" dirty="0">
                <a:latin typeface="Times New Roman"/>
                <a:cs typeface="Times New Roman"/>
              </a:rPr>
              <a:t>d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4218" y="3074737"/>
            <a:ext cx="40830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3675" i="1" spc="-22" baseline="13605" dirty="0">
                <a:latin typeface="Times New Roman"/>
                <a:cs typeface="Times New Roman"/>
              </a:rPr>
              <a:t>s</a:t>
            </a:r>
            <a:r>
              <a:rPr sz="1450" spc="-15" dirty="0">
                <a:latin typeface="Times New Roman"/>
                <a:cs typeface="Times New Roman"/>
              </a:rPr>
              <a:t>1,2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02295" y="3003804"/>
            <a:ext cx="2463165" cy="509270"/>
          </a:xfrm>
          <a:custGeom>
            <a:avLst/>
            <a:gdLst/>
            <a:ahLst/>
            <a:cxnLst/>
            <a:rect l="l" t="t" r="r" b="b"/>
            <a:pathLst>
              <a:path w="2463165" h="509270">
                <a:moveTo>
                  <a:pt x="0" y="509015"/>
                </a:moveTo>
                <a:lnTo>
                  <a:pt x="2462783" y="509015"/>
                </a:lnTo>
                <a:lnTo>
                  <a:pt x="2462783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3525" y="5474179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5">
                <a:moveTo>
                  <a:pt x="0" y="0"/>
                </a:moveTo>
                <a:lnTo>
                  <a:pt x="1956081" y="0"/>
                </a:lnTo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71715" y="5041818"/>
            <a:ext cx="252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7892" y="5469629"/>
            <a:ext cx="145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65" dirty="0">
                <a:latin typeface="Times New Roman"/>
                <a:cs typeface="Times New Roman"/>
              </a:rPr>
              <a:t>2</a:t>
            </a:r>
            <a:r>
              <a:rPr sz="2400" i="1" spc="565" dirty="0">
                <a:latin typeface="Times New Roman"/>
                <a:cs typeface="Times New Roman"/>
              </a:rPr>
              <a:t>s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1884" y="5332975"/>
            <a:ext cx="414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765" baseline="-25462" dirty="0">
                <a:latin typeface="Times New Roman"/>
                <a:cs typeface="Times New Roman"/>
              </a:rPr>
              <a:t>s</a:t>
            </a:r>
            <a:r>
              <a:rPr sz="1400" spc="509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7661" y="5232640"/>
            <a:ext cx="1207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45" dirty="0">
                <a:latin typeface="Times New Roman"/>
                <a:cs typeface="Times New Roman"/>
              </a:rPr>
              <a:t>T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spc="500" dirty="0">
                <a:latin typeface="Times New Roman"/>
                <a:cs typeface="Times New Roman"/>
              </a:rPr>
              <a:t>(</a:t>
            </a:r>
            <a:r>
              <a:rPr sz="2400" i="1" spc="500" dirty="0">
                <a:latin typeface="Times New Roman"/>
                <a:cs typeface="Times New Roman"/>
              </a:rPr>
              <a:t>s</a:t>
            </a:r>
            <a:r>
              <a:rPr sz="2400" spc="500" dirty="0">
                <a:latin typeface="Times New Roman"/>
                <a:cs typeface="Times New Roman"/>
              </a:rPr>
              <a:t>) </a:t>
            </a:r>
            <a:r>
              <a:rPr sz="2400" spc="63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54503" y="6317962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4">
                <a:moveTo>
                  <a:pt x="0" y="0"/>
                </a:moveTo>
                <a:lnTo>
                  <a:pt x="1442752" y="0"/>
                </a:lnTo>
              </a:path>
            </a:pathLst>
          </a:custGeom>
          <a:ln w="11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3282" y="631796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823" y="0"/>
                </a:lnTo>
              </a:path>
            </a:pathLst>
          </a:custGeom>
          <a:ln w="11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5686" y="6317962"/>
            <a:ext cx="1136015" cy="0"/>
          </a:xfrm>
          <a:custGeom>
            <a:avLst/>
            <a:gdLst/>
            <a:ahLst/>
            <a:cxnLst/>
            <a:rect l="l" t="t" r="r" b="b"/>
            <a:pathLst>
              <a:path w="1136015">
                <a:moveTo>
                  <a:pt x="0" y="0"/>
                </a:moveTo>
                <a:lnTo>
                  <a:pt x="1135678" y="0"/>
                </a:lnTo>
              </a:path>
            </a:pathLst>
          </a:custGeom>
          <a:ln w="11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00087" y="5933642"/>
            <a:ext cx="16065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0213" y="6313796"/>
            <a:ext cx="85407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2</a:t>
            </a:r>
            <a:r>
              <a:rPr sz="2100" i="1" spc="40" dirty="0">
                <a:latin typeface="Times New Roman"/>
                <a:cs typeface="Times New Roman"/>
              </a:rPr>
              <a:t>s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0001" y="6193154"/>
            <a:ext cx="27940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127" baseline="-25132" dirty="0">
                <a:latin typeface="Times New Roman"/>
                <a:cs typeface="Times New Roman"/>
              </a:rPr>
              <a:t>s</a:t>
            </a:r>
            <a:r>
              <a:rPr sz="1200" spc="8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4327" y="5933642"/>
            <a:ext cx="70739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26139" y="5876539"/>
            <a:ext cx="2156460" cy="7861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250825" algn="r">
              <a:lnSpc>
                <a:spcPct val="100000"/>
              </a:lnSpc>
              <a:spcBef>
                <a:spcPts val="570"/>
              </a:spcBef>
            </a:pPr>
            <a:r>
              <a:rPr sz="2100" spc="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2100" spc="85" dirty="0">
                <a:latin typeface="Times New Roman"/>
                <a:cs typeface="Times New Roman"/>
              </a:rPr>
              <a:t>(</a:t>
            </a: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1800" spc="127" baseline="43981" dirty="0">
                <a:latin typeface="Times New Roman"/>
                <a:cs typeface="Times New Roman"/>
              </a:rPr>
              <a:t>2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2</a:t>
            </a:r>
            <a:r>
              <a:rPr sz="2100" i="1" spc="40" dirty="0">
                <a:latin typeface="Times New Roman"/>
                <a:cs typeface="Times New Roman"/>
              </a:rPr>
              <a:t>s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4) </a:t>
            </a:r>
            <a:r>
              <a:rPr sz="3150" spc="15" baseline="43650" dirty="0">
                <a:latin typeface="Symbol"/>
                <a:cs typeface="Symbol"/>
              </a:rPr>
              <a:t></a:t>
            </a:r>
            <a:r>
              <a:rPr sz="3150" spc="15" baseline="4365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3150" spc="15" baseline="43650" dirty="0">
                <a:latin typeface="Symbol"/>
                <a:cs typeface="Symbol"/>
              </a:rPr>
              <a:t></a:t>
            </a:r>
            <a:endParaRPr sz="3150" baseline="436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7007" y="6103370"/>
            <a:ext cx="197358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80" dirty="0">
                <a:latin typeface="Times New Roman"/>
                <a:cs typeface="Times New Roman"/>
              </a:rPr>
              <a:t>C</a:t>
            </a:r>
            <a:r>
              <a:rPr sz="2100" spc="80" dirty="0">
                <a:latin typeface="Times New Roman"/>
                <a:cs typeface="Times New Roman"/>
              </a:rPr>
              <a:t>(</a:t>
            </a:r>
            <a:r>
              <a:rPr sz="2100" i="1" spc="80" dirty="0">
                <a:latin typeface="Times New Roman"/>
                <a:cs typeface="Times New Roman"/>
              </a:rPr>
              <a:t>s</a:t>
            </a:r>
            <a:r>
              <a:rPr sz="2100" spc="80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r>
              <a:rPr sz="2100" spc="30" dirty="0">
                <a:latin typeface="Times New Roman"/>
                <a:cs typeface="Times New Roman"/>
              </a:rPr>
              <a:t>(</a:t>
            </a:r>
            <a:r>
              <a:rPr sz="2100" i="1" spc="30" dirty="0">
                <a:latin typeface="Times New Roman"/>
                <a:cs typeface="Times New Roman"/>
              </a:rPr>
              <a:t>s</a:t>
            </a:r>
            <a:r>
              <a:rPr sz="2100" spc="30" dirty="0">
                <a:latin typeface="Times New Roman"/>
                <a:cs typeface="Times New Roman"/>
              </a:rPr>
              <a:t>)</a:t>
            </a:r>
            <a:r>
              <a:rPr sz="2100" i="1" spc="30" dirty="0">
                <a:latin typeface="Times New Roman"/>
                <a:cs typeface="Times New Roman"/>
              </a:rPr>
              <a:t>T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s</a:t>
            </a:r>
            <a:r>
              <a:rPr sz="2100" spc="55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3620"/>
            <a:ext cx="745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0835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6476" y="2662427"/>
            <a:ext cx="635508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0483" y="2726435"/>
            <a:ext cx="6172200" cy="374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27572" y="6429552"/>
            <a:ext cx="147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[sec]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826" y="3869806"/>
            <a:ext cx="379730" cy="1877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54695" y="4850891"/>
            <a:ext cx="1050290" cy="600710"/>
          </a:xfrm>
          <a:custGeom>
            <a:avLst/>
            <a:gdLst/>
            <a:ahLst/>
            <a:cxnLst/>
            <a:rect l="l" t="t" r="r" b="b"/>
            <a:pathLst>
              <a:path w="1050290" h="600710">
                <a:moveTo>
                  <a:pt x="0" y="600456"/>
                </a:moveTo>
                <a:lnTo>
                  <a:pt x="1050036" y="600456"/>
                </a:lnTo>
                <a:lnTo>
                  <a:pt x="105003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1433" y="2707385"/>
            <a:ext cx="6210300" cy="37795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R="412115" algn="r">
              <a:lnSpc>
                <a:spcPct val="100000"/>
              </a:lnSpc>
              <a:tabLst>
                <a:tab pos="428625" algn="l"/>
              </a:tabLst>
            </a:pPr>
            <a:r>
              <a:rPr sz="3750" i="1" spc="-55" dirty="0">
                <a:latin typeface="Symbol"/>
                <a:cs typeface="Symbol"/>
              </a:rPr>
              <a:t></a:t>
            </a:r>
            <a:r>
              <a:rPr sz="3750" spc="-55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Symbol"/>
                <a:cs typeface="Symbol"/>
              </a:rPr>
              <a:t></a:t>
            </a:r>
            <a:r>
              <a:rPr sz="3550" spc="-425" dirty="0">
                <a:latin typeface="Times New Roman"/>
                <a:cs typeface="Times New Roman"/>
              </a:rPr>
              <a:t> </a:t>
            </a:r>
            <a:r>
              <a:rPr sz="3550" spc="4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2566" y="2411650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4" h="19050">
                <a:moveTo>
                  <a:pt x="0" y="18980"/>
                </a:moveTo>
                <a:lnTo>
                  <a:pt x="33193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759" y="2417069"/>
            <a:ext cx="48260" cy="178435"/>
          </a:xfrm>
          <a:custGeom>
            <a:avLst/>
            <a:gdLst/>
            <a:ahLst/>
            <a:cxnLst/>
            <a:rect l="l" t="t" r="r" b="b"/>
            <a:pathLst>
              <a:path w="48260" h="178435">
                <a:moveTo>
                  <a:pt x="0" y="0"/>
                </a:moveTo>
                <a:lnTo>
                  <a:pt x="48110" y="178259"/>
                </a:lnTo>
              </a:path>
            </a:pathLst>
          </a:custGeom>
          <a:ln w="2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9283" y="2105292"/>
            <a:ext cx="64135" cy="490220"/>
          </a:xfrm>
          <a:custGeom>
            <a:avLst/>
            <a:gdLst/>
            <a:ahLst/>
            <a:cxnLst/>
            <a:rect l="l" t="t" r="r" b="b"/>
            <a:pathLst>
              <a:path w="64135" h="490219">
                <a:moveTo>
                  <a:pt x="0" y="490036"/>
                </a:moveTo>
                <a:lnTo>
                  <a:pt x="63685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2968" y="2105292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275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9452" y="1859550"/>
            <a:ext cx="41592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sin(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2768" y="1695516"/>
            <a:ext cx="890269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730" algn="l"/>
                <a:tab pos="876935" algn="l"/>
              </a:tabLst>
            </a:pPr>
            <a:r>
              <a:rPr sz="2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6507" y="2033021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0045" y="1810810"/>
            <a:ext cx="39814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spc="-7" baseline="-20833" dirty="0">
                <a:latin typeface="Times New Roman"/>
                <a:cs typeface="Times New Roman"/>
              </a:rPr>
              <a:t>2</a:t>
            </a:r>
            <a:r>
              <a:rPr sz="1800" spc="307" baseline="-20833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e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3462" y="1895399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0048" y="2139475"/>
            <a:ext cx="12573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4891" y="1859550"/>
            <a:ext cx="71628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)</a:t>
            </a:r>
            <a:r>
              <a:rPr sz="2050" spc="-355" dirty="0">
                <a:latin typeface="Times New Roman"/>
                <a:cs typeface="Times New Roman"/>
              </a:rPr>
              <a:t> </a:t>
            </a:r>
            <a:r>
              <a:rPr sz="3075" spc="-7" baseline="-6775" dirty="0">
                <a:latin typeface="Symbol"/>
                <a:cs typeface="Symbol"/>
              </a:rPr>
              <a:t></a:t>
            </a:r>
            <a:r>
              <a:rPr sz="3075" spc="-502" baseline="-6775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u</a:t>
            </a:r>
            <a:r>
              <a:rPr sz="2050" spc="50" dirty="0">
                <a:latin typeface="Times New Roman"/>
                <a:cs typeface="Times New Roman"/>
              </a:rPr>
              <a:t>(</a:t>
            </a:r>
            <a:r>
              <a:rPr sz="2050" i="1" spc="50" dirty="0">
                <a:latin typeface="Times New Roman"/>
                <a:cs typeface="Times New Roman"/>
              </a:rPr>
              <a:t>t</a:t>
            </a:r>
            <a:r>
              <a:rPr sz="2050" spc="5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9690" y="2139475"/>
            <a:ext cx="12573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9690" y="1890054"/>
            <a:ext cx="12573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9690" y="1640612"/>
            <a:ext cx="34061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2475" algn="l"/>
              </a:tabLst>
            </a:pPr>
            <a:r>
              <a:rPr sz="2050" spc="-5" dirty="0">
                <a:latin typeface="Symbol"/>
                <a:cs typeface="Symbol"/>
              </a:rPr>
              <a:t></a:t>
            </a:r>
            <a:r>
              <a:rPr sz="2050" spc="-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9690" y="2334687"/>
            <a:ext cx="34061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2475" algn="l"/>
              </a:tabLst>
            </a:pPr>
            <a:r>
              <a:rPr sz="2050" spc="-5" dirty="0">
                <a:latin typeface="Symbol"/>
                <a:cs typeface="Symbol"/>
              </a:rPr>
              <a:t></a:t>
            </a:r>
            <a:r>
              <a:rPr sz="2050" spc="-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9690" y="1473888"/>
            <a:ext cx="34061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2475" algn="l"/>
              </a:tabLst>
            </a:pPr>
            <a:r>
              <a:rPr sz="2050" spc="-5" dirty="0">
                <a:latin typeface="Symbol"/>
                <a:cs typeface="Symbol"/>
              </a:rPr>
              <a:t></a:t>
            </a:r>
            <a:r>
              <a:rPr sz="2050" spc="-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Symbol"/>
                <a:cs typeface="Symbol"/>
              </a:rPr>
              <a:t>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3593" y="1859550"/>
            <a:ext cx="230632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975" algn="l"/>
                <a:tab pos="2000250" algn="l"/>
              </a:tabLst>
            </a:pPr>
            <a:r>
              <a:rPr sz="2050" i="1" spc="45" dirty="0">
                <a:latin typeface="Times New Roman"/>
                <a:cs typeface="Times New Roman"/>
              </a:rPr>
              <a:t>c</a:t>
            </a:r>
            <a:r>
              <a:rPr sz="2050" spc="-15" dirty="0">
                <a:latin typeface="Times New Roman"/>
                <a:cs typeface="Times New Roman"/>
              </a:rPr>
              <a:t>(</a:t>
            </a:r>
            <a:r>
              <a:rPr sz="2050" i="1" spc="130" dirty="0">
                <a:latin typeface="Times New Roman"/>
                <a:cs typeface="Times New Roman"/>
              </a:rPr>
              <a:t>t</a:t>
            </a:r>
            <a:r>
              <a:rPr sz="2050" spc="-5" dirty="0">
                <a:latin typeface="Times New Roman"/>
                <a:cs typeface="Times New Roman"/>
              </a:rPr>
              <a:t>)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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i="1" spc="-5" dirty="0">
                <a:latin typeface="Times New Roman"/>
                <a:cs typeface="Times New Roman"/>
              </a:rPr>
              <a:t>L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-125" dirty="0">
                <a:latin typeface="Times New Roman"/>
                <a:cs typeface="Times New Roman"/>
              </a:rPr>
              <a:t>{</a:t>
            </a:r>
            <a:r>
              <a:rPr sz="2050" i="1" spc="130" dirty="0">
                <a:latin typeface="Times New Roman"/>
                <a:cs typeface="Times New Roman"/>
              </a:rPr>
              <a:t>C</a:t>
            </a:r>
            <a:r>
              <a:rPr sz="2050" spc="80" dirty="0">
                <a:latin typeface="Times New Roman"/>
                <a:cs typeface="Times New Roman"/>
              </a:rPr>
              <a:t>(</a:t>
            </a:r>
            <a:r>
              <a:rPr sz="2050" i="1" spc="60" dirty="0">
                <a:latin typeface="Times New Roman"/>
                <a:cs typeface="Times New Roman"/>
              </a:rPr>
              <a:t>s</a:t>
            </a:r>
            <a:r>
              <a:rPr sz="2050" spc="-5" dirty="0">
                <a:latin typeface="Times New Roman"/>
                <a:cs typeface="Times New Roman"/>
              </a:rPr>
              <a:t>)}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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55" dirty="0">
                <a:latin typeface="Times New Roman"/>
                <a:cs typeface="Times New Roman"/>
              </a:rPr>
              <a:t>1</a:t>
            </a:r>
            <a:r>
              <a:rPr sz="2050" spc="-5" dirty="0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6078" y="1851374"/>
            <a:ext cx="176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Symbol"/>
                <a:cs typeface="Symbol"/>
              </a:rPr>
              <a:t>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72503" y="1845480"/>
            <a:ext cx="8953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-70" dirty="0">
                <a:latin typeface="Symbol"/>
                <a:cs typeface="Symbol"/>
              </a:rPr>
              <a:t>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050" i="1" spc="-5" dirty="0">
                <a:latin typeface="Times New Roman"/>
                <a:cs typeface="Times New Roman"/>
              </a:rPr>
              <a:t>t</a:t>
            </a:r>
            <a:r>
              <a:rPr sz="2050" i="1" spc="-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Symbol"/>
                <a:cs typeface="Symbol"/>
              </a:rPr>
              <a:t></a:t>
            </a:r>
            <a:r>
              <a:rPr sz="2150" i="1" spc="-10" dirty="0">
                <a:latin typeface="Symbol"/>
                <a:cs typeface="Symbol"/>
              </a:rPr>
              <a:t>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36573" y="1805875"/>
            <a:ext cx="45974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14" dirty="0">
                <a:latin typeface="Symbol"/>
                <a:cs typeface="Symbol"/>
              </a:rPr>
              <a:t></a:t>
            </a:r>
            <a:r>
              <a:rPr sz="1250" i="1" spc="-114" dirty="0">
                <a:latin typeface="Symbol"/>
                <a:cs typeface="Symbol"/>
              </a:rPr>
              <a:t>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2681" y="2036438"/>
            <a:ext cx="71120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4800" i="1" baseline="-6076" dirty="0">
                <a:latin typeface="Symbol"/>
                <a:cs typeface="Symbol"/>
              </a:rPr>
              <a:t></a:t>
            </a:r>
            <a:endParaRPr sz="4800" baseline="-6076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04933" y="1872488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</a:tabLst>
            </a:pPr>
            <a:r>
              <a:rPr sz="1800" spc="-5" dirty="0">
                <a:latin typeface="Cambria Math"/>
                <a:cs typeface="Cambria Math"/>
              </a:rPr>
              <a:t>𝑤ℎ𝑒𝑟𝑒	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39780" y="20478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43717" y="1718691"/>
            <a:ext cx="791845" cy="285115"/>
          </a:xfrm>
          <a:custGeom>
            <a:avLst/>
            <a:gdLst/>
            <a:ahLst/>
            <a:cxnLst/>
            <a:rect l="l" t="t" r="r" b="b"/>
            <a:pathLst>
              <a:path w="791845" h="285114">
                <a:moveTo>
                  <a:pt x="44035" y="185166"/>
                </a:moveTo>
                <a:lnTo>
                  <a:pt x="22351" y="185166"/>
                </a:lnTo>
                <a:lnTo>
                  <a:pt x="68452" y="284607"/>
                </a:lnTo>
                <a:lnTo>
                  <a:pt x="79375" y="284607"/>
                </a:lnTo>
                <a:lnTo>
                  <a:pt x="87451" y="254635"/>
                </a:lnTo>
                <a:lnTo>
                  <a:pt x="75183" y="254635"/>
                </a:lnTo>
                <a:lnTo>
                  <a:pt x="44035" y="185166"/>
                </a:lnTo>
                <a:close/>
              </a:path>
              <a:path w="791845" h="285114">
                <a:moveTo>
                  <a:pt x="791590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3" y="254635"/>
                </a:lnTo>
                <a:lnTo>
                  <a:pt x="87451" y="254635"/>
                </a:lnTo>
                <a:lnTo>
                  <a:pt x="151891" y="15494"/>
                </a:lnTo>
                <a:lnTo>
                  <a:pt x="174243" y="15494"/>
                </a:lnTo>
                <a:lnTo>
                  <a:pt x="174243" y="15239"/>
                </a:lnTo>
                <a:lnTo>
                  <a:pt x="791590" y="15239"/>
                </a:lnTo>
                <a:lnTo>
                  <a:pt x="791590" y="0"/>
                </a:lnTo>
                <a:close/>
              </a:path>
              <a:path w="791845" h="285114">
                <a:moveTo>
                  <a:pt x="36575" y="168529"/>
                </a:moveTo>
                <a:lnTo>
                  <a:pt x="0" y="185166"/>
                </a:lnTo>
                <a:lnTo>
                  <a:pt x="3428" y="193548"/>
                </a:lnTo>
                <a:lnTo>
                  <a:pt x="22351" y="185166"/>
                </a:lnTo>
                <a:lnTo>
                  <a:pt x="44035" y="185166"/>
                </a:lnTo>
                <a:lnTo>
                  <a:pt x="36575" y="16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72114" y="1646936"/>
            <a:ext cx="69532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1 −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𝜉</a:t>
            </a:r>
            <a:r>
              <a:rPr sz="1950" spc="89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  <a:p>
            <a:pPr marL="20701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𝜉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823842"/>
            <a:ext cx="1035939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Ex</a:t>
            </a:r>
            <a:r>
              <a:rPr sz="2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</a:t>
            </a:r>
            <a:r>
              <a:rPr sz="2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ple</a:t>
            </a:r>
            <a:r>
              <a:rPr sz="2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#</a:t>
            </a:r>
            <a:r>
              <a:rPr sz="2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7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input,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its response</a:t>
            </a:r>
            <a:r>
              <a:rPr sz="2200" spc="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6165" y="2295905"/>
            <a:ext cx="0" cy="1568450"/>
          </a:xfrm>
          <a:custGeom>
            <a:avLst/>
            <a:gdLst/>
            <a:ahLst/>
            <a:cxnLst/>
            <a:rect l="l" t="t" r="r" b="b"/>
            <a:pathLst>
              <a:path h="1568450">
                <a:moveTo>
                  <a:pt x="0" y="0"/>
                </a:moveTo>
                <a:lnTo>
                  <a:pt x="0" y="1568196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3650" y="3117342"/>
            <a:ext cx="3816985" cy="0"/>
          </a:xfrm>
          <a:custGeom>
            <a:avLst/>
            <a:gdLst/>
            <a:ahLst/>
            <a:cxnLst/>
            <a:rect l="l" t="t" r="r" b="b"/>
            <a:pathLst>
              <a:path w="3816985">
                <a:moveTo>
                  <a:pt x="3816985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6576" y="308914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49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9835" y="309219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49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1572" y="308914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49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4234" y="302895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06426"/>
            <a:ext cx="7767320" cy="11201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94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  <a:tab pos="2877820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</a:t>
            </a:r>
            <a:r>
              <a:rPr sz="2300" b="1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4:</a:t>
            </a:r>
            <a:r>
              <a:rPr sz="23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Undamped	response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b="1" spc="-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0)</a:t>
            </a:r>
            <a:endParaRPr sz="2000">
              <a:latin typeface="Trebuchet MS"/>
              <a:cs typeface="Trebuchet MS"/>
            </a:endParaRPr>
          </a:p>
          <a:p>
            <a:pPr marL="380365" lvl="1" indent="-100330">
              <a:lnSpc>
                <a:spcPct val="100000"/>
              </a:lnSpc>
              <a:spcBef>
                <a:spcPts val="620"/>
              </a:spcBef>
              <a:buSzPct val="94117"/>
              <a:buFont typeface="Wingdings"/>
              <a:buChar char=""/>
              <a:tabLst>
                <a:tab pos="381000" algn="l"/>
              </a:tabLst>
            </a:pP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The two roots of the characteristic equation s1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s2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imaginary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poles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R="716915" algn="ctr">
              <a:lnSpc>
                <a:spcPct val="100000"/>
              </a:lnSpc>
              <a:spcBef>
                <a:spcPts val="120"/>
              </a:spcBef>
            </a:pPr>
            <a:r>
              <a:rPr sz="1800" b="1" spc="-5" dirty="0">
                <a:latin typeface="Calibri"/>
                <a:cs typeface="Calibri"/>
              </a:rPr>
              <a:t>jω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3588" y="2587751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117475" y="0"/>
                </a:moveTo>
                <a:lnTo>
                  <a:pt x="0" y="94996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3588" y="2587751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475" y="94996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3588" y="3435096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117475" y="0"/>
                </a:moveTo>
                <a:lnTo>
                  <a:pt x="0" y="94995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3588" y="3436620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475" y="94995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31108" y="2710535"/>
            <a:ext cx="10439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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i="1" spc="-345" dirty="0">
                <a:latin typeface="Times New Roman"/>
                <a:cs typeface="Times New Roman"/>
              </a:rPr>
              <a:t>j</a:t>
            </a:r>
            <a:r>
              <a:rPr sz="2600" i="1" spc="-345" dirty="0">
                <a:latin typeface="Symbol"/>
                <a:cs typeface="Symbol"/>
              </a:rPr>
              <a:t></a:t>
            </a:r>
            <a:r>
              <a:rPr sz="2175" i="1" spc="-517" baseline="-24904" dirty="0">
                <a:latin typeface="Times New Roman"/>
                <a:cs typeface="Times New Roman"/>
              </a:rPr>
              <a:t>n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3386" y="2806998"/>
            <a:ext cx="4083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750" i="1" spc="-37" baseline="14444" dirty="0">
                <a:latin typeface="Times New Roman"/>
                <a:cs typeface="Times New Roman"/>
              </a:rPr>
              <a:t>s</a:t>
            </a:r>
            <a:r>
              <a:rPr sz="1450" spc="-25" dirty="0">
                <a:latin typeface="Times New Roman"/>
                <a:cs typeface="Times New Roman"/>
              </a:rPr>
              <a:t>1,2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1504" y="2735579"/>
            <a:ext cx="1643380" cy="512445"/>
          </a:xfrm>
          <a:custGeom>
            <a:avLst/>
            <a:gdLst/>
            <a:ahLst/>
            <a:cxnLst/>
            <a:rect l="l" t="t" r="r" b="b"/>
            <a:pathLst>
              <a:path w="1643379" h="512444">
                <a:moveTo>
                  <a:pt x="0" y="512063"/>
                </a:moveTo>
                <a:lnTo>
                  <a:pt x="1642872" y="512063"/>
                </a:lnTo>
                <a:lnTo>
                  <a:pt x="1642872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779" y="5515109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0954" y="0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1854" y="5081584"/>
            <a:ext cx="24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4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8685" y="5512086"/>
            <a:ext cx="572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90" dirty="0">
                <a:latin typeface="Symbol"/>
                <a:cs typeface="Symbol"/>
              </a:rPr>
              <a:t>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4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1538" y="5375469"/>
            <a:ext cx="409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630" baseline="-25462" dirty="0">
                <a:latin typeface="Times New Roman"/>
                <a:cs typeface="Times New Roman"/>
              </a:rPr>
              <a:t>s</a:t>
            </a:r>
            <a:r>
              <a:rPr sz="3600" i="1" spc="-592" baseline="-25462" dirty="0">
                <a:latin typeface="Times New Roman"/>
                <a:cs typeface="Times New Roman"/>
              </a:rPr>
              <a:t> </a:t>
            </a:r>
            <a:r>
              <a:rPr sz="1400" spc="3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1684" y="5273802"/>
            <a:ext cx="1174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00" dirty="0">
                <a:latin typeface="Times New Roman"/>
                <a:cs typeface="Times New Roman"/>
              </a:rPr>
              <a:t>T</a:t>
            </a:r>
            <a:r>
              <a:rPr sz="2400" i="1" spc="-175" dirty="0">
                <a:latin typeface="Times New Roman"/>
                <a:cs typeface="Times New Roman"/>
              </a:rPr>
              <a:t> </a:t>
            </a:r>
            <a:r>
              <a:rPr sz="2400" spc="465" dirty="0">
                <a:latin typeface="Times New Roman"/>
                <a:cs typeface="Times New Roman"/>
              </a:rPr>
              <a:t>(</a:t>
            </a:r>
            <a:r>
              <a:rPr sz="2400" i="1" spc="465" dirty="0">
                <a:latin typeface="Times New Roman"/>
                <a:cs typeface="Times New Roman"/>
              </a:rPr>
              <a:t>s</a:t>
            </a:r>
            <a:r>
              <a:rPr sz="2400" spc="465" dirty="0">
                <a:latin typeface="Times New Roman"/>
                <a:cs typeface="Times New Roman"/>
              </a:rPr>
              <a:t>)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59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89776" y="6311128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5">
                <a:moveTo>
                  <a:pt x="0" y="0"/>
                </a:moveTo>
                <a:lnTo>
                  <a:pt x="946397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2194" y="6311128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817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4597" y="6311128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528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87176" y="5927575"/>
            <a:ext cx="16065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8936" y="6186551"/>
            <a:ext cx="27940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150" i="1" spc="127" baseline="-25132" dirty="0">
                <a:latin typeface="Times New Roman"/>
                <a:cs typeface="Times New Roman"/>
              </a:rPr>
              <a:t>s</a:t>
            </a:r>
            <a:r>
              <a:rPr sz="1200" spc="8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5116" y="5927575"/>
            <a:ext cx="95250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6905" algn="l"/>
              </a:tabLst>
            </a:pPr>
            <a:r>
              <a:rPr sz="2100" spc="10" dirty="0">
                <a:latin typeface="Times New Roman"/>
                <a:cs typeface="Times New Roman"/>
              </a:rPr>
              <a:t>1	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8700" y="6306946"/>
            <a:ext cx="244538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1972945" algn="l"/>
              </a:tabLst>
            </a:pP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2100" spc="85" dirty="0">
                <a:latin typeface="Times New Roman"/>
                <a:cs typeface="Times New Roman"/>
              </a:rPr>
              <a:t>(</a:t>
            </a: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1800" spc="127" baseline="43981" dirty="0">
                <a:latin typeface="Times New Roman"/>
                <a:cs typeface="Times New Roman"/>
              </a:rPr>
              <a:t>2 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4) </a:t>
            </a:r>
            <a:r>
              <a:rPr sz="3150" spc="15" baseline="43650" dirty="0">
                <a:latin typeface="Symbol"/>
                <a:cs typeface="Symbol"/>
              </a:rPr>
              <a:t></a:t>
            </a:r>
            <a:r>
              <a:rPr sz="3150" spc="-67" baseline="4365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r>
              <a:rPr sz="2100" i="1" spc="55" dirty="0">
                <a:latin typeface="Times New Roman"/>
                <a:cs typeface="Times New Roman"/>
              </a:rPr>
              <a:t> </a:t>
            </a:r>
            <a:r>
              <a:rPr sz="3150" spc="15" baseline="43650" dirty="0">
                <a:latin typeface="Symbol"/>
                <a:cs typeface="Symbol"/>
              </a:rPr>
              <a:t></a:t>
            </a:r>
            <a:r>
              <a:rPr sz="3150" spc="15" baseline="4365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1800" spc="75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2358" y="6096953"/>
            <a:ext cx="2053589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80" dirty="0">
                <a:latin typeface="Times New Roman"/>
                <a:cs typeface="Times New Roman"/>
              </a:rPr>
              <a:t>C</a:t>
            </a:r>
            <a:r>
              <a:rPr sz="2100" spc="80" dirty="0">
                <a:latin typeface="Times New Roman"/>
                <a:cs typeface="Times New Roman"/>
              </a:rPr>
              <a:t>(</a:t>
            </a:r>
            <a:r>
              <a:rPr sz="2100" i="1" spc="80" dirty="0">
                <a:latin typeface="Times New Roman"/>
                <a:cs typeface="Times New Roman"/>
              </a:rPr>
              <a:t>s</a:t>
            </a:r>
            <a:r>
              <a:rPr sz="2100" spc="80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R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s</a:t>
            </a:r>
            <a:r>
              <a:rPr sz="2100" spc="60" dirty="0">
                <a:latin typeface="Times New Roman"/>
                <a:cs typeface="Times New Roman"/>
              </a:rPr>
              <a:t>)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T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s</a:t>
            </a:r>
            <a:r>
              <a:rPr sz="2100" spc="55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34180" y="5869093"/>
            <a:ext cx="123189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1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82889" y="5646464"/>
            <a:ext cx="93789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latin typeface="Times New Roman"/>
                <a:cs typeface="Times New Roman"/>
              </a:rPr>
              <a:t>1</a:t>
            </a:r>
            <a:r>
              <a:rPr sz="2600" spc="114" dirty="0">
                <a:latin typeface="Symbol"/>
                <a:cs typeface="Symbol"/>
              </a:rPr>
              <a:t>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sin(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7531" y="5539532"/>
            <a:ext cx="4159250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335" algn="l"/>
                <a:tab pos="2837180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L	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spc="45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)}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3450" spc="-285" dirty="0">
                <a:latin typeface="Symbol"/>
                <a:cs typeface="Symbol"/>
              </a:rPr>
              <a:t></a:t>
            </a:r>
            <a:r>
              <a:rPr sz="3450" spc="-285" dirty="0">
                <a:latin typeface="Times New Roman"/>
                <a:cs typeface="Times New Roman"/>
              </a:rPr>
              <a:t>	</a:t>
            </a:r>
            <a:r>
              <a:rPr sz="2750" i="1" spc="-80" dirty="0">
                <a:latin typeface="Symbol"/>
                <a:cs typeface="Symbol"/>
              </a:rPr>
              <a:t></a:t>
            </a:r>
            <a:r>
              <a:rPr sz="2750" i="1" spc="-200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r>
              <a:rPr sz="3450" spc="55" dirty="0">
                <a:latin typeface="Symbol"/>
                <a:cs typeface="Symbol"/>
              </a:rPr>
              <a:t></a:t>
            </a:r>
            <a:r>
              <a:rPr sz="2600" i="1" spc="55" dirty="0">
                <a:latin typeface="Times New Roman"/>
                <a:cs typeface="Times New Roman"/>
              </a:rPr>
              <a:t>u</a:t>
            </a: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i="1" spc="5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3075" y="5646464"/>
            <a:ext cx="12338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7710" algn="l"/>
              </a:tabLst>
            </a:pPr>
            <a:r>
              <a:rPr sz="2600" spc="15" dirty="0">
                <a:latin typeface="Symbol"/>
                <a:cs typeface="Symbol"/>
              </a:rPr>
              <a:t>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75" dirty="0">
                <a:latin typeface="Times New Roman"/>
                <a:cs typeface="Times New Roman"/>
              </a:rPr>
              <a:t>c</a:t>
            </a: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175" dirty="0">
                <a:latin typeface="Times New Roman"/>
                <a:cs typeface="Times New Roman"/>
              </a:rPr>
              <a:t>t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83510" y="5635956"/>
            <a:ext cx="229235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latin typeface="Symbol"/>
                <a:cs typeface="Symbol"/>
              </a:rPr>
              <a:t>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2287"/>
            <a:ext cx="101206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0195" algn="l"/>
              </a:tabLst>
            </a:pPr>
            <a:r>
              <a:rPr sz="3400" spc="-25" dirty="0"/>
              <a:t>The</a:t>
            </a:r>
            <a:r>
              <a:rPr sz="3400" spc="-50" dirty="0"/>
              <a:t> </a:t>
            </a:r>
            <a:r>
              <a:rPr sz="3400" spc="-35" dirty="0"/>
              <a:t>transient</a:t>
            </a:r>
            <a:r>
              <a:rPr sz="3400" spc="-55" dirty="0"/>
              <a:t> </a:t>
            </a:r>
            <a:r>
              <a:rPr sz="3400" spc="-30" dirty="0"/>
              <a:t>response	</a:t>
            </a:r>
            <a:r>
              <a:rPr sz="3400" spc="-10" dirty="0"/>
              <a:t>as </a:t>
            </a:r>
            <a:r>
              <a:rPr sz="3400" spc="-5" dirty="0"/>
              <a:t>a </a:t>
            </a:r>
            <a:r>
              <a:rPr sz="3400" spc="-20" dirty="0"/>
              <a:t>function </a:t>
            </a:r>
            <a:r>
              <a:rPr sz="3400" spc="-15" dirty="0"/>
              <a:t>of </a:t>
            </a:r>
            <a:r>
              <a:rPr sz="3400" spc="-20" dirty="0"/>
              <a:t>the </a:t>
            </a:r>
            <a:r>
              <a:rPr sz="3400" spc="-25" dirty="0"/>
              <a:t>damping </a:t>
            </a:r>
            <a:r>
              <a:rPr sz="3400" spc="-35" dirty="0"/>
              <a:t>ratio</a:t>
            </a:r>
            <a:r>
              <a:rPr sz="3400" spc="-405" dirty="0"/>
              <a:t> </a:t>
            </a:r>
            <a:r>
              <a:rPr sz="3400" spc="-5" dirty="0"/>
              <a:t>ξ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2679" y="1028700"/>
            <a:ext cx="7466076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6688" y="1092708"/>
            <a:ext cx="7283196" cy="547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7638" y="1073658"/>
            <a:ext cx="7321550" cy="5516880"/>
          </a:xfrm>
          <a:custGeom>
            <a:avLst/>
            <a:gdLst/>
            <a:ahLst/>
            <a:cxnLst/>
            <a:rect l="l" t="t" r="r" b="b"/>
            <a:pathLst>
              <a:path w="7321550" h="5516880">
                <a:moveTo>
                  <a:pt x="0" y="5516880"/>
                </a:moveTo>
                <a:lnTo>
                  <a:pt x="7321296" y="5516880"/>
                </a:lnTo>
                <a:lnTo>
                  <a:pt x="7321296" y="0"/>
                </a:lnTo>
                <a:lnTo>
                  <a:pt x="0" y="0"/>
                </a:lnTo>
                <a:lnTo>
                  <a:pt x="0" y="551688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8161" y="3369020"/>
            <a:ext cx="379730" cy="1877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4167" y="1728216"/>
            <a:ext cx="852169" cy="79375"/>
          </a:xfrm>
          <a:custGeom>
            <a:avLst/>
            <a:gdLst/>
            <a:ahLst/>
            <a:cxnLst/>
            <a:rect l="l" t="t" r="r" b="b"/>
            <a:pathLst>
              <a:path w="852170" h="79375">
                <a:moveTo>
                  <a:pt x="851916" y="0"/>
                </a:moveTo>
                <a:lnTo>
                  <a:pt x="0" y="79248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808" y="2045207"/>
            <a:ext cx="640080" cy="79375"/>
          </a:xfrm>
          <a:custGeom>
            <a:avLst/>
            <a:gdLst/>
            <a:ahLst/>
            <a:cxnLst/>
            <a:rect l="l" t="t" r="r" b="b"/>
            <a:pathLst>
              <a:path w="640079" h="79375">
                <a:moveTo>
                  <a:pt x="640079" y="0"/>
                </a:moveTo>
                <a:lnTo>
                  <a:pt x="0" y="79247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808" y="2442972"/>
            <a:ext cx="640080" cy="158750"/>
          </a:xfrm>
          <a:custGeom>
            <a:avLst/>
            <a:gdLst/>
            <a:ahLst/>
            <a:cxnLst/>
            <a:rect l="l" t="t" r="r" b="b"/>
            <a:pathLst>
              <a:path w="640079" h="158750">
                <a:moveTo>
                  <a:pt x="640079" y="0"/>
                </a:moveTo>
                <a:lnTo>
                  <a:pt x="0" y="15849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69074" y="2132033"/>
            <a:ext cx="132461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550" spc="570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0" dirty="0">
                <a:latin typeface="Times New Roman"/>
                <a:cs typeface="Times New Roman"/>
              </a:rPr>
              <a:t>0.2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4167" y="2839211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533400" y="0"/>
                </a:moveTo>
                <a:lnTo>
                  <a:pt x="0" y="16002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0847" y="3236976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531876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0688" y="1886711"/>
            <a:ext cx="853440" cy="1508760"/>
          </a:xfrm>
          <a:custGeom>
            <a:avLst/>
            <a:gdLst/>
            <a:ahLst/>
            <a:cxnLst/>
            <a:rect l="l" t="t" r="r" b="b"/>
            <a:pathLst>
              <a:path w="853439" h="1508760">
                <a:moveTo>
                  <a:pt x="853439" y="15087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5774" y="1417763"/>
            <a:ext cx="1521460" cy="19678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9410">
              <a:lnSpc>
                <a:spcPts val="2960"/>
              </a:lnSpc>
              <a:spcBef>
                <a:spcPts val="90"/>
              </a:spcBef>
              <a:tabLst>
                <a:tab pos="773430" algn="l"/>
              </a:tabLst>
            </a:pPr>
            <a:r>
              <a:rPr sz="2850" i="1" spc="355" dirty="0">
                <a:latin typeface="Symbol"/>
                <a:cs typeface="Symbol"/>
              </a:rPr>
              <a:t></a:t>
            </a:r>
            <a:r>
              <a:rPr sz="2850" spc="355" dirty="0">
                <a:latin typeface="Times New Roman"/>
                <a:cs typeface="Times New Roman"/>
              </a:rPr>
              <a:t>	</a:t>
            </a:r>
            <a:r>
              <a:rPr sz="2550" spc="555" dirty="0">
                <a:latin typeface="Symbol"/>
                <a:cs typeface="Symbol"/>
              </a:rPr>
              <a:t>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50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ts val="2960"/>
              </a:lnSpc>
              <a:tabLst>
                <a:tab pos="412750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0.1</a:t>
            </a:r>
            <a:endParaRPr sz="2600">
              <a:latin typeface="Times New Roman"/>
              <a:cs typeface="Times New Roman"/>
            </a:endParaRPr>
          </a:p>
          <a:p>
            <a:pPr marL="89535">
              <a:lnSpc>
                <a:spcPts val="3270"/>
              </a:lnSpc>
              <a:spcBef>
                <a:spcPts val="2835"/>
              </a:spcBef>
              <a:tabLst>
                <a:tab pos="503555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5" dirty="0">
                <a:latin typeface="Symbol"/>
                <a:cs typeface="Symbol"/>
              </a:rPr>
              <a:t>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0.3</a:t>
            </a:r>
            <a:endParaRPr sz="2600">
              <a:latin typeface="Times New Roman"/>
              <a:cs typeface="Times New Roman"/>
            </a:endParaRPr>
          </a:p>
          <a:p>
            <a:pPr marL="196215">
              <a:lnSpc>
                <a:spcPts val="3270"/>
              </a:lnSpc>
              <a:tabLst>
                <a:tab pos="610235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550" spc="570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0" dirty="0">
                <a:latin typeface="Times New Roman"/>
                <a:cs typeface="Times New Roman"/>
              </a:rPr>
              <a:t>0.4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0647" y="2363723"/>
            <a:ext cx="1173480" cy="1270000"/>
          </a:xfrm>
          <a:custGeom>
            <a:avLst/>
            <a:gdLst/>
            <a:ahLst/>
            <a:cxnLst/>
            <a:rect l="l" t="t" r="r" b="b"/>
            <a:pathLst>
              <a:path w="1173479" h="1270000">
                <a:moveTo>
                  <a:pt x="1173479" y="1269492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0608" y="2759964"/>
            <a:ext cx="1493520" cy="1033780"/>
          </a:xfrm>
          <a:custGeom>
            <a:avLst/>
            <a:gdLst/>
            <a:ahLst/>
            <a:cxnLst/>
            <a:rect l="l" t="t" r="r" b="b"/>
            <a:pathLst>
              <a:path w="1493520" h="1033779">
                <a:moveTo>
                  <a:pt x="1493519" y="1033272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2077" y="1473208"/>
            <a:ext cx="1542415" cy="13995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280"/>
              </a:spcBef>
              <a:tabLst>
                <a:tab pos="631190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550" spc="570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0" dirty="0">
                <a:latin typeface="Times New Roman"/>
                <a:cs typeface="Times New Roman"/>
              </a:rPr>
              <a:t>0.5</a:t>
            </a:r>
            <a:endParaRPr sz="25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85"/>
              </a:spcBef>
              <a:tabLst>
                <a:tab pos="504825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0.6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14020" algn="l"/>
              </a:tabLst>
            </a:pPr>
            <a:r>
              <a:rPr sz="2850" i="1" spc="375" dirty="0">
                <a:latin typeface="Symbol"/>
                <a:cs typeface="Symbol"/>
              </a:rPr>
              <a:t></a:t>
            </a:r>
            <a:r>
              <a:rPr sz="2850" spc="375" dirty="0">
                <a:latin typeface="Times New Roman"/>
                <a:cs typeface="Times New Roman"/>
              </a:rPr>
              <a:t>	</a:t>
            </a:r>
            <a:r>
              <a:rPr sz="2600" spc="55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85" dirty="0">
                <a:latin typeface="Times New Roman"/>
                <a:cs typeface="Times New Roman"/>
              </a:rPr>
              <a:t>0.7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0808" y="3872484"/>
            <a:ext cx="106680" cy="1348740"/>
          </a:xfrm>
          <a:custGeom>
            <a:avLst/>
            <a:gdLst/>
            <a:ahLst/>
            <a:cxnLst/>
            <a:rect l="l" t="t" r="r" b="b"/>
            <a:pathLst>
              <a:path w="106679" h="1348739">
                <a:moveTo>
                  <a:pt x="106679" y="134874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57494" y="4354461"/>
            <a:ext cx="3850004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2850" i="1" spc="355" dirty="0">
                <a:latin typeface="Symbol"/>
                <a:cs typeface="Symbol"/>
              </a:rPr>
              <a:t></a:t>
            </a:r>
            <a:r>
              <a:rPr sz="2850" spc="355" dirty="0">
                <a:latin typeface="Times New Roman"/>
                <a:cs typeface="Times New Roman"/>
              </a:rPr>
              <a:t>	</a:t>
            </a:r>
            <a:r>
              <a:rPr sz="2600" spc="53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484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30"/>
              </a:spcBef>
              <a:tabLst>
                <a:tab pos="413384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5" dirty="0">
                <a:latin typeface="Symbol"/>
                <a:cs typeface="Symbol"/>
              </a:rPr>
              <a:t>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0.8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1210945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6283" y="3951732"/>
            <a:ext cx="213360" cy="475615"/>
          </a:xfrm>
          <a:custGeom>
            <a:avLst/>
            <a:gdLst/>
            <a:ahLst/>
            <a:cxnLst/>
            <a:rect l="l" t="t" r="r" b="b"/>
            <a:pathLst>
              <a:path w="213359" h="475614">
                <a:moveTo>
                  <a:pt x="213360" y="47548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5930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</a:t>
            </a:r>
            <a:r>
              <a:rPr spc="-110" dirty="0"/>
              <a:t> </a:t>
            </a:r>
            <a:r>
              <a:rPr spc="-4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2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3227705" algn="l"/>
                <a:tab pos="5008880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0&lt; </a:t>
            </a:r>
            <a:r>
              <a:rPr sz="24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ξ 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&lt;1 </a:t>
            </a:r>
            <a:r>
              <a:rPr sz="2400" spc="3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400" spc="2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ω</a:t>
            </a:r>
            <a:r>
              <a:rPr sz="2400" spc="-7" baseline="-20833" dirty="0">
                <a:solidFill>
                  <a:srgbClr val="C00000"/>
                </a:solidFill>
                <a:latin typeface="Trebuchet MS"/>
                <a:cs typeface="Trebuchet MS"/>
              </a:rPr>
              <a:t>n	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&gt;  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400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2</a:t>
            </a:r>
            <a:r>
              <a:rPr sz="2400" spc="-7" baseline="24305" dirty="0">
                <a:solidFill>
                  <a:srgbClr val="001F5F"/>
                </a:solidFill>
                <a:latin typeface="Trebuchet MS"/>
                <a:cs typeface="Trebuchet MS"/>
              </a:rPr>
              <a:t>nd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</a:t>
            </a:r>
            <a:r>
              <a:rPr sz="2400" spc="-25" dirty="0">
                <a:solidFill>
                  <a:srgbClr val="001F5F"/>
                </a:solidFill>
                <a:latin typeface="Trebuchet MS"/>
                <a:cs typeface="Trebuchet MS"/>
              </a:rPr>
              <a:t>system’s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due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 looks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like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7544" y="2113786"/>
            <a:ext cx="7586472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1551" y="2177794"/>
            <a:ext cx="7403592" cy="458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2501" y="2158744"/>
            <a:ext cx="7442200" cy="4620895"/>
          </a:xfrm>
          <a:custGeom>
            <a:avLst/>
            <a:gdLst/>
            <a:ahLst/>
            <a:cxnLst/>
            <a:rect l="l" t="t" r="r" b="b"/>
            <a:pathLst>
              <a:path w="7442200" h="4620895">
                <a:moveTo>
                  <a:pt x="0" y="4620768"/>
                </a:moveTo>
                <a:lnTo>
                  <a:pt x="7441692" y="4620768"/>
                </a:lnTo>
                <a:lnTo>
                  <a:pt x="7441692" y="0"/>
                </a:lnTo>
                <a:lnTo>
                  <a:pt x="0" y="0"/>
                </a:lnTo>
                <a:lnTo>
                  <a:pt x="0" y="46207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878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45" dirty="0"/>
              <a:t>Delay</a:t>
            </a:r>
            <a:r>
              <a:rPr spc="-254" dirty="0"/>
              <a:t> </a:t>
            </a:r>
            <a:r>
              <a:rPr spc="-3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0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2167890" algn="l"/>
                <a:tab pos="3046095" algn="l"/>
                <a:tab pos="3736340" algn="l"/>
                <a:tab pos="4653915" algn="l"/>
                <a:tab pos="5346065" algn="l"/>
                <a:tab pos="6152515" algn="l"/>
                <a:tab pos="6542405" algn="l"/>
                <a:tab pos="7174865" algn="l"/>
                <a:tab pos="7981315" algn="l"/>
                <a:tab pos="9327515" algn="l"/>
                <a:tab pos="9901555" algn="l"/>
              </a:tabLst>
            </a:pP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Dela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y</a:t>
            </a:r>
            <a:r>
              <a:rPr sz="24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b="1" u="heavy" spc="-10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im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	</a:t>
            </a:r>
            <a:r>
              <a:rPr sz="24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Td</a:t>
            </a:r>
            <a:r>
              <a:rPr sz="24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)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elay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i="1" spc="-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400" i="1" spc="-15" baseline="-20833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im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im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r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qui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d	for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 response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half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very first</a:t>
            </a:r>
            <a:r>
              <a:rPr sz="24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9300" y="2484120"/>
            <a:ext cx="8208264" cy="406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3307" y="2548127"/>
            <a:ext cx="8025383" cy="3883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4257" y="2529077"/>
            <a:ext cx="8063865" cy="3921760"/>
          </a:xfrm>
          <a:custGeom>
            <a:avLst/>
            <a:gdLst/>
            <a:ahLst/>
            <a:cxnLst/>
            <a:rect l="l" t="t" r="r" b="b"/>
            <a:pathLst>
              <a:path w="8063865" h="3921760">
                <a:moveTo>
                  <a:pt x="0" y="3921252"/>
                </a:moveTo>
                <a:lnTo>
                  <a:pt x="8063483" y="3921252"/>
                </a:lnTo>
                <a:lnTo>
                  <a:pt x="8063483" y="0"/>
                </a:lnTo>
                <a:lnTo>
                  <a:pt x="0" y="0"/>
                </a:lnTo>
                <a:lnTo>
                  <a:pt x="0" y="392125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1696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5" dirty="0"/>
              <a:t>outline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55141"/>
            <a:ext cx="7158355" cy="53540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20" dirty="0">
                <a:solidFill>
                  <a:srgbClr val="001F5F"/>
                </a:solidFill>
                <a:latin typeface="Trebuchet MS"/>
                <a:cs typeface="Trebuchet MS"/>
              </a:rPr>
              <a:t>Response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</a:t>
            </a:r>
            <a:r>
              <a:rPr sz="24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561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20" dirty="0"/>
              <a:t>Rise</a:t>
            </a:r>
            <a:r>
              <a:rPr spc="-270" dirty="0"/>
              <a:t> </a:t>
            </a:r>
            <a:r>
              <a:rPr spc="-2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Rise-Time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(TR)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rise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required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 to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rise from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10%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90%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its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final value, </a:t>
            </a:r>
            <a:r>
              <a:rPr sz="2000" dirty="0">
                <a:solidFill>
                  <a:srgbClr val="004982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498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over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damped</a:t>
            </a:r>
            <a:r>
              <a:rPr sz="2000" spc="-9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9135" algn="l"/>
                <a:tab pos="3970654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5%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95%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its</a:t>
            </a:r>
            <a:r>
              <a:rPr sz="2000" spc="-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final</a:t>
            </a:r>
            <a:r>
              <a:rPr sz="2000" spc="-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value,	</a:t>
            </a:r>
            <a:r>
              <a:rPr sz="2000" dirty="0">
                <a:solidFill>
                  <a:srgbClr val="004982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498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Critical damped</a:t>
            </a:r>
            <a:r>
              <a:rPr sz="2000" spc="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or 0%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100%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its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final value. </a:t>
            </a:r>
            <a:r>
              <a:rPr sz="2000" dirty="0">
                <a:solidFill>
                  <a:srgbClr val="004982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498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under damped</a:t>
            </a:r>
            <a:r>
              <a:rPr sz="2000" spc="-8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8344" y="3380232"/>
            <a:ext cx="6202680" cy="34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3444240"/>
            <a:ext cx="60198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3302" y="3425190"/>
            <a:ext cx="6057900" cy="3390900"/>
          </a:xfrm>
          <a:custGeom>
            <a:avLst/>
            <a:gdLst/>
            <a:ahLst/>
            <a:cxnLst/>
            <a:rect l="l" t="t" r="r" b="b"/>
            <a:pathLst>
              <a:path w="6057900" h="3390900">
                <a:moveTo>
                  <a:pt x="0" y="3390900"/>
                </a:moveTo>
                <a:lnTo>
                  <a:pt x="6057900" y="3390900"/>
                </a:lnTo>
                <a:lnTo>
                  <a:pt x="6057900" y="0"/>
                </a:lnTo>
                <a:lnTo>
                  <a:pt x="0" y="0"/>
                </a:lnTo>
                <a:lnTo>
                  <a:pt x="0" y="33909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9411" y="3933444"/>
            <a:ext cx="1905000" cy="1221105"/>
          </a:xfrm>
          <a:custGeom>
            <a:avLst/>
            <a:gdLst/>
            <a:ahLst/>
            <a:cxnLst/>
            <a:rect l="l" t="t" r="r" b="b"/>
            <a:pathLst>
              <a:path w="1905000" h="1221104">
                <a:moveTo>
                  <a:pt x="0" y="1220723"/>
                </a:moveTo>
                <a:lnTo>
                  <a:pt x="1905000" y="1220723"/>
                </a:lnTo>
                <a:lnTo>
                  <a:pt x="1905000" y="0"/>
                </a:lnTo>
                <a:lnTo>
                  <a:pt x="0" y="0"/>
                </a:lnTo>
                <a:lnTo>
                  <a:pt x="0" y="1220723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96657" y="4794566"/>
            <a:ext cx="1530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5" dirty="0"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9855" y="4459746"/>
            <a:ext cx="1250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3263" y="4483035"/>
            <a:ext cx="3251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8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7755" y="3878789"/>
            <a:ext cx="17589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45134" algn="l"/>
              </a:tabLst>
            </a:pPr>
            <a:r>
              <a:rPr sz="5100" i="1" spc="15" baseline="-34313" dirty="0">
                <a:latin typeface="Times New Roman"/>
                <a:cs typeface="Times New Roman"/>
              </a:rPr>
              <a:t>t	</a:t>
            </a:r>
            <a:r>
              <a:rPr sz="5100" spc="30" baseline="-34313" dirty="0">
                <a:latin typeface="Symbol"/>
                <a:cs typeface="Symbol"/>
              </a:rPr>
              <a:t></a:t>
            </a:r>
            <a:r>
              <a:rPr sz="5100" spc="30" baseline="-34313" dirty="0">
                <a:latin typeface="Times New Roman"/>
                <a:cs typeface="Times New Roman"/>
              </a:rPr>
              <a:t> </a:t>
            </a:r>
            <a:r>
              <a:rPr sz="3550" i="1" u="heavy" spc="-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550" i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00" u="heavy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4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i="1" u="heavy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4840" y="3928871"/>
            <a:ext cx="1914525" cy="1229995"/>
          </a:xfrm>
          <a:custGeom>
            <a:avLst/>
            <a:gdLst/>
            <a:ahLst/>
            <a:cxnLst/>
            <a:rect l="l" t="t" r="r" b="b"/>
            <a:pathLst>
              <a:path w="1914525" h="1229995">
                <a:moveTo>
                  <a:pt x="0" y="1229867"/>
                </a:moveTo>
                <a:lnTo>
                  <a:pt x="1914144" y="1229867"/>
                </a:lnTo>
                <a:lnTo>
                  <a:pt x="1914144" y="0"/>
                </a:lnTo>
                <a:lnTo>
                  <a:pt x="0" y="0"/>
                </a:lnTo>
                <a:lnTo>
                  <a:pt x="0" y="1229867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7828" y="5230367"/>
            <a:ext cx="2962910" cy="1321435"/>
          </a:xfrm>
          <a:custGeom>
            <a:avLst/>
            <a:gdLst/>
            <a:ahLst/>
            <a:cxnLst/>
            <a:rect l="l" t="t" r="r" b="b"/>
            <a:pathLst>
              <a:path w="2962909" h="1321434">
                <a:moveTo>
                  <a:pt x="0" y="1321307"/>
                </a:moveTo>
                <a:lnTo>
                  <a:pt x="2962655" y="1321307"/>
                </a:lnTo>
                <a:lnTo>
                  <a:pt x="2962655" y="0"/>
                </a:lnTo>
                <a:lnTo>
                  <a:pt x="0" y="0"/>
                </a:lnTo>
                <a:lnTo>
                  <a:pt x="0" y="1321307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12637" y="5653920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0" y="25692"/>
                </a:moveTo>
                <a:lnTo>
                  <a:pt x="40658" y="0"/>
                </a:lnTo>
              </a:path>
            </a:pathLst>
          </a:custGeom>
          <a:ln w="14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53295" y="5661261"/>
            <a:ext cx="59055" cy="168275"/>
          </a:xfrm>
          <a:custGeom>
            <a:avLst/>
            <a:gdLst/>
            <a:ahLst/>
            <a:cxnLst/>
            <a:rect l="l" t="t" r="r" b="b"/>
            <a:pathLst>
              <a:path w="59054" h="168275">
                <a:moveTo>
                  <a:pt x="0" y="0"/>
                </a:moveTo>
                <a:lnTo>
                  <a:pt x="58967" y="168099"/>
                </a:lnTo>
              </a:path>
            </a:pathLst>
          </a:custGeom>
          <a:ln w="26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18820" y="5349285"/>
            <a:ext cx="77470" cy="480695"/>
          </a:xfrm>
          <a:custGeom>
            <a:avLst/>
            <a:gdLst/>
            <a:ahLst/>
            <a:cxnLst/>
            <a:rect l="l" t="t" r="r" b="b"/>
            <a:pathLst>
              <a:path w="77470" h="480695">
                <a:moveTo>
                  <a:pt x="0" y="480075"/>
                </a:moveTo>
                <a:lnTo>
                  <a:pt x="77355" y="0"/>
                </a:lnTo>
              </a:path>
            </a:pathLst>
          </a:custGeom>
          <a:ln w="13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6175" y="5349285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>
                <a:moveTo>
                  <a:pt x="0" y="0"/>
                </a:moveTo>
                <a:lnTo>
                  <a:pt x="802826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61956" y="6070088"/>
            <a:ext cx="13652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-105" dirty="0">
                <a:latin typeface="Symbol"/>
                <a:cs typeface="Symbol"/>
              </a:rPr>
              <a:t>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9261" y="5836656"/>
            <a:ext cx="17291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592580" algn="l"/>
              </a:tabLst>
            </a:pPr>
            <a:r>
              <a:rPr sz="2800" spc="-105" dirty="0">
                <a:latin typeface="Symbol"/>
                <a:cs typeface="Symbol"/>
              </a:rPr>
              <a:t></a:t>
            </a:r>
            <a:r>
              <a:rPr sz="2800" spc="-105" dirty="0">
                <a:latin typeface="Times New Roman"/>
                <a:cs typeface="Times New Roman"/>
              </a:rPr>
              <a:t>	</a:t>
            </a:r>
            <a:r>
              <a:rPr sz="2800" spc="-105" dirty="0">
                <a:latin typeface="Symbol"/>
                <a:cs typeface="Symbol"/>
              </a:rPr>
              <a:t>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9261" y="6070088"/>
            <a:ext cx="13652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-105" dirty="0">
                <a:latin typeface="Symbol"/>
                <a:cs typeface="Symbol"/>
              </a:rPr>
              <a:t>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9672" y="5872410"/>
            <a:ext cx="5391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950" i="1" spc="-190" dirty="0">
                <a:latin typeface="Symbol"/>
                <a:cs typeface="Symbol"/>
              </a:rPr>
              <a:t></a:t>
            </a:r>
            <a:r>
              <a:rPr sz="2475" i="1" spc="-284" baseline="-23569" dirty="0">
                <a:latin typeface="Times New Roman"/>
                <a:cs typeface="Times New Roman"/>
              </a:rPr>
              <a:t>n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3861" y="5261672"/>
            <a:ext cx="450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800" spc="-105" dirty="0">
                <a:latin typeface="Symbol"/>
                <a:cs typeface="Symbol"/>
              </a:rPr>
              <a:t>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4425" i="1" spc="-434" baseline="-13182" dirty="0">
                <a:latin typeface="Symbol"/>
                <a:cs typeface="Symbol"/>
              </a:rPr>
              <a:t></a:t>
            </a:r>
            <a:endParaRPr sz="4425" baseline="-13182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0283" y="5349759"/>
            <a:ext cx="106362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800" spc="-135" dirty="0">
                <a:latin typeface="Times New Roman"/>
                <a:cs typeface="Times New Roman"/>
              </a:rPr>
              <a:t>1 </a:t>
            </a:r>
            <a:r>
              <a:rPr sz="2800" spc="-150" dirty="0">
                <a:latin typeface="Symbol"/>
                <a:cs typeface="Symbol"/>
              </a:rPr>
              <a:t>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950" i="1" spc="-210" dirty="0">
                <a:latin typeface="Symbol"/>
                <a:cs typeface="Symbol"/>
              </a:rPr>
              <a:t></a:t>
            </a:r>
            <a:r>
              <a:rPr sz="2950" i="1" spc="-210" dirty="0">
                <a:latin typeface="Times New Roman"/>
                <a:cs typeface="Times New Roman"/>
              </a:rPr>
              <a:t> </a:t>
            </a:r>
            <a:r>
              <a:rPr sz="2475" spc="-135" baseline="42087" dirty="0">
                <a:latin typeface="Times New Roman"/>
                <a:cs typeface="Times New Roman"/>
              </a:rPr>
              <a:t>2</a:t>
            </a:r>
            <a:r>
              <a:rPr sz="2475" spc="165" baseline="42087" dirty="0">
                <a:latin typeface="Times New Roman"/>
                <a:cs typeface="Times New Roman"/>
              </a:rPr>
              <a:t> </a:t>
            </a:r>
            <a:r>
              <a:rPr sz="4200" spc="-157" baseline="13888" dirty="0">
                <a:latin typeface="Symbol"/>
                <a:cs typeface="Symbol"/>
              </a:rPr>
              <a:t></a:t>
            </a:r>
            <a:endParaRPr sz="4200" baseline="13888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4057" y="5592733"/>
            <a:ext cx="295973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594485" algn="l"/>
                <a:tab pos="2761615" algn="l"/>
              </a:tabLst>
            </a:pPr>
            <a:r>
              <a:rPr sz="2950" i="1" spc="-220" dirty="0">
                <a:latin typeface="Symbol"/>
                <a:cs typeface="Symbol"/>
              </a:rPr>
              <a:t></a:t>
            </a:r>
            <a:r>
              <a:rPr sz="2950" i="1" spc="-220" dirty="0">
                <a:latin typeface="Times New Roman"/>
                <a:cs typeface="Times New Roman"/>
              </a:rPr>
              <a:t>  </a:t>
            </a:r>
            <a:r>
              <a:rPr sz="2800" spc="-150" dirty="0">
                <a:latin typeface="Symbol"/>
                <a:cs typeface="Symbol"/>
              </a:rPr>
              <a:t></a:t>
            </a:r>
            <a:r>
              <a:rPr sz="2800" spc="-85" dirty="0">
                <a:latin typeface="Times New Roman"/>
                <a:cs typeface="Times New Roman"/>
              </a:rPr>
              <a:t> tan</a:t>
            </a:r>
            <a:r>
              <a:rPr sz="2475" spc="-127" baseline="42087" dirty="0">
                <a:latin typeface="Symbol"/>
                <a:cs typeface="Symbol"/>
              </a:rPr>
              <a:t></a:t>
            </a:r>
            <a:r>
              <a:rPr sz="2475" spc="-127" baseline="42087" dirty="0">
                <a:latin typeface="Times New Roman"/>
                <a:cs typeface="Times New Roman"/>
              </a:rPr>
              <a:t>1</a:t>
            </a:r>
            <a:r>
              <a:rPr sz="2475" spc="-345" baseline="42087" dirty="0">
                <a:latin typeface="Times New Roman"/>
                <a:cs typeface="Times New Roman"/>
              </a:rPr>
              <a:t> </a:t>
            </a:r>
            <a:r>
              <a:rPr sz="4200" spc="-157" baseline="14880" dirty="0">
                <a:latin typeface="Symbol"/>
                <a:cs typeface="Symbol"/>
              </a:rPr>
              <a:t></a:t>
            </a:r>
            <a:r>
              <a:rPr sz="4200" u="heavy" spc="-157" baseline="2380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475" i="1" u="heavy" spc="-135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sz="4200" spc="-157" baseline="14880" dirty="0">
                <a:latin typeface="Symbol"/>
                <a:cs typeface="Symbol"/>
              </a:rPr>
              <a:t></a:t>
            </a:r>
            <a:endParaRPr sz="4200" baseline="1488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63256" y="5225796"/>
            <a:ext cx="2971800" cy="1330960"/>
          </a:xfrm>
          <a:custGeom>
            <a:avLst/>
            <a:gdLst/>
            <a:ahLst/>
            <a:cxnLst/>
            <a:rect l="l" t="t" r="r" b="b"/>
            <a:pathLst>
              <a:path w="2971800" h="1330959">
                <a:moveTo>
                  <a:pt x="0" y="1330451"/>
                </a:moveTo>
                <a:lnTo>
                  <a:pt x="2971800" y="1330451"/>
                </a:lnTo>
                <a:lnTo>
                  <a:pt x="2971800" y="0"/>
                </a:lnTo>
                <a:lnTo>
                  <a:pt x="0" y="0"/>
                </a:lnTo>
                <a:lnTo>
                  <a:pt x="0" y="1330451"/>
                </a:lnTo>
                <a:close/>
              </a:path>
            </a:pathLst>
          </a:custGeom>
          <a:ln w="914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702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50" dirty="0"/>
              <a:t>Peak</a:t>
            </a:r>
            <a:r>
              <a:rPr spc="-275" dirty="0"/>
              <a:t> </a:t>
            </a:r>
            <a:r>
              <a:rPr spc="-2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5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Peak </a:t>
            </a:r>
            <a:r>
              <a:rPr sz="24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Time 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(Tp)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 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peak time is the time required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 to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first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(maximum) peak of the</a:t>
            </a:r>
            <a:r>
              <a:rPr sz="2400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overshoot.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5024" y="2252472"/>
            <a:ext cx="7498080" cy="441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9032" y="2316479"/>
            <a:ext cx="7315200" cy="423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9982" y="2297429"/>
            <a:ext cx="7353300" cy="4273550"/>
          </a:xfrm>
          <a:custGeom>
            <a:avLst/>
            <a:gdLst/>
            <a:ahLst/>
            <a:cxnLst/>
            <a:rect l="l" t="t" r="r" b="b"/>
            <a:pathLst>
              <a:path w="7353300" h="4273550">
                <a:moveTo>
                  <a:pt x="0" y="4273296"/>
                </a:moveTo>
                <a:lnTo>
                  <a:pt x="7353300" y="4273296"/>
                </a:lnTo>
                <a:lnTo>
                  <a:pt x="7353300" y="0"/>
                </a:lnTo>
                <a:lnTo>
                  <a:pt x="0" y="0"/>
                </a:lnTo>
                <a:lnTo>
                  <a:pt x="0" y="42732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2016" y="3916679"/>
            <a:ext cx="1411605" cy="1236345"/>
          </a:xfrm>
          <a:custGeom>
            <a:avLst/>
            <a:gdLst/>
            <a:ahLst/>
            <a:cxnLst/>
            <a:rect l="l" t="t" r="r" b="b"/>
            <a:pathLst>
              <a:path w="1411604" h="1236345">
                <a:moveTo>
                  <a:pt x="0" y="1235964"/>
                </a:moveTo>
                <a:lnTo>
                  <a:pt x="1411224" y="1235964"/>
                </a:lnTo>
                <a:lnTo>
                  <a:pt x="1411224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95834" y="4790464"/>
            <a:ext cx="137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4561" y="4449690"/>
            <a:ext cx="137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2786" y="4159326"/>
            <a:ext cx="13081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400" i="1" spc="-15" dirty="0"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5508" y="4477653"/>
            <a:ext cx="30480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600" i="1" spc="-175" dirty="0">
                <a:latin typeface="Symbol"/>
                <a:cs typeface="Symbol"/>
              </a:rPr>
              <a:t>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0215" y="3861434"/>
            <a:ext cx="73660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464820" algn="l"/>
              </a:tabLst>
            </a:pPr>
            <a:r>
              <a:rPr sz="5100" spc="-44" baseline="-35130" dirty="0">
                <a:latin typeface="Symbol"/>
                <a:cs typeface="Symbol"/>
              </a:rPr>
              <a:t></a:t>
            </a:r>
            <a:r>
              <a:rPr sz="5100" spc="-44" baseline="-35130" dirty="0">
                <a:latin typeface="Times New Roman"/>
                <a:cs typeface="Times New Roman"/>
              </a:rPr>
              <a:t>	</a:t>
            </a:r>
            <a:r>
              <a:rPr sz="3600" i="1" u="heavy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59061" y="3903726"/>
            <a:ext cx="1437640" cy="1262380"/>
          </a:xfrm>
          <a:custGeom>
            <a:avLst/>
            <a:gdLst/>
            <a:ahLst/>
            <a:cxnLst/>
            <a:rect l="l" t="t" r="r" b="b"/>
            <a:pathLst>
              <a:path w="1437640" h="1262379">
                <a:moveTo>
                  <a:pt x="0" y="1261872"/>
                </a:moveTo>
                <a:lnTo>
                  <a:pt x="1437131" y="1261872"/>
                </a:lnTo>
                <a:lnTo>
                  <a:pt x="1437131" y="0"/>
                </a:lnTo>
                <a:lnTo>
                  <a:pt x="0" y="0"/>
                </a:lnTo>
                <a:lnTo>
                  <a:pt x="0" y="1261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7423"/>
            <a:ext cx="10076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Time-Domain Specification </a:t>
            </a:r>
            <a:r>
              <a:rPr sz="4000" spc="-5" dirty="0"/>
              <a:t>– </a:t>
            </a:r>
            <a:r>
              <a:rPr sz="4000" spc="-45" dirty="0"/>
              <a:t>Maximum</a:t>
            </a:r>
            <a:r>
              <a:rPr sz="4000" spc="-260" dirty="0"/>
              <a:t> </a:t>
            </a:r>
            <a:r>
              <a:rPr sz="4000" spc="-45" dirty="0"/>
              <a:t>Overshoot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558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Maximum Overshoot (MP)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maximum peak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value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 curve measured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from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rebuchet MS"/>
                <a:cs typeface="Trebuchet MS"/>
              </a:rPr>
              <a:t>unity.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Maximum 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percent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overshoot </a:t>
            </a:r>
            <a:r>
              <a:rPr sz="2400" b="1" u="heavy" spc="-6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(P.O)</a:t>
            </a:r>
            <a:r>
              <a:rPr sz="2400" spc="-6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defined as</a:t>
            </a:r>
            <a:r>
              <a:rPr sz="24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79" y="2724910"/>
            <a:ext cx="6940296" cy="409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88" y="2788920"/>
            <a:ext cx="6757416" cy="391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138" y="2769870"/>
            <a:ext cx="6795770" cy="3949065"/>
          </a:xfrm>
          <a:custGeom>
            <a:avLst/>
            <a:gdLst/>
            <a:ahLst/>
            <a:cxnLst/>
            <a:rect l="l" t="t" r="r" b="b"/>
            <a:pathLst>
              <a:path w="6795770" h="3949065">
                <a:moveTo>
                  <a:pt x="0" y="3948684"/>
                </a:moveTo>
                <a:lnTo>
                  <a:pt x="6795516" y="3948684"/>
                </a:lnTo>
                <a:lnTo>
                  <a:pt x="6795516" y="0"/>
                </a:lnTo>
                <a:lnTo>
                  <a:pt x="0" y="0"/>
                </a:lnTo>
                <a:lnTo>
                  <a:pt x="0" y="39486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14916" y="2804160"/>
            <a:ext cx="2470785" cy="875030"/>
          </a:xfrm>
          <a:custGeom>
            <a:avLst/>
            <a:gdLst/>
            <a:ahLst/>
            <a:cxnLst/>
            <a:rect l="l" t="t" r="r" b="b"/>
            <a:pathLst>
              <a:path w="2470784" h="875029">
                <a:moveTo>
                  <a:pt x="0" y="874776"/>
                </a:moveTo>
                <a:lnTo>
                  <a:pt x="2470404" y="874776"/>
                </a:lnTo>
                <a:lnTo>
                  <a:pt x="2470404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71884" y="3428894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15308"/>
                </a:moveTo>
                <a:lnTo>
                  <a:pt x="27515" y="0"/>
                </a:lnTo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99400" y="3433997"/>
            <a:ext cx="40005" cy="168275"/>
          </a:xfrm>
          <a:custGeom>
            <a:avLst/>
            <a:gdLst/>
            <a:ahLst/>
            <a:cxnLst/>
            <a:rect l="l" t="t" r="r" b="b"/>
            <a:pathLst>
              <a:path w="40004" h="168275">
                <a:moveTo>
                  <a:pt x="0" y="0"/>
                </a:moveTo>
                <a:lnTo>
                  <a:pt x="39457" y="167665"/>
                </a:lnTo>
              </a:path>
            </a:pathLst>
          </a:custGeom>
          <a:ln w="17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42580" y="3144591"/>
            <a:ext cx="52705" cy="457200"/>
          </a:xfrm>
          <a:custGeom>
            <a:avLst/>
            <a:gdLst/>
            <a:ahLst/>
            <a:cxnLst/>
            <a:rect l="l" t="t" r="r" b="b"/>
            <a:pathLst>
              <a:path w="52704" h="457200">
                <a:moveTo>
                  <a:pt x="0" y="457072"/>
                </a:moveTo>
                <a:lnTo>
                  <a:pt x="52083" y="0"/>
                </a:lnTo>
              </a:path>
            </a:pathLst>
          </a:custGeom>
          <a:ln w="8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94663" y="3144591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0" y="0"/>
                </a:moveTo>
                <a:lnTo>
                  <a:pt x="549155" y="0"/>
                </a:lnTo>
              </a:path>
            </a:pathLst>
          </a:custGeom>
          <a:ln w="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1039" y="311251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29">
                <a:moveTo>
                  <a:pt x="0" y="0"/>
                </a:moveTo>
                <a:lnTo>
                  <a:pt x="709902" y="0"/>
                </a:lnTo>
              </a:path>
            </a:pathLst>
          </a:custGeom>
          <a:ln w="7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15165" y="2793507"/>
            <a:ext cx="1320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-30" dirty="0">
                <a:latin typeface="Symbol"/>
                <a:cs typeface="Symbol"/>
              </a:rPr>
              <a:t>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2034" y="2929097"/>
            <a:ext cx="21717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20" dirty="0">
                <a:latin typeface="Times New Roman"/>
                <a:cs typeface="Times New Roman"/>
              </a:rPr>
              <a:t>)</a:t>
            </a:r>
            <a:r>
              <a:rPr sz="1750" i="1" spc="-30" dirty="0">
                <a:latin typeface="Symbol"/>
                <a:cs typeface="Symbol"/>
              </a:rPr>
              <a:t>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1030" y="3074485"/>
            <a:ext cx="61214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spc="-70" dirty="0">
                <a:latin typeface="Times New Roman"/>
                <a:cs typeface="Times New Roman"/>
              </a:rPr>
              <a:t>1</a:t>
            </a:r>
            <a:r>
              <a:rPr sz="1650" spc="-70" dirty="0">
                <a:latin typeface="Symbol"/>
                <a:cs typeface="Symbol"/>
              </a:rPr>
              <a:t></a:t>
            </a:r>
            <a:r>
              <a:rPr sz="4500" i="1" spc="-104" baseline="-6481" dirty="0">
                <a:latin typeface="Symbol"/>
                <a:cs typeface="Symbol"/>
              </a:rPr>
              <a:t></a:t>
            </a:r>
            <a:r>
              <a:rPr sz="4500" i="1" spc="-330" baseline="-6481" dirty="0">
                <a:latin typeface="Times New Roman"/>
                <a:cs typeface="Times New Roman"/>
              </a:rPr>
              <a:t> </a:t>
            </a:r>
            <a:r>
              <a:rPr sz="1725" spc="44" baseline="65217" dirty="0">
                <a:latin typeface="Times New Roman"/>
                <a:cs typeface="Times New Roman"/>
              </a:rPr>
              <a:t>2</a:t>
            </a:r>
            <a:endParaRPr sz="1725" baseline="6521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3305" y="2941003"/>
            <a:ext cx="21907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4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(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41552" y="2821607"/>
            <a:ext cx="123888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i="1" spc="15" dirty="0">
                <a:latin typeface="Times New Roman"/>
                <a:cs typeface="Times New Roman"/>
              </a:rPr>
              <a:t>MP </a:t>
            </a:r>
            <a:r>
              <a:rPr sz="2850" spc="30" dirty="0">
                <a:latin typeface="Symbol"/>
                <a:cs typeface="Symbol"/>
              </a:rPr>
              <a:t>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6375" i="1" spc="75" baseline="-11764" dirty="0">
                <a:latin typeface="Times New Roman"/>
                <a:cs typeface="Times New Roman"/>
              </a:rPr>
              <a:t>e</a:t>
            </a:r>
            <a:endParaRPr sz="6375" baseline="-1176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01961" y="2791205"/>
            <a:ext cx="2496820" cy="901065"/>
          </a:xfrm>
          <a:custGeom>
            <a:avLst/>
            <a:gdLst/>
            <a:ahLst/>
            <a:cxnLst/>
            <a:rect l="l" t="t" r="r" b="b"/>
            <a:pathLst>
              <a:path w="2496820" h="901064">
                <a:moveTo>
                  <a:pt x="0" y="900684"/>
                </a:moveTo>
                <a:lnTo>
                  <a:pt x="2496311" y="900684"/>
                </a:lnTo>
                <a:lnTo>
                  <a:pt x="2496311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1592" y="4797552"/>
            <a:ext cx="5483860" cy="993775"/>
          </a:xfrm>
          <a:custGeom>
            <a:avLst/>
            <a:gdLst/>
            <a:ahLst/>
            <a:cxnLst/>
            <a:rect l="l" t="t" r="r" b="b"/>
            <a:pathLst>
              <a:path w="5483859" h="993775">
                <a:moveTo>
                  <a:pt x="0" y="993648"/>
                </a:moveTo>
                <a:lnTo>
                  <a:pt x="5483352" y="993648"/>
                </a:lnTo>
                <a:lnTo>
                  <a:pt x="5483352" y="0"/>
                </a:lnTo>
                <a:lnTo>
                  <a:pt x="0" y="0"/>
                </a:lnTo>
                <a:lnTo>
                  <a:pt x="0" y="993648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5882" y="5425195"/>
            <a:ext cx="49530" cy="17145"/>
          </a:xfrm>
          <a:custGeom>
            <a:avLst/>
            <a:gdLst/>
            <a:ahLst/>
            <a:cxnLst/>
            <a:rect l="l" t="t" r="r" b="b"/>
            <a:pathLst>
              <a:path w="49529" h="17145">
                <a:moveTo>
                  <a:pt x="0" y="16561"/>
                </a:moveTo>
                <a:lnTo>
                  <a:pt x="49214" y="0"/>
                </a:lnTo>
              </a:path>
            </a:pathLst>
          </a:custGeom>
          <a:ln w="9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05097" y="5430163"/>
            <a:ext cx="71120" cy="121285"/>
          </a:xfrm>
          <a:custGeom>
            <a:avLst/>
            <a:gdLst/>
            <a:ahLst/>
            <a:cxnLst/>
            <a:rect l="l" t="t" r="r" b="b"/>
            <a:pathLst>
              <a:path w="71120" h="121285">
                <a:moveTo>
                  <a:pt x="0" y="0"/>
                </a:moveTo>
                <a:lnTo>
                  <a:pt x="70573" y="120897"/>
                </a:lnTo>
              </a:path>
            </a:pathLst>
          </a:custGeom>
          <a:ln w="2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82328" y="5209070"/>
            <a:ext cx="92075" cy="342265"/>
          </a:xfrm>
          <a:custGeom>
            <a:avLst/>
            <a:gdLst/>
            <a:ahLst/>
            <a:cxnLst/>
            <a:rect l="l" t="t" r="r" b="b"/>
            <a:pathLst>
              <a:path w="92075" h="342264">
                <a:moveTo>
                  <a:pt x="0" y="341991"/>
                </a:moveTo>
                <a:lnTo>
                  <a:pt x="91824" y="0"/>
                </a:lnTo>
              </a:path>
            </a:pathLst>
          </a:custGeom>
          <a:ln w="14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74153" y="5209070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71" y="0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38344" y="5264470"/>
            <a:ext cx="180403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620" dirty="0">
                <a:latin typeface="Times New Roman"/>
                <a:cs typeface="Times New Roman"/>
              </a:rPr>
              <a:t>x</a:t>
            </a:r>
            <a:r>
              <a:rPr sz="3200" spc="930" dirty="0">
                <a:latin typeface="Times New Roman"/>
                <a:cs typeface="Times New Roman"/>
              </a:rPr>
              <a:t>10</a:t>
            </a:r>
            <a:r>
              <a:rPr sz="3200" spc="940" dirty="0">
                <a:latin typeface="Times New Roman"/>
                <a:cs typeface="Times New Roman"/>
              </a:rPr>
              <a:t>0</a:t>
            </a:r>
            <a:r>
              <a:rPr sz="3200" spc="1670" dirty="0">
                <a:latin typeface="Times New Roman"/>
                <a:cs typeface="Times New Roman"/>
              </a:rPr>
              <a:t>%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45374" y="5206420"/>
            <a:ext cx="87185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490" dirty="0">
                <a:latin typeface="Times New Roman"/>
                <a:cs typeface="Times New Roman"/>
              </a:rPr>
              <a:t>1</a:t>
            </a:r>
            <a:r>
              <a:rPr sz="1850" spc="490" dirty="0">
                <a:latin typeface="Symbol"/>
                <a:cs typeface="Symbol"/>
              </a:rPr>
              <a:t></a:t>
            </a:r>
            <a:r>
              <a:rPr sz="2150" i="1" spc="490" dirty="0">
                <a:latin typeface="Symbol"/>
                <a:cs typeface="Symbol"/>
              </a:rPr>
              <a:t>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025" spc="615" baseline="34979" dirty="0">
                <a:latin typeface="Times New Roman"/>
                <a:cs typeface="Times New Roman"/>
              </a:rPr>
              <a:t>2</a:t>
            </a:r>
            <a:endParaRPr sz="2025" baseline="3497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51575" y="4793215"/>
            <a:ext cx="14458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04520" algn="l"/>
                <a:tab pos="1407160" algn="l"/>
              </a:tabLst>
            </a:pPr>
            <a:r>
              <a:rPr sz="2775" spc="1192" baseline="-36036" dirty="0">
                <a:latin typeface="Symbol"/>
                <a:cs typeface="Symbol"/>
              </a:rPr>
              <a:t></a:t>
            </a:r>
            <a:r>
              <a:rPr sz="1850" u="sng" spc="7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150" i="1" u="sng" spc="3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</a:t>
            </a:r>
            <a:r>
              <a:rPr sz="2150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79" y="5264470"/>
            <a:ext cx="2021839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91260" algn="l"/>
                <a:tab pos="1714500" algn="l"/>
              </a:tabLst>
            </a:pPr>
            <a:r>
              <a:rPr sz="3200" i="1" spc="1100" dirty="0">
                <a:latin typeface="Times New Roman"/>
                <a:cs typeface="Times New Roman"/>
              </a:rPr>
              <a:t>P</a:t>
            </a:r>
            <a:r>
              <a:rPr sz="3200" spc="220" dirty="0">
                <a:latin typeface="Times New Roman"/>
                <a:cs typeface="Times New Roman"/>
              </a:rPr>
              <a:t>.</a:t>
            </a:r>
            <a:r>
              <a:rPr sz="3200" i="1" spc="1445" dirty="0">
                <a:latin typeface="Times New Roman"/>
                <a:cs typeface="Times New Roman"/>
              </a:rPr>
              <a:t>O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11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89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8638" y="4784597"/>
            <a:ext cx="5509260" cy="1019810"/>
          </a:xfrm>
          <a:custGeom>
            <a:avLst/>
            <a:gdLst/>
            <a:ahLst/>
            <a:cxnLst/>
            <a:rect l="l" t="t" r="r" b="b"/>
            <a:pathLst>
              <a:path w="5509259" h="1019810">
                <a:moveTo>
                  <a:pt x="0" y="1019555"/>
                </a:moveTo>
                <a:lnTo>
                  <a:pt x="5509259" y="1019555"/>
                </a:lnTo>
                <a:lnTo>
                  <a:pt x="5509259" y="0"/>
                </a:lnTo>
                <a:lnTo>
                  <a:pt x="0" y="0"/>
                </a:lnTo>
                <a:lnTo>
                  <a:pt x="0" y="10195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85859" y="3752088"/>
            <a:ext cx="3319779" cy="962025"/>
          </a:xfrm>
          <a:custGeom>
            <a:avLst/>
            <a:gdLst/>
            <a:ahLst/>
            <a:cxnLst/>
            <a:rect l="l" t="t" r="r" b="b"/>
            <a:pathLst>
              <a:path w="3319779" h="962025">
                <a:moveTo>
                  <a:pt x="0" y="961644"/>
                </a:moveTo>
                <a:lnTo>
                  <a:pt x="3319272" y="961644"/>
                </a:lnTo>
                <a:lnTo>
                  <a:pt x="3319272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63552" y="4315320"/>
            <a:ext cx="1459865" cy="0"/>
          </a:xfrm>
          <a:custGeom>
            <a:avLst/>
            <a:gdLst/>
            <a:ahLst/>
            <a:cxnLst/>
            <a:rect l="l" t="t" r="r" b="b"/>
            <a:pathLst>
              <a:path w="1459865">
                <a:moveTo>
                  <a:pt x="0" y="0"/>
                </a:moveTo>
                <a:lnTo>
                  <a:pt x="1459847" y="0"/>
                </a:lnTo>
              </a:path>
            </a:pathLst>
          </a:custGeom>
          <a:ln w="11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86033" y="4091531"/>
            <a:ext cx="87503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5" dirty="0">
                <a:latin typeface="Times New Roman"/>
                <a:cs typeface="Times New Roman"/>
              </a:rPr>
              <a:t>x</a:t>
            </a:r>
            <a:r>
              <a:rPr sz="2200" spc="110" dirty="0">
                <a:latin typeface="Times New Roman"/>
                <a:cs typeface="Times New Roman"/>
              </a:rPr>
              <a:t>100</a:t>
            </a:r>
            <a:r>
              <a:rPr sz="2200" spc="225" dirty="0">
                <a:latin typeface="Times New Roman"/>
                <a:cs typeface="Times New Roman"/>
              </a:rPr>
              <a:t>%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30655" y="4309627"/>
            <a:ext cx="140081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0739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fi</a:t>
            </a:r>
            <a:r>
              <a:rPr sz="2200" i="1" spc="114" dirty="0">
                <a:latin typeface="Times New Roman"/>
                <a:cs typeface="Times New Roman"/>
              </a:rPr>
              <a:t>na</a:t>
            </a:r>
            <a:r>
              <a:rPr sz="2200" i="1" spc="75" dirty="0">
                <a:latin typeface="Times New Roman"/>
                <a:cs typeface="Times New Roman"/>
              </a:rPr>
              <a:t>l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35" dirty="0">
                <a:latin typeface="Times New Roman"/>
                <a:cs typeface="Times New Roman"/>
              </a:rPr>
              <a:t>v</a:t>
            </a:r>
            <a:r>
              <a:rPr sz="2200" i="1" spc="114" dirty="0">
                <a:latin typeface="Times New Roman"/>
                <a:cs typeface="Times New Roman"/>
              </a:rPr>
              <a:t>a</a:t>
            </a:r>
            <a:r>
              <a:rPr sz="2200" i="1" spc="-5" dirty="0">
                <a:latin typeface="Times New Roman"/>
                <a:cs typeface="Times New Roman"/>
              </a:rPr>
              <a:t>l</a:t>
            </a:r>
            <a:r>
              <a:rPr sz="2200" i="1" spc="114" dirty="0">
                <a:latin typeface="Times New Roman"/>
                <a:cs typeface="Times New Roman"/>
              </a:rPr>
              <a:t>u</a:t>
            </a:r>
            <a:r>
              <a:rPr sz="2200" i="1" spc="12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35132" y="3701775"/>
            <a:ext cx="64008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215" dirty="0">
                <a:latin typeface="Times New Roman"/>
                <a:cs typeface="Times New Roman"/>
              </a:rPr>
              <a:t>Mp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28693" y="4091531"/>
            <a:ext cx="76263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80" dirty="0">
                <a:latin typeface="Times New Roman"/>
                <a:cs typeface="Times New Roman"/>
              </a:rPr>
              <a:t>.</a:t>
            </a:r>
            <a:r>
              <a:rPr sz="2200" i="1" spc="80" dirty="0">
                <a:latin typeface="Times New Roman"/>
                <a:cs typeface="Times New Roman"/>
              </a:rPr>
              <a:t>O</a:t>
            </a:r>
            <a:r>
              <a:rPr sz="2200" i="1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72906" y="3739134"/>
            <a:ext cx="3345179" cy="988060"/>
          </a:xfrm>
          <a:custGeom>
            <a:avLst/>
            <a:gdLst/>
            <a:ahLst/>
            <a:cxnLst/>
            <a:rect l="l" t="t" r="r" b="b"/>
            <a:pathLst>
              <a:path w="3345179" h="988060">
                <a:moveTo>
                  <a:pt x="0" y="987551"/>
                </a:moveTo>
                <a:lnTo>
                  <a:pt x="3345179" y="987551"/>
                </a:lnTo>
                <a:lnTo>
                  <a:pt x="3345179" y="0"/>
                </a:lnTo>
                <a:lnTo>
                  <a:pt x="0" y="0"/>
                </a:lnTo>
                <a:lnTo>
                  <a:pt x="0" y="9875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561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20" dirty="0"/>
              <a:t>Rise</a:t>
            </a:r>
            <a:r>
              <a:rPr spc="-270" dirty="0"/>
              <a:t> </a:t>
            </a:r>
            <a:r>
              <a:rPr spc="-2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36" y="2485643"/>
            <a:ext cx="6954011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544" y="2549650"/>
            <a:ext cx="6771132" cy="419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5494" y="2530600"/>
            <a:ext cx="6809740" cy="4232275"/>
          </a:xfrm>
          <a:custGeom>
            <a:avLst/>
            <a:gdLst/>
            <a:ahLst/>
            <a:cxnLst/>
            <a:rect l="l" t="t" r="r" b="b"/>
            <a:pathLst>
              <a:path w="6809740" h="4232275">
                <a:moveTo>
                  <a:pt x="0" y="4232148"/>
                </a:moveTo>
                <a:lnTo>
                  <a:pt x="6809232" y="4232148"/>
                </a:lnTo>
                <a:lnTo>
                  <a:pt x="6809232" y="0"/>
                </a:lnTo>
                <a:lnTo>
                  <a:pt x="0" y="0"/>
                </a:lnTo>
                <a:lnTo>
                  <a:pt x="0" y="423214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0368" y="3310128"/>
            <a:ext cx="1477010" cy="1082040"/>
          </a:xfrm>
          <a:custGeom>
            <a:avLst/>
            <a:gdLst/>
            <a:ahLst/>
            <a:cxnLst/>
            <a:rect l="l" t="t" r="r" b="b"/>
            <a:pathLst>
              <a:path w="1477009" h="1082039">
                <a:moveTo>
                  <a:pt x="0" y="1082040"/>
                </a:moveTo>
                <a:lnTo>
                  <a:pt x="1476755" y="1082040"/>
                </a:lnTo>
                <a:lnTo>
                  <a:pt x="147675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6106" y="3833706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468" y="0"/>
                </a:lnTo>
              </a:path>
            </a:pathLst>
          </a:custGeom>
          <a:ln w="17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31409" y="4033173"/>
            <a:ext cx="14033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7047" y="3748706"/>
            <a:ext cx="11239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4021" y="3262643"/>
            <a:ext cx="427990" cy="10344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545"/>
              </a:spcBef>
            </a:pPr>
            <a:r>
              <a:rPr sz="2850" spc="5" dirty="0"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95744" y="3550676"/>
            <a:ext cx="58547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72110" algn="l"/>
              </a:tabLst>
            </a:pPr>
            <a:r>
              <a:rPr sz="2850" i="1" dirty="0">
                <a:latin typeface="Times New Roman"/>
                <a:cs typeface="Times New Roman"/>
              </a:rPr>
              <a:t>t	</a:t>
            </a:r>
            <a:r>
              <a:rPr sz="2850" spc="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27414" y="3297173"/>
            <a:ext cx="1503045" cy="1108075"/>
          </a:xfrm>
          <a:custGeom>
            <a:avLst/>
            <a:gdLst/>
            <a:ahLst/>
            <a:cxnLst/>
            <a:rect l="l" t="t" r="r" b="b"/>
            <a:pathLst>
              <a:path w="1503045" h="1108075">
                <a:moveTo>
                  <a:pt x="0" y="1107948"/>
                </a:moveTo>
                <a:lnTo>
                  <a:pt x="1502664" y="1107948"/>
                </a:lnTo>
                <a:lnTo>
                  <a:pt x="1502664" y="0"/>
                </a:lnTo>
                <a:lnTo>
                  <a:pt x="0" y="0"/>
                </a:lnTo>
                <a:lnTo>
                  <a:pt x="0" y="1107948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39" y="1307084"/>
            <a:ext cx="1035558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settling time </a:t>
            </a:r>
            <a:r>
              <a:rPr sz="2400" spc="-60" dirty="0">
                <a:solidFill>
                  <a:srgbClr val="001F5F"/>
                </a:solidFill>
                <a:latin typeface="Trebuchet MS"/>
                <a:cs typeface="Trebuchet MS"/>
              </a:rPr>
              <a:t>(Ts):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required 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curve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to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stay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range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about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size specified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absolute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percentage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(usually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2%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r>
              <a:rPr sz="2400" spc="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5%).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R="367665" algn="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Settling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(2%)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92768" y="5084064"/>
            <a:ext cx="1475740" cy="1080770"/>
          </a:xfrm>
          <a:custGeom>
            <a:avLst/>
            <a:gdLst/>
            <a:ahLst/>
            <a:cxnLst/>
            <a:rect l="l" t="t" r="r" b="b"/>
            <a:pathLst>
              <a:path w="1475740" h="1080770">
                <a:moveTo>
                  <a:pt x="0" y="1080516"/>
                </a:moveTo>
                <a:lnTo>
                  <a:pt x="1475231" y="1080516"/>
                </a:lnTo>
                <a:lnTo>
                  <a:pt x="1475231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27732" y="5606874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49783" y="0"/>
                </a:lnTo>
              </a:path>
            </a:pathLst>
          </a:custGeom>
          <a:ln w="17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82556" y="5806053"/>
            <a:ext cx="14033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9261" y="5521971"/>
            <a:ext cx="111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5638" y="5036577"/>
            <a:ext cx="427355" cy="10331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590"/>
              </a:spcBef>
            </a:pPr>
            <a:r>
              <a:rPr sz="2800" spc="3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8085" y="5324209"/>
            <a:ext cx="584835" cy="458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372110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t	</a:t>
            </a:r>
            <a:r>
              <a:rPr sz="2800" spc="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79814" y="5071109"/>
            <a:ext cx="1501140" cy="1106805"/>
          </a:xfrm>
          <a:custGeom>
            <a:avLst/>
            <a:gdLst/>
            <a:ahLst/>
            <a:cxnLst/>
            <a:rect l="l" t="t" r="r" b="b"/>
            <a:pathLst>
              <a:path w="1501140" h="1106804">
                <a:moveTo>
                  <a:pt x="0" y="1106423"/>
                </a:moveTo>
                <a:lnTo>
                  <a:pt x="1501140" y="1106423"/>
                </a:lnTo>
                <a:lnTo>
                  <a:pt x="1501140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59443" y="4710176"/>
            <a:ext cx="2211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Settling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(5%)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control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shown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k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that satisfies  the following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803910" lvl="1" indent="-334010">
              <a:lnSpc>
                <a:spcPct val="100000"/>
              </a:lnSpc>
              <a:spcBef>
                <a:spcPts val="610"/>
              </a:spcBef>
              <a:buAutoNum type="alphaLcParenR"/>
              <a:tabLst>
                <a:tab pos="803910" algn="l"/>
              </a:tabLst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Maximum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percentage overshoot </a:t>
            </a:r>
            <a:r>
              <a:rPr sz="2200" spc="-150" dirty="0">
                <a:solidFill>
                  <a:srgbClr val="001F5F"/>
                </a:solidFill>
                <a:latin typeface="Trebuchet MS"/>
                <a:cs typeface="Trebuchet MS"/>
              </a:rPr>
              <a:t>P.O</a:t>
            </a:r>
            <a:r>
              <a:rPr sz="22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=10%.</a:t>
            </a:r>
            <a:endParaRPr sz="2200">
              <a:latin typeface="Trebuchet MS"/>
              <a:cs typeface="Trebuchet MS"/>
            </a:endParaRPr>
          </a:p>
          <a:p>
            <a:pPr marL="808355" lvl="1" indent="-33909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808990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5% settling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= 1</a:t>
            </a:r>
            <a:r>
              <a:rPr sz="22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sec.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27854"/>
            <a:ext cx="78428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 loop transfer function is given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255" y="3479291"/>
            <a:ext cx="934719" cy="173990"/>
          </a:xfrm>
          <a:custGeom>
            <a:avLst/>
            <a:gdLst/>
            <a:ahLst/>
            <a:cxnLst/>
            <a:rect l="l" t="t" r="r" b="b"/>
            <a:pathLst>
              <a:path w="934720" h="173989">
                <a:moveTo>
                  <a:pt x="644652" y="0"/>
                </a:moveTo>
                <a:lnTo>
                  <a:pt x="644652" y="173736"/>
                </a:lnTo>
                <a:lnTo>
                  <a:pt x="837692" y="115824"/>
                </a:lnTo>
                <a:lnTo>
                  <a:pt x="673607" y="115824"/>
                </a:lnTo>
                <a:lnTo>
                  <a:pt x="673607" y="57912"/>
                </a:lnTo>
                <a:lnTo>
                  <a:pt x="837691" y="57912"/>
                </a:lnTo>
                <a:lnTo>
                  <a:pt x="644652" y="0"/>
                </a:lnTo>
                <a:close/>
              </a:path>
              <a:path w="934720" h="173989">
                <a:moveTo>
                  <a:pt x="64465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644652" y="115824"/>
                </a:lnTo>
                <a:lnTo>
                  <a:pt x="644652" y="57912"/>
                </a:lnTo>
                <a:close/>
              </a:path>
              <a:path w="934720" h="173989">
                <a:moveTo>
                  <a:pt x="837691" y="57912"/>
                </a:moveTo>
                <a:lnTo>
                  <a:pt x="673607" y="57912"/>
                </a:lnTo>
                <a:lnTo>
                  <a:pt x="673607" y="115824"/>
                </a:lnTo>
                <a:lnTo>
                  <a:pt x="837692" y="115824"/>
                </a:lnTo>
                <a:lnTo>
                  <a:pt x="934211" y="86868"/>
                </a:lnTo>
                <a:lnTo>
                  <a:pt x="83769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7067" y="3479291"/>
            <a:ext cx="3621404" cy="173990"/>
          </a:xfrm>
          <a:custGeom>
            <a:avLst/>
            <a:gdLst/>
            <a:ahLst/>
            <a:cxnLst/>
            <a:rect l="l" t="t" r="r" b="b"/>
            <a:pathLst>
              <a:path w="3621404" h="173989">
                <a:moveTo>
                  <a:pt x="3331464" y="0"/>
                </a:moveTo>
                <a:lnTo>
                  <a:pt x="3331464" y="173736"/>
                </a:lnTo>
                <a:lnTo>
                  <a:pt x="3524504" y="115824"/>
                </a:lnTo>
                <a:lnTo>
                  <a:pt x="3360420" y="115824"/>
                </a:lnTo>
                <a:lnTo>
                  <a:pt x="3360420" y="57912"/>
                </a:lnTo>
                <a:lnTo>
                  <a:pt x="3524503" y="57912"/>
                </a:lnTo>
                <a:lnTo>
                  <a:pt x="3331464" y="0"/>
                </a:lnTo>
                <a:close/>
              </a:path>
              <a:path w="3621404" h="173989">
                <a:moveTo>
                  <a:pt x="333146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331464" y="115824"/>
                </a:lnTo>
                <a:lnTo>
                  <a:pt x="3331464" y="57912"/>
                </a:lnTo>
                <a:close/>
              </a:path>
              <a:path w="3621404" h="173989">
                <a:moveTo>
                  <a:pt x="3524503" y="57912"/>
                </a:moveTo>
                <a:lnTo>
                  <a:pt x="3360420" y="57912"/>
                </a:lnTo>
                <a:lnTo>
                  <a:pt x="3360420" y="115824"/>
                </a:lnTo>
                <a:lnTo>
                  <a:pt x="3524504" y="115824"/>
                </a:lnTo>
                <a:lnTo>
                  <a:pt x="3621024" y="86868"/>
                </a:lnTo>
                <a:lnTo>
                  <a:pt x="352450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4988" y="4704588"/>
            <a:ext cx="3992879" cy="0"/>
          </a:xfrm>
          <a:custGeom>
            <a:avLst/>
            <a:gdLst/>
            <a:ahLst/>
            <a:cxnLst/>
            <a:rect l="l" t="t" r="r" b="b"/>
            <a:pathLst>
              <a:path w="3992879">
                <a:moveTo>
                  <a:pt x="0" y="0"/>
                </a:moveTo>
                <a:lnTo>
                  <a:pt x="399288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6823" y="3566159"/>
            <a:ext cx="7620" cy="1138555"/>
          </a:xfrm>
          <a:custGeom>
            <a:avLst/>
            <a:gdLst/>
            <a:ahLst/>
            <a:cxnLst/>
            <a:rect l="l" t="t" r="r" b="b"/>
            <a:pathLst>
              <a:path w="7620" h="1138554">
                <a:moveTo>
                  <a:pt x="0" y="1138427"/>
                </a:moveTo>
                <a:lnTo>
                  <a:pt x="762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4453" y="32325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108505" y="105409"/>
                </a:moveTo>
                <a:lnTo>
                  <a:pt x="144438" y="74159"/>
                </a:lnTo>
                <a:lnTo>
                  <a:pt x="183022" y="48363"/>
                </a:lnTo>
                <a:lnTo>
                  <a:pt x="223686" y="28035"/>
                </a:lnTo>
                <a:lnTo>
                  <a:pt x="265858" y="13189"/>
                </a:lnTo>
                <a:lnTo>
                  <a:pt x="308967" y="3839"/>
                </a:lnTo>
                <a:lnTo>
                  <a:pt x="352440" y="0"/>
                </a:lnTo>
                <a:lnTo>
                  <a:pt x="395708" y="1685"/>
                </a:lnTo>
                <a:lnTo>
                  <a:pt x="438197" y="8908"/>
                </a:lnTo>
                <a:lnTo>
                  <a:pt x="479337" y="21685"/>
                </a:lnTo>
                <a:lnTo>
                  <a:pt x="518556" y="40028"/>
                </a:lnTo>
                <a:lnTo>
                  <a:pt x="555283" y="63952"/>
                </a:lnTo>
                <a:lnTo>
                  <a:pt x="588946" y="93471"/>
                </a:lnTo>
                <a:lnTo>
                  <a:pt x="618033" y="127484"/>
                </a:lnTo>
                <a:lnTo>
                  <a:pt x="641488" y="164495"/>
                </a:lnTo>
                <a:lnTo>
                  <a:pt x="659334" y="203934"/>
                </a:lnTo>
                <a:lnTo>
                  <a:pt x="671590" y="245227"/>
                </a:lnTo>
                <a:lnTo>
                  <a:pt x="678278" y="287803"/>
                </a:lnTo>
                <a:lnTo>
                  <a:pt x="679418" y="331088"/>
                </a:lnTo>
                <a:lnTo>
                  <a:pt x="675030" y="374512"/>
                </a:lnTo>
                <a:lnTo>
                  <a:pt x="665137" y="417500"/>
                </a:lnTo>
                <a:lnTo>
                  <a:pt x="649757" y="459482"/>
                </a:lnTo>
                <a:lnTo>
                  <a:pt x="628913" y="499883"/>
                </a:lnTo>
                <a:lnTo>
                  <a:pt x="602624" y="538133"/>
                </a:lnTo>
                <a:lnTo>
                  <a:pt x="570912" y="573658"/>
                </a:lnTo>
                <a:lnTo>
                  <a:pt x="534979" y="604911"/>
                </a:lnTo>
                <a:lnTo>
                  <a:pt x="496395" y="630714"/>
                </a:lnTo>
                <a:lnTo>
                  <a:pt x="455731" y="651051"/>
                </a:lnTo>
                <a:lnTo>
                  <a:pt x="413559" y="665908"/>
                </a:lnTo>
                <a:lnTo>
                  <a:pt x="370451" y="675268"/>
                </a:lnTo>
                <a:lnTo>
                  <a:pt x="326977" y="679116"/>
                </a:lnTo>
                <a:lnTo>
                  <a:pt x="283710" y="677437"/>
                </a:lnTo>
                <a:lnTo>
                  <a:pt x="241220" y="670216"/>
                </a:lnTo>
                <a:lnTo>
                  <a:pt x="200080" y="657437"/>
                </a:lnTo>
                <a:lnTo>
                  <a:pt x="160861" y="639084"/>
                </a:lnTo>
                <a:lnTo>
                  <a:pt x="124134" y="615142"/>
                </a:lnTo>
                <a:lnTo>
                  <a:pt x="90471" y="585596"/>
                </a:lnTo>
                <a:lnTo>
                  <a:pt x="61385" y="551584"/>
                </a:lnTo>
                <a:lnTo>
                  <a:pt x="37929" y="514573"/>
                </a:lnTo>
                <a:lnTo>
                  <a:pt x="20083" y="475134"/>
                </a:lnTo>
                <a:lnTo>
                  <a:pt x="7827" y="433841"/>
                </a:lnTo>
                <a:lnTo>
                  <a:pt x="1139" y="391265"/>
                </a:lnTo>
                <a:lnTo>
                  <a:pt x="0" y="347979"/>
                </a:lnTo>
                <a:lnTo>
                  <a:pt x="4387" y="304556"/>
                </a:lnTo>
                <a:lnTo>
                  <a:pt x="14281" y="261568"/>
                </a:lnTo>
                <a:lnTo>
                  <a:pt x="29660" y="219586"/>
                </a:lnTo>
                <a:lnTo>
                  <a:pt x="50504" y="179185"/>
                </a:lnTo>
                <a:lnTo>
                  <a:pt x="76793" y="140935"/>
                </a:lnTo>
                <a:lnTo>
                  <a:pt x="108505" y="10540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4925" y="3326003"/>
            <a:ext cx="498475" cy="492125"/>
          </a:xfrm>
          <a:custGeom>
            <a:avLst/>
            <a:gdLst/>
            <a:ahLst/>
            <a:cxnLst/>
            <a:rect l="l" t="t" r="r" b="b"/>
            <a:pathLst>
              <a:path w="498475" h="492125">
                <a:moveTo>
                  <a:pt x="498475" y="0"/>
                </a:moveTo>
                <a:lnTo>
                  <a:pt x="0" y="492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2959" y="3337940"/>
            <a:ext cx="462915" cy="468630"/>
          </a:xfrm>
          <a:custGeom>
            <a:avLst/>
            <a:gdLst/>
            <a:ahLst/>
            <a:cxnLst/>
            <a:rect l="l" t="t" r="r" b="b"/>
            <a:pathLst>
              <a:path w="462914" h="468629">
                <a:moveTo>
                  <a:pt x="0" y="0"/>
                </a:moveTo>
                <a:lnTo>
                  <a:pt x="462406" y="4682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28642" y="3494913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9576" y="3313557"/>
            <a:ext cx="227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05453" y="3893820"/>
            <a:ext cx="173990" cy="811530"/>
          </a:xfrm>
          <a:custGeom>
            <a:avLst/>
            <a:gdLst/>
            <a:ahLst/>
            <a:cxnLst/>
            <a:rect l="l" t="t" r="r" b="b"/>
            <a:pathLst>
              <a:path w="173989" h="811529">
                <a:moveTo>
                  <a:pt x="57892" y="289221"/>
                </a:moveTo>
                <a:lnTo>
                  <a:pt x="52959" y="810513"/>
                </a:lnTo>
                <a:lnTo>
                  <a:pt x="110871" y="811021"/>
                </a:lnTo>
                <a:lnTo>
                  <a:pt x="115804" y="289771"/>
                </a:lnTo>
                <a:lnTo>
                  <a:pt x="57892" y="289221"/>
                </a:lnTo>
                <a:close/>
              </a:path>
              <a:path w="173989" h="811529">
                <a:moveTo>
                  <a:pt x="165043" y="260349"/>
                </a:moveTo>
                <a:lnTo>
                  <a:pt x="58166" y="260349"/>
                </a:lnTo>
                <a:lnTo>
                  <a:pt x="116077" y="260857"/>
                </a:lnTo>
                <a:lnTo>
                  <a:pt x="115804" y="289771"/>
                </a:lnTo>
                <a:lnTo>
                  <a:pt x="173736" y="290321"/>
                </a:lnTo>
                <a:lnTo>
                  <a:pt x="165043" y="260349"/>
                </a:lnTo>
                <a:close/>
              </a:path>
              <a:path w="173989" h="811529">
                <a:moveTo>
                  <a:pt x="58166" y="260349"/>
                </a:moveTo>
                <a:lnTo>
                  <a:pt x="57892" y="289221"/>
                </a:lnTo>
                <a:lnTo>
                  <a:pt x="115804" y="289771"/>
                </a:lnTo>
                <a:lnTo>
                  <a:pt x="116077" y="260857"/>
                </a:lnTo>
                <a:lnTo>
                  <a:pt x="58166" y="260349"/>
                </a:lnTo>
                <a:close/>
              </a:path>
              <a:path w="173989" h="811529">
                <a:moveTo>
                  <a:pt x="89535" y="0"/>
                </a:moveTo>
                <a:lnTo>
                  <a:pt x="0" y="288670"/>
                </a:lnTo>
                <a:lnTo>
                  <a:pt x="57892" y="289221"/>
                </a:lnTo>
                <a:lnTo>
                  <a:pt x="58166" y="260349"/>
                </a:lnTo>
                <a:lnTo>
                  <a:pt x="165043" y="260349"/>
                </a:lnTo>
                <a:lnTo>
                  <a:pt x="8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5508" y="3479291"/>
            <a:ext cx="584200" cy="173990"/>
          </a:xfrm>
          <a:custGeom>
            <a:avLst/>
            <a:gdLst/>
            <a:ahLst/>
            <a:cxnLst/>
            <a:rect l="l" t="t" r="r" b="b"/>
            <a:pathLst>
              <a:path w="584200" h="173989">
                <a:moveTo>
                  <a:pt x="294131" y="0"/>
                </a:moveTo>
                <a:lnTo>
                  <a:pt x="294131" y="173736"/>
                </a:lnTo>
                <a:lnTo>
                  <a:pt x="487172" y="115824"/>
                </a:lnTo>
                <a:lnTo>
                  <a:pt x="323088" y="115824"/>
                </a:lnTo>
                <a:lnTo>
                  <a:pt x="323088" y="57912"/>
                </a:lnTo>
                <a:lnTo>
                  <a:pt x="487171" y="57912"/>
                </a:lnTo>
                <a:lnTo>
                  <a:pt x="294131" y="0"/>
                </a:lnTo>
                <a:close/>
              </a:path>
              <a:path w="584200" h="173989">
                <a:moveTo>
                  <a:pt x="294131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94131" y="115824"/>
                </a:lnTo>
                <a:lnTo>
                  <a:pt x="294131" y="57912"/>
                </a:lnTo>
                <a:close/>
              </a:path>
              <a:path w="584200" h="173989">
                <a:moveTo>
                  <a:pt x="487171" y="57912"/>
                </a:moveTo>
                <a:lnTo>
                  <a:pt x="323088" y="57912"/>
                </a:lnTo>
                <a:lnTo>
                  <a:pt x="323088" y="115824"/>
                </a:lnTo>
                <a:lnTo>
                  <a:pt x="487172" y="115824"/>
                </a:lnTo>
                <a:lnTo>
                  <a:pt x="583691" y="86868"/>
                </a:lnTo>
                <a:lnTo>
                  <a:pt x="48717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8980" y="3093048"/>
            <a:ext cx="58547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i="1" spc="254" dirty="0">
                <a:latin typeface="Times New Roman"/>
                <a:cs typeface="Times New Roman"/>
              </a:rPr>
              <a:t>C</a:t>
            </a:r>
            <a:r>
              <a:rPr sz="2200" spc="145" dirty="0">
                <a:latin typeface="Times New Roman"/>
                <a:cs typeface="Times New Roman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4129" y="3129533"/>
            <a:ext cx="1225550" cy="873760"/>
          </a:xfrm>
          <a:custGeom>
            <a:avLst/>
            <a:gdLst/>
            <a:ahLst/>
            <a:cxnLst/>
            <a:rect l="l" t="t" r="r" b="b"/>
            <a:pathLst>
              <a:path w="1225550" h="873760">
                <a:moveTo>
                  <a:pt x="0" y="873251"/>
                </a:moveTo>
                <a:lnTo>
                  <a:pt x="1225296" y="873251"/>
                </a:lnTo>
                <a:lnTo>
                  <a:pt x="1225296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FF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74129" y="3129533"/>
            <a:ext cx="1225550" cy="8737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45"/>
              </a:spcBef>
              <a:tabLst>
                <a:tab pos="499109" algn="l"/>
                <a:tab pos="854710" algn="l"/>
              </a:tabLst>
            </a:pPr>
            <a:r>
              <a:rPr sz="2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2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480"/>
              </a:spcBef>
            </a:pPr>
            <a:r>
              <a:rPr sz="2200" i="1" spc="35" dirty="0">
                <a:latin typeface="Times New Roman"/>
                <a:cs typeface="Times New Roman"/>
              </a:rPr>
              <a:t>s </a:t>
            </a:r>
            <a:r>
              <a:rPr sz="2200" spc="50" dirty="0">
                <a:latin typeface="Symbol"/>
                <a:cs typeface="Symbol"/>
              </a:rPr>
              <a:t>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9961" y="3129533"/>
            <a:ext cx="584200" cy="873760"/>
          </a:xfrm>
          <a:custGeom>
            <a:avLst/>
            <a:gdLst/>
            <a:ahLst/>
            <a:cxnLst/>
            <a:rect l="l" t="t" r="r" b="b"/>
            <a:pathLst>
              <a:path w="584200" h="873760">
                <a:moveTo>
                  <a:pt x="0" y="873251"/>
                </a:moveTo>
                <a:lnTo>
                  <a:pt x="583691" y="873251"/>
                </a:lnTo>
                <a:lnTo>
                  <a:pt x="583691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FF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961" y="3129533"/>
            <a:ext cx="584200" cy="873760"/>
          </a:xfrm>
          <a:custGeom>
            <a:avLst/>
            <a:gdLst/>
            <a:ahLst/>
            <a:cxnLst/>
            <a:rect l="l" t="t" r="r" b="b"/>
            <a:pathLst>
              <a:path w="584200" h="873760">
                <a:moveTo>
                  <a:pt x="0" y="873251"/>
                </a:moveTo>
                <a:lnTo>
                  <a:pt x="583691" y="873251"/>
                </a:lnTo>
                <a:lnTo>
                  <a:pt x="583691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175" y="3583349"/>
            <a:ext cx="574040" cy="12065"/>
          </a:xfrm>
          <a:custGeom>
            <a:avLst/>
            <a:gdLst/>
            <a:ahLst/>
            <a:cxnLst/>
            <a:rect l="l" t="t" r="r" b="b"/>
            <a:pathLst>
              <a:path w="574039" h="12064">
                <a:moveTo>
                  <a:pt x="0" y="11895"/>
                </a:moveTo>
                <a:lnTo>
                  <a:pt x="573763" y="11895"/>
                </a:lnTo>
                <a:lnTo>
                  <a:pt x="573763" y="0"/>
                </a:lnTo>
                <a:lnTo>
                  <a:pt x="0" y="0"/>
                </a:lnTo>
                <a:lnTo>
                  <a:pt x="0" y="1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49011" y="3188520"/>
            <a:ext cx="5461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10"/>
              </a:spcBef>
            </a:pPr>
            <a:r>
              <a:rPr sz="2200" i="1" spc="40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49011" y="3585234"/>
            <a:ext cx="5461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10"/>
              </a:spcBef>
            </a:pPr>
            <a:r>
              <a:rPr sz="2200" i="1" spc="35" dirty="0">
                <a:latin typeface="Times New Roman"/>
                <a:cs typeface="Times New Roman"/>
              </a:rPr>
              <a:t>s </a:t>
            </a:r>
            <a:r>
              <a:rPr sz="2200" spc="50" dirty="0">
                <a:latin typeface="Symbol"/>
                <a:cs typeface="Symbol"/>
              </a:rPr>
              <a:t>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i="1" spc="4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0009" y="3093047"/>
            <a:ext cx="336042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00350" algn="l"/>
              </a:tabLst>
            </a:pPr>
            <a:r>
              <a:rPr sz="2200" i="1" spc="125" dirty="0">
                <a:latin typeface="Times New Roman"/>
                <a:cs typeface="Times New Roman"/>
              </a:rPr>
              <a:t>R</a:t>
            </a:r>
            <a:r>
              <a:rPr sz="2200" spc="125" dirty="0">
                <a:latin typeface="Times New Roman"/>
                <a:cs typeface="Times New Roman"/>
              </a:rPr>
              <a:t>(</a:t>
            </a:r>
            <a:r>
              <a:rPr sz="2200" i="1" spc="125" dirty="0">
                <a:latin typeface="Times New Roman"/>
                <a:cs typeface="Times New Roman"/>
              </a:rPr>
              <a:t>s</a:t>
            </a:r>
            <a:r>
              <a:rPr sz="2200" spc="125" dirty="0">
                <a:latin typeface="Times New Roman"/>
                <a:cs typeface="Times New Roman"/>
              </a:rPr>
              <a:t>)	</a:t>
            </a:r>
            <a:r>
              <a:rPr sz="2200" i="1" spc="114" dirty="0">
                <a:latin typeface="Times New Roman"/>
                <a:cs typeface="Times New Roman"/>
              </a:rPr>
              <a:t>T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(</a:t>
            </a:r>
            <a:r>
              <a:rPr sz="2200" i="1" spc="114" dirty="0">
                <a:latin typeface="Times New Roman"/>
                <a:cs typeface="Times New Roman"/>
              </a:rPr>
              <a:t>s</a:t>
            </a:r>
            <a:r>
              <a:rPr sz="2200" spc="1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76721" y="6100605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40232" y="0"/>
                </a:lnTo>
              </a:path>
            </a:pathLst>
          </a:custGeom>
          <a:ln w="1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5128" y="5729439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0" y="0"/>
                </a:moveTo>
                <a:lnTo>
                  <a:pt x="567086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2615" y="572943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590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6180" y="647233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0" y="0"/>
                </a:moveTo>
                <a:lnTo>
                  <a:pt x="567063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93644" y="6472335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567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1785" y="6100605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90">
                <a:moveTo>
                  <a:pt x="0" y="0"/>
                </a:moveTo>
                <a:lnTo>
                  <a:pt x="1900572" y="0"/>
                </a:lnTo>
              </a:path>
            </a:pathLst>
          </a:custGeom>
          <a:ln w="1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4320" y="6100605"/>
            <a:ext cx="2588895" cy="0"/>
          </a:xfrm>
          <a:custGeom>
            <a:avLst/>
            <a:gdLst/>
            <a:ahLst/>
            <a:cxnLst/>
            <a:rect l="l" t="t" r="r" b="b"/>
            <a:pathLst>
              <a:path w="2588895">
                <a:moveTo>
                  <a:pt x="0" y="0"/>
                </a:moveTo>
                <a:lnTo>
                  <a:pt x="2588718" y="0"/>
                </a:lnTo>
              </a:path>
            </a:pathLst>
          </a:custGeom>
          <a:ln w="1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09074" y="5972404"/>
            <a:ext cx="2851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i="1" spc="127" baseline="-24547" dirty="0">
                <a:latin typeface="Times New Roman"/>
                <a:cs typeface="Times New Roman"/>
              </a:rPr>
              <a:t>s</a:t>
            </a:r>
            <a:r>
              <a:rPr sz="1250" spc="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35930" y="5710105"/>
            <a:ext cx="1492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5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9208" y="5710105"/>
            <a:ext cx="1492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5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7055" y="6081835"/>
            <a:ext cx="1007744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344" algn="l"/>
              </a:tabLst>
            </a:pPr>
            <a:r>
              <a:rPr sz="2150" i="1" spc="15" dirty="0">
                <a:latin typeface="Times New Roman"/>
                <a:cs typeface="Times New Roman"/>
              </a:rPr>
              <a:t>k	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66025" y="5338940"/>
            <a:ext cx="1007744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344" algn="l"/>
              </a:tabLst>
            </a:pPr>
            <a:r>
              <a:rPr sz="2150" i="1" spc="15" dirty="0">
                <a:latin typeface="Times New Roman"/>
                <a:cs typeface="Times New Roman"/>
              </a:rPr>
              <a:t>k	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94290" y="6095373"/>
            <a:ext cx="5200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65" dirty="0">
                <a:latin typeface="Times New Roman"/>
                <a:cs typeface="Times New Roman"/>
              </a:rPr>
              <a:t>R</a:t>
            </a:r>
            <a:r>
              <a:rPr sz="2150" spc="125" dirty="0">
                <a:latin typeface="Times New Roman"/>
                <a:cs typeface="Times New Roman"/>
              </a:rPr>
              <a:t>(</a:t>
            </a:r>
            <a:r>
              <a:rPr sz="2150" i="1" spc="90" dirty="0">
                <a:latin typeface="Times New Roman"/>
                <a:cs typeface="Times New Roman"/>
              </a:rPr>
              <a:t>s</a:t>
            </a:r>
            <a:r>
              <a:rPr sz="2150" spc="1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3159" y="5710105"/>
            <a:ext cx="5441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40" dirty="0">
                <a:latin typeface="Times New Roman"/>
                <a:cs typeface="Times New Roman"/>
              </a:rPr>
              <a:t>C</a:t>
            </a:r>
            <a:r>
              <a:rPr sz="2150" spc="125" dirty="0">
                <a:latin typeface="Times New Roman"/>
                <a:cs typeface="Times New Roman"/>
              </a:rPr>
              <a:t>(</a:t>
            </a:r>
            <a:r>
              <a:rPr sz="2150" i="1" spc="90" dirty="0">
                <a:latin typeface="Times New Roman"/>
                <a:cs typeface="Times New Roman"/>
              </a:rPr>
              <a:t>s</a:t>
            </a:r>
            <a:r>
              <a:rPr sz="2150" spc="1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2953" y="6095373"/>
            <a:ext cx="22802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i="1" spc="50" dirty="0">
                <a:latin typeface="Times New Roman"/>
                <a:cs typeface="Times New Roman"/>
              </a:rPr>
              <a:t>s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a</a:t>
            </a:r>
            <a:r>
              <a:rPr sz="2150" i="1" spc="-2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2)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(2</a:t>
            </a:r>
            <a:r>
              <a:rPr sz="2150" i="1" spc="45" dirty="0">
                <a:latin typeface="Times New Roman"/>
                <a:cs typeface="Times New Roman"/>
              </a:rPr>
              <a:t>a</a:t>
            </a:r>
            <a:r>
              <a:rPr sz="2150" i="1" spc="-3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r>
              <a:rPr sz="2150" i="1" spc="-34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1933" y="5882150"/>
            <a:ext cx="1784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1655" y="6095373"/>
            <a:ext cx="18802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70" dirty="0">
                <a:latin typeface="Times New Roman"/>
                <a:cs typeface="Times New Roman"/>
              </a:rPr>
              <a:t>(</a:t>
            </a:r>
            <a:r>
              <a:rPr sz="2150" i="1" spc="70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65" dirty="0">
                <a:latin typeface="Times New Roman"/>
                <a:cs typeface="Times New Roman"/>
              </a:rPr>
              <a:t>a</a:t>
            </a:r>
            <a:r>
              <a:rPr sz="2150" spc="65" dirty="0">
                <a:latin typeface="Times New Roman"/>
                <a:cs typeface="Times New Roman"/>
              </a:rPr>
              <a:t>)(</a:t>
            </a:r>
            <a:r>
              <a:rPr sz="2150" i="1" spc="65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2)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8508" y="6499820"/>
            <a:ext cx="132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1968" y="6499820"/>
            <a:ext cx="240029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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1968" y="6107219"/>
            <a:ext cx="9690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8994" algn="l"/>
              </a:tabLst>
            </a:pPr>
            <a:r>
              <a:rPr sz="2150" spc="15" dirty="0">
                <a:latin typeface="Symbol"/>
                <a:cs typeface="Symbol"/>
              </a:rPr>
              <a:t>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91851" y="6499820"/>
            <a:ext cx="132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1851" y="6107219"/>
            <a:ext cx="132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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83252" y="6467103"/>
            <a:ext cx="21431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22" baseline="43927" dirty="0">
                <a:latin typeface="Times New Roman"/>
                <a:cs typeface="Times New Roman"/>
              </a:rPr>
              <a:t>1</a:t>
            </a:r>
            <a:r>
              <a:rPr sz="3225" spc="-405" baseline="43927" dirty="0">
                <a:latin typeface="Times New Roman"/>
                <a:cs typeface="Times New Roman"/>
              </a:rPr>
              <a:t> </a:t>
            </a:r>
            <a:r>
              <a:rPr sz="3225" spc="30" baseline="43927" dirty="0">
                <a:latin typeface="Symbol"/>
                <a:cs typeface="Symbol"/>
              </a:rPr>
              <a:t></a:t>
            </a:r>
            <a:r>
              <a:rPr sz="3225" spc="-157" baseline="43927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</a:t>
            </a:r>
            <a:r>
              <a:rPr sz="3225" spc="-135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2150" i="1" spc="-130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</a:t>
            </a:r>
            <a:r>
              <a:rPr sz="3225" spc="-142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2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</a:t>
            </a:r>
            <a:endParaRPr sz="3225" baseline="37467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0799" y="5363759"/>
            <a:ext cx="17094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2475" algn="l"/>
                <a:tab pos="1588770" algn="l"/>
              </a:tabLst>
            </a:pPr>
            <a:r>
              <a:rPr sz="2150" spc="15" dirty="0">
                <a:latin typeface="Symbol"/>
                <a:cs typeface="Symbol"/>
              </a:rPr>
              <a:t>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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5399" y="5724207"/>
            <a:ext cx="17602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22" baseline="37467" dirty="0">
                <a:latin typeface="Symbol"/>
                <a:cs typeface="Symbol"/>
              </a:rPr>
              <a:t></a:t>
            </a:r>
            <a:r>
              <a:rPr sz="3225" spc="-142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2150" i="1" spc="-130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</a:t>
            </a:r>
            <a:r>
              <a:rPr sz="3225" spc="-142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2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</a:t>
            </a:r>
            <a:endParaRPr sz="3225" baseline="37467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61107" y="5756924"/>
            <a:ext cx="26123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02055" algn="l"/>
                <a:tab pos="2038985" algn="l"/>
                <a:tab pos="2338705" algn="l"/>
              </a:tabLst>
            </a:pPr>
            <a:r>
              <a:rPr sz="3225" spc="30" baseline="-25839" dirty="0">
                <a:latin typeface="Symbol"/>
                <a:cs typeface="Symbol"/>
              </a:rPr>
              <a:t></a:t>
            </a:r>
            <a:r>
              <a:rPr sz="21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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25" spc="30" baseline="-25839" dirty="0">
                <a:latin typeface="Symbol"/>
                <a:cs typeface="Symbol"/>
              </a:rPr>
              <a:t></a:t>
            </a:r>
            <a:endParaRPr sz="3225" baseline="-2583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7285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maximum percent overshoot </a:t>
            </a:r>
            <a:r>
              <a:rPr sz="2400" spc="-125" dirty="0">
                <a:solidFill>
                  <a:srgbClr val="001F5F"/>
                </a:solidFill>
                <a:latin typeface="Trebuchet MS"/>
                <a:cs typeface="Trebuchet MS"/>
              </a:rPr>
              <a:t>(P.O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)is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03473"/>
            <a:ext cx="574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For 5%, the settling time ts is given</a:t>
            </a:r>
            <a:r>
              <a:rPr sz="24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651398"/>
            <a:ext cx="780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641413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these two equations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we get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 + 2</a:t>
            </a:r>
            <a:r>
              <a:rPr sz="2400" spc="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6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then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 =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2550" y="5651398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91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	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k =</a:t>
            </a:r>
            <a:r>
              <a:rPr sz="2400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5315" y="2005095"/>
            <a:ext cx="1307465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6559" algn="l"/>
              </a:tabLst>
            </a:pPr>
            <a:r>
              <a:rPr sz="3300" i="1" spc="105" dirty="0">
                <a:latin typeface="Symbol"/>
                <a:cs typeface="Symbol"/>
              </a:rPr>
              <a:t></a:t>
            </a:r>
            <a:r>
              <a:rPr sz="3300" spc="105" dirty="0">
                <a:latin typeface="Times New Roman"/>
                <a:cs typeface="Times New Roman"/>
              </a:rPr>
              <a:t>	</a:t>
            </a:r>
            <a:r>
              <a:rPr sz="3100" spc="225" dirty="0">
                <a:latin typeface="Symbol"/>
                <a:cs typeface="Symbol"/>
              </a:rPr>
              <a:t>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spc="140" dirty="0">
                <a:latin typeface="Times New Roman"/>
                <a:cs typeface="Times New Roman"/>
              </a:rPr>
              <a:t>0.6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5250" y="2401270"/>
            <a:ext cx="52705" cy="16510"/>
          </a:xfrm>
          <a:custGeom>
            <a:avLst/>
            <a:gdLst/>
            <a:ahLst/>
            <a:cxnLst/>
            <a:rect l="l" t="t" r="r" b="b"/>
            <a:pathLst>
              <a:path w="52704" h="16510">
                <a:moveTo>
                  <a:pt x="0" y="15917"/>
                </a:moveTo>
                <a:lnTo>
                  <a:pt x="52227" y="0"/>
                </a:lnTo>
              </a:path>
            </a:pathLst>
          </a:custGeom>
          <a:ln w="8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7477" y="2406576"/>
            <a:ext cx="74930" cy="109220"/>
          </a:xfrm>
          <a:custGeom>
            <a:avLst/>
            <a:gdLst/>
            <a:ahLst/>
            <a:cxnLst/>
            <a:rect l="l" t="t" r="r" b="b"/>
            <a:pathLst>
              <a:path w="74929" h="109219">
                <a:moveTo>
                  <a:pt x="0" y="0"/>
                </a:moveTo>
                <a:lnTo>
                  <a:pt x="74755" y="109148"/>
                </a:lnTo>
              </a:path>
            </a:pathLst>
          </a:custGeom>
          <a:ln w="27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9291" y="2205713"/>
            <a:ext cx="99060" cy="310515"/>
          </a:xfrm>
          <a:custGeom>
            <a:avLst/>
            <a:gdLst/>
            <a:ahLst/>
            <a:cxnLst/>
            <a:rect l="l" t="t" r="r" b="b"/>
            <a:pathLst>
              <a:path w="99060" h="310514">
                <a:moveTo>
                  <a:pt x="0" y="310011"/>
                </a:moveTo>
                <a:lnTo>
                  <a:pt x="98751" y="0"/>
                </a:lnTo>
              </a:path>
            </a:pathLst>
          </a:custGeom>
          <a:ln w="14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8042" y="2205713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054" y="0"/>
                </a:lnTo>
              </a:path>
            </a:pathLst>
          </a:custGeom>
          <a:ln w="8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7634" y="254755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452" y="0"/>
                </a:lnTo>
              </a:path>
            </a:pathLst>
          </a:custGeom>
          <a:ln w="15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6760" y="2546411"/>
            <a:ext cx="105029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210" dirty="0">
                <a:latin typeface="Times New Roman"/>
                <a:cs typeface="Times New Roman"/>
              </a:rPr>
              <a:t>100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7444" y="2019618"/>
            <a:ext cx="70866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210" dirty="0">
                <a:latin typeface="Times New Roman"/>
                <a:cs typeface="Times New Roman"/>
              </a:rPr>
              <a:t>10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9247" y="2197636"/>
            <a:ext cx="17018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8166" y="2193162"/>
            <a:ext cx="6311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620" dirty="0">
                <a:latin typeface="Times New Roman"/>
                <a:cs typeface="Times New Roman"/>
              </a:rPr>
              <a:t>1</a:t>
            </a:r>
            <a:r>
              <a:rPr sz="1700" spc="770" dirty="0">
                <a:latin typeface="Symbol"/>
                <a:cs typeface="Symbol"/>
              </a:rPr>
              <a:t></a:t>
            </a:r>
            <a:r>
              <a:rPr sz="2000" i="1" spc="590" dirty="0">
                <a:latin typeface="Symbol"/>
                <a:cs typeface="Symbol"/>
              </a:rPr>
              <a:t>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75" y="1821754"/>
            <a:ext cx="154368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47065" algn="l"/>
                <a:tab pos="1504950" algn="l"/>
              </a:tabLst>
            </a:pPr>
            <a:r>
              <a:rPr sz="2550" spc="1230" baseline="-34313" dirty="0">
                <a:latin typeface="Symbol"/>
                <a:cs typeface="Symbol"/>
              </a:rPr>
              <a:t></a:t>
            </a:r>
            <a:r>
              <a:rPr sz="1700" u="sng" spc="81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000" i="1" u="sng" spc="5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</a:t>
            </a:r>
            <a:r>
              <a:rPr sz="2000" u="sng" spc="5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9150" y="2254590"/>
            <a:ext cx="4177029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0310" algn="l"/>
                <a:tab pos="1733550" algn="l"/>
                <a:tab pos="3782060" algn="l"/>
              </a:tabLst>
            </a:pPr>
            <a:r>
              <a:rPr sz="2950" i="1" spc="1390" dirty="0">
                <a:latin typeface="Times New Roman"/>
                <a:cs typeface="Times New Roman"/>
              </a:rPr>
              <a:t>P</a:t>
            </a:r>
            <a:r>
              <a:rPr sz="2950" spc="270" dirty="0">
                <a:latin typeface="Times New Roman"/>
                <a:cs typeface="Times New Roman"/>
              </a:rPr>
              <a:t>.</a:t>
            </a:r>
            <a:r>
              <a:rPr sz="2950" i="1" spc="1820" dirty="0">
                <a:latin typeface="Times New Roman"/>
                <a:cs typeface="Times New Roman"/>
              </a:rPr>
              <a:t>O</a:t>
            </a:r>
            <a:r>
              <a:rPr sz="2950" i="1" dirty="0">
                <a:latin typeface="Times New Roman"/>
                <a:cs typeface="Times New Roman"/>
              </a:rPr>
              <a:t>	</a:t>
            </a:r>
            <a:r>
              <a:rPr sz="2950" spc="1385" dirty="0">
                <a:latin typeface="Symbol"/>
                <a:cs typeface="Symbol"/>
              </a:rPr>
              <a:t>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i="1" spc="1120" dirty="0">
                <a:latin typeface="Times New Roman"/>
                <a:cs typeface="Times New Roman"/>
              </a:rPr>
              <a:t>e</a:t>
            </a:r>
            <a:r>
              <a:rPr sz="2950" i="1" dirty="0">
                <a:latin typeface="Times New Roman"/>
                <a:cs typeface="Times New Roman"/>
              </a:rPr>
              <a:t>	</a:t>
            </a:r>
            <a:r>
              <a:rPr sz="2950" spc="138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3217" y="1847850"/>
            <a:ext cx="5615940" cy="1181100"/>
          </a:xfrm>
          <a:custGeom>
            <a:avLst/>
            <a:gdLst/>
            <a:ahLst/>
            <a:cxnLst/>
            <a:rect l="l" t="t" r="r" b="b"/>
            <a:pathLst>
              <a:path w="5615940" h="1181100">
                <a:moveTo>
                  <a:pt x="0" y="1181100"/>
                </a:moveTo>
                <a:lnTo>
                  <a:pt x="5615939" y="1181100"/>
                </a:lnTo>
                <a:lnTo>
                  <a:pt x="5615939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3531" y="2255520"/>
            <a:ext cx="358140" cy="76200"/>
          </a:xfrm>
          <a:custGeom>
            <a:avLst/>
            <a:gdLst/>
            <a:ahLst/>
            <a:cxnLst/>
            <a:rect l="l" t="t" r="r" b="b"/>
            <a:pathLst>
              <a:path w="358140" h="76200">
                <a:moveTo>
                  <a:pt x="281940" y="0"/>
                </a:moveTo>
                <a:lnTo>
                  <a:pt x="281940" y="76200"/>
                </a:lnTo>
                <a:lnTo>
                  <a:pt x="345440" y="44450"/>
                </a:lnTo>
                <a:lnTo>
                  <a:pt x="294640" y="44450"/>
                </a:lnTo>
                <a:lnTo>
                  <a:pt x="294640" y="31750"/>
                </a:lnTo>
                <a:lnTo>
                  <a:pt x="345440" y="31750"/>
                </a:lnTo>
                <a:lnTo>
                  <a:pt x="281940" y="0"/>
                </a:lnTo>
                <a:close/>
              </a:path>
              <a:path w="358140" h="76200">
                <a:moveTo>
                  <a:pt x="2819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1940" y="44450"/>
                </a:lnTo>
                <a:lnTo>
                  <a:pt x="281940" y="31750"/>
                </a:lnTo>
                <a:close/>
              </a:path>
              <a:path w="358140" h="76200">
                <a:moveTo>
                  <a:pt x="345440" y="31750"/>
                </a:moveTo>
                <a:lnTo>
                  <a:pt x="294640" y="31750"/>
                </a:lnTo>
                <a:lnTo>
                  <a:pt x="294640" y="44450"/>
                </a:lnTo>
                <a:lnTo>
                  <a:pt x="345440" y="44450"/>
                </a:lnTo>
                <a:lnTo>
                  <a:pt x="358140" y="38100"/>
                </a:lnTo>
                <a:lnTo>
                  <a:pt x="3454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6481" y="4525035"/>
            <a:ext cx="1295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6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952" y="4566708"/>
            <a:ext cx="116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4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4558" y="4313361"/>
            <a:ext cx="103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25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0268" y="3685763"/>
            <a:ext cx="29089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16559" algn="l"/>
                <a:tab pos="1853564" algn="l"/>
                <a:tab pos="2270760" algn="l"/>
              </a:tabLst>
            </a:pPr>
            <a:r>
              <a:rPr sz="5775" i="1" spc="352" baseline="-34632" dirty="0">
                <a:latin typeface="Times New Roman"/>
                <a:cs typeface="Times New Roman"/>
              </a:rPr>
              <a:t>t	</a:t>
            </a:r>
            <a:r>
              <a:rPr sz="3825" spc="480" baseline="-34858" dirty="0">
                <a:latin typeface="Symbol"/>
                <a:cs typeface="Symbol"/>
              </a:rPr>
              <a:t></a:t>
            </a:r>
            <a:r>
              <a:rPr sz="2550" u="heavy" spc="1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550" spc="1070" dirty="0">
                <a:latin typeface="Times New Roman"/>
                <a:cs typeface="Times New Roman"/>
              </a:rPr>
              <a:t> </a:t>
            </a:r>
            <a:r>
              <a:rPr sz="3825" spc="480" baseline="-34858" dirty="0">
                <a:latin typeface="Symbol"/>
                <a:cs typeface="Symbol"/>
              </a:rPr>
              <a:t></a:t>
            </a:r>
            <a:r>
              <a:rPr sz="2550" u="heavy" spc="3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550" u="heavy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	</a:t>
            </a:r>
            <a:r>
              <a:rPr sz="3825" spc="480" baseline="-34858" dirty="0">
                <a:latin typeface="Symbol"/>
                <a:cs typeface="Symbol"/>
              </a:rPr>
              <a:t></a:t>
            </a:r>
            <a:r>
              <a:rPr sz="3825" spc="-277" baseline="-34858" dirty="0">
                <a:latin typeface="Times New Roman"/>
                <a:cs typeface="Times New Roman"/>
              </a:rPr>
              <a:t> </a:t>
            </a:r>
            <a:r>
              <a:rPr sz="3825" spc="434" baseline="-34858" dirty="0">
                <a:latin typeface="Times New Roman"/>
                <a:cs typeface="Times New Roman"/>
              </a:rPr>
              <a:t>1</a:t>
            </a:r>
            <a:endParaRPr sz="3825" baseline="-3485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5871" y="4281467"/>
            <a:ext cx="4368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750" i="1" spc="-40" dirty="0">
                <a:latin typeface="Symbol"/>
                <a:cs typeface="Symbol"/>
              </a:rPr>
              <a:t>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3726" y="4207026"/>
            <a:ext cx="275590" cy="660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4150" i="1" spc="245" dirty="0">
                <a:latin typeface="Symbol"/>
                <a:cs typeface="Symbol"/>
              </a:rPr>
              <a:t>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6077" y="3859529"/>
            <a:ext cx="2970530" cy="984885"/>
          </a:xfrm>
          <a:custGeom>
            <a:avLst/>
            <a:gdLst/>
            <a:ahLst/>
            <a:cxnLst/>
            <a:rect l="l" t="t" r="r" b="b"/>
            <a:pathLst>
              <a:path w="2970529" h="984885">
                <a:moveTo>
                  <a:pt x="0" y="984504"/>
                </a:moveTo>
                <a:lnTo>
                  <a:pt x="2970276" y="984504"/>
                </a:lnTo>
                <a:lnTo>
                  <a:pt x="2970276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27777" y="4302396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0306" y="3988897"/>
            <a:ext cx="116459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1345" algn="l"/>
              </a:tabLst>
            </a:pPr>
            <a:r>
              <a:rPr sz="3600" i="1" spc="-125" dirty="0">
                <a:latin typeface="Symbol"/>
                <a:cs typeface="Symbol"/>
              </a:rPr>
              <a:t></a:t>
            </a:r>
            <a:r>
              <a:rPr sz="3600" spc="-125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19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69179" y="4314444"/>
            <a:ext cx="1153795" cy="76200"/>
          </a:xfrm>
          <a:custGeom>
            <a:avLst/>
            <a:gdLst/>
            <a:ahLst/>
            <a:cxnLst/>
            <a:rect l="l" t="t" r="r" b="b"/>
            <a:pathLst>
              <a:path w="1153795" h="76200">
                <a:moveTo>
                  <a:pt x="1077468" y="0"/>
                </a:moveTo>
                <a:lnTo>
                  <a:pt x="1077468" y="76199"/>
                </a:lnTo>
                <a:lnTo>
                  <a:pt x="1140968" y="44449"/>
                </a:lnTo>
                <a:lnTo>
                  <a:pt x="1090168" y="44449"/>
                </a:lnTo>
                <a:lnTo>
                  <a:pt x="1090168" y="31749"/>
                </a:lnTo>
                <a:lnTo>
                  <a:pt x="1140968" y="31749"/>
                </a:lnTo>
                <a:lnTo>
                  <a:pt x="1077468" y="0"/>
                </a:lnTo>
                <a:close/>
              </a:path>
              <a:path w="1153795" h="76200">
                <a:moveTo>
                  <a:pt x="107746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077468" y="44449"/>
                </a:lnTo>
                <a:lnTo>
                  <a:pt x="1077468" y="31749"/>
                </a:lnTo>
                <a:close/>
              </a:path>
              <a:path w="1153795" h="76200">
                <a:moveTo>
                  <a:pt x="1140968" y="31749"/>
                </a:moveTo>
                <a:lnTo>
                  <a:pt x="1090168" y="31749"/>
                </a:lnTo>
                <a:lnTo>
                  <a:pt x="1090168" y="44449"/>
                </a:lnTo>
                <a:lnTo>
                  <a:pt x="1140968" y="44449"/>
                </a:lnTo>
                <a:lnTo>
                  <a:pt x="1153668" y="38099"/>
                </a:lnTo>
                <a:lnTo>
                  <a:pt x="1140968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24213" y="5028500"/>
            <a:ext cx="29527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20" dirty="0">
                <a:latin typeface="Times New Roman"/>
                <a:cs typeface="Times New Roman"/>
              </a:rPr>
              <a:t>&amp;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9546" y="5258606"/>
            <a:ext cx="351345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98520" algn="l"/>
              </a:tabLst>
            </a:pPr>
            <a:r>
              <a:rPr sz="1550" i="1" spc="20" dirty="0">
                <a:latin typeface="Times New Roman"/>
                <a:cs typeface="Times New Roman"/>
              </a:rPr>
              <a:t>n	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5919" y="5009711"/>
            <a:ext cx="2787015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spc="30" dirty="0">
                <a:latin typeface="Times New Roman"/>
                <a:cs typeface="Times New Roman"/>
              </a:rPr>
              <a:t>2</a:t>
            </a:r>
            <a:r>
              <a:rPr sz="2700" i="1" spc="30" dirty="0">
                <a:latin typeface="Times New Roman"/>
                <a:cs typeface="Times New Roman"/>
              </a:rPr>
              <a:t>a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k</a:t>
            </a:r>
            <a:r>
              <a:rPr sz="2700" i="1" spc="14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420" dirty="0">
                <a:latin typeface="Times New Roman"/>
                <a:cs typeface="Times New Roman"/>
              </a:rPr>
              <a:t> </a:t>
            </a:r>
            <a:r>
              <a:rPr sz="2850" i="1" spc="-350" dirty="0">
                <a:latin typeface="Symbol"/>
                <a:cs typeface="Symbol"/>
              </a:rPr>
              <a:t></a:t>
            </a:r>
            <a:r>
              <a:rPr sz="2325" spc="-525" baseline="43010" dirty="0">
                <a:latin typeface="Times New Roman"/>
                <a:cs typeface="Times New Roman"/>
              </a:rPr>
              <a:t>2</a:t>
            </a:r>
            <a:r>
              <a:rPr sz="2325" spc="-487" baseline="4301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0.305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7257" y="5009711"/>
            <a:ext cx="1718310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i="1" spc="10" dirty="0">
                <a:latin typeface="Times New Roman"/>
                <a:cs typeface="Times New Roman"/>
              </a:rPr>
              <a:t>a</a:t>
            </a:r>
            <a:r>
              <a:rPr sz="2700" i="1" spc="-18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2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Times New Roman"/>
                <a:cs typeface="Times New Roman"/>
              </a:rPr>
              <a:t>2</a:t>
            </a:r>
            <a:r>
              <a:rPr sz="2850" i="1" spc="-155" dirty="0">
                <a:latin typeface="Symbol"/>
                <a:cs typeface="Symbol"/>
              </a:rPr>
              <a:t></a:t>
            </a:r>
            <a:endParaRPr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1026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Table </a:t>
            </a:r>
            <a:r>
              <a:rPr sz="3600" spc="-15" dirty="0"/>
              <a:t>3.1 </a:t>
            </a:r>
            <a:r>
              <a:rPr sz="3600" spc="-30" dirty="0"/>
              <a:t>Summary </a:t>
            </a:r>
            <a:r>
              <a:rPr sz="3600" spc="-10" dirty="0"/>
              <a:t>of </a:t>
            </a:r>
            <a:r>
              <a:rPr sz="3600" spc="-35" dirty="0"/>
              <a:t>response </a:t>
            </a:r>
            <a:r>
              <a:rPr sz="3600" spc="-10" dirty="0"/>
              <a:t>of </a:t>
            </a:r>
            <a:r>
              <a:rPr sz="3600" dirty="0"/>
              <a:t>a </a:t>
            </a:r>
            <a:r>
              <a:rPr sz="3600" spc="-100" dirty="0"/>
              <a:t>LTI </a:t>
            </a:r>
            <a:r>
              <a:rPr sz="3600" spc="-40" dirty="0"/>
              <a:t>first </a:t>
            </a:r>
            <a:r>
              <a:rPr sz="3600" spc="-35" dirty="0"/>
              <a:t>order</a:t>
            </a:r>
            <a:r>
              <a:rPr sz="3600" spc="-350" dirty="0"/>
              <a:t> </a:t>
            </a:r>
            <a:r>
              <a:rPr sz="3600" spc="-5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6664" y="5058155"/>
            <a:ext cx="1767839" cy="818515"/>
          </a:xfrm>
          <a:custGeom>
            <a:avLst/>
            <a:gdLst/>
            <a:ahLst/>
            <a:cxnLst/>
            <a:rect l="l" t="t" r="r" b="b"/>
            <a:pathLst>
              <a:path w="1767840" h="818514">
                <a:moveTo>
                  <a:pt x="0" y="818388"/>
                </a:moveTo>
                <a:lnTo>
                  <a:pt x="1767839" y="818388"/>
                </a:lnTo>
                <a:lnTo>
                  <a:pt x="1767839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1133" y="5480776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535" y="0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28" y="5460106"/>
            <a:ext cx="16700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0" dirty="0">
                <a:latin typeface="Symbol"/>
                <a:cs typeface="Symbol"/>
              </a:rPr>
              <a:t>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1457" y="5088446"/>
            <a:ext cx="176022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0" i="1" spc="75" baseline="-24444" dirty="0">
                <a:latin typeface="Times New Roman"/>
                <a:cs typeface="Times New Roman"/>
              </a:rPr>
              <a:t>c</a:t>
            </a:r>
            <a:r>
              <a:rPr sz="3750" spc="75" baseline="-24444" dirty="0">
                <a:latin typeface="Times New Roman"/>
                <a:cs typeface="Times New Roman"/>
              </a:rPr>
              <a:t>(</a:t>
            </a:r>
            <a:r>
              <a:rPr sz="3750" i="1" spc="75" baseline="-24444" dirty="0">
                <a:latin typeface="Times New Roman"/>
                <a:cs typeface="Times New Roman"/>
              </a:rPr>
              <a:t>t</a:t>
            </a:r>
            <a:r>
              <a:rPr sz="3750" spc="75" baseline="-24444" dirty="0">
                <a:latin typeface="Times New Roman"/>
                <a:cs typeface="Times New Roman"/>
              </a:rPr>
              <a:t>) </a:t>
            </a:r>
            <a:r>
              <a:rPr sz="3750" spc="30" baseline="-24444" dirty="0">
                <a:latin typeface="Symbol"/>
                <a:cs typeface="Symbol"/>
              </a:rPr>
              <a:t></a:t>
            </a:r>
            <a:r>
              <a:rPr sz="3750" spc="30" baseline="-24444" dirty="0">
                <a:latin typeface="Times New Roman"/>
                <a:cs typeface="Times New Roman"/>
              </a:rPr>
              <a:t> </a:t>
            </a:r>
            <a:r>
              <a:rPr sz="3750" spc="22" baseline="10000" dirty="0">
                <a:latin typeface="Times New Roman"/>
                <a:cs typeface="Times New Roman"/>
              </a:rPr>
              <a:t>1</a:t>
            </a:r>
            <a:r>
              <a:rPr sz="3750" spc="-667" baseline="10000" dirty="0">
                <a:latin typeface="Times New Roman"/>
                <a:cs typeface="Times New Roman"/>
              </a:rPr>
              <a:t> </a:t>
            </a:r>
            <a:r>
              <a:rPr sz="3750" i="1" spc="7" baseline="-24444" dirty="0">
                <a:latin typeface="Times New Roman"/>
                <a:cs typeface="Times New Roman"/>
              </a:rPr>
              <a:t>e</a:t>
            </a:r>
            <a:r>
              <a:rPr sz="1450" spc="5" dirty="0">
                <a:latin typeface="Symbol"/>
                <a:cs typeface="Symbol"/>
              </a:rPr>
              <a:t></a:t>
            </a:r>
            <a:r>
              <a:rPr sz="1900" spc="5" dirty="0">
                <a:latin typeface="Symbol"/>
                <a:cs typeface="Symbol"/>
              </a:rPr>
              <a:t></a:t>
            </a:r>
            <a:r>
              <a:rPr sz="1450" i="1" spc="5" dirty="0">
                <a:latin typeface="Times New Roman"/>
                <a:cs typeface="Times New Roman"/>
              </a:rPr>
              <a:t>t </a:t>
            </a:r>
            <a:r>
              <a:rPr sz="1450" spc="20" dirty="0">
                <a:latin typeface="Times New Roman"/>
                <a:cs typeface="Times New Roman"/>
              </a:rPr>
              <a:t>/</a:t>
            </a:r>
            <a:r>
              <a:rPr sz="1500" i="1" spc="20" dirty="0">
                <a:latin typeface="Symbol"/>
                <a:cs typeface="Symbol"/>
              </a:rPr>
              <a:t></a:t>
            </a:r>
            <a:r>
              <a:rPr sz="1500" i="1" spc="20" dirty="0">
                <a:latin typeface="Times New Roman"/>
                <a:cs typeface="Times New Roman"/>
              </a:rPr>
              <a:t> </a:t>
            </a:r>
            <a:r>
              <a:rPr sz="1900" spc="-150" dirty="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9342" y="3738379"/>
            <a:ext cx="18929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i="1" spc="55" dirty="0">
                <a:latin typeface="Times New Roman"/>
                <a:cs typeface="Times New Roman"/>
              </a:rPr>
              <a:t>c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Symbol"/>
                <a:cs typeface="Symbol"/>
              </a:rPr>
              <a:t></a:t>
            </a:r>
            <a:r>
              <a:rPr sz="2500" spc="-39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Times New Roman"/>
                <a:cs typeface="Times New Roman"/>
              </a:rPr>
              <a:t>1</a:t>
            </a:r>
            <a:r>
              <a:rPr sz="2500" spc="114" dirty="0">
                <a:latin typeface="Symbol"/>
                <a:cs typeface="Symbol"/>
              </a:rPr>
              <a:t>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e</a:t>
            </a:r>
            <a:r>
              <a:rPr sz="2175" spc="30" baseline="42145" dirty="0">
                <a:latin typeface="Symbol"/>
                <a:cs typeface="Symbol"/>
              </a:rPr>
              <a:t></a:t>
            </a:r>
            <a:r>
              <a:rPr sz="2850" spc="30" baseline="32163" dirty="0">
                <a:latin typeface="Symbol"/>
                <a:cs typeface="Symbol"/>
              </a:rPr>
              <a:t></a:t>
            </a:r>
            <a:r>
              <a:rPr sz="2175" i="1" spc="30" baseline="42145" dirty="0">
                <a:latin typeface="Times New Roman"/>
                <a:cs typeface="Times New Roman"/>
              </a:rPr>
              <a:t>t</a:t>
            </a:r>
            <a:r>
              <a:rPr sz="2175" i="1" spc="-195" baseline="42145" dirty="0">
                <a:latin typeface="Times New Roman"/>
                <a:cs typeface="Times New Roman"/>
              </a:rPr>
              <a:t> </a:t>
            </a:r>
            <a:r>
              <a:rPr sz="2175" spc="22" baseline="42145" dirty="0">
                <a:latin typeface="Times New Roman"/>
                <a:cs typeface="Times New Roman"/>
              </a:rPr>
              <a:t>/</a:t>
            </a:r>
            <a:r>
              <a:rPr sz="2325" i="1" spc="22" baseline="39426" dirty="0">
                <a:latin typeface="Symbol"/>
                <a:cs typeface="Symbol"/>
              </a:rPr>
              <a:t></a:t>
            </a:r>
            <a:r>
              <a:rPr sz="2325" i="1" spc="-127" baseline="39426" dirty="0">
                <a:latin typeface="Times New Roman"/>
                <a:cs typeface="Times New Roman"/>
              </a:rPr>
              <a:t> </a:t>
            </a:r>
            <a:r>
              <a:rPr sz="2850" spc="-209" baseline="32163" dirty="0">
                <a:latin typeface="Symbol"/>
                <a:cs typeface="Symbol"/>
              </a:rPr>
              <a:t></a:t>
            </a:r>
            <a:endParaRPr sz="2850" baseline="32163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3471" y="2353055"/>
            <a:ext cx="2504440" cy="475615"/>
          </a:xfrm>
          <a:custGeom>
            <a:avLst/>
            <a:gdLst/>
            <a:ahLst/>
            <a:cxnLst/>
            <a:rect l="l" t="t" r="r" b="b"/>
            <a:pathLst>
              <a:path w="2504440" h="475614">
                <a:moveTo>
                  <a:pt x="0" y="475488"/>
                </a:moveTo>
                <a:lnTo>
                  <a:pt x="2503931" y="475488"/>
                </a:lnTo>
                <a:lnTo>
                  <a:pt x="2503931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8408" y="2176683"/>
            <a:ext cx="25184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00" i="1" spc="55" dirty="0">
                <a:latin typeface="Times New Roman"/>
                <a:cs typeface="Times New Roman"/>
              </a:rPr>
              <a:t>c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t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</a:t>
            </a:r>
            <a:r>
              <a:rPr sz="2650" i="1" spc="60" dirty="0">
                <a:latin typeface="Symbol"/>
                <a:cs typeface="Symbol"/>
              </a:rPr>
              <a:t></a:t>
            </a:r>
            <a:r>
              <a:rPr sz="2650" i="1" spc="-335" dirty="0">
                <a:latin typeface="Times New Roman"/>
                <a:cs typeface="Times New Roman"/>
              </a:rPr>
              <a:t> </a:t>
            </a:r>
            <a:r>
              <a:rPr sz="4000" spc="-235" dirty="0">
                <a:latin typeface="Symbol"/>
                <a:cs typeface="Symbol"/>
              </a:rPr>
              <a:t></a:t>
            </a:r>
            <a:r>
              <a:rPr sz="2500" spc="-235" dirty="0">
                <a:latin typeface="Times New Roman"/>
                <a:cs typeface="Times New Roman"/>
              </a:rPr>
              <a:t>1</a:t>
            </a:r>
            <a:r>
              <a:rPr sz="2500" spc="-235" dirty="0">
                <a:latin typeface="Symbol"/>
                <a:cs typeface="Symbol"/>
              </a:rPr>
              <a:t>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e</a:t>
            </a:r>
            <a:r>
              <a:rPr sz="2175" spc="104" baseline="42145" dirty="0">
                <a:latin typeface="Symbol"/>
                <a:cs typeface="Symbol"/>
              </a:rPr>
              <a:t></a:t>
            </a:r>
            <a:r>
              <a:rPr sz="2175" i="1" spc="104" baseline="42145" dirty="0">
                <a:latin typeface="Times New Roman"/>
                <a:cs typeface="Times New Roman"/>
              </a:rPr>
              <a:t>t</a:t>
            </a:r>
            <a:r>
              <a:rPr sz="2175" i="1" spc="-202" baseline="42145" dirty="0">
                <a:latin typeface="Times New Roman"/>
                <a:cs typeface="Times New Roman"/>
              </a:rPr>
              <a:t> </a:t>
            </a:r>
            <a:r>
              <a:rPr sz="2175" spc="30" baseline="42145" dirty="0">
                <a:latin typeface="Times New Roman"/>
                <a:cs typeface="Times New Roman"/>
              </a:rPr>
              <a:t>/</a:t>
            </a:r>
            <a:r>
              <a:rPr sz="2325" i="1" spc="30" baseline="39426" dirty="0">
                <a:latin typeface="Symbol"/>
                <a:cs typeface="Symbol"/>
              </a:rPr>
              <a:t></a:t>
            </a:r>
            <a:r>
              <a:rPr sz="2325" i="1" spc="225" baseline="39426" dirty="0">
                <a:latin typeface="Times New Roman"/>
                <a:cs typeface="Times New Roman"/>
              </a:rPr>
              <a:t> </a:t>
            </a:r>
            <a:r>
              <a:rPr sz="4000" spc="-480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1796" y="1403350"/>
            <a:ext cx="82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inpu</a:t>
            </a:r>
            <a:r>
              <a:rPr sz="2400" b="1" dirty="0">
                <a:latin typeface="Times New Roman"/>
                <a:cs typeface="Times New Roman"/>
              </a:rPr>
              <a:t>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1486" y="1403350"/>
            <a:ext cx="99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9491" y="2317750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unite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2079" y="3765930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unite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0639" y="5234685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unite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impulse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46135" y="32857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3311" y="3285744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3311" y="3285744"/>
            <a:ext cx="3389629" cy="0"/>
          </a:xfrm>
          <a:custGeom>
            <a:avLst/>
            <a:gdLst/>
            <a:ahLst/>
            <a:cxnLst/>
            <a:rect l="l" t="t" r="r" b="b"/>
            <a:pathLst>
              <a:path w="3389629">
                <a:moveTo>
                  <a:pt x="0" y="0"/>
                </a:moveTo>
                <a:lnTo>
                  <a:pt x="33893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6135" y="47335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3311" y="4733544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3311" y="4733544"/>
            <a:ext cx="3389629" cy="0"/>
          </a:xfrm>
          <a:custGeom>
            <a:avLst/>
            <a:gdLst/>
            <a:ahLst/>
            <a:cxnLst/>
            <a:rect l="l" t="t" r="r" b="b"/>
            <a:pathLst>
              <a:path w="3389629">
                <a:moveTo>
                  <a:pt x="0" y="0"/>
                </a:moveTo>
                <a:lnTo>
                  <a:pt x="338937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3311" y="1990344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000" y="5198364"/>
            <a:ext cx="2268220" cy="474345"/>
          </a:xfrm>
          <a:custGeom>
            <a:avLst/>
            <a:gdLst/>
            <a:ahLst/>
            <a:cxnLst/>
            <a:rect l="l" t="t" r="r" b="b"/>
            <a:pathLst>
              <a:path w="2268220" h="474345">
                <a:moveTo>
                  <a:pt x="0" y="473964"/>
                </a:moveTo>
                <a:lnTo>
                  <a:pt x="2267712" y="473964"/>
                </a:lnTo>
                <a:lnTo>
                  <a:pt x="2267712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4306" y="5396543"/>
            <a:ext cx="1219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4869" y="5084210"/>
            <a:ext cx="220535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-50" dirty="0">
                <a:latin typeface="Times New Roman"/>
                <a:cs typeface="Times New Roman"/>
              </a:rPr>
              <a:t>r</a:t>
            </a:r>
            <a:r>
              <a:rPr sz="3250" spc="-50" dirty="0">
                <a:latin typeface="Symbol"/>
                <a:cs typeface="Symbol"/>
              </a:rPr>
              <a:t></a:t>
            </a:r>
            <a:r>
              <a:rPr sz="2450" i="1" spc="-50" dirty="0">
                <a:latin typeface="Times New Roman"/>
                <a:cs typeface="Times New Roman"/>
              </a:rPr>
              <a:t>t</a:t>
            </a:r>
            <a:r>
              <a:rPr sz="3250" spc="-50" dirty="0">
                <a:latin typeface="Symbol"/>
                <a:cs typeface="Symbol"/>
              </a:rPr>
              <a:t></a:t>
            </a:r>
            <a:r>
              <a:rPr sz="3250" spc="-484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</a:t>
            </a:r>
            <a:r>
              <a:rPr sz="2450" spc="-25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Symbol"/>
                <a:cs typeface="Symbol"/>
              </a:rPr>
              <a:t></a:t>
            </a:r>
            <a:r>
              <a:rPr sz="2600" i="1" spc="-315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(</a:t>
            </a:r>
            <a:r>
              <a:rPr sz="2450" i="1" spc="70" dirty="0">
                <a:latin typeface="Times New Roman"/>
                <a:cs typeface="Times New Roman"/>
              </a:rPr>
              <a:t>t</a:t>
            </a:r>
            <a:r>
              <a:rPr sz="2450" spc="70" dirty="0">
                <a:latin typeface="Times New Roman"/>
                <a:cs typeface="Times New Roman"/>
              </a:rPr>
              <a:t>)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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u</a:t>
            </a:r>
            <a:r>
              <a:rPr sz="2450" i="1" spc="36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(</a:t>
            </a:r>
            <a:r>
              <a:rPr sz="2450" i="1" spc="70" dirty="0">
                <a:latin typeface="Times New Roman"/>
                <a:cs typeface="Times New Roman"/>
              </a:rPr>
              <a:t>t</a:t>
            </a:r>
            <a:r>
              <a:rPr sz="2450" spc="7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30111" y="1380744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9311" y="1380744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4648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8371" y="3742944"/>
            <a:ext cx="2322830" cy="448309"/>
          </a:xfrm>
          <a:custGeom>
            <a:avLst/>
            <a:gdLst/>
            <a:ahLst/>
            <a:cxnLst/>
            <a:rect l="l" t="t" r="r" b="b"/>
            <a:pathLst>
              <a:path w="2322829" h="448310">
                <a:moveTo>
                  <a:pt x="0" y="448055"/>
                </a:moveTo>
                <a:lnTo>
                  <a:pt x="2322576" y="448055"/>
                </a:lnTo>
                <a:lnTo>
                  <a:pt x="2322576" y="0"/>
                </a:lnTo>
                <a:lnTo>
                  <a:pt x="0" y="0"/>
                </a:lnTo>
                <a:lnTo>
                  <a:pt x="0" y="448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20008" y="3629008"/>
            <a:ext cx="262953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0"/>
              </a:spcBef>
            </a:pPr>
            <a:r>
              <a:rPr sz="2500" i="1" spc="-65" dirty="0">
                <a:latin typeface="Times New Roman"/>
                <a:cs typeface="Times New Roman"/>
              </a:rPr>
              <a:t>r</a:t>
            </a:r>
            <a:r>
              <a:rPr sz="3300" spc="-65" dirty="0">
                <a:latin typeface="Symbol"/>
                <a:cs typeface="Symbol"/>
              </a:rPr>
              <a:t></a:t>
            </a:r>
            <a:r>
              <a:rPr sz="2500" i="1" spc="-65" dirty="0">
                <a:latin typeface="Times New Roman"/>
                <a:cs typeface="Times New Roman"/>
              </a:rPr>
              <a:t>t</a:t>
            </a:r>
            <a:r>
              <a:rPr sz="3300" spc="-65" dirty="0">
                <a:latin typeface="Symbol"/>
                <a:cs typeface="Symbol"/>
              </a:rPr>
              <a:t></a:t>
            </a:r>
            <a:r>
              <a:rPr sz="3300" spc="-50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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u</a:t>
            </a:r>
            <a:r>
              <a:rPr sz="2500" spc="70" dirty="0">
                <a:latin typeface="Times New Roman"/>
                <a:cs typeface="Times New Roman"/>
              </a:rPr>
              <a:t>(</a:t>
            </a:r>
            <a:r>
              <a:rPr sz="2500" i="1" spc="70" dirty="0">
                <a:latin typeface="Times New Roman"/>
                <a:cs typeface="Times New Roman"/>
              </a:rPr>
              <a:t>t</a:t>
            </a:r>
            <a:r>
              <a:rPr sz="2500" spc="70" dirty="0">
                <a:latin typeface="Times New Roman"/>
                <a:cs typeface="Times New Roman"/>
              </a:rPr>
              <a:t>)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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i="1" spc="55" dirty="0">
                <a:latin typeface="Times New Roman"/>
                <a:cs typeface="Times New Roman"/>
              </a:rPr>
              <a:t>u</a:t>
            </a:r>
            <a:r>
              <a:rPr sz="2175" spc="82" baseline="-22988" dirty="0">
                <a:latin typeface="Symbol"/>
                <a:cs typeface="Symbol"/>
              </a:rPr>
              <a:t></a:t>
            </a:r>
            <a:r>
              <a:rPr sz="2175" spc="82" baseline="-22988" dirty="0">
                <a:latin typeface="Times New Roman"/>
                <a:cs typeface="Times New Roman"/>
              </a:rPr>
              <a:t>1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71188" y="2380488"/>
            <a:ext cx="1554480" cy="448309"/>
          </a:xfrm>
          <a:custGeom>
            <a:avLst/>
            <a:gdLst/>
            <a:ahLst/>
            <a:cxnLst/>
            <a:rect l="l" t="t" r="r" b="b"/>
            <a:pathLst>
              <a:path w="1554479" h="448310">
                <a:moveTo>
                  <a:pt x="0" y="448055"/>
                </a:moveTo>
                <a:lnTo>
                  <a:pt x="1554480" y="448055"/>
                </a:lnTo>
                <a:lnTo>
                  <a:pt x="1554480" y="0"/>
                </a:lnTo>
                <a:lnTo>
                  <a:pt x="0" y="0"/>
                </a:lnTo>
                <a:lnTo>
                  <a:pt x="0" y="448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20008" y="2266552"/>
            <a:ext cx="262953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0"/>
              </a:spcBef>
            </a:pPr>
            <a:r>
              <a:rPr sz="2500" i="1" spc="-70" dirty="0">
                <a:latin typeface="Times New Roman"/>
                <a:cs typeface="Times New Roman"/>
              </a:rPr>
              <a:t>r</a:t>
            </a:r>
            <a:r>
              <a:rPr sz="3300" spc="-70" dirty="0">
                <a:latin typeface="Symbol"/>
                <a:cs typeface="Symbol"/>
              </a:rPr>
              <a:t></a:t>
            </a:r>
            <a:r>
              <a:rPr sz="2500" i="1" spc="-70" dirty="0">
                <a:latin typeface="Times New Roman"/>
                <a:cs typeface="Times New Roman"/>
              </a:rPr>
              <a:t>t</a:t>
            </a:r>
            <a:r>
              <a:rPr sz="3300" spc="-70" dirty="0">
                <a:latin typeface="Symbol"/>
                <a:cs typeface="Symbol"/>
              </a:rPr>
              <a:t></a:t>
            </a:r>
            <a:r>
              <a:rPr sz="3300" spc="-49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Symbol"/>
                <a:cs typeface="Symbol"/>
              </a:rPr>
              <a:t>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60" dirty="0">
                <a:latin typeface="Times New Roman"/>
                <a:cs typeface="Times New Roman"/>
              </a:rPr>
              <a:t>u</a:t>
            </a:r>
            <a:r>
              <a:rPr sz="2175" spc="89" baseline="-22988" dirty="0">
                <a:latin typeface="Symbol"/>
                <a:cs typeface="Symbol"/>
              </a:rPr>
              <a:t></a:t>
            </a:r>
            <a:r>
              <a:rPr sz="2175" spc="89" baseline="-22988" dirty="0">
                <a:latin typeface="Times New Roman"/>
                <a:cs typeface="Times New Roman"/>
              </a:rPr>
              <a:t>2</a:t>
            </a:r>
            <a:r>
              <a:rPr sz="2175" spc="-179" baseline="-22988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3420" y="28285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89" h="914400">
                <a:moveTo>
                  <a:pt x="57912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2" y="653795"/>
                </a:lnTo>
                <a:lnTo>
                  <a:pt x="57912" y="624839"/>
                </a:lnTo>
                <a:close/>
              </a:path>
              <a:path w="173989" h="914400">
                <a:moveTo>
                  <a:pt x="115824" y="0"/>
                </a:moveTo>
                <a:lnTo>
                  <a:pt x="57912" y="0"/>
                </a:lnTo>
                <a:lnTo>
                  <a:pt x="57912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89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42688" y="28498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95267" y="32717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32782" y="28399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86243" y="28285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90" h="914400">
                <a:moveTo>
                  <a:pt x="57911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1" y="653795"/>
                </a:lnTo>
                <a:lnTo>
                  <a:pt x="57911" y="624839"/>
                </a:lnTo>
                <a:close/>
              </a:path>
              <a:path w="173990" h="914400">
                <a:moveTo>
                  <a:pt x="115824" y="0"/>
                </a:moveTo>
                <a:lnTo>
                  <a:pt x="57911" y="0"/>
                </a:lnTo>
                <a:lnTo>
                  <a:pt x="57911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90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25511" y="28498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8091" y="32717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15606" y="28399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03420" y="42001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89" h="914400">
                <a:moveTo>
                  <a:pt x="57912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2" y="653795"/>
                </a:lnTo>
                <a:lnTo>
                  <a:pt x="57912" y="624839"/>
                </a:lnTo>
                <a:close/>
              </a:path>
              <a:path w="173989" h="914400">
                <a:moveTo>
                  <a:pt x="115824" y="0"/>
                </a:moveTo>
                <a:lnTo>
                  <a:pt x="57912" y="0"/>
                </a:lnTo>
                <a:lnTo>
                  <a:pt x="57912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89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42688" y="42214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95267" y="46433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32782" y="42115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86243" y="42001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90" h="914400">
                <a:moveTo>
                  <a:pt x="57911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1" y="653795"/>
                </a:lnTo>
                <a:lnTo>
                  <a:pt x="57911" y="624839"/>
                </a:lnTo>
                <a:close/>
              </a:path>
              <a:path w="173990" h="914400">
                <a:moveTo>
                  <a:pt x="115824" y="0"/>
                </a:moveTo>
                <a:lnTo>
                  <a:pt x="57911" y="0"/>
                </a:lnTo>
                <a:lnTo>
                  <a:pt x="57911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90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5511" y="42214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8091" y="46433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15606" y="42115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4941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Second </a:t>
            </a:r>
            <a:r>
              <a:rPr spc="-45" dirty="0"/>
              <a:t>Order</a:t>
            </a:r>
            <a:r>
              <a:rPr spc="-18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8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general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second-order 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without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zeros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)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characterized by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transfer</a:t>
            </a:r>
            <a:r>
              <a:rPr sz="24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5430" y="61744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30" y="0"/>
                </a:lnTo>
              </a:path>
            </a:pathLst>
          </a:custGeom>
          <a:ln w="15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6857" y="6381233"/>
            <a:ext cx="13843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3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780" y="6190064"/>
            <a:ext cx="214376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130" dirty="0">
                <a:latin typeface="Times New Roman"/>
                <a:cs typeface="Times New Roman"/>
              </a:rPr>
              <a:t>s</a:t>
            </a:r>
            <a:r>
              <a:rPr sz="2550" spc="195" baseline="35947" dirty="0">
                <a:latin typeface="Times New Roman"/>
                <a:cs typeface="Times New Roman"/>
              </a:rPr>
              <a:t>2</a:t>
            </a:r>
            <a:r>
              <a:rPr sz="2550" spc="509" baseline="35947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Symbol"/>
                <a:cs typeface="Symbol"/>
              </a:rPr>
              <a:t>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Times New Roman"/>
                <a:cs typeface="Times New Roman"/>
              </a:rPr>
              <a:t>2</a:t>
            </a:r>
            <a:r>
              <a:rPr sz="2600" i="1" spc="-150" dirty="0">
                <a:latin typeface="Symbol"/>
                <a:cs typeface="Symbol"/>
              </a:rPr>
              <a:t></a:t>
            </a:r>
            <a:r>
              <a:rPr sz="2600" i="1" spc="-315" dirty="0">
                <a:latin typeface="Times New Roman"/>
                <a:cs typeface="Times New Roman"/>
              </a:rPr>
              <a:t> </a:t>
            </a:r>
            <a:r>
              <a:rPr sz="2550" i="1" spc="202" baseline="-19607" dirty="0">
                <a:latin typeface="Times New Roman"/>
                <a:cs typeface="Times New Roman"/>
              </a:rPr>
              <a:t>n</a:t>
            </a:r>
            <a:r>
              <a:rPr sz="2450" i="1" spc="135" dirty="0">
                <a:latin typeface="Times New Roman"/>
                <a:cs typeface="Times New Roman"/>
              </a:rPr>
              <a:t>s</a:t>
            </a:r>
            <a:r>
              <a:rPr sz="2450" i="1" spc="-7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Symbol"/>
                <a:cs typeface="Symbol"/>
              </a:rPr>
              <a:t>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2550" spc="52" baseline="35947" dirty="0">
                <a:latin typeface="Times New Roman"/>
                <a:cs typeface="Times New Roman"/>
              </a:rPr>
              <a:t>2</a:t>
            </a:r>
            <a:endParaRPr sz="2550" baseline="3594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1856" y="5795863"/>
            <a:ext cx="249682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403985" algn="l"/>
                <a:tab pos="2458085" algn="l"/>
              </a:tabLst>
            </a:pPr>
            <a:r>
              <a:rPr sz="3675" spc="67" baseline="-22675" dirty="0">
                <a:latin typeface="Symbol"/>
                <a:cs typeface="Symbol"/>
              </a:rPr>
              <a:t></a:t>
            </a:r>
            <a:r>
              <a:rPr sz="2450" u="heavy" spc="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17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021" y="6173401"/>
            <a:ext cx="59499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10" dirty="0">
                <a:latin typeface="Times New Roman"/>
                <a:cs typeface="Times New Roman"/>
              </a:rPr>
              <a:t>R</a:t>
            </a:r>
            <a:r>
              <a:rPr sz="2450" spc="185" dirty="0">
                <a:latin typeface="Century"/>
                <a:cs typeface="Century"/>
              </a:rPr>
              <a:t>(</a:t>
            </a:r>
            <a:r>
              <a:rPr sz="2450" i="1" spc="165" dirty="0">
                <a:latin typeface="Times New Roman"/>
                <a:cs typeface="Times New Roman"/>
              </a:rPr>
              <a:t>s</a:t>
            </a:r>
            <a:r>
              <a:rPr sz="2450" spc="25" dirty="0">
                <a:latin typeface="Century"/>
                <a:cs typeface="Century"/>
              </a:rPr>
              <a:t>)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9089" y="5724024"/>
            <a:ext cx="62420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105" dirty="0">
                <a:latin typeface="Times New Roman"/>
                <a:cs typeface="Times New Roman"/>
              </a:rPr>
              <a:t>C</a:t>
            </a:r>
            <a:r>
              <a:rPr sz="2450" spc="185" dirty="0">
                <a:latin typeface="Century"/>
                <a:cs typeface="Century"/>
              </a:rPr>
              <a:t>(</a:t>
            </a:r>
            <a:r>
              <a:rPr sz="2450" i="1" spc="165" dirty="0">
                <a:latin typeface="Times New Roman"/>
                <a:cs typeface="Times New Roman"/>
              </a:rPr>
              <a:t>s</a:t>
            </a:r>
            <a:r>
              <a:rPr sz="2450" spc="25" dirty="0">
                <a:latin typeface="Century"/>
                <a:cs typeface="Century"/>
              </a:rPr>
              <a:t>)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9271" y="1999488"/>
            <a:ext cx="5384291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1357" y="4851411"/>
            <a:ext cx="1732914" cy="60465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800" i="1" spc="80" dirty="0">
                <a:latin typeface="Times New Roman"/>
                <a:cs typeface="Times New Roman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s </a:t>
            </a:r>
            <a:r>
              <a:rPr sz="2800" spc="25" dirty="0">
                <a:latin typeface="Symbol"/>
                <a:cs typeface="Symbol"/>
              </a:rPr>
              <a:t>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2</a:t>
            </a:r>
            <a:r>
              <a:rPr sz="2950" i="1" spc="-50" dirty="0">
                <a:latin typeface="Symbol"/>
                <a:cs typeface="Symbol"/>
              </a:rPr>
              <a:t></a:t>
            </a:r>
            <a:r>
              <a:rPr sz="2400" i="1" spc="-75" baseline="-24305" dirty="0">
                <a:latin typeface="Times New Roman"/>
                <a:cs typeface="Times New Roman"/>
              </a:rPr>
              <a:t>n </a:t>
            </a:r>
            <a:r>
              <a:rPr sz="2800" spc="1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088" y="4729418"/>
            <a:ext cx="2853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95805" algn="l"/>
                <a:tab pos="2814320" algn="l"/>
              </a:tabLst>
            </a:pPr>
            <a:r>
              <a:rPr sz="2800" i="1" spc="100" dirty="0">
                <a:latin typeface="Times New Roman"/>
                <a:cs typeface="Times New Roman"/>
              </a:rPr>
              <a:t>G</a:t>
            </a:r>
            <a:r>
              <a:rPr sz="2800" spc="100" dirty="0">
                <a:latin typeface="Times New Roman"/>
                <a:cs typeface="Times New Roman"/>
              </a:rPr>
              <a:t>(</a:t>
            </a:r>
            <a:r>
              <a:rPr sz="2800" i="1" spc="100" dirty="0">
                <a:latin typeface="Times New Roman"/>
                <a:cs typeface="Times New Roman"/>
              </a:rPr>
              <a:t>s</a:t>
            </a:r>
            <a:r>
              <a:rPr sz="2800" spc="100" dirty="0">
                <a:latin typeface="Times New Roman"/>
                <a:cs typeface="Times New Roman"/>
              </a:rPr>
              <a:t>)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Symbol"/>
                <a:cs typeface="Symbol"/>
              </a:rPr>
              <a:t></a:t>
            </a:r>
            <a:r>
              <a:rPr sz="4200" u="heavy" spc="37" baseline="218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2400" i="1" u="heavy" spc="44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00" baseline="3819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9265" y="4894833"/>
            <a:ext cx="408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Open-Loop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9866" y="6112561"/>
            <a:ext cx="427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Closed-Loop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2309812"/>
            <a:ext cx="4905375" cy="2238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8"/>
              <p:cNvSpPr txBox="1"/>
              <p:nvPr/>
            </p:nvSpPr>
            <p:spPr>
              <a:xfrm>
                <a:off x="2956485" y="4622882"/>
                <a:ext cx="518795" cy="328873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spcBef>
                    <a:spcPts val="11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85" y="4622882"/>
                <a:ext cx="518795" cy="328873"/>
              </a:xfrm>
              <a:prstGeom prst="rect">
                <a:avLst/>
              </a:prstGeom>
              <a:blipFill rotWithShape="0">
                <a:blip r:embed="rId6"/>
                <a:stretch>
                  <a:fillRect l="-10588" r="-3294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8"/>
              <p:cNvSpPr txBox="1"/>
              <p:nvPr/>
            </p:nvSpPr>
            <p:spPr>
              <a:xfrm>
                <a:off x="3059873" y="5707542"/>
                <a:ext cx="518795" cy="328873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spcBef>
                    <a:spcPts val="11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73" y="5707542"/>
                <a:ext cx="518795" cy="328873"/>
              </a:xfrm>
              <a:prstGeom prst="rect">
                <a:avLst/>
              </a:prstGeom>
              <a:blipFill rotWithShape="0">
                <a:blip r:embed="rId7"/>
                <a:stretch>
                  <a:fillRect l="-10588" r="-3294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4941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Second </a:t>
            </a:r>
            <a:r>
              <a:rPr spc="-45" dirty="0"/>
              <a:t>Order</a:t>
            </a:r>
            <a:r>
              <a:rPr spc="-18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093637" y="290401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09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7346" y="2888929"/>
            <a:ext cx="14795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3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6177" y="3176318"/>
            <a:ext cx="114808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2190" algn="l"/>
              </a:tabLst>
            </a:pPr>
            <a:r>
              <a:rPr sz="1850" i="1" spc="35" dirty="0">
                <a:latin typeface="Times New Roman"/>
                <a:cs typeface="Times New Roman"/>
              </a:rPr>
              <a:t>n	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705" y="2718245"/>
            <a:ext cx="390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800" i="1" spc="217" baseline="-25173" dirty="0">
                <a:latin typeface="Times New Roman"/>
                <a:cs typeface="Times New Roman"/>
              </a:rPr>
              <a:t>s</a:t>
            </a:r>
            <a:r>
              <a:rPr sz="1850" spc="14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4518" y="2326730"/>
            <a:ext cx="8013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20" dirty="0">
                <a:latin typeface="Times New Roman"/>
                <a:cs typeface="Times New Roman"/>
              </a:rPr>
              <a:t>C</a:t>
            </a:r>
            <a:r>
              <a:rPr sz="3200" spc="195" dirty="0">
                <a:latin typeface="Times New Roman"/>
                <a:cs typeface="Times New Roman"/>
              </a:rPr>
              <a:t>(</a:t>
            </a:r>
            <a:r>
              <a:rPr sz="3200" i="1" spc="140" dirty="0">
                <a:latin typeface="Times New Roman"/>
                <a:cs typeface="Times New Roman"/>
              </a:rPr>
              <a:t>s</a:t>
            </a:r>
            <a:r>
              <a:rPr sz="3200" spc="3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726891" y="2242762"/>
                <a:ext cx="518795" cy="328873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spcBef>
                    <a:spcPts val="11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91" y="2242762"/>
                <a:ext cx="518795" cy="328873"/>
              </a:xfrm>
              <a:prstGeom prst="rect">
                <a:avLst/>
              </a:prstGeom>
              <a:blipFill rotWithShape="0">
                <a:blip r:embed="rId4"/>
                <a:stretch>
                  <a:fillRect l="-9302" r="-3139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6342164" y="2879291"/>
            <a:ext cx="151828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6115" algn="l"/>
              </a:tabLst>
            </a:pPr>
            <a:r>
              <a:rPr sz="3400" i="1" spc="-204" dirty="0">
                <a:latin typeface="Symbol"/>
                <a:cs typeface="Symbol"/>
              </a:rPr>
              <a:t></a:t>
            </a:r>
            <a:r>
              <a:rPr sz="3400" spc="-204" dirty="0">
                <a:latin typeface="Times New Roman"/>
                <a:cs typeface="Times New Roman"/>
              </a:rPr>
              <a:t>	</a:t>
            </a:r>
            <a:r>
              <a:rPr sz="3200" i="1" spc="35" dirty="0">
                <a:latin typeface="Times New Roman"/>
                <a:cs typeface="Times New Roman"/>
              </a:rPr>
              <a:t>s </a:t>
            </a:r>
            <a:r>
              <a:rPr sz="3200" spc="50" dirty="0">
                <a:latin typeface="Symbol"/>
                <a:cs typeface="Symbol"/>
              </a:rPr>
              <a:t></a:t>
            </a:r>
            <a:r>
              <a:rPr sz="3200" spc="-480" dirty="0">
                <a:latin typeface="Times New Roman"/>
                <a:cs typeface="Times New Roman"/>
              </a:rPr>
              <a:t> </a:t>
            </a:r>
            <a:r>
              <a:rPr sz="3400" i="1" spc="-75" dirty="0">
                <a:latin typeface="Symbol"/>
                <a:cs typeface="Symbol"/>
              </a:rPr>
              <a:t>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5926" y="2902340"/>
            <a:ext cx="2248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20850" algn="l"/>
              </a:tabLst>
            </a:pPr>
            <a:r>
              <a:rPr sz="3200" i="1" spc="114" dirty="0">
                <a:latin typeface="Times New Roman"/>
                <a:cs typeface="Times New Roman"/>
              </a:rPr>
              <a:t>R</a:t>
            </a:r>
            <a:r>
              <a:rPr sz="3200" spc="114" dirty="0">
                <a:latin typeface="Times New Roman"/>
                <a:cs typeface="Times New Roman"/>
              </a:rPr>
              <a:t>(</a:t>
            </a:r>
            <a:r>
              <a:rPr sz="3200" i="1" spc="114" dirty="0">
                <a:latin typeface="Times New Roman"/>
                <a:cs typeface="Times New Roman"/>
              </a:rPr>
              <a:t>s</a:t>
            </a:r>
            <a:r>
              <a:rPr sz="3200" spc="114" dirty="0">
                <a:latin typeface="Times New Roman"/>
                <a:cs typeface="Times New Roman"/>
              </a:rPr>
              <a:t>)	</a:t>
            </a:r>
            <a:r>
              <a:rPr sz="3200" spc="50" dirty="0">
                <a:latin typeface="Symbol"/>
                <a:cs typeface="Symbol"/>
              </a:rPr>
              <a:t>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5851" y="2425025"/>
            <a:ext cx="3119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767839" algn="l"/>
                <a:tab pos="3080385" algn="l"/>
              </a:tabLst>
            </a:pPr>
            <a:r>
              <a:rPr sz="4800" spc="75" baseline="-21701" dirty="0">
                <a:latin typeface="Symbol"/>
                <a:cs typeface="Symbol"/>
              </a:rPr>
              <a:t></a:t>
            </a:r>
            <a:r>
              <a:rPr sz="185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3810522"/>
            <a:ext cx="11076305" cy="29813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3045" marR="685165" indent="-182880">
              <a:lnSpc>
                <a:spcPct val="105100"/>
              </a:lnSpc>
              <a:spcBef>
                <a:spcPts val="195"/>
              </a:spcBef>
              <a:buClr>
                <a:srgbClr val="001F5F"/>
              </a:buClr>
              <a:buSzPct val="52941"/>
              <a:buFont typeface="Wingdings"/>
              <a:buChar char=""/>
              <a:tabLst>
                <a:tab pos="480059" algn="l"/>
                <a:tab pos="480695" algn="l"/>
              </a:tabLst>
            </a:pPr>
            <a:r>
              <a:rPr sz="5100" i="1" spc="-172" baseline="3267" dirty="0">
                <a:latin typeface="Symbol"/>
                <a:cs typeface="Symbol"/>
              </a:rPr>
              <a:t></a:t>
            </a:r>
            <a:r>
              <a:rPr sz="5100" i="1" spc="-172" baseline="3267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Trebuchet MS"/>
                <a:cs typeface="Trebuchet MS"/>
              </a:rPr>
              <a:t>damping </a:t>
            </a:r>
            <a:r>
              <a:rPr sz="2400" dirty="0">
                <a:solidFill>
                  <a:srgbClr val="CC0000"/>
                </a:solidFill>
                <a:latin typeface="Trebuchet MS"/>
                <a:cs typeface="Trebuchet MS"/>
              </a:rPr>
              <a:t>ratio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second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which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measure of  the degree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resistance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to change in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output.</a:t>
            </a:r>
            <a:endParaRPr sz="2400">
              <a:latin typeface="Trebuchet MS"/>
              <a:cs typeface="Trebuchet MS"/>
            </a:endParaRPr>
          </a:p>
          <a:p>
            <a:pPr marL="233045" marR="684530" indent="-182880">
              <a:lnSpc>
                <a:spcPct val="105100"/>
              </a:lnSpc>
              <a:spcBef>
                <a:spcPts val="390"/>
              </a:spcBef>
              <a:buClr>
                <a:srgbClr val="001F5F"/>
              </a:buClr>
              <a:buSzPct val="52941"/>
              <a:buFont typeface="Wingdings"/>
              <a:buChar char=""/>
              <a:tabLst>
                <a:tab pos="427990" algn="l"/>
                <a:tab pos="428625" algn="l"/>
              </a:tabLst>
            </a:pPr>
            <a:r>
              <a:rPr sz="5100" i="1" spc="-60" baseline="1633" dirty="0">
                <a:latin typeface="Symbol"/>
                <a:cs typeface="Symbol"/>
              </a:rPr>
              <a:t></a:t>
            </a:r>
            <a:r>
              <a:rPr sz="2850" i="1" spc="-60" baseline="-20467" dirty="0"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400" spc="-5" dirty="0">
                <a:solidFill>
                  <a:srgbClr val="CC0000"/>
                </a:solidFill>
                <a:latin typeface="Trebuchet MS"/>
                <a:cs typeface="Trebuchet MS"/>
              </a:rPr>
              <a:t>un-damped natural frequency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system,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which  is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frequency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oscillation 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without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damping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193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181553"/>
            <a:ext cx="103574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Compare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numerator</a:t>
            </a:r>
            <a:r>
              <a:rPr sz="24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4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denominator</a:t>
            </a:r>
            <a:r>
              <a:rPr sz="24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transfer</a:t>
            </a:r>
            <a:r>
              <a:rPr sz="24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general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2nd order transfer</a:t>
            </a:r>
            <a:r>
              <a:rPr sz="2400" spc="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4903" y="2625091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814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9122" y="2625091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490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60903" y="2657082"/>
            <a:ext cx="139890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120" dirty="0">
                <a:latin typeface="Times New Roman"/>
                <a:cs typeface="Times New Roman"/>
              </a:rPr>
              <a:t>s</a:t>
            </a:r>
            <a:r>
              <a:rPr sz="2475" spc="179" baseline="37037" dirty="0">
                <a:latin typeface="Times New Roman"/>
                <a:cs typeface="Times New Roman"/>
              </a:rPr>
              <a:t>2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</a:t>
            </a:r>
            <a:r>
              <a:rPr sz="2350" i="1" spc="55" dirty="0">
                <a:latin typeface="Times New Roman"/>
                <a:cs typeface="Times New Roman"/>
              </a:rPr>
              <a:t>s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1777" y="2623491"/>
            <a:ext cx="57277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15" dirty="0">
                <a:latin typeface="Times New Roman"/>
                <a:cs typeface="Times New Roman"/>
              </a:rPr>
              <a:t>R</a:t>
            </a:r>
            <a:r>
              <a:rPr sz="2350" spc="175" dirty="0">
                <a:latin typeface="Century"/>
                <a:cs typeface="Century"/>
              </a:rPr>
              <a:t>(</a:t>
            </a:r>
            <a:r>
              <a:rPr sz="2350" i="1" spc="16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239" y="1307084"/>
            <a:ext cx="1038288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the un-damped natural frequency and damping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ratio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 following 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sz="2400">
              <a:latin typeface="Trebuchet MS"/>
              <a:cs typeface="Trebuchet MS"/>
            </a:endParaRPr>
          </a:p>
          <a:p>
            <a:pPr marL="3326129">
              <a:lnSpc>
                <a:spcPct val="100000"/>
              </a:lnSpc>
              <a:spcBef>
                <a:spcPts val="1245"/>
              </a:spcBef>
              <a:tabLst>
                <a:tab pos="4875530" algn="l"/>
              </a:tabLst>
            </a:pPr>
            <a:r>
              <a:rPr sz="2350" i="1" spc="114" dirty="0">
                <a:latin typeface="Times New Roman"/>
                <a:cs typeface="Times New Roman"/>
              </a:rPr>
              <a:t>C</a:t>
            </a:r>
            <a:r>
              <a:rPr sz="2350" spc="114" dirty="0">
                <a:latin typeface="Century"/>
                <a:cs typeface="Century"/>
              </a:rPr>
              <a:t>(</a:t>
            </a:r>
            <a:r>
              <a:rPr sz="2350" i="1" spc="114" dirty="0">
                <a:latin typeface="Times New Roman"/>
                <a:cs typeface="Times New Roman"/>
              </a:rPr>
              <a:t>s</a:t>
            </a:r>
            <a:r>
              <a:rPr sz="2350" spc="114" dirty="0">
                <a:latin typeface="Century"/>
                <a:cs typeface="Century"/>
              </a:rPr>
              <a:t>)</a:t>
            </a:r>
            <a:r>
              <a:rPr sz="2350" spc="170" dirty="0">
                <a:latin typeface="Century"/>
                <a:cs typeface="Century"/>
              </a:rPr>
              <a:t> </a:t>
            </a:r>
            <a:r>
              <a:rPr sz="3525" spc="67" baseline="-35460" dirty="0">
                <a:latin typeface="Symbol"/>
                <a:cs typeface="Symbol"/>
              </a:rPr>
              <a:t></a:t>
            </a:r>
            <a:r>
              <a:rPr sz="3525" spc="67" baseline="-35460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1642" y="4411229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3" y="0"/>
                </a:lnTo>
              </a:path>
            </a:pathLst>
          </a:custGeom>
          <a:ln w="11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5659" y="4603217"/>
            <a:ext cx="8305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9615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n	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1356" y="4274236"/>
            <a:ext cx="30162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i="1" spc="150" baseline="-25362" dirty="0">
                <a:latin typeface="Times New Roman"/>
                <a:cs typeface="Times New Roman"/>
              </a:rPr>
              <a:t>s</a:t>
            </a:r>
            <a:r>
              <a:rPr sz="1350" spc="10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219" y="4406450"/>
            <a:ext cx="55562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70" dirty="0">
                <a:latin typeface="Times New Roman"/>
                <a:cs typeface="Times New Roman"/>
              </a:rPr>
              <a:t>R</a:t>
            </a:r>
            <a:r>
              <a:rPr sz="2300" spc="135" dirty="0">
                <a:latin typeface="Times New Roman"/>
                <a:cs typeface="Times New Roman"/>
              </a:rPr>
              <a:t>(</a:t>
            </a:r>
            <a:r>
              <a:rPr sz="2300" i="1" spc="95" dirty="0">
                <a:latin typeface="Times New Roman"/>
                <a:cs typeface="Times New Roman"/>
              </a:rPr>
              <a:t>s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8685" y="3993055"/>
            <a:ext cx="58229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55" dirty="0">
                <a:latin typeface="Times New Roman"/>
                <a:cs typeface="Times New Roman"/>
              </a:rPr>
              <a:t>C</a:t>
            </a:r>
            <a:r>
              <a:rPr sz="2300" spc="135" dirty="0">
                <a:latin typeface="Times New Roman"/>
                <a:cs typeface="Times New Roman"/>
              </a:rPr>
              <a:t>(</a:t>
            </a:r>
            <a:r>
              <a:rPr sz="2300" i="1" spc="95" dirty="0">
                <a:latin typeface="Times New Roman"/>
                <a:cs typeface="Times New Roman"/>
              </a:rPr>
              <a:t>s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1686" y="4389930"/>
            <a:ext cx="16224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0585" algn="l"/>
              </a:tabLst>
            </a:pPr>
            <a:r>
              <a:rPr sz="2300" spc="35" dirty="0">
                <a:latin typeface="Symbol"/>
                <a:cs typeface="Symbol"/>
              </a:rPr>
              <a:t>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2</a:t>
            </a:r>
            <a:r>
              <a:rPr sz="2450" i="1" spc="-130" dirty="0">
                <a:latin typeface="Symbol"/>
                <a:cs typeface="Symbol"/>
              </a:rPr>
              <a:t></a:t>
            </a:r>
            <a:r>
              <a:rPr sz="2450" spc="-130" dirty="0">
                <a:latin typeface="Times New Roman"/>
                <a:cs typeface="Times New Roman"/>
              </a:rPr>
              <a:t>	</a:t>
            </a:r>
            <a:r>
              <a:rPr sz="2300" i="1" spc="20" dirty="0">
                <a:latin typeface="Times New Roman"/>
                <a:cs typeface="Times New Roman"/>
              </a:rPr>
              <a:t>s </a:t>
            </a:r>
            <a:r>
              <a:rPr sz="2300" spc="35" dirty="0">
                <a:latin typeface="Symbol"/>
                <a:cs typeface="Symbol"/>
              </a:rPr>
              <a:t>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450" i="1" spc="70" dirty="0">
                <a:latin typeface="Symbol"/>
                <a:cs typeface="Symbol"/>
              </a:rPr>
              <a:t></a:t>
            </a:r>
            <a:r>
              <a:rPr sz="2025" spc="104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0986" y="4063649"/>
            <a:ext cx="225933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78890" algn="l"/>
                <a:tab pos="2220595" algn="l"/>
              </a:tabLst>
            </a:pPr>
            <a:r>
              <a:rPr sz="3450" spc="52" baseline="-21739" dirty="0">
                <a:latin typeface="Symbol"/>
                <a:cs typeface="Symbol"/>
              </a:rPr>
              <a:t></a:t>
            </a:r>
            <a:r>
              <a:rPr sz="2300" u="sng" spc="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13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325" y="5294231"/>
            <a:ext cx="14922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2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5575" y="5298008"/>
            <a:ext cx="152400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4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6988" y="5108104"/>
            <a:ext cx="17881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80" dirty="0">
                <a:latin typeface="Symbol"/>
                <a:cs typeface="Symbol"/>
              </a:rPr>
              <a:t>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2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rad</a:t>
            </a:r>
            <a:r>
              <a:rPr sz="2700" i="1" spc="-16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Century"/>
                <a:cs typeface="Century"/>
              </a:rPr>
              <a:t>/</a:t>
            </a:r>
            <a:r>
              <a:rPr sz="2700" spc="-415" dirty="0">
                <a:latin typeface="Century"/>
                <a:cs typeface="Century"/>
              </a:rPr>
              <a:t> </a:t>
            </a:r>
            <a:r>
              <a:rPr sz="2700" spc="50" dirty="0">
                <a:latin typeface="Century"/>
                <a:cs typeface="Century"/>
              </a:rPr>
              <a:t>sec</a:t>
            </a:r>
            <a:endParaRPr sz="2700">
              <a:latin typeface="Century"/>
              <a:cs typeface="Centur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1365" y="5087564"/>
            <a:ext cx="220408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84200" algn="l"/>
                <a:tab pos="1501775" algn="l"/>
              </a:tabLst>
            </a:pPr>
            <a:r>
              <a:rPr sz="2850" i="1" spc="-55" dirty="0">
                <a:latin typeface="Symbol"/>
                <a:cs typeface="Symbol"/>
              </a:rPr>
              <a:t></a:t>
            </a:r>
            <a:r>
              <a:rPr sz="2850" i="1" spc="-440" dirty="0">
                <a:latin typeface="Times New Roman"/>
                <a:cs typeface="Times New Roman"/>
              </a:rPr>
              <a:t> </a:t>
            </a:r>
            <a:r>
              <a:rPr sz="2850" spc="30" baseline="36549" dirty="0">
                <a:latin typeface="Times New Roman"/>
                <a:cs typeface="Times New Roman"/>
              </a:rPr>
              <a:t>2	</a:t>
            </a:r>
            <a:r>
              <a:rPr sz="4050" spc="52" baseline="1028" dirty="0">
                <a:latin typeface="Symbol"/>
                <a:cs typeface="Symbol"/>
              </a:rPr>
              <a:t></a:t>
            </a:r>
            <a:r>
              <a:rPr sz="4050" spc="97" baseline="1028" dirty="0">
                <a:latin typeface="Times New Roman"/>
                <a:cs typeface="Times New Roman"/>
              </a:rPr>
              <a:t> </a:t>
            </a:r>
            <a:r>
              <a:rPr sz="4050" spc="52" baseline="1028" dirty="0">
                <a:latin typeface="Times New Roman"/>
                <a:cs typeface="Times New Roman"/>
              </a:rPr>
              <a:t>4	</a:t>
            </a:r>
            <a:r>
              <a:rPr sz="2700" spc="145" dirty="0">
                <a:latin typeface="Symbol"/>
                <a:cs typeface="Symbol"/>
              </a:rPr>
              <a:t>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Symbol"/>
                <a:cs typeface="Symbol"/>
              </a:rPr>
              <a:t>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4224" y="5967419"/>
            <a:ext cx="427863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2525"/>
              </a:lnSpc>
              <a:spcBef>
                <a:spcPts val="114"/>
              </a:spcBef>
              <a:tabLst>
                <a:tab pos="2432685" algn="l"/>
              </a:tabLst>
            </a:pPr>
            <a:r>
              <a:rPr sz="2700" i="1" spc="135" dirty="0">
                <a:latin typeface="Times New Roman"/>
                <a:cs typeface="Times New Roman"/>
              </a:rPr>
              <a:t>s</a:t>
            </a:r>
            <a:r>
              <a:rPr sz="2850" spc="202" baseline="35087" dirty="0">
                <a:latin typeface="Times New Roman"/>
                <a:cs typeface="Times New Roman"/>
              </a:rPr>
              <a:t>2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2</a:t>
            </a:r>
            <a:r>
              <a:rPr sz="2850" i="1" spc="-160" dirty="0">
                <a:latin typeface="Symbol"/>
                <a:cs typeface="Symbol"/>
              </a:rPr>
              <a:t></a:t>
            </a:r>
            <a:r>
              <a:rPr sz="2850" i="1" spc="-160" dirty="0">
                <a:latin typeface="Times New Roman"/>
                <a:cs typeface="Times New Roman"/>
              </a:rPr>
              <a:t> </a:t>
            </a:r>
            <a:r>
              <a:rPr sz="2850" i="1" spc="209" baseline="-20467" dirty="0">
                <a:latin typeface="Times New Roman"/>
                <a:cs typeface="Times New Roman"/>
              </a:rPr>
              <a:t>n</a:t>
            </a:r>
            <a:r>
              <a:rPr sz="2700" i="1" spc="140" dirty="0">
                <a:latin typeface="Times New Roman"/>
                <a:cs typeface="Times New Roman"/>
              </a:rPr>
              <a:t>s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850" i="1" spc="125" dirty="0">
                <a:latin typeface="Symbol"/>
                <a:cs typeface="Symbol"/>
              </a:rPr>
              <a:t></a:t>
            </a:r>
            <a:r>
              <a:rPr sz="2850" spc="187" baseline="35087" dirty="0">
                <a:latin typeface="Times New Roman"/>
                <a:cs typeface="Times New Roman"/>
              </a:rPr>
              <a:t>2	</a:t>
            </a:r>
            <a:r>
              <a:rPr sz="2700" spc="70" dirty="0">
                <a:latin typeface="Symbol"/>
                <a:cs typeface="Symbol"/>
              </a:rPr>
              <a:t>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i="1" spc="140" dirty="0">
                <a:latin typeface="Times New Roman"/>
                <a:cs typeface="Times New Roman"/>
              </a:rPr>
              <a:t>s</a:t>
            </a:r>
            <a:r>
              <a:rPr sz="2850" spc="209" baseline="35087" dirty="0">
                <a:latin typeface="Times New Roman"/>
                <a:cs typeface="Times New Roman"/>
              </a:rPr>
              <a:t>2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2</a:t>
            </a:r>
            <a:r>
              <a:rPr sz="2700" i="1" spc="65" dirty="0">
                <a:latin typeface="Times New Roman"/>
                <a:cs typeface="Times New Roman"/>
              </a:rPr>
              <a:t>s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47955" algn="ctr">
              <a:lnSpc>
                <a:spcPts val="1385"/>
              </a:lnSpc>
            </a:pPr>
            <a:r>
              <a:rPr sz="1900" i="1" spc="4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21764" y="5858255"/>
            <a:ext cx="360680" cy="576580"/>
          </a:xfrm>
          <a:custGeom>
            <a:avLst/>
            <a:gdLst/>
            <a:ahLst/>
            <a:cxnLst/>
            <a:rect l="l" t="t" r="r" b="b"/>
            <a:pathLst>
              <a:path w="360680" h="576579">
                <a:moveTo>
                  <a:pt x="360299" y="0"/>
                </a:moveTo>
                <a:lnTo>
                  <a:pt x="0" y="576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5715" y="5929884"/>
            <a:ext cx="360680" cy="576580"/>
          </a:xfrm>
          <a:custGeom>
            <a:avLst/>
            <a:gdLst/>
            <a:ahLst/>
            <a:cxnLst/>
            <a:rect l="l" t="t" r="r" b="b"/>
            <a:pathLst>
              <a:path w="360679" h="576579">
                <a:moveTo>
                  <a:pt x="360299" y="0"/>
                </a:moveTo>
                <a:lnTo>
                  <a:pt x="0" y="576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1011" y="5931408"/>
            <a:ext cx="360680" cy="574675"/>
          </a:xfrm>
          <a:custGeom>
            <a:avLst/>
            <a:gdLst/>
            <a:ahLst/>
            <a:cxnLst/>
            <a:rect l="l" t="t" r="r" b="b"/>
            <a:pathLst>
              <a:path w="360679" h="574675">
                <a:moveTo>
                  <a:pt x="360299" y="0"/>
                </a:moveTo>
                <a:lnTo>
                  <a:pt x="0" y="574674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9" y="6003035"/>
            <a:ext cx="360680" cy="576580"/>
          </a:xfrm>
          <a:custGeom>
            <a:avLst/>
            <a:gdLst/>
            <a:ahLst/>
            <a:cxnLst/>
            <a:rect l="l" t="t" r="r" b="b"/>
            <a:pathLst>
              <a:path w="360679" h="576579">
                <a:moveTo>
                  <a:pt x="360299" y="0"/>
                </a:moveTo>
                <a:lnTo>
                  <a:pt x="0" y="576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21065" y="5121073"/>
            <a:ext cx="2124075" cy="15176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65"/>
              </a:spcBef>
            </a:pPr>
            <a:r>
              <a:rPr sz="2700" spc="135" dirty="0">
                <a:latin typeface="Symbol"/>
                <a:cs typeface="Symbol"/>
              </a:rPr>
              <a:t></a:t>
            </a:r>
            <a:r>
              <a:rPr sz="2700" spc="13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2</a:t>
            </a:r>
            <a:r>
              <a:rPr sz="2850" i="1" spc="-160" dirty="0">
                <a:latin typeface="Symbol"/>
                <a:cs typeface="Symbol"/>
              </a:rPr>
              <a:t></a:t>
            </a:r>
            <a:r>
              <a:rPr sz="2850" i="1" spc="-160" dirty="0">
                <a:latin typeface="Times New Roman"/>
                <a:cs typeface="Times New Roman"/>
              </a:rPr>
              <a:t> </a:t>
            </a:r>
            <a:r>
              <a:rPr sz="2850" i="1" spc="209" baseline="-20467" dirty="0">
                <a:latin typeface="Times New Roman"/>
                <a:cs typeface="Times New Roman"/>
              </a:rPr>
              <a:t>n</a:t>
            </a:r>
            <a:r>
              <a:rPr sz="2700" i="1" spc="140" dirty="0">
                <a:latin typeface="Times New Roman"/>
                <a:cs typeface="Times New Roman"/>
              </a:rPr>
              <a:t>s</a:t>
            </a:r>
            <a:r>
              <a:rPr sz="2700" i="1" spc="-44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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2</a:t>
            </a:r>
            <a:r>
              <a:rPr sz="2700" i="1" spc="6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  <a:tabLst>
                <a:tab pos="1137920" algn="l"/>
              </a:tabLst>
            </a:pPr>
            <a:r>
              <a:rPr sz="2700" spc="110" dirty="0">
                <a:latin typeface="Symbol"/>
                <a:cs typeface="Symbol"/>
              </a:rPr>
              <a:t>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850" i="1" spc="-185" dirty="0">
                <a:latin typeface="Symbol"/>
                <a:cs typeface="Symbol"/>
              </a:rPr>
              <a:t></a:t>
            </a:r>
            <a:r>
              <a:rPr sz="2850" i="1" spc="-375" dirty="0">
                <a:latin typeface="Times New Roman"/>
                <a:cs typeface="Times New Roman"/>
              </a:rPr>
              <a:t> </a:t>
            </a:r>
            <a:r>
              <a:rPr sz="2850" i="1" spc="52" baseline="-20467" dirty="0">
                <a:latin typeface="Times New Roman"/>
                <a:cs typeface="Times New Roman"/>
              </a:rPr>
              <a:t>n	</a:t>
            </a:r>
            <a:r>
              <a:rPr sz="2700" spc="60" dirty="0">
                <a:latin typeface="Symbol"/>
                <a:cs typeface="Symbol"/>
              </a:rPr>
              <a:t>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  <a:tabLst>
                <a:tab pos="793115" algn="l"/>
              </a:tabLst>
            </a:pPr>
            <a:r>
              <a:rPr sz="2700" spc="125" dirty="0">
                <a:latin typeface="Symbol"/>
                <a:cs typeface="Symbol"/>
              </a:rPr>
              <a:t></a:t>
            </a:r>
            <a:r>
              <a:rPr sz="2700" spc="-204" dirty="0">
                <a:latin typeface="Times New Roman"/>
                <a:cs typeface="Times New Roman"/>
              </a:rPr>
              <a:t> </a:t>
            </a:r>
            <a:r>
              <a:rPr sz="2850" i="1" spc="-15" dirty="0">
                <a:latin typeface="Symbol"/>
                <a:cs typeface="Symbol"/>
              </a:rPr>
              <a:t></a:t>
            </a:r>
            <a:r>
              <a:rPr sz="2850" spc="-15" dirty="0">
                <a:latin typeface="Times New Roman"/>
                <a:cs typeface="Times New Roman"/>
              </a:rPr>
              <a:t>	</a:t>
            </a:r>
            <a:r>
              <a:rPr sz="2700" spc="70" dirty="0">
                <a:latin typeface="Symbol"/>
                <a:cs typeface="Symbol"/>
              </a:rPr>
              <a:t>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0</a:t>
            </a:r>
            <a:r>
              <a:rPr sz="2700" spc="20" dirty="0">
                <a:latin typeface="Century"/>
                <a:cs typeface="Century"/>
              </a:rPr>
              <a:t>.</a:t>
            </a:r>
            <a:r>
              <a:rPr sz="2700" spc="20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8"/>
              <p:cNvSpPr txBox="1"/>
              <p:nvPr/>
            </p:nvSpPr>
            <p:spPr>
              <a:xfrm>
                <a:off x="5152168" y="3975328"/>
                <a:ext cx="518795" cy="328873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spcBef>
                    <a:spcPts val="11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68" y="3975328"/>
                <a:ext cx="518795" cy="328873"/>
              </a:xfrm>
              <a:prstGeom prst="rect">
                <a:avLst/>
              </a:prstGeom>
              <a:blipFill rotWithShape="0">
                <a:blip r:embed="rId4"/>
                <a:stretch>
                  <a:fillRect l="-9412" r="-329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225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645" marR="17780" indent="-182880">
              <a:lnSpc>
                <a:spcPct val="100400"/>
              </a:lnSpc>
              <a:spcBef>
                <a:spcPts val="8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Example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3: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described by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closed loop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transfer function T(s), </a:t>
            </a:r>
            <a:r>
              <a:rPr sz="2400" spc="-25" dirty="0">
                <a:latin typeface="Symbol"/>
                <a:cs typeface="Symbol"/>
              </a:rPr>
              <a:t></a:t>
            </a:r>
            <a:r>
              <a:rPr sz="2400" spc="-37" baseline="-20833" dirty="0">
                <a:latin typeface="Trebuchet MS"/>
                <a:cs typeface="Trebuchet MS"/>
              </a:rPr>
              <a:t>n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ξ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41319"/>
            <a:ext cx="675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Compare with the standard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equation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we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have: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6362" y="2684895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170" y="0"/>
                </a:lnTo>
              </a:path>
            </a:pathLst>
          </a:custGeom>
          <a:ln w="13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5261" y="2684895"/>
            <a:ext cx="2104390" cy="0"/>
          </a:xfrm>
          <a:custGeom>
            <a:avLst/>
            <a:gdLst/>
            <a:ahLst/>
            <a:cxnLst/>
            <a:rect l="l" t="t" r="r" b="b"/>
            <a:pathLst>
              <a:path w="2104390">
                <a:moveTo>
                  <a:pt x="0" y="0"/>
                </a:moveTo>
                <a:lnTo>
                  <a:pt x="2103880" y="0"/>
                </a:lnTo>
              </a:path>
            </a:pathLst>
          </a:custGeom>
          <a:ln w="13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5898" y="2684895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90">
                <a:moveTo>
                  <a:pt x="0" y="0"/>
                </a:moveTo>
                <a:lnTo>
                  <a:pt x="1608722" y="0"/>
                </a:lnTo>
              </a:path>
            </a:pathLst>
          </a:custGeom>
          <a:ln w="13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1011" y="2215166"/>
            <a:ext cx="251206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28545" algn="l"/>
              </a:tabLst>
            </a:pP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40" dirty="0"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5660" y="2422919"/>
            <a:ext cx="21272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5358" y="2531837"/>
            <a:ext cx="33083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00" i="1" spc="179" baseline="-25641" dirty="0">
                <a:latin typeface="Times New Roman"/>
                <a:cs typeface="Times New Roman"/>
              </a:rPr>
              <a:t>s</a:t>
            </a:r>
            <a:r>
              <a:rPr sz="1500" spc="12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1364" y="2681096"/>
            <a:ext cx="515683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063625" algn="l"/>
                <a:tab pos="3912235" algn="l"/>
              </a:tabLst>
            </a:pPr>
            <a:r>
              <a:rPr sz="2600" i="1" spc="9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(</a:t>
            </a:r>
            <a:r>
              <a:rPr sz="2600" i="1" spc="90" dirty="0">
                <a:latin typeface="Times New Roman"/>
                <a:cs typeface="Times New Roman"/>
              </a:rPr>
              <a:t>s</a:t>
            </a:r>
            <a:r>
              <a:rPr sz="2600" spc="90" dirty="0">
                <a:latin typeface="Times New Roman"/>
                <a:cs typeface="Times New Roman"/>
              </a:rPr>
              <a:t>)	</a:t>
            </a:r>
            <a:r>
              <a:rPr sz="2600" spc="114" dirty="0">
                <a:latin typeface="Times New Roman"/>
                <a:cs typeface="Times New Roman"/>
              </a:rPr>
              <a:t>4</a:t>
            </a:r>
            <a:r>
              <a:rPr sz="2600" i="1" spc="114" dirty="0">
                <a:latin typeface="Times New Roman"/>
                <a:cs typeface="Times New Roman"/>
              </a:rPr>
              <a:t>s</a:t>
            </a:r>
            <a:r>
              <a:rPr sz="2250" spc="172" baseline="44444" dirty="0">
                <a:latin typeface="Times New Roman"/>
                <a:cs typeface="Times New Roman"/>
              </a:rPr>
              <a:t>2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45" dirty="0">
                <a:latin typeface="Times New Roman"/>
                <a:cs typeface="Times New Roman"/>
              </a:rPr>
              <a:t> 12</a:t>
            </a:r>
            <a:r>
              <a:rPr sz="2600" i="1" spc="45" dirty="0">
                <a:latin typeface="Times New Roman"/>
                <a:cs typeface="Times New Roman"/>
              </a:rPr>
              <a:t>s</a:t>
            </a:r>
            <a:r>
              <a:rPr sz="2600" i="1" spc="-10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256	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i="1" dirty="0">
                <a:latin typeface="Times New Roman"/>
                <a:cs typeface="Times New Roman"/>
              </a:rPr>
              <a:t>s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-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0334" y="2422919"/>
            <a:ext cx="199263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00" i="1" spc="45" dirty="0">
                <a:latin typeface="Times New Roman"/>
                <a:cs typeface="Times New Roman"/>
              </a:rPr>
              <a:t>T 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s</a:t>
            </a:r>
            <a:r>
              <a:rPr sz="2600" spc="95" dirty="0">
                <a:latin typeface="Times New Roman"/>
                <a:cs typeface="Times New Roman"/>
              </a:rPr>
              <a:t>) </a:t>
            </a:r>
            <a:r>
              <a:rPr sz="2600" spc="45" dirty="0">
                <a:latin typeface="Symbol"/>
                <a:cs typeface="Symbol"/>
              </a:rPr>
              <a:t>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3900" i="1" spc="165" baseline="35256" dirty="0">
                <a:latin typeface="Times New Roman"/>
                <a:cs typeface="Times New Roman"/>
              </a:rPr>
              <a:t>C</a:t>
            </a:r>
            <a:r>
              <a:rPr sz="3900" spc="165" baseline="35256" dirty="0">
                <a:latin typeface="Times New Roman"/>
                <a:cs typeface="Times New Roman"/>
              </a:rPr>
              <a:t>(</a:t>
            </a:r>
            <a:r>
              <a:rPr sz="3900" i="1" spc="165" baseline="35256" dirty="0">
                <a:latin typeface="Times New Roman"/>
                <a:cs typeface="Times New Roman"/>
              </a:rPr>
              <a:t>s</a:t>
            </a:r>
            <a:r>
              <a:rPr sz="3900" spc="165" baseline="35256" dirty="0">
                <a:latin typeface="Times New Roman"/>
                <a:cs typeface="Times New Roman"/>
              </a:rPr>
              <a:t>)</a:t>
            </a:r>
            <a:r>
              <a:rPr sz="3900" spc="-292" baseline="35256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1773" y="4550255"/>
            <a:ext cx="264731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43810" algn="l"/>
              </a:tabLst>
            </a:pPr>
            <a:r>
              <a:rPr sz="1500" i="1" spc="-45" dirty="0">
                <a:latin typeface="Times New Roman"/>
                <a:cs typeface="Times New Roman"/>
              </a:rPr>
              <a:t>n	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2847" y="4330733"/>
            <a:ext cx="28219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3470" algn="l"/>
              </a:tabLst>
            </a:pPr>
            <a:r>
              <a:rPr sz="2600" i="1" spc="-135" dirty="0">
                <a:latin typeface="Times New Roman"/>
                <a:cs typeface="Times New Roman"/>
              </a:rPr>
              <a:t>an</a:t>
            </a:r>
            <a:r>
              <a:rPr sz="2600" i="1" spc="-90" dirty="0">
                <a:latin typeface="Times New Roman"/>
                <a:cs typeface="Times New Roman"/>
              </a:rPr>
              <a:t>d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0598" y="4330733"/>
            <a:ext cx="6572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-135" dirty="0">
                <a:latin typeface="Times New Roman"/>
                <a:cs typeface="Times New Roman"/>
              </a:rPr>
              <a:t>S</a:t>
            </a:r>
            <a:r>
              <a:rPr sz="2600" i="1" spc="-145" dirty="0">
                <a:latin typeface="Times New Roman"/>
                <a:cs typeface="Times New Roman"/>
              </a:rPr>
              <a:t>i</a:t>
            </a:r>
            <a:r>
              <a:rPr sz="2600" i="1" spc="-135" dirty="0">
                <a:latin typeface="Times New Roman"/>
                <a:cs typeface="Times New Roman"/>
              </a:rPr>
              <a:t>n</a:t>
            </a:r>
            <a:r>
              <a:rPr sz="2600" i="1" spc="-185" dirty="0">
                <a:latin typeface="Times New Roman"/>
                <a:cs typeface="Times New Roman"/>
              </a:rPr>
              <a:t>c</a:t>
            </a:r>
            <a:r>
              <a:rPr sz="2600" i="1" spc="-8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4765" y="4315102"/>
            <a:ext cx="34251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205355" algn="l"/>
                <a:tab pos="2994660" algn="l"/>
              </a:tabLst>
            </a:pPr>
            <a:r>
              <a:rPr sz="2700" i="1" spc="-40" dirty="0">
                <a:latin typeface="Symbol"/>
                <a:cs typeface="Symbol"/>
              </a:rPr>
              <a:t></a:t>
            </a:r>
            <a:r>
              <a:rPr sz="2250" spc="-60" baseline="42592" dirty="0">
                <a:latin typeface="Times New Roman"/>
                <a:cs typeface="Times New Roman"/>
              </a:rPr>
              <a:t>2 </a:t>
            </a:r>
            <a:r>
              <a:rPr sz="2250" spc="225" baseline="42592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Symbol"/>
                <a:cs typeface="Symbol"/>
              </a:rPr>
              <a:t></a:t>
            </a:r>
            <a:r>
              <a:rPr sz="2600" spc="-110" dirty="0">
                <a:latin typeface="Times New Roman"/>
                <a:cs typeface="Times New Roman"/>
              </a:rPr>
              <a:t> 64	</a:t>
            </a:r>
            <a:r>
              <a:rPr sz="2600" spc="-180" dirty="0">
                <a:latin typeface="Times New Roman"/>
                <a:cs typeface="Times New Roman"/>
              </a:rPr>
              <a:t>2</a:t>
            </a:r>
            <a:r>
              <a:rPr sz="2700" i="1" spc="-180" dirty="0">
                <a:latin typeface="Symbol"/>
                <a:cs typeface="Symbol"/>
              </a:rPr>
              <a:t></a:t>
            </a:r>
            <a:r>
              <a:rPr sz="2700" i="1" spc="10" dirty="0">
                <a:latin typeface="Times New Roman"/>
                <a:cs typeface="Times New Roman"/>
              </a:rPr>
              <a:t> </a:t>
            </a:r>
            <a:r>
              <a:rPr sz="2700" i="1" spc="-190" dirty="0">
                <a:latin typeface="Symbol"/>
                <a:cs typeface="Symbol"/>
              </a:rPr>
              <a:t></a:t>
            </a:r>
            <a:r>
              <a:rPr sz="2700" spc="-19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Symbol"/>
                <a:cs typeface="Symbol"/>
              </a:rPr>
              <a:t>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0457" y="569065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87" y="0"/>
                </a:lnTo>
              </a:path>
            </a:pathLst>
          </a:custGeom>
          <a:ln w="13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8330" y="5686620"/>
            <a:ext cx="34988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" dirty="0">
                <a:latin typeface="Times New Roman"/>
                <a:cs typeface="Times New Roman"/>
              </a:rPr>
              <a:t>16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3575" y="5651195"/>
            <a:ext cx="123189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i="1" spc="4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5706" y="5415966"/>
            <a:ext cx="65112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1710" algn="l"/>
                <a:tab pos="1433195" algn="l"/>
                <a:tab pos="2218690" algn="l"/>
                <a:tab pos="2667635" algn="l"/>
                <a:tab pos="2983230" algn="l"/>
                <a:tab pos="3344545" algn="l"/>
                <a:tab pos="3677285" algn="l"/>
                <a:tab pos="4723130" algn="l"/>
                <a:tab pos="5365750" algn="l"/>
              </a:tabLst>
            </a:pPr>
            <a:r>
              <a:rPr sz="2550" spc="70" dirty="0">
                <a:latin typeface="Symbol"/>
                <a:cs typeface="Symbol"/>
              </a:rPr>
              <a:t></a:t>
            </a:r>
            <a:r>
              <a:rPr sz="2550" spc="70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Symbol"/>
                <a:cs typeface="Symbol"/>
              </a:rPr>
              <a:t></a:t>
            </a:r>
            <a:r>
              <a:rPr sz="2700" spc="-50" dirty="0">
                <a:latin typeface="Times New Roman"/>
                <a:cs typeface="Times New Roman"/>
              </a:rPr>
              <a:t>	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8	</a:t>
            </a:r>
            <a:r>
              <a:rPr sz="2550" spc="15" dirty="0">
                <a:latin typeface="Times New Roman"/>
                <a:cs typeface="Times New Roman"/>
              </a:rPr>
              <a:t>,	</a:t>
            </a:r>
            <a:r>
              <a:rPr sz="2700" i="1" spc="-40" dirty="0">
                <a:latin typeface="Symbol"/>
                <a:cs typeface="Symbol"/>
              </a:rPr>
              <a:t></a:t>
            </a:r>
            <a:r>
              <a:rPr sz="2700" spc="-40" dirty="0">
                <a:latin typeface="Times New Roman"/>
                <a:cs typeface="Times New Roman"/>
              </a:rPr>
              <a:t>	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40" dirty="0">
                <a:latin typeface="Times New Roman"/>
                <a:cs typeface="Times New Roman"/>
              </a:rPr>
              <a:t>	</a:t>
            </a:r>
            <a:r>
              <a:rPr sz="3825" spc="52" baseline="34858" dirty="0">
                <a:latin typeface="Times New Roman"/>
                <a:cs typeface="Times New Roman"/>
              </a:rPr>
              <a:t>3	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0.8	</a:t>
            </a:r>
            <a:endParaRPr sz="2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514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Second </a:t>
            </a:r>
            <a:r>
              <a:rPr spc="-45" dirty="0"/>
              <a:t>Order </a:t>
            </a:r>
            <a:r>
              <a:rPr spc="-65" dirty="0"/>
              <a:t>Systems </a:t>
            </a:r>
            <a:r>
              <a:rPr dirty="0"/>
              <a:t>-</a:t>
            </a:r>
            <a:r>
              <a:rPr spc="-190" dirty="0"/>
              <a:t> </a:t>
            </a:r>
            <a:r>
              <a:rPr spc="-45" dirty="0"/>
              <a:t>Poles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652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second 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35" dirty="0">
                <a:solidFill>
                  <a:srgbClr val="001F5F"/>
                </a:solidFill>
                <a:latin typeface="Trebuchet MS"/>
                <a:cs typeface="Trebuchet MS"/>
              </a:rPr>
              <a:t>Transfer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function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55138"/>
            <a:ext cx="839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characteristic polynomial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second 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822319"/>
            <a:ext cx="5847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closed-loop poles 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9378" y="2151137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163" y="0"/>
                </a:lnTo>
              </a:path>
            </a:pathLst>
          </a:custGeom>
          <a:ln w="13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8282" y="2136537"/>
            <a:ext cx="123189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396" y="2365673"/>
            <a:ext cx="9213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0260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n	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415" y="2000451"/>
            <a:ext cx="32702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i="1" spc="165" baseline="-25054" dirty="0">
                <a:latin typeface="Times New Roman"/>
                <a:cs typeface="Times New Roman"/>
              </a:rPr>
              <a:t>s</a:t>
            </a:r>
            <a:r>
              <a:rPr sz="1500" spc="1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7516" y="1688296"/>
            <a:ext cx="64516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175" dirty="0">
                <a:latin typeface="Times New Roman"/>
                <a:cs typeface="Times New Roman"/>
              </a:rPr>
              <a:t>C</a:t>
            </a:r>
            <a:r>
              <a:rPr sz="2550" spc="155" dirty="0">
                <a:latin typeface="Times New Roman"/>
                <a:cs typeface="Times New Roman"/>
              </a:rPr>
              <a:t>(</a:t>
            </a:r>
            <a:r>
              <a:rPr sz="2550" i="1" spc="114" dirty="0">
                <a:latin typeface="Times New Roman"/>
                <a:cs typeface="Times New Roman"/>
              </a:rPr>
              <a:t>s</a:t>
            </a:r>
            <a:r>
              <a:rPr sz="2550" spc="2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166" y="2128821"/>
            <a:ext cx="121666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4035" algn="l"/>
              </a:tabLst>
            </a:pPr>
            <a:r>
              <a:rPr sz="2700" i="1" spc="-155" dirty="0">
                <a:latin typeface="Symbol"/>
                <a:cs typeface="Symbol"/>
              </a:rPr>
              <a:t></a:t>
            </a:r>
            <a:r>
              <a:rPr sz="2700" spc="-155" dirty="0">
                <a:latin typeface="Times New Roman"/>
                <a:cs typeface="Times New Roman"/>
              </a:rPr>
              <a:t>	</a:t>
            </a:r>
            <a:r>
              <a:rPr sz="2550" i="1" spc="30" dirty="0">
                <a:latin typeface="Times New Roman"/>
                <a:cs typeface="Times New Roman"/>
              </a:rPr>
              <a:t>s </a:t>
            </a:r>
            <a:r>
              <a:rPr sz="2550" spc="40" dirty="0">
                <a:latin typeface="Symbol"/>
                <a:cs typeface="Symbol"/>
              </a:rPr>
              <a:t>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Symbol"/>
                <a:cs typeface="Symbol"/>
              </a:rPr>
              <a:t>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2580" y="2147230"/>
            <a:ext cx="179705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76045" algn="l"/>
              </a:tabLst>
            </a:pPr>
            <a:r>
              <a:rPr sz="2550" i="1" spc="95" dirty="0">
                <a:latin typeface="Times New Roman"/>
                <a:cs typeface="Times New Roman"/>
              </a:rPr>
              <a:t>R</a:t>
            </a:r>
            <a:r>
              <a:rPr sz="2550" spc="95" dirty="0">
                <a:latin typeface="Times New Roman"/>
                <a:cs typeface="Times New Roman"/>
              </a:rPr>
              <a:t>(</a:t>
            </a:r>
            <a:r>
              <a:rPr sz="2550" i="1" spc="95" dirty="0">
                <a:latin typeface="Times New Roman"/>
                <a:cs typeface="Times New Roman"/>
              </a:rPr>
              <a:t>s</a:t>
            </a:r>
            <a:r>
              <a:rPr sz="2550" spc="95" dirty="0">
                <a:latin typeface="Times New Roman"/>
                <a:cs typeface="Times New Roman"/>
              </a:rPr>
              <a:t>)	</a:t>
            </a:r>
            <a:r>
              <a:rPr sz="2550" spc="40" dirty="0">
                <a:latin typeface="Symbol"/>
                <a:cs typeface="Symbol"/>
              </a:rPr>
              <a:t>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-9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3681" y="1766667"/>
            <a:ext cx="250507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17955" algn="l"/>
                <a:tab pos="2465705" algn="l"/>
              </a:tabLst>
            </a:pPr>
            <a:r>
              <a:rPr sz="3825" spc="60" baseline="-21786" dirty="0">
                <a:latin typeface="Symbol"/>
                <a:cs typeface="Symbol"/>
              </a:rPr>
              <a:t></a:t>
            </a:r>
            <a:r>
              <a:rPr sz="2550" u="heavy" spc="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150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20711" y="5980194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39" h="23495">
                <a:moveTo>
                  <a:pt x="0" y="23194"/>
                </a:moveTo>
                <a:lnTo>
                  <a:pt x="40548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1259" y="5986637"/>
            <a:ext cx="58419" cy="147955"/>
          </a:xfrm>
          <a:custGeom>
            <a:avLst/>
            <a:gdLst/>
            <a:ahLst/>
            <a:cxnLst/>
            <a:rect l="l" t="t" r="r" b="b"/>
            <a:pathLst>
              <a:path w="58420" h="147954">
                <a:moveTo>
                  <a:pt x="0" y="0"/>
                </a:moveTo>
                <a:lnTo>
                  <a:pt x="58217" y="147543"/>
                </a:lnTo>
              </a:path>
            </a:pathLst>
          </a:custGeom>
          <a:ln w="26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6020" y="5713455"/>
            <a:ext cx="77470" cy="421005"/>
          </a:xfrm>
          <a:custGeom>
            <a:avLst/>
            <a:gdLst/>
            <a:ahLst/>
            <a:cxnLst/>
            <a:rect l="l" t="t" r="r" b="b"/>
            <a:pathLst>
              <a:path w="77470" h="421004">
                <a:moveTo>
                  <a:pt x="0" y="420725"/>
                </a:moveTo>
                <a:lnTo>
                  <a:pt x="77169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3191" y="5713455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>
                <a:moveTo>
                  <a:pt x="0" y="0"/>
                </a:moveTo>
                <a:lnTo>
                  <a:pt x="801277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6861" y="6578745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39" h="23495">
                <a:moveTo>
                  <a:pt x="0" y="23194"/>
                </a:moveTo>
                <a:lnTo>
                  <a:pt x="40548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7410" y="6585833"/>
            <a:ext cx="58419" cy="147320"/>
          </a:xfrm>
          <a:custGeom>
            <a:avLst/>
            <a:gdLst/>
            <a:ahLst/>
            <a:cxnLst/>
            <a:rect l="l" t="t" r="r" b="b"/>
            <a:pathLst>
              <a:path w="58420" h="147320">
                <a:moveTo>
                  <a:pt x="0" y="0"/>
                </a:moveTo>
                <a:lnTo>
                  <a:pt x="58217" y="146899"/>
                </a:lnTo>
              </a:path>
            </a:pathLst>
          </a:custGeom>
          <a:ln w="26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2172" y="6312007"/>
            <a:ext cx="78105" cy="421005"/>
          </a:xfrm>
          <a:custGeom>
            <a:avLst/>
            <a:gdLst/>
            <a:ahLst/>
            <a:cxnLst/>
            <a:rect l="l" t="t" r="r" b="b"/>
            <a:pathLst>
              <a:path w="78104" h="421004">
                <a:moveTo>
                  <a:pt x="0" y="420725"/>
                </a:moveTo>
                <a:lnTo>
                  <a:pt x="7785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0022" y="6312007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623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2814" y="6314860"/>
            <a:ext cx="106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9099" y="5707765"/>
            <a:ext cx="8750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600" i="1" spc="-40" dirty="0">
                <a:latin typeface="Symbol"/>
                <a:cs typeface="Symbol"/>
              </a:rPr>
              <a:t>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175" spc="15" baseline="42145" dirty="0">
                <a:latin typeface="Times New Roman"/>
                <a:cs typeface="Times New Roman"/>
              </a:rPr>
              <a:t>2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6345" y="5936658"/>
            <a:ext cx="106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i="1" spc="1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6490" y="6306317"/>
            <a:ext cx="32442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9425" algn="l"/>
                <a:tab pos="1609725" algn="l"/>
                <a:tab pos="2393950" algn="l"/>
                <a:tab pos="2832100" algn="l"/>
              </a:tabLst>
            </a:pPr>
            <a:r>
              <a:rPr sz="2450" i="1" spc="40" dirty="0">
                <a:latin typeface="Times New Roman"/>
                <a:cs typeface="Times New Roman"/>
              </a:rPr>
              <a:t>s</a:t>
            </a:r>
            <a:r>
              <a:rPr sz="2175" spc="60" baseline="-22988" dirty="0">
                <a:latin typeface="Times New Roman"/>
                <a:cs typeface="Times New Roman"/>
              </a:rPr>
              <a:t>2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30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Symbol"/>
                <a:cs typeface="Symbol"/>
              </a:rPr>
              <a:t></a:t>
            </a:r>
            <a:r>
              <a:rPr sz="2175" i="1" spc="-15" baseline="-22988" dirty="0">
                <a:latin typeface="Times New Roman"/>
                <a:cs typeface="Times New Roman"/>
              </a:rPr>
              <a:t>n</a:t>
            </a:r>
            <a:r>
              <a:rPr sz="2600" i="1" spc="-10" dirty="0">
                <a:latin typeface="Symbol"/>
                <a:cs typeface="Symbol"/>
              </a:rPr>
              <a:t>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Symbol"/>
                <a:cs typeface="Symbol"/>
              </a:rPr>
              <a:t></a:t>
            </a:r>
            <a:r>
              <a:rPr sz="2175" i="1" spc="-22" baseline="-22988" dirty="0">
                <a:latin typeface="Times New Roman"/>
                <a:cs typeface="Times New Roman"/>
              </a:rPr>
              <a:t>n	</a:t>
            </a:r>
            <a:r>
              <a:rPr sz="2600" i="1" spc="-40" dirty="0">
                <a:latin typeface="Symbol"/>
                <a:cs typeface="Symbol"/>
              </a:rPr>
              <a:t></a:t>
            </a:r>
            <a:r>
              <a:rPr sz="2600" spc="-4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49190" y="5707765"/>
            <a:ext cx="205358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35609" algn="l"/>
                <a:tab pos="1565910" algn="l"/>
              </a:tabLst>
            </a:pPr>
            <a:r>
              <a:rPr sz="2450" i="1" spc="-30" dirty="0">
                <a:latin typeface="Times New Roman"/>
                <a:cs typeface="Times New Roman"/>
              </a:rPr>
              <a:t>s</a:t>
            </a:r>
            <a:r>
              <a:rPr sz="2175" spc="-44" baseline="-22988" dirty="0">
                <a:latin typeface="Times New Roman"/>
                <a:cs typeface="Times New Roman"/>
              </a:rPr>
              <a:t>1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31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Symbol"/>
                <a:cs typeface="Symbol"/>
              </a:rPr>
              <a:t></a:t>
            </a:r>
            <a:r>
              <a:rPr sz="2175" i="1" spc="-15" baseline="-22988" dirty="0">
                <a:latin typeface="Times New Roman"/>
                <a:cs typeface="Times New Roman"/>
              </a:rPr>
              <a:t>n</a:t>
            </a:r>
            <a:r>
              <a:rPr sz="2600" i="1" spc="-10" dirty="0">
                <a:latin typeface="Symbol"/>
                <a:cs typeface="Symbol"/>
              </a:rPr>
              <a:t>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</a:t>
            </a:r>
            <a:r>
              <a:rPr sz="2450" spc="-26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7035" y="5641847"/>
            <a:ext cx="3279775" cy="1169035"/>
          </a:xfrm>
          <a:custGeom>
            <a:avLst/>
            <a:gdLst/>
            <a:ahLst/>
            <a:cxnLst/>
            <a:rect l="l" t="t" r="r" b="b"/>
            <a:pathLst>
              <a:path w="3279775" h="1169034">
                <a:moveTo>
                  <a:pt x="0" y="1168908"/>
                </a:moveTo>
                <a:lnTo>
                  <a:pt x="3279648" y="1168908"/>
                </a:lnTo>
                <a:lnTo>
                  <a:pt x="3279648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71746" y="3219644"/>
            <a:ext cx="13398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3509" y="3231564"/>
            <a:ext cx="298323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spc="85" dirty="0">
                <a:latin typeface="Symbol"/>
                <a:cs typeface="Symbol"/>
              </a:rPr>
              <a:t>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110" dirty="0">
                <a:latin typeface="Times New Roman"/>
                <a:cs typeface="Times New Roman"/>
              </a:rPr>
              <a:t>(</a:t>
            </a:r>
            <a:r>
              <a:rPr sz="2750" i="1" spc="110" dirty="0">
                <a:latin typeface="Times New Roman"/>
                <a:cs typeface="Times New Roman"/>
              </a:rPr>
              <a:t>s</a:t>
            </a:r>
            <a:r>
              <a:rPr sz="2750" i="1" spc="-105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Symbol"/>
                <a:cs typeface="Symbol"/>
              </a:rPr>
              <a:t></a:t>
            </a:r>
            <a:r>
              <a:rPr sz="2750" spc="-114" dirty="0">
                <a:latin typeface="Times New Roman"/>
                <a:cs typeface="Times New Roman"/>
              </a:rPr>
              <a:t> </a:t>
            </a:r>
            <a:r>
              <a:rPr sz="2750" i="1" spc="-10" dirty="0">
                <a:latin typeface="Times New Roman"/>
                <a:cs typeface="Times New Roman"/>
              </a:rPr>
              <a:t>s</a:t>
            </a:r>
            <a:r>
              <a:rPr sz="2400" spc="-15" baseline="-24305" dirty="0">
                <a:latin typeface="Times New Roman"/>
                <a:cs typeface="Times New Roman"/>
              </a:rPr>
              <a:t>1</a:t>
            </a:r>
            <a:r>
              <a:rPr sz="2400" spc="-284" baseline="-24305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Times New Roman"/>
                <a:cs typeface="Times New Roman"/>
              </a:rPr>
              <a:t>)(</a:t>
            </a:r>
            <a:r>
              <a:rPr sz="2750" i="1" spc="80" dirty="0">
                <a:latin typeface="Times New Roman"/>
                <a:cs typeface="Times New Roman"/>
              </a:rPr>
              <a:t>s</a:t>
            </a:r>
            <a:r>
              <a:rPr sz="2750" i="1" spc="-100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Symbol"/>
                <a:cs typeface="Symbol"/>
              </a:rPr>
              <a:t>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s</a:t>
            </a:r>
            <a:r>
              <a:rPr sz="2400" spc="89" baseline="-24305" dirty="0">
                <a:latin typeface="Times New Roman"/>
                <a:cs typeface="Times New Roman"/>
              </a:rPr>
              <a:t>2</a:t>
            </a:r>
            <a:r>
              <a:rPr sz="2400" spc="-104" baseline="-24305" dirty="0">
                <a:latin typeface="Times New Roman"/>
                <a:cs typeface="Times New Roman"/>
              </a:rPr>
              <a:t> </a:t>
            </a:r>
            <a:r>
              <a:rPr sz="2750" spc="50" dirty="0">
                <a:latin typeface="Times New Roman"/>
                <a:cs typeface="Times New Roman"/>
              </a:rPr>
              <a:t>)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Symbol"/>
                <a:cs typeface="Symbol"/>
              </a:rPr>
              <a:t>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4078" y="3073293"/>
            <a:ext cx="3492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i="1" spc="202" baseline="-25252" dirty="0">
                <a:latin typeface="Times New Roman"/>
                <a:cs typeface="Times New Roman"/>
              </a:rPr>
              <a:t>s</a:t>
            </a:r>
            <a:r>
              <a:rPr sz="1600" spc="13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5315" y="3465766"/>
            <a:ext cx="99314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71855" algn="l"/>
              </a:tabLst>
            </a:pPr>
            <a:r>
              <a:rPr sz="1600" i="1" spc="50" dirty="0">
                <a:latin typeface="Times New Roman"/>
                <a:cs typeface="Times New Roman"/>
              </a:rPr>
              <a:t>n	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3051" y="3210620"/>
            <a:ext cx="175260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1555" algn="l"/>
              </a:tabLst>
            </a:pPr>
            <a:r>
              <a:rPr sz="2750" spc="85" dirty="0">
                <a:latin typeface="Symbol"/>
                <a:cs typeface="Symbol"/>
              </a:rPr>
              <a:t>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2</a:t>
            </a:r>
            <a:r>
              <a:rPr sz="2900" i="1" spc="-120" dirty="0">
                <a:latin typeface="Symbol"/>
                <a:cs typeface="Symbol"/>
              </a:rPr>
              <a:t></a:t>
            </a:r>
            <a:r>
              <a:rPr sz="2900" spc="-120" dirty="0">
                <a:latin typeface="Times New Roman"/>
                <a:cs typeface="Times New Roman"/>
              </a:rPr>
              <a:t>	</a:t>
            </a:r>
            <a:r>
              <a:rPr sz="2750" i="1" spc="60" dirty="0">
                <a:latin typeface="Times New Roman"/>
                <a:cs typeface="Times New Roman"/>
              </a:rPr>
              <a:t>s </a:t>
            </a:r>
            <a:r>
              <a:rPr sz="2750" spc="85" dirty="0">
                <a:latin typeface="Symbol"/>
                <a:cs typeface="Symbol"/>
              </a:rPr>
              <a:t></a:t>
            </a:r>
            <a:r>
              <a:rPr sz="2750" spc="-51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Symbol"/>
                <a:cs typeface="Symbol"/>
              </a:rPr>
              <a:t>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03907" y="4855658"/>
            <a:ext cx="45720" cy="27305"/>
          </a:xfrm>
          <a:custGeom>
            <a:avLst/>
            <a:gdLst/>
            <a:ahLst/>
            <a:cxnLst/>
            <a:rect l="l" t="t" r="r" b="b"/>
            <a:pathLst>
              <a:path w="45720" h="27304">
                <a:moveTo>
                  <a:pt x="0" y="27107"/>
                </a:moveTo>
                <a:lnTo>
                  <a:pt x="45613" y="0"/>
                </a:lnTo>
              </a:path>
            </a:pathLst>
          </a:custGeom>
          <a:ln w="15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49520" y="4863188"/>
            <a:ext cx="67310" cy="183515"/>
          </a:xfrm>
          <a:custGeom>
            <a:avLst/>
            <a:gdLst/>
            <a:ahLst/>
            <a:cxnLst/>
            <a:rect l="l" t="t" r="r" b="b"/>
            <a:pathLst>
              <a:path w="67310" h="183514">
                <a:moveTo>
                  <a:pt x="0" y="0"/>
                </a:moveTo>
                <a:lnTo>
                  <a:pt x="67312" y="182974"/>
                </a:lnTo>
              </a:path>
            </a:pathLst>
          </a:custGeom>
          <a:ln w="29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4315" y="4526605"/>
            <a:ext cx="87630" cy="520065"/>
          </a:xfrm>
          <a:custGeom>
            <a:avLst/>
            <a:gdLst/>
            <a:ahLst/>
            <a:cxnLst/>
            <a:rect l="l" t="t" r="r" b="b"/>
            <a:pathLst>
              <a:path w="87629" h="520064">
                <a:moveTo>
                  <a:pt x="0" y="519557"/>
                </a:moveTo>
                <a:lnTo>
                  <a:pt x="87484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1799" y="452660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29">
                <a:moveTo>
                  <a:pt x="0" y="0"/>
                </a:moveTo>
                <a:lnTo>
                  <a:pt x="1928677" y="0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3777" y="5107907"/>
            <a:ext cx="3617595" cy="0"/>
          </a:xfrm>
          <a:custGeom>
            <a:avLst/>
            <a:gdLst/>
            <a:ahLst/>
            <a:cxnLst/>
            <a:rect l="l" t="t" r="r" b="b"/>
            <a:pathLst>
              <a:path w="3617595">
                <a:moveTo>
                  <a:pt x="0" y="0"/>
                </a:moveTo>
                <a:lnTo>
                  <a:pt x="3617527" y="0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48768" y="5112425"/>
            <a:ext cx="45720" cy="27305"/>
          </a:xfrm>
          <a:custGeom>
            <a:avLst/>
            <a:gdLst/>
            <a:ahLst/>
            <a:cxnLst/>
            <a:rect l="l" t="t" r="r" b="b"/>
            <a:pathLst>
              <a:path w="45720" h="27304">
                <a:moveTo>
                  <a:pt x="0" y="27107"/>
                </a:moveTo>
                <a:lnTo>
                  <a:pt x="45493" y="0"/>
                </a:lnTo>
              </a:path>
            </a:pathLst>
          </a:custGeom>
          <a:ln w="15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94262" y="5120707"/>
            <a:ext cx="66675" cy="182245"/>
          </a:xfrm>
          <a:custGeom>
            <a:avLst/>
            <a:gdLst/>
            <a:ahLst/>
            <a:cxnLst/>
            <a:rect l="l" t="t" r="r" b="b"/>
            <a:pathLst>
              <a:path w="66675" h="182245">
                <a:moveTo>
                  <a:pt x="0" y="0"/>
                </a:moveTo>
                <a:lnTo>
                  <a:pt x="66444" y="182221"/>
                </a:lnTo>
              </a:path>
            </a:pathLst>
          </a:custGeom>
          <a:ln w="29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68188" y="4784125"/>
            <a:ext cx="88900" cy="519430"/>
          </a:xfrm>
          <a:custGeom>
            <a:avLst/>
            <a:gdLst/>
            <a:ahLst/>
            <a:cxnLst/>
            <a:rect l="l" t="t" r="r" b="b"/>
            <a:pathLst>
              <a:path w="88900" h="519429">
                <a:moveTo>
                  <a:pt x="0" y="518804"/>
                </a:moveTo>
                <a:lnTo>
                  <a:pt x="88292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6481" y="4784125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90" y="0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64915" y="5106682"/>
            <a:ext cx="2101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Times New Roman"/>
                <a:cs typeface="Times New Roman"/>
              </a:rPr>
              <a:t>2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2295" y="4560017"/>
            <a:ext cx="2101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Times New Roman"/>
                <a:cs typeface="Times New Roman"/>
              </a:rPr>
              <a:t>4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86057" y="4532082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78018" y="5041098"/>
            <a:ext cx="53530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4020" algn="l"/>
              </a:tabLst>
            </a:pPr>
            <a:r>
              <a:rPr sz="1700" spc="-5" dirty="0">
                <a:latin typeface="Times New Roman"/>
                <a:cs typeface="Times New Roman"/>
              </a:rPr>
              <a:t>1	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64900" y="4560017"/>
            <a:ext cx="46926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Symbol"/>
                <a:cs typeface="Symbol"/>
              </a:rPr>
              <a:t></a:t>
            </a:r>
            <a:r>
              <a:rPr sz="2900" spc="-36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4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18381" y="4809011"/>
            <a:ext cx="90995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i="1" spc="-75" dirty="0">
                <a:latin typeface="Symbol"/>
                <a:cs typeface="Symbol"/>
              </a:rPr>
              <a:t></a:t>
            </a:r>
            <a:r>
              <a:rPr sz="3050" i="1" spc="-75" dirty="0">
                <a:latin typeface="Times New Roman"/>
                <a:cs typeface="Times New Roman"/>
              </a:rPr>
              <a:t> </a:t>
            </a:r>
            <a:r>
              <a:rPr sz="2550" spc="-7" baseline="49019" dirty="0">
                <a:latin typeface="Times New Roman"/>
                <a:cs typeface="Times New Roman"/>
              </a:rPr>
              <a:t>2</a:t>
            </a:r>
            <a:r>
              <a:rPr sz="2550" spc="-127" baseline="49019" dirty="0">
                <a:latin typeface="Times New Roman"/>
                <a:cs typeface="Times New Roman"/>
              </a:rPr>
              <a:t> </a:t>
            </a:r>
            <a:r>
              <a:rPr sz="4350" spc="97" baseline="1915" dirty="0">
                <a:latin typeface="Symbol"/>
                <a:cs typeface="Symbol"/>
              </a:rPr>
              <a:t></a:t>
            </a:r>
            <a:r>
              <a:rPr sz="4350" spc="97" baseline="1915" dirty="0">
                <a:latin typeface="Times New Roman"/>
                <a:cs typeface="Times New Roman"/>
              </a:rPr>
              <a:t>1</a:t>
            </a:r>
            <a:endParaRPr sz="4350" baseline="191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28082" y="4796963"/>
            <a:ext cx="176530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231265" algn="l"/>
              </a:tabLst>
            </a:pPr>
            <a:r>
              <a:rPr sz="2900" dirty="0">
                <a:latin typeface="Symbol"/>
                <a:cs typeface="Symbol"/>
              </a:rPr>
              <a:t>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105" dirty="0">
                <a:latin typeface="Symbol"/>
                <a:cs typeface="Symbol"/>
              </a:rPr>
              <a:t></a:t>
            </a:r>
            <a:r>
              <a:rPr sz="3050" i="1" spc="-105" dirty="0">
                <a:latin typeface="Symbol"/>
                <a:cs typeface="Symbol"/>
              </a:rPr>
              <a:t>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4575" i="1" spc="-157" baseline="-6375" dirty="0">
                <a:latin typeface="Symbol"/>
                <a:cs typeface="Symbol"/>
              </a:rPr>
              <a:t></a:t>
            </a:r>
            <a:r>
              <a:rPr sz="4575" spc="-157" baseline="-6375" dirty="0">
                <a:latin typeface="Times New Roman"/>
                <a:cs typeface="Times New Roman"/>
              </a:rPr>
              <a:t>	</a:t>
            </a:r>
            <a:r>
              <a:rPr sz="2900" dirty="0">
                <a:latin typeface="Symbol"/>
                <a:cs typeface="Symbol"/>
              </a:rPr>
              <a:t></a:t>
            </a:r>
            <a:r>
              <a:rPr sz="2900" spc="-455" dirty="0">
                <a:latin typeface="Times New Roman"/>
                <a:cs typeface="Times New Roman"/>
              </a:rPr>
              <a:t> </a:t>
            </a:r>
            <a:r>
              <a:rPr sz="4575" i="1" spc="-157" baseline="-6375" dirty="0">
                <a:latin typeface="Symbol"/>
                <a:cs typeface="Symbol"/>
              </a:rPr>
              <a:t></a:t>
            </a:r>
            <a:endParaRPr sz="4575" baseline="-6375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20741" y="4586128"/>
            <a:ext cx="11849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8844" algn="l"/>
              </a:tabLst>
            </a:pPr>
            <a:r>
              <a:rPr sz="3050" i="1" spc="-105" dirty="0">
                <a:latin typeface="Symbol"/>
                <a:cs typeface="Symbol"/>
              </a:rPr>
              <a:t></a:t>
            </a:r>
            <a:r>
              <a:rPr sz="3050" spc="-105" dirty="0">
                <a:latin typeface="Times New Roman"/>
                <a:cs typeface="Times New Roman"/>
              </a:rPr>
              <a:t>	</a:t>
            </a:r>
            <a:r>
              <a:rPr sz="3050" i="1" spc="-105" dirty="0">
                <a:latin typeface="Symbol"/>
                <a:cs typeface="Symbol"/>
              </a:rPr>
              <a:t>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52291" y="4551491"/>
            <a:ext cx="208089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1173480" algn="l"/>
                <a:tab pos="1885314" algn="l"/>
              </a:tabLst>
            </a:pPr>
            <a:r>
              <a:rPr sz="4350" baseline="1915" dirty="0">
                <a:latin typeface="Symbol"/>
                <a:cs typeface="Symbol"/>
              </a:rPr>
              <a:t></a:t>
            </a:r>
            <a:r>
              <a:rPr sz="4350" spc="-412" baseline="1915" dirty="0">
                <a:latin typeface="Times New Roman"/>
                <a:cs typeface="Times New Roman"/>
              </a:rPr>
              <a:t> </a:t>
            </a:r>
            <a:r>
              <a:rPr sz="4350" spc="-254" baseline="1915" dirty="0">
                <a:latin typeface="Times New Roman"/>
                <a:cs typeface="Times New Roman"/>
              </a:rPr>
              <a:t>2</a:t>
            </a:r>
            <a:r>
              <a:rPr sz="4575" i="1" spc="-112" baseline="1821" dirty="0">
                <a:latin typeface="Symbol"/>
                <a:cs typeface="Symbol"/>
              </a:rPr>
              <a:t></a:t>
            </a:r>
            <a:r>
              <a:rPr sz="4575" spc="22" baseline="1821" dirty="0">
                <a:latin typeface="Times New Roman"/>
                <a:cs typeface="Times New Roman"/>
              </a:rPr>
              <a:t> </a:t>
            </a:r>
            <a:r>
              <a:rPr sz="4575" i="1" spc="-157" baseline="-4553" dirty="0">
                <a:latin typeface="Symbol"/>
                <a:cs typeface="Symbol"/>
              </a:rPr>
              <a:t></a:t>
            </a:r>
            <a:r>
              <a:rPr sz="4575" baseline="-4553" dirty="0">
                <a:latin typeface="Times New Roman"/>
                <a:cs typeface="Times New Roman"/>
              </a:rPr>
              <a:t>	</a:t>
            </a:r>
            <a:r>
              <a:rPr sz="4350" baseline="1915" dirty="0">
                <a:latin typeface="Symbol"/>
                <a:cs typeface="Symbol"/>
              </a:rPr>
              <a:t></a:t>
            </a:r>
            <a:r>
              <a:rPr sz="4350" baseline="1915" dirty="0">
                <a:latin typeface="Times New Roman"/>
                <a:cs typeface="Times New Roman"/>
              </a:rPr>
              <a:t>	</a:t>
            </a:r>
            <a:r>
              <a:rPr sz="3050" i="1" spc="-75" dirty="0">
                <a:latin typeface="Symbol"/>
                <a:cs typeface="Symbol"/>
              </a:rPr>
              <a:t>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62475" y="5041098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74987" y="5041098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99976" y="4567472"/>
            <a:ext cx="133350" cy="501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3702" y="4567472"/>
            <a:ext cx="133350" cy="501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41721" y="4783578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20989" y="4816784"/>
            <a:ext cx="98615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45490" algn="l"/>
              </a:tabLst>
            </a:pPr>
            <a:r>
              <a:rPr sz="4350" i="1" baseline="-6704" dirty="0">
                <a:latin typeface="Times New Roman"/>
                <a:cs typeface="Times New Roman"/>
              </a:rPr>
              <a:t>s</a:t>
            </a:r>
            <a:r>
              <a:rPr sz="4350" i="1" spc="300" baseline="-6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45" dirty="0">
                <a:latin typeface="Times New Roman"/>
                <a:cs typeface="Times New Roman"/>
              </a:rPr>
              <a:t> </a:t>
            </a:r>
            <a:r>
              <a:rPr sz="4350" i="1" baseline="-6704" dirty="0">
                <a:latin typeface="Times New Roman"/>
                <a:cs typeface="Times New Roman"/>
              </a:rPr>
              <a:t>s	</a:t>
            </a:r>
            <a:r>
              <a:rPr sz="290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8"/>
              <p:cNvSpPr txBox="1"/>
              <p:nvPr/>
            </p:nvSpPr>
            <p:spPr>
              <a:xfrm>
                <a:off x="4553640" y="1752600"/>
                <a:ext cx="518795" cy="328873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spcBef>
                    <a:spcPts val="11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640" y="1752600"/>
                <a:ext cx="518795" cy="328873"/>
              </a:xfrm>
              <a:prstGeom prst="rect">
                <a:avLst/>
              </a:prstGeom>
              <a:blipFill rotWithShape="0">
                <a:blip r:embed="rId4"/>
                <a:stretch>
                  <a:fillRect l="-10588" r="-32941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743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290" dirty="0"/>
              <a:t> </a:t>
            </a:r>
            <a:r>
              <a:rPr spc="-6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298" y="1323847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 a second-order system can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into</a:t>
            </a:r>
            <a:r>
              <a:rPr sz="2400" spc="4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one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159470"/>
            <a:ext cx="5819775" cy="29800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65125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According the</a:t>
            </a:r>
            <a:r>
              <a:rPr sz="24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value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of	</a:t>
            </a:r>
            <a:r>
              <a:rPr sz="5100" i="1" spc="-172" baseline="-2450" dirty="0">
                <a:latin typeface="Symbol"/>
                <a:cs typeface="Symbol"/>
              </a:rPr>
              <a:t></a:t>
            </a:r>
            <a:endParaRPr sz="5100" baseline="-2450">
              <a:latin typeface="Symbol"/>
              <a:cs typeface="Symbol"/>
            </a:endParaRPr>
          </a:p>
          <a:p>
            <a:pPr marL="19494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four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categories: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699135" algn="l"/>
                <a:tab pos="337820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1:</a:t>
            </a:r>
            <a:r>
              <a:rPr sz="2000" b="1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Over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&gt;</a:t>
            </a:r>
            <a:r>
              <a:rPr sz="2000" b="1" spc="-5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699135" algn="l"/>
                <a:tab pos="387604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2:</a:t>
            </a:r>
            <a:r>
              <a:rPr sz="2000" b="1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Critically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 damped	response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b="1" spc="-9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699135" algn="l"/>
                <a:tab pos="353314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3: Under</a:t>
            </a:r>
            <a:r>
              <a:rPr sz="2000" b="1" spc="-3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damped	response (0 &lt; ξ</a:t>
            </a:r>
            <a:r>
              <a:rPr sz="2000" b="1" spc="-1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&lt;1)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699135" algn="l"/>
                <a:tab pos="312674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4:</a:t>
            </a:r>
            <a:r>
              <a:rPr sz="2000" b="1" spc="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No</a:t>
            </a:r>
            <a:r>
              <a:rPr sz="2000" b="1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b="1" spc="-5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0)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2220</Words>
  <Application>Microsoft Office PowerPoint</Application>
  <PresentationFormat>Widescreen</PresentationFormat>
  <Paragraphs>422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</vt:lpstr>
      <vt:lpstr>Symbol</vt:lpstr>
      <vt:lpstr>Times New Roman</vt:lpstr>
      <vt:lpstr>Trebuchet MS</vt:lpstr>
      <vt:lpstr>Wingdings</vt:lpstr>
      <vt:lpstr>Office Theme</vt:lpstr>
      <vt:lpstr>PowerPoint Presentation</vt:lpstr>
      <vt:lpstr>outline</vt:lpstr>
      <vt:lpstr>Table 3.1 Summary of response of a LTI first order system</vt:lpstr>
      <vt:lpstr>Second Order Systems</vt:lpstr>
      <vt:lpstr>Second Order Systems</vt:lpstr>
      <vt:lpstr>Example#2</vt:lpstr>
      <vt:lpstr>Example#3</vt:lpstr>
      <vt:lpstr>Second Order Systems - Poles</vt:lpstr>
      <vt:lpstr>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The transient response as a function of the damping ratio ξ</vt:lpstr>
      <vt:lpstr>Time-Domain Specification</vt:lpstr>
      <vt:lpstr>Time-Domain Specification – Delay Time</vt:lpstr>
      <vt:lpstr>Time-Domain Specification – Rise Time</vt:lpstr>
      <vt:lpstr>Time-Domain Specification – Peak Time</vt:lpstr>
      <vt:lpstr>Time-Domain Specification – Maximum Overshoot</vt:lpstr>
      <vt:lpstr>Time-Domain Specification – Rise Time</vt:lpstr>
      <vt:lpstr>Example#7</vt:lpstr>
      <vt:lpstr>Example#7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(1)  Introduction</dc:title>
  <dc:creator>Amr Elsaid</dc:creator>
  <cp:lastModifiedBy>Parvaneh Es</cp:lastModifiedBy>
  <cp:revision>14</cp:revision>
  <dcterms:created xsi:type="dcterms:W3CDTF">2020-04-05T17:57:09Z</dcterms:created>
  <dcterms:modified xsi:type="dcterms:W3CDTF">2020-09-28T12:03:46Z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2020-04-05T00:00:00Z</vt:filetime>
  </property>
</Properties>
</file>