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C769-C563-4F89-8FB0-5CB79581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B1360-34CD-4D03-8224-EABF196F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79F3-01F5-48EF-8A29-5B06B38C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ABAC6-3AF5-4021-AB1A-A9CFC617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A61C-A029-4267-9618-55A0F2E8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D15C-8369-424E-B932-1529C13B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C9079-0E89-411F-BC62-9F0FF02A8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940E-D283-4808-84E2-EC996CAD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41B2-CB71-46BF-8525-C835D15E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F818-9EF8-4BA7-9C9D-11BF32A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C5978-50E2-4513-B1C6-ADB6BC16D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DFCB7-707C-4E56-86F6-31893073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224F-06AA-425D-B9ED-8F34205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046DE-FFBD-40B0-BFB5-1BB66027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DF7D-831E-4BEC-9E2C-7070ABB4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C0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09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0DFB-0927-45F6-AD63-15F1CC99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E5C1-63F2-4A0D-9024-3739E880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66CF-4B37-4243-A96B-B2BBCA6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A9CA-47EE-4830-AF5E-1F599880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E7FE0-4EFF-459D-B4FE-7DE0554E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1FDC-7933-45A9-9F6C-7F988EE3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D523-2CB2-428F-86BB-9D97DD3E1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CCFC-D914-4B07-8576-AE51F43A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8EF3-BD9C-4609-99B1-D9F78E4C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88D41-1F46-4635-9D65-B30DF475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EA85-A502-4319-8032-C2B6D54D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093A2-4913-4C4D-B356-D15C57AB1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1E5A4-C950-48C3-8341-6EB2BB1FF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E7691-6A63-4DE1-8C5B-D28DD939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4D6D-ECFA-4AE0-82B9-31D2498C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293BD-D888-4316-8B5C-CBE76959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DCE6-B9DB-4ABD-8D08-00ED67A7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1B395-6076-4232-B833-E6DD0829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AC9B-A1CC-4EA4-9FD9-4981BD9E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19B92-2E90-4165-99D7-9DCBE0ED0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97A56-C063-416B-843E-D3EF72C84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83515-1A5D-468F-AE33-5E2729E8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84BBB9-779C-4207-A061-EE8059F9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77982-9FB2-4CC1-8755-6EFB4D4A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4C13-A759-4875-A1B9-DC9D63B3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C1066-76AC-4BB8-A880-F699E1AE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5BCFA-1157-47D7-A004-DC430372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1F07D-9CEC-41D7-8B70-B716E822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89647-4940-4CBD-9E04-A75B8763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5FD6A-2DBF-4CBD-B6C8-1694DE0F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80BEE-CD75-4DD4-80A9-0874A0E3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8668-A066-4D9C-A514-189CC6AF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5EEDE-F0DB-44F2-9CDB-86C7124C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DFB71-E5E4-42EE-A1AE-2A003260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8B36F-9BBB-4C62-8444-6B5AAADB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FF389-8D3F-4D59-AB36-22CFAB92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7FD5-FA1E-423C-B9FC-835F9107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29DC-E675-497E-9344-E672CB44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D034C-6A0C-4327-82DA-08194BB58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919A7-E168-4ABC-8E4B-2A6FE30FC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7B368-139B-462B-B884-E1EDA66D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6CA7B-77E6-4A56-8E07-C446C08D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B34FF-9966-409A-9B9C-AEF8ED3C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FB415-406B-482F-AF12-9C03B09B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82570-8EF4-41DD-B629-A0C8CF1FF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326F7-7783-4C43-AE40-BEE3818B6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5D2F-169A-492B-B438-ED592C976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19E7-222B-4653-89EE-D33A95F87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2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2133600" y="2133600"/>
            <a:ext cx="9621520" cy="163679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 marR="5080" indent="7620" algn="ctr">
              <a:lnSpc>
                <a:spcPct val="120000"/>
              </a:lnSpc>
              <a:spcBef>
                <a:spcPts val="35"/>
              </a:spcBef>
            </a:pPr>
            <a:r>
              <a:rPr sz="4200" b="1" spc="434" dirty="0">
                <a:solidFill>
                  <a:srgbClr val="001F5F"/>
                </a:solidFill>
                <a:latin typeface="Times New Roman"/>
                <a:cs typeface="Times New Roman"/>
              </a:rPr>
              <a:t>Feedback </a:t>
            </a:r>
            <a:r>
              <a:rPr sz="4200" b="1" spc="540" dirty="0">
                <a:solidFill>
                  <a:srgbClr val="001F5F"/>
                </a:solidFill>
                <a:latin typeface="Times New Roman"/>
                <a:cs typeface="Times New Roman"/>
              </a:rPr>
              <a:t>Control </a:t>
            </a:r>
            <a:r>
              <a:rPr sz="4200" b="1" spc="585" dirty="0">
                <a:solidFill>
                  <a:srgbClr val="001F5F"/>
                </a:solidFill>
                <a:latin typeface="Times New Roman"/>
                <a:cs typeface="Times New Roman"/>
              </a:rPr>
              <a:t>Systems  </a:t>
            </a:r>
            <a:r>
              <a:rPr sz="4200" b="1" spc="484" dirty="0">
                <a:solidFill>
                  <a:srgbClr val="001F5F"/>
                </a:solidFill>
                <a:latin typeface="Times New Roman"/>
                <a:cs typeface="Times New Roman"/>
              </a:rPr>
              <a:t>Performance </a:t>
            </a:r>
            <a:r>
              <a:rPr sz="4200" b="1" spc="370" dirty="0">
                <a:solidFill>
                  <a:srgbClr val="001F5F"/>
                </a:solidFill>
                <a:latin typeface="Times New Roman"/>
                <a:cs typeface="Times New Roman"/>
              </a:rPr>
              <a:t>and</a:t>
            </a:r>
            <a:r>
              <a:rPr sz="42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200" b="1" spc="600" dirty="0">
                <a:solidFill>
                  <a:srgbClr val="001F5F"/>
                </a:solidFill>
                <a:latin typeface="Times New Roman"/>
                <a:cs typeface="Times New Roman"/>
              </a:rPr>
              <a:t>Characteristics</a:t>
            </a:r>
            <a:endParaRPr sz="4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07084"/>
            <a:ext cx="104336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43180" indent="-18288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171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the system shown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Figure, determine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values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gain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K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velocity-feedback constant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rebuchet MS"/>
                <a:cs typeface="Trebuchet MS"/>
              </a:rPr>
              <a:t>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so that the maximum overshoot in the  unit-step response is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0.2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 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peak time is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1 sec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.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these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values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K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K</a:t>
            </a:r>
            <a:r>
              <a:rPr sz="2400" spc="-7" baseline="-20833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, obtain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rise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 settling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time.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Assume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that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J=1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kg-m</a:t>
            </a:r>
            <a:r>
              <a:rPr sz="2400" spc="-7" baseline="24305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sz="16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B=1</a:t>
            </a:r>
            <a:r>
              <a:rPr sz="2400" spc="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N-m/rad/sec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8048" y="3374135"/>
            <a:ext cx="8525256" cy="317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2055" y="3438144"/>
            <a:ext cx="8342376" cy="2993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3005" y="3419094"/>
            <a:ext cx="8380730" cy="3031490"/>
          </a:xfrm>
          <a:custGeom>
            <a:avLst/>
            <a:gdLst/>
            <a:ahLst/>
            <a:cxnLst/>
            <a:rect l="l" t="t" r="r" b="b"/>
            <a:pathLst>
              <a:path w="8380730" h="3031490">
                <a:moveTo>
                  <a:pt x="0" y="3031236"/>
                </a:moveTo>
                <a:lnTo>
                  <a:pt x="8380476" y="3031236"/>
                </a:lnTo>
                <a:lnTo>
                  <a:pt x="8380476" y="0"/>
                </a:lnTo>
                <a:lnTo>
                  <a:pt x="0" y="0"/>
                </a:lnTo>
                <a:lnTo>
                  <a:pt x="0" y="303123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Example#11</a:t>
            </a:r>
          </a:p>
        </p:txBody>
      </p:sp>
      <p:sp>
        <p:nvSpPr>
          <p:cNvPr id="4" name="object 4"/>
          <p:cNvSpPr/>
          <p:nvPr/>
        </p:nvSpPr>
        <p:spPr>
          <a:xfrm>
            <a:off x="2465832" y="935736"/>
            <a:ext cx="6760464" cy="2543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29839" y="999744"/>
            <a:ext cx="6577583" cy="236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0789" y="980694"/>
            <a:ext cx="6616065" cy="2399030"/>
          </a:xfrm>
          <a:custGeom>
            <a:avLst/>
            <a:gdLst/>
            <a:ahLst/>
            <a:cxnLst/>
            <a:rect l="l" t="t" r="r" b="b"/>
            <a:pathLst>
              <a:path w="6616065" h="2399029">
                <a:moveTo>
                  <a:pt x="0" y="2398776"/>
                </a:moveTo>
                <a:lnTo>
                  <a:pt x="6615683" y="2398776"/>
                </a:lnTo>
                <a:lnTo>
                  <a:pt x="6615683" y="0"/>
                </a:lnTo>
                <a:lnTo>
                  <a:pt x="0" y="0"/>
                </a:lnTo>
                <a:lnTo>
                  <a:pt x="0" y="23987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5832" y="3422903"/>
            <a:ext cx="6760464" cy="2464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9839" y="3486911"/>
            <a:ext cx="6577583" cy="22814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0789" y="3467861"/>
            <a:ext cx="6616065" cy="2319655"/>
          </a:xfrm>
          <a:custGeom>
            <a:avLst/>
            <a:gdLst/>
            <a:ahLst/>
            <a:cxnLst/>
            <a:rect l="l" t="t" r="r" b="b"/>
            <a:pathLst>
              <a:path w="6616065" h="2319654">
                <a:moveTo>
                  <a:pt x="0" y="2319528"/>
                </a:moveTo>
                <a:lnTo>
                  <a:pt x="6615683" y="2319528"/>
                </a:lnTo>
                <a:lnTo>
                  <a:pt x="6615683" y="0"/>
                </a:lnTo>
                <a:lnTo>
                  <a:pt x="0" y="0"/>
                </a:lnTo>
                <a:lnTo>
                  <a:pt x="0" y="23195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9435" y="5785103"/>
            <a:ext cx="4507992" cy="1072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33444" y="5849111"/>
            <a:ext cx="4325111" cy="10088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14394" y="5830060"/>
            <a:ext cx="4363720" cy="1028065"/>
          </a:xfrm>
          <a:custGeom>
            <a:avLst/>
            <a:gdLst/>
            <a:ahLst/>
            <a:cxnLst/>
            <a:rect l="l" t="t" r="r" b="b"/>
            <a:pathLst>
              <a:path w="4363720" h="1028065">
                <a:moveTo>
                  <a:pt x="4363211" y="1027936"/>
                </a:moveTo>
                <a:lnTo>
                  <a:pt x="4363211" y="0"/>
                </a:lnTo>
                <a:lnTo>
                  <a:pt x="0" y="0"/>
                </a:lnTo>
                <a:lnTo>
                  <a:pt x="0" y="102793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3959479"/>
            <a:ext cx="688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Comparing above </a:t>
            </a:r>
            <a:r>
              <a:rPr sz="2400" spc="-140" dirty="0">
                <a:solidFill>
                  <a:srgbClr val="001F5F"/>
                </a:solidFill>
                <a:latin typeface="Trebuchet MS"/>
                <a:cs typeface="Trebuchet MS"/>
              </a:rPr>
              <a:t>T.F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general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2</a:t>
            </a:r>
            <a:r>
              <a:rPr sz="2400" spc="-7" baseline="24305" dirty="0">
                <a:solidFill>
                  <a:srgbClr val="001F5F"/>
                </a:solidFill>
                <a:latin typeface="Trebuchet MS"/>
                <a:cs typeface="Trebuchet MS"/>
              </a:rPr>
              <a:t>nd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order</a:t>
            </a:r>
            <a:r>
              <a:rPr sz="2400" spc="-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001F5F"/>
                </a:solidFill>
                <a:latin typeface="Trebuchet MS"/>
                <a:cs typeface="Trebuchet MS"/>
              </a:rPr>
              <a:t>T.F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3864" y="1002791"/>
            <a:ext cx="4506468" cy="1193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7871" y="1066800"/>
            <a:ext cx="4323587" cy="1010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8821" y="1047750"/>
            <a:ext cx="4361815" cy="1049020"/>
          </a:xfrm>
          <a:custGeom>
            <a:avLst/>
            <a:gdLst/>
            <a:ahLst/>
            <a:cxnLst/>
            <a:rect l="l" t="t" r="r" b="b"/>
            <a:pathLst>
              <a:path w="4361815" h="1049020">
                <a:moveTo>
                  <a:pt x="0" y="1048512"/>
                </a:moveTo>
                <a:lnTo>
                  <a:pt x="4361687" y="1048512"/>
                </a:lnTo>
                <a:lnTo>
                  <a:pt x="4361687" y="0"/>
                </a:lnTo>
                <a:lnTo>
                  <a:pt x="0" y="0"/>
                </a:lnTo>
                <a:lnTo>
                  <a:pt x="0" y="10485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52877" y="2256975"/>
            <a:ext cx="230251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50" spc="50" dirty="0">
                <a:latin typeface="Verdana"/>
                <a:cs typeface="Verdana"/>
              </a:rPr>
              <a:t>Since</a:t>
            </a:r>
            <a:r>
              <a:rPr sz="2350" spc="-590" dirty="0">
                <a:latin typeface="Verdana"/>
                <a:cs typeface="Verdana"/>
              </a:rPr>
              <a:t> </a:t>
            </a:r>
            <a:r>
              <a:rPr sz="2350" i="1" spc="55" dirty="0">
                <a:latin typeface="Times New Roman"/>
                <a:cs typeface="Times New Roman"/>
              </a:rPr>
              <a:t>J </a:t>
            </a:r>
            <a:r>
              <a:rPr sz="2350" spc="70" dirty="0">
                <a:latin typeface="Symbol"/>
                <a:cs typeface="Symbol"/>
              </a:rPr>
              <a:t></a:t>
            </a:r>
            <a:r>
              <a:rPr sz="2350" spc="7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1 </a:t>
            </a:r>
            <a:r>
              <a:rPr sz="2350" i="1" spc="45" dirty="0">
                <a:latin typeface="Times New Roman"/>
                <a:cs typeface="Times New Roman"/>
              </a:rPr>
              <a:t>kgm</a:t>
            </a:r>
            <a:r>
              <a:rPr sz="2475" spc="67" baseline="35353" dirty="0">
                <a:latin typeface="Times New Roman"/>
                <a:cs typeface="Times New Roman"/>
              </a:rPr>
              <a:t>2</a:t>
            </a:r>
            <a:endParaRPr sz="2475" baseline="3535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50034" y="3219504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851" y="0"/>
                </a:lnTo>
              </a:path>
            </a:pathLst>
          </a:custGeom>
          <a:ln w="1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91840" y="3219504"/>
            <a:ext cx="2463165" cy="0"/>
          </a:xfrm>
          <a:custGeom>
            <a:avLst/>
            <a:gdLst/>
            <a:ahLst/>
            <a:cxnLst/>
            <a:rect l="l" t="t" r="r" b="b"/>
            <a:pathLst>
              <a:path w="2463165">
                <a:moveTo>
                  <a:pt x="0" y="0"/>
                </a:moveTo>
                <a:lnTo>
                  <a:pt x="2462730" y="0"/>
                </a:lnTo>
              </a:path>
            </a:pathLst>
          </a:custGeom>
          <a:ln w="1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22108" y="2079757"/>
            <a:ext cx="3405504" cy="109664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972819" algn="l"/>
              </a:tabLst>
            </a:pPr>
            <a:r>
              <a:rPr sz="2350" spc="150" dirty="0">
                <a:latin typeface="Verdana"/>
                <a:cs typeface="Verdana"/>
              </a:rPr>
              <a:t>and	</a:t>
            </a:r>
            <a:r>
              <a:rPr sz="2350" i="1" spc="75" dirty="0">
                <a:latin typeface="Times New Roman"/>
                <a:cs typeface="Times New Roman"/>
              </a:rPr>
              <a:t>B</a:t>
            </a:r>
            <a:r>
              <a:rPr sz="2350" i="1" spc="20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Symbol"/>
                <a:cs typeface="Symbol"/>
              </a:rPr>
              <a:t></a:t>
            </a:r>
            <a:r>
              <a:rPr sz="2350" spc="-260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1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105" dirty="0">
                <a:latin typeface="Verdana"/>
                <a:cs typeface="Verdana"/>
              </a:rPr>
              <a:t>Nm/rad/se</a:t>
            </a:r>
            <a:endParaRPr sz="2350">
              <a:latin typeface="Verdana"/>
              <a:cs typeface="Verdana"/>
            </a:endParaRPr>
          </a:p>
          <a:p>
            <a:pPr marL="2093595">
              <a:lnSpc>
                <a:spcPct val="100000"/>
              </a:lnSpc>
              <a:spcBef>
                <a:spcPts val="1400"/>
              </a:spcBef>
            </a:pPr>
            <a:r>
              <a:rPr sz="2350" i="1" spc="35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6577" y="3218531"/>
            <a:ext cx="5657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i="1" spc="-10" dirty="0">
                <a:latin typeface="Times New Roman"/>
                <a:cs typeface="Times New Roman"/>
              </a:rPr>
              <a:t>R</a:t>
            </a:r>
            <a:r>
              <a:rPr sz="2350" spc="165" dirty="0">
                <a:latin typeface="Century"/>
                <a:cs typeface="Century"/>
              </a:rPr>
              <a:t>(</a:t>
            </a:r>
            <a:r>
              <a:rPr sz="2350" i="1" spc="150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7481" y="2792168"/>
            <a:ext cx="915669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i="1" spc="100" dirty="0">
                <a:latin typeface="Times New Roman"/>
                <a:cs typeface="Times New Roman"/>
              </a:rPr>
              <a:t>C</a:t>
            </a:r>
            <a:r>
              <a:rPr sz="2350" spc="100" dirty="0">
                <a:latin typeface="Century"/>
                <a:cs typeface="Century"/>
              </a:rPr>
              <a:t>(</a:t>
            </a:r>
            <a:r>
              <a:rPr sz="2350" i="1" spc="100" dirty="0">
                <a:latin typeface="Times New Roman"/>
                <a:cs typeface="Times New Roman"/>
              </a:rPr>
              <a:t>s</a:t>
            </a:r>
            <a:r>
              <a:rPr sz="2350" spc="100" dirty="0">
                <a:latin typeface="Century"/>
                <a:cs typeface="Century"/>
              </a:rPr>
              <a:t>) </a:t>
            </a:r>
            <a:r>
              <a:rPr sz="3525" spc="44" baseline="-35460" dirty="0">
                <a:latin typeface="Symbol"/>
                <a:cs typeface="Symbol"/>
              </a:rPr>
              <a:t></a:t>
            </a:r>
            <a:endParaRPr sz="3525" baseline="-3546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83372" y="3251105"/>
            <a:ext cx="246443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i="1" spc="110" dirty="0">
                <a:latin typeface="Times New Roman"/>
                <a:cs typeface="Times New Roman"/>
              </a:rPr>
              <a:t>s</a:t>
            </a:r>
            <a:r>
              <a:rPr sz="2475" spc="165" baseline="35353" dirty="0">
                <a:latin typeface="Times New Roman"/>
                <a:cs typeface="Times New Roman"/>
              </a:rPr>
              <a:t>2</a:t>
            </a:r>
            <a:r>
              <a:rPr sz="2475" spc="472" baseline="35353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195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Century"/>
                <a:cs typeface="Century"/>
              </a:rPr>
              <a:t>(</a:t>
            </a:r>
            <a:r>
              <a:rPr sz="2350" spc="-50" dirty="0">
                <a:latin typeface="Times New Roman"/>
                <a:cs typeface="Times New Roman"/>
              </a:rPr>
              <a:t>1</a:t>
            </a:r>
            <a:r>
              <a:rPr sz="2350" spc="-34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i="1" spc="70" dirty="0">
                <a:latin typeface="Times New Roman"/>
                <a:cs typeface="Times New Roman"/>
              </a:rPr>
              <a:t>KK</a:t>
            </a:r>
            <a:r>
              <a:rPr sz="2475" i="1" spc="104" baseline="-20202" dirty="0">
                <a:latin typeface="Times New Roman"/>
                <a:cs typeface="Times New Roman"/>
              </a:rPr>
              <a:t>h</a:t>
            </a:r>
            <a:r>
              <a:rPr sz="2475" i="1" spc="-67" baseline="-20202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Century"/>
                <a:cs typeface="Century"/>
              </a:rPr>
              <a:t>)</a:t>
            </a:r>
            <a:r>
              <a:rPr sz="2350" i="1" spc="20" dirty="0">
                <a:latin typeface="Times New Roman"/>
                <a:cs typeface="Times New Roman"/>
              </a:rPr>
              <a:t>s</a:t>
            </a:r>
            <a:r>
              <a:rPr sz="2350" i="1" spc="-7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15" dirty="0">
                <a:latin typeface="Times New Roman"/>
                <a:cs typeface="Times New Roman"/>
              </a:rPr>
              <a:t> </a:t>
            </a:r>
            <a:r>
              <a:rPr sz="2350" i="1" spc="35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5784" y="4913365"/>
            <a:ext cx="591820" cy="0"/>
          </a:xfrm>
          <a:custGeom>
            <a:avLst/>
            <a:gdLst/>
            <a:ahLst/>
            <a:cxnLst/>
            <a:rect l="l" t="t" r="r" b="b"/>
            <a:pathLst>
              <a:path w="591820">
                <a:moveTo>
                  <a:pt x="0" y="0"/>
                </a:moveTo>
                <a:lnTo>
                  <a:pt x="591601" y="0"/>
                </a:lnTo>
              </a:path>
            </a:pathLst>
          </a:custGeom>
          <a:ln w="14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57288" y="5108839"/>
            <a:ext cx="13271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i="1" spc="1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5120" y="4327185"/>
            <a:ext cx="424180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675" i="1" spc="-52" baseline="-23809" dirty="0">
                <a:latin typeface="Symbol"/>
                <a:cs typeface="Symbol"/>
              </a:rPr>
              <a:t></a:t>
            </a:r>
            <a:r>
              <a:rPr sz="3675" i="1" spc="-615" baseline="-23809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0142" y="4927470"/>
            <a:ext cx="2038985" cy="40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350" i="1" spc="110" dirty="0">
                <a:latin typeface="Times New Roman"/>
                <a:cs typeface="Times New Roman"/>
              </a:rPr>
              <a:t>s</a:t>
            </a:r>
            <a:r>
              <a:rPr sz="2475" spc="165" baseline="35353" dirty="0">
                <a:latin typeface="Times New Roman"/>
                <a:cs typeface="Times New Roman"/>
              </a:rPr>
              <a:t>2</a:t>
            </a:r>
            <a:r>
              <a:rPr sz="2475" spc="465" baseline="35353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spc="-140" dirty="0">
                <a:latin typeface="Times New Roman"/>
                <a:cs typeface="Times New Roman"/>
              </a:rPr>
              <a:t>2</a:t>
            </a:r>
            <a:r>
              <a:rPr sz="2450" i="1" spc="-140" dirty="0">
                <a:latin typeface="Symbol"/>
                <a:cs typeface="Symbol"/>
              </a:rPr>
              <a:t></a:t>
            </a:r>
            <a:r>
              <a:rPr sz="2450" i="1" spc="-290" dirty="0">
                <a:latin typeface="Times New Roman"/>
                <a:cs typeface="Times New Roman"/>
              </a:rPr>
              <a:t> </a:t>
            </a:r>
            <a:r>
              <a:rPr sz="2475" i="1" spc="172" baseline="-20202" dirty="0">
                <a:latin typeface="Times New Roman"/>
                <a:cs typeface="Times New Roman"/>
              </a:rPr>
              <a:t>n</a:t>
            </a:r>
            <a:r>
              <a:rPr sz="2350" i="1" spc="114" dirty="0">
                <a:latin typeface="Times New Roman"/>
                <a:cs typeface="Times New Roman"/>
              </a:rPr>
              <a:t>s</a:t>
            </a:r>
            <a:r>
              <a:rPr sz="2350" i="1" spc="-8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Symbol"/>
                <a:cs typeface="Symbol"/>
              </a:rPr>
              <a:t>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Symbol"/>
                <a:cs typeface="Symbol"/>
              </a:rPr>
              <a:t></a:t>
            </a:r>
            <a:r>
              <a:rPr sz="2450" i="1" spc="-370" dirty="0">
                <a:latin typeface="Times New Roman"/>
                <a:cs typeface="Times New Roman"/>
              </a:rPr>
              <a:t> </a:t>
            </a:r>
            <a:r>
              <a:rPr sz="2475" spc="22" baseline="35353" dirty="0">
                <a:latin typeface="Times New Roman"/>
                <a:cs typeface="Times New Roman"/>
              </a:rPr>
              <a:t>2</a:t>
            </a:r>
            <a:endParaRPr sz="2475" baseline="3535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5439" y="4553543"/>
            <a:ext cx="237426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334770" algn="l"/>
                <a:tab pos="2335530" algn="l"/>
              </a:tabLst>
            </a:pPr>
            <a:r>
              <a:rPr sz="3525" spc="44" baseline="-22458" dirty="0">
                <a:latin typeface="Symbol"/>
                <a:cs typeface="Symbol"/>
              </a:rPr>
              <a:t></a:t>
            </a:r>
            <a:r>
              <a:rPr sz="2350" u="heavy" spc="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650" i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	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2279" y="4911685"/>
            <a:ext cx="56578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10" dirty="0">
                <a:latin typeface="Times New Roman"/>
                <a:cs typeface="Times New Roman"/>
              </a:rPr>
              <a:t>R</a:t>
            </a:r>
            <a:r>
              <a:rPr sz="2350" spc="165" dirty="0">
                <a:latin typeface="Century"/>
                <a:cs typeface="Century"/>
              </a:rPr>
              <a:t>(</a:t>
            </a:r>
            <a:r>
              <a:rPr sz="2350" i="1" spc="150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8612" y="4485395"/>
            <a:ext cx="594360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80" dirty="0">
                <a:latin typeface="Times New Roman"/>
                <a:cs typeface="Times New Roman"/>
              </a:rPr>
              <a:t>C</a:t>
            </a:r>
            <a:r>
              <a:rPr sz="2350" spc="165" dirty="0">
                <a:latin typeface="Century"/>
                <a:cs typeface="Century"/>
              </a:rPr>
              <a:t>(</a:t>
            </a:r>
            <a:r>
              <a:rPr sz="2350" i="1" spc="150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44888" y="6064455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0" y="22715"/>
                </a:moveTo>
                <a:lnTo>
                  <a:pt x="37162" y="0"/>
                </a:lnTo>
              </a:path>
            </a:pathLst>
          </a:custGeom>
          <a:ln w="14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2050" y="6072264"/>
            <a:ext cx="52705" cy="103505"/>
          </a:xfrm>
          <a:custGeom>
            <a:avLst/>
            <a:gdLst/>
            <a:ahLst/>
            <a:cxnLst/>
            <a:rect l="l" t="t" r="r" b="b"/>
            <a:pathLst>
              <a:path w="52704" h="103504">
                <a:moveTo>
                  <a:pt x="0" y="0"/>
                </a:moveTo>
                <a:lnTo>
                  <a:pt x="52435" y="102930"/>
                </a:lnTo>
              </a:path>
            </a:pathLst>
          </a:custGeom>
          <a:ln w="297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41772" y="5857883"/>
            <a:ext cx="74295" cy="317500"/>
          </a:xfrm>
          <a:custGeom>
            <a:avLst/>
            <a:gdLst/>
            <a:ahLst/>
            <a:cxnLst/>
            <a:rect l="l" t="t" r="r" b="b"/>
            <a:pathLst>
              <a:path w="74295" h="317500">
                <a:moveTo>
                  <a:pt x="0" y="317311"/>
                </a:moveTo>
                <a:lnTo>
                  <a:pt x="74295" y="0"/>
                </a:lnTo>
              </a:path>
            </a:pathLst>
          </a:custGeom>
          <a:ln w="145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6067" y="5857883"/>
            <a:ext cx="276860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748" y="0"/>
                </a:lnTo>
              </a:path>
            </a:pathLst>
          </a:custGeom>
          <a:ln w="14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42775" y="6012105"/>
            <a:ext cx="1333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2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70013" y="5847455"/>
            <a:ext cx="69278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4345" algn="l"/>
              </a:tabLst>
            </a:pPr>
            <a:r>
              <a:rPr sz="2350" spc="40" dirty="0">
                <a:latin typeface="Symbol"/>
                <a:cs typeface="Symbol"/>
              </a:rPr>
              <a:t></a:t>
            </a:r>
            <a:r>
              <a:rPr sz="2350" spc="40" dirty="0">
                <a:latin typeface="Times New Roman"/>
                <a:cs typeface="Times New Roman"/>
              </a:rPr>
              <a:t>	</a:t>
            </a:r>
            <a:r>
              <a:rPr sz="2350" i="1" spc="5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5739" y="5830375"/>
            <a:ext cx="23685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i="1" spc="-55" dirty="0">
                <a:latin typeface="Symbol"/>
                <a:cs typeface="Symbol"/>
              </a:rPr>
              <a:t>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0593" y="6358175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364"/>
                </a:moveTo>
                <a:lnTo>
                  <a:pt x="37515" y="0"/>
                </a:lnTo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58109" y="6365389"/>
            <a:ext cx="52705" cy="103505"/>
          </a:xfrm>
          <a:custGeom>
            <a:avLst/>
            <a:gdLst/>
            <a:ahLst/>
            <a:cxnLst/>
            <a:rect l="l" t="t" r="r" b="b"/>
            <a:pathLst>
              <a:path w="52704" h="103504">
                <a:moveTo>
                  <a:pt x="0" y="0"/>
                </a:moveTo>
                <a:lnTo>
                  <a:pt x="52197" y="103166"/>
                </a:lnTo>
              </a:path>
            </a:pathLst>
          </a:custGeom>
          <a:ln w="3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17663" y="6153284"/>
            <a:ext cx="75565" cy="315595"/>
          </a:xfrm>
          <a:custGeom>
            <a:avLst/>
            <a:gdLst/>
            <a:ahLst/>
            <a:cxnLst/>
            <a:rect l="l" t="t" r="r" b="b"/>
            <a:pathLst>
              <a:path w="75565" h="315595">
                <a:moveTo>
                  <a:pt x="0" y="315271"/>
                </a:moveTo>
                <a:lnTo>
                  <a:pt x="75000" y="0"/>
                </a:lnTo>
              </a:path>
            </a:pathLst>
          </a:custGeom>
          <a:ln w="14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92663" y="6153284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170" y="0"/>
                </a:lnTo>
              </a:path>
            </a:pathLst>
          </a:custGeom>
          <a:ln w="1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58142" y="6100618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4">
                <a:moveTo>
                  <a:pt x="0" y="0"/>
                </a:moveTo>
                <a:lnTo>
                  <a:pt x="1213136" y="0"/>
                </a:lnTo>
              </a:path>
            </a:pathLst>
          </a:custGeom>
          <a:ln w="1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441738" y="6142171"/>
            <a:ext cx="5949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2350" spc="20" dirty="0">
                <a:latin typeface="Times New Roman"/>
                <a:cs typeface="Times New Roman"/>
              </a:rPr>
              <a:t>2	</a:t>
            </a:r>
            <a:r>
              <a:rPr sz="2350" i="1" spc="3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568626" y="5650692"/>
            <a:ext cx="183261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4010" algn="l"/>
              </a:tabLst>
            </a:pPr>
            <a:r>
              <a:rPr sz="3675" i="1" spc="-44" baseline="-35147" dirty="0">
                <a:latin typeface="Symbol"/>
                <a:cs typeface="Symbol"/>
              </a:rPr>
              <a:t></a:t>
            </a:r>
            <a:r>
              <a:rPr sz="3675" spc="-44" baseline="-35147" dirty="0">
                <a:latin typeface="Times New Roman"/>
                <a:cs typeface="Times New Roman"/>
              </a:rPr>
              <a:t>	</a:t>
            </a:r>
            <a:r>
              <a:rPr sz="3525" spc="37" baseline="-36643" dirty="0">
                <a:latin typeface="Symbol"/>
                <a:cs typeface="Symbol"/>
              </a:rPr>
              <a:t></a:t>
            </a:r>
            <a:r>
              <a:rPr sz="3525" spc="37" baseline="-36643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Century"/>
                <a:cs typeface="Century"/>
              </a:rPr>
              <a:t>(</a:t>
            </a:r>
            <a:r>
              <a:rPr sz="2350" spc="-50" dirty="0">
                <a:latin typeface="Times New Roman"/>
                <a:cs typeface="Times New Roman"/>
              </a:rPr>
              <a:t>1 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i="1" spc="75" dirty="0">
                <a:latin typeface="Times New Roman"/>
                <a:cs typeface="Times New Roman"/>
              </a:rPr>
              <a:t>KK</a:t>
            </a:r>
            <a:r>
              <a:rPr sz="2475" i="1" spc="112" baseline="-20202" dirty="0">
                <a:latin typeface="Times New Roman"/>
                <a:cs typeface="Times New Roman"/>
              </a:rPr>
              <a:t>h</a:t>
            </a:r>
            <a:r>
              <a:rPr sz="2475" i="1" spc="-382" baseline="-20202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4300" y="2048001"/>
            <a:ext cx="37115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SzPct val="79545"/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Maximum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overshoot is</a:t>
            </a:r>
            <a:r>
              <a:rPr sz="2200" spc="-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rebuchet MS"/>
                <a:cs typeface="Trebuchet MS"/>
              </a:rPr>
              <a:t>0.2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3187" y="1496739"/>
            <a:ext cx="46355" cy="26670"/>
          </a:xfrm>
          <a:custGeom>
            <a:avLst/>
            <a:gdLst/>
            <a:ahLst/>
            <a:cxnLst/>
            <a:rect l="l" t="t" r="r" b="b"/>
            <a:pathLst>
              <a:path w="46355" h="26669">
                <a:moveTo>
                  <a:pt x="0" y="26381"/>
                </a:moveTo>
                <a:lnTo>
                  <a:pt x="46040" y="0"/>
                </a:lnTo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29227" y="1504582"/>
            <a:ext cx="66040" cy="118745"/>
          </a:xfrm>
          <a:custGeom>
            <a:avLst/>
            <a:gdLst/>
            <a:ahLst/>
            <a:cxnLst/>
            <a:rect l="l" t="t" r="r" b="b"/>
            <a:pathLst>
              <a:path w="66039" h="118744">
                <a:moveTo>
                  <a:pt x="0" y="0"/>
                </a:moveTo>
                <a:lnTo>
                  <a:pt x="65784" y="118361"/>
                </a:lnTo>
              </a:path>
            </a:pathLst>
          </a:custGeom>
          <a:ln w="297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3056" y="1266434"/>
            <a:ext cx="88265" cy="356870"/>
          </a:xfrm>
          <a:custGeom>
            <a:avLst/>
            <a:gdLst/>
            <a:ahLst/>
            <a:cxnLst/>
            <a:rect l="l" t="t" r="r" b="b"/>
            <a:pathLst>
              <a:path w="88264" h="356869">
                <a:moveTo>
                  <a:pt x="0" y="356510"/>
                </a:moveTo>
                <a:lnTo>
                  <a:pt x="8769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0750" y="1266434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4">
                <a:moveTo>
                  <a:pt x="0" y="0"/>
                </a:moveTo>
                <a:lnTo>
                  <a:pt x="321611" y="0"/>
                </a:lnTo>
              </a:path>
            </a:pathLst>
          </a:custGeom>
          <a:ln w="142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17186" y="1476299"/>
            <a:ext cx="13335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2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753" y="1215674"/>
            <a:ext cx="131572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9905" algn="l"/>
                <a:tab pos="1056640" algn="l"/>
              </a:tabLst>
            </a:pPr>
            <a:r>
              <a:rPr sz="2950" i="1" spc="-35" dirty="0">
                <a:latin typeface="Symbol"/>
                <a:cs typeface="Symbol"/>
              </a:rPr>
              <a:t></a:t>
            </a:r>
            <a:r>
              <a:rPr sz="2950" spc="-35" dirty="0">
                <a:latin typeface="Times New Roman"/>
                <a:cs typeface="Times New Roman"/>
              </a:rPr>
              <a:t>	</a:t>
            </a:r>
            <a:r>
              <a:rPr sz="2800" spc="55" dirty="0">
                <a:latin typeface="Symbol"/>
                <a:cs typeface="Symbol"/>
              </a:rPr>
              <a:t></a:t>
            </a:r>
            <a:r>
              <a:rPr sz="2800" spc="55" dirty="0">
                <a:latin typeface="Times New Roman"/>
                <a:cs typeface="Times New Roman"/>
              </a:rPr>
              <a:t>	</a:t>
            </a:r>
            <a:r>
              <a:rPr sz="2800" i="1" spc="65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96265" y="1784944"/>
            <a:ext cx="45720" cy="26670"/>
          </a:xfrm>
          <a:custGeom>
            <a:avLst/>
            <a:gdLst/>
            <a:ahLst/>
            <a:cxnLst/>
            <a:rect l="l" t="t" r="r" b="b"/>
            <a:pathLst>
              <a:path w="45720" h="26669">
                <a:moveTo>
                  <a:pt x="0" y="26060"/>
                </a:moveTo>
                <a:lnTo>
                  <a:pt x="45702" y="0"/>
                </a:lnTo>
              </a:path>
            </a:pathLst>
          </a:custGeom>
          <a:ln w="14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1967" y="1792184"/>
            <a:ext cx="66675" cy="118745"/>
          </a:xfrm>
          <a:custGeom>
            <a:avLst/>
            <a:gdLst/>
            <a:ahLst/>
            <a:cxnLst/>
            <a:rect l="l" t="t" r="r" b="b"/>
            <a:pathLst>
              <a:path w="66675" h="118744">
                <a:moveTo>
                  <a:pt x="0" y="0"/>
                </a:moveTo>
                <a:lnTo>
                  <a:pt x="66312" y="118720"/>
                </a:lnTo>
              </a:path>
            </a:pathLst>
          </a:custGeom>
          <a:ln w="300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15651" y="1555466"/>
            <a:ext cx="88265" cy="355600"/>
          </a:xfrm>
          <a:custGeom>
            <a:avLst/>
            <a:gdLst/>
            <a:ahLst/>
            <a:cxnLst/>
            <a:rect l="l" t="t" r="r" b="b"/>
            <a:pathLst>
              <a:path w="88265" h="355600">
                <a:moveTo>
                  <a:pt x="0" y="355438"/>
                </a:moveTo>
                <a:lnTo>
                  <a:pt x="87659" y="0"/>
                </a:lnTo>
              </a:path>
            </a:pathLst>
          </a:custGeom>
          <a:ln w="14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310" y="1555466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1979" y="0"/>
                </a:lnTo>
              </a:path>
            </a:pathLst>
          </a:custGeom>
          <a:ln w="1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9607" y="1501173"/>
            <a:ext cx="1430655" cy="0"/>
          </a:xfrm>
          <a:custGeom>
            <a:avLst/>
            <a:gdLst/>
            <a:ahLst/>
            <a:cxnLst/>
            <a:rect l="l" t="t" r="r" b="b"/>
            <a:pathLst>
              <a:path w="1430654">
                <a:moveTo>
                  <a:pt x="0" y="0"/>
                </a:moveTo>
                <a:lnTo>
                  <a:pt x="1430067" y="0"/>
                </a:lnTo>
              </a:path>
            </a:pathLst>
          </a:custGeom>
          <a:ln w="14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99972" y="2702051"/>
            <a:ext cx="2520695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73124" y="3477767"/>
            <a:ext cx="2537460" cy="573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44958" y="4612381"/>
            <a:ext cx="26034" cy="15240"/>
          </a:xfrm>
          <a:custGeom>
            <a:avLst/>
            <a:gdLst/>
            <a:ahLst/>
            <a:cxnLst/>
            <a:rect l="l" t="t" r="r" b="b"/>
            <a:pathLst>
              <a:path w="26035" h="15239">
                <a:moveTo>
                  <a:pt x="0" y="15202"/>
                </a:moveTo>
                <a:lnTo>
                  <a:pt x="25850" y="0"/>
                </a:lnTo>
              </a:path>
            </a:pathLst>
          </a:custGeom>
          <a:ln w="10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0808" y="4618173"/>
            <a:ext cx="38100" cy="107950"/>
          </a:xfrm>
          <a:custGeom>
            <a:avLst/>
            <a:gdLst/>
            <a:ahLst/>
            <a:cxnLst/>
            <a:rect l="l" t="t" r="r" b="b"/>
            <a:pathLst>
              <a:path w="38100" h="107950">
                <a:moveTo>
                  <a:pt x="0" y="0"/>
                </a:moveTo>
                <a:lnTo>
                  <a:pt x="37710" y="107862"/>
                </a:lnTo>
              </a:path>
            </a:pathLst>
          </a:custGeom>
          <a:ln w="206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112926" y="4416202"/>
            <a:ext cx="52705" cy="309880"/>
          </a:xfrm>
          <a:custGeom>
            <a:avLst/>
            <a:gdLst/>
            <a:ahLst/>
            <a:cxnLst/>
            <a:rect l="l" t="t" r="r" b="b"/>
            <a:pathLst>
              <a:path w="52705" h="309879">
                <a:moveTo>
                  <a:pt x="0" y="309832"/>
                </a:moveTo>
                <a:lnTo>
                  <a:pt x="52499" y="0"/>
                </a:lnTo>
              </a:path>
            </a:pathLst>
          </a:custGeom>
          <a:ln w="10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5425" y="4416202"/>
            <a:ext cx="480059" cy="0"/>
          </a:xfrm>
          <a:custGeom>
            <a:avLst/>
            <a:gdLst/>
            <a:ahLst/>
            <a:cxnLst/>
            <a:rect l="l" t="t" r="r" b="b"/>
            <a:pathLst>
              <a:path w="480060">
                <a:moveTo>
                  <a:pt x="0" y="0"/>
                </a:moveTo>
                <a:lnTo>
                  <a:pt x="479650" y="0"/>
                </a:lnTo>
              </a:path>
            </a:pathLst>
          </a:custGeom>
          <a:ln w="10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09956" y="4396466"/>
            <a:ext cx="1307465" cy="525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5" dirty="0">
                <a:latin typeface="Century"/>
                <a:cs typeface="Century"/>
              </a:rPr>
              <a:t>)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-85" dirty="0">
                <a:latin typeface="Century"/>
                <a:cs typeface="Century"/>
              </a:rPr>
              <a:t>ln</a:t>
            </a:r>
            <a:r>
              <a:rPr sz="3250" spc="-85" dirty="0">
                <a:latin typeface="Symbol"/>
                <a:cs typeface="Symbol"/>
              </a:rPr>
              <a:t></a:t>
            </a:r>
            <a:r>
              <a:rPr sz="2350" spc="-85" dirty="0">
                <a:latin typeface="Times New Roman"/>
                <a:cs typeface="Times New Roman"/>
              </a:rPr>
              <a:t>0</a:t>
            </a:r>
            <a:r>
              <a:rPr sz="2350" spc="-85" dirty="0">
                <a:latin typeface="Century"/>
                <a:cs typeface="Century"/>
              </a:rPr>
              <a:t>.</a:t>
            </a:r>
            <a:r>
              <a:rPr sz="2350" spc="-85" dirty="0">
                <a:latin typeface="Times New Roman"/>
                <a:cs typeface="Times New Roman"/>
              </a:rPr>
              <a:t>2</a:t>
            </a:r>
            <a:r>
              <a:rPr sz="3250" spc="-85" dirty="0">
                <a:latin typeface="Symbol"/>
                <a:cs typeface="Symbol"/>
              </a:rPr>
              <a:t>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24367" y="4439599"/>
            <a:ext cx="525780" cy="290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650" spc="-30" dirty="0">
                <a:latin typeface="Times New Roman"/>
                <a:cs typeface="Times New Roman"/>
              </a:rPr>
              <a:t>1</a:t>
            </a:r>
            <a:r>
              <a:rPr sz="1650" spc="-30" dirty="0">
                <a:latin typeface="Symbol"/>
                <a:cs typeface="Symbol"/>
              </a:rPr>
              <a:t></a:t>
            </a:r>
            <a:r>
              <a:rPr sz="1700" i="1" spc="-30" dirty="0">
                <a:latin typeface="Symbol"/>
                <a:cs typeface="Symbol"/>
              </a:rPr>
              <a:t></a:t>
            </a:r>
            <a:r>
              <a:rPr sz="1700" i="1" spc="-45" dirty="0">
                <a:latin typeface="Times New Roman"/>
                <a:cs typeface="Times New Roman"/>
              </a:rPr>
              <a:t> </a:t>
            </a:r>
            <a:r>
              <a:rPr sz="1725" spc="37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1637" y="4071129"/>
            <a:ext cx="852805" cy="290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356870" algn="l"/>
                <a:tab pos="813435" algn="l"/>
              </a:tabLst>
            </a:pPr>
            <a:r>
              <a:rPr sz="2475" spc="172" baseline="-35353" dirty="0">
                <a:latin typeface="Symbol"/>
                <a:cs typeface="Symbol"/>
              </a:rPr>
              <a:t></a:t>
            </a:r>
            <a:r>
              <a:rPr sz="1650" u="sng" spc="11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700" i="1" u="sng" spc="-1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</a:t>
            </a:r>
            <a:r>
              <a:rPr sz="170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37529" y="4513681"/>
            <a:ext cx="54864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35" dirty="0">
                <a:latin typeface="Century"/>
                <a:cs typeface="Century"/>
              </a:rPr>
              <a:t>ln</a:t>
            </a:r>
            <a:r>
              <a:rPr sz="2350" spc="140" dirty="0">
                <a:latin typeface="Century"/>
                <a:cs typeface="Century"/>
              </a:rPr>
              <a:t>(</a:t>
            </a:r>
            <a:r>
              <a:rPr sz="2350" i="1" spc="20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73124" y="5067300"/>
            <a:ext cx="2247900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6380" y="6021323"/>
            <a:ext cx="2060447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45373" y="2985790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59797" y="0"/>
                </a:lnTo>
              </a:path>
            </a:pathLst>
          </a:custGeom>
          <a:ln w="17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186919" y="3173315"/>
            <a:ext cx="145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15" dirty="0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81237" y="2904860"/>
            <a:ext cx="14541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15" dirty="0">
                <a:latin typeface="Times New Roman"/>
                <a:cs typeface="Times New Roman"/>
              </a:rPr>
              <a:t>p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41729" y="2717975"/>
            <a:ext cx="120650" cy="434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50" i="1" spc="10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40106" y="2967073"/>
            <a:ext cx="260350" cy="4565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i="1" spc="-75" dirty="0">
                <a:latin typeface="Symbol"/>
                <a:cs typeface="Symbol"/>
              </a:rPr>
              <a:t>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61861" y="868934"/>
            <a:ext cx="3218815" cy="207010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944"/>
              </a:spcBef>
              <a:tabLst>
                <a:tab pos="887730" algn="l"/>
              </a:tabLst>
            </a:pPr>
            <a:r>
              <a:rPr sz="4425" i="1" spc="-60" baseline="-33898" dirty="0">
                <a:latin typeface="Symbol"/>
                <a:cs typeface="Symbol"/>
              </a:rPr>
              <a:t></a:t>
            </a:r>
            <a:r>
              <a:rPr sz="4425" spc="-60" baseline="-33898" dirty="0">
                <a:latin typeface="Times New Roman"/>
                <a:cs typeface="Times New Roman"/>
              </a:rPr>
              <a:t>	</a:t>
            </a:r>
            <a:r>
              <a:rPr sz="4200" spc="52" baseline="-35714" dirty="0">
                <a:latin typeface="Symbol"/>
                <a:cs typeface="Symbol"/>
              </a:rPr>
              <a:t></a:t>
            </a:r>
            <a:r>
              <a:rPr sz="4200" spc="52" baseline="-35714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(1 </a:t>
            </a:r>
            <a:r>
              <a:rPr sz="2800" spc="35" dirty="0">
                <a:latin typeface="Symbol"/>
                <a:cs typeface="Symbol"/>
              </a:rPr>
              <a:t>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spc="65" dirty="0">
                <a:latin typeface="Times New Roman"/>
                <a:cs typeface="Times New Roman"/>
              </a:rPr>
              <a:t>KK</a:t>
            </a:r>
            <a:r>
              <a:rPr sz="2475" i="1" spc="97" baseline="-23569" dirty="0">
                <a:latin typeface="Times New Roman"/>
                <a:cs typeface="Times New Roman"/>
              </a:rPr>
              <a:t>h</a:t>
            </a:r>
            <a:r>
              <a:rPr sz="2475" i="1" spc="-254" baseline="-23569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533525">
              <a:lnSpc>
                <a:spcPct val="100000"/>
              </a:lnSpc>
              <a:spcBef>
                <a:spcPts val="800"/>
              </a:spcBef>
              <a:tabLst>
                <a:tab pos="1973580" algn="l"/>
              </a:tabLst>
            </a:pPr>
            <a:r>
              <a:rPr sz="2800" spc="35" dirty="0">
                <a:latin typeface="Times New Roman"/>
                <a:cs typeface="Times New Roman"/>
              </a:rPr>
              <a:t>2	</a:t>
            </a:r>
            <a:r>
              <a:rPr sz="2800" i="1" spc="45" dirty="0"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70"/>
              </a:spcBef>
              <a:buSzPct val="79545"/>
              <a:buFont typeface="Wingdings"/>
              <a:buChar char=""/>
              <a:tabLst>
                <a:tab pos="380365" algn="l"/>
                <a:tab pos="381000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peak time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200" spc="-5" dirty="0">
                <a:solidFill>
                  <a:srgbClr val="FF0000"/>
                </a:solidFill>
                <a:latin typeface="Trebuchet MS"/>
                <a:cs typeface="Trebuchet MS"/>
              </a:rPr>
              <a:t>1 sec</a:t>
            </a:r>
            <a:endParaRPr sz="2200">
              <a:latin typeface="Trebuchet MS"/>
              <a:cs typeface="Trebuchet MS"/>
            </a:endParaRPr>
          </a:p>
          <a:p>
            <a:pPr marL="151765" algn="ctr">
              <a:lnSpc>
                <a:spcPct val="100000"/>
              </a:lnSpc>
              <a:spcBef>
                <a:spcPts val="775"/>
              </a:spcBef>
              <a:tabLst>
                <a:tab pos="547370" algn="l"/>
              </a:tabLst>
            </a:pPr>
            <a:r>
              <a:rPr sz="3975" spc="30" baseline="-35639" dirty="0">
                <a:latin typeface="Symbol"/>
                <a:cs typeface="Symbol"/>
              </a:rPr>
              <a:t></a:t>
            </a:r>
            <a:r>
              <a:rPr sz="3975" spc="30" baseline="-35639" dirty="0">
                <a:latin typeface="Times New Roman"/>
                <a:cs typeface="Times New Roman"/>
              </a:rPr>
              <a:t>	</a:t>
            </a:r>
            <a:r>
              <a:rPr sz="2800" i="1" spc="-60" dirty="0">
                <a:latin typeface="Symbol"/>
                <a:cs typeface="Symbol"/>
              </a:rPr>
              <a:t>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66059" y="5538599"/>
            <a:ext cx="38100" cy="23495"/>
          </a:xfrm>
          <a:custGeom>
            <a:avLst/>
            <a:gdLst/>
            <a:ahLst/>
            <a:cxnLst/>
            <a:rect l="l" t="t" r="r" b="b"/>
            <a:pathLst>
              <a:path w="38100" h="23495">
                <a:moveTo>
                  <a:pt x="0" y="23048"/>
                </a:moveTo>
                <a:lnTo>
                  <a:pt x="37697" y="0"/>
                </a:lnTo>
              </a:path>
            </a:pathLst>
          </a:custGeom>
          <a:ln w="149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03756" y="5546777"/>
            <a:ext cx="53975" cy="133985"/>
          </a:xfrm>
          <a:custGeom>
            <a:avLst/>
            <a:gdLst/>
            <a:ahLst/>
            <a:cxnLst/>
            <a:rect l="l" t="t" r="r" b="b"/>
            <a:pathLst>
              <a:path w="53975" h="133985">
                <a:moveTo>
                  <a:pt x="0" y="0"/>
                </a:moveTo>
                <a:lnTo>
                  <a:pt x="53572" y="133829"/>
                </a:lnTo>
              </a:path>
            </a:pathLst>
          </a:custGeom>
          <a:ln w="30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64844" y="5285809"/>
            <a:ext cx="77470" cy="394970"/>
          </a:xfrm>
          <a:custGeom>
            <a:avLst/>
            <a:gdLst/>
            <a:ahLst/>
            <a:cxnLst/>
            <a:rect l="l" t="t" r="r" b="b"/>
            <a:pathLst>
              <a:path w="77470" h="394970">
                <a:moveTo>
                  <a:pt x="0" y="394797"/>
                </a:moveTo>
                <a:lnTo>
                  <a:pt x="76933" y="0"/>
                </a:lnTo>
              </a:path>
            </a:pathLst>
          </a:custGeom>
          <a:ln w="150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41778" y="5285809"/>
            <a:ext cx="1280160" cy="0"/>
          </a:xfrm>
          <a:custGeom>
            <a:avLst/>
            <a:gdLst/>
            <a:ahLst/>
            <a:cxnLst/>
            <a:rect l="l" t="t" r="r" b="b"/>
            <a:pathLst>
              <a:path w="1280159">
                <a:moveTo>
                  <a:pt x="0" y="0"/>
                </a:moveTo>
                <a:lnTo>
                  <a:pt x="1279829" y="0"/>
                </a:lnTo>
              </a:path>
            </a:pathLst>
          </a:custGeom>
          <a:ln w="14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27607" y="5232277"/>
            <a:ext cx="1524635" cy="0"/>
          </a:xfrm>
          <a:custGeom>
            <a:avLst/>
            <a:gdLst/>
            <a:ahLst/>
            <a:cxnLst/>
            <a:rect l="l" t="t" r="r" b="b"/>
            <a:pathLst>
              <a:path w="1524634">
                <a:moveTo>
                  <a:pt x="0" y="0"/>
                </a:moveTo>
                <a:lnTo>
                  <a:pt x="1524180" y="0"/>
                </a:lnTo>
              </a:path>
            </a:pathLst>
          </a:custGeom>
          <a:ln w="148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020916" y="5157974"/>
            <a:ext cx="13462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i="1" spc="5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98434" y="4972159"/>
            <a:ext cx="65214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</a:tabLst>
            </a:pPr>
            <a:r>
              <a:rPr sz="2550" i="1" spc="-70" dirty="0">
                <a:latin typeface="Symbol"/>
                <a:cs typeface="Symbol"/>
              </a:rPr>
              <a:t></a:t>
            </a:r>
            <a:r>
              <a:rPr sz="2550" spc="-70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6954" y="4309000"/>
            <a:ext cx="38735" cy="23495"/>
          </a:xfrm>
          <a:custGeom>
            <a:avLst/>
            <a:gdLst/>
            <a:ahLst/>
            <a:cxnLst/>
            <a:rect l="l" t="t" r="r" b="b"/>
            <a:pathLst>
              <a:path w="38734" h="23495">
                <a:moveTo>
                  <a:pt x="0" y="23148"/>
                </a:moveTo>
                <a:lnTo>
                  <a:pt x="38401" y="0"/>
                </a:lnTo>
              </a:path>
            </a:pathLst>
          </a:custGeom>
          <a:ln w="149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5356" y="4316467"/>
            <a:ext cx="53975" cy="156845"/>
          </a:xfrm>
          <a:custGeom>
            <a:avLst/>
            <a:gdLst/>
            <a:ahLst/>
            <a:cxnLst/>
            <a:rect l="l" t="t" r="r" b="b"/>
            <a:pathLst>
              <a:path w="53975" h="156845">
                <a:moveTo>
                  <a:pt x="0" y="0"/>
                </a:moveTo>
                <a:lnTo>
                  <a:pt x="53430" y="156811"/>
                </a:lnTo>
              </a:path>
            </a:pathLst>
          </a:custGeom>
          <a:ln w="30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06315" y="4019272"/>
            <a:ext cx="76835" cy="454025"/>
          </a:xfrm>
          <a:custGeom>
            <a:avLst/>
            <a:gdLst/>
            <a:ahLst/>
            <a:cxnLst/>
            <a:rect l="l" t="t" r="r" b="b"/>
            <a:pathLst>
              <a:path w="76834" h="454025">
                <a:moveTo>
                  <a:pt x="0" y="454007"/>
                </a:moveTo>
                <a:lnTo>
                  <a:pt x="76772" y="0"/>
                </a:lnTo>
              </a:path>
            </a:pathLst>
          </a:custGeom>
          <a:ln w="15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83088" y="4019272"/>
            <a:ext cx="788035" cy="0"/>
          </a:xfrm>
          <a:custGeom>
            <a:avLst/>
            <a:gdLst/>
            <a:ahLst/>
            <a:cxnLst/>
            <a:rect l="l" t="t" r="r" b="b"/>
            <a:pathLst>
              <a:path w="788034">
                <a:moveTo>
                  <a:pt x="0" y="0"/>
                </a:moveTo>
                <a:lnTo>
                  <a:pt x="787964" y="0"/>
                </a:lnTo>
              </a:path>
            </a:pathLst>
          </a:custGeom>
          <a:ln w="14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11104" y="3965508"/>
            <a:ext cx="1391285" cy="0"/>
          </a:xfrm>
          <a:custGeom>
            <a:avLst/>
            <a:gdLst/>
            <a:ahLst/>
            <a:cxnLst/>
            <a:rect l="l" t="t" r="r" b="b"/>
            <a:pathLst>
              <a:path w="1391284">
                <a:moveTo>
                  <a:pt x="0" y="0"/>
                </a:moveTo>
                <a:lnTo>
                  <a:pt x="1390789" y="0"/>
                </a:lnTo>
              </a:path>
            </a:pathLst>
          </a:custGeom>
          <a:ln w="14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24265" y="3722220"/>
            <a:ext cx="40957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20" dirty="0">
                <a:latin typeface="Times New Roman"/>
                <a:cs typeface="Times New Roman"/>
              </a:rPr>
              <a:t>1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16281" y="3370675"/>
            <a:ext cx="1717039" cy="307657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134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Century"/>
                <a:cs typeface="Century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141</a:t>
            </a:r>
            <a:endParaRPr sz="24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300"/>
              </a:spcBef>
              <a:tabLst>
                <a:tab pos="652145" algn="l"/>
              </a:tabLst>
            </a:pPr>
            <a:r>
              <a:rPr sz="2550" i="1" dirty="0">
                <a:latin typeface="Symbol"/>
                <a:cs typeface="Symbol"/>
              </a:rPr>
              <a:t></a:t>
            </a:r>
            <a:r>
              <a:rPr sz="2550" i="1" baseline="-19607" dirty="0">
                <a:latin typeface="Times New Roman"/>
                <a:cs typeface="Times New Roman"/>
              </a:rPr>
              <a:t>n	</a:t>
            </a:r>
            <a:r>
              <a:rPr sz="2400" spc="20" dirty="0">
                <a:latin typeface="Times New Roman"/>
                <a:cs typeface="Times New Roman"/>
              </a:rPr>
              <a:t>1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Symbol"/>
                <a:cs typeface="Symbol"/>
              </a:rPr>
              <a:t>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550" i="1" spc="-55" dirty="0">
                <a:latin typeface="Symbol"/>
                <a:cs typeface="Symbol"/>
              </a:rPr>
              <a:t></a:t>
            </a:r>
            <a:r>
              <a:rPr sz="2550" i="1" spc="-25" dirty="0">
                <a:latin typeface="Times New Roman"/>
                <a:cs typeface="Times New Roman"/>
              </a:rPr>
              <a:t> </a:t>
            </a:r>
            <a:r>
              <a:rPr sz="2550" spc="7" baseline="35947" dirty="0">
                <a:latin typeface="Times New Roman"/>
                <a:cs typeface="Times New Roman"/>
              </a:rPr>
              <a:t>2</a:t>
            </a:r>
            <a:endParaRPr sz="2550" baseline="35947">
              <a:latin typeface="Times New Roman"/>
              <a:cs typeface="Times New Roman"/>
            </a:endParaRPr>
          </a:p>
          <a:p>
            <a:pPr marL="255904" algn="ctr">
              <a:lnSpc>
                <a:spcPct val="100000"/>
              </a:lnSpc>
              <a:spcBef>
                <a:spcPts val="274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Century"/>
                <a:cs typeface="Century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141</a:t>
            </a:r>
            <a:endParaRPr sz="2400">
              <a:latin typeface="Times New Roman"/>
              <a:cs typeface="Times New Roman"/>
            </a:endParaRPr>
          </a:p>
          <a:p>
            <a:pPr marL="347345" algn="ctr">
              <a:lnSpc>
                <a:spcPct val="100000"/>
              </a:lnSpc>
              <a:spcBef>
                <a:spcPts val="1430"/>
              </a:spcBef>
            </a:pPr>
            <a:r>
              <a:rPr sz="2400" spc="25" dirty="0">
                <a:latin typeface="Times New Roman"/>
                <a:cs typeface="Times New Roman"/>
              </a:rPr>
              <a:t>1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Symbol"/>
                <a:cs typeface="Symbol"/>
              </a:rPr>
              <a:t>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0</a:t>
            </a:r>
            <a:r>
              <a:rPr sz="2400" spc="25" dirty="0">
                <a:latin typeface="Century"/>
                <a:cs typeface="Century"/>
              </a:rPr>
              <a:t>.</a:t>
            </a:r>
            <a:r>
              <a:rPr sz="2400" spc="25" dirty="0">
                <a:latin typeface="Times New Roman"/>
                <a:cs typeface="Times New Roman"/>
              </a:rPr>
              <a:t>456</a:t>
            </a:r>
            <a:r>
              <a:rPr sz="2550" spc="37" baseline="35947" dirty="0">
                <a:latin typeface="Times New Roman"/>
                <a:cs typeface="Times New Roman"/>
              </a:rPr>
              <a:t>2</a:t>
            </a:r>
            <a:endParaRPr sz="2550" baseline="35947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2550"/>
              </a:spcBef>
            </a:pPr>
            <a:r>
              <a:rPr sz="2550" i="1" spc="15" dirty="0">
                <a:latin typeface="Symbol"/>
                <a:cs typeface="Symbol"/>
              </a:rPr>
              <a:t></a:t>
            </a:r>
            <a:r>
              <a:rPr sz="2550" i="1" spc="22" baseline="-19607" dirty="0">
                <a:latin typeface="Times New Roman"/>
                <a:cs typeface="Times New Roman"/>
              </a:rPr>
              <a:t>n </a:t>
            </a:r>
            <a:r>
              <a:rPr sz="2400" spc="60" dirty="0">
                <a:latin typeface="Symbol"/>
                <a:cs typeface="Symbol"/>
              </a:rPr>
              <a:t>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Century"/>
                <a:cs typeface="Century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53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Example#11</a:t>
            </a:r>
          </a:p>
        </p:txBody>
      </p:sp>
      <p:sp>
        <p:nvSpPr>
          <p:cNvPr id="4" name="object 4"/>
          <p:cNvSpPr/>
          <p:nvPr/>
        </p:nvSpPr>
        <p:spPr>
          <a:xfrm>
            <a:off x="2891102" y="2736732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0" y="22651"/>
                </a:moveTo>
                <a:lnTo>
                  <a:pt x="37208" y="0"/>
                </a:lnTo>
              </a:path>
            </a:pathLst>
          </a:custGeom>
          <a:ln w="14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8310" y="2744519"/>
            <a:ext cx="52705" cy="102870"/>
          </a:xfrm>
          <a:custGeom>
            <a:avLst/>
            <a:gdLst/>
            <a:ahLst/>
            <a:cxnLst/>
            <a:rect l="l" t="t" r="r" b="b"/>
            <a:pathLst>
              <a:path w="52705" h="102869">
                <a:moveTo>
                  <a:pt x="0" y="0"/>
                </a:moveTo>
                <a:lnTo>
                  <a:pt x="52500" y="102639"/>
                </a:lnTo>
              </a:path>
            </a:pathLst>
          </a:custGeom>
          <a:ln w="297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8106" y="2530745"/>
            <a:ext cx="74930" cy="316865"/>
          </a:xfrm>
          <a:custGeom>
            <a:avLst/>
            <a:gdLst/>
            <a:ahLst/>
            <a:cxnLst/>
            <a:rect l="l" t="t" r="r" b="b"/>
            <a:pathLst>
              <a:path w="74930" h="316864">
                <a:moveTo>
                  <a:pt x="0" y="316412"/>
                </a:moveTo>
                <a:lnTo>
                  <a:pt x="74387" y="0"/>
                </a:lnTo>
              </a:path>
            </a:pathLst>
          </a:custGeom>
          <a:ln w="14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2494" y="2530745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092" y="0"/>
                </a:lnTo>
              </a:path>
            </a:pathLst>
          </a:custGeom>
          <a:ln w="14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5677" y="2503144"/>
            <a:ext cx="118935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44880" algn="l"/>
              </a:tabLst>
            </a:pPr>
            <a:r>
              <a:rPr sz="2500" i="1" spc="5" dirty="0">
                <a:latin typeface="Symbol"/>
                <a:cs typeface="Symbol"/>
              </a:rPr>
              <a:t></a:t>
            </a:r>
            <a:r>
              <a:rPr sz="2475" i="1" spc="7" baseline="-20202" dirty="0">
                <a:latin typeface="Times New Roman"/>
                <a:cs typeface="Times New Roman"/>
              </a:rPr>
              <a:t>n </a:t>
            </a:r>
            <a:r>
              <a:rPr sz="2475" i="1" spc="165" baseline="-20202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Symbol"/>
                <a:cs typeface="Symbol"/>
              </a:rPr>
              <a:t></a:t>
            </a:r>
            <a:r>
              <a:rPr sz="2350" spc="40" dirty="0">
                <a:latin typeface="Times New Roman"/>
                <a:cs typeface="Times New Roman"/>
              </a:rPr>
              <a:t>	</a:t>
            </a:r>
            <a:r>
              <a:rPr sz="2350" i="1" spc="5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79345" y="3057190"/>
            <a:ext cx="38100" cy="22860"/>
          </a:xfrm>
          <a:custGeom>
            <a:avLst/>
            <a:gdLst/>
            <a:ahLst/>
            <a:cxnLst/>
            <a:rect l="l" t="t" r="r" b="b"/>
            <a:pathLst>
              <a:path w="38100" h="22860">
                <a:moveTo>
                  <a:pt x="0" y="22364"/>
                </a:moveTo>
                <a:lnTo>
                  <a:pt x="37515" y="0"/>
                </a:lnTo>
              </a:path>
            </a:pathLst>
          </a:custGeom>
          <a:ln w="14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16861" y="3064405"/>
            <a:ext cx="52705" cy="103505"/>
          </a:xfrm>
          <a:custGeom>
            <a:avLst/>
            <a:gdLst/>
            <a:ahLst/>
            <a:cxnLst/>
            <a:rect l="l" t="t" r="r" b="b"/>
            <a:pathLst>
              <a:path w="52704" h="103505">
                <a:moveTo>
                  <a:pt x="0" y="0"/>
                </a:moveTo>
                <a:lnTo>
                  <a:pt x="52197" y="103166"/>
                </a:lnTo>
              </a:path>
            </a:pathLst>
          </a:custGeom>
          <a:ln w="3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76414" y="2852300"/>
            <a:ext cx="75565" cy="315595"/>
          </a:xfrm>
          <a:custGeom>
            <a:avLst/>
            <a:gdLst/>
            <a:ahLst/>
            <a:cxnLst/>
            <a:rect l="l" t="t" r="r" b="b"/>
            <a:pathLst>
              <a:path w="75565" h="315594">
                <a:moveTo>
                  <a:pt x="0" y="315271"/>
                </a:moveTo>
                <a:lnTo>
                  <a:pt x="75000" y="0"/>
                </a:lnTo>
              </a:path>
            </a:pathLst>
          </a:custGeom>
          <a:ln w="146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1415" y="285230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170" y="0"/>
                </a:lnTo>
              </a:path>
            </a:pathLst>
          </a:custGeom>
          <a:ln w="1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6894" y="2799634"/>
            <a:ext cx="1213485" cy="0"/>
          </a:xfrm>
          <a:custGeom>
            <a:avLst/>
            <a:gdLst/>
            <a:ahLst/>
            <a:cxnLst/>
            <a:rect l="l" t="t" r="r" b="b"/>
            <a:pathLst>
              <a:path w="1213484">
                <a:moveTo>
                  <a:pt x="0" y="0"/>
                </a:moveTo>
                <a:lnTo>
                  <a:pt x="1213136" y="0"/>
                </a:lnTo>
              </a:path>
            </a:pathLst>
          </a:custGeom>
          <a:ln w="1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00490" y="2841187"/>
            <a:ext cx="59499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460" algn="l"/>
              </a:tabLst>
            </a:pPr>
            <a:r>
              <a:rPr sz="2350" spc="20" dirty="0">
                <a:latin typeface="Times New Roman"/>
                <a:cs typeface="Times New Roman"/>
              </a:rPr>
              <a:t>2	</a:t>
            </a:r>
            <a:r>
              <a:rPr sz="2350" i="1" spc="3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27377" y="2349708"/>
            <a:ext cx="183261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4010" algn="l"/>
              </a:tabLst>
            </a:pPr>
            <a:r>
              <a:rPr sz="3675" i="1" spc="-44" baseline="-35147" dirty="0">
                <a:latin typeface="Symbol"/>
                <a:cs typeface="Symbol"/>
              </a:rPr>
              <a:t></a:t>
            </a:r>
            <a:r>
              <a:rPr sz="3675" spc="-44" baseline="-35147" dirty="0">
                <a:latin typeface="Times New Roman"/>
                <a:cs typeface="Times New Roman"/>
              </a:rPr>
              <a:t>	</a:t>
            </a:r>
            <a:r>
              <a:rPr sz="3525" spc="37" baseline="-36643" dirty="0">
                <a:latin typeface="Symbol"/>
                <a:cs typeface="Symbol"/>
              </a:rPr>
              <a:t></a:t>
            </a:r>
            <a:r>
              <a:rPr sz="3525" spc="37" baseline="-36643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Century"/>
                <a:cs typeface="Century"/>
              </a:rPr>
              <a:t>(</a:t>
            </a:r>
            <a:r>
              <a:rPr sz="2350" spc="-50" dirty="0">
                <a:latin typeface="Times New Roman"/>
                <a:cs typeface="Times New Roman"/>
              </a:rPr>
              <a:t>1 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25" dirty="0">
                <a:latin typeface="Times New Roman"/>
                <a:cs typeface="Times New Roman"/>
              </a:rPr>
              <a:t> </a:t>
            </a:r>
            <a:r>
              <a:rPr sz="2350" i="1" spc="75" dirty="0">
                <a:latin typeface="Times New Roman"/>
                <a:cs typeface="Times New Roman"/>
              </a:rPr>
              <a:t>KK</a:t>
            </a:r>
            <a:r>
              <a:rPr sz="2475" i="1" spc="112" baseline="-20202" dirty="0">
                <a:latin typeface="Times New Roman"/>
                <a:cs typeface="Times New Roman"/>
              </a:rPr>
              <a:t>h</a:t>
            </a:r>
            <a:r>
              <a:rPr sz="2475" i="1" spc="-382" baseline="-20202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9716" y="1438655"/>
            <a:ext cx="1412747" cy="441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707603" y="1385198"/>
            <a:ext cx="152336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48005" algn="l"/>
              </a:tabLst>
            </a:pPr>
            <a:r>
              <a:rPr sz="3050" i="1" spc="-20" dirty="0">
                <a:latin typeface="Symbol"/>
                <a:cs typeface="Symbol"/>
              </a:rPr>
              <a:t></a:t>
            </a:r>
            <a:r>
              <a:rPr sz="2550" i="1" spc="-30" baseline="-24509" dirty="0">
                <a:latin typeface="Times New Roman"/>
                <a:cs typeface="Times New Roman"/>
              </a:rPr>
              <a:t>n	</a:t>
            </a:r>
            <a:r>
              <a:rPr sz="2900" spc="50" dirty="0">
                <a:latin typeface="Symbol"/>
                <a:cs typeface="Symbol"/>
              </a:rPr>
              <a:t>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3.96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35115" y="3897125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0" y="22591"/>
                </a:moveTo>
                <a:lnTo>
                  <a:pt x="37265" y="0"/>
                </a:lnTo>
              </a:path>
            </a:pathLst>
          </a:custGeom>
          <a:ln w="14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2380" y="3904891"/>
            <a:ext cx="52705" cy="103505"/>
          </a:xfrm>
          <a:custGeom>
            <a:avLst/>
            <a:gdLst/>
            <a:ahLst/>
            <a:cxnLst/>
            <a:rect l="l" t="t" r="r" b="b"/>
            <a:pathLst>
              <a:path w="52705" h="103504">
                <a:moveTo>
                  <a:pt x="0" y="0"/>
                </a:moveTo>
                <a:lnTo>
                  <a:pt x="52622" y="103071"/>
                </a:lnTo>
              </a:path>
            </a:pathLst>
          </a:custGeom>
          <a:ln w="297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32315" y="3690981"/>
            <a:ext cx="74930" cy="317500"/>
          </a:xfrm>
          <a:custGeom>
            <a:avLst/>
            <a:gdLst/>
            <a:ahLst/>
            <a:cxnLst/>
            <a:rect l="l" t="t" r="r" b="b"/>
            <a:pathLst>
              <a:path w="74930" h="317500">
                <a:moveTo>
                  <a:pt x="0" y="316981"/>
                </a:moveTo>
                <a:lnTo>
                  <a:pt x="74560" y="0"/>
                </a:lnTo>
              </a:path>
            </a:pathLst>
          </a:custGeom>
          <a:ln w="145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6875" y="3690981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>
                <a:moveTo>
                  <a:pt x="0" y="0"/>
                </a:moveTo>
                <a:lnTo>
                  <a:pt x="277004" y="0"/>
                </a:lnTo>
              </a:path>
            </a:pathLst>
          </a:custGeom>
          <a:ln w="141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56278" y="3680540"/>
            <a:ext cx="129857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78230" algn="l"/>
              </a:tabLst>
            </a:pPr>
            <a:r>
              <a:rPr sz="2350" spc="-5" dirty="0">
                <a:latin typeface="Times New Roman"/>
                <a:cs typeface="Times New Roman"/>
              </a:rPr>
              <a:t>3</a:t>
            </a:r>
            <a:r>
              <a:rPr sz="2350" spc="5" dirty="0">
                <a:latin typeface="Century"/>
                <a:cs typeface="Century"/>
              </a:rPr>
              <a:t>.</a:t>
            </a:r>
            <a:r>
              <a:rPr sz="2350" spc="-5" dirty="0">
                <a:latin typeface="Times New Roman"/>
                <a:cs typeface="Times New Roman"/>
              </a:rPr>
              <a:t>5</a:t>
            </a:r>
            <a:r>
              <a:rPr sz="2350" spc="45" dirty="0">
                <a:latin typeface="Times New Roman"/>
                <a:cs typeface="Times New Roman"/>
              </a:rPr>
              <a:t>3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60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98819" y="5523190"/>
            <a:ext cx="108902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i="1" spc="-5" dirty="0">
                <a:latin typeface="Times New Roman"/>
                <a:cs typeface="Times New Roman"/>
              </a:rPr>
              <a:t>K </a:t>
            </a:r>
            <a:r>
              <a:rPr sz="2350" spc="-5" dirty="0">
                <a:latin typeface="Symbol"/>
                <a:cs typeface="Symbol"/>
              </a:rPr>
              <a:t></a:t>
            </a:r>
            <a:r>
              <a:rPr sz="2350" spc="85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12</a:t>
            </a:r>
            <a:r>
              <a:rPr sz="2350" spc="-5" dirty="0">
                <a:latin typeface="Century"/>
                <a:cs typeface="Century"/>
              </a:rPr>
              <a:t>.</a:t>
            </a:r>
            <a:r>
              <a:rPr sz="2350" spc="-5" dirty="0">
                <a:latin typeface="Times New Roman"/>
                <a:cs typeface="Times New Roman"/>
              </a:rPr>
              <a:t>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5179" y="4624101"/>
            <a:ext cx="1296035" cy="384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50" spc="10" dirty="0">
                <a:latin typeface="Times New Roman"/>
                <a:cs typeface="Times New Roman"/>
              </a:rPr>
              <a:t>3</a:t>
            </a:r>
            <a:r>
              <a:rPr sz="2350" spc="10" dirty="0">
                <a:latin typeface="Century"/>
                <a:cs typeface="Century"/>
              </a:rPr>
              <a:t>.</a:t>
            </a:r>
            <a:r>
              <a:rPr sz="2350" spc="10" dirty="0">
                <a:latin typeface="Times New Roman"/>
                <a:cs typeface="Times New Roman"/>
              </a:rPr>
              <a:t>53</a:t>
            </a:r>
            <a:r>
              <a:rPr sz="2475" spc="15" baseline="35353" dirty="0">
                <a:latin typeface="Times New Roman"/>
                <a:cs typeface="Times New Roman"/>
              </a:rPr>
              <a:t>2 </a:t>
            </a:r>
            <a:r>
              <a:rPr sz="2350" spc="-5" dirty="0">
                <a:latin typeface="Symbol"/>
                <a:cs typeface="Symbol"/>
              </a:rPr>
              <a:t></a:t>
            </a:r>
            <a:r>
              <a:rPr sz="2350" spc="170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K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27652" y="3970248"/>
            <a:ext cx="37465" cy="22860"/>
          </a:xfrm>
          <a:custGeom>
            <a:avLst/>
            <a:gdLst/>
            <a:ahLst/>
            <a:cxnLst/>
            <a:rect l="l" t="t" r="r" b="b"/>
            <a:pathLst>
              <a:path w="37464" h="22860">
                <a:moveTo>
                  <a:pt x="0" y="22651"/>
                </a:moveTo>
                <a:lnTo>
                  <a:pt x="37045" y="0"/>
                </a:lnTo>
              </a:path>
            </a:pathLst>
          </a:custGeom>
          <a:ln w="14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64698" y="3978034"/>
            <a:ext cx="52705" cy="104775"/>
          </a:xfrm>
          <a:custGeom>
            <a:avLst/>
            <a:gdLst/>
            <a:ahLst/>
            <a:cxnLst/>
            <a:rect l="l" t="t" r="r" b="b"/>
            <a:pathLst>
              <a:path w="52704" h="104775">
                <a:moveTo>
                  <a:pt x="0" y="0"/>
                </a:moveTo>
                <a:lnTo>
                  <a:pt x="52616" y="104763"/>
                </a:lnTo>
              </a:path>
            </a:pathLst>
          </a:custGeom>
          <a:ln w="29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24729" y="3762137"/>
            <a:ext cx="74930" cy="320675"/>
          </a:xfrm>
          <a:custGeom>
            <a:avLst/>
            <a:gdLst/>
            <a:ahLst/>
            <a:cxnLst/>
            <a:rect l="l" t="t" r="r" b="b"/>
            <a:pathLst>
              <a:path w="74929" h="320675">
                <a:moveTo>
                  <a:pt x="0" y="320660"/>
                </a:moveTo>
                <a:lnTo>
                  <a:pt x="74861" y="0"/>
                </a:lnTo>
              </a:path>
            </a:pathLst>
          </a:custGeom>
          <a:ln w="14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99591" y="3762137"/>
            <a:ext cx="529590" cy="0"/>
          </a:xfrm>
          <a:custGeom>
            <a:avLst/>
            <a:gdLst/>
            <a:ahLst/>
            <a:cxnLst/>
            <a:rect l="l" t="t" r="r" b="b"/>
            <a:pathLst>
              <a:path w="529590">
                <a:moveTo>
                  <a:pt x="0" y="0"/>
                </a:moveTo>
                <a:lnTo>
                  <a:pt x="529164" y="0"/>
                </a:lnTo>
              </a:path>
            </a:pathLst>
          </a:custGeom>
          <a:ln w="14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82290" y="3751702"/>
            <a:ext cx="371221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03020" algn="l"/>
              </a:tabLst>
            </a:pPr>
            <a:r>
              <a:rPr sz="2350" spc="10" dirty="0">
                <a:latin typeface="Times New Roman"/>
                <a:cs typeface="Times New Roman"/>
              </a:rPr>
              <a:t>0</a:t>
            </a:r>
            <a:r>
              <a:rPr sz="2350" spc="10" dirty="0">
                <a:latin typeface="Century"/>
                <a:cs typeface="Century"/>
              </a:rPr>
              <a:t>.</a:t>
            </a:r>
            <a:r>
              <a:rPr sz="2350" spc="10" dirty="0">
                <a:latin typeface="Times New Roman"/>
                <a:cs typeface="Times New Roman"/>
              </a:rPr>
              <a:t>456</a:t>
            </a:r>
            <a:r>
              <a:rPr sz="2350" spc="-325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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Times New Roman"/>
                <a:cs typeface="Times New Roman"/>
              </a:rPr>
              <a:t>2	</a:t>
            </a:r>
            <a:r>
              <a:rPr sz="2350" spc="10" dirty="0">
                <a:latin typeface="Times New Roman"/>
                <a:cs typeface="Times New Roman"/>
              </a:rPr>
              <a:t>12</a:t>
            </a:r>
            <a:r>
              <a:rPr sz="2350" spc="10" dirty="0">
                <a:latin typeface="Century"/>
                <a:cs typeface="Century"/>
              </a:rPr>
              <a:t>.</a:t>
            </a:r>
            <a:r>
              <a:rPr sz="2350" spc="10" dirty="0">
                <a:latin typeface="Times New Roman"/>
                <a:cs typeface="Times New Roman"/>
              </a:rPr>
              <a:t>5</a:t>
            </a:r>
            <a:r>
              <a:rPr sz="2350" spc="185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</a:t>
            </a:r>
            <a:r>
              <a:rPr sz="2350" spc="-95" dirty="0">
                <a:latin typeface="Times New Roman"/>
                <a:cs typeface="Times New Roman"/>
              </a:rPr>
              <a:t> </a:t>
            </a:r>
            <a:r>
              <a:rPr sz="2350" spc="-35" dirty="0">
                <a:latin typeface="Century"/>
                <a:cs typeface="Century"/>
              </a:rPr>
              <a:t>(</a:t>
            </a:r>
            <a:r>
              <a:rPr sz="2350" spc="-35" dirty="0">
                <a:latin typeface="Times New Roman"/>
                <a:cs typeface="Times New Roman"/>
              </a:rPr>
              <a:t>1</a:t>
            </a:r>
            <a:r>
              <a:rPr sz="2350" spc="-365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Symbol"/>
                <a:cs typeface="Symbol"/>
              </a:rPr>
              <a:t></a:t>
            </a:r>
            <a:r>
              <a:rPr sz="2350" spc="-370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12</a:t>
            </a:r>
            <a:r>
              <a:rPr sz="2350" spc="50" dirty="0">
                <a:latin typeface="Century"/>
                <a:cs typeface="Century"/>
              </a:rPr>
              <a:t>.</a:t>
            </a:r>
            <a:r>
              <a:rPr sz="2350" spc="50" dirty="0">
                <a:latin typeface="Times New Roman"/>
                <a:cs typeface="Times New Roman"/>
              </a:rPr>
              <a:t>5</a:t>
            </a:r>
            <a:r>
              <a:rPr sz="2350" i="1" spc="50" dirty="0">
                <a:latin typeface="Times New Roman"/>
                <a:cs typeface="Times New Roman"/>
              </a:rPr>
              <a:t>K</a:t>
            </a:r>
            <a:r>
              <a:rPr sz="2475" i="1" spc="75" baseline="-20202" dirty="0">
                <a:latin typeface="Times New Roman"/>
                <a:cs typeface="Times New Roman"/>
              </a:rPr>
              <a:t>h</a:t>
            </a:r>
            <a:r>
              <a:rPr sz="2475" i="1" spc="-89" baseline="-20202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Century"/>
                <a:cs typeface="Century"/>
              </a:rPr>
              <a:t>)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83642" y="4640209"/>
            <a:ext cx="1456055" cy="3860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350" i="1" spc="114" dirty="0">
                <a:latin typeface="Times New Roman"/>
                <a:cs typeface="Times New Roman"/>
              </a:rPr>
              <a:t>K</a:t>
            </a:r>
            <a:r>
              <a:rPr sz="2475" i="1" spc="172" baseline="-20202" dirty="0">
                <a:latin typeface="Times New Roman"/>
                <a:cs typeface="Times New Roman"/>
              </a:rPr>
              <a:t>h </a:t>
            </a:r>
            <a:r>
              <a:rPr sz="2350" spc="60" dirty="0">
                <a:latin typeface="Symbol"/>
                <a:cs typeface="Symbol"/>
              </a:rPr>
              <a:t></a:t>
            </a:r>
            <a:r>
              <a:rPr sz="2350" spc="-190" dirty="0">
                <a:latin typeface="Times New Roman"/>
                <a:cs typeface="Times New Roman"/>
              </a:rPr>
              <a:t> </a:t>
            </a:r>
            <a:r>
              <a:rPr sz="2350" spc="-5" dirty="0">
                <a:latin typeface="Times New Roman"/>
                <a:cs typeface="Times New Roman"/>
              </a:rPr>
              <a:t>0</a:t>
            </a:r>
            <a:r>
              <a:rPr sz="2350" spc="-5" dirty="0">
                <a:latin typeface="Century"/>
                <a:cs typeface="Century"/>
              </a:rPr>
              <a:t>.</a:t>
            </a:r>
            <a:r>
              <a:rPr sz="2350" spc="-5" dirty="0">
                <a:latin typeface="Times New Roman"/>
                <a:cs typeface="Times New Roman"/>
              </a:rPr>
              <a:t>178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Example#11</a:t>
            </a:r>
          </a:p>
        </p:txBody>
      </p:sp>
      <p:sp>
        <p:nvSpPr>
          <p:cNvPr id="4" name="object 4"/>
          <p:cNvSpPr/>
          <p:nvPr/>
        </p:nvSpPr>
        <p:spPr>
          <a:xfrm>
            <a:off x="1932432" y="1924811"/>
            <a:ext cx="1412747" cy="443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57466" y="1894484"/>
            <a:ext cx="132143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550" i="1" spc="10" dirty="0">
                <a:latin typeface="Symbol"/>
                <a:cs typeface="Symbol"/>
              </a:rPr>
              <a:t></a:t>
            </a:r>
            <a:r>
              <a:rPr sz="2550" i="1" spc="15" baseline="-19607" dirty="0">
                <a:latin typeface="Times New Roman"/>
                <a:cs typeface="Times New Roman"/>
              </a:rPr>
              <a:t>n </a:t>
            </a:r>
            <a:r>
              <a:rPr sz="2400" spc="60" dirty="0">
                <a:latin typeface="Symbol"/>
                <a:cs typeface="Symbol"/>
              </a:rPr>
              <a:t>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Century"/>
                <a:cs typeface="Century"/>
              </a:rPr>
              <a:t>.</a:t>
            </a:r>
            <a:r>
              <a:rPr sz="2400" spc="-5" dirty="0">
                <a:latin typeface="Times New Roman"/>
                <a:cs typeface="Times New Roman"/>
              </a:rPr>
              <a:t>96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06411" y="3322320"/>
            <a:ext cx="1472565" cy="1079500"/>
          </a:xfrm>
          <a:custGeom>
            <a:avLst/>
            <a:gdLst/>
            <a:ahLst/>
            <a:cxnLst/>
            <a:rect l="l" t="t" r="r" b="b"/>
            <a:pathLst>
              <a:path w="1472565" h="1079500">
                <a:moveTo>
                  <a:pt x="0" y="1078991"/>
                </a:moveTo>
                <a:lnTo>
                  <a:pt x="1472183" y="1078991"/>
                </a:lnTo>
                <a:lnTo>
                  <a:pt x="1472183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9872" y="3844408"/>
            <a:ext cx="648970" cy="0"/>
          </a:xfrm>
          <a:custGeom>
            <a:avLst/>
            <a:gdLst/>
            <a:ahLst/>
            <a:cxnLst/>
            <a:rect l="l" t="t" r="r" b="b"/>
            <a:pathLst>
              <a:path w="648970">
                <a:moveTo>
                  <a:pt x="0" y="0"/>
                </a:moveTo>
                <a:lnTo>
                  <a:pt x="648454" y="0"/>
                </a:lnTo>
              </a:path>
            </a:pathLst>
          </a:custGeom>
          <a:ln w="173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3766" y="4043283"/>
            <a:ext cx="140335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2544" y="3759610"/>
            <a:ext cx="11176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1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47763" y="3274888"/>
            <a:ext cx="426720" cy="10318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585"/>
              </a:spcBef>
            </a:pPr>
            <a:r>
              <a:rPr sz="2800" spc="25" dirty="0">
                <a:latin typeface="Times New Roman"/>
                <a:cs typeface="Times New Roman"/>
              </a:rPr>
              <a:t>4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1617" y="3562132"/>
            <a:ext cx="583565" cy="4578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71475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t	</a:t>
            </a:r>
            <a:r>
              <a:rPr sz="2800" spc="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9828" y="3395471"/>
            <a:ext cx="1475740" cy="1080770"/>
          </a:xfrm>
          <a:custGeom>
            <a:avLst/>
            <a:gdLst/>
            <a:ahLst/>
            <a:cxnLst/>
            <a:rect l="l" t="t" r="r" b="b"/>
            <a:pathLst>
              <a:path w="1475739" h="1080770">
                <a:moveTo>
                  <a:pt x="0" y="1080515"/>
                </a:moveTo>
                <a:lnTo>
                  <a:pt x="1475231" y="1080515"/>
                </a:lnTo>
                <a:lnTo>
                  <a:pt x="1475231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4792" y="3918282"/>
            <a:ext cx="650240" cy="0"/>
          </a:xfrm>
          <a:custGeom>
            <a:avLst/>
            <a:gdLst/>
            <a:ahLst/>
            <a:cxnLst/>
            <a:rect l="l" t="t" r="r" b="b"/>
            <a:pathLst>
              <a:path w="650239">
                <a:moveTo>
                  <a:pt x="0" y="0"/>
                </a:moveTo>
                <a:lnTo>
                  <a:pt x="649783" y="0"/>
                </a:lnTo>
              </a:path>
            </a:pathLst>
          </a:custGeom>
          <a:ln w="17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09616" y="4117461"/>
            <a:ext cx="14033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6321" y="3833379"/>
            <a:ext cx="111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2698" y="3347985"/>
            <a:ext cx="427355" cy="10331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590"/>
              </a:spcBef>
            </a:pPr>
            <a:r>
              <a:rPr sz="2800" spc="30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5146" y="3635617"/>
            <a:ext cx="584835" cy="458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372110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t	</a:t>
            </a:r>
            <a:r>
              <a:rPr sz="2800" spc="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15255" y="3390900"/>
            <a:ext cx="1484630" cy="1089660"/>
          </a:xfrm>
          <a:custGeom>
            <a:avLst/>
            <a:gdLst/>
            <a:ahLst/>
            <a:cxnLst/>
            <a:rect l="l" t="t" r="r" b="b"/>
            <a:pathLst>
              <a:path w="1484629" h="1089660">
                <a:moveTo>
                  <a:pt x="0" y="1089660"/>
                </a:moveTo>
                <a:lnTo>
                  <a:pt x="1484376" y="1089660"/>
                </a:lnTo>
                <a:lnTo>
                  <a:pt x="1484376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4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6380" y="3395471"/>
            <a:ext cx="2181225" cy="1089660"/>
          </a:xfrm>
          <a:custGeom>
            <a:avLst/>
            <a:gdLst/>
            <a:ahLst/>
            <a:cxnLst/>
            <a:rect l="l" t="t" r="r" b="b"/>
            <a:pathLst>
              <a:path w="2181225" h="1089660">
                <a:moveTo>
                  <a:pt x="0" y="1089659"/>
                </a:moveTo>
                <a:lnTo>
                  <a:pt x="2180844" y="1089659"/>
                </a:lnTo>
                <a:lnTo>
                  <a:pt x="2180844" y="0"/>
                </a:lnTo>
                <a:lnTo>
                  <a:pt x="0" y="0"/>
                </a:lnTo>
                <a:lnTo>
                  <a:pt x="0" y="108965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0207" y="4218941"/>
            <a:ext cx="40640" cy="24130"/>
          </a:xfrm>
          <a:custGeom>
            <a:avLst/>
            <a:gdLst/>
            <a:ahLst/>
            <a:cxnLst/>
            <a:rect l="l" t="t" r="r" b="b"/>
            <a:pathLst>
              <a:path w="40639" h="24129">
                <a:moveTo>
                  <a:pt x="0" y="24128"/>
                </a:moveTo>
                <a:lnTo>
                  <a:pt x="40318" y="0"/>
                </a:lnTo>
              </a:path>
            </a:pathLst>
          </a:custGeom>
          <a:ln w="156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0526" y="4226724"/>
            <a:ext cx="56515" cy="163830"/>
          </a:xfrm>
          <a:custGeom>
            <a:avLst/>
            <a:gdLst/>
            <a:ahLst/>
            <a:cxnLst/>
            <a:rect l="l" t="t" r="r" b="b"/>
            <a:pathLst>
              <a:path w="56514" h="163829">
                <a:moveTo>
                  <a:pt x="0" y="0"/>
                </a:moveTo>
                <a:lnTo>
                  <a:pt x="56097" y="163450"/>
                </a:lnTo>
              </a:path>
            </a:pathLst>
          </a:custGeom>
          <a:ln w="32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4529" y="3916948"/>
            <a:ext cx="80010" cy="473709"/>
          </a:xfrm>
          <a:custGeom>
            <a:avLst/>
            <a:gdLst/>
            <a:ahLst/>
            <a:cxnLst/>
            <a:rect l="l" t="t" r="r" b="b"/>
            <a:pathLst>
              <a:path w="80010" h="473710">
                <a:moveTo>
                  <a:pt x="0" y="473227"/>
                </a:moveTo>
                <a:lnTo>
                  <a:pt x="79782" y="0"/>
                </a:lnTo>
              </a:path>
            </a:pathLst>
          </a:custGeom>
          <a:ln w="157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4312" y="3916948"/>
            <a:ext cx="827405" cy="0"/>
          </a:xfrm>
          <a:custGeom>
            <a:avLst/>
            <a:gdLst/>
            <a:ahLst/>
            <a:cxnLst/>
            <a:rect l="l" t="t" r="r" b="b"/>
            <a:pathLst>
              <a:path w="827404">
                <a:moveTo>
                  <a:pt x="0" y="0"/>
                </a:moveTo>
                <a:lnTo>
                  <a:pt x="827332" y="0"/>
                </a:lnTo>
              </a:path>
            </a:pathLst>
          </a:custGeom>
          <a:ln w="155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56311" y="3958142"/>
            <a:ext cx="1441450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602615" algn="l"/>
              </a:tabLst>
            </a:pPr>
            <a:r>
              <a:rPr sz="2650" i="1" spc="-60" dirty="0">
                <a:latin typeface="Symbol"/>
                <a:cs typeface="Symbol"/>
              </a:rPr>
              <a:t></a:t>
            </a:r>
            <a:r>
              <a:rPr sz="2650" spc="-60" dirty="0">
                <a:latin typeface="Times New Roman"/>
                <a:cs typeface="Times New Roman"/>
              </a:rPr>
              <a:t>	</a:t>
            </a:r>
            <a:r>
              <a:rPr sz="2500" spc="30" dirty="0">
                <a:latin typeface="Times New Roman"/>
                <a:cs typeface="Times New Roman"/>
              </a:rPr>
              <a:t>1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Symbol"/>
                <a:cs typeface="Symbol"/>
              </a:rPr>
              <a:t></a:t>
            </a:r>
            <a:r>
              <a:rPr sz="2500" spc="-285" dirty="0">
                <a:latin typeface="Times New Roman"/>
                <a:cs typeface="Times New Roman"/>
              </a:rPr>
              <a:t> </a:t>
            </a:r>
            <a:r>
              <a:rPr sz="2650" i="1" spc="-45" dirty="0">
                <a:latin typeface="Symbol"/>
                <a:cs typeface="Symbol"/>
              </a:rPr>
              <a:t></a:t>
            </a:r>
            <a:r>
              <a:rPr sz="2650" i="1" spc="-5" dirty="0">
                <a:latin typeface="Times New Roman"/>
                <a:cs typeface="Times New Roman"/>
              </a:rPr>
              <a:t> </a:t>
            </a:r>
            <a:r>
              <a:rPr sz="2625" spc="30" baseline="36507" dirty="0">
                <a:latin typeface="Times New Roman"/>
                <a:cs typeface="Times New Roman"/>
              </a:rPr>
              <a:t>2</a:t>
            </a:r>
            <a:endParaRPr sz="2625" baseline="3650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75790" y="3385287"/>
            <a:ext cx="1796414" cy="4318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"/>
              </a:spcBef>
              <a:tabLst>
                <a:tab pos="666115" algn="l"/>
                <a:tab pos="1757680" algn="l"/>
              </a:tabLst>
            </a:pPr>
            <a:r>
              <a:rPr sz="3750" spc="44" baseline="-35555" dirty="0">
                <a:latin typeface="Symbol"/>
                <a:cs typeface="Symbol"/>
              </a:rPr>
              <a:t></a:t>
            </a:r>
            <a:r>
              <a:rPr sz="2500" u="heavy" spc="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650" i="1" u="heavy" spc="-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650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500" spc="-180" dirty="0">
                <a:latin typeface="Times New Roman"/>
                <a:cs typeface="Times New Roman"/>
              </a:rPr>
              <a:t> </a:t>
            </a:r>
            <a:r>
              <a:rPr sz="2650" i="1" u="heavy" spc="-5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r>
              <a:rPr sz="265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5589" y="4151870"/>
            <a:ext cx="12700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50" i="1" spc="20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70462" y="3783718"/>
            <a:ext cx="101600" cy="295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750" i="1" spc="15" dirty="0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65369" y="3607858"/>
            <a:ext cx="10350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500" i="1" spc="15" dirty="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86198" y="4791126"/>
            <a:ext cx="157924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01320" algn="l"/>
              </a:tabLst>
            </a:pPr>
            <a:r>
              <a:rPr sz="3000" i="1" spc="75" dirty="0">
                <a:latin typeface="Times New Roman"/>
                <a:cs typeface="Times New Roman"/>
              </a:rPr>
              <a:t>t</a:t>
            </a:r>
            <a:r>
              <a:rPr sz="2625" i="1" spc="112" baseline="-23809" dirty="0">
                <a:latin typeface="Times New Roman"/>
                <a:cs typeface="Times New Roman"/>
              </a:rPr>
              <a:t>r	</a:t>
            </a:r>
            <a:r>
              <a:rPr sz="3000" spc="80" dirty="0">
                <a:latin typeface="Symbol"/>
                <a:cs typeface="Symbol"/>
              </a:rPr>
              <a:t>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spc="20" dirty="0">
                <a:latin typeface="Times New Roman"/>
                <a:cs typeface="Times New Roman"/>
              </a:rPr>
              <a:t>0.65</a:t>
            </a:r>
            <a:r>
              <a:rPr sz="3000" i="1" spc="20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1419" y="4678374"/>
            <a:ext cx="1767839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4500" algn="l"/>
              </a:tabLst>
            </a:pPr>
            <a:r>
              <a:rPr sz="3400" i="1" spc="90" dirty="0">
                <a:latin typeface="Times New Roman"/>
                <a:cs typeface="Times New Roman"/>
              </a:rPr>
              <a:t>t</a:t>
            </a:r>
            <a:r>
              <a:rPr sz="2925" i="1" spc="135" baseline="-24216" dirty="0">
                <a:latin typeface="Times New Roman"/>
                <a:cs typeface="Times New Roman"/>
              </a:rPr>
              <a:t>s	</a:t>
            </a:r>
            <a:r>
              <a:rPr sz="3400" spc="60" dirty="0">
                <a:latin typeface="Symbol"/>
                <a:cs typeface="Symbol"/>
              </a:rPr>
              <a:t></a:t>
            </a:r>
            <a:r>
              <a:rPr sz="3400" spc="-80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2.48</a:t>
            </a:r>
            <a:r>
              <a:rPr sz="3400" i="1" spc="10" dirty="0"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53695" y="4701235"/>
            <a:ext cx="1736725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5770" algn="l"/>
              </a:tabLst>
            </a:pPr>
            <a:r>
              <a:rPr sz="3400" i="1" spc="90" dirty="0">
                <a:latin typeface="Times New Roman"/>
                <a:cs typeface="Times New Roman"/>
              </a:rPr>
              <a:t>t</a:t>
            </a:r>
            <a:r>
              <a:rPr sz="2925" i="1" spc="135" baseline="-24216" dirty="0">
                <a:latin typeface="Times New Roman"/>
                <a:cs typeface="Times New Roman"/>
              </a:rPr>
              <a:t>s	</a:t>
            </a:r>
            <a:r>
              <a:rPr sz="3400" spc="60" dirty="0">
                <a:latin typeface="Symbol"/>
                <a:cs typeface="Symbol"/>
              </a:rPr>
              <a:t></a:t>
            </a:r>
            <a:r>
              <a:rPr sz="3400" spc="-385" dirty="0">
                <a:latin typeface="Times New Roman"/>
                <a:cs typeface="Times New Roman"/>
              </a:rPr>
              <a:t> </a:t>
            </a:r>
            <a:r>
              <a:rPr sz="3400" spc="25" dirty="0">
                <a:latin typeface="Times New Roman"/>
                <a:cs typeface="Times New Roman"/>
              </a:rPr>
              <a:t>1.86</a:t>
            </a:r>
            <a:r>
              <a:rPr sz="3400" i="1" spc="25" dirty="0">
                <a:latin typeface="Times New Roman"/>
                <a:cs typeface="Times New Roman"/>
              </a:rPr>
              <a:t>s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74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When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system shown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Figure(a)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subjected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unit-step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output responds as shown 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Figure(b).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values  of </a:t>
            </a: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c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from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response</a:t>
            </a:r>
            <a:r>
              <a:rPr sz="2400" spc="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curve.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1791" y="3386328"/>
            <a:ext cx="5593080" cy="2560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3450335"/>
            <a:ext cx="5410200" cy="2377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6750" y="3431285"/>
            <a:ext cx="5448300" cy="2415540"/>
          </a:xfrm>
          <a:custGeom>
            <a:avLst/>
            <a:gdLst/>
            <a:ahLst/>
            <a:cxnLst/>
            <a:rect l="l" t="t" r="r" b="b"/>
            <a:pathLst>
              <a:path w="5448300" h="2415540">
                <a:moveTo>
                  <a:pt x="0" y="2415540"/>
                </a:moveTo>
                <a:lnTo>
                  <a:pt x="5448300" y="2415540"/>
                </a:lnTo>
                <a:lnTo>
                  <a:pt x="5448300" y="0"/>
                </a:lnTo>
                <a:lnTo>
                  <a:pt x="0" y="0"/>
                </a:lnTo>
                <a:lnTo>
                  <a:pt x="0" y="24155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6560" y="3444240"/>
            <a:ext cx="1285240" cy="905510"/>
          </a:xfrm>
          <a:custGeom>
            <a:avLst/>
            <a:gdLst/>
            <a:ahLst/>
            <a:cxnLst/>
            <a:rect l="l" t="t" r="r" b="b"/>
            <a:pathLst>
              <a:path w="1285239" h="905510">
                <a:moveTo>
                  <a:pt x="0" y="905256"/>
                </a:moveTo>
                <a:lnTo>
                  <a:pt x="1284732" y="905256"/>
                </a:lnTo>
                <a:lnTo>
                  <a:pt x="1284732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22403" y="3914029"/>
            <a:ext cx="1125220" cy="0"/>
          </a:xfrm>
          <a:custGeom>
            <a:avLst/>
            <a:gdLst/>
            <a:ahLst/>
            <a:cxnLst/>
            <a:rect l="l" t="t" r="r" b="b"/>
            <a:pathLst>
              <a:path w="1125220">
                <a:moveTo>
                  <a:pt x="0" y="0"/>
                </a:moveTo>
                <a:lnTo>
                  <a:pt x="1124959" y="0"/>
                </a:lnTo>
              </a:path>
            </a:pathLst>
          </a:custGeom>
          <a:ln w="163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56560" y="3379206"/>
            <a:ext cx="1285240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95250" indent="447040">
              <a:lnSpc>
                <a:spcPct val="118700"/>
              </a:lnSpc>
              <a:spcBef>
                <a:spcPts val="100"/>
              </a:spcBef>
            </a:pPr>
            <a:r>
              <a:rPr sz="2550" i="1" spc="35" dirty="0">
                <a:latin typeface="Times New Roman"/>
                <a:cs typeface="Times New Roman"/>
              </a:rPr>
              <a:t>a  </a:t>
            </a:r>
            <a:r>
              <a:rPr sz="2550" i="1" spc="15" dirty="0">
                <a:latin typeface="Times New Roman"/>
                <a:cs typeface="Times New Roman"/>
              </a:rPr>
              <a:t>s</a:t>
            </a:r>
            <a:r>
              <a:rPr sz="2550" spc="15" dirty="0">
                <a:latin typeface="Century"/>
                <a:cs typeface="Century"/>
              </a:rPr>
              <a:t>(</a:t>
            </a:r>
            <a:r>
              <a:rPr sz="2550" i="1" spc="15" dirty="0">
                <a:latin typeface="Times New Roman"/>
                <a:cs typeface="Times New Roman"/>
              </a:rPr>
              <a:t>cs </a:t>
            </a:r>
            <a:r>
              <a:rPr sz="2550" spc="40" dirty="0">
                <a:latin typeface="Symbol"/>
                <a:cs typeface="Symbol"/>
              </a:rPr>
              <a:t></a:t>
            </a:r>
            <a:r>
              <a:rPr sz="2550" spc="-390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Times New Roman"/>
                <a:cs typeface="Times New Roman"/>
              </a:rPr>
              <a:t>1</a:t>
            </a:r>
            <a:r>
              <a:rPr sz="2550" spc="-40" dirty="0">
                <a:latin typeface="Century"/>
                <a:cs typeface="Century"/>
              </a:rPr>
              <a:t>)</a:t>
            </a:r>
            <a:endParaRPr sz="2550">
              <a:latin typeface="Century"/>
              <a:cs typeface="Century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51988" y="3439667"/>
            <a:ext cx="1294130" cy="914400"/>
          </a:xfrm>
          <a:custGeom>
            <a:avLst/>
            <a:gdLst/>
            <a:ahLst/>
            <a:cxnLst/>
            <a:rect l="l" t="t" r="r" b="b"/>
            <a:pathLst>
              <a:path w="1294129" h="914400">
                <a:moveTo>
                  <a:pt x="0" y="914399"/>
                </a:moveTo>
                <a:lnTo>
                  <a:pt x="1293876" y="914399"/>
                </a:lnTo>
                <a:lnTo>
                  <a:pt x="1293876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9083" y="2942844"/>
            <a:ext cx="5042916" cy="3447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3092" y="3006851"/>
            <a:ext cx="4878324" cy="32644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94042" y="2987801"/>
            <a:ext cx="4916805" cy="3302635"/>
          </a:xfrm>
          <a:custGeom>
            <a:avLst/>
            <a:gdLst/>
            <a:ahLst/>
            <a:cxnLst/>
            <a:rect l="l" t="t" r="r" b="b"/>
            <a:pathLst>
              <a:path w="4916805" h="3302635">
                <a:moveTo>
                  <a:pt x="0" y="3302508"/>
                </a:moveTo>
                <a:lnTo>
                  <a:pt x="4916424" y="3302508"/>
                </a:lnTo>
                <a:lnTo>
                  <a:pt x="4916424" y="0"/>
                </a:lnTo>
                <a:lnTo>
                  <a:pt x="0" y="0"/>
                </a:lnTo>
                <a:lnTo>
                  <a:pt x="0" y="330250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8"/>
            <a:ext cx="10358120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4945" marR="5080" indent="-182880">
              <a:lnSpc>
                <a:spcPts val="2870"/>
              </a:lnSpc>
              <a:spcBef>
                <a:spcPts val="204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20738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RLC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Fig. 3.17,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the natural frequency </a:t>
            </a:r>
            <a:r>
              <a:rPr sz="2400" spc="-10" dirty="0">
                <a:solidFill>
                  <a:srgbClr val="001F5F"/>
                </a:solidFill>
                <a:latin typeface="Symbol"/>
                <a:cs typeface="Symbol"/>
              </a:rPr>
              <a:t>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n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and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 damping</a:t>
            </a:r>
            <a:r>
              <a:rPr sz="2400" spc="-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ratio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ξ	for</a:t>
            </a:r>
            <a:r>
              <a:rPr sz="2400" spc="22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29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transfer</a:t>
            </a:r>
            <a:r>
              <a:rPr sz="2400" spc="2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T(s)=</a:t>
            </a:r>
            <a:r>
              <a:rPr sz="2400" spc="2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X(s)</a:t>
            </a:r>
            <a:r>
              <a:rPr sz="2400" spc="2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/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F(s),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if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=</a:t>
            </a:r>
            <a:r>
              <a:rPr sz="2400" spc="2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2038858"/>
            <a:ext cx="4256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kg, b=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4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Ns/m 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k = 10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N/m.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404617"/>
            <a:ext cx="5207635" cy="90931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D.E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249039"/>
            <a:ext cx="647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 loop transfer function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8742" y="3831171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73" y="0"/>
                </a:lnTo>
              </a:path>
            </a:pathLst>
          </a:custGeom>
          <a:ln w="11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12361" y="3831171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831" y="0"/>
                </a:lnTo>
              </a:path>
            </a:pathLst>
          </a:custGeom>
          <a:ln w="11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1962" y="3827232"/>
            <a:ext cx="159766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340485" algn="l"/>
              </a:tabLst>
            </a:pPr>
            <a:r>
              <a:rPr sz="2200" i="1" spc="15" dirty="0">
                <a:latin typeface="Times New Roman"/>
                <a:cs typeface="Times New Roman"/>
              </a:rPr>
              <a:t>dt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2	</a:t>
            </a:r>
            <a:r>
              <a:rPr sz="2200" i="1" dirty="0">
                <a:latin typeface="Times New Roman"/>
                <a:cs typeface="Times New Roman"/>
              </a:rPr>
              <a:t>dt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7295" y="3425987"/>
            <a:ext cx="195326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353185" algn="l"/>
              </a:tabLst>
            </a:pPr>
            <a:r>
              <a:rPr sz="2200" i="1" spc="40" dirty="0">
                <a:latin typeface="Times New Roman"/>
                <a:cs typeface="Times New Roman"/>
              </a:rPr>
              <a:t>d</a:t>
            </a:r>
            <a:r>
              <a:rPr sz="2200" i="1" spc="-250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2</a:t>
            </a:r>
            <a:r>
              <a:rPr sz="1950" spc="-187" baseline="42735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x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)	</a:t>
            </a:r>
            <a:r>
              <a:rPr sz="2200" i="1" spc="50" dirty="0">
                <a:latin typeface="Times New Roman"/>
                <a:cs typeface="Times New Roman"/>
              </a:rPr>
              <a:t>dx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3076" y="3605340"/>
            <a:ext cx="267335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00" i="1" spc="70" dirty="0">
                <a:latin typeface="Times New Roman"/>
                <a:cs typeface="Times New Roman"/>
              </a:rPr>
              <a:t>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8040" y="3605340"/>
            <a:ext cx="283591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11150" indent="-260985">
              <a:lnSpc>
                <a:spcPct val="100000"/>
              </a:lnSpc>
              <a:spcBef>
                <a:spcPts val="140"/>
              </a:spcBef>
              <a:buFont typeface="Symbol"/>
              <a:buChar char=""/>
              <a:tabLst>
                <a:tab pos="311785" algn="l"/>
                <a:tab pos="1202055" algn="l"/>
              </a:tabLst>
            </a:pPr>
            <a:r>
              <a:rPr sz="2200" i="1" spc="65" dirty="0">
                <a:latin typeface="Times New Roman"/>
                <a:cs typeface="Times New Roman"/>
              </a:rPr>
              <a:t>f</a:t>
            </a:r>
            <a:r>
              <a:rPr sz="1950" i="1" spc="97" baseline="-23504" dirty="0">
                <a:latin typeface="Times New Roman"/>
                <a:cs typeface="Times New Roman"/>
              </a:rPr>
              <a:t>v	</a:t>
            </a:r>
            <a:r>
              <a:rPr sz="2200" spc="45" dirty="0">
                <a:latin typeface="Symbol"/>
                <a:cs typeface="Symbol"/>
              </a:rPr>
              <a:t>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Kx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 </a:t>
            </a:r>
            <a:r>
              <a:rPr sz="2200" spc="45" dirty="0">
                <a:latin typeface="Symbol"/>
                <a:cs typeface="Symbol"/>
              </a:rPr>
              <a:t>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f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9029" y="5069028"/>
            <a:ext cx="688975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412" y="0"/>
                </a:lnTo>
              </a:path>
            </a:pathLst>
          </a:custGeom>
          <a:ln w="10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4845" y="5069028"/>
            <a:ext cx="1919605" cy="0"/>
          </a:xfrm>
          <a:custGeom>
            <a:avLst/>
            <a:gdLst/>
            <a:ahLst/>
            <a:cxnLst/>
            <a:rect l="l" t="t" r="r" b="b"/>
            <a:pathLst>
              <a:path w="1919604">
                <a:moveTo>
                  <a:pt x="0" y="0"/>
                </a:moveTo>
                <a:lnTo>
                  <a:pt x="1919346" y="0"/>
                </a:lnTo>
              </a:path>
            </a:pathLst>
          </a:custGeom>
          <a:ln w="10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96990" y="5404659"/>
            <a:ext cx="359410" cy="0"/>
          </a:xfrm>
          <a:custGeom>
            <a:avLst/>
            <a:gdLst/>
            <a:ahLst/>
            <a:cxnLst/>
            <a:rect l="l" t="t" r="r" b="b"/>
            <a:pathLst>
              <a:path w="359410">
                <a:moveTo>
                  <a:pt x="0" y="0"/>
                </a:moveTo>
                <a:lnTo>
                  <a:pt x="358822" y="0"/>
                </a:lnTo>
              </a:path>
            </a:pathLst>
          </a:custGeom>
          <a:ln w="5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7888" y="5404659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>
                <a:moveTo>
                  <a:pt x="0" y="0"/>
                </a:moveTo>
                <a:lnTo>
                  <a:pt x="274138" y="0"/>
                </a:lnTo>
              </a:path>
            </a:pathLst>
          </a:custGeom>
          <a:ln w="5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31342" y="5069028"/>
            <a:ext cx="1778635" cy="0"/>
          </a:xfrm>
          <a:custGeom>
            <a:avLst/>
            <a:gdLst/>
            <a:ahLst/>
            <a:cxnLst/>
            <a:rect l="l" t="t" r="r" b="b"/>
            <a:pathLst>
              <a:path w="1778634">
                <a:moveTo>
                  <a:pt x="0" y="0"/>
                </a:moveTo>
                <a:lnTo>
                  <a:pt x="1778369" y="0"/>
                </a:lnTo>
              </a:path>
            </a:pathLst>
          </a:custGeom>
          <a:ln w="10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945785" y="5230329"/>
            <a:ext cx="15494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24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8347" y="4862558"/>
            <a:ext cx="208279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34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48825" y="5197662"/>
            <a:ext cx="166052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ts val="1980"/>
              </a:lnSpc>
              <a:spcBef>
                <a:spcPts val="135"/>
              </a:spcBef>
              <a:tabLst>
                <a:tab pos="531495" algn="l"/>
              </a:tabLst>
            </a:pPr>
            <a:r>
              <a:rPr sz="1725" spc="277" baseline="38647" dirty="0">
                <a:latin typeface="Times New Roman"/>
                <a:cs typeface="Times New Roman"/>
              </a:rPr>
              <a:t>2</a:t>
            </a:r>
            <a:r>
              <a:rPr sz="1725" spc="209" baseline="38647" dirty="0">
                <a:latin typeface="Times New Roman"/>
                <a:cs typeface="Times New Roman"/>
              </a:rPr>
              <a:t> </a:t>
            </a:r>
            <a:r>
              <a:rPr sz="2000" spc="340" dirty="0">
                <a:latin typeface="Symbol"/>
                <a:cs typeface="Symbol"/>
              </a:rPr>
              <a:t></a:t>
            </a:r>
            <a:r>
              <a:rPr sz="2000" spc="340" dirty="0">
                <a:latin typeface="Times New Roman"/>
                <a:cs typeface="Times New Roman"/>
              </a:rPr>
              <a:t>	</a:t>
            </a:r>
            <a:r>
              <a:rPr sz="3000" i="1" spc="254" baseline="36111" dirty="0">
                <a:latin typeface="Times New Roman"/>
                <a:cs typeface="Times New Roman"/>
              </a:rPr>
              <a:t>f </a:t>
            </a:r>
            <a:r>
              <a:rPr sz="1725" i="1" spc="247" baseline="36231" dirty="0">
                <a:latin typeface="Times New Roman"/>
                <a:cs typeface="Times New Roman"/>
              </a:rPr>
              <a:t>v </a:t>
            </a:r>
            <a:r>
              <a:rPr sz="2000" i="1" spc="310" dirty="0">
                <a:latin typeface="Times New Roman"/>
                <a:cs typeface="Times New Roman"/>
              </a:rPr>
              <a:t>S </a:t>
            </a:r>
            <a:r>
              <a:rPr sz="2000" spc="340" dirty="0">
                <a:latin typeface="Symbol"/>
                <a:cs typeface="Symbol"/>
              </a:rPr>
              <a:t>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3000" i="1" spc="412" baseline="34722" dirty="0">
                <a:latin typeface="Times New Roman"/>
                <a:cs typeface="Times New Roman"/>
              </a:rPr>
              <a:t>k</a:t>
            </a:r>
            <a:endParaRPr sz="3000" baseline="34722">
              <a:latin typeface="Times New Roman"/>
              <a:cs typeface="Times New Roman"/>
            </a:endParaRPr>
          </a:p>
          <a:p>
            <a:pPr marL="511809">
              <a:lnSpc>
                <a:spcPts val="1980"/>
              </a:lnSpc>
              <a:tabLst>
                <a:tab pos="1381125" algn="l"/>
              </a:tabLst>
            </a:pPr>
            <a:r>
              <a:rPr sz="2000" i="1" spc="445" dirty="0">
                <a:latin typeface="Times New Roman"/>
                <a:cs typeface="Times New Roman"/>
              </a:rPr>
              <a:t>m	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3860" y="5070681"/>
            <a:ext cx="1930400" cy="3829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1895"/>
              </a:lnSpc>
              <a:spcBef>
                <a:spcPts val="135"/>
              </a:spcBef>
              <a:tabLst>
                <a:tab pos="1315085" algn="l"/>
              </a:tabLst>
            </a:pPr>
            <a:r>
              <a:rPr sz="3000" i="1" spc="772" baseline="1388" dirty="0">
                <a:latin typeface="Times New Roman"/>
                <a:cs typeface="Times New Roman"/>
              </a:rPr>
              <a:t>M </a:t>
            </a:r>
            <a:r>
              <a:rPr sz="3000" i="1" spc="382" baseline="-5555" dirty="0">
                <a:latin typeface="Times New Roman"/>
                <a:cs typeface="Times New Roman"/>
              </a:rPr>
              <a:t>s</a:t>
            </a:r>
            <a:r>
              <a:rPr sz="1725" spc="382" baseline="41062" dirty="0">
                <a:latin typeface="Times New Roman"/>
                <a:cs typeface="Times New Roman"/>
              </a:rPr>
              <a:t>2</a:t>
            </a:r>
            <a:r>
              <a:rPr sz="1725" spc="-172" baseline="41062" dirty="0">
                <a:latin typeface="Times New Roman"/>
                <a:cs typeface="Times New Roman"/>
              </a:rPr>
              <a:t> </a:t>
            </a:r>
            <a:r>
              <a:rPr sz="3000" spc="509" baseline="1388" dirty="0">
                <a:latin typeface="Symbol"/>
                <a:cs typeface="Symbol"/>
              </a:rPr>
              <a:t></a:t>
            </a:r>
            <a:r>
              <a:rPr sz="3000" spc="660" baseline="1388" dirty="0">
                <a:latin typeface="Times New Roman"/>
                <a:cs typeface="Times New Roman"/>
              </a:rPr>
              <a:t> </a:t>
            </a:r>
            <a:r>
              <a:rPr sz="2000" i="1" spc="170" dirty="0">
                <a:latin typeface="Times New Roman"/>
                <a:cs typeface="Times New Roman"/>
              </a:rPr>
              <a:t>f	</a:t>
            </a:r>
            <a:r>
              <a:rPr sz="3000" i="1" spc="359" baseline="1388" dirty="0">
                <a:latin typeface="Times New Roman"/>
                <a:cs typeface="Times New Roman"/>
              </a:rPr>
              <a:t>s</a:t>
            </a:r>
            <a:r>
              <a:rPr sz="3000" i="1" spc="-104" baseline="1388" dirty="0">
                <a:latin typeface="Times New Roman"/>
                <a:cs typeface="Times New Roman"/>
              </a:rPr>
              <a:t> </a:t>
            </a:r>
            <a:r>
              <a:rPr sz="3000" spc="509" baseline="1388" dirty="0">
                <a:latin typeface="Symbol"/>
                <a:cs typeface="Symbol"/>
              </a:rPr>
              <a:t></a:t>
            </a:r>
            <a:r>
              <a:rPr sz="3000" spc="-127" baseline="1388" dirty="0">
                <a:latin typeface="Times New Roman"/>
                <a:cs typeface="Times New Roman"/>
              </a:rPr>
              <a:t> </a:t>
            </a:r>
            <a:r>
              <a:rPr sz="3000" i="1" spc="412" baseline="1388" dirty="0">
                <a:latin typeface="Times New Roman"/>
                <a:cs typeface="Times New Roman"/>
              </a:rPr>
              <a:t>k</a:t>
            </a:r>
            <a:endParaRPr sz="3000" baseline="1388">
              <a:latin typeface="Times New Roman"/>
              <a:cs typeface="Times New Roman"/>
            </a:endParaRPr>
          </a:p>
          <a:p>
            <a:pPr marL="502284" algn="ctr">
              <a:lnSpc>
                <a:spcPts val="875"/>
              </a:lnSpc>
            </a:pPr>
            <a:r>
              <a:rPr sz="1150" i="1" spc="165" dirty="0">
                <a:latin typeface="Times New Roman"/>
                <a:cs typeface="Times New Roman"/>
              </a:rPr>
              <a:t>v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08175" y="4699748"/>
            <a:ext cx="59817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310" dirty="0">
                <a:latin typeface="Times New Roman"/>
                <a:cs typeface="Times New Roman"/>
              </a:rPr>
              <a:t>1/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i="1" spc="445" dirty="0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6939" y="4894224"/>
            <a:ext cx="1412875" cy="107251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475"/>
              </a:spcBef>
            </a:pPr>
            <a:r>
              <a:rPr sz="2000" i="1" spc="380" dirty="0">
                <a:latin typeface="Times New Roman"/>
                <a:cs typeface="Times New Roman"/>
              </a:rPr>
              <a:t>F</a:t>
            </a:r>
            <a:r>
              <a:rPr sz="2000" i="1" spc="-325" dirty="0">
                <a:latin typeface="Times New Roman"/>
                <a:cs typeface="Times New Roman"/>
              </a:rPr>
              <a:t> </a:t>
            </a:r>
            <a:r>
              <a:rPr sz="2000" spc="270" dirty="0">
                <a:latin typeface="Times New Roman"/>
                <a:cs typeface="Times New Roman"/>
              </a:rPr>
              <a:t>(</a:t>
            </a:r>
            <a:r>
              <a:rPr sz="2000" i="1" spc="270" dirty="0">
                <a:latin typeface="Times New Roman"/>
                <a:cs typeface="Times New Roman"/>
              </a:rPr>
              <a:t>s</a:t>
            </a:r>
            <a:r>
              <a:rPr sz="2000" spc="27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58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56383" y="4699748"/>
            <a:ext cx="220853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803400" algn="l"/>
              </a:tabLst>
            </a:pPr>
            <a:r>
              <a:rPr sz="2000" i="1" spc="380" dirty="0">
                <a:latin typeface="Times New Roman"/>
                <a:cs typeface="Times New Roman"/>
              </a:rPr>
              <a:t>X</a:t>
            </a:r>
            <a:r>
              <a:rPr sz="2000" i="1" spc="-90" dirty="0">
                <a:latin typeface="Times New Roman"/>
                <a:cs typeface="Times New Roman"/>
              </a:rPr>
              <a:t> </a:t>
            </a:r>
            <a:r>
              <a:rPr sz="2000" spc="265" dirty="0">
                <a:latin typeface="Times New Roman"/>
                <a:cs typeface="Times New Roman"/>
              </a:rPr>
              <a:t>(</a:t>
            </a:r>
            <a:r>
              <a:rPr sz="2000" i="1" spc="265" dirty="0">
                <a:latin typeface="Times New Roman"/>
                <a:cs typeface="Times New Roman"/>
              </a:rPr>
              <a:t>s</a:t>
            </a:r>
            <a:r>
              <a:rPr sz="2000" spc="265" dirty="0">
                <a:latin typeface="Times New Roman"/>
                <a:cs typeface="Times New Roman"/>
              </a:rPr>
              <a:t>)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3000" spc="509" baseline="-36111" dirty="0">
                <a:latin typeface="Symbol"/>
                <a:cs typeface="Symbol"/>
              </a:rPr>
              <a:t></a:t>
            </a:r>
            <a:r>
              <a:rPr sz="3000" spc="509" baseline="-36111" dirty="0">
                <a:latin typeface="Times New Roman"/>
                <a:cs typeface="Times New Roman"/>
              </a:rPr>
              <a:t>	</a:t>
            </a:r>
            <a:r>
              <a:rPr sz="2000" spc="390" dirty="0">
                <a:latin typeface="Symbol"/>
                <a:cs typeface="Symbol"/>
              </a:rPr>
              <a:t></a:t>
            </a:r>
            <a:r>
              <a:rPr sz="2000" spc="39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40721" y="6526480"/>
            <a:ext cx="43815" cy="22860"/>
          </a:xfrm>
          <a:custGeom>
            <a:avLst/>
            <a:gdLst/>
            <a:ahLst/>
            <a:cxnLst/>
            <a:rect l="l" t="t" r="r" b="b"/>
            <a:pathLst>
              <a:path w="43814" h="22859">
                <a:moveTo>
                  <a:pt x="0" y="22686"/>
                </a:moveTo>
                <a:lnTo>
                  <a:pt x="43329" y="0"/>
                </a:lnTo>
              </a:path>
            </a:pathLst>
          </a:custGeom>
          <a:ln w="12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4051" y="6533412"/>
            <a:ext cx="64135" cy="105410"/>
          </a:xfrm>
          <a:custGeom>
            <a:avLst/>
            <a:gdLst/>
            <a:ahLst/>
            <a:cxnLst/>
            <a:rect l="l" t="t" r="r" b="b"/>
            <a:pathLst>
              <a:path w="64135" h="105409">
                <a:moveTo>
                  <a:pt x="0" y="0"/>
                </a:moveTo>
                <a:lnTo>
                  <a:pt x="63900" y="105240"/>
                </a:lnTo>
              </a:path>
            </a:pathLst>
          </a:custGeom>
          <a:ln w="27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55027" y="6324193"/>
            <a:ext cx="83185" cy="314960"/>
          </a:xfrm>
          <a:custGeom>
            <a:avLst/>
            <a:gdLst/>
            <a:ahLst/>
            <a:cxnLst/>
            <a:rect l="l" t="t" r="r" b="b"/>
            <a:pathLst>
              <a:path w="83185" h="314959">
                <a:moveTo>
                  <a:pt x="0" y="314459"/>
                </a:moveTo>
                <a:lnTo>
                  <a:pt x="83079" y="0"/>
                </a:lnTo>
              </a:path>
            </a:pathLst>
          </a:custGeom>
          <a:ln w="14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38106" y="6324193"/>
            <a:ext cx="669925" cy="0"/>
          </a:xfrm>
          <a:custGeom>
            <a:avLst/>
            <a:gdLst/>
            <a:ahLst/>
            <a:cxnLst/>
            <a:rect l="l" t="t" r="r" b="b"/>
            <a:pathLst>
              <a:path w="669925">
                <a:moveTo>
                  <a:pt x="0" y="0"/>
                </a:moveTo>
                <a:lnTo>
                  <a:pt x="669495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05233" y="6278820"/>
            <a:ext cx="931544" cy="0"/>
          </a:xfrm>
          <a:custGeom>
            <a:avLst/>
            <a:gdLst/>
            <a:ahLst/>
            <a:cxnLst/>
            <a:rect l="l" t="t" r="r" b="b"/>
            <a:pathLst>
              <a:path w="931544">
                <a:moveTo>
                  <a:pt x="0" y="0"/>
                </a:moveTo>
                <a:lnTo>
                  <a:pt x="931491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6634" y="6262435"/>
            <a:ext cx="44450" cy="22860"/>
          </a:xfrm>
          <a:custGeom>
            <a:avLst/>
            <a:gdLst/>
            <a:ahLst/>
            <a:cxnLst/>
            <a:rect l="l" t="t" r="r" b="b"/>
            <a:pathLst>
              <a:path w="44450" h="22860">
                <a:moveTo>
                  <a:pt x="0" y="22686"/>
                </a:moveTo>
                <a:lnTo>
                  <a:pt x="44011" y="0"/>
                </a:lnTo>
              </a:path>
            </a:pathLst>
          </a:custGeom>
          <a:ln w="12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0645" y="6269367"/>
            <a:ext cx="63500" cy="105410"/>
          </a:xfrm>
          <a:custGeom>
            <a:avLst/>
            <a:gdLst/>
            <a:ahLst/>
            <a:cxnLst/>
            <a:rect l="l" t="t" r="r" b="b"/>
            <a:pathLst>
              <a:path w="63500" h="105410">
                <a:moveTo>
                  <a:pt x="0" y="0"/>
                </a:moveTo>
                <a:lnTo>
                  <a:pt x="63190" y="105240"/>
                </a:lnTo>
              </a:path>
            </a:pathLst>
          </a:custGeom>
          <a:ln w="27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20939" y="6060147"/>
            <a:ext cx="83820" cy="314960"/>
          </a:xfrm>
          <a:custGeom>
            <a:avLst/>
            <a:gdLst/>
            <a:ahLst/>
            <a:cxnLst/>
            <a:rect l="l" t="t" r="r" b="b"/>
            <a:pathLst>
              <a:path w="83820" h="314960">
                <a:moveTo>
                  <a:pt x="0" y="314459"/>
                </a:moveTo>
                <a:lnTo>
                  <a:pt x="83761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04701" y="6060147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7944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36278" y="6278820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4767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6838" y="6526480"/>
            <a:ext cx="43815" cy="22860"/>
          </a:xfrm>
          <a:custGeom>
            <a:avLst/>
            <a:gdLst/>
            <a:ahLst/>
            <a:cxnLst/>
            <a:rect l="l" t="t" r="r" b="b"/>
            <a:pathLst>
              <a:path w="43815" h="22859">
                <a:moveTo>
                  <a:pt x="0" y="22686"/>
                </a:moveTo>
                <a:lnTo>
                  <a:pt x="43471" y="0"/>
                </a:lnTo>
              </a:path>
            </a:pathLst>
          </a:custGeom>
          <a:ln w="12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60310" y="6533412"/>
            <a:ext cx="63500" cy="105410"/>
          </a:xfrm>
          <a:custGeom>
            <a:avLst/>
            <a:gdLst/>
            <a:ahLst/>
            <a:cxnLst/>
            <a:rect l="l" t="t" r="r" b="b"/>
            <a:pathLst>
              <a:path w="63500" h="105409">
                <a:moveTo>
                  <a:pt x="0" y="0"/>
                </a:moveTo>
                <a:lnTo>
                  <a:pt x="63076" y="105240"/>
                </a:lnTo>
              </a:path>
            </a:pathLst>
          </a:custGeom>
          <a:ln w="275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30490" y="6324193"/>
            <a:ext cx="83820" cy="314960"/>
          </a:xfrm>
          <a:custGeom>
            <a:avLst/>
            <a:gdLst/>
            <a:ahLst/>
            <a:cxnLst/>
            <a:rect l="l" t="t" r="r" b="b"/>
            <a:pathLst>
              <a:path w="83820" h="314959">
                <a:moveTo>
                  <a:pt x="0" y="314459"/>
                </a:moveTo>
                <a:lnTo>
                  <a:pt x="83818" y="0"/>
                </a:lnTo>
              </a:path>
            </a:pathLst>
          </a:custGeom>
          <a:ln w="14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14308" y="6324193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>
                <a:moveTo>
                  <a:pt x="0" y="0"/>
                </a:moveTo>
                <a:lnTo>
                  <a:pt x="337830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580753" y="6278820"/>
            <a:ext cx="600710" cy="0"/>
          </a:xfrm>
          <a:custGeom>
            <a:avLst/>
            <a:gdLst/>
            <a:ahLst/>
            <a:cxnLst/>
            <a:rect l="l" t="t" r="r" b="b"/>
            <a:pathLst>
              <a:path w="600709">
                <a:moveTo>
                  <a:pt x="0" y="0"/>
                </a:moveTo>
                <a:lnTo>
                  <a:pt x="600650" y="0"/>
                </a:lnTo>
              </a:path>
            </a:pathLst>
          </a:custGeom>
          <a:ln w="12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785128" y="6297150"/>
            <a:ext cx="36766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114" dirty="0">
                <a:latin typeface="Times New Roman"/>
                <a:cs typeface="Times New Roman"/>
              </a:rPr>
              <a:t>10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87970" y="5837749"/>
            <a:ext cx="20066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150" dirty="0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672358" y="5837749"/>
            <a:ext cx="20066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15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75074" y="6011914"/>
            <a:ext cx="53911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3375" algn="l"/>
              </a:tabLst>
            </a:pPr>
            <a:r>
              <a:rPr sz="2600" i="1" spc="75" dirty="0">
                <a:latin typeface="Symbol"/>
                <a:cs typeface="Symbol"/>
              </a:rPr>
              <a:t></a:t>
            </a:r>
            <a:r>
              <a:rPr sz="2600" spc="75" dirty="0">
                <a:latin typeface="Times New Roman"/>
                <a:cs typeface="Times New Roman"/>
              </a:rPr>
              <a:t>	</a:t>
            </a:r>
            <a:r>
              <a:rPr sz="2450" spc="16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07855" y="6050985"/>
            <a:ext cx="26606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105" dirty="0">
                <a:latin typeface="Symbol"/>
                <a:cs typeface="Symbol"/>
              </a:rPr>
              <a:t>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51481" y="6011914"/>
            <a:ext cx="71183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480695" algn="l"/>
              </a:tabLst>
            </a:pPr>
            <a:r>
              <a:rPr sz="3900" i="1" spc="157" baseline="-6410" dirty="0">
                <a:latin typeface="Symbol"/>
                <a:cs typeface="Symbol"/>
              </a:rPr>
              <a:t></a:t>
            </a:r>
            <a:r>
              <a:rPr sz="3900" spc="157" baseline="-6410" dirty="0">
                <a:latin typeface="Times New Roman"/>
                <a:cs typeface="Times New Roman"/>
              </a:rPr>
              <a:t>	</a:t>
            </a:r>
            <a:r>
              <a:rPr sz="2450" spc="16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90348" y="6276354"/>
            <a:ext cx="278130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spc="220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10806" y="5832077"/>
            <a:ext cx="123189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spc="85" dirty="0">
                <a:latin typeface="Times New Roman"/>
                <a:cs typeface="Times New Roman"/>
              </a:rPr>
              <a:t>f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14179" y="6011914"/>
            <a:ext cx="40544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73709" algn="l"/>
                <a:tab pos="962025" algn="l"/>
                <a:tab pos="2288540" algn="l"/>
                <a:tab pos="2983230" algn="l"/>
                <a:tab pos="3848735" algn="l"/>
              </a:tabLst>
            </a:pPr>
            <a:r>
              <a:rPr sz="2450" spc="165" dirty="0">
                <a:latin typeface="Symbol"/>
                <a:cs typeface="Symbol"/>
              </a:rPr>
              <a:t></a:t>
            </a:r>
            <a:r>
              <a:rPr sz="2450" spc="165" dirty="0">
                <a:latin typeface="Times New Roman"/>
                <a:cs typeface="Times New Roman"/>
              </a:rPr>
              <a:t>	</a:t>
            </a:r>
            <a:r>
              <a:rPr sz="2450" spc="114" dirty="0">
                <a:latin typeface="Times New Roman"/>
                <a:cs typeface="Times New Roman"/>
              </a:rPr>
              <a:t>1</a:t>
            </a:r>
            <a:r>
              <a:rPr sz="2450" spc="150" dirty="0">
                <a:latin typeface="Times New Roman"/>
                <a:cs typeface="Times New Roman"/>
              </a:rPr>
              <a:t>0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spc="160" dirty="0">
                <a:latin typeface="Times New Roman"/>
                <a:cs typeface="Times New Roman"/>
              </a:rPr>
              <a:t>r</a:t>
            </a:r>
            <a:r>
              <a:rPr sz="2450" i="1" spc="114" dirty="0">
                <a:latin typeface="Times New Roman"/>
                <a:cs typeface="Times New Roman"/>
              </a:rPr>
              <a:t>a</a:t>
            </a:r>
            <a:r>
              <a:rPr sz="2450" i="1" spc="150" dirty="0">
                <a:latin typeface="Times New Roman"/>
                <a:cs typeface="Times New Roman"/>
              </a:rPr>
              <a:t>d</a:t>
            </a:r>
            <a:r>
              <a:rPr sz="2450" i="1" spc="-40" dirty="0">
                <a:latin typeface="Times New Roman"/>
                <a:cs typeface="Times New Roman"/>
              </a:rPr>
              <a:t> </a:t>
            </a:r>
            <a:r>
              <a:rPr sz="2450" spc="85" dirty="0">
                <a:latin typeface="Times New Roman"/>
                <a:cs typeface="Times New Roman"/>
              </a:rPr>
              <a:t>/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spc="160" dirty="0">
                <a:latin typeface="Times New Roman"/>
                <a:cs typeface="Times New Roman"/>
              </a:rPr>
              <a:t>s</a:t>
            </a:r>
            <a:r>
              <a:rPr sz="2450" spc="35" dirty="0">
                <a:latin typeface="Times New Roman"/>
                <a:cs typeface="Times New Roman"/>
              </a:rPr>
              <a:t>e</a:t>
            </a:r>
            <a:r>
              <a:rPr sz="2450" spc="135" dirty="0">
                <a:latin typeface="Times New Roman"/>
                <a:cs typeface="Times New Roman"/>
              </a:rPr>
              <a:t>c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spc="114" dirty="0">
                <a:latin typeface="Times New Roman"/>
                <a:cs typeface="Times New Roman"/>
              </a:rPr>
              <a:t>an</a:t>
            </a:r>
            <a:r>
              <a:rPr sz="2450" i="1" spc="150" dirty="0">
                <a:latin typeface="Times New Roman"/>
                <a:cs typeface="Times New Roman"/>
              </a:rPr>
              <a:t>d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2</a:t>
            </a:r>
            <a:r>
              <a:rPr sz="2600" i="1" spc="75" dirty="0">
                <a:latin typeface="Symbol"/>
                <a:cs typeface="Symbol"/>
              </a:rPr>
              <a:t>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450" spc="16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47426" y="6297150"/>
            <a:ext cx="662305" cy="398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i="1" spc="135" dirty="0">
                <a:latin typeface="Times New Roman"/>
                <a:cs typeface="Times New Roman"/>
              </a:rPr>
              <a:t>k </a:t>
            </a:r>
            <a:r>
              <a:rPr sz="2450" spc="85" dirty="0">
                <a:latin typeface="Times New Roman"/>
                <a:cs typeface="Times New Roman"/>
              </a:rPr>
              <a:t>/</a:t>
            </a:r>
            <a:r>
              <a:rPr sz="2450" spc="-420" dirty="0">
                <a:latin typeface="Times New Roman"/>
                <a:cs typeface="Times New Roman"/>
              </a:rPr>
              <a:t> </a:t>
            </a:r>
            <a:r>
              <a:rPr sz="2450" i="1" spc="220" dirty="0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686114" y="6043755"/>
            <a:ext cx="11620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90" dirty="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66413" y="6220835"/>
            <a:ext cx="1276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0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36022" y="6220835"/>
            <a:ext cx="1276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0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50630" y="2509266"/>
            <a:ext cx="249935" cy="1685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50630" y="2509266"/>
            <a:ext cx="250190" cy="1685925"/>
          </a:xfrm>
          <a:custGeom>
            <a:avLst/>
            <a:gdLst/>
            <a:ahLst/>
            <a:cxnLst/>
            <a:rect l="l" t="t" r="r" b="b"/>
            <a:pathLst>
              <a:path w="250190" h="1685925">
                <a:moveTo>
                  <a:pt x="0" y="1685543"/>
                </a:moveTo>
                <a:lnTo>
                  <a:pt x="249935" y="1685543"/>
                </a:lnTo>
                <a:lnTo>
                  <a:pt x="249935" y="0"/>
                </a:lnTo>
                <a:lnTo>
                  <a:pt x="0" y="0"/>
                </a:lnTo>
                <a:lnTo>
                  <a:pt x="0" y="1685543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00566" y="3819905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1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12985" y="3694938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12985" y="3694938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12985" y="394487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6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787128" y="375665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787890" y="3819905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350245" y="2509266"/>
            <a:ext cx="500380" cy="1685925"/>
          </a:xfrm>
          <a:custGeom>
            <a:avLst/>
            <a:gdLst/>
            <a:ahLst/>
            <a:cxnLst/>
            <a:rect l="l" t="t" r="r" b="b"/>
            <a:pathLst>
              <a:path w="500379" h="1685925">
                <a:moveTo>
                  <a:pt x="0" y="1685543"/>
                </a:moveTo>
                <a:lnTo>
                  <a:pt x="499872" y="1685543"/>
                </a:lnTo>
                <a:lnTo>
                  <a:pt x="499872" y="0"/>
                </a:lnTo>
                <a:lnTo>
                  <a:pt x="0" y="0"/>
                </a:lnTo>
                <a:lnTo>
                  <a:pt x="0" y="1685543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100566" y="2884170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1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37826" y="2884170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12985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0" y="0"/>
                </a:moveTo>
                <a:lnTo>
                  <a:pt x="45291" y="8036"/>
                </a:lnTo>
                <a:lnTo>
                  <a:pt x="81343" y="31718"/>
                </a:lnTo>
                <a:lnTo>
                  <a:pt x="100333" y="68579"/>
                </a:lnTo>
                <a:lnTo>
                  <a:pt x="100774" y="84010"/>
                </a:lnTo>
                <a:lnTo>
                  <a:pt x="99405" y="98583"/>
                </a:lnTo>
                <a:lnTo>
                  <a:pt x="97155" y="109727"/>
                </a:lnTo>
                <a:lnTo>
                  <a:pt x="93853" y="121157"/>
                </a:lnTo>
                <a:lnTo>
                  <a:pt x="85852" y="122300"/>
                </a:lnTo>
                <a:lnTo>
                  <a:pt x="77724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69135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100822" y="0"/>
                </a:moveTo>
                <a:lnTo>
                  <a:pt x="55477" y="8036"/>
                </a:lnTo>
                <a:lnTo>
                  <a:pt x="19431" y="31718"/>
                </a:lnTo>
                <a:lnTo>
                  <a:pt x="470" y="68579"/>
                </a:lnTo>
                <a:lnTo>
                  <a:pt x="0" y="84010"/>
                </a:lnTo>
                <a:lnTo>
                  <a:pt x="1363" y="98583"/>
                </a:lnTo>
                <a:lnTo>
                  <a:pt x="3667" y="109727"/>
                </a:lnTo>
                <a:lnTo>
                  <a:pt x="6842" y="121157"/>
                </a:lnTo>
                <a:lnTo>
                  <a:pt x="14970" y="122300"/>
                </a:lnTo>
                <a:lnTo>
                  <a:pt x="23098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68433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0" y="0"/>
                </a:moveTo>
                <a:lnTo>
                  <a:pt x="45291" y="8036"/>
                </a:lnTo>
                <a:lnTo>
                  <a:pt x="81343" y="31718"/>
                </a:lnTo>
                <a:lnTo>
                  <a:pt x="100351" y="68579"/>
                </a:lnTo>
                <a:lnTo>
                  <a:pt x="100822" y="84010"/>
                </a:lnTo>
                <a:lnTo>
                  <a:pt x="99458" y="98583"/>
                </a:lnTo>
                <a:lnTo>
                  <a:pt x="97155" y="109727"/>
                </a:lnTo>
                <a:lnTo>
                  <a:pt x="93980" y="121157"/>
                </a:lnTo>
                <a:lnTo>
                  <a:pt x="85851" y="122300"/>
                </a:lnTo>
                <a:lnTo>
                  <a:pt x="77724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624583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100822" y="0"/>
                </a:moveTo>
                <a:lnTo>
                  <a:pt x="55477" y="8036"/>
                </a:lnTo>
                <a:lnTo>
                  <a:pt x="19431" y="31718"/>
                </a:lnTo>
                <a:lnTo>
                  <a:pt x="470" y="68579"/>
                </a:lnTo>
                <a:lnTo>
                  <a:pt x="0" y="84010"/>
                </a:lnTo>
                <a:lnTo>
                  <a:pt x="1363" y="98583"/>
                </a:lnTo>
                <a:lnTo>
                  <a:pt x="3667" y="109727"/>
                </a:lnTo>
                <a:lnTo>
                  <a:pt x="6842" y="121157"/>
                </a:lnTo>
                <a:lnTo>
                  <a:pt x="14970" y="122300"/>
                </a:lnTo>
                <a:lnTo>
                  <a:pt x="23098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23881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0" y="0"/>
                </a:moveTo>
                <a:lnTo>
                  <a:pt x="45291" y="8036"/>
                </a:lnTo>
                <a:lnTo>
                  <a:pt x="81343" y="31718"/>
                </a:lnTo>
                <a:lnTo>
                  <a:pt x="100351" y="68579"/>
                </a:lnTo>
                <a:lnTo>
                  <a:pt x="100822" y="84010"/>
                </a:lnTo>
                <a:lnTo>
                  <a:pt x="99458" y="98583"/>
                </a:lnTo>
                <a:lnTo>
                  <a:pt x="97154" y="109727"/>
                </a:lnTo>
                <a:lnTo>
                  <a:pt x="93852" y="121157"/>
                </a:lnTo>
                <a:lnTo>
                  <a:pt x="85851" y="122300"/>
                </a:lnTo>
                <a:lnTo>
                  <a:pt x="77724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780031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100822" y="0"/>
                </a:moveTo>
                <a:lnTo>
                  <a:pt x="55477" y="8036"/>
                </a:lnTo>
                <a:lnTo>
                  <a:pt x="19430" y="31718"/>
                </a:lnTo>
                <a:lnTo>
                  <a:pt x="470" y="68579"/>
                </a:lnTo>
                <a:lnTo>
                  <a:pt x="0" y="84010"/>
                </a:lnTo>
                <a:lnTo>
                  <a:pt x="1363" y="98583"/>
                </a:lnTo>
                <a:lnTo>
                  <a:pt x="3667" y="109727"/>
                </a:lnTo>
                <a:lnTo>
                  <a:pt x="6842" y="121157"/>
                </a:lnTo>
                <a:lnTo>
                  <a:pt x="14970" y="122300"/>
                </a:lnTo>
                <a:lnTo>
                  <a:pt x="23098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880854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0" y="0"/>
                </a:moveTo>
                <a:lnTo>
                  <a:pt x="45291" y="8036"/>
                </a:lnTo>
                <a:lnTo>
                  <a:pt x="81343" y="31718"/>
                </a:lnTo>
                <a:lnTo>
                  <a:pt x="100333" y="68579"/>
                </a:lnTo>
                <a:lnTo>
                  <a:pt x="100774" y="84010"/>
                </a:lnTo>
                <a:lnTo>
                  <a:pt x="99405" y="98583"/>
                </a:lnTo>
                <a:lnTo>
                  <a:pt x="97154" y="109727"/>
                </a:lnTo>
                <a:lnTo>
                  <a:pt x="93852" y="121157"/>
                </a:lnTo>
                <a:lnTo>
                  <a:pt x="85851" y="122300"/>
                </a:lnTo>
                <a:lnTo>
                  <a:pt x="77724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937003" y="2884170"/>
            <a:ext cx="100965" cy="123825"/>
          </a:xfrm>
          <a:custGeom>
            <a:avLst/>
            <a:gdLst/>
            <a:ahLst/>
            <a:cxnLst/>
            <a:rect l="l" t="t" r="r" b="b"/>
            <a:pathLst>
              <a:path w="100965" h="123825">
                <a:moveTo>
                  <a:pt x="100822" y="0"/>
                </a:moveTo>
                <a:lnTo>
                  <a:pt x="55477" y="8036"/>
                </a:lnTo>
                <a:lnTo>
                  <a:pt x="19430" y="31718"/>
                </a:lnTo>
                <a:lnTo>
                  <a:pt x="470" y="68579"/>
                </a:lnTo>
                <a:lnTo>
                  <a:pt x="0" y="84010"/>
                </a:lnTo>
                <a:lnTo>
                  <a:pt x="1363" y="98583"/>
                </a:lnTo>
                <a:lnTo>
                  <a:pt x="3667" y="109727"/>
                </a:lnTo>
                <a:lnTo>
                  <a:pt x="6842" y="121157"/>
                </a:lnTo>
                <a:lnTo>
                  <a:pt x="14970" y="122300"/>
                </a:lnTo>
                <a:lnTo>
                  <a:pt x="23098" y="12344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9582816" y="2406286"/>
            <a:ext cx="240029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20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607676" y="3928514"/>
            <a:ext cx="2641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00" i="1" spc="65" dirty="0">
                <a:latin typeface="Times New Roman"/>
                <a:cs typeface="Times New Roman"/>
              </a:rPr>
              <a:t>f</a:t>
            </a:r>
            <a:r>
              <a:rPr sz="2175" i="1" spc="97" baseline="-24904" dirty="0">
                <a:latin typeface="Times New Roman"/>
                <a:cs typeface="Times New Roman"/>
              </a:rPr>
              <a:t>v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350245" y="2509266"/>
            <a:ext cx="500380" cy="168592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3825">
              <a:lnSpc>
                <a:spcPct val="100000"/>
              </a:lnSpc>
              <a:spcBef>
                <a:spcPts val="1989"/>
              </a:spcBef>
            </a:pPr>
            <a:r>
              <a:rPr sz="2500" i="1" spc="55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850118" y="3325367"/>
            <a:ext cx="500380" cy="114300"/>
          </a:xfrm>
          <a:custGeom>
            <a:avLst/>
            <a:gdLst/>
            <a:ahLst/>
            <a:cxnLst/>
            <a:rect l="l" t="t" r="r" b="b"/>
            <a:pathLst>
              <a:path w="500379" h="114300">
                <a:moveTo>
                  <a:pt x="309372" y="0"/>
                </a:moveTo>
                <a:lnTo>
                  <a:pt x="309372" y="114300"/>
                </a:lnTo>
                <a:lnTo>
                  <a:pt x="436372" y="76200"/>
                </a:lnTo>
                <a:lnTo>
                  <a:pt x="328422" y="76200"/>
                </a:lnTo>
                <a:lnTo>
                  <a:pt x="328422" y="38100"/>
                </a:lnTo>
                <a:lnTo>
                  <a:pt x="436372" y="38100"/>
                </a:lnTo>
                <a:lnTo>
                  <a:pt x="309372" y="0"/>
                </a:lnTo>
                <a:close/>
              </a:path>
              <a:path w="500379" h="114300">
                <a:moveTo>
                  <a:pt x="30937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9372" y="76200"/>
                </a:lnTo>
                <a:lnTo>
                  <a:pt x="309372" y="38100"/>
                </a:lnTo>
                <a:close/>
              </a:path>
              <a:path w="500379" h="114300">
                <a:moveTo>
                  <a:pt x="436372" y="38100"/>
                </a:moveTo>
                <a:lnTo>
                  <a:pt x="328422" y="38100"/>
                </a:lnTo>
                <a:lnTo>
                  <a:pt x="328422" y="76200"/>
                </a:lnTo>
                <a:lnTo>
                  <a:pt x="436372" y="76200"/>
                </a:lnTo>
                <a:lnTo>
                  <a:pt x="499872" y="57150"/>
                </a:lnTo>
                <a:lnTo>
                  <a:pt x="436372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1008212" y="2905458"/>
            <a:ext cx="51625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i="1" spc="20" dirty="0">
                <a:latin typeface="Times New Roman"/>
                <a:cs typeface="Times New Roman"/>
              </a:rPr>
              <a:t>f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(</a:t>
            </a:r>
            <a:r>
              <a:rPr sz="2500" i="1" spc="60" dirty="0">
                <a:latin typeface="Times New Roman"/>
                <a:cs typeface="Times New Roman"/>
              </a:rPr>
              <a:t>t</a:t>
            </a:r>
            <a:r>
              <a:rPr sz="2500" spc="6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662666" y="2577083"/>
            <a:ext cx="500380" cy="114300"/>
          </a:xfrm>
          <a:custGeom>
            <a:avLst/>
            <a:gdLst/>
            <a:ahLst/>
            <a:cxnLst/>
            <a:rect l="l" t="t" r="r" b="b"/>
            <a:pathLst>
              <a:path w="500379" h="114300">
                <a:moveTo>
                  <a:pt x="309372" y="0"/>
                </a:moveTo>
                <a:lnTo>
                  <a:pt x="309372" y="114300"/>
                </a:lnTo>
                <a:lnTo>
                  <a:pt x="436372" y="76200"/>
                </a:lnTo>
                <a:lnTo>
                  <a:pt x="328422" y="76200"/>
                </a:lnTo>
                <a:lnTo>
                  <a:pt x="328422" y="38100"/>
                </a:lnTo>
                <a:lnTo>
                  <a:pt x="436372" y="38100"/>
                </a:lnTo>
                <a:lnTo>
                  <a:pt x="309372" y="0"/>
                </a:lnTo>
                <a:close/>
              </a:path>
              <a:path w="500379" h="114300">
                <a:moveTo>
                  <a:pt x="30937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9372" y="76200"/>
                </a:lnTo>
                <a:lnTo>
                  <a:pt x="309372" y="38100"/>
                </a:lnTo>
                <a:close/>
              </a:path>
              <a:path w="500379" h="114300">
                <a:moveTo>
                  <a:pt x="436372" y="38100"/>
                </a:moveTo>
                <a:lnTo>
                  <a:pt x="328422" y="38100"/>
                </a:lnTo>
                <a:lnTo>
                  <a:pt x="328422" y="76200"/>
                </a:lnTo>
                <a:lnTo>
                  <a:pt x="436372" y="76200"/>
                </a:lnTo>
                <a:lnTo>
                  <a:pt x="499872" y="57150"/>
                </a:lnTo>
                <a:lnTo>
                  <a:pt x="436372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0916989" y="2157271"/>
            <a:ext cx="50927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90" dirty="0">
                <a:latin typeface="Times New Roman"/>
                <a:cs typeface="Times New Roman"/>
              </a:rPr>
              <a:t>x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160" dirty="0">
                <a:latin typeface="Times New Roman"/>
                <a:cs typeface="Times New Roman"/>
              </a:rPr>
              <a:t>t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38818" y="4326763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Fig. 3.15 RLC</a:t>
            </a:r>
            <a:r>
              <a:rPr sz="1600" b="1" u="heavy" spc="-6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8"/>
            <a:ext cx="10357485" cy="16395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4945" marR="5080" indent="-182880">
              <a:lnSpc>
                <a:spcPts val="2870"/>
              </a:lnSpc>
              <a:spcBef>
                <a:spcPts val="204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059430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RLC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Fig. 3.16,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the natural frequency </a:t>
            </a:r>
            <a:r>
              <a:rPr sz="2400" spc="-10" dirty="0">
                <a:solidFill>
                  <a:srgbClr val="001F5F"/>
                </a:solidFill>
                <a:latin typeface="Symbol"/>
                <a:cs typeface="Symbol"/>
              </a:rPr>
              <a:t>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n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and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damping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ratio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ξ	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transfer function T(s)= I(s)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/</a:t>
            </a:r>
            <a:r>
              <a:rPr sz="2400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E(s).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5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 loop transfer function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2993" y="3377845"/>
            <a:ext cx="655955" cy="0"/>
          </a:xfrm>
          <a:custGeom>
            <a:avLst/>
            <a:gdLst/>
            <a:ahLst/>
            <a:cxnLst/>
            <a:rect l="l" t="t" r="r" b="b"/>
            <a:pathLst>
              <a:path w="655955">
                <a:moveTo>
                  <a:pt x="0" y="0"/>
                </a:moveTo>
                <a:lnTo>
                  <a:pt x="655475" y="0"/>
                </a:lnTo>
              </a:path>
            </a:pathLst>
          </a:custGeom>
          <a:ln w="10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69726" y="3702729"/>
            <a:ext cx="450850" cy="0"/>
          </a:xfrm>
          <a:custGeom>
            <a:avLst/>
            <a:gdLst/>
            <a:ahLst/>
            <a:cxnLst/>
            <a:rect l="l" t="t" r="r" b="b"/>
            <a:pathLst>
              <a:path w="450850">
                <a:moveTo>
                  <a:pt x="0" y="0"/>
                </a:moveTo>
                <a:lnTo>
                  <a:pt x="450402" y="0"/>
                </a:lnTo>
              </a:path>
            </a:pathLst>
          </a:custGeom>
          <a:ln w="5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431" y="3377845"/>
            <a:ext cx="1673860" cy="0"/>
          </a:xfrm>
          <a:custGeom>
            <a:avLst/>
            <a:gdLst/>
            <a:ahLst/>
            <a:cxnLst/>
            <a:rect l="l" t="t" r="r" b="b"/>
            <a:pathLst>
              <a:path w="1673860">
                <a:moveTo>
                  <a:pt x="0" y="0"/>
                </a:moveTo>
                <a:lnTo>
                  <a:pt x="1673742" y="0"/>
                </a:lnTo>
              </a:path>
            </a:pathLst>
          </a:custGeom>
          <a:ln w="10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5704" y="3377845"/>
            <a:ext cx="2187575" cy="0"/>
          </a:xfrm>
          <a:custGeom>
            <a:avLst/>
            <a:gdLst/>
            <a:ahLst/>
            <a:cxnLst/>
            <a:rect l="l" t="t" r="r" b="b"/>
            <a:pathLst>
              <a:path w="2187575">
                <a:moveTo>
                  <a:pt x="0" y="0"/>
                </a:moveTo>
                <a:lnTo>
                  <a:pt x="2187236" y="0"/>
                </a:lnTo>
              </a:path>
            </a:pathLst>
          </a:custGeom>
          <a:ln w="107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98103" y="3336964"/>
            <a:ext cx="19367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32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858" y="3171152"/>
            <a:ext cx="21018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spc="355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2595" y="3008040"/>
            <a:ext cx="38100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335" dirty="0">
                <a:latin typeface="Times New Roman"/>
                <a:cs typeface="Times New Roman"/>
              </a:rPr>
              <a:t>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9283" y="3694194"/>
            <a:ext cx="41846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370" dirty="0">
                <a:latin typeface="Times New Roman"/>
                <a:cs typeface="Times New Roman"/>
              </a:rPr>
              <a:t>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5033" y="3496021"/>
            <a:ext cx="112014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395" dirty="0">
                <a:latin typeface="Times New Roman"/>
                <a:cs typeface="Times New Roman"/>
              </a:rPr>
              <a:t>R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spc="355" dirty="0">
                <a:latin typeface="Symbol"/>
                <a:cs typeface="Symbol"/>
              </a:rPr>
              <a:t>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spc="305" dirty="0">
                <a:latin typeface="Times New Roman"/>
                <a:cs typeface="Times New Roman"/>
              </a:rPr>
              <a:t>Ls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spc="355" dirty="0">
                <a:latin typeface="Symbol"/>
                <a:cs typeface="Symbol"/>
              </a:rPr>
              <a:t>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13588" y="3373349"/>
            <a:ext cx="631825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00" i="1" spc="555" dirty="0">
                <a:latin typeface="Times New Roman"/>
                <a:cs typeface="Times New Roman"/>
              </a:rPr>
              <a:t>E</a:t>
            </a:r>
            <a:r>
              <a:rPr sz="2000" spc="325" dirty="0">
                <a:latin typeface="Times New Roman"/>
                <a:cs typeface="Times New Roman"/>
              </a:rPr>
              <a:t>(</a:t>
            </a:r>
            <a:r>
              <a:rPr sz="2000" i="1" spc="335" dirty="0">
                <a:latin typeface="Times New Roman"/>
                <a:cs typeface="Times New Roman"/>
              </a:rPr>
              <a:t>s</a:t>
            </a:r>
            <a:r>
              <a:rPr sz="2000" spc="2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2295" y="3008040"/>
            <a:ext cx="1921510" cy="3359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714500" algn="l"/>
              </a:tabLst>
            </a:pPr>
            <a:r>
              <a:rPr sz="2000" i="1" spc="215" dirty="0">
                <a:latin typeface="Times New Roman"/>
                <a:cs typeface="Times New Roman"/>
              </a:rPr>
              <a:t>I</a:t>
            </a:r>
            <a:r>
              <a:rPr sz="2000" i="1" spc="-185" dirty="0">
                <a:latin typeface="Times New Roman"/>
                <a:cs typeface="Times New Roman"/>
              </a:rPr>
              <a:t> </a:t>
            </a:r>
            <a:r>
              <a:rPr sz="2000" spc="290" dirty="0">
                <a:latin typeface="Times New Roman"/>
                <a:cs typeface="Times New Roman"/>
              </a:rPr>
              <a:t>(</a:t>
            </a:r>
            <a:r>
              <a:rPr sz="2000" i="1" spc="290" dirty="0">
                <a:latin typeface="Times New Roman"/>
                <a:cs typeface="Times New Roman"/>
              </a:rPr>
              <a:t>s</a:t>
            </a:r>
            <a:r>
              <a:rPr sz="2000" spc="290" dirty="0">
                <a:latin typeface="Times New Roman"/>
                <a:cs typeface="Times New Roman"/>
              </a:rPr>
              <a:t>)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3000" spc="532" baseline="-36111" dirty="0">
                <a:latin typeface="Symbol"/>
                <a:cs typeface="Symbol"/>
              </a:rPr>
              <a:t></a:t>
            </a:r>
            <a:r>
              <a:rPr sz="3000" spc="532" baseline="-36111" dirty="0">
                <a:latin typeface="Times New Roman"/>
                <a:cs typeface="Times New Roman"/>
              </a:rPr>
              <a:t>	</a:t>
            </a:r>
            <a:r>
              <a:rPr sz="2000" spc="32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00906" y="3277720"/>
            <a:ext cx="2244725" cy="491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i="1" spc="395" dirty="0">
                <a:latin typeface="Times New Roman"/>
                <a:cs typeface="Times New Roman"/>
              </a:rPr>
              <a:t>LC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4575" i="1" spc="660" baseline="-11839" dirty="0">
                <a:latin typeface="Times New Roman"/>
                <a:cs typeface="Times New Roman"/>
              </a:rPr>
              <a:t>s</a:t>
            </a:r>
            <a:r>
              <a:rPr sz="1725" spc="292" baseline="57971" dirty="0">
                <a:latin typeface="Times New Roman"/>
                <a:cs typeface="Times New Roman"/>
              </a:rPr>
              <a:t>2</a:t>
            </a:r>
            <a:r>
              <a:rPr sz="1725" baseline="57971" dirty="0">
                <a:latin typeface="Times New Roman"/>
                <a:cs typeface="Times New Roman"/>
              </a:rPr>
              <a:t> </a:t>
            </a:r>
            <a:r>
              <a:rPr sz="1725" spc="-172" baseline="57971" dirty="0">
                <a:latin typeface="Times New Roman"/>
                <a:cs typeface="Times New Roman"/>
              </a:rPr>
              <a:t> </a:t>
            </a:r>
            <a:r>
              <a:rPr sz="2000" spc="355" dirty="0">
                <a:latin typeface="Symbol"/>
                <a:cs typeface="Symbol"/>
              </a:rPr>
              <a:t>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i="1" spc="385" dirty="0">
                <a:latin typeface="Times New Roman"/>
                <a:cs typeface="Times New Roman"/>
              </a:rPr>
              <a:t>RCS</a:t>
            </a:r>
            <a:r>
              <a:rPr sz="2000" i="1" spc="170" dirty="0">
                <a:latin typeface="Times New Roman"/>
                <a:cs typeface="Times New Roman"/>
              </a:rPr>
              <a:t> </a:t>
            </a:r>
            <a:r>
              <a:rPr sz="2000" spc="555" dirty="0">
                <a:latin typeface="Symbol"/>
                <a:cs typeface="Symbol"/>
              </a:rPr>
              <a:t></a:t>
            </a:r>
            <a:r>
              <a:rPr sz="2000" spc="32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41828" y="647346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24799"/>
                </a:moveTo>
                <a:lnTo>
                  <a:pt x="50324" y="0"/>
                </a:lnTo>
              </a:path>
            </a:pathLst>
          </a:custGeom>
          <a:ln w="14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92153" y="6481046"/>
            <a:ext cx="72390" cy="115570"/>
          </a:xfrm>
          <a:custGeom>
            <a:avLst/>
            <a:gdLst/>
            <a:ahLst/>
            <a:cxnLst/>
            <a:rect l="l" t="t" r="r" b="b"/>
            <a:pathLst>
              <a:path w="72389" h="115570">
                <a:moveTo>
                  <a:pt x="0" y="0"/>
                </a:moveTo>
                <a:lnTo>
                  <a:pt x="72207" y="115041"/>
                </a:lnTo>
              </a:path>
            </a:pathLst>
          </a:custGeom>
          <a:ln w="31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445" y="6252340"/>
            <a:ext cx="95885" cy="344170"/>
          </a:xfrm>
          <a:custGeom>
            <a:avLst/>
            <a:gdLst/>
            <a:ahLst/>
            <a:cxnLst/>
            <a:rect l="l" t="t" r="r" b="b"/>
            <a:pathLst>
              <a:path w="95885" h="344170">
                <a:moveTo>
                  <a:pt x="0" y="343747"/>
                </a:moveTo>
                <a:lnTo>
                  <a:pt x="95747" y="0"/>
                </a:lnTo>
              </a:path>
            </a:pathLst>
          </a:custGeom>
          <a:ln w="16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68192" y="6252340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558183" y="0"/>
                </a:lnTo>
              </a:path>
            </a:pathLst>
          </a:custGeom>
          <a:ln w="1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01276" y="6202741"/>
            <a:ext cx="857885" cy="0"/>
          </a:xfrm>
          <a:custGeom>
            <a:avLst/>
            <a:gdLst/>
            <a:ahLst/>
            <a:cxnLst/>
            <a:rect l="l" t="t" r="r" b="b"/>
            <a:pathLst>
              <a:path w="857885">
                <a:moveTo>
                  <a:pt x="0" y="0"/>
                </a:moveTo>
                <a:lnTo>
                  <a:pt x="857534" y="0"/>
                </a:lnTo>
              </a:path>
            </a:pathLst>
          </a:custGeom>
          <a:ln w="1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4110" y="6202741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572" y="0"/>
                </a:lnTo>
              </a:path>
            </a:pathLst>
          </a:custGeom>
          <a:ln w="1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33205" y="6202741"/>
            <a:ext cx="303530" cy="0"/>
          </a:xfrm>
          <a:custGeom>
            <a:avLst/>
            <a:gdLst/>
            <a:ahLst/>
            <a:cxnLst/>
            <a:rect l="l" t="t" r="r" b="b"/>
            <a:pathLst>
              <a:path w="303529">
                <a:moveTo>
                  <a:pt x="0" y="0"/>
                </a:moveTo>
                <a:lnTo>
                  <a:pt x="303247" y="0"/>
                </a:lnTo>
              </a:path>
            </a:pathLst>
          </a:custGeom>
          <a:ln w="1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4765" y="6202741"/>
            <a:ext cx="315595" cy="0"/>
          </a:xfrm>
          <a:custGeom>
            <a:avLst/>
            <a:gdLst/>
            <a:ahLst/>
            <a:cxnLst/>
            <a:rect l="l" t="t" r="r" b="b"/>
            <a:pathLst>
              <a:path w="315595">
                <a:moveTo>
                  <a:pt x="0" y="0"/>
                </a:moveTo>
                <a:lnTo>
                  <a:pt x="315585" y="0"/>
                </a:lnTo>
              </a:path>
            </a:pathLst>
          </a:custGeom>
          <a:ln w="1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17621" y="6257851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24799"/>
                </a:moveTo>
                <a:lnTo>
                  <a:pt x="50324" y="0"/>
                </a:lnTo>
              </a:path>
            </a:pathLst>
          </a:custGeom>
          <a:ln w="142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67946" y="6264740"/>
            <a:ext cx="72390" cy="302895"/>
          </a:xfrm>
          <a:custGeom>
            <a:avLst/>
            <a:gdLst/>
            <a:ahLst/>
            <a:cxnLst/>
            <a:rect l="l" t="t" r="r" b="b"/>
            <a:pathLst>
              <a:path w="72390" h="302895">
                <a:moveTo>
                  <a:pt x="0" y="0"/>
                </a:moveTo>
                <a:lnTo>
                  <a:pt x="72078" y="302415"/>
                </a:lnTo>
              </a:path>
            </a:pathLst>
          </a:custGeom>
          <a:ln w="32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48141" y="5749463"/>
            <a:ext cx="95885" cy="817880"/>
          </a:xfrm>
          <a:custGeom>
            <a:avLst/>
            <a:gdLst/>
            <a:ahLst/>
            <a:cxnLst/>
            <a:rect l="l" t="t" r="r" b="b"/>
            <a:pathLst>
              <a:path w="95884" h="817879">
                <a:moveTo>
                  <a:pt x="0" y="817692"/>
                </a:moveTo>
                <a:lnTo>
                  <a:pt x="95779" y="0"/>
                </a:lnTo>
              </a:path>
            </a:pathLst>
          </a:custGeom>
          <a:ln w="16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43921" y="5749463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8897" y="0"/>
                </a:lnTo>
              </a:path>
            </a:pathLst>
          </a:custGeom>
          <a:ln w="137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76027" y="5721773"/>
            <a:ext cx="29273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i="1" spc="330" dirty="0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2709" y="6201229"/>
            <a:ext cx="24828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i="1" spc="275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1986" y="6223961"/>
            <a:ext cx="525780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i="1" spc="345" dirty="0">
                <a:latin typeface="Times New Roman"/>
                <a:cs typeface="Times New Roman"/>
              </a:rPr>
              <a:t>LC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39006" y="6140539"/>
            <a:ext cx="1422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14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66107" y="6140539"/>
            <a:ext cx="1422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14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80570" y="6201229"/>
            <a:ext cx="886460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0875" algn="l"/>
              </a:tabLst>
            </a:pPr>
            <a:r>
              <a:rPr sz="2650" spc="245" dirty="0">
                <a:latin typeface="Times New Roman"/>
                <a:cs typeface="Times New Roman"/>
              </a:rPr>
              <a:t>2	</a:t>
            </a:r>
            <a:r>
              <a:rPr sz="2650" i="1" spc="275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19583" y="5721773"/>
            <a:ext cx="225425" cy="433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spc="245" dirty="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22303" y="5910085"/>
            <a:ext cx="405701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050290" algn="l"/>
                <a:tab pos="2040255" algn="l"/>
                <a:tab pos="2390140" algn="l"/>
                <a:tab pos="3032125" algn="l"/>
                <a:tab pos="3397885" algn="l"/>
                <a:tab pos="3748404" algn="l"/>
              </a:tabLst>
            </a:pPr>
            <a:r>
              <a:rPr sz="2650" i="1" spc="225" dirty="0">
                <a:latin typeface="Times New Roman"/>
                <a:cs typeface="Times New Roman"/>
              </a:rPr>
              <a:t>and	</a:t>
            </a:r>
            <a:r>
              <a:rPr sz="2650" spc="105" dirty="0">
                <a:latin typeface="Times New Roman"/>
                <a:cs typeface="Times New Roman"/>
              </a:rPr>
              <a:t>2</a:t>
            </a:r>
            <a:r>
              <a:rPr sz="2850" i="1" spc="105" dirty="0">
                <a:latin typeface="Symbol"/>
                <a:cs typeface="Symbol"/>
              </a:rPr>
              <a:t></a:t>
            </a:r>
            <a:r>
              <a:rPr sz="2850" i="1" spc="135" dirty="0">
                <a:latin typeface="Times New Roman"/>
                <a:cs typeface="Times New Roman"/>
              </a:rPr>
              <a:t> </a:t>
            </a:r>
            <a:r>
              <a:rPr sz="4275" i="1" spc="307" baseline="-6822" dirty="0">
                <a:latin typeface="Symbol"/>
                <a:cs typeface="Symbol"/>
              </a:rPr>
              <a:t></a:t>
            </a:r>
            <a:r>
              <a:rPr sz="4275" spc="307" baseline="-6822" dirty="0">
                <a:latin typeface="Times New Roman"/>
                <a:cs typeface="Times New Roman"/>
              </a:rPr>
              <a:t>	</a:t>
            </a:r>
            <a:r>
              <a:rPr sz="2650" spc="270" dirty="0">
                <a:latin typeface="Symbol"/>
                <a:cs typeface="Symbol"/>
              </a:rPr>
              <a:t></a:t>
            </a:r>
            <a:r>
              <a:rPr sz="2650" spc="270" dirty="0">
                <a:latin typeface="Times New Roman"/>
                <a:cs typeface="Times New Roman"/>
              </a:rPr>
              <a:t>	</a:t>
            </a:r>
            <a:r>
              <a:rPr sz="3975" i="1" spc="457" baseline="35639" dirty="0">
                <a:latin typeface="Times New Roman"/>
                <a:cs typeface="Times New Roman"/>
              </a:rPr>
              <a:t>R	</a:t>
            </a:r>
            <a:r>
              <a:rPr sz="2850" i="1" spc="145" dirty="0">
                <a:latin typeface="Symbol"/>
                <a:cs typeface="Symbol"/>
              </a:rPr>
              <a:t></a:t>
            </a:r>
            <a:r>
              <a:rPr sz="2850" spc="145" dirty="0">
                <a:latin typeface="Times New Roman"/>
                <a:cs typeface="Times New Roman"/>
              </a:rPr>
              <a:t>	</a:t>
            </a:r>
            <a:r>
              <a:rPr sz="2650" spc="270" dirty="0">
                <a:latin typeface="Symbol"/>
                <a:cs typeface="Symbol"/>
              </a:rPr>
              <a:t></a:t>
            </a:r>
            <a:r>
              <a:rPr sz="2650" spc="270" dirty="0">
                <a:latin typeface="Times New Roman"/>
                <a:cs typeface="Times New Roman"/>
              </a:rPr>
              <a:t>	</a:t>
            </a:r>
            <a:r>
              <a:rPr sz="3975" i="1" spc="457" baseline="35639" dirty="0">
                <a:latin typeface="Times New Roman"/>
                <a:cs typeface="Times New Roman"/>
              </a:rPr>
              <a:t>R</a:t>
            </a:r>
            <a:endParaRPr sz="3975" baseline="3563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4586" y="5910085"/>
            <a:ext cx="80327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44830" algn="l"/>
              </a:tabLst>
            </a:pPr>
            <a:r>
              <a:rPr sz="4275" i="1" spc="307" baseline="-6822" dirty="0">
                <a:latin typeface="Symbol"/>
                <a:cs typeface="Symbol"/>
              </a:rPr>
              <a:t></a:t>
            </a:r>
            <a:r>
              <a:rPr sz="4275" spc="307" baseline="-6822" dirty="0">
                <a:latin typeface="Times New Roman"/>
                <a:cs typeface="Times New Roman"/>
              </a:rPr>
              <a:t>	</a:t>
            </a:r>
            <a:r>
              <a:rPr sz="2650" spc="27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307323" y="2179320"/>
            <a:ext cx="3884676" cy="173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71331" y="2243327"/>
            <a:ext cx="3715512" cy="155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52281" y="2224277"/>
            <a:ext cx="3754120" cy="1591310"/>
          </a:xfrm>
          <a:custGeom>
            <a:avLst/>
            <a:gdLst/>
            <a:ahLst/>
            <a:cxnLst/>
            <a:rect l="l" t="t" r="r" b="b"/>
            <a:pathLst>
              <a:path w="3754120" h="1591310">
                <a:moveTo>
                  <a:pt x="0" y="1591056"/>
                </a:moveTo>
                <a:lnTo>
                  <a:pt x="3753612" y="1591056"/>
                </a:lnTo>
                <a:lnTo>
                  <a:pt x="3753612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499218" y="3939032"/>
            <a:ext cx="2017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-5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Fig. 3.15 RLC</a:t>
            </a:r>
            <a:r>
              <a:rPr sz="1600" b="1" u="heavy" spc="-60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dirty="0">
                <a:solidFill>
                  <a:srgbClr val="6F2F9F"/>
                </a:solidFill>
                <a:uFill>
                  <a:solidFill>
                    <a:srgbClr val="6F2F9F"/>
                  </a:solidFill>
                </a:uFill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193005" y="4558277"/>
            <a:ext cx="655955" cy="0"/>
          </a:xfrm>
          <a:custGeom>
            <a:avLst/>
            <a:gdLst/>
            <a:ahLst/>
            <a:cxnLst/>
            <a:rect l="l" t="t" r="r" b="b"/>
            <a:pathLst>
              <a:path w="655955">
                <a:moveTo>
                  <a:pt x="0" y="0"/>
                </a:moveTo>
                <a:lnTo>
                  <a:pt x="655816" y="0"/>
                </a:lnTo>
              </a:path>
            </a:pathLst>
          </a:custGeom>
          <a:ln w="1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3707" y="4262759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4">
                <a:moveTo>
                  <a:pt x="0" y="0"/>
                </a:moveTo>
                <a:lnTo>
                  <a:pt x="240212" y="0"/>
                </a:lnTo>
              </a:path>
            </a:pathLst>
          </a:custGeom>
          <a:ln w="53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74958" y="4558277"/>
            <a:ext cx="1927225" cy="0"/>
          </a:xfrm>
          <a:custGeom>
            <a:avLst/>
            <a:gdLst/>
            <a:ahLst/>
            <a:cxnLst/>
            <a:rect l="l" t="t" r="r" b="b"/>
            <a:pathLst>
              <a:path w="1927225">
                <a:moveTo>
                  <a:pt x="0" y="0"/>
                </a:moveTo>
                <a:lnTo>
                  <a:pt x="1927078" y="0"/>
                </a:lnTo>
              </a:path>
            </a:pathLst>
          </a:custGeom>
          <a:ln w="1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16939" y="4751234"/>
            <a:ext cx="3133725" cy="97155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946910">
              <a:lnSpc>
                <a:spcPct val="100000"/>
              </a:lnSpc>
              <a:spcBef>
                <a:spcPts val="1110"/>
              </a:spcBef>
              <a:tabLst>
                <a:tab pos="2707640" algn="l"/>
              </a:tabLst>
            </a:pPr>
            <a:r>
              <a:rPr sz="2000" i="1" spc="360" dirty="0">
                <a:latin typeface="Times New Roman"/>
                <a:cs typeface="Times New Roman"/>
              </a:rPr>
              <a:t>L	</a:t>
            </a:r>
            <a:r>
              <a:rPr sz="2000" i="1" spc="395" dirty="0">
                <a:latin typeface="Times New Roman"/>
                <a:cs typeface="Times New Roman"/>
              </a:rPr>
              <a:t>LC</a:t>
            </a:r>
            <a:endParaRPr sz="2000">
              <a:latin typeface="Times New Roman"/>
              <a:cs typeface="Times New Roman"/>
            </a:endParaRPr>
          </a:p>
          <a:p>
            <a:pPr marL="378460" indent="-36639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44308" y="4254233"/>
            <a:ext cx="212725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i="1" spc="36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21537" y="3896649"/>
            <a:ext cx="474980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000" spc="320" dirty="0">
                <a:latin typeface="Times New Roman"/>
                <a:cs typeface="Times New Roman"/>
              </a:rPr>
              <a:t>1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3000" i="1" spc="375" baseline="-34722" dirty="0">
                <a:latin typeface="Times New Roman"/>
                <a:cs typeface="Times New Roman"/>
              </a:rPr>
              <a:t>s</a:t>
            </a:r>
            <a:endParaRPr sz="3000" baseline="-3472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213634" y="4553810"/>
            <a:ext cx="632460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i="1" spc="555" dirty="0">
                <a:latin typeface="Times New Roman"/>
                <a:cs typeface="Times New Roman"/>
              </a:rPr>
              <a:t>E</a:t>
            </a:r>
            <a:r>
              <a:rPr sz="2000" spc="325" dirty="0">
                <a:latin typeface="Times New Roman"/>
                <a:cs typeface="Times New Roman"/>
              </a:rPr>
              <a:t>(</a:t>
            </a:r>
            <a:r>
              <a:rPr sz="2000" i="1" spc="335" dirty="0">
                <a:latin typeface="Times New Roman"/>
                <a:cs typeface="Times New Roman"/>
              </a:rPr>
              <a:t>s</a:t>
            </a:r>
            <a:r>
              <a:rPr sz="2000" spc="2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64909" y="4393971"/>
            <a:ext cx="1947545" cy="49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08810" algn="l"/>
              </a:tabLst>
            </a:pPr>
            <a:r>
              <a:rPr sz="4575" i="1" spc="667" baseline="-33697" dirty="0">
                <a:latin typeface="Times New Roman"/>
                <a:cs typeface="Times New Roman"/>
              </a:rPr>
              <a:t>s</a:t>
            </a:r>
            <a:r>
              <a:rPr sz="1150" spc="195" dirty="0">
                <a:latin typeface="Times New Roman"/>
                <a:cs typeface="Times New Roman"/>
              </a:rPr>
              <a:t>2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114" dirty="0">
                <a:latin typeface="Times New Roman"/>
                <a:cs typeface="Times New Roman"/>
              </a:rPr>
              <a:t> </a:t>
            </a:r>
            <a:r>
              <a:rPr sz="3000" spc="532" baseline="-33333" dirty="0">
                <a:latin typeface="Symbol"/>
                <a:cs typeface="Symbol"/>
              </a:rPr>
              <a:t></a:t>
            </a:r>
            <a:r>
              <a:rPr sz="3000" baseline="-33333" dirty="0">
                <a:latin typeface="Times New Roman"/>
                <a:cs typeface="Times New Roman"/>
              </a:rPr>
              <a:t> </a:t>
            </a:r>
            <a:r>
              <a:rPr sz="3000" spc="-307" baseline="-33333" dirty="0">
                <a:latin typeface="Times New Roman"/>
                <a:cs typeface="Times New Roman"/>
              </a:rPr>
              <a:t> </a:t>
            </a:r>
            <a:r>
              <a:rPr sz="3000" i="1" u="sng" spc="592" baseline="13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000" i="1" spc="254" baseline="1388" dirty="0">
                <a:latin typeface="Times New Roman"/>
                <a:cs typeface="Times New Roman"/>
              </a:rPr>
              <a:t> </a:t>
            </a:r>
            <a:r>
              <a:rPr sz="3000" i="1" spc="375" baseline="-33333" dirty="0">
                <a:latin typeface="Times New Roman"/>
                <a:cs typeface="Times New Roman"/>
              </a:rPr>
              <a:t>s</a:t>
            </a:r>
            <a:r>
              <a:rPr sz="3000" i="1" baseline="-33333" dirty="0">
                <a:latin typeface="Times New Roman"/>
                <a:cs typeface="Times New Roman"/>
              </a:rPr>
              <a:t> </a:t>
            </a:r>
            <a:r>
              <a:rPr sz="3000" spc="532" baseline="-33333" dirty="0">
                <a:latin typeface="Symbol"/>
                <a:cs typeface="Symbol"/>
              </a:rPr>
              <a:t></a:t>
            </a:r>
            <a:r>
              <a:rPr sz="3000" spc="44" baseline="-33333" dirty="0">
                <a:latin typeface="Times New Roman"/>
                <a:cs typeface="Times New Roman"/>
              </a:rPr>
              <a:t> </a:t>
            </a:r>
            <a:r>
              <a:rPr sz="3000" u="sng" spc="240" baseline="13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104" baseline="13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480" baseline="13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000" u="sng" baseline="13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000" baseline="138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225040" y="4188114"/>
            <a:ext cx="904875" cy="3365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000" i="1" spc="215" dirty="0">
                <a:latin typeface="Times New Roman"/>
                <a:cs typeface="Times New Roman"/>
              </a:rPr>
              <a:t>I </a:t>
            </a:r>
            <a:r>
              <a:rPr sz="2000" spc="290" dirty="0">
                <a:latin typeface="Times New Roman"/>
                <a:cs typeface="Times New Roman"/>
              </a:rPr>
              <a:t>(</a:t>
            </a:r>
            <a:r>
              <a:rPr sz="2000" i="1" spc="290" dirty="0">
                <a:latin typeface="Times New Roman"/>
                <a:cs typeface="Times New Roman"/>
              </a:rPr>
              <a:t>s</a:t>
            </a:r>
            <a:r>
              <a:rPr sz="2000" spc="290" dirty="0">
                <a:latin typeface="Times New Roman"/>
                <a:cs typeface="Times New Roman"/>
              </a:rPr>
              <a:t>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3000" spc="532" baseline="-36111" dirty="0">
                <a:latin typeface="Symbol"/>
                <a:cs typeface="Symbol"/>
              </a:rPr>
              <a:t></a:t>
            </a:r>
            <a:endParaRPr sz="3000" baseline="-36111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74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(a)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shows 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mechanical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vibratory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system.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When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2 lb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force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(step input) is applied to the system, the mass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oscillates,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as shown in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(b).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Determine </a:t>
            </a:r>
            <a:r>
              <a:rPr sz="2400" spc="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,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 and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k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system from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response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curve.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8860" y="3058667"/>
            <a:ext cx="2410967" cy="347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2867" y="3122676"/>
            <a:ext cx="2228088" cy="3296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3817" y="3103626"/>
            <a:ext cx="2266315" cy="3335020"/>
          </a:xfrm>
          <a:custGeom>
            <a:avLst/>
            <a:gdLst/>
            <a:ahLst/>
            <a:cxnLst/>
            <a:rect l="l" t="t" r="r" b="b"/>
            <a:pathLst>
              <a:path w="2266315" h="3335020">
                <a:moveTo>
                  <a:pt x="0" y="3334512"/>
                </a:moveTo>
                <a:lnTo>
                  <a:pt x="2266187" y="3334512"/>
                </a:lnTo>
                <a:lnTo>
                  <a:pt x="2266187" y="0"/>
                </a:lnTo>
                <a:lnTo>
                  <a:pt x="0" y="0"/>
                </a:lnTo>
                <a:lnTo>
                  <a:pt x="0" y="33345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1700" y="2913888"/>
            <a:ext cx="4576572" cy="3756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5708" y="2977895"/>
            <a:ext cx="4393692" cy="3573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6658" y="2958845"/>
            <a:ext cx="4432300" cy="3611879"/>
          </a:xfrm>
          <a:custGeom>
            <a:avLst/>
            <a:gdLst/>
            <a:ahLst/>
            <a:cxnLst/>
            <a:rect l="l" t="t" r="r" b="b"/>
            <a:pathLst>
              <a:path w="4432300" h="3611879">
                <a:moveTo>
                  <a:pt x="0" y="3611879"/>
                </a:moveTo>
                <a:lnTo>
                  <a:pt x="4431792" y="3611879"/>
                </a:lnTo>
                <a:lnTo>
                  <a:pt x="4431792" y="0"/>
                </a:lnTo>
                <a:lnTo>
                  <a:pt x="0" y="0"/>
                </a:lnTo>
                <a:lnTo>
                  <a:pt x="0" y="361187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3274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pc="-35" dirty="0"/>
              <a:t>Outline: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155141"/>
            <a:ext cx="7158355" cy="210506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Higher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Systems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Response.</a:t>
            </a:r>
            <a:endParaRPr sz="2400" dirty="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Steady State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Errors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Feedback Control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Systems.</a:t>
            </a:r>
            <a:endParaRPr sz="2400" dirty="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Stability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Analysis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Using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Routh-Hurwitz</a:t>
            </a:r>
            <a:r>
              <a:rPr sz="2400" spc="-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Method</a:t>
            </a:r>
            <a:endParaRPr sz="2400" dirty="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Introduction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PID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 marR="5080" indent="-365760" algn="r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65760" algn="l"/>
                <a:tab pos="3663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2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3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2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shown</a:t>
            </a:r>
            <a:r>
              <a:rPr sz="2400" spc="2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400" spc="2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2400" spc="2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figure,</a:t>
            </a:r>
            <a:r>
              <a:rPr sz="2400" spc="2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find</a:t>
            </a:r>
            <a:r>
              <a:rPr sz="2400" spc="2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J</a:t>
            </a:r>
            <a:r>
              <a:rPr sz="2400" i="1" spc="3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400" i="1" spc="2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D</a:t>
            </a:r>
            <a:r>
              <a:rPr sz="2400" i="1" spc="2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spc="5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400" i="1" spc="2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Trebuchet MS"/>
                <a:cs typeface="Trebuchet MS"/>
              </a:rPr>
              <a:t>yield</a:t>
            </a:r>
            <a:r>
              <a:rPr sz="2400" i="1" spc="3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001F5F"/>
                </a:solidFill>
                <a:latin typeface="Trebuchet MS"/>
                <a:cs typeface="Trebuchet MS"/>
              </a:rPr>
              <a:t>20%</a:t>
            </a:r>
            <a:endParaRPr sz="2400">
              <a:latin typeface="Trebuchet MS"/>
              <a:cs typeface="Trebuchet MS"/>
            </a:endParaRPr>
          </a:p>
          <a:p>
            <a:pPr marR="40640" algn="r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overshoot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settling time of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2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seconds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a 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 of torque</a:t>
            </a:r>
            <a:r>
              <a:rPr sz="240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001F5F"/>
                </a:solidFill>
                <a:latin typeface="Trebuchet MS"/>
                <a:cs typeface="Trebuchet MS"/>
              </a:rPr>
              <a:t>T(t).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7479" y="2182367"/>
            <a:ext cx="6941820" cy="153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1488" y="2246376"/>
            <a:ext cx="6758940" cy="135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2438" y="2227326"/>
            <a:ext cx="6797040" cy="1394460"/>
          </a:xfrm>
          <a:custGeom>
            <a:avLst/>
            <a:gdLst/>
            <a:ahLst/>
            <a:cxnLst/>
            <a:rect l="l" t="t" r="r" b="b"/>
            <a:pathLst>
              <a:path w="6797040" h="1394460">
                <a:moveTo>
                  <a:pt x="0" y="1394460"/>
                </a:moveTo>
                <a:lnTo>
                  <a:pt x="6797040" y="1394460"/>
                </a:lnTo>
                <a:lnTo>
                  <a:pt x="6797040" y="0"/>
                </a:lnTo>
                <a:lnTo>
                  <a:pt x="0" y="0"/>
                </a:lnTo>
                <a:lnTo>
                  <a:pt x="0" y="13944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2532" y="3770376"/>
            <a:ext cx="2645664" cy="1118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6539" y="3834384"/>
            <a:ext cx="2462784" cy="935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7489" y="3815334"/>
            <a:ext cx="2501265" cy="974090"/>
          </a:xfrm>
          <a:custGeom>
            <a:avLst/>
            <a:gdLst/>
            <a:ahLst/>
            <a:cxnLst/>
            <a:rect l="l" t="t" r="r" b="b"/>
            <a:pathLst>
              <a:path w="2501265" h="974089">
                <a:moveTo>
                  <a:pt x="0" y="973836"/>
                </a:moveTo>
                <a:lnTo>
                  <a:pt x="2500884" y="973836"/>
                </a:lnTo>
                <a:lnTo>
                  <a:pt x="2500884" y="0"/>
                </a:lnTo>
                <a:lnTo>
                  <a:pt x="0" y="0"/>
                </a:lnTo>
                <a:lnTo>
                  <a:pt x="0" y="97383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0151" y="4925567"/>
            <a:ext cx="1406652" cy="925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04160" y="4989576"/>
            <a:ext cx="1223772" cy="742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5110" y="4970526"/>
            <a:ext cx="1262380" cy="780415"/>
          </a:xfrm>
          <a:custGeom>
            <a:avLst/>
            <a:gdLst/>
            <a:ahLst/>
            <a:cxnLst/>
            <a:rect l="l" t="t" r="r" b="b"/>
            <a:pathLst>
              <a:path w="1262379" h="780414">
                <a:moveTo>
                  <a:pt x="0" y="780288"/>
                </a:moveTo>
                <a:lnTo>
                  <a:pt x="1261872" y="780288"/>
                </a:lnTo>
                <a:lnTo>
                  <a:pt x="1261872" y="0"/>
                </a:lnTo>
                <a:lnTo>
                  <a:pt x="0" y="0"/>
                </a:lnTo>
                <a:lnTo>
                  <a:pt x="0" y="78028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0151" y="5833870"/>
            <a:ext cx="2016252" cy="1024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4160" y="5897879"/>
            <a:ext cx="1833372" cy="9372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85110" y="5878829"/>
            <a:ext cx="1871980" cy="975360"/>
          </a:xfrm>
          <a:custGeom>
            <a:avLst/>
            <a:gdLst/>
            <a:ahLst/>
            <a:cxnLst/>
            <a:rect l="l" t="t" r="r" b="b"/>
            <a:pathLst>
              <a:path w="1871979" h="975359">
                <a:moveTo>
                  <a:pt x="0" y="975360"/>
                </a:moveTo>
                <a:lnTo>
                  <a:pt x="1871472" y="975360"/>
                </a:lnTo>
                <a:lnTo>
                  <a:pt x="1871472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71359" y="4925567"/>
            <a:ext cx="2311907" cy="10454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35368" y="4989576"/>
            <a:ext cx="2129028" cy="8625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6318" y="4970526"/>
            <a:ext cx="2167255" cy="901065"/>
          </a:xfrm>
          <a:custGeom>
            <a:avLst/>
            <a:gdLst/>
            <a:ahLst/>
            <a:cxnLst/>
            <a:rect l="l" t="t" r="r" b="b"/>
            <a:pathLst>
              <a:path w="2167254" h="901064">
                <a:moveTo>
                  <a:pt x="0" y="900684"/>
                </a:moveTo>
                <a:lnTo>
                  <a:pt x="2167128" y="900684"/>
                </a:lnTo>
                <a:lnTo>
                  <a:pt x="2167128" y="0"/>
                </a:lnTo>
                <a:lnTo>
                  <a:pt x="0" y="0"/>
                </a:lnTo>
                <a:lnTo>
                  <a:pt x="0" y="9006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71359" y="3852671"/>
            <a:ext cx="1406652" cy="10073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35368" y="3916679"/>
            <a:ext cx="1223772" cy="824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16318" y="3897629"/>
            <a:ext cx="1262380" cy="862965"/>
          </a:xfrm>
          <a:custGeom>
            <a:avLst/>
            <a:gdLst/>
            <a:ahLst/>
            <a:cxnLst/>
            <a:rect l="l" t="t" r="r" b="b"/>
            <a:pathLst>
              <a:path w="1262379" h="862964">
                <a:moveTo>
                  <a:pt x="0" y="862584"/>
                </a:moveTo>
                <a:lnTo>
                  <a:pt x="1261872" y="862584"/>
                </a:lnTo>
                <a:lnTo>
                  <a:pt x="1261872" y="0"/>
                </a:lnTo>
                <a:lnTo>
                  <a:pt x="0" y="0"/>
                </a:lnTo>
                <a:lnTo>
                  <a:pt x="0" y="86258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Example#16</a:t>
            </a:r>
          </a:p>
        </p:txBody>
      </p:sp>
      <p:sp>
        <p:nvSpPr>
          <p:cNvPr id="4" name="object 4"/>
          <p:cNvSpPr/>
          <p:nvPr/>
        </p:nvSpPr>
        <p:spPr>
          <a:xfrm>
            <a:off x="1787651" y="954024"/>
            <a:ext cx="1746503" cy="1135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1660" y="1018032"/>
            <a:ext cx="1563624" cy="952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32610" y="998982"/>
            <a:ext cx="1602105" cy="990600"/>
          </a:xfrm>
          <a:custGeom>
            <a:avLst/>
            <a:gdLst/>
            <a:ahLst/>
            <a:cxnLst/>
            <a:rect l="l" t="t" r="r" b="b"/>
            <a:pathLst>
              <a:path w="1602104" h="990600">
                <a:moveTo>
                  <a:pt x="0" y="990600"/>
                </a:moveTo>
                <a:lnTo>
                  <a:pt x="1601724" y="990600"/>
                </a:lnTo>
                <a:lnTo>
                  <a:pt x="1601724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2227" y="2122932"/>
            <a:ext cx="4762500" cy="658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6236" y="2186939"/>
            <a:ext cx="4579620" cy="475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7186" y="2167889"/>
            <a:ext cx="4617720" cy="513715"/>
          </a:xfrm>
          <a:custGeom>
            <a:avLst/>
            <a:gdLst/>
            <a:ahLst/>
            <a:cxnLst/>
            <a:rect l="l" t="t" r="r" b="b"/>
            <a:pathLst>
              <a:path w="4617720" h="513714">
                <a:moveTo>
                  <a:pt x="0" y="513588"/>
                </a:moveTo>
                <a:lnTo>
                  <a:pt x="4617720" y="513588"/>
                </a:lnTo>
                <a:lnTo>
                  <a:pt x="4617720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40407" y="2932176"/>
            <a:ext cx="2205227" cy="903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4416" y="2996183"/>
            <a:ext cx="2022348" cy="7208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85366" y="2977133"/>
            <a:ext cx="2060575" cy="759460"/>
          </a:xfrm>
          <a:custGeom>
            <a:avLst/>
            <a:gdLst/>
            <a:ahLst/>
            <a:cxnLst/>
            <a:rect l="l" t="t" r="r" b="b"/>
            <a:pathLst>
              <a:path w="2060575" h="759460">
                <a:moveTo>
                  <a:pt x="0" y="758951"/>
                </a:moveTo>
                <a:lnTo>
                  <a:pt x="2060448" y="758951"/>
                </a:lnTo>
                <a:lnTo>
                  <a:pt x="2060448" y="0"/>
                </a:lnTo>
                <a:lnTo>
                  <a:pt x="0" y="0"/>
                </a:lnTo>
                <a:lnTo>
                  <a:pt x="0" y="75895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7732" y="880872"/>
            <a:ext cx="949452" cy="12268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1740" y="944880"/>
            <a:ext cx="766571" cy="10439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82690" y="925830"/>
            <a:ext cx="805180" cy="1082040"/>
          </a:xfrm>
          <a:custGeom>
            <a:avLst/>
            <a:gdLst/>
            <a:ahLst/>
            <a:cxnLst/>
            <a:rect l="l" t="t" r="r" b="b"/>
            <a:pathLst>
              <a:path w="805179" h="1082039">
                <a:moveTo>
                  <a:pt x="0" y="1082039"/>
                </a:moveTo>
                <a:lnTo>
                  <a:pt x="804671" y="1082039"/>
                </a:lnTo>
                <a:lnTo>
                  <a:pt x="804671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04304" y="897636"/>
            <a:ext cx="1290827" cy="12268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68311" y="961644"/>
            <a:ext cx="1107948" cy="10439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9261" y="942594"/>
            <a:ext cx="1146175" cy="1082040"/>
          </a:xfrm>
          <a:custGeom>
            <a:avLst/>
            <a:gdLst/>
            <a:ahLst/>
            <a:cxnLst/>
            <a:rect l="l" t="t" r="r" b="b"/>
            <a:pathLst>
              <a:path w="1146175" h="1082039">
                <a:moveTo>
                  <a:pt x="0" y="1082039"/>
                </a:moveTo>
                <a:lnTo>
                  <a:pt x="1146048" y="1082039"/>
                </a:lnTo>
                <a:lnTo>
                  <a:pt x="1146048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4336" y="4023359"/>
            <a:ext cx="1335024" cy="12771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28344" y="4087367"/>
            <a:ext cx="1152144" cy="1094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09294" y="4068317"/>
            <a:ext cx="1190625" cy="1132840"/>
          </a:xfrm>
          <a:custGeom>
            <a:avLst/>
            <a:gdLst/>
            <a:ahLst/>
            <a:cxnLst/>
            <a:rect l="l" t="t" r="r" b="b"/>
            <a:pathLst>
              <a:path w="1190625" h="1132839">
                <a:moveTo>
                  <a:pt x="0" y="1132331"/>
                </a:moveTo>
                <a:lnTo>
                  <a:pt x="1190244" y="1132331"/>
                </a:lnTo>
                <a:lnTo>
                  <a:pt x="1190244" y="0"/>
                </a:lnTo>
                <a:lnTo>
                  <a:pt x="0" y="0"/>
                </a:lnTo>
                <a:lnTo>
                  <a:pt x="0" y="11323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41548" y="4023359"/>
            <a:ext cx="1700783" cy="127711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555" y="4087367"/>
            <a:ext cx="1517903" cy="10942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86505" y="4068317"/>
            <a:ext cx="1556385" cy="1132840"/>
          </a:xfrm>
          <a:custGeom>
            <a:avLst/>
            <a:gdLst/>
            <a:ahLst/>
            <a:cxnLst/>
            <a:rect l="l" t="t" r="r" b="b"/>
            <a:pathLst>
              <a:path w="1556385" h="1132839">
                <a:moveTo>
                  <a:pt x="0" y="1132331"/>
                </a:moveTo>
                <a:lnTo>
                  <a:pt x="1556003" y="1132331"/>
                </a:lnTo>
                <a:lnTo>
                  <a:pt x="1556003" y="0"/>
                </a:lnTo>
                <a:lnTo>
                  <a:pt x="0" y="0"/>
                </a:lnTo>
                <a:lnTo>
                  <a:pt x="0" y="11323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9096" y="5381244"/>
            <a:ext cx="5958839" cy="53644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13103" y="5445252"/>
            <a:ext cx="5775960" cy="35356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94053" y="5426202"/>
            <a:ext cx="5814060" cy="391795"/>
          </a:xfrm>
          <a:custGeom>
            <a:avLst/>
            <a:gdLst/>
            <a:ahLst/>
            <a:cxnLst/>
            <a:rect l="l" t="t" r="r" b="b"/>
            <a:pathLst>
              <a:path w="5814059" h="391795">
                <a:moveTo>
                  <a:pt x="0" y="391668"/>
                </a:moveTo>
                <a:lnTo>
                  <a:pt x="5814060" y="391668"/>
                </a:lnTo>
                <a:lnTo>
                  <a:pt x="5814060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9096" y="6074664"/>
            <a:ext cx="2371343" cy="62331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13103" y="6138671"/>
            <a:ext cx="2188464" cy="4404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4053" y="6119621"/>
            <a:ext cx="2226945" cy="478790"/>
          </a:xfrm>
          <a:custGeom>
            <a:avLst/>
            <a:gdLst/>
            <a:ahLst/>
            <a:cxnLst/>
            <a:rect l="l" t="t" r="r" b="b"/>
            <a:pathLst>
              <a:path w="2226945" h="478790">
                <a:moveTo>
                  <a:pt x="0" y="478535"/>
                </a:moveTo>
                <a:lnTo>
                  <a:pt x="2226564" y="478535"/>
                </a:lnTo>
                <a:lnTo>
                  <a:pt x="2226564" y="0"/>
                </a:lnTo>
                <a:lnTo>
                  <a:pt x="0" y="0"/>
                </a:lnTo>
                <a:lnTo>
                  <a:pt x="0" y="47853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Example#16</a:t>
            </a:r>
          </a:p>
        </p:txBody>
      </p:sp>
      <p:sp>
        <p:nvSpPr>
          <p:cNvPr id="4" name="object 4"/>
          <p:cNvSpPr/>
          <p:nvPr/>
        </p:nvSpPr>
        <p:spPr>
          <a:xfrm>
            <a:off x="1289303" y="1499616"/>
            <a:ext cx="2647188" cy="1120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3311" y="1563624"/>
            <a:ext cx="2464308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4261" y="1544574"/>
            <a:ext cx="2502535" cy="975360"/>
          </a:xfrm>
          <a:custGeom>
            <a:avLst/>
            <a:gdLst/>
            <a:ahLst/>
            <a:cxnLst/>
            <a:rect l="l" t="t" r="r" b="b"/>
            <a:pathLst>
              <a:path w="2502535" h="975360">
                <a:moveTo>
                  <a:pt x="0" y="975360"/>
                </a:moveTo>
                <a:lnTo>
                  <a:pt x="2502408" y="975360"/>
                </a:lnTo>
                <a:lnTo>
                  <a:pt x="2502408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34083" y="2726435"/>
            <a:ext cx="1473708" cy="905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8091" y="2790444"/>
            <a:ext cx="1290828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79041" y="2771394"/>
            <a:ext cx="1329055" cy="760730"/>
          </a:xfrm>
          <a:custGeom>
            <a:avLst/>
            <a:gdLst/>
            <a:ahLst/>
            <a:cxnLst/>
            <a:rect l="l" t="t" r="r" b="b"/>
            <a:pathLst>
              <a:path w="1329055" h="760729">
                <a:moveTo>
                  <a:pt x="0" y="760476"/>
                </a:moveTo>
                <a:lnTo>
                  <a:pt x="1328928" y="760476"/>
                </a:lnTo>
                <a:lnTo>
                  <a:pt x="1328928" y="0"/>
                </a:lnTo>
                <a:lnTo>
                  <a:pt x="0" y="0"/>
                </a:lnTo>
                <a:lnTo>
                  <a:pt x="0" y="7604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5711" y="3805428"/>
            <a:ext cx="2375916" cy="556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69719" y="3869435"/>
            <a:ext cx="2193035" cy="373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0669" y="3850385"/>
            <a:ext cx="2231390" cy="411480"/>
          </a:xfrm>
          <a:custGeom>
            <a:avLst/>
            <a:gdLst/>
            <a:ahLst/>
            <a:cxnLst/>
            <a:rect l="l" t="t" r="r" b="b"/>
            <a:pathLst>
              <a:path w="2231390" h="411479">
                <a:moveTo>
                  <a:pt x="0" y="411480"/>
                </a:moveTo>
                <a:lnTo>
                  <a:pt x="2231135" y="411480"/>
                </a:lnTo>
                <a:lnTo>
                  <a:pt x="2231135" y="0"/>
                </a:lnTo>
                <a:lnTo>
                  <a:pt x="0" y="0"/>
                </a:lnTo>
                <a:lnTo>
                  <a:pt x="0" y="41148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1676400"/>
            <a:ext cx="5491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65" dirty="0"/>
              <a:t>Steady-State</a:t>
            </a:r>
            <a:r>
              <a:rPr sz="6000" spc="-160" dirty="0"/>
              <a:t> </a:t>
            </a:r>
            <a:r>
              <a:rPr sz="6000" spc="-60" dirty="0"/>
              <a:t>Error</a:t>
            </a:r>
            <a:endParaRPr sz="6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3997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Steady-state</a:t>
            </a:r>
            <a:r>
              <a:rPr spc="-145" dirty="0"/>
              <a:t> </a:t>
            </a:r>
            <a:r>
              <a:rPr spc="-45" dirty="0"/>
              <a:t>error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83208"/>
            <a:ext cx="10515600" cy="526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39973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Steady-state</a:t>
            </a:r>
            <a:r>
              <a:rPr spc="-145" dirty="0"/>
              <a:t> </a:t>
            </a:r>
            <a:r>
              <a:rPr spc="-45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8"/>
            <a:ext cx="75704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Consider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feedback control system shown in Fig.</a:t>
            </a:r>
            <a:r>
              <a:rPr sz="2200" spc="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3.16.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04997"/>
            <a:ext cx="5541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closed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loop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transfer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function is given</a:t>
            </a:r>
            <a:r>
              <a:rPr sz="2000" u="heavy" spc="-15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by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448683"/>
            <a:ext cx="3681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system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error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is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equal</a:t>
            </a:r>
            <a:r>
              <a:rPr sz="2000" u="heavy" spc="-1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to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591962"/>
            <a:ext cx="7537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By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application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of final value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theorem the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steady state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error</a:t>
            </a:r>
            <a:r>
              <a:rPr sz="2000" u="heavy" spc="-2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is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2029" y="2115311"/>
            <a:ext cx="1019810" cy="86995"/>
          </a:xfrm>
          <a:custGeom>
            <a:avLst/>
            <a:gdLst/>
            <a:ahLst/>
            <a:cxnLst/>
            <a:rect l="l" t="t" r="r" b="b"/>
            <a:pathLst>
              <a:path w="1019810" h="86994">
                <a:moveTo>
                  <a:pt x="874776" y="0"/>
                </a:moveTo>
                <a:lnTo>
                  <a:pt x="874776" y="86867"/>
                </a:lnTo>
                <a:lnTo>
                  <a:pt x="971296" y="57912"/>
                </a:lnTo>
                <a:lnTo>
                  <a:pt x="889254" y="57912"/>
                </a:lnTo>
                <a:lnTo>
                  <a:pt x="889254" y="28955"/>
                </a:lnTo>
                <a:lnTo>
                  <a:pt x="971295" y="28955"/>
                </a:lnTo>
                <a:lnTo>
                  <a:pt x="874776" y="0"/>
                </a:lnTo>
                <a:close/>
              </a:path>
              <a:path w="1019810" h="86994">
                <a:moveTo>
                  <a:pt x="874776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874776" y="57912"/>
                </a:lnTo>
                <a:lnTo>
                  <a:pt x="874776" y="28955"/>
                </a:lnTo>
                <a:close/>
              </a:path>
              <a:path w="1019810" h="86994">
                <a:moveTo>
                  <a:pt x="971295" y="28955"/>
                </a:moveTo>
                <a:lnTo>
                  <a:pt x="889254" y="28955"/>
                </a:lnTo>
                <a:lnTo>
                  <a:pt x="889254" y="57912"/>
                </a:lnTo>
                <a:lnTo>
                  <a:pt x="971296" y="57912"/>
                </a:lnTo>
                <a:lnTo>
                  <a:pt x="1019556" y="43434"/>
                </a:lnTo>
                <a:lnTo>
                  <a:pt x="971295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62468" y="2463241"/>
            <a:ext cx="937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3540" y="1742543"/>
            <a:ext cx="46164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45" dirty="0">
                <a:latin typeface="Times New Roman"/>
                <a:cs typeface="Times New Roman"/>
              </a:rPr>
              <a:t>R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s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74314" y="2092451"/>
            <a:ext cx="893444" cy="86995"/>
          </a:xfrm>
          <a:custGeom>
            <a:avLst/>
            <a:gdLst/>
            <a:ahLst/>
            <a:cxnLst/>
            <a:rect l="l" t="t" r="r" b="b"/>
            <a:pathLst>
              <a:path w="893445" h="86994">
                <a:moveTo>
                  <a:pt x="748284" y="0"/>
                </a:moveTo>
                <a:lnTo>
                  <a:pt x="748284" y="86868"/>
                </a:lnTo>
                <a:lnTo>
                  <a:pt x="844804" y="57912"/>
                </a:lnTo>
                <a:lnTo>
                  <a:pt x="762762" y="57912"/>
                </a:lnTo>
                <a:lnTo>
                  <a:pt x="762762" y="28956"/>
                </a:lnTo>
                <a:lnTo>
                  <a:pt x="844804" y="28956"/>
                </a:lnTo>
                <a:lnTo>
                  <a:pt x="748284" y="0"/>
                </a:lnTo>
                <a:close/>
              </a:path>
              <a:path w="893445" h="86994">
                <a:moveTo>
                  <a:pt x="748284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748284" y="57912"/>
                </a:lnTo>
                <a:lnTo>
                  <a:pt x="748284" y="28956"/>
                </a:lnTo>
                <a:close/>
              </a:path>
              <a:path w="893445" h="86994">
                <a:moveTo>
                  <a:pt x="844804" y="28956"/>
                </a:moveTo>
                <a:lnTo>
                  <a:pt x="762762" y="28956"/>
                </a:lnTo>
                <a:lnTo>
                  <a:pt x="762762" y="57912"/>
                </a:lnTo>
                <a:lnTo>
                  <a:pt x="844804" y="57912"/>
                </a:lnTo>
                <a:lnTo>
                  <a:pt x="893063" y="43434"/>
                </a:lnTo>
                <a:lnTo>
                  <a:pt x="84480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42459" y="2454401"/>
            <a:ext cx="86995" cy="573405"/>
          </a:xfrm>
          <a:custGeom>
            <a:avLst/>
            <a:gdLst/>
            <a:ahLst/>
            <a:cxnLst/>
            <a:rect l="l" t="t" r="r" b="b"/>
            <a:pathLst>
              <a:path w="86995" h="573405">
                <a:moveTo>
                  <a:pt x="57912" y="130301"/>
                </a:moveTo>
                <a:lnTo>
                  <a:pt x="28955" y="130301"/>
                </a:lnTo>
                <a:lnTo>
                  <a:pt x="28955" y="573024"/>
                </a:lnTo>
                <a:lnTo>
                  <a:pt x="57912" y="573024"/>
                </a:lnTo>
                <a:lnTo>
                  <a:pt x="57912" y="130301"/>
                </a:lnTo>
                <a:close/>
              </a:path>
              <a:path w="86995" h="573405">
                <a:moveTo>
                  <a:pt x="43434" y="0"/>
                </a:moveTo>
                <a:lnTo>
                  <a:pt x="0" y="144780"/>
                </a:lnTo>
                <a:lnTo>
                  <a:pt x="28955" y="144780"/>
                </a:lnTo>
                <a:lnTo>
                  <a:pt x="28955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573405">
                <a:moveTo>
                  <a:pt x="82524" y="130301"/>
                </a:moveTo>
                <a:lnTo>
                  <a:pt x="57912" y="130301"/>
                </a:lnTo>
                <a:lnTo>
                  <a:pt x="57912" y="144780"/>
                </a:lnTo>
                <a:lnTo>
                  <a:pt x="86867" y="144780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27114" y="2092451"/>
            <a:ext cx="1530350" cy="86995"/>
          </a:xfrm>
          <a:custGeom>
            <a:avLst/>
            <a:gdLst/>
            <a:ahLst/>
            <a:cxnLst/>
            <a:rect l="l" t="t" r="r" b="b"/>
            <a:pathLst>
              <a:path w="1530350" h="86994">
                <a:moveTo>
                  <a:pt x="1385315" y="0"/>
                </a:moveTo>
                <a:lnTo>
                  <a:pt x="1385315" y="86868"/>
                </a:lnTo>
                <a:lnTo>
                  <a:pt x="1481835" y="57912"/>
                </a:lnTo>
                <a:lnTo>
                  <a:pt x="1399793" y="57912"/>
                </a:lnTo>
                <a:lnTo>
                  <a:pt x="1399793" y="28956"/>
                </a:lnTo>
                <a:lnTo>
                  <a:pt x="1481835" y="28956"/>
                </a:lnTo>
                <a:lnTo>
                  <a:pt x="1385315" y="0"/>
                </a:lnTo>
                <a:close/>
              </a:path>
              <a:path w="1530350" h="86994">
                <a:moveTo>
                  <a:pt x="1385315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385315" y="57912"/>
                </a:lnTo>
                <a:lnTo>
                  <a:pt x="1385315" y="28956"/>
                </a:lnTo>
                <a:close/>
              </a:path>
              <a:path w="1530350" h="86994">
                <a:moveTo>
                  <a:pt x="1481835" y="28956"/>
                </a:moveTo>
                <a:lnTo>
                  <a:pt x="1399793" y="28956"/>
                </a:lnTo>
                <a:lnTo>
                  <a:pt x="1399793" y="57912"/>
                </a:lnTo>
                <a:lnTo>
                  <a:pt x="1481835" y="57912"/>
                </a:lnTo>
                <a:lnTo>
                  <a:pt x="1530095" y="43434"/>
                </a:lnTo>
                <a:lnTo>
                  <a:pt x="148183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1121" y="3019805"/>
            <a:ext cx="786130" cy="0"/>
          </a:xfrm>
          <a:custGeom>
            <a:avLst/>
            <a:gdLst/>
            <a:ahLst/>
            <a:cxnLst/>
            <a:rect l="l" t="t" r="r" b="b"/>
            <a:pathLst>
              <a:path w="786129">
                <a:moveTo>
                  <a:pt x="0" y="0"/>
                </a:moveTo>
                <a:lnTo>
                  <a:pt x="785622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71415" y="3019805"/>
            <a:ext cx="1323975" cy="0"/>
          </a:xfrm>
          <a:custGeom>
            <a:avLst/>
            <a:gdLst/>
            <a:ahLst/>
            <a:cxnLst/>
            <a:rect l="l" t="t" r="r" b="b"/>
            <a:pathLst>
              <a:path w="1323975">
                <a:moveTo>
                  <a:pt x="0" y="0"/>
                </a:moveTo>
                <a:lnTo>
                  <a:pt x="1323593" y="0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6169" y="2135885"/>
            <a:ext cx="0" cy="891540"/>
          </a:xfrm>
          <a:custGeom>
            <a:avLst/>
            <a:gdLst/>
            <a:ahLst/>
            <a:cxnLst/>
            <a:rect l="l" t="t" r="r" b="b"/>
            <a:pathLst>
              <a:path h="891539">
                <a:moveTo>
                  <a:pt x="0" y="0"/>
                </a:moveTo>
                <a:lnTo>
                  <a:pt x="0" y="891539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31355" y="1742286"/>
            <a:ext cx="52768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00" i="1" spc="140" dirty="0">
                <a:latin typeface="Times New Roman"/>
                <a:cs typeface="Times New Roman"/>
              </a:rPr>
              <a:t>C</a:t>
            </a:r>
            <a:r>
              <a:rPr sz="2100" spc="85" dirty="0">
                <a:latin typeface="Times New Roman"/>
                <a:cs typeface="Times New Roman"/>
              </a:rPr>
              <a:t>(</a:t>
            </a:r>
            <a:r>
              <a:rPr sz="2100" i="1" spc="70" dirty="0">
                <a:latin typeface="Times New Roman"/>
                <a:cs typeface="Times New Roman"/>
              </a:rPr>
              <a:t>s</a:t>
            </a:r>
            <a:r>
              <a:rPr sz="2100" spc="1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65801" y="1812084"/>
            <a:ext cx="639445" cy="640080"/>
          </a:xfrm>
          <a:custGeom>
            <a:avLst/>
            <a:gdLst/>
            <a:ahLst/>
            <a:cxnLst/>
            <a:rect l="l" t="t" r="r" b="b"/>
            <a:pathLst>
              <a:path w="639445" h="640080">
                <a:moveTo>
                  <a:pt x="93397" y="90756"/>
                </a:moveTo>
                <a:lnTo>
                  <a:pt x="129356" y="60143"/>
                </a:lnTo>
                <a:lnTo>
                  <a:pt x="168462" y="35768"/>
                </a:lnTo>
                <a:lnTo>
                  <a:pt x="210014" y="17625"/>
                </a:lnTo>
                <a:lnTo>
                  <a:pt x="253311" y="5705"/>
                </a:lnTo>
                <a:lnTo>
                  <a:pt x="297653" y="0"/>
                </a:lnTo>
                <a:lnTo>
                  <a:pt x="342340" y="501"/>
                </a:lnTo>
                <a:lnTo>
                  <a:pt x="386669" y="7202"/>
                </a:lnTo>
                <a:lnTo>
                  <a:pt x="429942" y="20094"/>
                </a:lnTo>
                <a:lnTo>
                  <a:pt x="471456" y="39169"/>
                </a:lnTo>
                <a:lnTo>
                  <a:pt x="510511" y="64419"/>
                </a:lnTo>
                <a:lnTo>
                  <a:pt x="546406" y="95836"/>
                </a:lnTo>
                <a:lnTo>
                  <a:pt x="577353" y="132110"/>
                </a:lnTo>
                <a:lnTo>
                  <a:pt x="602096" y="171467"/>
                </a:lnTo>
                <a:lnTo>
                  <a:pt x="620638" y="213208"/>
                </a:lnTo>
                <a:lnTo>
                  <a:pt x="632978" y="256631"/>
                </a:lnTo>
                <a:lnTo>
                  <a:pt x="639118" y="301037"/>
                </a:lnTo>
                <a:lnTo>
                  <a:pt x="639057" y="345723"/>
                </a:lnTo>
                <a:lnTo>
                  <a:pt x="632797" y="389990"/>
                </a:lnTo>
                <a:lnTo>
                  <a:pt x="620338" y="433136"/>
                </a:lnTo>
                <a:lnTo>
                  <a:pt x="601680" y="474461"/>
                </a:lnTo>
                <a:lnTo>
                  <a:pt x="576824" y="513265"/>
                </a:lnTo>
                <a:lnTo>
                  <a:pt x="545771" y="548845"/>
                </a:lnTo>
                <a:lnTo>
                  <a:pt x="509781" y="579459"/>
                </a:lnTo>
                <a:lnTo>
                  <a:pt x="470651" y="603833"/>
                </a:lnTo>
                <a:lnTo>
                  <a:pt x="429080" y="621977"/>
                </a:lnTo>
                <a:lnTo>
                  <a:pt x="385770" y="633897"/>
                </a:lnTo>
                <a:lnTo>
                  <a:pt x="341421" y="639602"/>
                </a:lnTo>
                <a:lnTo>
                  <a:pt x="296735" y="639100"/>
                </a:lnTo>
                <a:lnTo>
                  <a:pt x="252411" y="632399"/>
                </a:lnTo>
                <a:lnTo>
                  <a:pt x="209152" y="619507"/>
                </a:lnTo>
                <a:lnTo>
                  <a:pt x="167657" y="600432"/>
                </a:lnTo>
                <a:lnTo>
                  <a:pt x="128627" y="575182"/>
                </a:lnTo>
                <a:lnTo>
                  <a:pt x="92762" y="543765"/>
                </a:lnTo>
                <a:lnTo>
                  <a:pt x="61788" y="507492"/>
                </a:lnTo>
                <a:lnTo>
                  <a:pt x="37026" y="468134"/>
                </a:lnTo>
                <a:lnTo>
                  <a:pt x="18476" y="426394"/>
                </a:lnTo>
                <a:lnTo>
                  <a:pt x="6135" y="382970"/>
                </a:lnTo>
                <a:lnTo>
                  <a:pt x="0" y="338565"/>
                </a:lnTo>
                <a:lnTo>
                  <a:pt x="69" y="293879"/>
                </a:lnTo>
                <a:lnTo>
                  <a:pt x="6340" y="249612"/>
                </a:lnTo>
                <a:lnTo>
                  <a:pt x="18810" y="206466"/>
                </a:lnTo>
                <a:lnTo>
                  <a:pt x="37479" y="165140"/>
                </a:lnTo>
                <a:lnTo>
                  <a:pt x="62342" y="126337"/>
                </a:lnTo>
                <a:lnTo>
                  <a:pt x="93397" y="907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58564" y="1907920"/>
            <a:ext cx="454025" cy="448309"/>
          </a:xfrm>
          <a:custGeom>
            <a:avLst/>
            <a:gdLst/>
            <a:ahLst/>
            <a:cxnLst/>
            <a:rect l="l" t="t" r="r" b="b"/>
            <a:pathLst>
              <a:path w="454025" h="448310">
                <a:moveTo>
                  <a:pt x="453644" y="0"/>
                </a:moveTo>
                <a:lnTo>
                  <a:pt x="0" y="44792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59198" y="1902841"/>
            <a:ext cx="452755" cy="458470"/>
          </a:xfrm>
          <a:custGeom>
            <a:avLst/>
            <a:gdLst/>
            <a:ahLst/>
            <a:cxnLst/>
            <a:rect l="l" t="t" r="r" b="b"/>
            <a:pathLst>
              <a:path w="452754" h="458469">
                <a:moveTo>
                  <a:pt x="0" y="0"/>
                </a:moveTo>
                <a:lnTo>
                  <a:pt x="452374" y="4580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00550" y="2335529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20717" y="2138933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8441" y="2053589"/>
            <a:ext cx="0" cy="160020"/>
          </a:xfrm>
          <a:custGeom>
            <a:avLst/>
            <a:gdLst/>
            <a:ahLst/>
            <a:cxnLst/>
            <a:rect l="l" t="t" r="r" b="b"/>
            <a:pathLst>
              <a:path h="160019">
                <a:moveTo>
                  <a:pt x="0" y="0"/>
                </a:moveTo>
                <a:lnTo>
                  <a:pt x="0" y="16002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16407" y="1773023"/>
            <a:ext cx="46926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100" dirty="0">
                <a:latin typeface="Times New Roman"/>
                <a:cs typeface="Times New Roman"/>
              </a:rPr>
              <a:t>E</a:t>
            </a:r>
            <a:r>
              <a:rPr sz="1950" spc="70" dirty="0">
                <a:latin typeface="Times New Roman"/>
                <a:cs typeface="Times New Roman"/>
              </a:rPr>
              <a:t>(</a:t>
            </a:r>
            <a:r>
              <a:rPr sz="1950" i="1" spc="50" dirty="0">
                <a:latin typeface="Times New Roman"/>
                <a:cs typeface="Times New Roman"/>
              </a:rPr>
              <a:t>s</a:t>
            </a:r>
            <a:r>
              <a:rPr sz="1950" spc="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34050" y="1812798"/>
            <a:ext cx="893444" cy="586740"/>
          </a:xfrm>
          <a:prstGeom prst="rect">
            <a:avLst/>
          </a:prstGeom>
          <a:solidFill>
            <a:srgbClr val="FFFFFF"/>
          </a:solidFill>
          <a:ln w="2895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705"/>
              </a:spcBef>
            </a:pPr>
            <a:r>
              <a:rPr sz="2100" i="1" spc="45" dirty="0">
                <a:latin typeface="Times New Roman"/>
                <a:cs typeface="Times New Roman"/>
              </a:rPr>
              <a:t>G</a:t>
            </a:r>
            <a:r>
              <a:rPr sz="2100" spc="45" dirty="0">
                <a:latin typeface="Times New Roman"/>
                <a:cs typeface="Times New Roman"/>
              </a:rPr>
              <a:t>(</a:t>
            </a:r>
            <a:r>
              <a:rPr sz="2100" i="1" spc="45" dirty="0">
                <a:latin typeface="Times New Roman"/>
                <a:cs typeface="Times New Roman"/>
              </a:rPr>
              <a:t>s</a:t>
            </a:r>
            <a:r>
              <a:rPr sz="2100" spc="45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95009" y="2591561"/>
            <a:ext cx="896619" cy="600710"/>
          </a:xfrm>
          <a:prstGeom prst="rect">
            <a:avLst/>
          </a:prstGeom>
          <a:solidFill>
            <a:srgbClr val="FFFFFF"/>
          </a:solidFill>
          <a:ln w="28955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680"/>
              </a:spcBef>
            </a:pPr>
            <a:r>
              <a:rPr sz="2150" i="1" spc="-40" dirty="0">
                <a:latin typeface="Times New Roman"/>
                <a:cs typeface="Times New Roman"/>
              </a:rPr>
              <a:t>H</a:t>
            </a:r>
            <a:r>
              <a:rPr sz="2150" i="1" spc="-31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s</a:t>
            </a:r>
            <a:r>
              <a:rPr sz="2150" spc="15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50865" y="4117723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59924" y="0"/>
                </a:lnTo>
              </a:path>
            </a:pathLst>
          </a:custGeom>
          <a:ln w="1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70756" y="4117723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1771527" y="0"/>
                </a:lnTo>
              </a:path>
            </a:pathLst>
          </a:custGeom>
          <a:ln w="1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20906" y="3696700"/>
            <a:ext cx="668020" cy="380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380" dirty="0">
                <a:latin typeface="Times New Roman"/>
                <a:cs typeface="Times New Roman"/>
              </a:rPr>
              <a:t>G</a:t>
            </a:r>
            <a:r>
              <a:rPr sz="2300" spc="229" dirty="0">
                <a:latin typeface="Times New Roman"/>
                <a:cs typeface="Times New Roman"/>
              </a:rPr>
              <a:t>(</a:t>
            </a:r>
            <a:r>
              <a:rPr sz="2300" i="1" spc="225" dirty="0">
                <a:latin typeface="Times New Roman"/>
                <a:cs typeface="Times New Roman"/>
              </a:rPr>
              <a:t>s</a:t>
            </a:r>
            <a:r>
              <a:rPr sz="2300" spc="12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77004" y="4114400"/>
            <a:ext cx="2762250" cy="380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9169" algn="l"/>
              </a:tabLst>
            </a:pPr>
            <a:r>
              <a:rPr sz="2300" i="1" spc="220" dirty="0">
                <a:latin typeface="Times New Roman"/>
                <a:cs typeface="Times New Roman"/>
              </a:rPr>
              <a:t>R</a:t>
            </a:r>
            <a:r>
              <a:rPr sz="2300" spc="220" dirty="0">
                <a:latin typeface="Times New Roman"/>
                <a:cs typeface="Times New Roman"/>
              </a:rPr>
              <a:t>(</a:t>
            </a:r>
            <a:r>
              <a:rPr sz="2300" i="1" spc="220" dirty="0">
                <a:latin typeface="Times New Roman"/>
                <a:cs typeface="Times New Roman"/>
              </a:rPr>
              <a:t>s</a:t>
            </a:r>
            <a:r>
              <a:rPr sz="2300" spc="220" dirty="0">
                <a:latin typeface="Times New Roman"/>
                <a:cs typeface="Times New Roman"/>
              </a:rPr>
              <a:t>)	</a:t>
            </a:r>
            <a:r>
              <a:rPr sz="2300" spc="295" dirty="0">
                <a:latin typeface="Times New Roman"/>
                <a:cs typeface="Times New Roman"/>
              </a:rPr>
              <a:t>1</a:t>
            </a:r>
            <a:r>
              <a:rPr sz="2300" spc="295" dirty="0">
                <a:latin typeface="Symbol"/>
                <a:cs typeface="Symbol"/>
              </a:rPr>
              <a:t></a:t>
            </a:r>
            <a:r>
              <a:rPr sz="2300" spc="-204" dirty="0">
                <a:latin typeface="Times New Roman"/>
                <a:cs typeface="Times New Roman"/>
              </a:rPr>
              <a:t> </a:t>
            </a:r>
            <a:r>
              <a:rPr sz="2300" i="1" spc="275" dirty="0">
                <a:latin typeface="Times New Roman"/>
                <a:cs typeface="Times New Roman"/>
              </a:rPr>
              <a:t>G</a:t>
            </a:r>
            <a:r>
              <a:rPr sz="2300" spc="275" dirty="0">
                <a:latin typeface="Times New Roman"/>
                <a:cs typeface="Times New Roman"/>
              </a:rPr>
              <a:t>(</a:t>
            </a:r>
            <a:r>
              <a:rPr sz="2300" i="1" spc="275" dirty="0">
                <a:latin typeface="Times New Roman"/>
                <a:cs typeface="Times New Roman"/>
              </a:rPr>
              <a:t>s</a:t>
            </a:r>
            <a:r>
              <a:rPr sz="2300" spc="275" dirty="0">
                <a:latin typeface="Times New Roman"/>
                <a:cs typeface="Times New Roman"/>
              </a:rPr>
              <a:t>)</a:t>
            </a:r>
            <a:r>
              <a:rPr sz="2300" i="1" spc="275" dirty="0">
                <a:latin typeface="Times New Roman"/>
                <a:cs typeface="Times New Roman"/>
              </a:rPr>
              <a:t>H</a:t>
            </a:r>
            <a:r>
              <a:rPr sz="2300" i="1" spc="-240" dirty="0">
                <a:latin typeface="Times New Roman"/>
                <a:cs typeface="Times New Roman"/>
              </a:rPr>
              <a:t> </a:t>
            </a:r>
            <a:r>
              <a:rPr sz="2300" spc="190" dirty="0">
                <a:latin typeface="Times New Roman"/>
                <a:cs typeface="Times New Roman"/>
              </a:rPr>
              <a:t>(</a:t>
            </a:r>
            <a:r>
              <a:rPr sz="2300" i="1" spc="190" dirty="0">
                <a:latin typeface="Times New Roman"/>
                <a:cs typeface="Times New Roman"/>
              </a:rPr>
              <a:t>s</a:t>
            </a:r>
            <a:r>
              <a:rPr sz="2300" spc="19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9370" y="3883191"/>
            <a:ext cx="1976120" cy="3803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00" i="1" spc="200" dirty="0">
                <a:latin typeface="Times New Roman"/>
                <a:cs typeface="Times New Roman"/>
              </a:rPr>
              <a:t>T</a:t>
            </a:r>
            <a:r>
              <a:rPr sz="2300" i="1" spc="-465" dirty="0">
                <a:latin typeface="Times New Roman"/>
                <a:cs typeface="Times New Roman"/>
              </a:rPr>
              <a:t> </a:t>
            </a:r>
            <a:r>
              <a:rPr sz="2300" spc="190" dirty="0">
                <a:latin typeface="Times New Roman"/>
                <a:cs typeface="Times New Roman"/>
              </a:rPr>
              <a:t>(</a:t>
            </a:r>
            <a:r>
              <a:rPr sz="2300" i="1" spc="190" dirty="0">
                <a:latin typeface="Times New Roman"/>
                <a:cs typeface="Times New Roman"/>
              </a:rPr>
              <a:t>s</a:t>
            </a:r>
            <a:r>
              <a:rPr sz="2300" spc="190" dirty="0">
                <a:latin typeface="Times New Roman"/>
                <a:cs typeface="Times New Roman"/>
              </a:rPr>
              <a:t>) </a:t>
            </a:r>
            <a:r>
              <a:rPr sz="2300" spc="200" dirty="0">
                <a:latin typeface="Symbol"/>
                <a:cs typeface="Symbol"/>
              </a:rPr>
              <a:t></a:t>
            </a:r>
            <a:r>
              <a:rPr sz="2300" spc="200" dirty="0">
                <a:latin typeface="Times New Roman"/>
                <a:cs typeface="Times New Roman"/>
              </a:rPr>
              <a:t> </a:t>
            </a:r>
            <a:r>
              <a:rPr sz="3450" i="1" spc="375" baseline="35024" dirty="0">
                <a:latin typeface="Times New Roman"/>
                <a:cs typeface="Times New Roman"/>
              </a:rPr>
              <a:t>C</a:t>
            </a:r>
            <a:r>
              <a:rPr sz="3450" spc="375" baseline="35024" dirty="0">
                <a:latin typeface="Times New Roman"/>
                <a:cs typeface="Times New Roman"/>
              </a:rPr>
              <a:t>(</a:t>
            </a:r>
            <a:r>
              <a:rPr sz="3450" i="1" spc="375" baseline="35024" dirty="0">
                <a:latin typeface="Times New Roman"/>
                <a:cs typeface="Times New Roman"/>
              </a:rPr>
              <a:t>s</a:t>
            </a:r>
            <a:r>
              <a:rPr sz="3450" spc="375" baseline="35024" dirty="0">
                <a:latin typeface="Times New Roman"/>
                <a:cs typeface="Times New Roman"/>
              </a:rPr>
              <a:t>) </a:t>
            </a:r>
            <a:r>
              <a:rPr sz="2300" spc="20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92821" y="5193203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4">
                <a:moveTo>
                  <a:pt x="0" y="0"/>
                </a:moveTo>
                <a:lnTo>
                  <a:pt x="1581618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97298" y="5193203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4">
                <a:moveTo>
                  <a:pt x="0" y="0"/>
                </a:moveTo>
                <a:lnTo>
                  <a:pt x="1581618" y="0"/>
                </a:lnTo>
              </a:path>
            </a:pathLst>
          </a:custGeom>
          <a:ln w="10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931329" y="4991749"/>
            <a:ext cx="57467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i="1" spc="220" dirty="0">
                <a:latin typeface="Times New Roman"/>
                <a:cs typeface="Times New Roman"/>
              </a:rPr>
              <a:t>R</a:t>
            </a:r>
            <a:r>
              <a:rPr sz="2000" b="1" spc="270" dirty="0">
                <a:latin typeface="Times New Roman"/>
                <a:cs typeface="Times New Roman"/>
              </a:rPr>
              <a:t>(</a:t>
            </a:r>
            <a:r>
              <a:rPr sz="2000" b="1" i="1" spc="240" dirty="0">
                <a:latin typeface="Times New Roman"/>
                <a:cs typeface="Times New Roman"/>
              </a:rPr>
              <a:t>s</a:t>
            </a:r>
            <a:r>
              <a:rPr sz="2000" b="1" spc="12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040365" y="4991749"/>
            <a:ext cx="19240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210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69270" y="4991749"/>
            <a:ext cx="459930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i="1" spc="250" dirty="0">
                <a:latin typeface="Times New Roman"/>
                <a:cs typeface="Times New Roman"/>
              </a:rPr>
              <a:t>E</a:t>
            </a:r>
            <a:r>
              <a:rPr sz="2000" b="1" spc="250" dirty="0">
                <a:latin typeface="Times New Roman"/>
                <a:cs typeface="Times New Roman"/>
              </a:rPr>
              <a:t>(</a:t>
            </a:r>
            <a:r>
              <a:rPr sz="2000" b="1" i="1" spc="250" dirty="0">
                <a:latin typeface="Times New Roman"/>
                <a:cs typeface="Times New Roman"/>
              </a:rPr>
              <a:t>s</a:t>
            </a:r>
            <a:r>
              <a:rPr sz="2000" b="1" spc="250" dirty="0">
                <a:latin typeface="Times New Roman"/>
                <a:cs typeface="Times New Roman"/>
              </a:rPr>
              <a:t>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Symbol"/>
                <a:cs typeface="Symbol"/>
              </a:rPr>
              <a:t>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b="1" i="1" spc="215" dirty="0">
                <a:latin typeface="Times New Roman"/>
                <a:cs typeface="Times New Roman"/>
              </a:rPr>
              <a:t>R</a:t>
            </a:r>
            <a:r>
              <a:rPr sz="2000" b="1" spc="215" dirty="0">
                <a:latin typeface="Times New Roman"/>
                <a:cs typeface="Times New Roman"/>
              </a:rPr>
              <a:t>(</a:t>
            </a:r>
            <a:r>
              <a:rPr sz="2000" b="1" i="1" spc="215" dirty="0">
                <a:latin typeface="Times New Roman"/>
                <a:cs typeface="Times New Roman"/>
              </a:rPr>
              <a:t>s</a:t>
            </a:r>
            <a:r>
              <a:rPr sz="2000" b="1" spc="215" dirty="0">
                <a:latin typeface="Times New Roman"/>
                <a:cs typeface="Times New Roman"/>
              </a:rPr>
              <a:t>)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Symbol"/>
                <a:cs typeface="Symbol"/>
              </a:rPr>
              <a:t>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b="1" i="1" spc="290" dirty="0">
                <a:latin typeface="Times New Roman"/>
                <a:cs typeface="Times New Roman"/>
              </a:rPr>
              <a:t>C</a:t>
            </a:r>
            <a:r>
              <a:rPr sz="2000" b="1" spc="290" dirty="0">
                <a:latin typeface="Times New Roman"/>
                <a:cs typeface="Times New Roman"/>
              </a:rPr>
              <a:t>(</a:t>
            </a:r>
            <a:r>
              <a:rPr sz="2000" b="1" i="1" spc="290" dirty="0">
                <a:latin typeface="Times New Roman"/>
                <a:cs typeface="Times New Roman"/>
              </a:rPr>
              <a:t>s</a:t>
            </a:r>
            <a:r>
              <a:rPr sz="2000" b="1" spc="290" dirty="0">
                <a:latin typeface="Times New Roman"/>
                <a:cs typeface="Times New Roman"/>
              </a:rPr>
              <a:t>)</a:t>
            </a:r>
            <a:r>
              <a:rPr sz="2000" b="1" i="1" spc="290" dirty="0">
                <a:latin typeface="Times New Roman"/>
                <a:cs typeface="Times New Roman"/>
              </a:rPr>
              <a:t>H</a:t>
            </a:r>
            <a:r>
              <a:rPr sz="2000" b="1" i="1" spc="-295" dirty="0">
                <a:latin typeface="Times New Roman"/>
                <a:cs typeface="Times New Roman"/>
              </a:rPr>
              <a:t> </a:t>
            </a:r>
            <a:r>
              <a:rPr sz="2000" b="1" spc="210" dirty="0">
                <a:latin typeface="Times New Roman"/>
                <a:cs typeface="Times New Roman"/>
              </a:rPr>
              <a:t>(</a:t>
            </a:r>
            <a:r>
              <a:rPr sz="2000" b="1" i="1" spc="210" dirty="0">
                <a:latin typeface="Times New Roman"/>
                <a:cs typeface="Times New Roman"/>
              </a:rPr>
              <a:t>s</a:t>
            </a:r>
            <a:r>
              <a:rPr sz="2000" b="1" spc="210" dirty="0">
                <a:latin typeface="Times New Roman"/>
                <a:cs typeface="Times New Roman"/>
              </a:rPr>
              <a:t>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Symbol"/>
                <a:cs typeface="Symbol"/>
              </a:rPr>
              <a:t>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b="1" i="1" spc="215" dirty="0">
                <a:latin typeface="Times New Roman"/>
                <a:cs typeface="Times New Roman"/>
              </a:rPr>
              <a:t>R</a:t>
            </a:r>
            <a:r>
              <a:rPr sz="2000" b="1" spc="215" dirty="0">
                <a:latin typeface="Times New Roman"/>
                <a:cs typeface="Times New Roman"/>
              </a:rPr>
              <a:t>(</a:t>
            </a:r>
            <a:r>
              <a:rPr sz="2000" b="1" i="1" spc="215" dirty="0">
                <a:latin typeface="Times New Roman"/>
                <a:cs typeface="Times New Roman"/>
              </a:rPr>
              <a:t>s</a:t>
            </a:r>
            <a:r>
              <a:rPr sz="2000" b="1" spc="215" dirty="0">
                <a:latin typeface="Times New Roman"/>
                <a:cs typeface="Times New Roman"/>
              </a:rPr>
              <a:t>)</a:t>
            </a:r>
            <a:r>
              <a:rPr sz="2000" b="1" spc="-170" dirty="0">
                <a:latin typeface="Times New Roman"/>
                <a:cs typeface="Times New Roman"/>
              </a:rPr>
              <a:t> </a:t>
            </a:r>
            <a:r>
              <a:rPr sz="2000" spc="210" dirty="0">
                <a:latin typeface="Symbol"/>
                <a:cs typeface="Symbol"/>
              </a:rPr>
              <a:t>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b="1" i="1" spc="215" dirty="0">
                <a:latin typeface="Times New Roman"/>
                <a:cs typeface="Times New Roman"/>
              </a:rPr>
              <a:t>R</a:t>
            </a:r>
            <a:r>
              <a:rPr sz="2000" b="1" spc="215" dirty="0">
                <a:latin typeface="Times New Roman"/>
                <a:cs typeface="Times New Roman"/>
              </a:rPr>
              <a:t>(</a:t>
            </a:r>
            <a:r>
              <a:rPr sz="2000" b="1" i="1" spc="215" dirty="0">
                <a:latin typeface="Times New Roman"/>
                <a:cs typeface="Times New Roman"/>
              </a:rPr>
              <a:t>s</a:t>
            </a:r>
            <a:r>
              <a:rPr sz="2000" b="1" spc="21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68578" y="4825764"/>
            <a:ext cx="261048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45385" algn="l"/>
              </a:tabLst>
            </a:pPr>
            <a:r>
              <a:rPr sz="2000" b="1" i="1" spc="330" dirty="0">
                <a:latin typeface="Times New Roman"/>
                <a:cs typeface="Times New Roman"/>
              </a:rPr>
              <a:t>G</a:t>
            </a:r>
            <a:r>
              <a:rPr sz="2000" b="1" spc="270" dirty="0">
                <a:latin typeface="Times New Roman"/>
                <a:cs typeface="Times New Roman"/>
              </a:rPr>
              <a:t>(</a:t>
            </a:r>
            <a:r>
              <a:rPr sz="2000" b="1" i="1" spc="229" dirty="0">
                <a:latin typeface="Times New Roman"/>
                <a:cs typeface="Times New Roman"/>
              </a:rPr>
              <a:t>s</a:t>
            </a:r>
            <a:r>
              <a:rPr sz="2000" b="1" spc="235" dirty="0">
                <a:latin typeface="Times New Roman"/>
                <a:cs typeface="Times New Roman"/>
              </a:rPr>
              <a:t>)</a:t>
            </a:r>
            <a:r>
              <a:rPr sz="2000" b="1" i="1" spc="300" dirty="0">
                <a:latin typeface="Times New Roman"/>
                <a:cs typeface="Times New Roman"/>
              </a:rPr>
              <a:t>H</a:t>
            </a:r>
            <a:r>
              <a:rPr sz="2000" b="1" i="1" spc="-285" dirty="0">
                <a:latin typeface="Times New Roman"/>
                <a:cs typeface="Times New Roman"/>
              </a:rPr>
              <a:t> </a:t>
            </a:r>
            <a:r>
              <a:rPr sz="2000" b="1" spc="270" dirty="0">
                <a:latin typeface="Times New Roman"/>
                <a:cs typeface="Times New Roman"/>
              </a:rPr>
              <a:t>(</a:t>
            </a:r>
            <a:r>
              <a:rPr sz="2000" b="1" i="1" spc="240" dirty="0">
                <a:latin typeface="Times New Roman"/>
                <a:cs typeface="Times New Roman"/>
              </a:rPr>
              <a:t>s</a:t>
            </a:r>
            <a:r>
              <a:rPr sz="2000" b="1" spc="125" dirty="0">
                <a:latin typeface="Times New Roman"/>
                <a:cs typeface="Times New Roman"/>
              </a:rPr>
              <a:t>)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spc="19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7835" y="5188433"/>
            <a:ext cx="35179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17064" algn="l"/>
              </a:tabLst>
            </a:pPr>
            <a:r>
              <a:rPr sz="2000" spc="275" dirty="0">
                <a:latin typeface="Times New Roman"/>
                <a:cs typeface="Times New Roman"/>
              </a:rPr>
              <a:t>1</a:t>
            </a:r>
            <a:r>
              <a:rPr sz="2000" spc="275" dirty="0">
                <a:latin typeface="Symbol"/>
                <a:cs typeface="Symbol"/>
              </a:rPr>
              <a:t>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i="1" spc="275" dirty="0">
                <a:latin typeface="Times New Roman"/>
                <a:cs typeface="Times New Roman"/>
              </a:rPr>
              <a:t>G</a:t>
            </a:r>
            <a:r>
              <a:rPr sz="2000" b="1" spc="275" dirty="0">
                <a:latin typeface="Times New Roman"/>
                <a:cs typeface="Times New Roman"/>
              </a:rPr>
              <a:t>(</a:t>
            </a:r>
            <a:r>
              <a:rPr sz="2000" b="1" i="1" spc="275" dirty="0">
                <a:latin typeface="Times New Roman"/>
                <a:cs typeface="Times New Roman"/>
              </a:rPr>
              <a:t>s</a:t>
            </a:r>
            <a:r>
              <a:rPr sz="2000" b="1" spc="275" dirty="0">
                <a:latin typeface="Times New Roman"/>
                <a:cs typeface="Times New Roman"/>
              </a:rPr>
              <a:t>)</a:t>
            </a:r>
            <a:r>
              <a:rPr sz="2000" b="1" i="1" spc="275" dirty="0">
                <a:latin typeface="Times New Roman"/>
                <a:cs typeface="Times New Roman"/>
              </a:rPr>
              <a:t>H</a:t>
            </a:r>
            <a:r>
              <a:rPr sz="2000" b="1" i="1" spc="-280" dirty="0">
                <a:latin typeface="Times New Roman"/>
                <a:cs typeface="Times New Roman"/>
              </a:rPr>
              <a:t> </a:t>
            </a:r>
            <a:r>
              <a:rPr sz="2000" b="1" spc="210" dirty="0">
                <a:latin typeface="Times New Roman"/>
                <a:cs typeface="Times New Roman"/>
              </a:rPr>
              <a:t>(</a:t>
            </a:r>
            <a:r>
              <a:rPr sz="2000" b="1" i="1" spc="210" dirty="0">
                <a:latin typeface="Times New Roman"/>
                <a:cs typeface="Times New Roman"/>
              </a:rPr>
              <a:t>s</a:t>
            </a:r>
            <a:r>
              <a:rPr sz="2000" b="1" spc="210" dirty="0">
                <a:latin typeface="Times New Roman"/>
                <a:cs typeface="Times New Roman"/>
              </a:rPr>
              <a:t>)	</a:t>
            </a:r>
            <a:r>
              <a:rPr sz="2000" spc="280" dirty="0">
                <a:latin typeface="Times New Roman"/>
                <a:cs typeface="Times New Roman"/>
              </a:rPr>
              <a:t>1</a:t>
            </a:r>
            <a:r>
              <a:rPr sz="2000" spc="280" dirty="0">
                <a:latin typeface="Symbol"/>
                <a:cs typeface="Symbol"/>
              </a:rPr>
              <a:t>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b="1" i="1" spc="275" dirty="0">
                <a:latin typeface="Times New Roman"/>
                <a:cs typeface="Times New Roman"/>
              </a:rPr>
              <a:t>G</a:t>
            </a:r>
            <a:r>
              <a:rPr sz="2000" b="1" spc="275" dirty="0">
                <a:latin typeface="Times New Roman"/>
                <a:cs typeface="Times New Roman"/>
              </a:rPr>
              <a:t>(</a:t>
            </a:r>
            <a:r>
              <a:rPr sz="2000" b="1" i="1" spc="275" dirty="0">
                <a:latin typeface="Times New Roman"/>
                <a:cs typeface="Times New Roman"/>
              </a:rPr>
              <a:t>s</a:t>
            </a:r>
            <a:r>
              <a:rPr sz="2000" b="1" spc="275" dirty="0">
                <a:latin typeface="Times New Roman"/>
                <a:cs typeface="Times New Roman"/>
              </a:rPr>
              <a:t>)</a:t>
            </a:r>
            <a:r>
              <a:rPr sz="2000" b="1" i="1" spc="275" dirty="0">
                <a:latin typeface="Times New Roman"/>
                <a:cs typeface="Times New Roman"/>
              </a:rPr>
              <a:t>H</a:t>
            </a:r>
            <a:r>
              <a:rPr sz="2000" b="1" i="1" spc="-315" dirty="0">
                <a:latin typeface="Times New Roman"/>
                <a:cs typeface="Times New Roman"/>
              </a:rPr>
              <a:t> </a:t>
            </a:r>
            <a:r>
              <a:rPr sz="2000" b="1" spc="210" dirty="0">
                <a:latin typeface="Times New Roman"/>
                <a:cs typeface="Times New Roman"/>
              </a:rPr>
              <a:t>(</a:t>
            </a:r>
            <a:r>
              <a:rPr sz="2000" b="1" i="1" spc="210" dirty="0">
                <a:latin typeface="Times New Roman"/>
                <a:cs typeface="Times New Roman"/>
              </a:rPr>
              <a:t>s</a:t>
            </a:r>
            <a:r>
              <a:rPr sz="2000" b="1" spc="2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95272" y="6388368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031" y="0"/>
                </a:lnTo>
              </a:path>
            </a:pathLst>
          </a:custGeom>
          <a:ln w="125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33788" y="5946461"/>
            <a:ext cx="79692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spc="204" dirty="0">
                <a:latin typeface="Times New Roman"/>
                <a:cs typeface="Times New Roman"/>
              </a:rPr>
              <a:t>s</a:t>
            </a:r>
            <a:r>
              <a:rPr sz="2450" i="1" spc="215" dirty="0">
                <a:latin typeface="Times New Roman"/>
                <a:cs typeface="Times New Roman"/>
              </a:rPr>
              <a:t>R</a:t>
            </a:r>
            <a:r>
              <a:rPr sz="2450" spc="235" dirty="0">
                <a:latin typeface="Times New Roman"/>
                <a:cs typeface="Times New Roman"/>
              </a:rPr>
              <a:t>(</a:t>
            </a:r>
            <a:r>
              <a:rPr sz="2450" i="1" spc="220" dirty="0">
                <a:latin typeface="Times New Roman"/>
                <a:cs typeface="Times New Roman"/>
              </a:rPr>
              <a:t>s</a:t>
            </a:r>
            <a:r>
              <a:rPr sz="2450" spc="14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49826" y="6349985"/>
            <a:ext cx="2038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150" dirty="0">
                <a:latin typeface="Times New Roman"/>
                <a:cs typeface="Times New Roman"/>
              </a:rPr>
              <a:t>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92117" y="6142595"/>
            <a:ext cx="423862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450" i="1" spc="185" dirty="0">
                <a:latin typeface="Times New Roman"/>
                <a:cs typeface="Times New Roman"/>
              </a:rPr>
              <a:t>e	</a:t>
            </a:r>
            <a:r>
              <a:rPr sz="2450" spc="229" dirty="0">
                <a:latin typeface="Symbol"/>
                <a:cs typeface="Symbol"/>
              </a:rPr>
              <a:t>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120" dirty="0">
                <a:latin typeface="Times New Roman"/>
                <a:cs typeface="Times New Roman"/>
              </a:rPr>
              <a:t>lim</a:t>
            </a:r>
            <a:r>
              <a:rPr sz="2450" spc="-195" dirty="0">
                <a:latin typeface="Times New Roman"/>
                <a:cs typeface="Times New Roman"/>
              </a:rPr>
              <a:t> </a:t>
            </a:r>
            <a:r>
              <a:rPr sz="2450" i="1" spc="175" dirty="0">
                <a:latin typeface="Times New Roman"/>
                <a:cs typeface="Times New Roman"/>
              </a:rPr>
              <a:t>e</a:t>
            </a:r>
            <a:r>
              <a:rPr sz="2450" spc="175" dirty="0">
                <a:latin typeface="Times New Roman"/>
                <a:cs typeface="Times New Roman"/>
              </a:rPr>
              <a:t>(</a:t>
            </a:r>
            <a:r>
              <a:rPr sz="2450" i="1" spc="175" dirty="0">
                <a:latin typeface="Times New Roman"/>
                <a:cs typeface="Times New Roman"/>
              </a:rPr>
              <a:t>t</a:t>
            </a:r>
            <a:r>
              <a:rPr sz="2450" spc="175" dirty="0">
                <a:latin typeface="Times New Roman"/>
                <a:cs typeface="Times New Roman"/>
              </a:rPr>
              <a:t>)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229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spc="120" dirty="0">
                <a:latin typeface="Times New Roman"/>
                <a:cs typeface="Times New Roman"/>
              </a:rPr>
              <a:t>lim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i="1" spc="220" dirty="0">
                <a:latin typeface="Times New Roman"/>
                <a:cs typeface="Times New Roman"/>
              </a:rPr>
              <a:t>sE</a:t>
            </a:r>
            <a:r>
              <a:rPr sz="2450" spc="220" dirty="0">
                <a:latin typeface="Times New Roman"/>
                <a:cs typeface="Times New Roman"/>
              </a:rPr>
              <a:t>(</a:t>
            </a:r>
            <a:r>
              <a:rPr sz="2450" i="1" spc="220" dirty="0">
                <a:latin typeface="Times New Roman"/>
                <a:cs typeface="Times New Roman"/>
              </a:rPr>
              <a:t>s</a:t>
            </a:r>
            <a:r>
              <a:rPr sz="2450" spc="220" dirty="0">
                <a:latin typeface="Times New Roman"/>
                <a:cs typeface="Times New Roman"/>
              </a:rPr>
              <a:t>)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spc="229" dirty="0">
                <a:latin typeface="Symbol"/>
                <a:cs typeface="Symbol"/>
              </a:rPr>
              <a:t>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spc="85" dirty="0">
                <a:latin typeface="Times New Roman"/>
                <a:cs typeface="Times New Roman"/>
              </a:rPr>
              <a:t>lim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67890" y="6385878"/>
            <a:ext cx="240982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i="1" spc="292" baseline="19841" dirty="0">
                <a:latin typeface="Times New Roman"/>
                <a:cs typeface="Times New Roman"/>
              </a:rPr>
              <a:t>s</a:t>
            </a:r>
            <a:r>
              <a:rPr sz="2100" spc="292" baseline="19841" dirty="0">
                <a:latin typeface="Symbol"/>
                <a:cs typeface="Symbol"/>
              </a:rPr>
              <a:t></a:t>
            </a:r>
            <a:r>
              <a:rPr sz="2100" spc="292" baseline="19841" dirty="0">
                <a:latin typeface="Times New Roman"/>
                <a:cs typeface="Times New Roman"/>
              </a:rPr>
              <a:t>0</a:t>
            </a:r>
            <a:r>
              <a:rPr sz="2100" spc="202" baseline="19841" dirty="0">
                <a:latin typeface="Times New Roman"/>
                <a:cs typeface="Times New Roman"/>
              </a:rPr>
              <a:t> </a:t>
            </a:r>
            <a:r>
              <a:rPr sz="2450" spc="305" dirty="0">
                <a:latin typeface="Times New Roman"/>
                <a:cs typeface="Times New Roman"/>
              </a:rPr>
              <a:t>1</a:t>
            </a:r>
            <a:r>
              <a:rPr sz="2450" spc="305" dirty="0">
                <a:latin typeface="Symbol"/>
                <a:cs typeface="Symbol"/>
              </a:rPr>
              <a:t>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i="1" spc="280" dirty="0">
                <a:latin typeface="Times New Roman"/>
                <a:cs typeface="Times New Roman"/>
              </a:rPr>
              <a:t>G</a:t>
            </a:r>
            <a:r>
              <a:rPr sz="2450" spc="280" dirty="0">
                <a:latin typeface="Times New Roman"/>
                <a:cs typeface="Times New Roman"/>
              </a:rPr>
              <a:t>(</a:t>
            </a:r>
            <a:r>
              <a:rPr sz="2450" i="1" spc="280" dirty="0">
                <a:latin typeface="Times New Roman"/>
                <a:cs typeface="Times New Roman"/>
              </a:rPr>
              <a:t>s</a:t>
            </a:r>
            <a:r>
              <a:rPr sz="2450" spc="280" dirty="0">
                <a:latin typeface="Times New Roman"/>
                <a:cs typeface="Times New Roman"/>
              </a:rPr>
              <a:t>)</a:t>
            </a:r>
            <a:r>
              <a:rPr sz="2450" i="1" spc="280" dirty="0">
                <a:latin typeface="Times New Roman"/>
                <a:cs typeface="Times New Roman"/>
              </a:rPr>
              <a:t>H</a:t>
            </a:r>
            <a:r>
              <a:rPr sz="2450" i="1" spc="-305" dirty="0">
                <a:latin typeface="Times New Roman"/>
                <a:cs typeface="Times New Roman"/>
              </a:rPr>
              <a:t> </a:t>
            </a:r>
            <a:r>
              <a:rPr sz="2450" spc="200" dirty="0">
                <a:latin typeface="Times New Roman"/>
                <a:cs typeface="Times New Roman"/>
              </a:rPr>
              <a:t>(</a:t>
            </a:r>
            <a:r>
              <a:rPr sz="2450" i="1" spc="200" dirty="0">
                <a:latin typeface="Times New Roman"/>
                <a:cs typeface="Times New Roman"/>
              </a:rPr>
              <a:t>s</a:t>
            </a:r>
            <a:r>
              <a:rPr sz="2450" spc="20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23910" y="6453710"/>
            <a:ext cx="184467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21130" algn="l"/>
              </a:tabLst>
            </a:pPr>
            <a:r>
              <a:rPr sz="1400" i="1" spc="75" dirty="0">
                <a:latin typeface="Times New Roman"/>
                <a:cs typeface="Times New Roman"/>
              </a:rPr>
              <a:t>t</a:t>
            </a:r>
            <a:r>
              <a:rPr sz="1400" i="1" spc="-210" dirty="0">
                <a:latin typeface="Times New Roman"/>
                <a:cs typeface="Times New Roman"/>
              </a:rPr>
              <a:t> </a:t>
            </a:r>
            <a:r>
              <a:rPr sz="1400" spc="265" dirty="0">
                <a:latin typeface="Symbol"/>
                <a:cs typeface="Symbol"/>
              </a:rPr>
              <a:t></a:t>
            </a:r>
            <a:r>
              <a:rPr sz="1400" spc="195" dirty="0">
                <a:latin typeface="Symbol"/>
                <a:cs typeface="Symbol"/>
              </a:rPr>
              <a:t>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i="1" spc="185" dirty="0">
                <a:latin typeface="Times New Roman"/>
                <a:cs typeface="Times New Roman"/>
              </a:rPr>
              <a:t>s</a:t>
            </a:r>
            <a:r>
              <a:rPr sz="1400" spc="265" dirty="0">
                <a:latin typeface="Symbol"/>
                <a:cs typeface="Symbol"/>
              </a:rPr>
              <a:t></a:t>
            </a:r>
            <a:r>
              <a:rPr sz="1400" spc="13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4774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Static Error</a:t>
            </a:r>
            <a:r>
              <a:rPr spc="-195" dirty="0"/>
              <a:t> </a:t>
            </a:r>
            <a:r>
              <a:rPr spc="-5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5559"/>
            <a:ext cx="483108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105"/>
              </a:spcBef>
              <a:buSzPct val="73913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Static </a:t>
            </a:r>
            <a:r>
              <a:rPr sz="2300" b="1" spc="-15" dirty="0">
                <a:solidFill>
                  <a:srgbClr val="001F5F"/>
                </a:solidFill>
                <a:latin typeface="Trebuchet MS"/>
                <a:cs typeface="Trebuchet MS"/>
              </a:rPr>
              <a:t>Position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Error Constant</a:t>
            </a:r>
            <a:r>
              <a:rPr sz="2300" b="1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250" b="1" spc="7" baseline="-20370" dirty="0">
                <a:solidFill>
                  <a:srgbClr val="001F5F"/>
                </a:solidFill>
                <a:latin typeface="Times New Roman"/>
                <a:cs typeface="Times New Roman"/>
              </a:rPr>
              <a:t>p</a:t>
            </a:r>
            <a:endParaRPr sz="2250" baseline="-2037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3998" y="1305559"/>
            <a:ext cx="198501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300" spc="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[Step-error]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3012694"/>
            <a:ext cx="486092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3860" indent="-366395">
              <a:lnSpc>
                <a:spcPct val="100000"/>
              </a:lnSpc>
              <a:spcBef>
                <a:spcPts val="105"/>
              </a:spcBef>
              <a:buSzPct val="73913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Static </a:t>
            </a:r>
            <a:r>
              <a:rPr sz="2300" b="1" spc="-15" dirty="0">
                <a:solidFill>
                  <a:srgbClr val="001F5F"/>
                </a:solidFill>
                <a:latin typeface="Trebuchet MS"/>
                <a:cs typeface="Trebuchet MS"/>
              </a:rPr>
              <a:t>Velocity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Error Constant</a:t>
            </a:r>
            <a:r>
              <a:rPr sz="2300" b="1" spc="-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250" b="1" spc="7" baseline="-20370" dirty="0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endParaRPr sz="2250" baseline="-2037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7046" y="3012694"/>
            <a:ext cx="213741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300" spc="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[Ramp-error]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539" y="4552315"/>
            <a:ext cx="547243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860" indent="-366395">
              <a:lnSpc>
                <a:spcPct val="100000"/>
              </a:lnSpc>
              <a:spcBef>
                <a:spcPts val="100"/>
              </a:spcBef>
              <a:buSzPct val="73913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300" b="1" spc="-5" dirty="0">
                <a:solidFill>
                  <a:srgbClr val="001F5F"/>
                </a:solidFill>
                <a:latin typeface="Trebuchet MS"/>
                <a:cs typeface="Trebuchet MS"/>
              </a:rPr>
              <a:t>Static </a:t>
            </a:r>
            <a:r>
              <a:rPr sz="2300" b="1" spc="-10" dirty="0">
                <a:solidFill>
                  <a:srgbClr val="001F5F"/>
                </a:solidFill>
                <a:latin typeface="Trebuchet MS"/>
                <a:cs typeface="Trebuchet MS"/>
              </a:rPr>
              <a:t>Acceleration </a:t>
            </a:r>
            <a:r>
              <a:rPr sz="2300" b="1" dirty="0">
                <a:solidFill>
                  <a:srgbClr val="001F5F"/>
                </a:solidFill>
                <a:latin typeface="Trebuchet MS"/>
                <a:cs typeface="Trebuchet MS"/>
              </a:rPr>
              <a:t>Error Constant</a:t>
            </a:r>
            <a:r>
              <a:rPr sz="2300" b="1" spc="-1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b="1" i="1" spc="5" dirty="0">
                <a:solidFill>
                  <a:srgbClr val="001F5F"/>
                </a:solidFill>
                <a:latin typeface="Times New Roman"/>
                <a:cs typeface="Times New Roman"/>
              </a:rPr>
              <a:t>K</a:t>
            </a:r>
            <a:r>
              <a:rPr sz="2250" b="1" spc="7" baseline="-20370" dirty="0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endParaRPr sz="2250" baseline="-2037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9948" y="4552315"/>
            <a:ext cx="26142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r>
              <a:rPr sz="2300" spc="1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[Parabolic-error]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369" y="2186404"/>
            <a:ext cx="13716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150" dirty="0">
                <a:latin typeface="Times New Roman"/>
                <a:cs typeface="Times New Roman"/>
              </a:rPr>
              <a:t>p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38628" y="2294103"/>
            <a:ext cx="4438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spc="254" dirty="0">
                <a:latin typeface="Symbol"/>
                <a:cs typeface="Symbol"/>
              </a:rPr>
              <a:t></a:t>
            </a:r>
            <a:r>
              <a:rPr sz="1450" spc="1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0252" y="1971708"/>
            <a:ext cx="287718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1975" algn="l"/>
              </a:tabLst>
            </a:pPr>
            <a:r>
              <a:rPr sz="2500" i="1" spc="335" dirty="0">
                <a:latin typeface="Times New Roman"/>
                <a:cs typeface="Times New Roman"/>
              </a:rPr>
              <a:t>K	</a:t>
            </a:r>
            <a:r>
              <a:rPr sz="2500" spc="275" dirty="0">
                <a:latin typeface="Symbol"/>
                <a:cs typeface="Symbol"/>
              </a:rPr>
              <a:t>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lim</a:t>
            </a:r>
            <a:r>
              <a:rPr sz="2500" spc="-204" dirty="0">
                <a:latin typeface="Times New Roman"/>
                <a:cs typeface="Times New Roman"/>
              </a:rPr>
              <a:t> </a:t>
            </a:r>
            <a:r>
              <a:rPr sz="2500" i="1" spc="325" dirty="0">
                <a:latin typeface="Times New Roman"/>
                <a:cs typeface="Times New Roman"/>
              </a:rPr>
              <a:t>G</a:t>
            </a:r>
            <a:r>
              <a:rPr sz="2500" spc="325" dirty="0">
                <a:latin typeface="Times New Roman"/>
                <a:cs typeface="Times New Roman"/>
              </a:rPr>
              <a:t>(</a:t>
            </a:r>
            <a:r>
              <a:rPr sz="2500" i="1" spc="325" dirty="0">
                <a:latin typeface="Times New Roman"/>
                <a:cs typeface="Times New Roman"/>
              </a:rPr>
              <a:t>s</a:t>
            </a:r>
            <a:r>
              <a:rPr sz="2500" spc="325" dirty="0">
                <a:latin typeface="Times New Roman"/>
                <a:cs typeface="Times New Roman"/>
              </a:rPr>
              <a:t>)</a:t>
            </a:r>
            <a:r>
              <a:rPr sz="2500" i="1" spc="325" dirty="0">
                <a:latin typeface="Times New Roman"/>
                <a:cs typeface="Times New Roman"/>
              </a:rPr>
              <a:t>H</a:t>
            </a:r>
            <a:r>
              <a:rPr sz="2500" i="1" spc="-335" dirty="0">
                <a:latin typeface="Times New Roman"/>
                <a:cs typeface="Times New Roman"/>
              </a:rPr>
              <a:t> </a:t>
            </a:r>
            <a:r>
              <a:rPr sz="2500" spc="240" dirty="0">
                <a:latin typeface="Times New Roman"/>
                <a:cs typeface="Times New Roman"/>
              </a:rPr>
              <a:t>(</a:t>
            </a:r>
            <a:r>
              <a:rPr sz="2500" i="1" spc="240" dirty="0">
                <a:latin typeface="Times New Roman"/>
                <a:cs typeface="Times New Roman"/>
              </a:rPr>
              <a:t>s</a:t>
            </a:r>
            <a:r>
              <a:rPr sz="2500" spc="24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51799" y="2241115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1514" y="0"/>
                </a:lnTo>
              </a:path>
            </a:pathLst>
          </a:custGeom>
          <a:ln w="124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29306" y="2441692"/>
            <a:ext cx="17081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440" dirty="0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4426" y="2202944"/>
            <a:ext cx="27114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415" dirty="0">
                <a:latin typeface="Times New Roman"/>
                <a:cs typeface="Times New Roman"/>
              </a:rPr>
              <a:t>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8138" y="1997298"/>
            <a:ext cx="93980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4050" algn="l"/>
              </a:tabLst>
            </a:pPr>
            <a:r>
              <a:rPr sz="2400" i="1" spc="670" dirty="0">
                <a:latin typeface="Times New Roman"/>
                <a:cs typeface="Times New Roman"/>
              </a:rPr>
              <a:t>e	</a:t>
            </a:r>
            <a:r>
              <a:rPr sz="2400" spc="825" dirty="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5012" y="2236668"/>
            <a:ext cx="1066165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755" dirty="0">
                <a:latin typeface="Times New Roman"/>
                <a:cs typeface="Times New Roman"/>
              </a:rPr>
              <a:t>1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825" dirty="0">
                <a:latin typeface="Symbol"/>
                <a:cs typeface="Symbol"/>
              </a:rPr>
              <a:t>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i="1" spc="1005" dirty="0"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77179" y="1804679"/>
            <a:ext cx="27432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spc="75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5233" y="3933791"/>
            <a:ext cx="12446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130" dirty="0">
                <a:latin typeface="Times New Roman"/>
                <a:cs typeface="Times New Roman"/>
              </a:rPr>
              <a:t>v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9173" y="4041490"/>
            <a:ext cx="451484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i="1" spc="190" dirty="0">
                <a:latin typeface="Times New Roman"/>
                <a:cs typeface="Times New Roman"/>
              </a:rPr>
              <a:t>s</a:t>
            </a:r>
            <a:r>
              <a:rPr sz="1450" spc="280" dirty="0">
                <a:latin typeface="Symbol"/>
                <a:cs typeface="Symbol"/>
              </a:rPr>
              <a:t></a:t>
            </a:r>
            <a:r>
              <a:rPr sz="1450" spc="1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88565" y="3719736"/>
            <a:ext cx="294322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1650" algn="l"/>
              </a:tabLst>
            </a:pPr>
            <a:r>
              <a:rPr sz="2500" i="1" spc="335" dirty="0">
                <a:latin typeface="Times New Roman"/>
                <a:cs typeface="Times New Roman"/>
              </a:rPr>
              <a:t>K	</a:t>
            </a:r>
            <a:r>
              <a:rPr sz="2500" spc="275" dirty="0">
                <a:latin typeface="Symbol"/>
                <a:cs typeface="Symbol"/>
              </a:rPr>
              <a:t>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lim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i="1" spc="285" dirty="0">
                <a:latin typeface="Times New Roman"/>
                <a:cs typeface="Times New Roman"/>
              </a:rPr>
              <a:t>sG</a:t>
            </a:r>
            <a:r>
              <a:rPr sz="2500" spc="285" dirty="0">
                <a:latin typeface="Times New Roman"/>
                <a:cs typeface="Times New Roman"/>
              </a:rPr>
              <a:t>(</a:t>
            </a:r>
            <a:r>
              <a:rPr sz="2500" i="1" spc="285" dirty="0">
                <a:latin typeface="Times New Roman"/>
                <a:cs typeface="Times New Roman"/>
              </a:rPr>
              <a:t>s</a:t>
            </a:r>
            <a:r>
              <a:rPr sz="2500" spc="285" dirty="0">
                <a:latin typeface="Times New Roman"/>
                <a:cs typeface="Times New Roman"/>
              </a:rPr>
              <a:t>)</a:t>
            </a:r>
            <a:r>
              <a:rPr sz="2500" i="1" spc="285" dirty="0">
                <a:latin typeface="Times New Roman"/>
                <a:cs typeface="Times New Roman"/>
              </a:rPr>
              <a:t>H</a:t>
            </a:r>
            <a:r>
              <a:rPr sz="2500" i="1" spc="-320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(</a:t>
            </a:r>
            <a:r>
              <a:rPr sz="2500" i="1" spc="220" dirty="0">
                <a:latin typeface="Times New Roman"/>
                <a:cs typeface="Times New Roman"/>
              </a:rPr>
              <a:t>s</a:t>
            </a:r>
            <a:r>
              <a:rPr sz="2500" spc="22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51739" y="3965334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183" y="0"/>
                </a:lnTo>
              </a:path>
            </a:pathLst>
          </a:custGeom>
          <a:ln w="14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85421" y="4209255"/>
            <a:ext cx="16764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360" dirty="0">
                <a:latin typeface="Times New Roman"/>
                <a:cs typeface="Times New Roman"/>
              </a:rPr>
              <a:t>v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0573" y="3921423"/>
            <a:ext cx="29718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i="1" spc="405" dirty="0">
                <a:latin typeface="Times New Roman"/>
                <a:cs typeface="Times New Roman"/>
              </a:rPr>
              <a:t>ss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3162" y="3963998"/>
            <a:ext cx="39052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i="1" spc="935" dirty="0">
                <a:latin typeface="Times New Roman"/>
                <a:cs typeface="Times New Roman"/>
              </a:rPr>
              <a:t>K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41248" y="3443515"/>
            <a:ext cx="29908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70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9704" y="3675421"/>
            <a:ext cx="100330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9610" algn="l"/>
              </a:tabLst>
            </a:pPr>
            <a:r>
              <a:rPr sz="2900" i="1" spc="620" dirty="0">
                <a:latin typeface="Times New Roman"/>
                <a:cs typeface="Times New Roman"/>
              </a:rPr>
              <a:t>e	</a:t>
            </a:r>
            <a:r>
              <a:rPr sz="2900" spc="77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5308" y="5812902"/>
            <a:ext cx="45085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200" dirty="0">
                <a:latin typeface="Times New Roman"/>
                <a:cs typeface="Times New Roman"/>
              </a:rPr>
              <a:t>s</a:t>
            </a:r>
            <a:r>
              <a:rPr sz="1450" spc="275" dirty="0">
                <a:latin typeface="Symbol"/>
                <a:cs typeface="Symbol"/>
              </a:rPr>
              <a:t></a:t>
            </a:r>
            <a:r>
              <a:rPr sz="1450" spc="145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12851" y="5481326"/>
            <a:ext cx="3149600" cy="4216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ts val="800"/>
              </a:lnSpc>
              <a:spcBef>
                <a:spcPts val="210"/>
              </a:spcBef>
              <a:tabLst>
                <a:tab pos="1617980" algn="l"/>
              </a:tabLst>
            </a:pPr>
            <a:r>
              <a:rPr sz="2500" i="1" spc="300" dirty="0">
                <a:latin typeface="Times New Roman"/>
                <a:cs typeface="Times New Roman"/>
              </a:rPr>
              <a:t>K</a:t>
            </a:r>
            <a:r>
              <a:rPr sz="2175" i="1" spc="450" baseline="-24904" dirty="0">
                <a:latin typeface="Times New Roman"/>
                <a:cs typeface="Times New Roman"/>
              </a:rPr>
              <a:t>a  </a:t>
            </a:r>
            <a:r>
              <a:rPr sz="2500" spc="270" dirty="0">
                <a:latin typeface="Symbol"/>
                <a:cs typeface="Symbol"/>
              </a:rPr>
              <a:t></a:t>
            </a:r>
            <a:r>
              <a:rPr sz="2500" spc="-39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lim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i="1" spc="190" dirty="0">
                <a:latin typeface="Times New Roman"/>
                <a:cs typeface="Times New Roman"/>
              </a:rPr>
              <a:t>s	</a:t>
            </a:r>
            <a:r>
              <a:rPr sz="2500" i="1" spc="310" dirty="0">
                <a:latin typeface="Times New Roman"/>
                <a:cs typeface="Times New Roman"/>
              </a:rPr>
              <a:t>G</a:t>
            </a:r>
            <a:r>
              <a:rPr sz="2500" spc="310" dirty="0">
                <a:latin typeface="Times New Roman"/>
                <a:cs typeface="Times New Roman"/>
              </a:rPr>
              <a:t>(</a:t>
            </a:r>
            <a:r>
              <a:rPr sz="2500" i="1" spc="310" dirty="0">
                <a:latin typeface="Times New Roman"/>
                <a:cs typeface="Times New Roman"/>
              </a:rPr>
              <a:t>s</a:t>
            </a:r>
            <a:r>
              <a:rPr sz="2500" spc="310" dirty="0">
                <a:latin typeface="Times New Roman"/>
                <a:cs typeface="Times New Roman"/>
              </a:rPr>
              <a:t>)</a:t>
            </a:r>
            <a:r>
              <a:rPr sz="2500" i="1" spc="310" dirty="0">
                <a:latin typeface="Times New Roman"/>
                <a:cs typeface="Times New Roman"/>
              </a:rPr>
              <a:t>H</a:t>
            </a:r>
            <a:r>
              <a:rPr sz="2500" i="1" spc="-340" dirty="0">
                <a:latin typeface="Times New Roman"/>
                <a:cs typeface="Times New Roman"/>
              </a:rPr>
              <a:t> </a:t>
            </a:r>
            <a:r>
              <a:rPr sz="2500" spc="220" dirty="0">
                <a:latin typeface="Times New Roman"/>
                <a:cs typeface="Times New Roman"/>
              </a:rPr>
              <a:t>(</a:t>
            </a:r>
            <a:r>
              <a:rPr sz="2500" i="1" spc="220" dirty="0">
                <a:latin typeface="Times New Roman"/>
                <a:cs typeface="Times New Roman"/>
              </a:rPr>
              <a:t>s</a:t>
            </a:r>
            <a:r>
              <a:rPr sz="2500" spc="22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44450" algn="ctr">
              <a:lnSpc>
                <a:spcPts val="855"/>
              </a:lnSpc>
            </a:pPr>
            <a:r>
              <a:rPr sz="1450" spc="145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391552" y="5640201"/>
            <a:ext cx="476884" cy="0"/>
          </a:xfrm>
          <a:custGeom>
            <a:avLst/>
            <a:gdLst/>
            <a:ahLst/>
            <a:cxnLst/>
            <a:rect l="l" t="t" r="r" b="b"/>
            <a:pathLst>
              <a:path w="476884">
                <a:moveTo>
                  <a:pt x="0" y="0"/>
                </a:moveTo>
                <a:lnTo>
                  <a:pt x="476868" y="0"/>
                </a:lnTo>
              </a:path>
            </a:pathLst>
          </a:custGeom>
          <a:ln w="13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6755" y="5851523"/>
            <a:ext cx="13398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125" dirty="0">
                <a:latin typeface="Times New Roman"/>
                <a:cs typeface="Times New Roman"/>
              </a:rPr>
              <a:t>a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25274" y="5183056"/>
            <a:ext cx="211454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21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99460" y="5385503"/>
            <a:ext cx="111506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0" i="1" spc="145" dirty="0">
                <a:latin typeface="Times New Roman"/>
                <a:cs typeface="Times New Roman"/>
              </a:rPr>
              <a:t>e</a:t>
            </a:r>
            <a:r>
              <a:rPr sz="2175" i="1" spc="217" baseline="-24904" dirty="0">
                <a:latin typeface="Times New Roman"/>
                <a:cs typeface="Times New Roman"/>
              </a:rPr>
              <a:t>ss </a:t>
            </a:r>
            <a:r>
              <a:rPr sz="2500" spc="229" dirty="0">
                <a:latin typeface="Symbol"/>
                <a:cs typeface="Symbol"/>
              </a:rPr>
              <a:t></a:t>
            </a:r>
            <a:r>
              <a:rPr sz="2500" spc="215" dirty="0">
                <a:latin typeface="Times New Roman"/>
                <a:cs typeface="Times New Roman"/>
              </a:rPr>
              <a:t> </a:t>
            </a:r>
            <a:r>
              <a:rPr sz="3750" i="1" spc="419" baseline="-44444" dirty="0">
                <a:latin typeface="Times New Roman"/>
                <a:cs typeface="Times New Roman"/>
              </a:rPr>
              <a:t>K</a:t>
            </a:r>
            <a:endParaRPr sz="3750" baseline="-444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69456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Summary </a:t>
            </a:r>
            <a:r>
              <a:rPr spc="-15" dirty="0"/>
              <a:t>of </a:t>
            </a:r>
            <a:r>
              <a:rPr spc="-55" dirty="0"/>
              <a:t>steady-state</a:t>
            </a:r>
            <a:r>
              <a:rPr spc="-240" dirty="0"/>
              <a:t> </a:t>
            </a:r>
            <a:r>
              <a:rPr spc="-55" dirty="0"/>
              <a:t>errors</a:t>
            </a:r>
          </a:p>
        </p:txBody>
      </p:sp>
      <p:sp>
        <p:nvSpPr>
          <p:cNvPr id="3" name="object 3"/>
          <p:cNvSpPr/>
          <p:nvPr/>
        </p:nvSpPr>
        <p:spPr>
          <a:xfrm>
            <a:off x="8560162" y="2105985"/>
            <a:ext cx="232410" cy="0"/>
          </a:xfrm>
          <a:custGeom>
            <a:avLst/>
            <a:gdLst/>
            <a:ahLst/>
            <a:cxnLst/>
            <a:rect l="l" t="t" r="r" b="b"/>
            <a:pathLst>
              <a:path w="232409">
                <a:moveTo>
                  <a:pt x="0" y="0"/>
                </a:moveTo>
                <a:lnTo>
                  <a:pt x="232239" y="0"/>
                </a:lnTo>
              </a:path>
            </a:pathLst>
          </a:custGeom>
          <a:ln w="95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4084" y="2960514"/>
            <a:ext cx="1016635" cy="0"/>
          </a:xfrm>
          <a:custGeom>
            <a:avLst/>
            <a:gdLst/>
            <a:ahLst/>
            <a:cxnLst/>
            <a:rect l="l" t="t" r="r" b="b"/>
            <a:pathLst>
              <a:path w="1016635">
                <a:moveTo>
                  <a:pt x="0" y="0"/>
                </a:moveTo>
                <a:lnTo>
                  <a:pt x="1016376" y="0"/>
                </a:lnTo>
              </a:path>
            </a:pathLst>
          </a:custGeom>
          <a:ln w="14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3249" y="4037014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>
                <a:moveTo>
                  <a:pt x="0" y="0"/>
                </a:moveTo>
                <a:lnTo>
                  <a:pt x="363284" y="0"/>
                </a:lnTo>
              </a:path>
            </a:pathLst>
          </a:custGeom>
          <a:ln w="14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0895" y="5046273"/>
            <a:ext cx="511809" cy="0"/>
          </a:xfrm>
          <a:custGeom>
            <a:avLst/>
            <a:gdLst/>
            <a:ahLst/>
            <a:cxnLst/>
            <a:rect l="l" t="t" r="r" b="b"/>
            <a:pathLst>
              <a:path w="511809">
                <a:moveTo>
                  <a:pt x="0" y="0"/>
                </a:moveTo>
                <a:lnTo>
                  <a:pt x="511425" y="0"/>
                </a:lnTo>
              </a:path>
            </a:pathLst>
          </a:custGeom>
          <a:ln w="14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033712" y="1382712"/>
          <a:ext cx="6096000" cy="4175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7760">
                <a:tc>
                  <a:txBody>
                    <a:bodyPr/>
                    <a:lstStyle/>
                    <a:p>
                      <a:pPr marL="5810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1" spc="-45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2000" b="1" spc="5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step</a:t>
                      </a:r>
                      <a:r>
                        <a:rPr sz="2000" b="1" spc="-40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26860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850" i="1" spc="16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16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50" i="1" spc="1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spc="16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5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9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50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75" dirty="0">
                          <a:latin typeface="Times New Roman"/>
                          <a:cs typeface="Times New Roman"/>
                        </a:rPr>
                        <a:t>1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ramp</a:t>
                      </a:r>
                      <a:r>
                        <a:rPr sz="2000" b="1" spc="-55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44805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1850" i="1" spc="16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16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50" i="1" spc="16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spc="16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1850" spc="190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1850" spc="-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i="1" spc="95" dirty="0">
                          <a:latin typeface="Times New Roman"/>
                          <a:cs typeface="Times New Roman"/>
                        </a:rPr>
                        <a:t>t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145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acc.</a:t>
                      </a:r>
                      <a:r>
                        <a:rPr sz="2000" b="1" spc="-45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80000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49960">
                        <a:lnSpc>
                          <a:spcPts val="1855"/>
                        </a:lnSpc>
                      </a:pPr>
                      <a:r>
                        <a:rPr sz="2775" i="1" spc="120" baseline="-255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775" i="1" spc="-382" baseline="-255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69240">
                        <a:lnSpc>
                          <a:spcPts val="1725"/>
                        </a:lnSpc>
                      </a:pPr>
                      <a:r>
                        <a:rPr sz="1850" i="1" spc="15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50" spc="15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50" i="1" spc="15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50" spc="15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18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50" spc="160" dirty="0">
                          <a:latin typeface="Symbol"/>
                          <a:cs typeface="Symbol"/>
                        </a:rPr>
                        <a:t></a:t>
                      </a:r>
                      <a:endParaRPr sz="1850">
                        <a:latin typeface="Symbol"/>
                        <a:cs typeface="Symbol"/>
                      </a:endParaRPr>
                    </a:p>
                    <a:p>
                      <a:pPr marL="992505">
                        <a:lnSpc>
                          <a:spcPts val="1835"/>
                        </a:lnSpc>
                      </a:pPr>
                      <a:r>
                        <a:rPr sz="18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5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745"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10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2000" b="1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 0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325755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system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ctr">
                        <a:lnSpc>
                          <a:spcPts val="2940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15748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700" spc="34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700" spc="340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i="1" spc="42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325" i="1" spc="630" baseline="-25089" dirty="0">
                          <a:latin typeface="Times New Roman"/>
                          <a:cs typeface="Times New Roman"/>
                        </a:rPr>
                        <a:t>p</a:t>
                      </a:r>
                      <a:endParaRPr sz="2325" baseline="-25089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3300" dirty="0">
                          <a:latin typeface="Symbol"/>
                          <a:cs typeface="Symbol"/>
                        </a:rPr>
                        <a:t></a:t>
                      </a:r>
                      <a:endParaRPr sz="3300">
                        <a:latin typeface="Symbol"/>
                        <a:cs typeface="Symbo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3300" dirty="0">
                          <a:latin typeface="Symbol"/>
                          <a:cs typeface="Symbol"/>
                        </a:rPr>
                        <a:t></a:t>
                      </a:r>
                      <a:endParaRPr sz="3300">
                        <a:latin typeface="Symbol"/>
                        <a:cs typeface="Symbol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873">
                <a:tc>
                  <a:txBody>
                    <a:bodyPr/>
                    <a:lstStyle/>
                    <a:p>
                      <a:pPr marL="325755" marR="316865" indent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10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2000" b="1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1  s</a:t>
                      </a:r>
                      <a:r>
                        <a:rPr sz="2000" b="1" spc="-35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stem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5162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700" i="1" spc="229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700" i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25" i="1" spc="150" baseline="-5376" dirty="0">
                          <a:latin typeface="Times New Roman"/>
                          <a:cs typeface="Times New Roman"/>
                        </a:rPr>
                        <a:t>v</a:t>
                      </a:r>
                      <a:endParaRPr sz="2325" baseline="-5376">
                        <a:latin typeface="Times New Roman"/>
                        <a:cs typeface="Times New Roman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5232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3300" dirty="0">
                          <a:latin typeface="Symbol"/>
                          <a:cs typeface="Symbol"/>
                        </a:rPr>
                        <a:t></a:t>
                      </a:r>
                      <a:endParaRPr sz="3300">
                        <a:latin typeface="Symbol"/>
                        <a:cs typeface="Symbol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745">
                <a:tc>
                  <a:txBody>
                    <a:bodyPr/>
                    <a:lstStyle/>
                    <a:p>
                      <a:pPr marL="325755" marR="316865" indent="685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spc="-10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type </a:t>
                      </a:r>
                      <a:r>
                        <a:rPr sz="2000" b="1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2  s</a:t>
                      </a:r>
                      <a:r>
                        <a:rPr sz="2000" b="1" spc="-35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b="1" dirty="0">
                          <a:solidFill>
                            <a:srgbClr val="004720"/>
                          </a:solidFill>
                          <a:latin typeface="Arial"/>
                          <a:cs typeface="Arial"/>
                        </a:rPr>
                        <a:t>stem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R="232410" algn="ctr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0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135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15176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700" i="1" spc="300" dirty="0"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325" i="1" spc="450" baseline="-25089" dirty="0">
                          <a:latin typeface="Times New Roman"/>
                          <a:cs typeface="Times New Roman"/>
                        </a:rPr>
                        <a:t>a</a:t>
                      </a:r>
                      <a:endParaRPr sz="2325" baseline="-25089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00755" y="1412747"/>
            <a:ext cx="1582420" cy="1079500"/>
          </a:xfrm>
          <a:custGeom>
            <a:avLst/>
            <a:gdLst/>
            <a:ahLst/>
            <a:cxnLst/>
            <a:rect l="l" t="t" r="r" b="b"/>
            <a:pathLst>
              <a:path w="1582420" h="1079500">
                <a:moveTo>
                  <a:pt x="0" y="0"/>
                </a:moveTo>
                <a:lnTo>
                  <a:pt x="1581911" y="107899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Find the steady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state error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system shown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Fig.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3.17,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when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reference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 r(t)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  <a:p>
            <a:pPr marL="561340" lvl="1" indent="-36703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561975" algn="l"/>
                <a:tab pos="3670300" algn="l"/>
                <a:tab pos="6414135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δ(t)	b)</a:t>
            </a:r>
            <a:r>
              <a:rPr sz="2400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u(t)	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c)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u(t)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690424"/>
            <a:ext cx="4978400" cy="9105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steady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state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error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2949" y="3003550"/>
            <a:ext cx="447675" cy="313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60" dirty="0">
                <a:latin typeface="Times New Roman"/>
                <a:cs typeface="Times New Roman"/>
              </a:rPr>
              <a:t>R</a:t>
            </a:r>
            <a:r>
              <a:rPr sz="1850" spc="80" dirty="0">
                <a:latin typeface="Times New Roman"/>
                <a:cs typeface="Times New Roman"/>
              </a:rPr>
              <a:t>(</a:t>
            </a:r>
            <a:r>
              <a:rPr sz="1850" i="1" spc="65" dirty="0">
                <a:latin typeface="Times New Roman"/>
                <a:cs typeface="Times New Roman"/>
              </a:rPr>
              <a:t>s</a:t>
            </a:r>
            <a:r>
              <a:rPr sz="1850" spc="20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29761" y="3340608"/>
            <a:ext cx="864235" cy="86995"/>
          </a:xfrm>
          <a:custGeom>
            <a:avLst/>
            <a:gdLst/>
            <a:ahLst/>
            <a:cxnLst/>
            <a:rect l="l" t="t" r="r" b="b"/>
            <a:pathLst>
              <a:path w="864235" h="86995">
                <a:moveTo>
                  <a:pt x="719327" y="0"/>
                </a:moveTo>
                <a:lnTo>
                  <a:pt x="719327" y="86867"/>
                </a:lnTo>
                <a:lnTo>
                  <a:pt x="815847" y="57912"/>
                </a:lnTo>
                <a:lnTo>
                  <a:pt x="733805" y="57912"/>
                </a:lnTo>
                <a:lnTo>
                  <a:pt x="733805" y="28955"/>
                </a:lnTo>
                <a:lnTo>
                  <a:pt x="815848" y="28955"/>
                </a:lnTo>
                <a:lnTo>
                  <a:pt x="719327" y="0"/>
                </a:lnTo>
                <a:close/>
              </a:path>
              <a:path w="864235" h="86995">
                <a:moveTo>
                  <a:pt x="719327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719327" y="57912"/>
                </a:lnTo>
                <a:lnTo>
                  <a:pt x="719327" y="28955"/>
                </a:lnTo>
                <a:close/>
              </a:path>
              <a:path w="864235" h="86995">
                <a:moveTo>
                  <a:pt x="815848" y="28955"/>
                </a:moveTo>
                <a:lnTo>
                  <a:pt x="733805" y="28955"/>
                </a:lnTo>
                <a:lnTo>
                  <a:pt x="733805" y="57912"/>
                </a:lnTo>
                <a:lnTo>
                  <a:pt x="815847" y="57912"/>
                </a:lnTo>
                <a:lnTo>
                  <a:pt x="864108" y="43433"/>
                </a:lnTo>
                <a:lnTo>
                  <a:pt x="815848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59808" y="3693414"/>
            <a:ext cx="86995" cy="554990"/>
          </a:xfrm>
          <a:custGeom>
            <a:avLst/>
            <a:gdLst/>
            <a:ahLst/>
            <a:cxnLst/>
            <a:rect l="l" t="t" r="r" b="b"/>
            <a:pathLst>
              <a:path w="86995" h="554989">
                <a:moveTo>
                  <a:pt x="57912" y="130302"/>
                </a:moveTo>
                <a:lnTo>
                  <a:pt x="28955" y="130302"/>
                </a:lnTo>
                <a:lnTo>
                  <a:pt x="28955" y="554736"/>
                </a:lnTo>
                <a:lnTo>
                  <a:pt x="57912" y="554736"/>
                </a:lnTo>
                <a:lnTo>
                  <a:pt x="57912" y="130302"/>
                </a:lnTo>
                <a:close/>
              </a:path>
              <a:path w="86995" h="554989">
                <a:moveTo>
                  <a:pt x="43433" y="0"/>
                </a:moveTo>
                <a:lnTo>
                  <a:pt x="0" y="144780"/>
                </a:lnTo>
                <a:lnTo>
                  <a:pt x="28955" y="144780"/>
                </a:lnTo>
                <a:lnTo>
                  <a:pt x="28955" y="130302"/>
                </a:lnTo>
                <a:lnTo>
                  <a:pt x="82524" y="130302"/>
                </a:lnTo>
                <a:lnTo>
                  <a:pt x="43433" y="0"/>
                </a:lnTo>
                <a:close/>
              </a:path>
              <a:path w="86995" h="554989">
                <a:moveTo>
                  <a:pt x="82524" y="130302"/>
                </a:moveTo>
                <a:lnTo>
                  <a:pt x="57912" y="130302"/>
                </a:lnTo>
                <a:lnTo>
                  <a:pt x="57912" y="144780"/>
                </a:lnTo>
                <a:lnTo>
                  <a:pt x="86867" y="144780"/>
                </a:lnTo>
                <a:lnTo>
                  <a:pt x="82524" y="1303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2750" y="3340608"/>
            <a:ext cx="1481455" cy="86995"/>
          </a:xfrm>
          <a:custGeom>
            <a:avLst/>
            <a:gdLst/>
            <a:ahLst/>
            <a:cxnLst/>
            <a:rect l="l" t="t" r="r" b="b"/>
            <a:pathLst>
              <a:path w="1481454" h="86995">
                <a:moveTo>
                  <a:pt x="1336548" y="0"/>
                </a:moveTo>
                <a:lnTo>
                  <a:pt x="1336548" y="86867"/>
                </a:lnTo>
                <a:lnTo>
                  <a:pt x="1433067" y="57912"/>
                </a:lnTo>
                <a:lnTo>
                  <a:pt x="1351026" y="57912"/>
                </a:lnTo>
                <a:lnTo>
                  <a:pt x="1351026" y="28955"/>
                </a:lnTo>
                <a:lnTo>
                  <a:pt x="1433068" y="28955"/>
                </a:lnTo>
                <a:lnTo>
                  <a:pt x="1336548" y="0"/>
                </a:lnTo>
                <a:close/>
              </a:path>
              <a:path w="1481454" h="86995">
                <a:moveTo>
                  <a:pt x="1336548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1336548" y="57912"/>
                </a:lnTo>
                <a:lnTo>
                  <a:pt x="1336548" y="28955"/>
                </a:lnTo>
                <a:close/>
              </a:path>
              <a:path w="1481454" h="86995">
                <a:moveTo>
                  <a:pt x="1433068" y="28955"/>
                </a:moveTo>
                <a:lnTo>
                  <a:pt x="1351026" y="28955"/>
                </a:lnTo>
                <a:lnTo>
                  <a:pt x="1351026" y="57912"/>
                </a:lnTo>
                <a:lnTo>
                  <a:pt x="1433067" y="57912"/>
                </a:lnTo>
                <a:lnTo>
                  <a:pt x="1481327" y="43433"/>
                </a:lnTo>
                <a:lnTo>
                  <a:pt x="1433068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5233" y="4245102"/>
            <a:ext cx="746760" cy="0"/>
          </a:xfrm>
          <a:custGeom>
            <a:avLst/>
            <a:gdLst/>
            <a:ahLst/>
            <a:cxnLst/>
            <a:rect l="l" t="t" r="r" b="b"/>
            <a:pathLst>
              <a:path w="746759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9338" y="4245102"/>
            <a:ext cx="1347470" cy="0"/>
          </a:xfrm>
          <a:custGeom>
            <a:avLst/>
            <a:gdLst/>
            <a:ahLst/>
            <a:cxnLst/>
            <a:rect l="l" t="t" r="r" b="b"/>
            <a:pathLst>
              <a:path w="1347470">
                <a:moveTo>
                  <a:pt x="0" y="0"/>
                </a:moveTo>
                <a:lnTo>
                  <a:pt x="1347215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65897" y="3384041"/>
            <a:ext cx="0" cy="864235"/>
          </a:xfrm>
          <a:custGeom>
            <a:avLst/>
            <a:gdLst/>
            <a:ahLst/>
            <a:cxnLst/>
            <a:rect l="l" t="t" r="r" b="b"/>
            <a:pathLst>
              <a:path h="864235">
                <a:moveTo>
                  <a:pt x="0" y="864108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38543" y="3003389"/>
            <a:ext cx="511809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i="1" spc="130" dirty="0">
                <a:latin typeface="Times New Roman"/>
                <a:cs typeface="Times New Roman"/>
              </a:rPr>
              <a:t>C</a:t>
            </a:r>
            <a:r>
              <a:rPr sz="2050" spc="80" dirty="0">
                <a:latin typeface="Times New Roman"/>
                <a:cs typeface="Times New Roman"/>
              </a:rPr>
              <a:t>(</a:t>
            </a:r>
            <a:r>
              <a:rPr sz="2050" i="1" spc="65" dirty="0">
                <a:latin typeface="Times New Roman"/>
                <a:cs typeface="Times New Roman"/>
              </a:rPr>
              <a:t>s</a:t>
            </a:r>
            <a:r>
              <a:rPr sz="2050" spc="1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92245" y="3070776"/>
            <a:ext cx="619125" cy="619760"/>
          </a:xfrm>
          <a:custGeom>
            <a:avLst/>
            <a:gdLst/>
            <a:ahLst/>
            <a:cxnLst/>
            <a:rect l="l" t="t" r="r" b="b"/>
            <a:pathLst>
              <a:path w="619125" h="619760">
                <a:moveTo>
                  <a:pt x="90397" y="87840"/>
                </a:moveTo>
                <a:lnTo>
                  <a:pt x="125226" y="58202"/>
                </a:lnTo>
                <a:lnTo>
                  <a:pt x="163103" y="34608"/>
                </a:lnTo>
                <a:lnTo>
                  <a:pt x="203349" y="17049"/>
                </a:lnTo>
                <a:lnTo>
                  <a:pt x="245284" y="5515"/>
                </a:lnTo>
                <a:lnTo>
                  <a:pt x="288230" y="0"/>
                </a:lnTo>
                <a:lnTo>
                  <a:pt x="331506" y="493"/>
                </a:lnTo>
                <a:lnTo>
                  <a:pt x="374432" y="6986"/>
                </a:lnTo>
                <a:lnTo>
                  <a:pt x="416330" y="19472"/>
                </a:lnTo>
                <a:lnTo>
                  <a:pt x="456519" y="37940"/>
                </a:lnTo>
                <a:lnTo>
                  <a:pt x="494321" y="62384"/>
                </a:lnTo>
                <a:lnTo>
                  <a:pt x="529055" y="92793"/>
                </a:lnTo>
                <a:lnTo>
                  <a:pt x="559057" y="127933"/>
                </a:lnTo>
                <a:lnTo>
                  <a:pt x="583045" y="166055"/>
                </a:lnTo>
                <a:lnTo>
                  <a:pt x="601022" y="206480"/>
                </a:lnTo>
                <a:lnTo>
                  <a:pt x="612988" y="248530"/>
                </a:lnTo>
                <a:lnTo>
                  <a:pt x="618944" y="291527"/>
                </a:lnTo>
                <a:lnTo>
                  <a:pt x="618893" y="334795"/>
                </a:lnTo>
                <a:lnTo>
                  <a:pt x="612833" y="377654"/>
                </a:lnTo>
                <a:lnTo>
                  <a:pt x="600768" y="419427"/>
                </a:lnTo>
                <a:lnTo>
                  <a:pt x="582698" y="459436"/>
                </a:lnTo>
                <a:lnTo>
                  <a:pt x="558624" y="497003"/>
                </a:lnTo>
                <a:lnTo>
                  <a:pt x="528547" y="531451"/>
                </a:lnTo>
                <a:lnTo>
                  <a:pt x="493718" y="561091"/>
                </a:lnTo>
                <a:lnTo>
                  <a:pt x="455841" y="584693"/>
                </a:lnTo>
                <a:lnTo>
                  <a:pt x="415595" y="602263"/>
                </a:lnTo>
                <a:lnTo>
                  <a:pt x="373660" y="613808"/>
                </a:lnTo>
                <a:lnTo>
                  <a:pt x="330714" y="619334"/>
                </a:lnTo>
                <a:lnTo>
                  <a:pt x="287438" y="618850"/>
                </a:lnTo>
                <a:lnTo>
                  <a:pt x="244512" y="612361"/>
                </a:lnTo>
                <a:lnTo>
                  <a:pt x="202614" y="599874"/>
                </a:lnTo>
                <a:lnTo>
                  <a:pt x="162425" y="581397"/>
                </a:lnTo>
                <a:lnTo>
                  <a:pt x="124623" y="556936"/>
                </a:lnTo>
                <a:lnTo>
                  <a:pt x="89889" y="526498"/>
                </a:lnTo>
                <a:lnTo>
                  <a:pt x="59887" y="491386"/>
                </a:lnTo>
                <a:lnTo>
                  <a:pt x="35899" y="453282"/>
                </a:lnTo>
                <a:lnTo>
                  <a:pt x="17922" y="412866"/>
                </a:lnTo>
                <a:lnTo>
                  <a:pt x="5956" y="370817"/>
                </a:lnTo>
                <a:lnTo>
                  <a:pt x="0" y="327815"/>
                </a:lnTo>
                <a:lnTo>
                  <a:pt x="51" y="284539"/>
                </a:lnTo>
                <a:lnTo>
                  <a:pt x="6111" y="241669"/>
                </a:lnTo>
                <a:lnTo>
                  <a:pt x="18176" y="199885"/>
                </a:lnTo>
                <a:lnTo>
                  <a:pt x="36246" y="159865"/>
                </a:lnTo>
                <a:lnTo>
                  <a:pt x="60320" y="122291"/>
                </a:lnTo>
                <a:lnTo>
                  <a:pt x="90397" y="8784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82134" y="3163570"/>
            <a:ext cx="439420" cy="433705"/>
          </a:xfrm>
          <a:custGeom>
            <a:avLst/>
            <a:gdLst/>
            <a:ahLst/>
            <a:cxnLst/>
            <a:rect l="l" t="t" r="r" b="b"/>
            <a:pathLst>
              <a:path w="439420" h="433704">
                <a:moveTo>
                  <a:pt x="439165" y="0"/>
                </a:moveTo>
                <a:lnTo>
                  <a:pt x="0" y="4337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2642" y="3158617"/>
            <a:ext cx="438150" cy="443865"/>
          </a:xfrm>
          <a:custGeom>
            <a:avLst/>
            <a:gdLst/>
            <a:ahLst/>
            <a:cxnLst/>
            <a:rect l="l" t="t" r="r" b="b"/>
            <a:pathLst>
              <a:path w="438150" h="443864">
                <a:moveTo>
                  <a:pt x="0" y="0"/>
                </a:moveTo>
                <a:lnTo>
                  <a:pt x="438150" y="44361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19421" y="357759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5685" y="338709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21885" y="3304794"/>
            <a:ext cx="0" cy="155575"/>
          </a:xfrm>
          <a:custGeom>
            <a:avLst/>
            <a:gdLst/>
            <a:ahLst/>
            <a:cxnLst/>
            <a:rect l="l" t="t" r="r" b="b"/>
            <a:pathLst>
              <a:path h="155575">
                <a:moveTo>
                  <a:pt x="0" y="155447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07019" y="3032505"/>
            <a:ext cx="455295" cy="312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i="1" spc="120" dirty="0">
                <a:latin typeface="Times New Roman"/>
                <a:cs typeface="Times New Roman"/>
              </a:rPr>
              <a:t>E</a:t>
            </a:r>
            <a:r>
              <a:rPr sz="1850" spc="75" dirty="0">
                <a:latin typeface="Times New Roman"/>
                <a:cs typeface="Times New Roman"/>
              </a:rPr>
              <a:t>(</a:t>
            </a:r>
            <a:r>
              <a:rPr sz="1850" i="1" spc="65" dirty="0">
                <a:latin typeface="Times New Roman"/>
                <a:cs typeface="Times New Roman"/>
              </a:rPr>
              <a:t>s</a:t>
            </a:r>
            <a:r>
              <a:rPr sz="1850" spc="15" dirty="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8641" y="3071622"/>
            <a:ext cx="864235" cy="568960"/>
          </a:xfrm>
          <a:custGeom>
            <a:avLst/>
            <a:gdLst/>
            <a:ahLst/>
            <a:cxnLst/>
            <a:rect l="l" t="t" r="r" b="b"/>
            <a:pathLst>
              <a:path w="864234" h="568960">
                <a:moveTo>
                  <a:pt x="0" y="568451"/>
                </a:moveTo>
                <a:lnTo>
                  <a:pt x="864108" y="568451"/>
                </a:lnTo>
                <a:lnTo>
                  <a:pt x="864108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27746" y="3352033"/>
            <a:ext cx="458470" cy="0"/>
          </a:xfrm>
          <a:custGeom>
            <a:avLst/>
            <a:gdLst/>
            <a:ahLst/>
            <a:cxnLst/>
            <a:rect l="l" t="t" r="r" b="b"/>
            <a:pathLst>
              <a:path w="458470">
                <a:moveTo>
                  <a:pt x="0" y="0"/>
                </a:moveTo>
                <a:lnTo>
                  <a:pt x="458217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98641" y="3071622"/>
            <a:ext cx="864235" cy="5689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 algn="ctr">
              <a:lnSpc>
                <a:spcPts val="1885"/>
              </a:lnSpc>
            </a:pPr>
            <a:r>
              <a:rPr sz="1850" spc="-35" dirty="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  <a:p>
            <a:pPr marL="60960" algn="ctr">
              <a:lnSpc>
                <a:spcPct val="100000"/>
              </a:lnSpc>
              <a:spcBef>
                <a:spcPts val="360"/>
              </a:spcBef>
            </a:pPr>
            <a:r>
              <a:rPr sz="1850" i="1" spc="-30" dirty="0">
                <a:latin typeface="Times New Roman"/>
                <a:cs typeface="Times New Roman"/>
              </a:rPr>
              <a:t>s </a:t>
            </a:r>
            <a:r>
              <a:rPr sz="1850" spc="-40" dirty="0">
                <a:latin typeface="Symbol"/>
                <a:cs typeface="Symbol"/>
              </a:rPr>
              <a:t>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35" dirty="0">
                <a:latin typeface="Times New Roman"/>
                <a:cs typeface="Times New Roman"/>
              </a:rPr>
              <a:t>4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56553" y="3838194"/>
            <a:ext cx="868680" cy="582295"/>
          </a:xfrm>
          <a:custGeom>
            <a:avLst/>
            <a:gdLst/>
            <a:ahLst/>
            <a:cxnLst/>
            <a:rect l="l" t="t" r="r" b="b"/>
            <a:pathLst>
              <a:path w="868679" h="582295">
                <a:moveTo>
                  <a:pt x="0" y="582167"/>
                </a:moveTo>
                <a:lnTo>
                  <a:pt x="868679" y="582167"/>
                </a:lnTo>
                <a:lnTo>
                  <a:pt x="868679" y="0"/>
                </a:lnTo>
                <a:lnTo>
                  <a:pt x="0" y="0"/>
                </a:lnTo>
                <a:lnTo>
                  <a:pt x="0" y="5821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14718" y="4122912"/>
            <a:ext cx="389890" cy="0"/>
          </a:xfrm>
          <a:custGeom>
            <a:avLst/>
            <a:gdLst/>
            <a:ahLst/>
            <a:cxnLst/>
            <a:rect l="l" t="t" r="r" b="b"/>
            <a:pathLst>
              <a:path w="389890">
                <a:moveTo>
                  <a:pt x="0" y="0"/>
                </a:moveTo>
                <a:lnTo>
                  <a:pt x="389774" y="0"/>
                </a:lnTo>
              </a:path>
            </a:pathLst>
          </a:custGeom>
          <a:ln w="8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56553" y="3838194"/>
            <a:ext cx="868680" cy="58229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9370" algn="ctr">
              <a:lnSpc>
                <a:spcPts val="1955"/>
              </a:lnSpc>
            </a:pPr>
            <a:r>
              <a:rPr sz="1650" spc="-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  <a:p>
            <a:pPr marL="59690" algn="ctr">
              <a:lnSpc>
                <a:spcPct val="100000"/>
              </a:lnSpc>
              <a:spcBef>
                <a:spcPts val="330"/>
              </a:spcBef>
            </a:pPr>
            <a:r>
              <a:rPr sz="1650" i="1" spc="-5" dirty="0">
                <a:latin typeface="Times New Roman"/>
                <a:cs typeface="Times New Roman"/>
              </a:rPr>
              <a:t>s </a:t>
            </a:r>
            <a:r>
              <a:rPr sz="1650" spc="-5" dirty="0">
                <a:latin typeface="Symbol"/>
                <a:cs typeface="Symbol"/>
              </a:rPr>
              <a:t></a:t>
            </a:r>
            <a:r>
              <a:rPr sz="1650" spc="-23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85944" y="3325367"/>
            <a:ext cx="992505" cy="76200"/>
          </a:xfrm>
          <a:custGeom>
            <a:avLst/>
            <a:gdLst/>
            <a:ahLst/>
            <a:cxnLst/>
            <a:rect l="l" t="t" r="r" b="b"/>
            <a:pathLst>
              <a:path w="992504" h="76200">
                <a:moveTo>
                  <a:pt x="915923" y="0"/>
                </a:moveTo>
                <a:lnTo>
                  <a:pt x="915923" y="76200"/>
                </a:lnTo>
                <a:lnTo>
                  <a:pt x="979423" y="44450"/>
                </a:lnTo>
                <a:lnTo>
                  <a:pt x="928623" y="44450"/>
                </a:lnTo>
                <a:lnTo>
                  <a:pt x="928623" y="31750"/>
                </a:lnTo>
                <a:lnTo>
                  <a:pt x="979423" y="31750"/>
                </a:lnTo>
                <a:lnTo>
                  <a:pt x="915923" y="0"/>
                </a:lnTo>
                <a:close/>
              </a:path>
              <a:path w="992504" h="76200">
                <a:moveTo>
                  <a:pt x="91592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15923" y="44450"/>
                </a:lnTo>
                <a:lnTo>
                  <a:pt x="915923" y="31750"/>
                </a:lnTo>
                <a:close/>
              </a:path>
              <a:path w="992504" h="76200">
                <a:moveTo>
                  <a:pt x="979423" y="31750"/>
                </a:moveTo>
                <a:lnTo>
                  <a:pt x="928623" y="31750"/>
                </a:lnTo>
                <a:lnTo>
                  <a:pt x="928623" y="44450"/>
                </a:lnTo>
                <a:lnTo>
                  <a:pt x="979423" y="44450"/>
                </a:lnTo>
                <a:lnTo>
                  <a:pt x="992123" y="38100"/>
                </a:lnTo>
                <a:lnTo>
                  <a:pt x="97942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67955" y="3737609"/>
            <a:ext cx="936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94852" y="6154824"/>
            <a:ext cx="18669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120" dirty="0">
                <a:latin typeface="Times New Roman"/>
                <a:cs typeface="Times New Roman"/>
              </a:rPr>
              <a:t>ss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79616" y="5879406"/>
            <a:ext cx="245110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i="1" spc="260" dirty="0">
                <a:latin typeface="Times New Roman"/>
                <a:cs typeface="Times New Roman"/>
              </a:rPr>
              <a:t>e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7346" y="5931605"/>
            <a:ext cx="473900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103245" algn="l"/>
                <a:tab pos="4050029" algn="l"/>
              </a:tabLst>
            </a:pPr>
            <a:r>
              <a:rPr sz="2200" spc="215" dirty="0">
                <a:latin typeface="Symbol"/>
                <a:cs typeface="Symbol"/>
              </a:rPr>
              <a:t>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lim </a:t>
            </a:r>
            <a:r>
              <a:rPr sz="2200" i="1" spc="220" dirty="0">
                <a:latin typeface="Times New Roman"/>
                <a:cs typeface="Times New Roman"/>
              </a:rPr>
              <a:t>sE</a:t>
            </a:r>
            <a:r>
              <a:rPr sz="2200" spc="22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s</a:t>
            </a:r>
            <a:r>
              <a:rPr sz="2200" spc="220" dirty="0">
                <a:latin typeface="Times New Roman"/>
                <a:cs typeface="Times New Roman"/>
              </a:rPr>
              <a:t>)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Symbol"/>
                <a:cs typeface="Symbol"/>
              </a:rPr>
              <a:t>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lim</a:t>
            </a:r>
            <a:r>
              <a:rPr sz="3300" u="sng" spc="17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300" u="sng" spc="29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s</a:t>
            </a:r>
            <a:r>
              <a:rPr sz="2200" spc="22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42502" y="6149766"/>
            <a:ext cx="224028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i="1" spc="209" baseline="17094" dirty="0">
                <a:latin typeface="Times New Roman"/>
                <a:cs typeface="Times New Roman"/>
              </a:rPr>
              <a:t>s</a:t>
            </a:r>
            <a:r>
              <a:rPr sz="1950" spc="209" baseline="17094" dirty="0">
                <a:latin typeface="Symbol"/>
                <a:cs typeface="Symbol"/>
              </a:rPr>
              <a:t></a:t>
            </a:r>
            <a:r>
              <a:rPr sz="1950" spc="209" baseline="17094" dirty="0">
                <a:latin typeface="Times New Roman"/>
                <a:cs typeface="Times New Roman"/>
              </a:rPr>
              <a:t>0</a:t>
            </a:r>
            <a:r>
              <a:rPr sz="1950" spc="330" baseline="17094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1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Symbol"/>
                <a:cs typeface="Symbol"/>
              </a:rPr>
              <a:t>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270" dirty="0">
                <a:latin typeface="Times New Roman"/>
                <a:cs typeface="Times New Roman"/>
              </a:rPr>
              <a:t>G</a:t>
            </a:r>
            <a:r>
              <a:rPr sz="2200" spc="270" dirty="0">
                <a:latin typeface="Times New Roman"/>
                <a:cs typeface="Times New Roman"/>
              </a:rPr>
              <a:t>(</a:t>
            </a:r>
            <a:r>
              <a:rPr sz="2200" i="1" spc="270" dirty="0">
                <a:latin typeface="Times New Roman"/>
                <a:cs typeface="Times New Roman"/>
              </a:rPr>
              <a:t>s</a:t>
            </a:r>
            <a:r>
              <a:rPr sz="2200" spc="270" dirty="0">
                <a:latin typeface="Times New Roman"/>
                <a:cs typeface="Times New Roman"/>
              </a:rPr>
              <a:t>)</a:t>
            </a:r>
            <a:r>
              <a:rPr sz="2200" i="1" spc="270" dirty="0">
                <a:latin typeface="Times New Roman"/>
                <a:cs typeface="Times New Roman"/>
              </a:rPr>
              <a:t>H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(</a:t>
            </a:r>
            <a:r>
              <a:rPr sz="2200" i="1" spc="200" dirty="0">
                <a:latin typeface="Times New Roman"/>
                <a:cs typeface="Times New Roman"/>
              </a:rPr>
              <a:t>s</a:t>
            </a:r>
            <a:r>
              <a:rPr sz="2200" spc="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8596" y="6212773"/>
            <a:ext cx="38989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114" dirty="0">
                <a:latin typeface="Times New Roman"/>
                <a:cs typeface="Times New Roman"/>
              </a:rPr>
              <a:t>s</a:t>
            </a:r>
            <a:r>
              <a:rPr sz="1300" spc="190" dirty="0">
                <a:latin typeface="Symbol"/>
                <a:cs typeface="Symbol"/>
              </a:rPr>
              <a:t></a:t>
            </a:r>
            <a:r>
              <a:rPr sz="1300" spc="10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55" dirty="0"/>
              <a:t> </a:t>
            </a:r>
            <a:r>
              <a:rPr spc="-3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(a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075178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(b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843094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7455" y="2612628"/>
            <a:ext cx="632460" cy="0"/>
          </a:xfrm>
          <a:custGeom>
            <a:avLst/>
            <a:gdLst/>
            <a:ahLst/>
            <a:cxnLst/>
            <a:rect l="l" t="t" r="r" b="b"/>
            <a:pathLst>
              <a:path w="632459">
                <a:moveTo>
                  <a:pt x="0" y="0"/>
                </a:moveTo>
                <a:lnTo>
                  <a:pt x="632315" y="0"/>
                </a:lnTo>
              </a:path>
            </a:pathLst>
          </a:custGeom>
          <a:ln w="5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5144" y="2612628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1938" y="0"/>
                </a:lnTo>
              </a:path>
            </a:pathLst>
          </a:custGeom>
          <a:ln w="5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26176" y="2223594"/>
            <a:ext cx="85598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3260" algn="l"/>
              </a:tabLst>
            </a:pPr>
            <a:r>
              <a:rPr sz="2150" spc="175" dirty="0">
                <a:latin typeface="Times New Roman"/>
                <a:cs typeface="Times New Roman"/>
              </a:rPr>
              <a:t>5	2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6904" y="2394260"/>
            <a:ext cx="39878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175" dirty="0">
                <a:latin typeface="Times New Roman"/>
                <a:cs typeface="Times New Roman"/>
              </a:rPr>
              <a:t>1</a:t>
            </a:r>
            <a:r>
              <a:rPr sz="2150" spc="-300" dirty="0">
                <a:latin typeface="Times New Roman"/>
                <a:cs typeface="Times New Roman"/>
              </a:rPr>
              <a:t> </a:t>
            </a:r>
            <a:r>
              <a:rPr sz="2150" spc="190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0656" y="2606755"/>
            <a:ext cx="129095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i="1" spc="135" dirty="0">
                <a:latin typeface="Times New Roman"/>
                <a:cs typeface="Times New Roman"/>
              </a:rPr>
              <a:t>s</a:t>
            </a:r>
            <a:r>
              <a:rPr sz="2150" i="1" dirty="0">
                <a:latin typeface="Times New Roman"/>
                <a:cs typeface="Times New Roman"/>
              </a:rPr>
              <a:t> </a:t>
            </a:r>
            <a:r>
              <a:rPr sz="2150" spc="190" dirty="0">
                <a:latin typeface="Symbol"/>
                <a:cs typeface="Symbol"/>
              </a:rPr>
              <a:t>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4</a:t>
            </a:r>
            <a:r>
              <a:rPr sz="2150" spc="240" dirty="0">
                <a:latin typeface="Times New Roman"/>
                <a:cs typeface="Times New Roman"/>
              </a:rPr>
              <a:t> </a:t>
            </a:r>
            <a:r>
              <a:rPr sz="2150" i="1" spc="135" dirty="0">
                <a:latin typeface="Times New Roman"/>
                <a:cs typeface="Times New Roman"/>
              </a:rPr>
              <a:t>s</a:t>
            </a:r>
            <a:r>
              <a:rPr sz="2150" i="1" spc="5" dirty="0">
                <a:latin typeface="Times New Roman"/>
                <a:cs typeface="Times New Roman"/>
              </a:rPr>
              <a:t> </a:t>
            </a:r>
            <a:r>
              <a:rPr sz="2150" spc="190" dirty="0">
                <a:latin typeface="Symbol"/>
                <a:cs typeface="Symbol"/>
              </a:rPr>
              <a:t>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7720" y="2047352"/>
            <a:ext cx="34671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734185" algn="l"/>
                <a:tab pos="2684780" algn="l"/>
              </a:tabLst>
            </a:pPr>
            <a:r>
              <a:rPr sz="2150" spc="190" dirty="0">
                <a:latin typeface="Symbol"/>
                <a:cs typeface="Symbol"/>
              </a:rPr>
              <a:t>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Times New Roman"/>
                <a:cs typeface="Times New Roman"/>
              </a:rPr>
              <a:t>lim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i="1" spc="135" dirty="0">
                <a:latin typeface="Times New Roman"/>
                <a:cs typeface="Times New Roman"/>
              </a:rPr>
              <a:t>s</a:t>
            </a:r>
            <a:r>
              <a:rPr sz="3225" i="1" u="sng" spc="20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25" u="sng" spc="26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150" spc="125" dirty="0">
                <a:latin typeface="Times New Roman"/>
                <a:cs typeface="Times New Roman"/>
              </a:rPr>
              <a:t>.1 </a:t>
            </a:r>
            <a:r>
              <a:rPr sz="2150" spc="190" dirty="0">
                <a:latin typeface="Symbol"/>
                <a:cs typeface="Symbol"/>
              </a:rPr>
              <a:t>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0464" y="2321141"/>
            <a:ext cx="378460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120" dirty="0">
                <a:latin typeface="Times New Roman"/>
                <a:cs typeface="Times New Roman"/>
              </a:rPr>
              <a:t>s</a:t>
            </a:r>
            <a:r>
              <a:rPr sz="1250" spc="195" dirty="0">
                <a:latin typeface="Symbol"/>
                <a:cs typeface="Symbol"/>
              </a:rPr>
              <a:t></a:t>
            </a:r>
            <a:r>
              <a:rPr sz="1250" spc="10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0772" y="2264811"/>
            <a:ext cx="18224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1724" y="1996108"/>
            <a:ext cx="2368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40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2090" y="1255729"/>
            <a:ext cx="132651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i="1" spc="100" dirty="0">
                <a:latin typeface="Times New Roman"/>
                <a:cs typeface="Times New Roman"/>
              </a:rPr>
              <a:t>r</a:t>
            </a:r>
            <a:r>
              <a:rPr sz="2400" spc="100" dirty="0">
                <a:latin typeface="Times New Roman"/>
                <a:cs typeface="Times New Roman"/>
              </a:rPr>
              <a:t>(</a:t>
            </a:r>
            <a:r>
              <a:rPr sz="2400" i="1" spc="100" dirty="0">
                <a:latin typeface="Times New Roman"/>
                <a:cs typeface="Times New Roman"/>
              </a:rPr>
              <a:t>t</a:t>
            </a:r>
            <a:r>
              <a:rPr sz="2400" spc="100" dirty="0">
                <a:latin typeface="Times New Roman"/>
                <a:cs typeface="Times New Roman"/>
              </a:rPr>
              <a:t>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Symbol"/>
                <a:cs typeface="Symbol"/>
              </a:rPr>
              <a:t>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Symbol"/>
                <a:cs typeface="Symbol"/>
              </a:rPr>
              <a:t></a:t>
            </a:r>
            <a:r>
              <a:rPr sz="2550" i="1" spc="-32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(</a:t>
            </a:r>
            <a:r>
              <a:rPr sz="2400" i="1" spc="95" dirty="0">
                <a:latin typeface="Times New Roman"/>
                <a:cs typeface="Times New Roman"/>
              </a:rPr>
              <a:t>t</a:t>
            </a:r>
            <a:r>
              <a:rPr sz="2400" spc="9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7308" y="4044453"/>
            <a:ext cx="323596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417445" algn="l"/>
                <a:tab pos="2908935" algn="l"/>
              </a:tabLst>
            </a:pPr>
            <a:r>
              <a:rPr sz="2150" spc="240" dirty="0">
                <a:latin typeface="Times New Roman"/>
                <a:cs typeface="Times New Roman"/>
              </a:rPr>
              <a:t>(</a:t>
            </a:r>
            <a:r>
              <a:rPr sz="2150" i="1" spc="150" dirty="0">
                <a:latin typeface="Times New Roman"/>
                <a:cs typeface="Times New Roman"/>
              </a:rPr>
              <a:t>s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0" dirty="0">
                <a:latin typeface="Times New Roman"/>
                <a:cs typeface="Times New Roman"/>
              </a:rPr>
              <a:t> </a:t>
            </a:r>
            <a:r>
              <a:rPr sz="2150" spc="195" dirty="0">
                <a:latin typeface="Times New Roman"/>
                <a:cs typeface="Times New Roman"/>
              </a:rPr>
              <a:t>4</a:t>
            </a:r>
            <a:r>
              <a:rPr sz="2150" spc="105" dirty="0">
                <a:latin typeface="Times New Roman"/>
                <a:cs typeface="Times New Roman"/>
              </a:rPr>
              <a:t>)</a:t>
            </a:r>
            <a:r>
              <a:rPr sz="2150" spc="245" dirty="0">
                <a:latin typeface="Times New Roman"/>
                <a:cs typeface="Times New Roman"/>
              </a:rPr>
              <a:t>(</a:t>
            </a:r>
            <a:r>
              <a:rPr sz="2150" i="1" spc="150" dirty="0">
                <a:latin typeface="Times New Roman"/>
                <a:cs typeface="Times New Roman"/>
              </a:rPr>
              <a:t>s</a:t>
            </a:r>
            <a:r>
              <a:rPr sz="2150" i="1" spc="1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40" dirty="0">
                <a:latin typeface="Times New Roman"/>
                <a:cs typeface="Times New Roman"/>
              </a:rPr>
              <a:t> </a:t>
            </a:r>
            <a:r>
              <a:rPr sz="2150" spc="15" dirty="0">
                <a:latin typeface="Times New Roman"/>
                <a:cs typeface="Times New Roman"/>
              </a:rPr>
              <a:t>1</a:t>
            </a:r>
            <a:r>
              <a:rPr sz="2150" spc="125" dirty="0">
                <a:latin typeface="Times New Roman"/>
                <a:cs typeface="Times New Roman"/>
              </a:rPr>
              <a:t>)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35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1</a:t>
            </a:r>
            <a:r>
              <a:rPr sz="2150" spc="19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150" dirty="0">
                <a:latin typeface="Times New Roman"/>
                <a:cs typeface="Times New Roman"/>
              </a:rPr>
              <a:t>s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spc="155" dirty="0">
                <a:latin typeface="Times New Roman"/>
                <a:cs typeface="Times New Roman"/>
              </a:rPr>
              <a:t>14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19971" y="3659283"/>
            <a:ext cx="4148454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255395" algn="l"/>
                <a:tab pos="3173095" algn="l"/>
              </a:tabLst>
            </a:pPr>
            <a:r>
              <a:rPr sz="3225" spc="315" baseline="-34883" dirty="0">
                <a:latin typeface="Symbol"/>
                <a:cs typeface="Symbol"/>
              </a:rPr>
              <a:t></a:t>
            </a:r>
            <a:r>
              <a:rPr sz="3225" spc="67" baseline="-34883" dirty="0">
                <a:latin typeface="Times New Roman"/>
                <a:cs typeface="Times New Roman"/>
              </a:rPr>
              <a:t> </a:t>
            </a:r>
            <a:r>
              <a:rPr sz="3225" spc="172" baseline="-34883" dirty="0">
                <a:latin typeface="Times New Roman"/>
                <a:cs typeface="Times New Roman"/>
              </a:rPr>
              <a:t>lim</a:t>
            </a:r>
            <a:r>
              <a:rPr sz="3225" spc="-44" baseline="-34883" dirty="0">
                <a:latin typeface="Times New Roman"/>
                <a:cs typeface="Times New Roman"/>
              </a:rPr>
              <a:t> </a:t>
            </a:r>
            <a:r>
              <a:rPr sz="3225" i="1" spc="225" baseline="-34883" dirty="0">
                <a:latin typeface="Times New Roman"/>
                <a:cs typeface="Times New Roman"/>
              </a:rPr>
              <a:t>s</a:t>
            </a:r>
            <a:r>
              <a:rPr sz="2150" i="1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2150" u="sng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4)(</a:t>
            </a:r>
            <a:r>
              <a:rPr sz="2150" i="1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2150" u="sng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	</a:t>
            </a:r>
            <a:r>
              <a:rPr sz="3225" spc="142" baseline="-34883" dirty="0">
                <a:latin typeface="Times New Roman"/>
                <a:cs typeface="Times New Roman"/>
              </a:rPr>
              <a:t>. </a:t>
            </a:r>
            <a:r>
              <a:rPr sz="215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3225" spc="315" baseline="-34883" dirty="0">
                <a:latin typeface="Symbol"/>
                <a:cs typeface="Symbol"/>
              </a:rPr>
              <a:t></a:t>
            </a:r>
            <a:r>
              <a:rPr sz="2150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33792" y="4106094"/>
            <a:ext cx="3816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125" dirty="0">
                <a:latin typeface="Times New Roman"/>
                <a:cs typeface="Times New Roman"/>
              </a:rPr>
              <a:t>s</a:t>
            </a:r>
            <a:r>
              <a:rPr sz="1250" spc="200" dirty="0">
                <a:latin typeface="Symbol"/>
                <a:cs typeface="Symbol"/>
              </a:rPr>
              <a:t></a:t>
            </a:r>
            <a:r>
              <a:rPr sz="1250" spc="114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2276" y="4049402"/>
            <a:ext cx="18351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01970" y="3779958"/>
            <a:ext cx="240029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45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3709" y="3040749"/>
            <a:ext cx="143129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90" dirty="0">
                <a:latin typeface="Times New Roman"/>
                <a:cs typeface="Times New Roman"/>
              </a:rPr>
              <a:t>r</a:t>
            </a:r>
            <a:r>
              <a:rPr sz="2700" spc="90" dirty="0">
                <a:latin typeface="Times New Roman"/>
                <a:cs typeface="Times New Roman"/>
              </a:rPr>
              <a:t>(</a:t>
            </a:r>
            <a:r>
              <a:rPr sz="2700" i="1" spc="90" dirty="0">
                <a:latin typeface="Times New Roman"/>
                <a:cs typeface="Times New Roman"/>
              </a:rPr>
              <a:t>t</a:t>
            </a:r>
            <a:r>
              <a:rPr sz="2700" spc="90" dirty="0">
                <a:latin typeface="Times New Roman"/>
                <a:cs typeface="Times New Roman"/>
              </a:rPr>
              <a:t>) </a:t>
            </a:r>
            <a:r>
              <a:rPr sz="2700" spc="60" dirty="0">
                <a:latin typeface="Symbol"/>
                <a:cs typeface="Symbol"/>
              </a:rPr>
              <a:t>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u</a:t>
            </a:r>
            <a:r>
              <a:rPr sz="2700" spc="80" dirty="0">
                <a:latin typeface="Times New Roman"/>
                <a:cs typeface="Times New Roman"/>
              </a:rPr>
              <a:t>(</a:t>
            </a:r>
            <a:r>
              <a:rPr sz="2700" i="1" spc="80" dirty="0">
                <a:latin typeface="Times New Roman"/>
                <a:cs typeface="Times New Roman"/>
              </a:rPr>
              <a:t>t</a:t>
            </a:r>
            <a:r>
              <a:rPr sz="2700" spc="8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3836" y="4775062"/>
            <a:ext cx="165862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6170" algn="l"/>
              </a:tabLst>
            </a:pPr>
            <a:r>
              <a:rPr sz="2700" i="1" spc="105" dirty="0">
                <a:latin typeface="Times New Roman"/>
                <a:cs typeface="Times New Roman"/>
              </a:rPr>
              <a:t>r</a:t>
            </a:r>
            <a:r>
              <a:rPr sz="2700" spc="50" dirty="0">
                <a:latin typeface="Times New Roman"/>
                <a:cs typeface="Times New Roman"/>
              </a:rPr>
              <a:t>(</a:t>
            </a:r>
            <a:r>
              <a:rPr sz="2700" i="1" spc="170" dirty="0">
                <a:latin typeface="Times New Roman"/>
                <a:cs typeface="Times New Roman"/>
              </a:rPr>
              <a:t>t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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t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75" dirty="0">
                <a:latin typeface="Times New Roman"/>
                <a:cs typeface="Times New Roman"/>
              </a:rPr>
              <a:t>u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160" dirty="0">
                <a:latin typeface="Times New Roman"/>
                <a:cs typeface="Times New Roman"/>
              </a:rPr>
              <a:t>t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46049" y="5818446"/>
            <a:ext cx="31750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225" i="1" spc="322" baseline="-24547" dirty="0">
                <a:latin typeface="Times New Roman"/>
                <a:cs typeface="Times New Roman"/>
              </a:rPr>
              <a:t>s</a:t>
            </a:r>
            <a:r>
              <a:rPr sz="1250" spc="21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67201" y="5941833"/>
            <a:ext cx="222694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95" dirty="0">
                <a:latin typeface="Times New Roman"/>
                <a:cs typeface="Times New Roman"/>
              </a:rPr>
              <a:t>(</a:t>
            </a:r>
            <a:r>
              <a:rPr sz="2150" i="1" spc="195" dirty="0">
                <a:latin typeface="Times New Roman"/>
                <a:cs typeface="Times New Roman"/>
              </a:rPr>
              <a:t>s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175" dirty="0">
                <a:latin typeface="Times New Roman"/>
                <a:cs typeface="Times New Roman"/>
              </a:rPr>
              <a:t>4)(</a:t>
            </a:r>
            <a:r>
              <a:rPr sz="2150" i="1" spc="175" dirty="0">
                <a:latin typeface="Times New Roman"/>
                <a:cs typeface="Times New Roman"/>
              </a:rPr>
              <a:t>s</a:t>
            </a:r>
            <a:r>
              <a:rPr sz="2150" i="1" spc="-5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45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1)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19934" y="5556663"/>
            <a:ext cx="427164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254760" algn="l"/>
                <a:tab pos="3171825" algn="l"/>
                <a:tab pos="3748404" algn="l"/>
              </a:tabLst>
            </a:pPr>
            <a:r>
              <a:rPr sz="3225" spc="315" baseline="-34883" dirty="0">
                <a:latin typeface="Symbol"/>
                <a:cs typeface="Symbol"/>
              </a:rPr>
              <a:t></a:t>
            </a:r>
            <a:r>
              <a:rPr sz="3225" spc="60" baseline="-34883" dirty="0">
                <a:latin typeface="Times New Roman"/>
                <a:cs typeface="Times New Roman"/>
              </a:rPr>
              <a:t> </a:t>
            </a:r>
            <a:r>
              <a:rPr sz="3225" spc="172" baseline="-34883" dirty="0">
                <a:latin typeface="Times New Roman"/>
                <a:cs typeface="Times New Roman"/>
              </a:rPr>
              <a:t>lim</a:t>
            </a:r>
            <a:r>
              <a:rPr sz="3225" spc="-37" baseline="-34883" dirty="0">
                <a:latin typeface="Times New Roman"/>
                <a:cs typeface="Times New Roman"/>
              </a:rPr>
              <a:t> </a:t>
            </a:r>
            <a:r>
              <a:rPr sz="3225" i="1" spc="225" baseline="-34883" dirty="0">
                <a:latin typeface="Times New Roman"/>
                <a:cs typeface="Times New Roman"/>
              </a:rPr>
              <a:t>s</a:t>
            </a:r>
            <a:r>
              <a:rPr sz="2150" i="1" u="sng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2150" u="sng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-3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4)(</a:t>
            </a:r>
            <a:r>
              <a:rPr sz="2150" i="1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2150" u="sng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-2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	</a:t>
            </a:r>
            <a:r>
              <a:rPr sz="3225" spc="142" baseline="-34883" dirty="0">
                <a:latin typeface="Times New Roman"/>
                <a:cs typeface="Times New Roman"/>
              </a:rPr>
              <a:t>.</a:t>
            </a:r>
            <a:r>
              <a:rPr sz="2150" u="sng" spc="4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50" spc="190" dirty="0">
                <a:latin typeface="Times New Roman"/>
                <a:cs typeface="Times New Roman"/>
              </a:rPr>
              <a:t>	</a:t>
            </a:r>
            <a:r>
              <a:rPr sz="3225" spc="315" baseline="-34883" dirty="0">
                <a:latin typeface="Symbol"/>
                <a:cs typeface="Symbol"/>
              </a:rPr>
              <a:t></a:t>
            </a:r>
            <a:r>
              <a:rPr sz="3225" spc="15" baseline="-34883" dirty="0">
                <a:latin typeface="Times New Roman"/>
                <a:cs typeface="Times New Roman"/>
              </a:rPr>
              <a:t> </a:t>
            </a:r>
            <a:r>
              <a:rPr sz="3225" spc="412" baseline="-34883" dirty="0">
                <a:latin typeface="Symbol"/>
                <a:cs typeface="Symbol"/>
              </a:rPr>
              <a:t></a:t>
            </a:r>
            <a:endParaRPr sz="3225" baseline="-34883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33734" y="6003474"/>
            <a:ext cx="38163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125" dirty="0">
                <a:latin typeface="Times New Roman"/>
                <a:cs typeface="Times New Roman"/>
              </a:rPr>
              <a:t>s</a:t>
            </a:r>
            <a:r>
              <a:rPr sz="1250" spc="200" dirty="0">
                <a:latin typeface="Symbol"/>
                <a:cs typeface="Symbol"/>
              </a:rPr>
              <a:t></a:t>
            </a:r>
            <a:r>
              <a:rPr sz="1250" spc="114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2257" y="5946782"/>
            <a:ext cx="18351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01967" y="5677339"/>
            <a:ext cx="240029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45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031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Higher </a:t>
            </a:r>
            <a:r>
              <a:rPr spc="-45" dirty="0"/>
              <a:t>Order </a:t>
            </a:r>
            <a:r>
              <a:rPr spc="-60" dirty="0"/>
              <a:t>Systems</a:t>
            </a:r>
            <a:r>
              <a:rPr spc="-235" dirty="0"/>
              <a:t> </a:t>
            </a:r>
            <a:r>
              <a:rPr spc="-45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9390" cy="299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762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1077595" algn="l"/>
                <a:tab pos="2252980" algn="l"/>
                <a:tab pos="3644900" algn="l"/>
                <a:tab pos="4110990" algn="l"/>
                <a:tab pos="6011545" algn="l"/>
                <a:tab pos="7264400" algn="l"/>
                <a:tab pos="8515985" algn="l"/>
                <a:tab pos="8983980" algn="l"/>
                <a:tab pos="9334500" algn="l"/>
                <a:tab pos="1006792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natu</a:t>
            </a:r>
            <a:r>
              <a:rPr sz="2400" spc="1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l	re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pon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e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	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h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ighe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r-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order	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ystem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nsis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ts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	a	sum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of  terms, one term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each characteristic</a:t>
            </a:r>
            <a:r>
              <a:rPr sz="2400" spc="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root:</a:t>
            </a:r>
            <a:endParaRPr sz="2400">
              <a:latin typeface="Trebuchet MS"/>
              <a:cs typeface="Trebuchet MS"/>
            </a:endParaRPr>
          </a:p>
          <a:p>
            <a:pPr marL="698500" marR="5715" lvl="1" indent="-228600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69913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For each distinct real characteristic root, there 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is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 real exponential term 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in 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 system natural</a:t>
            </a:r>
            <a:r>
              <a:rPr sz="2200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response.</a:t>
            </a:r>
            <a:endParaRPr sz="2200">
              <a:latin typeface="Trebuchet MS"/>
              <a:cs typeface="Trebuchet MS"/>
            </a:endParaRPr>
          </a:p>
          <a:p>
            <a:pPr marL="698500" marR="6350" lvl="1" indent="-2286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9135" algn="l"/>
                <a:tab pos="1292860" algn="l"/>
                <a:tab pos="2073275" algn="l"/>
                <a:tab pos="2753360" algn="l"/>
                <a:tab pos="3196590" algn="l"/>
                <a:tab pos="4435475" algn="l"/>
                <a:tab pos="5871210" algn="l"/>
                <a:tab pos="6795134" algn="l"/>
                <a:tab pos="7662545" algn="l"/>
                <a:tab pos="8044815" algn="l"/>
                <a:tab pos="8382000" algn="l"/>
                <a:tab pos="887095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For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ea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ch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pai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co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ple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x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conjuga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ro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o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ts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,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h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er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n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x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ponen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ial 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sinusoidal term in the system natural</a:t>
            </a:r>
            <a:r>
              <a:rPr sz="2200" spc="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response.</a:t>
            </a:r>
            <a:endParaRPr sz="2200">
              <a:latin typeface="Trebuchet MS"/>
              <a:cs typeface="Trebuchet MS"/>
            </a:endParaRPr>
          </a:p>
          <a:p>
            <a:pPr marL="698500" marR="5080" lvl="1" indent="-2286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699135" algn="l"/>
                <a:tab pos="2030095" algn="l"/>
                <a:tab pos="2814320" algn="l"/>
                <a:tab pos="3477260" algn="l"/>
                <a:tab pos="4888230" algn="l"/>
                <a:tab pos="5760085" algn="l"/>
                <a:tab pos="7023734" algn="l"/>
                <a:tab pos="7950834" algn="l"/>
                <a:tab pos="8359140" algn="l"/>
                <a:tab pos="9087485" algn="l"/>
                <a:tab pos="9930130" algn="l"/>
              </a:tabLst>
            </a:pPr>
            <a:r>
              <a:rPr sz="2200" spc="-85" dirty="0">
                <a:solidFill>
                  <a:srgbClr val="004982"/>
                </a:solidFill>
                <a:latin typeface="Trebuchet MS"/>
                <a:cs typeface="Trebuchet MS"/>
              </a:rPr>
              <a:t>R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ep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at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20" dirty="0">
                <a:solidFill>
                  <a:srgbClr val="004982"/>
                </a:solid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oots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give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additiona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l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1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rms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involvin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g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powe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o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tim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ti</a:t>
            </a:r>
            <a:r>
              <a:rPr sz="2200" spc="5" dirty="0">
                <a:solidFill>
                  <a:srgbClr val="004982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h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e  exponential.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6850" cy="119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Find the steady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state error of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system shown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Fig.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3.18,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when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reference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 r(t)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</a:t>
            </a:r>
            <a:endParaRPr sz="2400">
              <a:latin typeface="Trebuchet MS"/>
              <a:cs typeface="Trebuchet MS"/>
            </a:endParaRPr>
          </a:p>
          <a:p>
            <a:pPr marL="561340" lvl="1" indent="-36703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561975" algn="l"/>
                <a:tab pos="3670300" algn="l"/>
                <a:tab pos="6414135" algn="l"/>
              </a:tabLst>
            </a:pP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δ(t)	b)</a:t>
            </a:r>
            <a:r>
              <a:rPr sz="2400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u(t)	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c)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u(t)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690424"/>
            <a:ext cx="4978400" cy="9105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steady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state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error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4852" y="6154824"/>
            <a:ext cx="18669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120" dirty="0">
                <a:latin typeface="Times New Roman"/>
                <a:cs typeface="Times New Roman"/>
              </a:rPr>
              <a:t>ss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9616" y="5879406"/>
            <a:ext cx="245110" cy="531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00" i="1" spc="260" dirty="0">
                <a:latin typeface="Times New Roman"/>
                <a:cs typeface="Times New Roman"/>
              </a:rPr>
              <a:t>e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7346" y="5931605"/>
            <a:ext cx="473900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103245" algn="l"/>
                <a:tab pos="4050029" algn="l"/>
              </a:tabLst>
            </a:pPr>
            <a:r>
              <a:rPr sz="2200" spc="215" dirty="0">
                <a:latin typeface="Symbol"/>
                <a:cs typeface="Symbol"/>
              </a:rPr>
              <a:t>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lim </a:t>
            </a:r>
            <a:r>
              <a:rPr sz="2200" i="1" spc="220" dirty="0">
                <a:latin typeface="Times New Roman"/>
                <a:cs typeface="Times New Roman"/>
              </a:rPr>
              <a:t>sE</a:t>
            </a:r>
            <a:r>
              <a:rPr sz="2200" spc="22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s</a:t>
            </a:r>
            <a:r>
              <a:rPr sz="2200" spc="220" dirty="0">
                <a:latin typeface="Times New Roman"/>
                <a:cs typeface="Times New Roman"/>
              </a:rPr>
              <a:t>)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Symbol"/>
                <a:cs typeface="Symbol"/>
              </a:rPr>
              <a:t>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lim</a:t>
            </a:r>
            <a:r>
              <a:rPr sz="3300" u="sng" spc="17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300" u="sng" spc="29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200" i="1" spc="220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(</a:t>
            </a:r>
            <a:r>
              <a:rPr sz="2200" i="1" spc="220" dirty="0">
                <a:latin typeface="Times New Roman"/>
                <a:cs typeface="Times New Roman"/>
              </a:rPr>
              <a:t>s</a:t>
            </a:r>
            <a:r>
              <a:rPr sz="2200" spc="22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42502" y="6149766"/>
            <a:ext cx="2240280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i="1" spc="209" baseline="17094" dirty="0">
                <a:latin typeface="Times New Roman"/>
                <a:cs typeface="Times New Roman"/>
              </a:rPr>
              <a:t>s</a:t>
            </a:r>
            <a:r>
              <a:rPr sz="1950" spc="209" baseline="17094" dirty="0">
                <a:latin typeface="Symbol"/>
                <a:cs typeface="Symbol"/>
              </a:rPr>
              <a:t></a:t>
            </a:r>
            <a:r>
              <a:rPr sz="1950" spc="209" baseline="17094" dirty="0">
                <a:latin typeface="Times New Roman"/>
                <a:cs typeface="Times New Roman"/>
              </a:rPr>
              <a:t>0</a:t>
            </a:r>
            <a:r>
              <a:rPr sz="1950" spc="330" baseline="17094" dirty="0">
                <a:latin typeface="Times New Roman"/>
                <a:cs typeface="Times New Roman"/>
              </a:rPr>
              <a:t> </a:t>
            </a:r>
            <a:r>
              <a:rPr sz="2200" spc="195" dirty="0">
                <a:latin typeface="Times New Roman"/>
                <a:cs typeface="Times New Roman"/>
              </a:rPr>
              <a:t>1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215" dirty="0">
                <a:latin typeface="Symbol"/>
                <a:cs typeface="Symbol"/>
              </a:rPr>
              <a:t>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i="1" spc="270" dirty="0">
                <a:latin typeface="Times New Roman"/>
                <a:cs typeface="Times New Roman"/>
              </a:rPr>
              <a:t>G</a:t>
            </a:r>
            <a:r>
              <a:rPr sz="2200" spc="270" dirty="0">
                <a:latin typeface="Times New Roman"/>
                <a:cs typeface="Times New Roman"/>
              </a:rPr>
              <a:t>(</a:t>
            </a:r>
            <a:r>
              <a:rPr sz="2200" i="1" spc="270" dirty="0">
                <a:latin typeface="Times New Roman"/>
                <a:cs typeface="Times New Roman"/>
              </a:rPr>
              <a:t>s</a:t>
            </a:r>
            <a:r>
              <a:rPr sz="2200" spc="270" dirty="0">
                <a:latin typeface="Times New Roman"/>
                <a:cs typeface="Times New Roman"/>
              </a:rPr>
              <a:t>)</a:t>
            </a:r>
            <a:r>
              <a:rPr sz="2200" i="1" spc="270" dirty="0">
                <a:latin typeface="Times New Roman"/>
                <a:cs typeface="Times New Roman"/>
              </a:rPr>
              <a:t>H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(</a:t>
            </a:r>
            <a:r>
              <a:rPr sz="2200" i="1" spc="200" dirty="0">
                <a:latin typeface="Times New Roman"/>
                <a:cs typeface="Times New Roman"/>
              </a:rPr>
              <a:t>s</a:t>
            </a:r>
            <a:r>
              <a:rPr sz="2200" spc="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8596" y="6212773"/>
            <a:ext cx="38989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i="1" spc="114" dirty="0">
                <a:latin typeface="Times New Roman"/>
                <a:cs typeface="Times New Roman"/>
              </a:rPr>
              <a:t>s</a:t>
            </a:r>
            <a:r>
              <a:rPr sz="1300" spc="190" dirty="0">
                <a:latin typeface="Symbol"/>
                <a:cs typeface="Symbol"/>
              </a:rPr>
              <a:t></a:t>
            </a:r>
            <a:r>
              <a:rPr sz="1300" spc="10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7240" y="2826652"/>
            <a:ext cx="54610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i="1" spc="70" dirty="0">
                <a:latin typeface="Times New Roman"/>
                <a:cs typeface="Times New Roman"/>
              </a:rPr>
              <a:t>R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4961" y="3250692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5">
                <a:moveTo>
                  <a:pt x="922020" y="0"/>
                </a:moveTo>
                <a:lnTo>
                  <a:pt x="922020" y="86868"/>
                </a:lnTo>
                <a:lnTo>
                  <a:pt x="1018540" y="57912"/>
                </a:lnTo>
                <a:lnTo>
                  <a:pt x="936498" y="57912"/>
                </a:lnTo>
                <a:lnTo>
                  <a:pt x="936498" y="28956"/>
                </a:lnTo>
                <a:lnTo>
                  <a:pt x="1018540" y="28956"/>
                </a:lnTo>
                <a:lnTo>
                  <a:pt x="922020" y="0"/>
                </a:lnTo>
                <a:close/>
              </a:path>
              <a:path w="1066800" h="86995">
                <a:moveTo>
                  <a:pt x="92202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22020" y="57912"/>
                </a:lnTo>
                <a:lnTo>
                  <a:pt x="922020" y="28956"/>
                </a:lnTo>
                <a:close/>
              </a:path>
              <a:path w="1066800" h="86995">
                <a:moveTo>
                  <a:pt x="1018540" y="28956"/>
                </a:moveTo>
                <a:lnTo>
                  <a:pt x="936498" y="28956"/>
                </a:lnTo>
                <a:lnTo>
                  <a:pt x="936498" y="57912"/>
                </a:lnTo>
                <a:lnTo>
                  <a:pt x="1018540" y="57912"/>
                </a:lnTo>
                <a:lnTo>
                  <a:pt x="1066800" y="43434"/>
                </a:lnTo>
                <a:lnTo>
                  <a:pt x="10185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7803" y="3675126"/>
            <a:ext cx="86995" cy="745490"/>
          </a:xfrm>
          <a:custGeom>
            <a:avLst/>
            <a:gdLst/>
            <a:ahLst/>
            <a:cxnLst/>
            <a:rect l="l" t="t" r="r" b="b"/>
            <a:pathLst>
              <a:path w="86995" h="745489">
                <a:moveTo>
                  <a:pt x="29061" y="144569"/>
                </a:moveTo>
                <a:lnTo>
                  <a:pt x="22860" y="745109"/>
                </a:lnTo>
                <a:lnTo>
                  <a:pt x="51816" y="745363"/>
                </a:lnTo>
                <a:lnTo>
                  <a:pt x="57892" y="144864"/>
                </a:lnTo>
                <a:lnTo>
                  <a:pt x="29061" y="144569"/>
                </a:lnTo>
                <a:close/>
              </a:path>
              <a:path w="86995" h="745489">
                <a:moveTo>
                  <a:pt x="82541" y="130175"/>
                </a:moveTo>
                <a:lnTo>
                  <a:pt x="29210" y="130175"/>
                </a:lnTo>
                <a:lnTo>
                  <a:pt x="58038" y="130429"/>
                </a:lnTo>
                <a:lnTo>
                  <a:pt x="57892" y="144864"/>
                </a:lnTo>
                <a:lnTo>
                  <a:pt x="86868" y="145161"/>
                </a:lnTo>
                <a:lnTo>
                  <a:pt x="82541" y="130175"/>
                </a:lnTo>
                <a:close/>
              </a:path>
              <a:path w="86995" h="745489">
                <a:moveTo>
                  <a:pt x="29210" y="130175"/>
                </a:moveTo>
                <a:lnTo>
                  <a:pt x="29061" y="144569"/>
                </a:lnTo>
                <a:lnTo>
                  <a:pt x="57892" y="144864"/>
                </a:lnTo>
                <a:lnTo>
                  <a:pt x="58038" y="130429"/>
                </a:lnTo>
                <a:lnTo>
                  <a:pt x="29210" y="130175"/>
                </a:lnTo>
                <a:close/>
              </a:path>
              <a:path w="86995" h="745489">
                <a:moveTo>
                  <a:pt x="44958" y="0"/>
                </a:moveTo>
                <a:lnTo>
                  <a:pt x="0" y="144272"/>
                </a:lnTo>
                <a:lnTo>
                  <a:pt x="29061" y="144569"/>
                </a:lnTo>
                <a:lnTo>
                  <a:pt x="29210" y="130175"/>
                </a:lnTo>
                <a:lnTo>
                  <a:pt x="82541" y="130175"/>
                </a:lnTo>
                <a:lnTo>
                  <a:pt x="44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39761" y="3250692"/>
            <a:ext cx="1828800" cy="86995"/>
          </a:xfrm>
          <a:custGeom>
            <a:avLst/>
            <a:gdLst/>
            <a:ahLst/>
            <a:cxnLst/>
            <a:rect l="l" t="t" r="r" b="b"/>
            <a:pathLst>
              <a:path w="1828800" h="86995">
                <a:moveTo>
                  <a:pt x="1684020" y="0"/>
                </a:moveTo>
                <a:lnTo>
                  <a:pt x="1684020" y="86868"/>
                </a:lnTo>
                <a:lnTo>
                  <a:pt x="1780540" y="57912"/>
                </a:lnTo>
                <a:lnTo>
                  <a:pt x="1698498" y="57912"/>
                </a:lnTo>
                <a:lnTo>
                  <a:pt x="1698498" y="28956"/>
                </a:lnTo>
                <a:lnTo>
                  <a:pt x="1780540" y="28956"/>
                </a:lnTo>
                <a:lnTo>
                  <a:pt x="1684020" y="0"/>
                </a:lnTo>
                <a:close/>
              </a:path>
              <a:path w="1828800" h="86995">
                <a:moveTo>
                  <a:pt x="168402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684020" y="57912"/>
                </a:lnTo>
                <a:lnTo>
                  <a:pt x="1684020" y="28956"/>
                </a:lnTo>
                <a:close/>
              </a:path>
              <a:path w="1828800" h="86995">
                <a:moveTo>
                  <a:pt x="1780540" y="28956"/>
                </a:moveTo>
                <a:lnTo>
                  <a:pt x="1698498" y="28956"/>
                </a:lnTo>
                <a:lnTo>
                  <a:pt x="1698498" y="57912"/>
                </a:lnTo>
                <a:lnTo>
                  <a:pt x="1780540" y="57912"/>
                </a:lnTo>
                <a:lnTo>
                  <a:pt x="1828800" y="43434"/>
                </a:lnTo>
                <a:lnTo>
                  <a:pt x="17805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80382" y="4403597"/>
            <a:ext cx="36576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0" y="0"/>
                </a:moveTo>
                <a:lnTo>
                  <a:pt x="3657599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0361" y="3294126"/>
            <a:ext cx="6350" cy="1126490"/>
          </a:xfrm>
          <a:custGeom>
            <a:avLst/>
            <a:gdLst/>
            <a:ahLst/>
            <a:cxnLst/>
            <a:rect l="l" t="t" r="r" b="b"/>
            <a:pathLst>
              <a:path w="6350" h="1126489">
                <a:moveTo>
                  <a:pt x="6096" y="1126236"/>
                </a:moveTo>
                <a:lnTo>
                  <a:pt x="0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324004" y="2826123"/>
            <a:ext cx="62547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180" dirty="0">
                <a:latin typeface="Times New Roman"/>
                <a:cs typeface="Times New Roman"/>
              </a:rPr>
              <a:t>C</a:t>
            </a:r>
            <a:r>
              <a:rPr sz="2500" spc="110" dirty="0">
                <a:latin typeface="Times New Roman"/>
                <a:cs typeface="Times New Roman"/>
              </a:rPr>
              <a:t>(</a:t>
            </a:r>
            <a:r>
              <a:rPr sz="2500" i="1" spc="90" dirty="0">
                <a:latin typeface="Times New Roman"/>
                <a:cs typeface="Times New Roman"/>
              </a:rPr>
              <a:t>s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89653" y="2907481"/>
            <a:ext cx="765175" cy="765175"/>
          </a:xfrm>
          <a:custGeom>
            <a:avLst/>
            <a:gdLst/>
            <a:ahLst/>
            <a:cxnLst/>
            <a:rect l="l" t="t" r="r" b="b"/>
            <a:pathLst>
              <a:path w="765175" h="765175">
                <a:moveTo>
                  <a:pt x="111836" y="108641"/>
                </a:moveTo>
                <a:lnTo>
                  <a:pt x="147951" y="77200"/>
                </a:lnTo>
                <a:lnTo>
                  <a:pt x="186850" y="51100"/>
                </a:lnTo>
                <a:lnTo>
                  <a:pt x="228027" y="30336"/>
                </a:lnTo>
                <a:lnTo>
                  <a:pt x="270974" y="14902"/>
                </a:lnTo>
                <a:lnTo>
                  <a:pt x="315184" y="4792"/>
                </a:lnTo>
                <a:lnTo>
                  <a:pt x="360150" y="0"/>
                </a:lnTo>
                <a:lnTo>
                  <a:pt x="405366" y="519"/>
                </a:lnTo>
                <a:lnTo>
                  <a:pt x="450323" y="6346"/>
                </a:lnTo>
                <a:lnTo>
                  <a:pt x="494515" y="17472"/>
                </a:lnTo>
                <a:lnTo>
                  <a:pt x="537435" y="33893"/>
                </a:lnTo>
                <a:lnTo>
                  <a:pt x="578576" y="55603"/>
                </a:lnTo>
                <a:lnTo>
                  <a:pt x="617430" y="82595"/>
                </a:lnTo>
                <a:lnTo>
                  <a:pt x="653491" y="114864"/>
                </a:lnTo>
                <a:lnTo>
                  <a:pt x="685301" y="151331"/>
                </a:lnTo>
                <a:lnTo>
                  <a:pt x="711800" y="190523"/>
                </a:lnTo>
                <a:lnTo>
                  <a:pt x="732988" y="231935"/>
                </a:lnTo>
                <a:lnTo>
                  <a:pt x="748866" y="275057"/>
                </a:lnTo>
                <a:lnTo>
                  <a:pt x="759434" y="319385"/>
                </a:lnTo>
                <a:lnTo>
                  <a:pt x="764692" y="364410"/>
                </a:lnTo>
                <a:lnTo>
                  <a:pt x="764641" y="409625"/>
                </a:lnTo>
                <a:lnTo>
                  <a:pt x="759281" y="454524"/>
                </a:lnTo>
                <a:lnTo>
                  <a:pt x="748612" y="498598"/>
                </a:lnTo>
                <a:lnTo>
                  <a:pt x="732634" y="541343"/>
                </a:lnTo>
                <a:lnTo>
                  <a:pt x="711349" y="582249"/>
                </a:lnTo>
                <a:lnTo>
                  <a:pt x="684756" y="620810"/>
                </a:lnTo>
                <a:lnTo>
                  <a:pt x="652856" y="656519"/>
                </a:lnTo>
                <a:lnTo>
                  <a:pt x="616741" y="687961"/>
                </a:lnTo>
                <a:lnTo>
                  <a:pt x="577841" y="714060"/>
                </a:lnTo>
                <a:lnTo>
                  <a:pt x="536665" y="734824"/>
                </a:lnTo>
                <a:lnTo>
                  <a:pt x="493718" y="750259"/>
                </a:lnTo>
                <a:lnTo>
                  <a:pt x="449508" y="760369"/>
                </a:lnTo>
                <a:lnTo>
                  <a:pt x="404541" y="765161"/>
                </a:lnTo>
                <a:lnTo>
                  <a:pt x="359326" y="764641"/>
                </a:lnTo>
                <a:lnTo>
                  <a:pt x="314369" y="758815"/>
                </a:lnTo>
                <a:lnTo>
                  <a:pt x="270177" y="747688"/>
                </a:lnTo>
                <a:lnTo>
                  <a:pt x="227257" y="731267"/>
                </a:lnTo>
                <a:lnTo>
                  <a:pt x="186116" y="709558"/>
                </a:lnTo>
                <a:lnTo>
                  <a:pt x="147262" y="682565"/>
                </a:lnTo>
                <a:lnTo>
                  <a:pt x="111201" y="650296"/>
                </a:lnTo>
                <a:lnTo>
                  <a:pt x="79391" y="613857"/>
                </a:lnTo>
                <a:lnTo>
                  <a:pt x="52892" y="574687"/>
                </a:lnTo>
                <a:lnTo>
                  <a:pt x="31703" y="533293"/>
                </a:lnTo>
                <a:lnTo>
                  <a:pt x="15825" y="490184"/>
                </a:lnTo>
                <a:lnTo>
                  <a:pt x="5258" y="445866"/>
                </a:lnTo>
                <a:lnTo>
                  <a:pt x="0" y="400845"/>
                </a:lnTo>
                <a:lnTo>
                  <a:pt x="51" y="355630"/>
                </a:lnTo>
                <a:lnTo>
                  <a:pt x="5411" y="310727"/>
                </a:lnTo>
                <a:lnTo>
                  <a:pt x="16080" y="266643"/>
                </a:lnTo>
                <a:lnTo>
                  <a:pt x="32057" y="223885"/>
                </a:lnTo>
                <a:lnTo>
                  <a:pt x="53343" y="182961"/>
                </a:lnTo>
                <a:lnTo>
                  <a:pt x="79936" y="144377"/>
                </a:lnTo>
                <a:lnTo>
                  <a:pt x="111836" y="10864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0854" y="3022345"/>
            <a:ext cx="542290" cy="535940"/>
          </a:xfrm>
          <a:custGeom>
            <a:avLst/>
            <a:gdLst/>
            <a:ahLst/>
            <a:cxnLst/>
            <a:rect l="l" t="t" r="r" b="b"/>
            <a:pathLst>
              <a:path w="542289" h="535939">
                <a:moveTo>
                  <a:pt x="542290" y="0"/>
                </a:moveTo>
                <a:lnTo>
                  <a:pt x="0" y="53543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01490" y="3016123"/>
            <a:ext cx="541020" cy="548005"/>
          </a:xfrm>
          <a:custGeom>
            <a:avLst/>
            <a:gdLst/>
            <a:ahLst/>
            <a:cxnLst/>
            <a:rect l="l" t="t" r="r" b="b"/>
            <a:pathLst>
              <a:path w="541020" h="548004">
                <a:moveTo>
                  <a:pt x="0" y="0"/>
                </a:moveTo>
                <a:lnTo>
                  <a:pt x="541020" y="54787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9129" y="3533394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5770" y="3297173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48734" y="3196589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97935" y="2863324"/>
            <a:ext cx="55562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40" dirty="0">
                <a:latin typeface="Times New Roman"/>
                <a:cs typeface="Times New Roman"/>
              </a:rPr>
              <a:t>E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72961" y="2908554"/>
            <a:ext cx="1066800" cy="702945"/>
          </a:xfrm>
          <a:custGeom>
            <a:avLst/>
            <a:gdLst/>
            <a:ahLst/>
            <a:cxnLst/>
            <a:rect l="l" t="t" r="r" b="b"/>
            <a:pathLst>
              <a:path w="1066800" h="702945">
                <a:moveTo>
                  <a:pt x="0" y="702564"/>
                </a:moveTo>
                <a:lnTo>
                  <a:pt x="1066799" y="702564"/>
                </a:lnTo>
                <a:lnTo>
                  <a:pt x="1066799" y="0"/>
                </a:lnTo>
                <a:lnTo>
                  <a:pt x="0" y="0"/>
                </a:lnTo>
                <a:lnTo>
                  <a:pt x="0" y="7025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8398" y="3248055"/>
            <a:ext cx="904875" cy="0"/>
          </a:xfrm>
          <a:custGeom>
            <a:avLst/>
            <a:gdLst/>
            <a:ahLst/>
            <a:cxnLst/>
            <a:rect l="l" t="t" r="r" b="b"/>
            <a:pathLst>
              <a:path w="904875">
                <a:moveTo>
                  <a:pt x="0" y="0"/>
                </a:moveTo>
                <a:lnTo>
                  <a:pt x="904655" y="0"/>
                </a:lnTo>
              </a:path>
            </a:pathLst>
          </a:custGeom>
          <a:ln w="117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72961" y="2908554"/>
            <a:ext cx="1066800" cy="70294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" algn="ctr">
              <a:lnSpc>
                <a:spcPts val="2270"/>
              </a:lnSpc>
            </a:pPr>
            <a:r>
              <a:rPr sz="2300" spc="-35" dirty="0">
                <a:latin typeface="Times New Roman"/>
                <a:cs typeface="Times New Roman"/>
              </a:rPr>
              <a:t>10</a:t>
            </a:r>
            <a:endParaRPr sz="2300">
              <a:latin typeface="Times New Roman"/>
              <a:cs typeface="Times New Roman"/>
            </a:endParaRPr>
          </a:p>
          <a:p>
            <a:pPr marL="38735" algn="ctr">
              <a:lnSpc>
                <a:spcPct val="100000"/>
              </a:lnSpc>
              <a:spcBef>
                <a:spcPts val="459"/>
              </a:spcBef>
            </a:pPr>
            <a:r>
              <a:rPr sz="2300" i="1" spc="35" dirty="0">
                <a:latin typeface="Times New Roman"/>
                <a:cs typeface="Times New Roman"/>
              </a:rPr>
              <a:t>s</a:t>
            </a:r>
            <a:r>
              <a:rPr sz="2300" spc="35" dirty="0">
                <a:latin typeface="Times New Roman"/>
                <a:cs typeface="Times New Roman"/>
              </a:rPr>
              <a:t>(</a:t>
            </a:r>
            <a:r>
              <a:rPr sz="2300" i="1" spc="35" dirty="0">
                <a:latin typeface="Times New Roman"/>
                <a:cs typeface="Times New Roman"/>
              </a:rPr>
              <a:t>s </a:t>
            </a:r>
            <a:r>
              <a:rPr sz="2300" spc="-25" dirty="0">
                <a:latin typeface="Symbol"/>
                <a:cs typeface="Symbol"/>
              </a:rPr>
              <a:t>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922520" y="3230879"/>
            <a:ext cx="1225550" cy="76200"/>
          </a:xfrm>
          <a:custGeom>
            <a:avLst/>
            <a:gdLst/>
            <a:ahLst/>
            <a:cxnLst/>
            <a:rect l="l" t="t" r="r" b="b"/>
            <a:pathLst>
              <a:path w="1225550" h="76200">
                <a:moveTo>
                  <a:pt x="1149095" y="0"/>
                </a:moveTo>
                <a:lnTo>
                  <a:pt x="1149095" y="76200"/>
                </a:lnTo>
                <a:lnTo>
                  <a:pt x="1212595" y="44450"/>
                </a:lnTo>
                <a:lnTo>
                  <a:pt x="1161795" y="44450"/>
                </a:lnTo>
                <a:lnTo>
                  <a:pt x="1161795" y="31750"/>
                </a:lnTo>
                <a:lnTo>
                  <a:pt x="1212595" y="31750"/>
                </a:lnTo>
                <a:lnTo>
                  <a:pt x="1149095" y="0"/>
                </a:lnTo>
                <a:close/>
              </a:path>
              <a:path w="1225550" h="76200">
                <a:moveTo>
                  <a:pt x="114909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49095" y="44450"/>
                </a:lnTo>
                <a:lnTo>
                  <a:pt x="1149095" y="31750"/>
                </a:lnTo>
                <a:close/>
              </a:path>
              <a:path w="1225550" h="76200">
                <a:moveTo>
                  <a:pt x="1212595" y="31750"/>
                </a:moveTo>
                <a:lnTo>
                  <a:pt x="1161795" y="31750"/>
                </a:lnTo>
                <a:lnTo>
                  <a:pt x="1161795" y="44450"/>
                </a:lnTo>
                <a:lnTo>
                  <a:pt x="1212595" y="44450"/>
                </a:lnTo>
                <a:lnTo>
                  <a:pt x="1225295" y="38100"/>
                </a:lnTo>
                <a:lnTo>
                  <a:pt x="121259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88120" y="3725036"/>
            <a:ext cx="937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3.18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55" dirty="0"/>
              <a:t> </a:t>
            </a:r>
            <a:r>
              <a:rPr spc="-3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(a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075178"/>
            <a:ext cx="9251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(b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843094"/>
            <a:ext cx="924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1800" spc="-5" dirty="0">
                <a:solidFill>
                  <a:srgbClr val="001F5F"/>
                </a:solidFill>
                <a:latin typeface="Trebuchet MS"/>
                <a:cs typeface="Trebuchet MS"/>
              </a:rPr>
              <a:t>(</a:t>
            </a:r>
            <a:r>
              <a:rPr sz="1800" spc="-1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001F5F"/>
                </a:solidFill>
                <a:latin typeface="Trebuchet MS"/>
                <a:cs typeface="Trebuchet MS"/>
              </a:rPr>
              <a:t>)	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930" y="1266374"/>
            <a:ext cx="132651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i="1" spc="80" dirty="0">
                <a:latin typeface="Times New Roman"/>
                <a:cs typeface="Times New Roman"/>
              </a:rPr>
              <a:t>r</a:t>
            </a:r>
            <a:r>
              <a:rPr sz="2450" spc="80" dirty="0">
                <a:latin typeface="Times New Roman"/>
                <a:cs typeface="Times New Roman"/>
              </a:rPr>
              <a:t>(</a:t>
            </a:r>
            <a:r>
              <a:rPr sz="2450" i="1" spc="80" dirty="0">
                <a:latin typeface="Times New Roman"/>
                <a:cs typeface="Times New Roman"/>
              </a:rPr>
              <a:t>t</a:t>
            </a:r>
            <a:r>
              <a:rPr sz="2450" spc="80" dirty="0">
                <a:latin typeface="Times New Roman"/>
                <a:cs typeface="Times New Roman"/>
              </a:rPr>
              <a:t>)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55" dirty="0">
                <a:latin typeface="Symbol"/>
                <a:cs typeface="Symbol"/>
              </a:rPr>
              <a:t></a:t>
            </a:r>
            <a:r>
              <a:rPr sz="2450" spc="-17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Symbol"/>
                <a:cs typeface="Symbol"/>
              </a:rPr>
              <a:t></a:t>
            </a:r>
            <a:r>
              <a:rPr sz="2600" i="1" spc="-335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Times New Roman"/>
                <a:cs typeface="Times New Roman"/>
              </a:rPr>
              <a:t>(</a:t>
            </a:r>
            <a:r>
              <a:rPr sz="2450" i="1" spc="80" dirty="0">
                <a:latin typeface="Times New Roman"/>
                <a:cs typeface="Times New Roman"/>
              </a:rPr>
              <a:t>t</a:t>
            </a:r>
            <a:r>
              <a:rPr sz="2450" spc="8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1359" y="3043797"/>
            <a:ext cx="1429385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00" i="1" spc="90" dirty="0">
                <a:latin typeface="Times New Roman"/>
                <a:cs typeface="Times New Roman"/>
              </a:rPr>
              <a:t>r</a:t>
            </a:r>
            <a:r>
              <a:rPr sz="2700" spc="90" dirty="0">
                <a:latin typeface="Times New Roman"/>
                <a:cs typeface="Times New Roman"/>
              </a:rPr>
              <a:t>(</a:t>
            </a:r>
            <a:r>
              <a:rPr sz="2700" i="1" spc="90" dirty="0">
                <a:latin typeface="Times New Roman"/>
                <a:cs typeface="Times New Roman"/>
              </a:rPr>
              <a:t>t</a:t>
            </a:r>
            <a:r>
              <a:rPr sz="2700" spc="90" dirty="0">
                <a:latin typeface="Times New Roman"/>
                <a:cs typeface="Times New Roman"/>
              </a:rPr>
              <a:t>) </a:t>
            </a:r>
            <a:r>
              <a:rPr sz="2700" spc="60" dirty="0">
                <a:latin typeface="Symbol"/>
                <a:cs typeface="Symbol"/>
              </a:rPr>
              <a:t></a:t>
            </a:r>
            <a:r>
              <a:rPr sz="2700" spc="-229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u</a:t>
            </a:r>
            <a:r>
              <a:rPr sz="2700" spc="80" dirty="0">
                <a:latin typeface="Times New Roman"/>
                <a:cs typeface="Times New Roman"/>
              </a:rPr>
              <a:t>(</a:t>
            </a:r>
            <a:r>
              <a:rPr sz="2700" i="1" spc="80" dirty="0">
                <a:latin typeface="Times New Roman"/>
                <a:cs typeface="Times New Roman"/>
              </a:rPr>
              <a:t>t</a:t>
            </a:r>
            <a:r>
              <a:rPr sz="2700" spc="8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1493" y="4848213"/>
            <a:ext cx="1657350" cy="43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5535" algn="l"/>
              </a:tabLst>
            </a:pPr>
            <a:r>
              <a:rPr sz="2700" i="1" spc="105" dirty="0">
                <a:latin typeface="Times New Roman"/>
                <a:cs typeface="Times New Roman"/>
              </a:rPr>
              <a:t>r</a:t>
            </a:r>
            <a:r>
              <a:rPr sz="2700" spc="50" dirty="0">
                <a:latin typeface="Times New Roman"/>
                <a:cs typeface="Times New Roman"/>
              </a:rPr>
              <a:t>(</a:t>
            </a:r>
            <a:r>
              <a:rPr sz="2700" i="1" spc="170" dirty="0">
                <a:latin typeface="Times New Roman"/>
                <a:cs typeface="Times New Roman"/>
              </a:rPr>
              <a:t>t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65" dirty="0">
                <a:latin typeface="Symbol"/>
                <a:cs typeface="Symbol"/>
              </a:rPr>
              <a:t>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t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i="1" spc="75" dirty="0">
                <a:latin typeface="Times New Roman"/>
                <a:cs typeface="Times New Roman"/>
              </a:rPr>
              <a:t>u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160" dirty="0">
                <a:latin typeface="Times New Roman"/>
                <a:cs typeface="Times New Roman"/>
              </a:rPr>
              <a:t>t</a:t>
            </a:r>
            <a:r>
              <a:rPr sz="2700" spc="4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0546" y="2096802"/>
            <a:ext cx="157416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i="1" spc="190" dirty="0">
                <a:latin typeface="Times New Roman"/>
                <a:cs typeface="Times New Roman"/>
              </a:rPr>
              <a:t>s</a:t>
            </a:r>
            <a:r>
              <a:rPr sz="2150" spc="190" dirty="0">
                <a:latin typeface="Times New Roman"/>
                <a:cs typeface="Times New Roman"/>
              </a:rPr>
              <a:t>(</a:t>
            </a:r>
            <a:r>
              <a:rPr sz="2150" i="1" spc="190" dirty="0">
                <a:latin typeface="Times New Roman"/>
                <a:cs typeface="Times New Roman"/>
              </a:rPr>
              <a:t>s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Symbol"/>
                <a:cs typeface="Symbol"/>
              </a:rPr>
              <a:t>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4)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Symbol"/>
                <a:cs typeface="Symbol"/>
              </a:rPr>
              <a:t>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10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6453" y="1884236"/>
            <a:ext cx="330835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261745" algn="l"/>
                <a:tab pos="2524760" algn="l"/>
              </a:tabLst>
            </a:pPr>
            <a:r>
              <a:rPr sz="2150" spc="200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lim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i="1" spc="140" dirty="0">
                <a:latin typeface="Times New Roman"/>
                <a:cs typeface="Times New Roman"/>
              </a:rPr>
              <a:t>s</a:t>
            </a:r>
            <a:r>
              <a:rPr sz="3225" i="1" u="sng" spc="209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25" i="1" u="sng" spc="28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225" u="sng" spc="28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225" i="1" u="sng" spc="28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225" i="1" u="sng" spc="15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u="sng" spc="300" baseline="3488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3225" u="sng" spc="-2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u="sng" spc="232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	</a:t>
            </a:r>
            <a:r>
              <a:rPr sz="2150" spc="130" dirty="0">
                <a:latin typeface="Times New Roman"/>
                <a:cs typeface="Times New Roman"/>
              </a:rPr>
              <a:t>.1 </a:t>
            </a:r>
            <a:r>
              <a:rPr sz="2150" spc="200" dirty="0">
                <a:latin typeface="Symbol"/>
                <a:cs typeface="Symbol"/>
              </a:rPr>
              <a:t>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9186" y="2158193"/>
            <a:ext cx="37909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25" dirty="0">
                <a:latin typeface="Times New Roman"/>
                <a:cs typeface="Times New Roman"/>
              </a:rPr>
              <a:t>s</a:t>
            </a:r>
            <a:r>
              <a:rPr sz="1250" spc="190" dirty="0">
                <a:latin typeface="Symbol"/>
                <a:cs typeface="Symbol"/>
              </a:rPr>
              <a:t></a:t>
            </a:r>
            <a:r>
              <a:rPr sz="1250" spc="11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9512" y="2101731"/>
            <a:ext cx="18224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0471" y="1833376"/>
            <a:ext cx="2387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254" dirty="0"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9630" y="4017021"/>
            <a:ext cx="190944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70380" algn="l"/>
              </a:tabLst>
            </a:pPr>
            <a:r>
              <a:rPr sz="2150" i="1" spc="185" dirty="0">
                <a:latin typeface="Times New Roman"/>
                <a:cs typeface="Times New Roman"/>
              </a:rPr>
              <a:t>s</a:t>
            </a:r>
            <a:r>
              <a:rPr sz="2150" spc="245" dirty="0">
                <a:latin typeface="Times New Roman"/>
                <a:cs typeface="Times New Roman"/>
              </a:rPr>
              <a:t>(</a:t>
            </a:r>
            <a:r>
              <a:rPr sz="2150" i="1" spc="145" dirty="0">
                <a:latin typeface="Times New Roman"/>
                <a:cs typeface="Times New Roman"/>
              </a:rPr>
              <a:t>s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195" dirty="0">
                <a:latin typeface="Times New Roman"/>
                <a:cs typeface="Times New Roman"/>
              </a:rPr>
              <a:t>4</a:t>
            </a:r>
            <a:r>
              <a:rPr sz="2150" spc="125" dirty="0">
                <a:latin typeface="Times New Roman"/>
                <a:cs typeface="Times New Roman"/>
              </a:rPr>
              <a:t>)</a:t>
            </a:r>
            <a:r>
              <a:rPr sz="2150" spc="-30" dirty="0">
                <a:latin typeface="Times New Roman"/>
                <a:cs typeface="Times New Roman"/>
              </a:rPr>
              <a:t> </a:t>
            </a:r>
            <a:r>
              <a:rPr sz="2150" spc="210" dirty="0">
                <a:latin typeface="Symbol"/>
                <a:cs typeface="Symbol"/>
              </a:rPr>
              <a:t></a:t>
            </a:r>
            <a:r>
              <a:rPr sz="2150" spc="-235" dirty="0">
                <a:latin typeface="Times New Roman"/>
                <a:cs typeface="Times New Roman"/>
              </a:rPr>
              <a:t> </a:t>
            </a:r>
            <a:r>
              <a:rPr sz="2150" spc="160" dirty="0">
                <a:latin typeface="Times New Roman"/>
                <a:cs typeface="Times New Roman"/>
              </a:rPr>
              <a:t>1</a:t>
            </a:r>
            <a:r>
              <a:rPr sz="2150" spc="190" dirty="0">
                <a:latin typeface="Times New Roman"/>
                <a:cs typeface="Times New Roman"/>
              </a:rPr>
              <a:t>0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i="1" spc="14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0752" y="3631851"/>
            <a:ext cx="34188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1267460" algn="l"/>
                <a:tab pos="2536825" algn="l"/>
              </a:tabLst>
            </a:pPr>
            <a:r>
              <a:rPr sz="3225" spc="315" baseline="-34883" dirty="0">
                <a:latin typeface="Symbol"/>
                <a:cs typeface="Symbol"/>
              </a:rPr>
              <a:t></a:t>
            </a:r>
            <a:r>
              <a:rPr sz="3225" spc="67" baseline="-34883" dirty="0">
                <a:latin typeface="Times New Roman"/>
                <a:cs typeface="Times New Roman"/>
              </a:rPr>
              <a:t> </a:t>
            </a:r>
            <a:r>
              <a:rPr sz="3225" spc="165" baseline="-34883" dirty="0">
                <a:latin typeface="Times New Roman"/>
                <a:cs typeface="Times New Roman"/>
              </a:rPr>
              <a:t>lim</a:t>
            </a:r>
            <a:r>
              <a:rPr sz="3225" spc="-37" baseline="-34883" dirty="0">
                <a:latin typeface="Times New Roman"/>
                <a:cs typeface="Times New Roman"/>
              </a:rPr>
              <a:t> </a:t>
            </a:r>
            <a:r>
              <a:rPr sz="3225" i="1" spc="217" baseline="-34883" dirty="0">
                <a:latin typeface="Times New Roman"/>
                <a:cs typeface="Times New Roman"/>
              </a:rPr>
              <a:t>s</a:t>
            </a:r>
            <a:r>
              <a:rPr sz="2150" i="1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15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i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21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15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sng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	</a:t>
            </a:r>
            <a:r>
              <a:rPr sz="3225" spc="142" baseline="-34883" dirty="0">
                <a:latin typeface="Times New Roman"/>
                <a:cs typeface="Times New Roman"/>
              </a:rPr>
              <a:t>. </a:t>
            </a:r>
            <a:r>
              <a:rPr sz="215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3225" spc="315" baseline="-34883" dirty="0">
                <a:latin typeface="Symbol"/>
                <a:cs typeface="Symbol"/>
              </a:rPr>
              <a:t></a:t>
            </a:r>
            <a:r>
              <a:rPr sz="3225" spc="-367" baseline="-34883" dirty="0">
                <a:latin typeface="Times New Roman"/>
                <a:cs typeface="Times New Roman"/>
              </a:rPr>
              <a:t> </a:t>
            </a:r>
            <a:r>
              <a:rPr sz="3225" spc="284" baseline="-34883" dirty="0">
                <a:latin typeface="Times New Roman"/>
                <a:cs typeface="Times New Roman"/>
              </a:rPr>
              <a:t>0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4967" y="4078662"/>
            <a:ext cx="38100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120" dirty="0">
                <a:latin typeface="Times New Roman"/>
                <a:cs typeface="Times New Roman"/>
              </a:rPr>
              <a:t>s</a:t>
            </a:r>
            <a:r>
              <a:rPr sz="1250" spc="204" dirty="0">
                <a:latin typeface="Symbol"/>
                <a:cs typeface="Symbol"/>
              </a:rPr>
              <a:t></a:t>
            </a:r>
            <a:r>
              <a:rPr sz="1250" spc="114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2615" y="4021970"/>
            <a:ext cx="182880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2497" y="3752526"/>
            <a:ext cx="240029" cy="520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40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4218" y="5803797"/>
            <a:ext cx="299085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3075" i="1" spc="262" baseline="-25745" dirty="0">
                <a:latin typeface="Times New Roman"/>
                <a:cs typeface="Times New Roman"/>
              </a:rPr>
              <a:t>s</a:t>
            </a:r>
            <a:r>
              <a:rPr sz="1200" spc="17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5483" y="5921462"/>
            <a:ext cx="2528570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225040" algn="l"/>
              </a:tabLst>
            </a:pPr>
            <a:r>
              <a:rPr sz="2050" i="1" spc="150" dirty="0">
                <a:latin typeface="Times New Roman"/>
                <a:cs typeface="Times New Roman"/>
              </a:rPr>
              <a:t>s</a:t>
            </a:r>
            <a:r>
              <a:rPr sz="2050" spc="204" dirty="0">
                <a:latin typeface="Times New Roman"/>
                <a:cs typeface="Times New Roman"/>
              </a:rPr>
              <a:t>(</a:t>
            </a:r>
            <a:r>
              <a:rPr sz="2050" i="1" spc="110" dirty="0">
                <a:latin typeface="Times New Roman"/>
                <a:cs typeface="Times New Roman"/>
              </a:rPr>
              <a:t>s</a:t>
            </a:r>
            <a:r>
              <a:rPr sz="2050" i="1" spc="-5" dirty="0">
                <a:latin typeface="Times New Roman"/>
                <a:cs typeface="Times New Roman"/>
              </a:rPr>
              <a:t> </a:t>
            </a:r>
            <a:r>
              <a:rPr sz="2050" spc="160" dirty="0">
                <a:latin typeface="Symbol"/>
                <a:cs typeface="Symbol"/>
              </a:rPr>
              <a:t>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150" dirty="0">
                <a:latin typeface="Times New Roman"/>
                <a:cs typeface="Times New Roman"/>
              </a:rPr>
              <a:t>4</a:t>
            </a:r>
            <a:r>
              <a:rPr sz="2050" spc="95" dirty="0">
                <a:latin typeface="Times New Roman"/>
                <a:cs typeface="Times New Roman"/>
              </a:rPr>
              <a:t>)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160" dirty="0">
                <a:latin typeface="Symbol"/>
                <a:cs typeface="Symbol"/>
              </a:rPr>
              <a:t>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110" dirty="0">
                <a:latin typeface="Times New Roman"/>
                <a:cs typeface="Times New Roman"/>
              </a:rPr>
              <a:t>1</a:t>
            </a:r>
            <a:r>
              <a:rPr sz="2050" spc="145" dirty="0">
                <a:latin typeface="Times New Roman"/>
                <a:cs typeface="Times New Roman"/>
              </a:rPr>
              <a:t>0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110" dirty="0">
                <a:latin typeface="Times New Roman"/>
                <a:cs typeface="Times New Roman"/>
              </a:rPr>
              <a:t>10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57471" y="5554155"/>
            <a:ext cx="3385185" cy="3403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174115" algn="l"/>
                <a:tab pos="2346960" algn="l"/>
                <a:tab pos="2879090" algn="l"/>
              </a:tabLst>
            </a:pPr>
            <a:r>
              <a:rPr sz="3075" spc="240" baseline="-35230" dirty="0">
                <a:latin typeface="Symbol"/>
                <a:cs typeface="Symbol"/>
              </a:rPr>
              <a:t></a:t>
            </a:r>
            <a:r>
              <a:rPr sz="3075" spc="37" baseline="-35230" dirty="0">
                <a:latin typeface="Times New Roman"/>
                <a:cs typeface="Times New Roman"/>
              </a:rPr>
              <a:t> </a:t>
            </a:r>
            <a:r>
              <a:rPr sz="3075" spc="112" baseline="-35230" dirty="0">
                <a:latin typeface="Times New Roman"/>
                <a:cs typeface="Times New Roman"/>
              </a:rPr>
              <a:t>lim</a:t>
            </a:r>
            <a:r>
              <a:rPr sz="3075" spc="-60" baseline="-35230" dirty="0">
                <a:latin typeface="Times New Roman"/>
                <a:cs typeface="Times New Roman"/>
              </a:rPr>
              <a:t> </a:t>
            </a:r>
            <a:r>
              <a:rPr sz="3075" i="1" spc="165" baseline="-35230" dirty="0">
                <a:latin typeface="Times New Roman"/>
                <a:cs typeface="Times New Roman"/>
              </a:rPr>
              <a:t>s</a:t>
            </a:r>
            <a:r>
              <a:rPr sz="2050" i="1" u="sng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050" i="1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spc="1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205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4)	</a:t>
            </a:r>
            <a:r>
              <a:rPr sz="3075" spc="104" baseline="-35230" dirty="0">
                <a:latin typeface="Times New Roman"/>
                <a:cs typeface="Times New Roman"/>
              </a:rPr>
              <a:t>.</a:t>
            </a:r>
            <a:r>
              <a:rPr sz="2050" u="sng" spc="3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050" spc="145" dirty="0">
                <a:latin typeface="Times New Roman"/>
                <a:cs typeface="Times New Roman"/>
              </a:rPr>
              <a:t>	</a:t>
            </a:r>
            <a:r>
              <a:rPr sz="3075" spc="240" baseline="-35230" dirty="0">
                <a:latin typeface="Symbol"/>
                <a:cs typeface="Symbol"/>
              </a:rPr>
              <a:t></a:t>
            </a:r>
            <a:r>
              <a:rPr sz="2050" u="sng" spc="6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50" u="sng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49759" y="5980244"/>
            <a:ext cx="35433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105" dirty="0">
                <a:latin typeface="Times New Roman"/>
                <a:cs typeface="Times New Roman"/>
              </a:rPr>
              <a:t>s</a:t>
            </a:r>
            <a:r>
              <a:rPr sz="1200" spc="145" dirty="0">
                <a:latin typeface="Symbol"/>
                <a:cs typeface="Symbol"/>
              </a:rPr>
              <a:t></a:t>
            </a:r>
            <a:r>
              <a:rPr sz="1200" spc="8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67664" y="5926182"/>
            <a:ext cx="17145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105" dirty="0">
                <a:latin typeface="Times New Roman"/>
                <a:cs typeface="Times New Roman"/>
              </a:rPr>
              <a:t>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73498" y="5669234"/>
            <a:ext cx="22352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i="1" spc="180" dirty="0">
                <a:latin typeface="Times New Roman"/>
                <a:cs typeface="Times New Roman"/>
              </a:rPr>
              <a:t>e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22140"/>
            <a:ext cx="6717665" cy="21234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For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4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system shown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in Fig. 3.19,</a:t>
            </a:r>
            <a:r>
              <a:rPr sz="2400" u="heavy" spc="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determine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797560" lvl="1" indent="-328295">
              <a:lnSpc>
                <a:spcPct val="100000"/>
              </a:lnSpc>
              <a:spcBef>
                <a:spcPts val="610"/>
              </a:spcBef>
              <a:buAutoNum type="alphaLcParenR"/>
              <a:tabLst>
                <a:tab pos="79819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 system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type</a:t>
            </a:r>
            <a:r>
              <a:rPr sz="2200" spc="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number</a:t>
            </a:r>
            <a:endParaRPr sz="22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813435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Static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position error constant</a:t>
            </a:r>
            <a:r>
              <a:rPr sz="220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Kp</a:t>
            </a:r>
            <a:endParaRPr sz="2200">
              <a:latin typeface="Trebuchet MS"/>
              <a:cs typeface="Trebuchet MS"/>
            </a:endParaRPr>
          </a:p>
          <a:p>
            <a:pPr marL="796290" lvl="1" indent="-326390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79629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Static velocity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error constant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Kv</a:t>
            </a:r>
            <a:endParaRPr sz="22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AutoNum type="alphaLcParenR"/>
              <a:tabLst>
                <a:tab pos="813435" algn="l"/>
              </a:tabLst>
            </a:pP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ess, when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r(t) is: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u(t) and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</a:t>
            </a:r>
            <a:r>
              <a:rPr sz="2200" spc="9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u(t)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5453278"/>
            <a:ext cx="1517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 indent="-21844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231140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</a:t>
            </a:r>
            <a:r>
              <a:rPr sz="24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</a:t>
            </a: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io</a:t>
            </a:r>
            <a:r>
              <a:rPr sz="24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n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920" y="4474590"/>
            <a:ext cx="937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3.19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1040" y="3673995"/>
            <a:ext cx="54610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i="1" spc="70" dirty="0">
                <a:latin typeface="Times New Roman"/>
                <a:cs typeface="Times New Roman"/>
              </a:rPr>
              <a:t>R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761" y="4099559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5">
                <a:moveTo>
                  <a:pt x="922020" y="0"/>
                </a:moveTo>
                <a:lnTo>
                  <a:pt x="922020" y="86867"/>
                </a:lnTo>
                <a:lnTo>
                  <a:pt x="1018539" y="57912"/>
                </a:lnTo>
                <a:lnTo>
                  <a:pt x="936498" y="57912"/>
                </a:lnTo>
                <a:lnTo>
                  <a:pt x="936498" y="28956"/>
                </a:lnTo>
                <a:lnTo>
                  <a:pt x="1018540" y="28956"/>
                </a:lnTo>
                <a:lnTo>
                  <a:pt x="922020" y="0"/>
                </a:lnTo>
                <a:close/>
              </a:path>
              <a:path w="1066800" h="86995">
                <a:moveTo>
                  <a:pt x="92202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22020" y="57912"/>
                </a:lnTo>
                <a:lnTo>
                  <a:pt x="922020" y="28956"/>
                </a:lnTo>
                <a:close/>
              </a:path>
              <a:path w="1066800" h="86995">
                <a:moveTo>
                  <a:pt x="1018540" y="28956"/>
                </a:moveTo>
                <a:lnTo>
                  <a:pt x="936498" y="28956"/>
                </a:lnTo>
                <a:lnTo>
                  <a:pt x="936498" y="57912"/>
                </a:lnTo>
                <a:lnTo>
                  <a:pt x="1018539" y="57912"/>
                </a:lnTo>
                <a:lnTo>
                  <a:pt x="1066800" y="43433"/>
                </a:lnTo>
                <a:lnTo>
                  <a:pt x="10185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3128" y="4523994"/>
            <a:ext cx="86995" cy="685800"/>
          </a:xfrm>
          <a:custGeom>
            <a:avLst/>
            <a:gdLst/>
            <a:ahLst/>
            <a:cxnLst/>
            <a:rect l="l" t="t" r="r" b="b"/>
            <a:pathLst>
              <a:path w="86995" h="685800">
                <a:moveTo>
                  <a:pt x="57912" y="130301"/>
                </a:moveTo>
                <a:lnTo>
                  <a:pt x="28956" y="130301"/>
                </a:lnTo>
                <a:lnTo>
                  <a:pt x="28956" y="685799"/>
                </a:lnTo>
                <a:lnTo>
                  <a:pt x="57912" y="685799"/>
                </a:lnTo>
                <a:lnTo>
                  <a:pt x="57912" y="130301"/>
                </a:lnTo>
                <a:close/>
              </a:path>
              <a:path w="86995" h="685800">
                <a:moveTo>
                  <a:pt x="43434" y="0"/>
                </a:moveTo>
                <a:lnTo>
                  <a:pt x="0" y="144779"/>
                </a:lnTo>
                <a:lnTo>
                  <a:pt x="28956" y="144779"/>
                </a:lnTo>
                <a:lnTo>
                  <a:pt x="28956" y="130301"/>
                </a:lnTo>
                <a:lnTo>
                  <a:pt x="82524" y="130301"/>
                </a:lnTo>
                <a:lnTo>
                  <a:pt x="43434" y="0"/>
                </a:lnTo>
                <a:close/>
              </a:path>
              <a:path w="86995" h="685800">
                <a:moveTo>
                  <a:pt x="82524" y="130301"/>
                </a:moveTo>
                <a:lnTo>
                  <a:pt x="57912" y="130301"/>
                </a:lnTo>
                <a:lnTo>
                  <a:pt x="57912" y="144779"/>
                </a:lnTo>
                <a:lnTo>
                  <a:pt x="86868" y="144779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3561" y="4099559"/>
            <a:ext cx="1828800" cy="86995"/>
          </a:xfrm>
          <a:custGeom>
            <a:avLst/>
            <a:gdLst/>
            <a:ahLst/>
            <a:cxnLst/>
            <a:rect l="l" t="t" r="r" b="b"/>
            <a:pathLst>
              <a:path w="1828800" h="86995">
                <a:moveTo>
                  <a:pt x="1684020" y="0"/>
                </a:moveTo>
                <a:lnTo>
                  <a:pt x="1684020" y="86867"/>
                </a:lnTo>
                <a:lnTo>
                  <a:pt x="1780539" y="57912"/>
                </a:lnTo>
                <a:lnTo>
                  <a:pt x="1698498" y="57912"/>
                </a:lnTo>
                <a:lnTo>
                  <a:pt x="1698498" y="28956"/>
                </a:lnTo>
                <a:lnTo>
                  <a:pt x="1780540" y="28956"/>
                </a:lnTo>
                <a:lnTo>
                  <a:pt x="1684020" y="0"/>
                </a:lnTo>
                <a:close/>
              </a:path>
              <a:path w="1828800" h="86995">
                <a:moveTo>
                  <a:pt x="1684020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684020" y="57912"/>
                </a:lnTo>
                <a:lnTo>
                  <a:pt x="1684020" y="28956"/>
                </a:lnTo>
                <a:close/>
              </a:path>
              <a:path w="1828800" h="86995">
                <a:moveTo>
                  <a:pt x="1780540" y="28956"/>
                </a:moveTo>
                <a:lnTo>
                  <a:pt x="1698498" y="28956"/>
                </a:lnTo>
                <a:lnTo>
                  <a:pt x="1698498" y="57912"/>
                </a:lnTo>
                <a:lnTo>
                  <a:pt x="1780539" y="57912"/>
                </a:lnTo>
                <a:lnTo>
                  <a:pt x="1828800" y="43433"/>
                </a:lnTo>
                <a:lnTo>
                  <a:pt x="17805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761" y="5250941"/>
            <a:ext cx="922019" cy="0"/>
          </a:xfrm>
          <a:custGeom>
            <a:avLst/>
            <a:gdLst/>
            <a:ahLst/>
            <a:cxnLst/>
            <a:rect l="l" t="t" r="r" b="b"/>
            <a:pathLst>
              <a:path w="922020">
                <a:moveTo>
                  <a:pt x="0" y="0"/>
                </a:moveTo>
                <a:lnTo>
                  <a:pt x="9220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04182" y="5250941"/>
            <a:ext cx="1664335" cy="0"/>
          </a:xfrm>
          <a:custGeom>
            <a:avLst/>
            <a:gdLst/>
            <a:ahLst/>
            <a:cxnLst/>
            <a:rect l="l" t="t" r="r" b="b"/>
            <a:pathLst>
              <a:path w="1664335">
                <a:moveTo>
                  <a:pt x="0" y="0"/>
                </a:moveTo>
                <a:lnTo>
                  <a:pt x="1664207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54161" y="4142994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1066799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247804" y="3673370"/>
            <a:ext cx="62547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180" dirty="0">
                <a:latin typeface="Times New Roman"/>
                <a:cs typeface="Times New Roman"/>
              </a:rPr>
              <a:t>C</a:t>
            </a:r>
            <a:r>
              <a:rPr sz="2500" spc="110" dirty="0">
                <a:latin typeface="Times New Roman"/>
                <a:cs typeface="Times New Roman"/>
              </a:rPr>
              <a:t>(</a:t>
            </a:r>
            <a:r>
              <a:rPr sz="2500" i="1" spc="90" dirty="0">
                <a:latin typeface="Times New Roman"/>
                <a:cs typeface="Times New Roman"/>
              </a:rPr>
              <a:t>s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3453" y="3755206"/>
            <a:ext cx="765175" cy="765175"/>
          </a:xfrm>
          <a:custGeom>
            <a:avLst/>
            <a:gdLst/>
            <a:ahLst/>
            <a:cxnLst/>
            <a:rect l="l" t="t" r="r" b="b"/>
            <a:pathLst>
              <a:path w="765175" h="765175">
                <a:moveTo>
                  <a:pt x="111836" y="108641"/>
                </a:moveTo>
                <a:lnTo>
                  <a:pt x="147951" y="77200"/>
                </a:lnTo>
                <a:lnTo>
                  <a:pt x="186850" y="51100"/>
                </a:lnTo>
                <a:lnTo>
                  <a:pt x="228027" y="30336"/>
                </a:lnTo>
                <a:lnTo>
                  <a:pt x="270974" y="14902"/>
                </a:lnTo>
                <a:lnTo>
                  <a:pt x="315184" y="4792"/>
                </a:lnTo>
                <a:lnTo>
                  <a:pt x="360150" y="0"/>
                </a:lnTo>
                <a:lnTo>
                  <a:pt x="405366" y="519"/>
                </a:lnTo>
                <a:lnTo>
                  <a:pt x="450323" y="6346"/>
                </a:lnTo>
                <a:lnTo>
                  <a:pt x="494515" y="17472"/>
                </a:lnTo>
                <a:lnTo>
                  <a:pt x="537435" y="33893"/>
                </a:lnTo>
                <a:lnTo>
                  <a:pt x="578576" y="55603"/>
                </a:lnTo>
                <a:lnTo>
                  <a:pt x="617430" y="82595"/>
                </a:lnTo>
                <a:lnTo>
                  <a:pt x="653491" y="114864"/>
                </a:lnTo>
                <a:lnTo>
                  <a:pt x="685301" y="151331"/>
                </a:lnTo>
                <a:lnTo>
                  <a:pt x="711800" y="190523"/>
                </a:lnTo>
                <a:lnTo>
                  <a:pt x="732988" y="231935"/>
                </a:lnTo>
                <a:lnTo>
                  <a:pt x="748866" y="275057"/>
                </a:lnTo>
                <a:lnTo>
                  <a:pt x="759434" y="319385"/>
                </a:lnTo>
                <a:lnTo>
                  <a:pt x="764692" y="364410"/>
                </a:lnTo>
                <a:lnTo>
                  <a:pt x="764641" y="409625"/>
                </a:lnTo>
                <a:lnTo>
                  <a:pt x="759281" y="454524"/>
                </a:lnTo>
                <a:lnTo>
                  <a:pt x="748612" y="498598"/>
                </a:lnTo>
                <a:lnTo>
                  <a:pt x="732634" y="541343"/>
                </a:lnTo>
                <a:lnTo>
                  <a:pt x="711349" y="582249"/>
                </a:lnTo>
                <a:lnTo>
                  <a:pt x="684756" y="620810"/>
                </a:lnTo>
                <a:lnTo>
                  <a:pt x="652856" y="656519"/>
                </a:lnTo>
                <a:lnTo>
                  <a:pt x="616741" y="687961"/>
                </a:lnTo>
                <a:lnTo>
                  <a:pt x="577841" y="714060"/>
                </a:lnTo>
                <a:lnTo>
                  <a:pt x="536665" y="734824"/>
                </a:lnTo>
                <a:lnTo>
                  <a:pt x="493718" y="750259"/>
                </a:lnTo>
                <a:lnTo>
                  <a:pt x="449508" y="760369"/>
                </a:lnTo>
                <a:lnTo>
                  <a:pt x="404541" y="765161"/>
                </a:lnTo>
                <a:lnTo>
                  <a:pt x="359326" y="764641"/>
                </a:lnTo>
                <a:lnTo>
                  <a:pt x="314369" y="758815"/>
                </a:lnTo>
                <a:lnTo>
                  <a:pt x="270177" y="747688"/>
                </a:lnTo>
                <a:lnTo>
                  <a:pt x="227257" y="731267"/>
                </a:lnTo>
                <a:lnTo>
                  <a:pt x="186116" y="709558"/>
                </a:lnTo>
                <a:lnTo>
                  <a:pt x="147262" y="682565"/>
                </a:lnTo>
                <a:lnTo>
                  <a:pt x="111201" y="650296"/>
                </a:lnTo>
                <a:lnTo>
                  <a:pt x="79391" y="613857"/>
                </a:lnTo>
                <a:lnTo>
                  <a:pt x="52892" y="574687"/>
                </a:lnTo>
                <a:lnTo>
                  <a:pt x="31703" y="533293"/>
                </a:lnTo>
                <a:lnTo>
                  <a:pt x="15825" y="490184"/>
                </a:lnTo>
                <a:lnTo>
                  <a:pt x="5258" y="445866"/>
                </a:lnTo>
                <a:lnTo>
                  <a:pt x="0" y="400845"/>
                </a:lnTo>
                <a:lnTo>
                  <a:pt x="51" y="355630"/>
                </a:lnTo>
                <a:lnTo>
                  <a:pt x="5411" y="310727"/>
                </a:lnTo>
                <a:lnTo>
                  <a:pt x="16080" y="266643"/>
                </a:lnTo>
                <a:lnTo>
                  <a:pt x="32057" y="223885"/>
                </a:lnTo>
                <a:lnTo>
                  <a:pt x="53343" y="182961"/>
                </a:lnTo>
                <a:lnTo>
                  <a:pt x="79936" y="144377"/>
                </a:lnTo>
                <a:lnTo>
                  <a:pt x="111836" y="10864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4654" y="3870071"/>
            <a:ext cx="542290" cy="535940"/>
          </a:xfrm>
          <a:custGeom>
            <a:avLst/>
            <a:gdLst/>
            <a:ahLst/>
            <a:cxnLst/>
            <a:rect l="l" t="t" r="r" b="b"/>
            <a:pathLst>
              <a:path w="542289" h="535939">
                <a:moveTo>
                  <a:pt x="542290" y="0"/>
                </a:moveTo>
                <a:lnTo>
                  <a:pt x="0" y="53543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25290" y="3863847"/>
            <a:ext cx="541020" cy="548005"/>
          </a:xfrm>
          <a:custGeom>
            <a:avLst/>
            <a:gdLst/>
            <a:ahLst/>
            <a:cxnLst/>
            <a:rect l="l" t="t" r="r" b="b"/>
            <a:pathLst>
              <a:path w="541020" h="548004">
                <a:moveTo>
                  <a:pt x="0" y="0"/>
                </a:moveTo>
                <a:lnTo>
                  <a:pt x="541020" y="54787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2929" y="4382261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9570" y="4144517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2534" y="4043934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4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1735" y="3710571"/>
            <a:ext cx="5556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140" dirty="0">
                <a:latin typeface="Times New Roman"/>
                <a:cs typeface="Times New Roman"/>
              </a:rPr>
              <a:t>E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96761" y="3757421"/>
            <a:ext cx="1066800" cy="701040"/>
          </a:xfrm>
          <a:custGeom>
            <a:avLst/>
            <a:gdLst/>
            <a:ahLst/>
            <a:cxnLst/>
            <a:rect l="l" t="t" r="r" b="b"/>
            <a:pathLst>
              <a:path w="1066800" h="701039">
                <a:moveTo>
                  <a:pt x="0" y="701039"/>
                </a:moveTo>
                <a:lnTo>
                  <a:pt x="1066799" y="701039"/>
                </a:lnTo>
                <a:lnTo>
                  <a:pt x="1066799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54904" y="4088787"/>
            <a:ext cx="749300" cy="0"/>
          </a:xfrm>
          <a:custGeom>
            <a:avLst/>
            <a:gdLst/>
            <a:ahLst/>
            <a:cxnLst/>
            <a:rect l="l" t="t" r="r" b="b"/>
            <a:pathLst>
              <a:path w="749300">
                <a:moveTo>
                  <a:pt x="0" y="0"/>
                </a:moveTo>
                <a:lnTo>
                  <a:pt x="748892" y="0"/>
                </a:lnTo>
              </a:path>
            </a:pathLst>
          </a:custGeom>
          <a:ln w="100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96761" y="3757421"/>
            <a:ext cx="1066800" cy="7010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9525" algn="ctr">
              <a:lnSpc>
                <a:spcPts val="2265"/>
              </a:lnSpc>
            </a:pPr>
            <a:r>
              <a:rPr sz="1950" spc="-35" dirty="0">
                <a:latin typeface="Times New Roman"/>
                <a:cs typeface="Times New Roman"/>
              </a:rPr>
              <a:t>10</a:t>
            </a:r>
            <a:endParaRPr sz="19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395"/>
              </a:spcBef>
            </a:pPr>
            <a:r>
              <a:rPr sz="1950" i="1" spc="30" dirty="0">
                <a:latin typeface="Times New Roman"/>
                <a:cs typeface="Times New Roman"/>
              </a:rPr>
              <a:t>s</a:t>
            </a:r>
            <a:r>
              <a:rPr sz="1950" spc="30" dirty="0">
                <a:latin typeface="Times New Roman"/>
                <a:cs typeface="Times New Roman"/>
              </a:rPr>
              <a:t>(</a:t>
            </a:r>
            <a:r>
              <a:rPr sz="1950" i="1" spc="30" dirty="0">
                <a:latin typeface="Times New Roman"/>
                <a:cs typeface="Times New Roman"/>
              </a:rPr>
              <a:t>s </a:t>
            </a:r>
            <a:r>
              <a:rPr sz="1950" spc="-30" dirty="0">
                <a:latin typeface="Symbol"/>
                <a:cs typeface="Symbol"/>
              </a:rPr>
              <a:t>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-45" dirty="0">
                <a:latin typeface="Times New Roman"/>
                <a:cs typeface="Times New Roman"/>
              </a:rPr>
              <a:t>5)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68390" y="4748021"/>
            <a:ext cx="1071880" cy="718185"/>
          </a:xfrm>
          <a:custGeom>
            <a:avLst/>
            <a:gdLst/>
            <a:ahLst/>
            <a:cxnLst/>
            <a:rect l="l" t="t" r="r" b="b"/>
            <a:pathLst>
              <a:path w="1071879" h="718185">
                <a:moveTo>
                  <a:pt x="0" y="717803"/>
                </a:moveTo>
                <a:lnTo>
                  <a:pt x="1071371" y="717803"/>
                </a:lnTo>
                <a:lnTo>
                  <a:pt x="1071371" y="0"/>
                </a:lnTo>
                <a:lnTo>
                  <a:pt x="0" y="0"/>
                </a:lnTo>
                <a:lnTo>
                  <a:pt x="0" y="717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4931" y="5105434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2538" y="0"/>
                </a:lnTo>
              </a:path>
            </a:pathLst>
          </a:custGeom>
          <a:ln w="10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68390" y="4748021"/>
            <a:ext cx="1071880" cy="718185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sz="1950" spc="1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33020" algn="ctr">
              <a:lnSpc>
                <a:spcPct val="100000"/>
              </a:lnSpc>
              <a:spcBef>
                <a:spcPts val="464"/>
              </a:spcBef>
            </a:pPr>
            <a:r>
              <a:rPr sz="1950" i="1" spc="10" dirty="0">
                <a:latin typeface="Times New Roman"/>
                <a:cs typeface="Times New Roman"/>
              </a:rPr>
              <a:t>s </a:t>
            </a:r>
            <a:r>
              <a:rPr sz="1950" spc="15" dirty="0">
                <a:latin typeface="Symbol"/>
                <a:cs typeface="Symbol"/>
              </a:rPr>
              <a:t></a:t>
            </a:r>
            <a:r>
              <a:rPr sz="1950" spc="-32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488179" y="5169408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19471" y="4122420"/>
            <a:ext cx="1152525" cy="76200"/>
          </a:xfrm>
          <a:custGeom>
            <a:avLst/>
            <a:gdLst/>
            <a:ahLst/>
            <a:cxnLst/>
            <a:rect l="l" t="t" r="r" b="b"/>
            <a:pathLst>
              <a:path w="1152525" h="76200">
                <a:moveTo>
                  <a:pt x="1075943" y="0"/>
                </a:moveTo>
                <a:lnTo>
                  <a:pt x="1075943" y="76199"/>
                </a:lnTo>
                <a:lnTo>
                  <a:pt x="1139443" y="44449"/>
                </a:lnTo>
                <a:lnTo>
                  <a:pt x="1088643" y="44449"/>
                </a:lnTo>
                <a:lnTo>
                  <a:pt x="1088643" y="31749"/>
                </a:lnTo>
                <a:lnTo>
                  <a:pt x="1139443" y="31749"/>
                </a:lnTo>
                <a:lnTo>
                  <a:pt x="1075943" y="0"/>
                </a:lnTo>
                <a:close/>
              </a:path>
              <a:path w="1152525" h="76200">
                <a:moveTo>
                  <a:pt x="1075943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075943" y="44449"/>
                </a:lnTo>
                <a:lnTo>
                  <a:pt x="1075943" y="31749"/>
                </a:lnTo>
                <a:close/>
              </a:path>
              <a:path w="1152525" h="76200">
                <a:moveTo>
                  <a:pt x="1139443" y="31749"/>
                </a:moveTo>
                <a:lnTo>
                  <a:pt x="1088643" y="31749"/>
                </a:lnTo>
                <a:lnTo>
                  <a:pt x="1088643" y="44449"/>
                </a:lnTo>
                <a:lnTo>
                  <a:pt x="1139443" y="44449"/>
                </a:lnTo>
                <a:lnTo>
                  <a:pt x="1152143" y="38099"/>
                </a:lnTo>
                <a:lnTo>
                  <a:pt x="113944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55" dirty="0"/>
              <a:t> </a:t>
            </a:r>
            <a:r>
              <a:rPr spc="-3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6270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a) The open loop transfer function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63697"/>
            <a:ext cx="4821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b)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static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position error constant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Kp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980813"/>
            <a:ext cx="4728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d) ess, when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r(t)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is: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u(t)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u(t)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78888" y="2077188"/>
            <a:ext cx="1791335" cy="0"/>
          </a:xfrm>
          <a:custGeom>
            <a:avLst/>
            <a:gdLst/>
            <a:ahLst/>
            <a:cxnLst/>
            <a:rect l="l" t="t" r="r" b="b"/>
            <a:pathLst>
              <a:path w="1791335">
                <a:moveTo>
                  <a:pt x="0" y="0"/>
                </a:moveTo>
                <a:lnTo>
                  <a:pt x="1790904" y="0"/>
                </a:lnTo>
              </a:path>
            </a:pathLst>
          </a:custGeom>
          <a:ln w="10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2334" y="1691895"/>
            <a:ext cx="33464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160" dirty="0">
                <a:latin typeface="Times New Roman"/>
                <a:cs typeface="Times New Roman"/>
              </a:rPr>
              <a:t>20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1684" y="2073351"/>
            <a:ext cx="1777364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185" dirty="0">
                <a:latin typeface="Times New Roman"/>
                <a:cs typeface="Times New Roman"/>
              </a:rPr>
              <a:t>s</a:t>
            </a:r>
            <a:r>
              <a:rPr sz="2100" spc="185" dirty="0">
                <a:latin typeface="Times New Roman"/>
                <a:cs typeface="Times New Roman"/>
              </a:rPr>
              <a:t>(</a:t>
            </a:r>
            <a:r>
              <a:rPr sz="2100" i="1" spc="185" dirty="0">
                <a:latin typeface="Times New Roman"/>
                <a:cs typeface="Times New Roman"/>
              </a:rPr>
              <a:t>s</a:t>
            </a:r>
            <a:r>
              <a:rPr sz="2100" i="1" spc="-110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Symbol"/>
                <a:cs typeface="Symbol"/>
              </a:rPr>
              <a:t>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5)(</a:t>
            </a:r>
            <a:r>
              <a:rPr sz="2100" i="1" spc="140" dirty="0">
                <a:latin typeface="Times New Roman"/>
                <a:cs typeface="Times New Roman"/>
              </a:rPr>
              <a:t>s</a:t>
            </a:r>
            <a:r>
              <a:rPr sz="2100" i="1" spc="-105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Symbol"/>
                <a:cs typeface="Symbol"/>
              </a:rPr>
              <a:t>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3))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34317" y="1862158"/>
            <a:ext cx="148526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254" dirty="0">
                <a:latin typeface="Times New Roman"/>
                <a:cs typeface="Times New Roman"/>
              </a:rPr>
              <a:t>G</a:t>
            </a:r>
            <a:r>
              <a:rPr sz="2100" spc="254" dirty="0">
                <a:latin typeface="Times New Roman"/>
                <a:cs typeface="Times New Roman"/>
              </a:rPr>
              <a:t>(</a:t>
            </a:r>
            <a:r>
              <a:rPr sz="2100" i="1" spc="254" dirty="0">
                <a:latin typeface="Times New Roman"/>
                <a:cs typeface="Times New Roman"/>
              </a:rPr>
              <a:t>s</a:t>
            </a:r>
            <a:r>
              <a:rPr sz="2100" spc="254" dirty="0">
                <a:latin typeface="Times New Roman"/>
                <a:cs typeface="Times New Roman"/>
              </a:rPr>
              <a:t>)</a:t>
            </a:r>
            <a:r>
              <a:rPr sz="2100" i="1" spc="254" dirty="0">
                <a:latin typeface="Times New Roman"/>
                <a:cs typeface="Times New Roman"/>
              </a:rPr>
              <a:t>H</a:t>
            </a:r>
            <a:r>
              <a:rPr sz="2100" i="1" spc="-265" dirty="0">
                <a:latin typeface="Times New Roman"/>
                <a:cs typeface="Times New Roman"/>
              </a:rPr>
              <a:t> </a:t>
            </a:r>
            <a:r>
              <a:rPr sz="2100" spc="180" dirty="0">
                <a:latin typeface="Times New Roman"/>
                <a:cs typeface="Times New Roman"/>
              </a:rPr>
              <a:t>(</a:t>
            </a:r>
            <a:r>
              <a:rPr sz="2100" i="1" spc="180" dirty="0">
                <a:latin typeface="Times New Roman"/>
                <a:cs typeface="Times New Roman"/>
              </a:rPr>
              <a:t>s</a:t>
            </a:r>
            <a:r>
              <a:rPr sz="2100" spc="180" dirty="0">
                <a:latin typeface="Times New Roman"/>
                <a:cs typeface="Times New Roman"/>
              </a:rPr>
              <a:t>)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7788" y="1913001"/>
            <a:ext cx="3803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Then the system is type number</a:t>
            </a:r>
            <a:r>
              <a:rPr sz="2000" b="1" spc="-1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=1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8487" y="3336613"/>
            <a:ext cx="1781810" cy="0"/>
          </a:xfrm>
          <a:custGeom>
            <a:avLst/>
            <a:gdLst/>
            <a:ahLst/>
            <a:cxnLst/>
            <a:rect l="l" t="t" r="r" b="b"/>
            <a:pathLst>
              <a:path w="1781809">
                <a:moveTo>
                  <a:pt x="0" y="0"/>
                </a:moveTo>
                <a:lnTo>
                  <a:pt x="1781445" y="0"/>
                </a:lnTo>
              </a:path>
            </a:pathLst>
          </a:custGeom>
          <a:ln w="11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51212" y="3118676"/>
            <a:ext cx="508000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04" dirty="0">
                <a:latin typeface="Symbol"/>
                <a:cs typeface="Symbol"/>
              </a:rPr>
              <a:t></a:t>
            </a:r>
            <a:r>
              <a:rPr sz="2150" spc="-10" dirty="0">
                <a:latin typeface="Times New Roman"/>
                <a:cs typeface="Times New Roman"/>
              </a:rPr>
              <a:t> </a:t>
            </a:r>
            <a:r>
              <a:rPr sz="2150" spc="26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4638" y="2947627"/>
            <a:ext cx="33845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15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3118676"/>
            <a:ext cx="5227320" cy="104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82139">
              <a:lnSpc>
                <a:spcPts val="2370"/>
              </a:lnSpc>
              <a:spcBef>
                <a:spcPts val="105"/>
              </a:spcBef>
            </a:pPr>
            <a:r>
              <a:rPr sz="2150" i="1" spc="195" dirty="0">
                <a:latin typeface="Times New Roman"/>
                <a:cs typeface="Times New Roman"/>
              </a:rPr>
              <a:t>Kp</a:t>
            </a:r>
            <a:r>
              <a:rPr sz="2150" i="1" spc="100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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lim</a:t>
            </a:r>
            <a:r>
              <a:rPr sz="2150" spc="-155" dirty="0">
                <a:latin typeface="Times New Roman"/>
                <a:cs typeface="Times New Roman"/>
              </a:rPr>
              <a:t> </a:t>
            </a:r>
            <a:r>
              <a:rPr sz="2150" i="1" spc="260" dirty="0">
                <a:latin typeface="Times New Roman"/>
                <a:cs typeface="Times New Roman"/>
              </a:rPr>
              <a:t>G</a:t>
            </a:r>
            <a:r>
              <a:rPr sz="2150" spc="260" dirty="0">
                <a:latin typeface="Times New Roman"/>
                <a:cs typeface="Times New Roman"/>
              </a:rPr>
              <a:t>(</a:t>
            </a:r>
            <a:r>
              <a:rPr sz="2150" i="1" spc="260" dirty="0">
                <a:latin typeface="Times New Roman"/>
                <a:cs typeface="Times New Roman"/>
              </a:rPr>
              <a:t>s</a:t>
            </a:r>
            <a:r>
              <a:rPr sz="2150" spc="260" dirty="0">
                <a:latin typeface="Times New Roman"/>
                <a:cs typeface="Times New Roman"/>
              </a:rPr>
              <a:t>)</a:t>
            </a:r>
            <a:r>
              <a:rPr sz="2150" i="1" spc="260" dirty="0">
                <a:latin typeface="Times New Roman"/>
                <a:cs typeface="Times New Roman"/>
              </a:rPr>
              <a:t>H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2150" spc="195" dirty="0">
                <a:latin typeface="Times New Roman"/>
                <a:cs typeface="Times New Roman"/>
              </a:rPr>
              <a:t>(</a:t>
            </a:r>
            <a:r>
              <a:rPr sz="2150" i="1" spc="195" dirty="0">
                <a:latin typeface="Times New Roman"/>
                <a:cs typeface="Times New Roman"/>
              </a:rPr>
              <a:t>s</a:t>
            </a:r>
            <a:r>
              <a:rPr sz="2150" spc="195" dirty="0">
                <a:latin typeface="Times New Roman"/>
                <a:cs typeface="Times New Roman"/>
              </a:rPr>
              <a:t>)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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105" dirty="0">
                <a:latin typeface="Times New Roman"/>
                <a:cs typeface="Times New Roman"/>
              </a:rPr>
              <a:t>lim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i="1" spc="145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2621915">
              <a:lnSpc>
                <a:spcPts val="1290"/>
              </a:lnSpc>
              <a:tabLst>
                <a:tab pos="4655820" algn="l"/>
              </a:tabLst>
            </a:pPr>
            <a:r>
              <a:rPr sz="1250" i="1" spc="145" dirty="0">
                <a:latin typeface="Times New Roman"/>
                <a:cs typeface="Times New Roman"/>
              </a:rPr>
              <a:t>s</a:t>
            </a:r>
            <a:r>
              <a:rPr sz="1250" spc="145" dirty="0">
                <a:latin typeface="Symbol"/>
                <a:cs typeface="Symbol"/>
              </a:rPr>
              <a:t></a:t>
            </a:r>
            <a:r>
              <a:rPr sz="1250" spc="145" dirty="0">
                <a:latin typeface="Times New Roman"/>
                <a:cs typeface="Times New Roman"/>
              </a:rPr>
              <a:t>0	</a:t>
            </a:r>
            <a:r>
              <a:rPr sz="1250" i="1" spc="145" dirty="0">
                <a:latin typeface="Times New Roman"/>
                <a:cs typeface="Times New Roman"/>
              </a:rPr>
              <a:t>s</a:t>
            </a:r>
            <a:r>
              <a:rPr sz="1250" spc="145" dirty="0">
                <a:latin typeface="Symbol"/>
                <a:cs typeface="Symbol"/>
              </a:rPr>
              <a:t></a:t>
            </a:r>
            <a:r>
              <a:rPr sz="1250" spc="1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c) Static velocity error constant</a:t>
            </a:r>
            <a:r>
              <a:rPr sz="2400" spc="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Kv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52867" y="4481086"/>
            <a:ext cx="1565275" cy="0"/>
          </a:xfrm>
          <a:custGeom>
            <a:avLst/>
            <a:gdLst/>
            <a:ahLst/>
            <a:cxnLst/>
            <a:rect l="l" t="t" r="r" b="b"/>
            <a:pathLst>
              <a:path w="1565275">
                <a:moveTo>
                  <a:pt x="0" y="0"/>
                </a:moveTo>
                <a:lnTo>
                  <a:pt x="1565118" y="0"/>
                </a:lnTo>
              </a:path>
            </a:pathLst>
          </a:custGeom>
          <a:ln w="11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30598" y="4481086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>
                <a:moveTo>
                  <a:pt x="0" y="0"/>
                </a:moveTo>
                <a:lnTo>
                  <a:pt x="300291" y="0"/>
                </a:lnTo>
              </a:path>
            </a:pathLst>
          </a:custGeom>
          <a:ln w="11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76348" y="3331242"/>
            <a:ext cx="1819275" cy="111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50" i="1" spc="190" dirty="0">
                <a:latin typeface="Times New Roman"/>
                <a:cs typeface="Times New Roman"/>
              </a:rPr>
              <a:t>s</a:t>
            </a:r>
            <a:r>
              <a:rPr sz="2150" spc="190" dirty="0">
                <a:latin typeface="Times New Roman"/>
                <a:cs typeface="Times New Roman"/>
              </a:rPr>
              <a:t>(</a:t>
            </a:r>
            <a:r>
              <a:rPr sz="2150" i="1" spc="190" dirty="0">
                <a:latin typeface="Times New Roman"/>
                <a:cs typeface="Times New Roman"/>
              </a:rPr>
              <a:t>s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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spc="150" dirty="0">
                <a:latin typeface="Times New Roman"/>
                <a:cs typeface="Times New Roman"/>
              </a:rPr>
              <a:t>5)(</a:t>
            </a:r>
            <a:r>
              <a:rPr sz="2150" i="1" spc="150" dirty="0">
                <a:latin typeface="Times New Roman"/>
                <a:cs typeface="Times New Roman"/>
              </a:rPr>
              <a:t>s</a:t>
            </a:r>
            <a:r>
              <a:rPr sz="2150" i="1" spc="-10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</a:t>
            </a:r>
            <a:r>
              <a:rPr sz="2150" spc="-75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Times New Roman"/>
                <a:cs typeface="Times New Roman"/>
              </a:rPr>
              <a:t>3)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162560">
              <a:lnSpc>
                <a:spcPct val="100000"/>
              </a:lnSpc>
              <a:tabLst>
                <a:tab pos="1224280" algn="l"/>
              </a:tabLst>
            </a:pPr>
            <a:r>
              <a:rPr sz="2150" spc="30" dirty="0">
                <a:latin typeface="Times New Roman"/>
                <a:cs typeface="Times New Roman"/>
              </a:rPr>
              <a:t>20</a:t>
            </a:r>
            <a:r>
              <a:rPr sz="2150" i="1" spc="30" dirty="0">
                <a:latin typeface="Times New Roman"/>
                <a:cs typeface="Times New Roman"/>
              </a:rPr>
              <a:t>s	</a:t>
            </a:r>
            <a:r>
              <a:rPr sz="3225" spc="52" baseline="-34883" dirty="0">
                <a:latin typeface="Symbol"/>
                <a:cs typeface="Symbol"/>
              </a:rPr>
              <a:t></a:t>
            </a:r>
            <a:r>
              <a:rPr sz="3225" spc="179" baseline="-34883" dirty="0">
                <a:latin typeface="Times New Roman"/>
                <a:cs typeface="Times New Roman"/>
              </a:rPr>
              <a:t> </a:t>
            </a:r>
            <a:r>
              <a:rPr sz="2150" spc="5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5157" y="4262318"/>
            <a:ext cx="288290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i="1" spc="15" dirty="0">
                <a:latin typeface="Times New Roman"/>
                <a:cs typeface="Times New Roman"/>
              </a:rPr>
              <a:t>Kv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lim</a:t>
            </a:r>
            <a:r>
              <a:rPr sz="2150" spc="-95" dirty="0">
                <a:latin typeface="Times New Roman"/>
                <a:cs typeface="Times New Roman"/>
              </a:rPr>
              <a:t> </a:t>
            </a:r>
            <a:r>
              <a:rPr sz="2150" i="1" spc="80" dirty="0">
                <a:latin typeface="Times New Roman"/>
                <a:cs typeface="Times New Roman"/>
              </a:rPr>
              <a:t>sG</a:t>
            </a:r>
            <a:r>
              <a:rPr sz="2150" spc="80" dirty="0">
                <a:latin typeface="Times New Roman"/>
                <a:cs typeface="Times New Roman"/>
              </a:rPr>
              <a:t>(</a:t>
            </a:r>
            <a:r>
              <a:rPr sz="2150" i="1" spc="80" dirty="0">
                <a:latin typeface="Times New Roman"/>
                <a:cs typeface="Times New Roman"/>
              </a:rPr>
              <a:t>s</a:t>
            </a:r>
            <a:r>
              <a:rPr sz="2150" spc="80" dirty="0">
                <a:latin typeface="Times New Roman"/>
                <a:cs typeface="Times New Roman"/>
              </a:rPr>
              <a:t>)</a:t>
            </a:r>
            <a:r>
              <a:rPr sz="2150" i="1" spc="80" dirty="0">
                <a:latin typeface="Times New Roman"/>
                <a:cs typeface="Times New Roman"/>
              </a:rPr>
              <a:t>H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75" dirty="0">
                <a:latin typeface="Times New Roman"/>
                <a:cs typeface="Times New Roman"/>
              </a:rPr>
              <a:t>(</a:t>
            </a:r>
            <a:r>
              <a:rPr sz="2150" i="1" spc="75" dirty="0">
                <a:latin typeface="Times New Roman"/>
                <a:cs typeface="Times New Roman"/>
              </a:rPr>
              <a:t>s</a:t>
            </a:r>
            <a:r>
              <a:rPr sz="2150" spc="75" dirty="0">
                <a:latin typeface="Times New Roman"/>
                <a:cs typeface="Times New Roman"/>
              </a:rPr>
              <a:t>)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</a:t>
            </a:r>
            <a:r>
              <a:rPr sz="2150" spc="-4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lim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1226" y="4475745"/>
            <a:ext cx="26301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2316480" algn="l"/>
              </a:tabLst>
            </a:pPr>
            <a:r>
              <a:rPr sz="1875" i="1" spc="44" baseline="17777" dirty="0">
                <a:latin typeface="Times New Roman"/>
                <a:cs typeface="Times New Roman"/>
              </a:rPr>
              <a:t>s</a:t>
            </a:r>
            <a:r>
              <a:rPr sz="1875" spc="44" baseline="17777" dirty="0">
                <a:latin typeface="Symbol"/>
                <a:cs typeface="Symbol"/>
              </a:rPr>
              <a:t></a:t>
            </a:r>
            <a:r>
              <a:rPr sz="1875" spc="44" baseline="17777" dirty="0">
                <a:latin typeface="Times New Roman"/>
                <a:cs typeface="Times New Roman"/>
              </a:rPr>
              <a:t>0  </a:t>
            </a:r>
            <a:r>
              <a:rPr sz="2150" i="1" spc="70" dirty="0">
                <a:latin typeface="Times New Roman"/>
                <a:cs typeface="Times New Roman"/>
              </a:rPr>
              <a:t>s</a:t>
            </a:r>
            <a:r>
              <a:rPr sz="2150" spc="70" dirty="0">
                <a:latin typeface="Times New Roman"/>
                <a:cs typeface="Times New Roman"/>
              </a:rPr>
              <a:t>(</a:t>
            </a:r>
            <a:r>
              <a:rPr sz="2150" i="1" spc="70" dirty="0">
                <a:latin typeface="Times New Roman"/>
                <a:cs typeface="Times New Roman"/>
              </a:rPr>
              <a:t>s </a:t>
            </a:r>
            <a:r>
              <a:rPr sz="2150" spc="35" dirty="0">
                <a:latin typeface="Symbol"/>
                <a:cs typeface="Symbol"/>
              </a:rPr>
              <a:t></a:t>
            </a:r>
            <a:r>
              <a:rPr sz="2150" spc="35" dirty="0">
                <a:latin typeface="Times New Roman"/>
                <a:cs typeface="Times New Roman"/>
              </a:rPr>
              <a:t> </a:t>
            </a:r>
            <a:r>
              <a:rPr sz="2150" spc="30" dirty="0">
                <a:latin typeface="Times New Roman"/>
                <a:cs typeface="Times New Roman"/>
              </a:rPr>
              <a:t>5)(</a:t>
            </a:r>
            <a:r>
              <a:rPr sz="2150" i="1" spc="30" dirty="0">
                <a:latin typeface="Times New Roman"/>
                <a:cs typeface="Times New Roman"/>
              </a:rPr>
              <a:t>s</a:t>
            </a:r>
            <a:r>
              <a:rPr sz="2150" i="1" spc="-30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Symbol"/>
                <a:cs typeface="Symbol"/>
              </a:rPr>
              <a:t>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5)	</a:t>
            </a:r>
            <a:r>
              <a:rPr sz="2150" spc="5" dirty="0">
                <a:latin typeface="Times New Roman"/>
                <a:cs typeface="Times New Roman"/>
              </a:rPr>
              <a:t>15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1474" y="4537386"/>
            <a:ext cx="337185" cy="218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50" dirty="0">
                <a:latin typeface="Times New Roman"/>
                <a:cs typeface="Times New Roman"/>
              </a:rPr>
              <a:t>s</a:t>
            </a:r>
            <a:r>
              <a:rPr sz="1250" spc="25" dirty="0">
                <a:latin typeface="Symbol"/>
                <a:cs typeface="Symbol"/>
              </a:rPr>
              <a:t></a:t>
            </a:r>
            <a:r>
              <a:rPr sz="1250" spc="2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0386" y="5923541"/>
            <a:ext cx="339725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160" dirty="0">
                <a:latin typeface="Times New Roman"/>
                <a:cs typeface="Times New Roman"/>
              </a:rPr>
              <a:t>20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57432" y="5871765"/>
            <a:ext cx="240029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40" dirty="0">
                <a:latin typeface="Times New Roman"/>
                <a:cs typeface="Times New Roman"/>
              </a:rPr>
              <a:t>k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93675" y="5658817"/>
            <a:ext cx="240029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40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49980" y="5785917"/>
            <a:ext cx="72898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spc="190" dirty="0">
                <a:latin typeface="Times New Roman"/>
                <a:cs typeface="Times New Roman"/>
              </a:rPr>
              <a:t>1</a:t>
            </a:r>
            <a:r>
              <a:rPr sz="2150" spc="-265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</a:t>
            </a:r>
            <a:r>
              <a:rPr sz="2150" spc="-90" dirty="0">
                <a:latin typeface="Times New Roman"/>
                <a:cs typeface="Times New Roman"/>
              </a:rPr>
              <a:t> </a:t>
            </a:r>
            <a:r>
              <a:rPr sz="4875" i="1" spc="359" baseline="-11965" dirty="0">
                <a:latin typeface="Times New Roman"/>
                <a:cs typeface="Times New Roman"/>
              </a:rPr>
              <a:t>k</a:t>
            </a:r>
            <a:endParaRPr sz="4875" baseline="-1196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8334" y="5658817"/>
            <a:ext cx="240029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i="1" spc="240" dirty="0">
                <a:latin typeface="Times New Roman"/>
                <a:cs typeface="Times New Roman"/>
              </a:rPr>
              <a:t>e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98765" y="6142008"/>
            <a:ext cx="10922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00" dirty="0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3699" y="5928502"/>
            <a:ext cx="1822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6861" y="6142008"/>
            <a:ext cx="11938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10" dirty="0">
                <a:latin typeface="Times New Roman"/>
                <a:cs typeface="Times New Roman"/>
              </a:rPr>
              <a:t>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98257" y="5928502"/>
            <a:ext cx="1822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i="1" spc="125" dirty="0">
                <a:latin typeface="Times New Roman"/>
                <a:cs typeface="Times New Roman"/>
              </a:rPr>
              <a:t>ss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71365" y="5710594"/>
            <a:ext cx="236474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150" spc="185" dirty="0">
                <a:latin typeface="Times New Roman"/>
                <a:cs typeface="Times New Roman"/>
              </a:rPr>
              <a:t>(</a:t>
            </a:r>
            <a:r>
              <a:rPr sz="2150" i="1" spc="185" dirty="0">
                <a:latin typeface="Times New Roman"/>
                <a:cs typeface="Times New Roman"/>
              </a:rPr>
              <a:t>ramp</a:t>
            </a:r>
            <a:r>
              <a:rPr sz="2150" spc="185" dirty="0">
                <a:latin typeface="Times New Roman"/>
                <a:cs typeface="Times New Roman"/>
              </a:rPr>
              <a:t>) </a:t>
            </a:r>
            <a:r>
              <a:rPr sz="2150" spc="204" dirty="0">
                <a:latin typeface="Symbol"/>
                <a:cs typeface="Symbol"/>
              </a:rPr>
              <a:t></a:t>
            </a:r>
            <a:r>
              <a:rPr sz="3225" u="sng" spc="307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25" u="sng" spc="28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225" spc="284" baseline="34883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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3225" u="sng" spc="240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15</a:t>
            </a:r>
            <a:endParaRPr sz="3225" baseline="34883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65837" y="5710594"/>
            <a:ext cx="2482850" cy="355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1456055" algn="l"/>
                <a:tab pos="1938655" algn="l"/>
              </a:tabLst>
            </a:pPr>
            <a:r>
              <a:rPr sz="2150" spc="165" dirty="0">
                <a:latin typeface="Times New Roman"/>
                <a:cs typeface="Times New Roman"/>
              </a:rPr>
              <a:t>(</a:t>
            </a:r>
            <a:r>
              <a:rPr sz="2150" i="1" spc="165" dirty="0">
                <a:latin typeface="Times New Roman"/>
                <a:cs typeface="Times New Roman"/>
              </a:rPr>
              <a:t>step</a:t>
            </a:r>
            <a:r>
              <a:rPr sz="2150" spc="165" dirty="0">
                <a:latin typeface="Times New Roman"/>
                <a:cs typeface="Times New Roman"/>
              </a:rPr>
              <a:t>)</a:t>
            </a:r>
            <a:r>
              <a:rPr sz="2150" spc="100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Symbol"/>
                <a:cs typeface="Symbol"/>
              </a:rPr>
              <a:t></a:t>
            </a:r>
            <a:r>
              <a:rPr sz="3225" u="sng" spc="307" baseline="3488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3225" u="sng" spc="284" baseline="3488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sz="2150" spc="204" dirty="0">
                <a:latin typeface="Symbol"/>
                <a:cs typeface="Symbol"/>
              </a:rPr>
              <a:t></a:t>
            </a:r>
            <a:r>
              <a:rPr sz="2150" spc="-15" dirty="0">
                <a:latin typeface="Times New Roman"/>
                <a:cs typeface="Times New Roman"/>
              </a:rPr>
              <a:t> </a:t>
            </a:r>
            <a:r>
              <a:rPr sz="2150" spc="19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71227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Routh-Hurwitz</a:t>
            </a:r>
            <a:r>
              <a:rPr sz="6000" spc="-140" dirty="0"/>
              <a:t> </a:t>
            </a:r>
            <a:r>
              <a:rPr sz="6000" spc="-45" dirty="0"/>
              <a:t>criterion</a:t>
            </a:r>
            <a:endParaRPr sz="6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52552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40" dirty="0"/>
              <a:t>Concept </a:t>
            </a:r>
            <a:r>
              <a:rPr spc="-15" dirty="0"/>
              <a:t>of</a:t>
            </a:r>
            <a:r>
              <a:rPr spc="-215" dirty="0"/>
              <a:t> </a:t>
            </a:r>
            <a:r>
              <a:rPr spc="-3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3"/>
            <a:ext cx="10358120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5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A stable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system is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dynamic system with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bounded response to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bounded  input.</a:t>
            </a:r>
            <a:endParaRPr sz="23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3913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Consider the closed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loop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transfer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function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a system as</a:t>
            </a:r>
            <a:r>
              <a:rPr sz="2300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42157"/>
            <a:ext cx="88849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characteristic equation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or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polynomial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which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is given</a:t>
            </a:r>
            <a:r>
              <a:rPr sz="2000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509642"/>
            <a:ext cx="10360660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described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by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T(s)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be</a:t>
            </a:r>
            <a:r>
              <a:rPr sz="20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stable,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u="heavy" spc="1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root</a:t>
            </a:r>
            <a:r>
              <a:rPr sz="2000" u="heavy" spc="1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of</a:t>
            </a:r>
            <a:r>
              <a:rPr sz="2000" u="heavy" spc="1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</a:t>
            </a:r>
            <a:r>
              <a:rPr sz="2000" u="heavy" spc="14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characteristic</a:t>
            </a:r>
            <a:r>
              <a:rPr sz="2000" u="heavy" spc="14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equation</a:t>
            </a:r>
            <a:endParaRPr sz="2000">
              <a:latin typeface="Trebuchet MS"/>
              <a:cs typeface="Trebuchet MS"/>
            </a:endParaRPr>
          </a:p>
          <a:p>
            <a:pPr marL="194945" algn="just">
              <a:lnSpc>
                <a:spcPct val="100000"/>
              </a:lnSpc>
            </a:pP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must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lie in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left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half</a:t>
            </a:r>
            <a:r>
              <a:rPr sz="2000" u="heavy" spc="-1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plane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  <a:p>
            <a:pPr marL="194945" marR="6350" indent="-182880" algn="just">
              <a:lnSpc>
                <a:spcPct val="100000"/>
              </a:lnSpc>
              <a:spcBef>
                <a:spcPts val="605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Routh-Hurwitz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criteria or test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is a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numerical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procedure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determining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number of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right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half-plane (RHP) and imaginary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axis roots of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characteristic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polynomial.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72868" y="2989352"/>
            <a:ext cx="3499485" cy="0"/>
          </a:xfrm>
          <a:custGeom>
            <a:avLst/>
            <a:gdLst/>
            <a:ahLst/>
            <a:cxnLst/>
            <a:rect l="l" t="t" r="r" b="b"/>
            <a:pathLst>
              <a:path w="3499484">
                <a:moveTo>
                  <a:pt x="0" y="0"/>
                </a:moveTo>
                <a:lnTo>
                  <a:pt x="3499153" y="0"/>
                </a:lnTo>
              </a:path>
            </a:pathLst>
          </a:custGeom>
          <a:ln w="12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6862" y="2989352"/>
            <a:ext cx="748030" cy="0"/>
          </a:xfrm>
          <a:custGeom>
            <a:avLst/>
            <a:gdLst/>
            <a:ahLst/>
            <a:cxnLst/>
            <a:rect l="l" t="t" r="r" b="b"/>
            <a:pathLst>
              <a:path w="748029">
                <a:moveTo>
                  <a:pt x="0" y="0"/>
                </a:moveTo>
                <a:lnTo>
                  <a:pt x="747921" y="0"/>
                </a:lnTo>
              </a:path>
            </a:pathLst>
          </a:custGeom>
          <a:ln w="12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0045" y="2753399"/>
            <a:ext cx="13208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3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3292" y="2753399"/>
            <a:ext cx="1790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19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6589" y="2744025"/>
            <a:ext cx="22542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22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0488" y="2984982"/>
            <a:ext cx="125539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67030" algn="l"/>
              </a:tabLst>
            </a:pPr>
            <a:r>
              <a:rPr sz="2450" i="1" spc="204" dirty="0">
                <a:latin typeface="Times New Roman"/>
                <a:cs typeface="Times New Roman"/>
              </a:rPr>
              <a:t>a	</a:t>
            </a:r>
            <a:r>
              <a:rPr sz="2450" i="1" spc="240" dirty="0">
                <a:latin typeface="Times New Roman"/>
                <a:cs typeface="Times New Roman"/>
              </a:rPr>
              <a:t>s</a:t>
            </a:r>
            <a:r>
              <a:rPr sz="2100" i="1" spc="359" baseline="43650" dirty="0">
                <a:latin typeface="Times New Roman"/>
                <a:cs typeface="Times New Roman"/>
              </a:rPr>
              <a:t>n </a:t>
            </a:r>
            <a:r>
              <a:rPr sz="2450" spc="225" dirty="0">
                <a:latin typeface="Symbol"/>
                <a:cs typeface="Symbol"/>
              </a:rPr>
              <a:t></a:t>
            </a:r>
            <a:r>
              <a:rPr sz="2450" spc="-330" dirty="0">
                <a:latin typeface="Times New Roman"/>
                <a:cs typeface="Times New Roman"/>
              </a:rPr>
              <a:t> </a:t>
            </a:r>
            <a:r>
              <a:rPr sz="2450" i="1" spc="204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1021" y="2547107"/>
            <a:ext cx="131381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86080" algn="l"/>
              </a:tabLst>
            </a:pPr>
            <a:r>
              <a:rPr sz="2450" i="1" spc="204" dirty="0">
                <a:latin typeface="Times New Roman"/>
                <a:cs typeface="Times New Roman"/>
              </a:rPr>
              <a:t>b	</a:t>
            </a:r>
            <a:r>
              <a:rPr sz="2450" i="1" spc="270" dirty="0">
                <a:latin typeface="Times New Roman"/>
                <a:cs typeface="Times New Roman"/>
              </a:rPr>
              <a:t>s</a:t>
            </a:r>
            <a:r>
              <a:rPr sz="2100" i="1" spc="405" baseline="43650" dirty="0">
                <a:latin typeface="Times New Roman"/>
                <a:cs typeface="Times New Roman"/>
              </a:rPr>
              <a:t>m </a:t>
            </a:r>
            <a:r>
              <a:rPr sz="2450" spc="225" dirty="0">
                <a:latin typeface="Symbol"/>
                <a:cs typeface="Symbol"/>
              </a:rPr>
              <a:t></a:t>
            </a:r>
            <a:r>
              <a:rPr sz="2450" spc="-455" dirty="0">
                <a:latin typeface="Times New Roman"/>
                <a:cs typeface="Times New Roman"/>
              </a:rPr>
              <a:t> </a:t>
            </a:r>
            <a:r>
              <a:rPr sz="2450" i="1" spc="204" dirty="0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0904" y="2744025"/>
            <a:ext cx="97663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i="1" spc="229" dirty="0">
                <a:latin typeface="Times New Roman"/>
                <a:cs typeface="Times New Roman"/>
              </a:rPr>
              <a:t>T</a:t>
            </a:r>
            <a:r>
              <a:rPr sz="2450" i="1" spc="-475" dirty="0">
                <a:latin typeface="Times New Roman"/>
                <a:cs typeface="Times New Roman"/>
              </a:rPr>
              <a:t> </a:t>
            </a:r>
            <a:r>
              <a:rPr sz="2450" spc="220" dirty="0">
                <a:latin typeface="Times New Roman"/>
                <a:cs typeface="Times New Roman"/>
              </a:rPr>
              <a:t>(</a:t>
            </a:r>
            <a:r>
              <a:rPr sz="2450" i="1" spc="220" dirty="0">
                <a:latin typeface="Times New Roman"/>
                <a:cs typeface="Times New Roman"/>
              </a:rPr>
              <a:t>s</a:t>
            </a:r>
            <a:r>
              <a:rPr sz="2450" spc="220" dirty="0">
                <a:latin typeface="Times New Roman"/>
                <a:cs typeface="Times New Roman"/>
              </a:rPr>
              <a:t>) </a:t>
            </a:r>
            <a:r>
              <a:rPr sz="2450" spc="225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26738" y="2845944"/>
            <a:ext cx="57023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75" i="1" spc="284" baseline="-24943" dirty="0">
                <a:latin typeface="Times New Roman"/>
                <a:cs typeface="Times New Roman"/>
              </a:rPr>
              <a:t>s</a:t>
            </a:r>
            <a:r>
              <a:rPr sz="1400" i="1" spc="190" dirty="0">
                <a:latin typeface="Times New Roman"/>
                <a:cs typeface="Times New Roman"/>
              </a:rPr>
              <a:t>n</a:t>
            </a:r>
            <a:r>
              <a:rPr sz="1400" spc="190" dirty="0">
                <a:latin typeface="Symbol"/>
                <a:cs typeface="Symbol"/>
              </a:rPr>
              <a:t></a:t>
            </a:r>
            <a:r>
              <a:rPr sz="1400" spc="19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16400" y="3191902"/>
            <a:ext cx="31718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09015" algn="l"/>
                <a:tab pos="3052445" algn="l"/>
              </a:tabLst>
            </a:pPr>
            <a:r>
              <a:rPr sz="1400" i="1" spc="135" dirty="0">
                <a:latin typeface="Times New Roman"/>
                <a:cs typeface="Times New Roman"/>
              </a:rPr>
              <a:t>n	</a:t>
            </a:r>
            <a:r>
              <a:rPr sz="1400" i="1" spc="225" dirty="0">
                <a:latin typeface="Times New Roman"/>
                <a:cs typeface="Times New Roman"/>
              </a:rPr>
              <a:t>n</a:t>
            </a:r>
            <a:r>
              <a:rPr sz="1400" spc="50" dirty="0">
                <a:latin typeface="Symbol"/>
                <a:cs typeface="Symbol"/>
              </a:rPr>
              <a:t></a:t>
            </a:r>
            <a:r>
              <a:rPr sz="1400" spc="13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135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5549" y="2408070"/>
            <a:ext cx="614045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675" i="1" spc="292" baseline="-24943" dirty="0">
                <a:latin typeface="Times New Roman"/>
                <a:cs typeface="Times New Roman"/>
              </a:rPr>
              <a:t>s</a:t>
            </a:r>
            <a:r>
              <a:rPr sz="1400" i="1" spc="195" dirty="0">
                <a:latin typeface="Times New Roman"/>
                <a:cs typeface="Times New Roman"/>
              </a:rPr>
              <a:t>m</a:t>
            </a:r>
            <a:r>
              <a:rPr sz="1400" spc="195" dirty="0">
                <a:latin typeface="Symbol"/>
                <a:cs typeface="Symbol"/>
              </a:rPr>
              <a:t></a:t>
            </a:r>
            <a:r>
              <a:rPr sz="1400" spc="19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8449" y="2753399"/>
            <a:ext cx="3981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i="1" spc="254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Symbol"/>
                <a:cs typeface="Symbol"/>
              </a:rPr>
              <a:t></a:t>
            </a:r>
            <a:r>
              <a:rPr sz="1400" spc="13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44328" y="2984982"/>
            <a:ext cx="244475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90064" algn="l"/>
              </a:tabLst>
            </a:pPr>
            <a:r>
              <a:rPr sz="2450" spc="575" dirty="0">
                <a:latin typeface="Symbol"/>
                <a:cs typeface="Symbol"/>
              </a:rPr>
              <a:t></a:t>
            </a:r>
            <a:r>
              <a:rPr sz="2450" spc="725" dirty="0">
                <a:latin typeface="MT Extra"/>
                <a:cs typeface="MT Extra"/>
              </a:rPr>
              <a:t></a:t>
            </a:r>
            <a:r>
              <a:rPr sz="2450" spc="225" dirty="0">
                <a:latin typeface="Symbol"/>
                <a:cs typeface="Symbol"/>
              </a:rPr>
              <a:t>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i="1" spc="204" dirty="0">
                <a:latin typeface="Times New Roman"/>
                <a:cs typeface="Times New Roman"/>
              </a:rPr>
              <a:t>a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290" dirty="0">
                <a:latin typeface="Symbol"/>
                <a:cs typeface="Symbol"/>
              </a:rPr>
              <a:t></a:t>
            </a:r>
            <a:r>
              <a:rPr sz="2450" spc="270" dirty="0">
                <a:latin typeface="Times New Roman"/>
                <a:cs typeface="Times New Roman"/>
              </a:rPr>
              <a:t>(</a:t>
            </a:r>
            <a:r>
              <a:rPr sz="2450" i="1" spc="245" dirty="0">
                <a:latin typeface="Times New Roman"/>
                <a:cs typeface="Times New Roman"/>
              </a:rPr>
              <a:t>s</a:t>
            </a:r>
            <a:r>
              <a:rPr sz="2450" spc="135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16727" y="2550253"/>
            <a:ext cx="240665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97355" algn="l"/>
              </a:tabLst>
            </a:pPr>
            <a:r>
              <a:rPr sz="2450" spc="509" dirty="0">
                <a:latin typeface="Symbol"/>
                <a:cs typeface="Symbol"/>
              </a:rPr>
              <a:t></a:t>
            </a:r>
            <a:r>
              <a:rPr sz="2450" spc="509" dirty="0">
                <a:latin typeface="MT Extra"/>
                <a:cs typeface="MT Extra"/>
              </a:rPr>
              <a:t></a:t>
            </a:r>
            <a:r>
              <a:rPr sz="2450" spc="509" dirty="0">
                <a:latin typeface="Symbol"/>
                <a:cs typeface="Symbol"/>
              </a:rPr>
              <a:t>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i="1" spc="204" dirty="0">
                <a:latin typeface="Times New Roman"/>
                <a:cs typeface="Times New Roman"/>
              </a:rPr>
              <a:t>b	</a:t>
            </a:r>
            <a:r>
              <a:rPr sz="2450" i="1" spc="275" dirty="0">
                <a:latin typeface="Times New Roman"/>
                <a:cs typeface="Times New Roman"/>
              </a:rPr>
              <a:t>N</a:t>
            </a:r>
            <a:r>
              <a:rPr sz="2450" i="1" spc="-375" dirty="0">
                <a:latin typeface="Times New Roman"/>
                <a:cs typeface="Times New Roman"/>
              </a:rPr>
              <a:t> </a:t>
            </a:r>
            <a:r>
              <a:rPr sz="2450" spc="220" dirty="0">
                <a:latin typeface="Times New Roman"/>
                <a:cs typeface="Times New Roman"/>
              </a:rPr>
              <a:t>(</a:t>
            </a:r>
            <a:r>
              <a:rPr sz="2450" i="1" spc="220" dirty="0">
                <a:latin typeface="Times New Roman"/>
                <a:cs typeface="Times New Roman"/>
              </a:rPr>
              <a:t>s</a:t>
            </a:r>
            <a:r>
              <a:rPr sz="2450" spc="22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9048" y="3920667"/>
            <a:ext cx="2997835" cy="42290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ts val="795"/>
              </a:lnSpc>
              <a:spcBef>
                <a:spcPts val="220"/>
              </a:spcBef>
            </a:pPr>
            <a:r>
              <a:rPr sz="2500" spc="335" dirty="0">
                <a:latin typeface="Symbol"/>
                <a:cs typeface="Symbol"/>
              </a:rPr>
              <a:t></a:t>
            </a:r>
            <a:r>
              <a:rPr sz="2500" spc="335" dirty="0">
                <a:latin typeface="Times New Roman"/>
                <a:cs typeface="Times New Roman"/>
              </a:rPr>
              <a:t>(</a:t>
            </a:r>
            <a:r>
              <a:rPr sz="2500" i="1" spc="335" dirty="0">
                <a:latin typeface="Times New Roman"/>
                <a:cs typeface="Times New Roman"/>
              </a:rPr>
              <a:t>s</a:t>
            </a:r>
            <a:r>
              <a:rPr sz="2500" spc="335" dirty="0">
                <a:latin typeface="Times New Roman"/>
                <a:cs typeface="Times New Roman"/>
              </a:rPr>
              <a:t>)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spc="380" dirty="0">
                <a:latin typeface="Symbol"/>
                <a:cs typeface="Symbol"/>
              </a:rPr>
              <a:t>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i="1" spc="365" dirty="0">
                <a:latin typeface="Times New Roman"/>
                <a:cs typeface="Times New Roman"/>
              </a:rPr>
              <a:t>Q</a:t>
            </a:r>
            <a:r>
              <a:rPr sz="2500" spc="365" dirty="0">
                <a:latin typeface="Times New Roman"/>
                <a:cs typeface="Times New Roman"/>
              </a:rPr>
              <a:t>(</a:t>
            </a:r>
            <a:r>
              <a:rPr sz="2500" i="1" spc="365" dirty="0">
                <a:latin typeface="Times New Roman"/>
                <a:cs typeface="Times New Roman"/>
              </a:rPr>
              <a:t>s</a:t>
            </a:r>
            <a:r>
              <a:rPr sz="2500" spc="365" dirty="0">
                <a:latin typeface="Times New Roman"/>
                <a:cs typeface="Times New Roman"/>
              </a:rPr>
              <a:t>)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spc="380" dirty="0">
                <a:latin typeface="Symbol"/>
                <a:cs typeface="Symbol"/>
              </a:rPr>
              <a:t>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i="1" spc="295" dirty="0">
                <a:latin typeface="Times New Roman"/>
                <a:cs typeface="Times New Roman"/>
              </a:rPr>
              <a:t>a</a:t>
            </a:r>
            <a:r>
              <a:rPr sz="2175" i="1" spc="442" baseline="-24904" dirty="0">
                <a:latin typeface="Times New Roman"/>
                <a:cs typeface="Times New Roman"/>
              </a:rPr>
              <a:t>n</a:t>
            </a:r>
            <a:r>
              <a:rPr sz="2175" i="1" spc="-172" baseline="-24904" dirty="0">
                <a:latin typeface="Times New Roman"/>
                <a:cs typeface="Times New Roman"/>
              </a:rPr>
              <a:t> </a:t>
            </a:r>
            <a:r>
              <a:rPr sz="2500" i="1" spc="270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  <a:p>
            <a:pPr marR="30480" algn="r">
              <a:lnSpc>
                <a:spcPts val="855"/>
              </a:lnSpc>
            </a:pPr>
            <a:r>
              <a:rPr sz="1450" i="1" spc="204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957" y="3920667"/>
            <a:ext cx="2955290" cy="4229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69570" algn="ctr">
              <a:lnSpc>
                <a:spcPts val="915"/>
              </a:lnSpc>
              <a:spcBef>
                <a:spcPts val="130"/>
              </a:spcBef>
            </a:pPr>
            <a:r>
              <a:rPr sz="1450" i="1" spc="195" dirty="0">
                <a:latin typeface="Times New Roman"/>
                <a:cs typeface="Times New Roman"/>
              </a:rPr>
              <a:t>n</a:t>
            </a:r>
            <a:r>
              <a:rPr sz="1450" spc="195" dirty="0">
                <a:latin typeface="Symbol"/>
                <a:cs typeface="Symbol"/>
              </a:rPr>
              <a:t></a:t>
            </a:r>
            <a:r>
              <a:rPr sz="1450" spc="19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50800">
              <a:lnSpc>
                <a:spcPts val="2175"/>
              </a:lnSpc>
              <a:tabLst>
                <a:tab pos="1572895" algn="l"/>
              </a:tabLst>
            </a:pPr>
            <a:r>
              <a:rPr sz="2500" spc="380" dirty="0">
                <a:latin typeface="Symbol"/>
                <a:cs typeface="Symbol"/>
              </a:rPr>
              <a:t>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i="1" spc="260" dirty="0">
                <a:latin typeface="Times New Roman"/>
                <a:cs typeface="Times New Roman"/>
              </a:rPr>
              <a:t>a</a:t>
            </a:r>
            <a:r>
              <a:rPr sz="2175" i="1" spc="390" baseline="-24904" dirty="0">
                <a:latin typeface="Times New Roman"/>
                <a:cs typeface="Times New Roman"/>
              </a:rPr>
              <a:t>n</a:t>
            </a:r>
            <a:r>
              <a:rPr sz="2175" spc="390" baseline="-24904" dirty="0">
                <a:latin typeface="Symbol"/>
                <a:cs typeface="Symbol"/>
              </a:rPr>
              <a:t></a:t>
            </a:r>
            <a:r>
              <a:rPr sz="2175" spc="390" baseline="-24904" dirty="0">
                <a:latin typeface="Times New Roman"/>
                <a:cs typeface="Times New Roman"/>
              </a:rPr>
              <a:t>1</a:t>
            </a:r>
            <a:r>
              <a:rPr sz="2500" i="1" spc="260" dirty="0">
                <a:latin typeface="Times New Roman"/>
                <a:cs typeface="Times New Roman"/>
              </a:rPr>
              <a:t>s	</a:t>
            </a:r>
            <a:r>
              <a:rPr sz="2500" spc="685" dirty="0">
                <a:latin typeface="Symbol"/>
                <a:cs typeface="Symbol"/>
              </a:rPr>
              <a:t></a:t>
            </a:r>
            <a:r>
              <a:rPr sz="2500" spc="685" dirty="0">
                <a:latin typeface="MT Extra"/>
                <a:cs typeface="MT Extra"/>
              </a:rPr>
              <a:t></a:t>
            </a:r>
            <a:r>
              <a:rPr sz="2500" spc="685" dirty="0">
                <a:latin typeface="Symbol"/>
                <a:cs typeface="Symbol"/>
              </a:rPr>
              <a:t>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i="1" spc="285" dirty="0">
                <a:latin typeface="Times New Roman"/>
                <a:cs typeface="Times New Roman"/>
              </a:rPr>
              <a:t>a</a:t>
            </a:r>
            <a:r>
              <a:rPr sz="2175" spc="427" baseline="-24904" dirty="0">
                <a:latin typeface="Times New Roman"/>
                <a:cs typeface="Times New Roman"/>
              </a:rPr>
              <a:t>0</a:t>
            </a:r>
            <a:endParaRPr sz="2175" baseline="-249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9685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45" dirty="0"/>
              <a:t>Routh-Hurwitz </a:t>
            </a:r>
            <a:r>
              <a:rPr spc="-40" dirty="0"/>
              <a:t>Method </a:t>
            </a:r>
            <a:r>
              <a:rPr spc="-35" dirty="0"/>
              <a:t>Stability</a:t>
            </a:r>
            <a:r>
              <a:rPr spc="-235" dirty="0"/>
              <a:t> </a:t>
            </a:r>
            <a:r>
              <a:rPr spc="-30" dirty="0"/>
              <a:t>Criteria</a:t>
            </a:r>
          </a:p>
        </p:txBody>
      </p:sp>
      <p:sp>
        <p:nvSpPr>
          <p:cNvPr id="3" name="object 3"/>
          <p:cNvSpPr/>
          <p:nvPr/>
        </p:nvSpPr>
        <p:spPr>
          <a:xfrm>
            <a:off x="6470903" y="3310128"/>
            <a:ext cx="4747259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34911" y="3374135"/>
            <a:ext cx="4564380" cy="3122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15861" y="3355085"/>
            <a:ext cx="4602480" cy="3161030"/>
          </a:xfrm>
          <a:custGeom>
            <a:avLst/>
            <a:gdLst/>
            <a:ahLst/>
            <a:cxnLst/>
            <a:rect l="l" t="t" r="r" b="b"/>
            <a:pathLst>
              <a:path w="4602480" h="3161029">
                <a:moveTo>
                  <a:pt x="0" y="3160776"/>
                </a:moveTo>
                <a:lnTo>
                  <a:pt x="4602480" y="3160776"/>
                </a:lnTo>
                <a:lnTo>
                  <a:pt x="4602480" y="0"/>
                </a:lnTo>
                <a:lnTo>
                  <a:pt x="0" y="0"/>
                </a:lnTo>
                <a:lnTo>
                  <a:pt x="0" y="316077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00976" y="6507581"/>
            <a:ext cx="35261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44536A"/>
                </a:solidFill>
                <a:latin typeface="Trebuchet MS"/>
                <a:cs typeface="Trebuchet MS"/>
              </a:rPr>
              <a:t>Table </a:t>
            </a:r>
            <a:r>
              <a:rPr sz="1600" spc="-5" dirty="0">
                <a:solidFill>
                  <a:srgbClr val="44536A"/>
                </a:solidFill>
                <a:latin typeface="Trebuchet MS"/>
                <a:cs typeface="Trebuchet MS"/>
              </a:rPr>
              <a:t>3.3 Initial layout </a:t>
            </a:r>
            <a:r>
              <a:rPr sz="1600" spc="-10" dirty="0">
                <a:solidFill>
                  <a:srgbClr val="44536A"/>
                </a:solidFill>
                <a:latin typeface="Trebuchet MS"/>
                <a:cs typeface="Trebuchet MS"/>
              </a:rPr>
              <a:t>for </a:t>
            </a:r>
            <a:r>
              <a:rPr sz="1600" spc="-20" dirty="0">
                <a:solidFill>
                  <a:srgbClr val="44536A"/>
                </a:solidFill>
                <a:latin typeface="Trebuchet MS"/>
                <a:cs typeface="Trebuchet MS"/>
              </a:rPr>
              <a:t>Routh</a:t>
            </a:r>
            <a:r>
              <a:rPr sz="1600" spc="180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4536A"/>
                </a:solidFill>
                <a:latin typeface="Trebuchet MS"/>
                <a:cs typeface="Trebuchet MS"/>
              </a:rPr>
              <a:t>table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139" y="1231876"/>
            <a:ext cx="8775065" cy="4645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29259" indent="-366395">
              <a:lnSpc>
                <a:spcPct val="100000"/>
              </a:lnSpc>
              <a:spcBef>
                <a:spcPts val="695"/>
              </a:spcBef>
              <a:buSzPct val="73913"/>
              <a:buFont typeface="Wingdings"/>
              <a:buChar char=""/>
              <a:tabLst>
                <a:tab pos="429259" algn="l"/>
                <a:tab pos="429895" algn="l"/>
              </a:tabLst>
            </a:pPr>
            <a:r>
              <a:rPr sz="23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The </a:t>
            </a:r>
            <a:r>
              <a:rPr sz="23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method requires two</a:t>
            </a:r>
            <a:r>
              <a:rPr sz="2300" b="1" u="heavy" spc="-1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3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steps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300">
              <a:latin typeface="Trebuchet MS"/>
              <a:cs typeface="Trebuchet MS"/>
            </a:endParaRPr>
          </a:p>
          <a:p>
            <a:pPr marL="429259" indent="-366395">
              <a:lnSpc>
                <a:spcPct val="100000"/>
              </a:lnSpc>
              <a:spcBef>
                <a:spcPts val="600"/>
              </a:spcBef>
              <a:buSzPct val="73913"/>
              <a:buFont typeface="Wingdings"/>
              <a:buChar char=""/>
              <a:tabLst>
                <a:tab pos="429259" algn="l"/>
                <a:tab pos="429895" algn="l"/>
              </a:tabLst>
            </a:pPr>
            <a:r>
              <a:rPr sz="2300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Step #1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: Generate a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date table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called a </a:t>
            </a:r>
            <a:r>
              <a:rPr sz="2300" spc="-20" dirty="0">
                <a:solidFill>
                  <a:srgbClr val="001F5F"/>
                </a:solidFill>
                <a:latin typeface="Trebuchet MS"/>
                <a:cs typeface="Trebuchet MS"/>
              </a:rPr>
              <a:t>Routh </a:t>
            </a:r>
            <a:r>
              <a:rPr sz="2300" spc="-5" dirty="0">
                <a:solidFill>
                  <a:srgbClr val="001F5F"/>
                </a:solidFill>
                <a:latin typeface="Trebuchet MS"/>
                <a:cs typeface="Trebuchet MS"/>
              </a:rPr>
              <a:t>table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r>
              <a:rPr sz="2300" spc="-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300">
              <a:latin typeface="Trebuchet MS"/>
              <a:cs typeface="Trebuchet MS"/>
            </a:endParaRPr>
          </a:p>
          <a:p>
            <a:pPr marL="749300" lvl="1" indent="-22923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749935" algn="l"/>
              </a:tabLst>
            </a:pP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Consider the characteristic equation which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is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given</a:t>
            </a:r>
            <a:r>
              <a:rPr sz="2100" spc="8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by:</a:t>
            </a:r>
            <a:endParaRPr sz="2100">
              <a:latin typeface="Trebuchet MS"/>
              <a:cs typeface="Trebuchet MS"/>
            </a:endParaRPr>
          </a:p>
          <a:p>
            <a:pPr marL="1144270">
              <a:lnSpc>
                <a:spcPts val="2475"/>
              </a:lnSpc>
              <a:spcBef>
                <a:spcPts val="1400"/>
              </a:spcBef>
              <a:tabLst>
                <a:tab pos="5944870" algn="l"/>
              </a:tabLst>
            </a:pPr>
            <a:r>
              <a:rPr sz="2650" spc="5" dirty="0">
                <a:latin typeface="Symbol"/>
                <a:cs typeface="Symbol"/>
              </a:rPr>
              <a:t></a:t>
            </a:r>
            <a:r>
              <a:rPr sz="2650" spc="5" dirty="0">
                <a:latin typeface="Times New Roman"/>
                <a:cs typeface="Times New Roman"/>
              </a:rPr>
              <a:t>(</a:t>
            </a:r>
            <a:r>
              <a:rPr sz="2650" i="1" spc="5" dirty="0">
                <a:latin typeface="Times New Roman"/>
                <a:cs typeface="Times New Roman"/>
              </a:rPr>
              <a:t>s</a:t>
            </a:r>
            <a:r>
              <a:rPr sz="2650" spc="5" dirty="0">
                <a:latin typeface="Times New Roman"/>
                <a:cs typeface="Times New Roman"/>
              </a:rPr>
              <a:t>) </a:t>
            </a:r>
            <a:r>
              <a:rPr sz="2650" spc="-25" dirty="0">
                <a:latin typeface="Symbol"/>
                <a:cs typeface="Symbol"/>
              </a:rPr>
              <a:t>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s</a:t>
            </a:r>
            <a:r>
              <a:rPr sz="2650" dirty="0">
                <a:latin typeface="Times New Roman"/>
                <a:cs typeface="Times New Roman"/>
              </a:rPr>
              <a:t>) </a:t>
            </a:r>
            <a:r>
              <a:rPr sz="2650" spc="-25" dirty="0">
                <a:latin typeface="Symbol"/>
                <a:cs typeface="Symbol"/>
              </a:rPr>
              <a:t>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a </a:t>
            </a:r>
            <a:r>
              <a:rPr sz="2650" i="1" spc="45" dirty="0">
                <a:latin typeface="Times New Roman"/>
                <a:cs typeface="Times New Roman"/>
              </a:rPr>
              <a:t>s</a:t>
            </a:r>
            <a:r>
              <a:rPr sz="2325" spc="67" baseline="43010" dirty="0">
                <a:latin typeface="Times New Roman"/>
                <a:cs typeface="Times New Roman"/>
              </a:rPr>
              <a:t>4 </a:t>
            </a:r>
            <a:r>
              <a:rPr sz="2650" spc="-25" dirty="0">
                <a:latin typeface="Symbol"/>
                <a:cs typeface="Symbol"/>
              </a:rPr>
              <a:t>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a </a:t>
            </a:r>
            <a:r>
              <a:rPr sz="2650" i="1" spc="25" dirty="0">
                <a:latin typeface="Times New Roman"/>
                <a:cs typeface="Times New Roman"/>
              </a:rPr>
              <a:t>s</a:t>
            </a:r>
            <a:r>
              <a:rPr sz="2325" spc="37" baseline="43010" dirty="0">
                <a:latin typeface="Times New Roman"/>
                <a:cs typeface="Times New Roman"/>
              </a:rPr>
              <a:t>3 </a:t>
            </a:r>
            <a:r>
              <a:rPr sz="2650" spc="-25" dirty="0">
                <a:latin typeface="Symbol"/>
                <a:cs typeface="Symbol"/>
              </a:rPr>
              <a:t>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a </a:t>
            </a:r>
            <a:r>
              <a:rPr sz="2650" i="1" spc="45" dirty="0">
                <a:latin typeface="Times New Roman"/>
                <a:cs typeface="Times New Roman"/>
              </a:rPr>
              <a:t>s</a:t>
            </a:r>
            <a:r>
              <a:rPr sz="2325" spc="67" baseline="43010" dirty="0">
                <a:latin typeface="Times New Roman"/>
                <a:cs typeface="Times New Roman"/>
              </a:rPr>
              <a:t>2 </a:t>
            </a:r>
            <a:r>
              <a:rPr sz="2650" spc="-25" dirty="0">
                <a:latin typeface="Symbol"/>
                <a:cs typeface="Symbol"/>
              </a:rPr>
              <a:t>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a</a:t>
            </a:r>
            <a:r>
              <a:rPr sz="2650" i="1" spc="-70" dirty="0">
                <a:latin typeface="Times New Roman"/>
                <a:cs typeface="Times New Roman"/>
              </a:rPr>
              <a:t> </a:t>
            </a:r>
            <a:r>
              <a:rPr sz="2650" i="1" spc="-20" dirty="0">
                <a:latin typeface="Times New Roman"/>
                <a:cs typeface="Times New Roman"/>
              </a:rPr>
              <a:t>s	</a:t>
            </a:r>
            <a:r>
              <a:rPr sz="2650" spc="-25" dirty="0">
                <a:latin typeface="Symbol"/>
                <a:cs typeface="Symbol"/>
              </a:rPr>
              <a:t>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  <a:p>
            <a:pPr marL="3089275">
              <a:lnSpc>
                <a:spcPts val="1155"/>
              </a:lnSpc>
              <a:tabLst>
                <a:tab pos="3912870" algn="l"/>
                <a:tab pos="4725035" algn="l"/>
                <a:tab pos="5534025" algn="l"/>
                <a:tab pos="6336030" algn="l"/>
              </a:tabLst>
            </a:pPr>
            <a:r>
              <a:rPr sz="1550" spc="-15" dirty="0">
                <a:latin typeface="Times New Roman"/>
                <a:cs typeface="Times New Roman"/>
              </a:rPr>
              <a:t>4	3	2	1	0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63500" algn="just">
              <a:lnSpc>
                <a:spcPct val="100000"/>
              </a:lnSpc>
              <a:spcBef>
                <a:spcPts val="5"/>
              </a:spcBef>
            </a:pPr>
            <a:r>
              <a:rPr sz="20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Rules for Routh table</a:t>
            </a:r>
            <a:r>
              <a:rPr sz="2000" b="1" u="heavy" spc="-8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creation</a:t>
            </a:r>
            <a:endParaRPr sz="2000">
              <a:latin typeface="Arial"/>
              <a:cs typeface="Arial"/>
            </a:endParaRPr>
          </a:p>
          <a:p>
            <a:pPr marL="409575" marR="3441065" indent="-34671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410209" algn="l"/>
              </a:tabLst>
            </a:pP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Any row of the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Routh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table can be  multiplied by a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positive constant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without  changing the values of the rows</a:t>
            </a:r>
            <a:r>
              <a:rPr sz="2000" spc="-12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Arial"/>
                <a:cs typeface="Arial"/>
              </a:rPr>
              <a:t>below.</a:t>
            </a:r>
            <a:endParaRPr sz="2000">
              <a:latin typeface="Arial"/>
              <a:cs typeface="Arial"/>
            </a:endParaRPr>
          </a:p>
          <a:p>
            <a:pPr marL="409575" marR="3441700" indent="-346710" algn="just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410209" algn="l"/>
              </a:tabLst>
            </a:pPr>
            <a:r>
              <a:rPr sz="2000" spc="-11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avoid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division by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zero,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an epsilon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is 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assigned </a:t>
            </a:r>
            <a:r>
              <a:rPr sz="2000" spc="-1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replace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zero </a:t>
            </a:r>
            <a:r>
              <a:rPr sz="2000" spc="-5" dirty="0">
                <a:solidFill>
                  <a:srgbClr val="001F5F"/>
                </a:solidFill>
                <a:latin typeface="Arial"/>
                <a:cs typeface="Arial"/>
              </a:rPr>
              <a:t>in the </a:t>
            </a:r>
            <a:r>
              <a:rPr sz="2000" dirty="0">
                <a:solidFill>
                  <a:srgbClr val="001F5F"/>
                </a:solidFill>
                <a:latin typeface="Arial"/>
                <a:cs typeface="Arial"/>
              </a:rPr>
              <a:t>first  column.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9685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45" dirty="0"/>
              <a:t>Routh-Hurwitz </a:t>
            </a:r>
            <a:r>
              <a:rPr spc="-40" dirty="0"/>
              <a:t>Method </a:t>
            </a:r>
            <a:r>
              <a:rPr spc="-35" dirty="0"/>
              <a:t>Stability</a:t>
            </a:r>
            <a:r>
              <a:rPr spc="-235" dirty="0"/>
              <a:t> </a:t>
            </a:r>
            <a:r>
              <a:rPr spc="-3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8"/>
            <a:ext cx="79762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Further rows of the schedule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are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then completed as</a:t>
            </a:r>
            <a:r>
              <a:rPr sz="22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0444" y="1691639"/>
            <a:ext cx="6665976" cy="487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4451" y="1755648"/>
            <a:ext cx="6483096" cy="4692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35401" y="1736598"/>
            <a:ext cx="6521450" cy="4730750"/>
          </a:xfrm>
          <a:custGeom>
            <a:avLst/>
            <a:gdLst/>
            <a:ahLst/>
            <a:cxnLst/>
            <a:rect l="l" t="t" r="r" b="b"/>
            <a:pathLst>
              <a:path w="6521450" h="4730750">
                <a:moveTo>
                  <a:pt x="0" y="4730496"/>
                </a:moveTo>
                <a:lnTo>
                  <a:pt x="6521196" y="4730496"/>
                </a:lnTo>
                <a:lnTo>
                  <a:pt x="6521196" y="0"/>
                </a:lnTo>
                <a:lnTo>
                  <a:pt x="0" y="0"/>
                </a:lnTo>
                <a:lnTo>
                  <a:pt x="0" y="473049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7121" y="6474967"/>
            <a:ext cx="339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44536A"/>
                </a:solidFill>
                <a:latin typeface="Trebuchet MS"/>
                <a:cs typeface="Trebuchet MS"/>
              </a:rPr>
              <a:t>Table </a:t>
            </a:r>
            <a:r>
              <a:rPr sz="1800" spc="-5" dirty="0">
                <a:solidFill>
                  <a:srgbClr val="44536A"/>
                </a:solidFill>
                <a:latin typeface="Trebuchet MS"/>
                <a:cs typeface="Trebuchet MS"/>
              </a:rPr>
              <a:t>3.4 Completed </a:t>
            </a:r>
            <a:r>
              <a:rPr sz="1800" spc="-20" dirty="0">
                <a:solidFill>
                  <a:srgbClr val="44536A"/>
                </a:solidFill>
                <a:latin typeface="Trebuchet MS"/>
                <a:cs typeface="Trebuchet MS"/>
              </a:rPr>
              <a:t>Routh</a:t>
            </a:r>
            <a:r>
              <a:rPr sz="1800" spc="25" dirty="0">
                <a:solidFill>
                  <a:srgbClr val="44536A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4536A"/>
                </a:solidFill>
                <a:latin typeface="Trebuchet MS"/>
                <a:cs typeface="Trebuchet MS"/>
              </a:rPr>
              <a:t>table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9685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45" dirty="0"/>
              <a:t>Routh-Hurwitz </a:t>
            </a:r>
            <a:r>
              <a:rPr spc="-40" dirty="0"/>
              <a:t>Method </a:t>
            </a:r>
            <a:r>
              <a:rPr spc="-35" dirty="0"/>
              <a:t>Stability</a:t>
            </a:r>
            <a:r>
              <a:rPr spc="-235" dirty="0"/>
              <a:t> </a:t>
            </a:r>
            <a:r>
              <a:rPr spc="-30" dirty="0"/>
              <a:t>Criteria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94945" marR="5080" indent="-182880">
              <a:lnSpc>
                <a:spcPts val="2160"/>
              </a:lnSpc>
              <a:spcBef>
                <a:spcPts val="37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b="1" u="heavy" spc="-5" dirty="0"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Step </a:t>
            </a:r>
            <a:r>
              <a:rPr sz="2000" b="1" u="heavy" dirty="0"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#2</a:t>
            </a:r>
            <a:r>
              <a:rPr sz="2000" dirty="0"/>
              <a:t>: </a:t>
            </a:r>
            <a:r>
              <a:rPr sz="2000" spc="-5" dirty="0"/>
              <a:t>Interpret the </a:t>
            </a:r>
            <a:r>
              <a:rPr sz="2000" spc="-25" dirty="0"/>
              <a:t>Routh </a:t>
            </a:r>
            <a:r>
              <a:rPr sz="2000" spc="-5" dirty="0"/>
              <a:t>table to tell how many closed-loop </a:t>
            </a:r>
            <a:r>
              <a:rPr sz="2000" dirty="0"/>
              <a:t>system </a:t>
            </a:r>
            <a:r>
              <a:rPr sz="2000" spc="-10" dirty="0"/>
              <a:t>poles </a:t>
            </a:r>
            <a:r>
              <a:rPr sz="2000" spc="-5" dirty="0"/>
              <a:t>are </a:t>
            </a:r>
            <a:r>
              <a:rPr sz="2000" dirty="0"/>
              <a:t>in  </a:t>
            </a:r>
            <a:r>
              <a:rPr sz="2000" spc="-5" dirty="0"/>
              <a:t>the: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30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left</a:t>
            </a:r>
            <a:r>
              <a:rPr sz="2000" spc="-3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half-plane</a:t>
            </a:r>
            <a:endParaRPr sz="20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6991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right</a:t>
            </a:r>
            <a:r>
              <a:rPr sz="2000" spc="-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half-plane.</a:t>
            </a:r>
            <a:endParaRPr sz="2000">
              <a:latin typeface="Trebuchet MS"/>
              <a:cs typeface="Trebuchet MS"/>
            </a:endParaRPr>
          </a:p>
          <a:p>
            <a:pPr marL="194945" marR="5080" indent="-182880">
              <a:lnSpc>
                <a:spcPts val="2160"/>
              </a:lnSpc>
              <a:spcBef>
                <a:spcPts val="63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dirty="0"/>
              <a:t>The </a:t>
            </a:r>
            <a:r>
              <a:rPr sz="2000" spc="-5" dirty="0"/>
              <a:t>number </a:t>
            </a:r>
            <a:r>
              <a:rPr sz="2000" dirty="0"/>
              <a:t>of roots of </a:t>
            </a:r>
            <a:r>
              <a:rPr sz="2000" spc="-10" dirty="0"/>
              <a:t>the </a:t>
            </a:r>
            <a:r>
              <a:rPr sz="2000" spc="-5" dirty="0"/>
              <a:t>polynomial that are </a:t>
            </a:r>
            <a:r>
              <a:rPr sz="2000" dirty="0"/>
              <a:t>in </a:t>
            </a:r>
            <a:r>
              <a:rPr sz="2000" spc="-5" dirty="0"/>
              <a:t>the right half-plane </a:t>
            </a:r>
            <a:r>
              <a:rPr sz="2000" dirty="0"/>
              <a:t>is </a:t>
            </a:r>
            <a:r>
              <a:rPr sz="2000" spc="-5" dirty="0"/>
              <a:t>equal to the  number </a:t>
            </a:r>
            <a:r>
              <a:rPr sz="2000" dirty="0"/>
              <a:t>of sign </a:t>
            </a:r>
            <a:r>
              <a:rPr sz="2000" spc="-5" dirty="0"/>
              <a:t>changes </a:t>
            </a:r>
            <a:r>
              <a:rPr sz="2000" dirty="0"/>
              <a:t>in </a:t>
            </a:r>
            <a:r>
              <a:rPr sz="2000" spc="-5" dirty="0"/>
              <a:t>the </a:t>
            </a:r>
            <a:r>
              <a:rPr sz="2000" dirty="0"/>
              <a:t>first</a:t>
            </a:r>
            <a:r>
              <a:rPr sz="2000" spc="-145" dirty="0"/>
              <a:t> </a:t>
            </a:r>
            <a:r>
              <a:rPr sz="2000" dirty="0"/>
              <a:t>column.</a:t>
            </a:r>
            <a:endParaRPr sz="2000"/>
          </a:p>
          <a:p>
            <a:pPr marL="378460" indent="-366395">
              <a:lnSpc>
                <a:spcPct val="100000"/>
              </a:lnSpc>
              <a:spcBef>
                <a:spcPts val="2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b="1" u="heavy" spc="-5" dirty="0">
                <a:solidFill>
                  <a:srgbClr val="004720"/>
                </a:solidFill>
                <a:uFill>
                  <a:solidFill>
                    <a:srgbClr val="004720"/>
                  </a:solidFill>
                </a:uFill>
                <a:latin typeface="Trebuchet MS"/>
                <a:cs typeface="Trebuchet MS"/>
              </a:rPr>
              <a:t>Notes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64930" y="3637915"/>
            <a:ext cx="23101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algebraic, there is</a:t>
            </a:r>
            <a:r>
              <a:rPr sz="1900" spc="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4982"/>
                </a:solidFill>
                <a:latin typeface="Trebuchet MS"/>
                <a:cs typeface="Trebuchet MS"/>
              </a:rPr>
              <a:t>at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8994" y="3637915"/>
            <a:ext cx="7438390" cy="13589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6700" marR="30480" indent="-228600">
              <a:lnSpc>
                <a:spcPts val="2050"/>
              </a:lnSpc>
              <a:spcBef>
                <a:spcPts val="355"/>
              </a:spcBef>
              <a:buFont typeface="Wingdings"/>
              <a:buChar char=""/>
              <a:tabLst>
                <a:tab pos="266700" algn="l"/>
              </a:tabLst>
            </a:pP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1- If </a:t>
            </a:r>
            <a:r>
              <a:rPr sz="1900" spc="-10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coefficients of </a:t>
            </a:r>
            <a:r>
              <a:rPr sz="1900" spc="-10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characteristic equation </a:t>
            </a:r>
            <a:r>
              <a:rPr sz="1900" spc="-10" dirty="0">
                <a:solidFill>
                  <a:srgbClr val="004982"/>
                </a:solidFill>
                <a:latin typeface="Trebuchet MS"/>
                <a:cs typeface="Trebuchet MS"/>
              </a:rPr>
              <a:t>have differing  </a:t>
            </a: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least one </a:t>
            </a:r>
            <a:r>
              <a:rPr sz="1900" spc="-10" dirty="0">
                <a:solidFill>
                  <a:srgbClr val="004982"/>
                </a:solidFill>
                <a:latin typeface="Trebuchet MS"/>
                <a:cs typeface="Trebuchet MS"/>
              </a:rPr>
              <a:t>RHP </a:t>
            </a: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root. For</a:t>
            </a:r>
            <a:r>
              <a:rPr sz="1900" spc="3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004982"/>
                </a:solidFill>
                <a:latin typeface="Trebuchet MS"/>
                <a:cs typeface="Trebuchet MS"/>
              </a:rPr>
              <a:t>Example:</a:t>
            </a:r>
            <a:endParaRPr sz="1900">
              <a:latin typeface="Trebuchet MS"/>
              <a:cs typeface="Trebuchet MS"/>
            </a:endParaRPr>
          </a:p>
          <a:p>
            <a:pPr marL="1772920">
              <a:lnSpc>
                <a:spcPct val="100000"/>
              </a:lnSpc>
              <a:spcBef>
                <a:spcPts val="90"/>
              </a:spcBef>
            </a:pPr>
            <a:r>
              <a:rPr sz="2200" spc="65" dirty="0">
                <a:latin typeface="Symbol"/>
                <a:cs typeface="Symbol"/>
              </a:rPr>
              <a:t></a:t>
            </a:r>
            <a:r>
              <a:rPr sz="2200" spc="65" dirty="0">
                <a:latin typeface="Times New Roman"/>
                <a:cs typeface="Times New Roman"/>
              </a:rPr>
              <a:t>(</a:t>
            </a:r>
            <a:r>
              <a:rPr sz="2200" i="1" spc="65" dirty="0">
                <a:latin typeface="Times New Roman"/>
                <a:cs typeface="Times New Roman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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65" dirty="0">
                <a:latin typeface="Times New Roman"/>
                <a:cs typeface="Times New Roman"/>
              </a:rPr>
              <a:t>Q</a:t>
            </a:r>
            <a:r>
              <a:rPr sz="2200" spc="65" dirty="0">
                <a:latin typeface="Times New Roman"/>
                <a:cs typeface="Times New Roman"/>
              </a:rPr>
              <a:t>(</a:t>
            </a:r>
            <a:r>
              <a:rPr sz="2200" i="1" spc="65" dirty="0">
                <a:latin typeface="Times New Roman"/>
                <a:cs typeface="Times New Roman"/>
              </a:rPr>
              <a:t>s</a:t>
            </a:r>
            <a:r>
              <a:rPr sz="2200" spc="65" dirty="0">
                <a:latin typeface="Times New Roman"/>
                <a:cs typeface="Times New Roman"/>
              </a:rPr>
              <a:t>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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7</a:t>
            </a:r>
            <a:r>
              <a:rPr sz="2200" i="1" spc="90" dirty="0">
                <a:latin typeface="Times New Roman"/>
                <a:cs typeface="Times New Roman"/>
              </a:rPr>
              <a:t>s</a:t>
            </a:r>
            <a:r>
              <a:rPr sz="1875" spc="135" baseline="44444" dirty="0">
                <a:latin typeface="Times New Roman"/>
                <a:cs typeface="Times New Roman"/>
              </a:rPr>
              <a:t>5</a:t>
            </a:r>
            <a:r>
              <a:rPr sz="1875" spc="330" baseline="44444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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5</a:t>
            </a:r>
            <a:r>
              <a:rPr sz="2200" i="1" spc="80" dirty="0">
                <a:latin typeface="Times New Roman"/>
                <a:cs typeface="Times New Roman"/>
              </a:rPr>
              <a:t>s</a:t>
            </a:r>
            <a:r>
              <a:rPr sz="1875" spc="120" baseline="44444" dirty="0">
                <a:latin typeface="Times New Roman"/>
                <a:cs typeface="Times New Roman"/>
              </a:rPr>
              <a:t>4</a:t>
            </a:r>
            <a:r>
              <a:rPr sz="1875" spc="359" baseline="44444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</a:t>
            </a:r>
            <a:r>
              <a:rPr sz="2200" spc="-30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3</a:t>
            </a: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875" spc="82" baseline="44444" dirty="0">
                <a:latin typeface="Times New Roman"/>
                <a:cs typeface="Times New Roman"/>
              </a:rPr>
              <a:t>3</a:t>
            </a:r>
            <a:r>
              <a:rPr sz="1875" spc="300" baseline="44444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</a:t>
            </a:r>
            <a:r>
              <a:rPr sz="2200" spc="-24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2</a:t>
            </a:r>
            <a:r>
              <a:rPr sz="2200" i="1" spc="90" dirty="0">
                <a:latin typeface="Times New Roman"/>
                <a:cs typeface="Times New Roman"/>
              </a:rPr>
              <a:t>s</a:t>
            </a:r>
            <a:r>
              <a:rPr sz="1875" spc="135" baseline="44444" dirty="0">
                <a:latin typeface="Times New Roman"/>
                <a:cs typeface="Times New Roman"/>
              </a:rPr>
              <a:t>2</a:t>
            </a:r>
            <a:r>
              <a:rPr sz="1875" spc="359" baseline="44444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Symbol"/>
                <a:cs typeface="Symbol"/>
              </a:rPr>
              <a:t>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18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55" dirty="0">
                <a:latin typeface="Times New Roman"/>
                <a:cs typeface="Times New Roman"/>
              </a:rPr>
              <a:t>10</a:t>
            </a:r>
            <a:endParaRPr sz="2200">
              <a:latin typeface="Times New Roman"/>
              <a:cs typeface="Times New Roman"/>
            </a:endParaRPr>
          </a:p>
          <a:p>
            <a:pPr marL="723900" lvl="1" indent="-228600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Has definitely one or more RHP</a:t>
            </a:r>
            <a:r>
              <a:rPr sz="18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roots.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994" y="5020436"/>
            <a:ext cx="9949815" cy="12757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66700" marR="30480" indent="-228600">
              <a:lnSpc>
                <a:spcPts val="1939"/>
              </a:lnSpc>
              <a:spcBef>
                <a:spcPts val="345"/>
              </a:spcBef>
              <a:buFont typeface="Wingdings"/>
              <a:buChar char=""/>
              <a:tabLst>
                <a:tab pos="266700" algn="l"/>
              </a:tabLst>
            </a:pP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2- If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one or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more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of the coefficients of the characteristic equation have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zero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value,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there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are  imaginary or RHP </a:t>
            </a:r>
            <a:r>
              <a:rPr sz="1800" spc="-10" dirty="0">
                <a:solidFill>
                  <a:srgbClr val="004982"/>
                </a:solidFill>
                <a:latin typeface="Trebuchet MS"/>
                <a:cs typeface="Trebuchet MS"/>
              </a:rPr>
              <a:t>roots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or both. </a:t>
            </a:r>
            <a:r>
              <a:rPr sz="1800" dirty="0">
                <a:solidFill>
                  <a:srgbClr val="004982"/>
                </a:solidFill>
                <a:latin typeface="Trebuchet MS"/>
                <a:cs typeface="Trebuchet MS"/>
              </a:rPr>
              <a:t>For</a:t>
            </a:r>
            <a:r>
              <a:rPr sz="1800" spc="-3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004982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  <a:p>
            <a:pPr marL="1772920">
              <a:lnSpc>
                <a:spcPct val="100000"/>
              </a:lnSpc>
              <a:spcBef>
                <a:spcPts val="135"/>
              </a:spcBef>
            </a:pPr>
            <a:r>
              <a:rPr sz="2200" spc="60" dirty="0">
                <a:latin typeface="Symbol"/>
                <a:cs typeface="Symbol"/>
              </a:rPr>
              <a:t></a:t>
            </a:r>
            <a:r>
              <a:rPr sz="2200" spc="60" dirty="0">
                <a:latin typeface="Times New Roman"/>
                <a:cs typeface="Times New Roman"/>
              </a:rPr>
              <a:t>(</a:t>
            </a:r>
            <a:r>
              <a:rPr sz="2200" i="1" spc="60" dirty="0">
                <a:latin typeface="Times New Roman"/>
                <a:cs typeface="Times New Roman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)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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Q</a:t>
            </a:r>
            <a:r>
              <a:rPr sz="2200" spc="60" dirty="0">
                <a:latin typeface="Times New Roman"/>
                <a:cs typeface="Times New Roman"/>
              </a:rPr>
              <a:t>(</a:t>
            </a:r>
            <a:r>
              <a:rPr sz="2200" i="1" spc="60" dirty="0">
                <a:latin typeface="Times New Roman"/>
                <a:cs typeface="Times New Roman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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i="1" spc="85" dirty="0">
                <a:latin typeface="Times New Roman"/>
                <a:cs typeface="Times New Roman"/>
              </a:rPr>
              <a:t>s</a:t>
            </a:r>
            <a:r>
              <a:rPr sz="1875" spc="127" baseline="44444" dirty="0">
                <a:latin typeface="Times New Roman"/>
                <a:cs typeface="Times New Roman"/>
              </a:rPr>
              <a:t>6</a:t>
            </a:r>
            <a:r>
              <a:rPr sz="1875" spc="359" baseline="4444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3</a:t>
            </a:r>
            <a:r>
              <a:rPr sz="2200" i="1" spc="50" dirty="0">
                <a:latin typeface="Times New Roman"/>
                <a:cs typeface="Times New Roman"/>
              </a:rPr>
              <a:t>s</a:t>
            </a:r>
            <a:r>
              <a:rPr sz="1875" spc="75" baseline="44444" dirty="0">
                <a:latin typeface="Times New Roman"/>
                <a:cs typeface="Times New Roman"/>
              </a:rPr>
              <a:t>5</a:t>
            </a:r>
            <a:r>
              <a:rPr sz="1875" spc="330" baseline="4444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Times New Roman"/>
                <a:cs typeface="Times New Roman"/>
              </a:rPr>
              <a:t>2</a:t>
            </a:r>
            <a:r>
              <a:rPr sz="2200" i="1" spc="85" dirty="0">
                <a:latin typeface="Times New Roman"/>
                <a:cs typeface="Times New Roman"/>
              </a:rPr>
              <a:t>s</a:t>
            </a:r>
            <a:r>
              <a:rPr sz="1875" spc="127" baseline="44444" dirty="0">
                <a:latin typeface="Times New Roman"/>
                <a:cs typeface="Times New Roman"/>
              </a:rPr>
              <a:t>4</a:t>
            </a:r>
            <a:r>
              <a:rPr sz="1875" spc="359" baseline="4444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8</a:t>
            </a:r>
            <a:r>
              <a:rPr sz="2200" i="1" spc="75" dirty="0">
                <a:latin typeface="Times New Roman"/>
                <a:cs typeface="Times New Roman"/>
              </a:rPr>
              <a:t>s</a:t>
            </a:r>
            <a:r>
              <a:rPr sz="1875" spc="112" baseline="44444" dirty="0">
                <a:latin typeface="Times New Roman"/>
                <a:cs typeface="Times New Roman"/>
              </a:rPr>
              <a:t>2</a:t>
            </a:r>
            <a:r>
              <a:rPr sz="1875" spc="367" baseline="4444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Symbol"/>
                <a:cs typeface="Symbol"/>
              </a:rPr>
              <a:t>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Times New Roman"/>
                <a:cs typeface="Times New Roman"/>
              </a:rPr>
              <a:t>3</a:t>
            </a:r>
            <a:r>
              <a:rPr sz="2200" i="1" spc="15" dirty="0">
                <a:latin typeface="Times New Roman"/>
                <a:cs typeface="Times New Roman"/>
              </a:rPr>
              <a:t>s</a:t>
            </a:r>
            <a:r>
              <a:rPr sz="2200" i="1" spc="-18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Symbol"/>
                <a:cs typeface="Symbol"/>
              </a:rPr>
              <a:t></a:t>
            </a:r>
            <a:r>
              <a:rPr sz="2200" spc="45" dirty="0">
                <a:latin typeface="Times New Roman"/>
                <a:cs typeface="Times New Roman"/>
              </a:rPr>
              <a:t>17</a:t>
            </a:r>
            <a:endParaRPr sz="2200">
              <a:latin typeface="Times New Roman"/>
              <a:cs typeface="Times New Roman"/>
            </a:endParaRPr>
          </a:p>
          <a:p>
            <a:pPr marL="723900" lvl="1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723265" algn="l"/>
                <a:tab pos="723900" algn="l"/>
                <a:tab pos="5463540" algn="l"/>
              </a:tabLst>
            </a:pP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has imaginary axis </a:t>
            </a:r>
            <a:r>
              <a:rPr sz="1800" spc="-10" dirty="0">
                <a:solidFill>
                  <a:srgbClr val="C00000"/>
                </a:solidFill>
                <a:latin typeface="Trebuchet MS"/>
                <a:cs typeface="Trebuchet MS"/>
              </a:rPr>
              <a:t>roots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indicated</a:t>
            </a:r>
            <a:r>
              <a:rPr sz="1800" spc="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00000"/>
                </a:solidFill>
                <a:latin typeface="Trebuchet MS"/>
                <a:cs typeface="Trebuchet MS"/>
              </a:rPr>
              <a:t>by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 missing	</a:t>
            </a:r>
            <a:r>
              <a:rPr sz="1800" dirty="0">
                <a:solidFill>
                  <a:srgbClr val="C00000"/>
                </a:solidFill>
                <a:latin typeface="Trebuchet MS"/>
                <a:cs typeface="Trebuchet MS"/>
              </a:rPr>
              <a:t>s3</a:t>
            </a:r>
            <a:r>
              <a:rPr sz="18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Trebuchet MS"/>
                <a:cs typeface="Trebuchet MS"/>
              </a:rPr>
              <a:t>term.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5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3435985" algn="l"/>
              </a:tabLst>
            </a:pP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shown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Fig. 3.20,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determine T(s)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then apply the 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Routh-Hurwitz</a:t>
            </a:r>
            <a:r>
              <a:rPr sz="2400" spc="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Method	to check the its Stability</a:t>
            </a:r>
            <a:r>
              <a:rPr sz="2400" spc="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4" y="2372499"/>
            <a:ext cx="54610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i="1" spc="70" dirty="0">
                <a:latin typeface="Times New Roman"/>
                <a:cs typeface="Times New Roman"/>
              </a:rPr>
              <a:t>R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3857" y="2798064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22019" y="0"/>
                </a:moveTo>
                <a:lnTo>
                  <a:pt x="922019" y="86868"/>
                </a:lnTo>
                <a:lnTo>
                  <a:pt x="1018540" y="57912"/>
                </a:lnTo>
                <a:lnTo>
                  <a:pt x="936497" y="57912"/>
                </a:lnTo>
                <a:lnTo>
                  <a:pt x="936497" y="28956"/>
                </a:lnTo>
                <a:lnTo>
                  <a:pt x="1018540" y="28956"/>
                </a:lnTo>
                <a:lnTo>
                  <a:pt x="922019" y="0"/>
                </a:lnTo>
                <a:close/>
              </a:path>
              <a:path w="1066800" h="86994">
                <a:moveTo>
                  <a:pt x="922019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22019" y="57912"/>
                </a:lnTo>
                <a:lnTo>
                  <a:pt x="922019" y="28956"/>
                </a:lnTo>
                <a:close/>
              </a:path>
              <a:path w="1066800" h="86994">
                <a:moveTo>
                  <a:pt x="1018540" y="28956"/>
                </a:moveTo>
                <a:lnTo>
                  <a:pt x="936497" y="28956"/>
                </a:lnTo>
                <a:lnTo>
                  <a:pt x="936497" y="57912"/>
                </a:lnTo>
                <a:lnTo>
                  <a:pt x="1018540" y="57912"/>
                </a:lnTo>
                <a:lnTo>
                  <a:pt x="1066800" y="43434"/>
                </a:lnTo>
                <a:lnTo>
                  <a:pt x="10185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2232" y="3222498"/>
            <a:ext cx="86995" cy="725805"/>
          </a:xfrm>
          <a:custGeom>
            <a:avLst/>
            <a:gdLst/>
            <a:ahLst/>
            <a:cxnLst/>
            <a:rect l="l" t="t" r="r" b="b"/>
            <a:pathLst>
              <a:path w="86995" h="725804">
                <a:moveTo>
                  <a:pt x="57912" y="130301"/>
                </a:moveTo>
                <a:lnTo>
                  <a:pt x="28955" y="130301"/>
                </a:lnTo>
                <a:lnTo>
                  <a:pt x="28955" y="725424"/>
                </a:lnTo>
                <a:lnTo>
                  <a:pt x="57912" y="725424"/>
                </a:lnTo>
                <a:lnTo>
                  <a:pt x="57912" y="130301"/>
                </a:lnTo>
                <a:close/>
              </a:path>
              <a:path w="86995" h="725804">
                <a:moveTo>
                  <a:pt x="43433" y="0"/>
                </a:moveTo>
                <a:lnTo>
                  <a:pt x="0" y="144779"/>
                </a:lnTo>
                <a:lnTo>
                  <a:pt x="28955" y="144779"/>
                </a:lnTo>
                <a:lnTo>
                  <a:pt x="28955" y="130301"/>
                </a:lnTo>
                <a:lnTo>
                  <a:pt x="82524" y="130301"/>
                </a:lnTo>
                <a:lnTo>
                  <a:pt x="43433" y="0"/>
                </a:lnTo>
                <a:close/>
              </a:path>
              <a:path w="86995" h="725804">
                <a:moveTo>
                  <a:pt x="82524" y="130301"/>
                </a:moveTo>
                <a:lnTo>
                  <a:pt x="57912" y="130301"/>
                </a:lnTo>
                <a:lnTo>
                  <a:pt x="57912" y="144779"/>
                </a:lnTo>
                <a:lnTo>
                  <a:pt x="86867" y="144779"/>
                </a:lnTo>
                <a:lnTo>
                  <a:pt x="82524" y="130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6959" y="2800350"/>
            <a:ext cx="1624965" cy="86995"/>
          </a:xfrm>
          <a:custGeom>
            <a:avLst/>
            <a:gdLst/>
            <a:ahLst/>
            <a:cxnLst/>
            <a:rect l="l" t="t" r="r" b="b"/>
            <a:pathLst>
              <a:path w="1624965" h="86994">
                <a:moveTo>
                  <a:pt x="1580854" y="28701"/>
                </a:moveTo>
                <a:lnTo>
                  <a:pt x="1494282" y="28701"/>
                </a:lnTo>
                <a:lnTo>
                  <a:pt x="1494790" y="57658"/>
                </a:lnTo>
                <a:lnTo>
                  <a:pt x="1480353" y="57888"/>
                </a:lnTo>
                <a:lnTo>
                  <a:pt x="1480820" y="86867"/>
                </a:lnTo>
                <a:lnTo>
                  <a:pt x="1624838" y="41148"/>
                </a:lnTo>
                <a:lnTo>
                  <a:pt x="1580854" y="28701"/>
                </a:lnTo>
                <a:close/>
              </a:path>
              <a:path w="1624965" h="86994">
                <a:moveTo>
                  <a:pt x="1479888" y="28931"/>
                </a:moveTo>
                <a:lnTo>
                  <a:pt x="0" y="52577"/>
                </a:lnTo>
                <a:lnTo>
                  <a:pt x="508" y="81534"/>
                </a:lnTo>
                <a:lnTo>
                  <a:pt x="1480353" y="57888"/>
                </a:lnTo>
                <a:lnTo>
                  <a:pt x="1479888" y="28931"/>
                </a:lnTo>
                <a:close/>
              </a:path>
              <a:path w="1624965" h="86994">
                <a:moveTo>
                  <a:pt x="1494282" y="28701"/>
                </a:moveTo>
                <a:lnTo>
                  <a:pt x="1479888" y="28931"/>
                </a:lnTo>
                <a:lnTo>
                  <a:pt x="1480353" y="57888"/>
                </a:lnTo>
                <a:lnTo>
                  <a:pt x="1494790" y="57658"/>
                </a:lnTo>
                <a:lnTo>
                  <a:pt x="1494282" y="28701"/>
                </a:lnTo>
                <a:close/>
              </a:path>
              <a:path w="1624965" h="86994">
                <a:moveTo>
                  <a:pt x="1479423" y="0"/>
                </a:moveTo>
                <a:lnTo>
                  <a:pt x="1479888" y="28931"/>
                </a:lnTo>
                <a:lnTo>
                  <a:pt x="1494282" y="28701"/>
                </a:lnTo>
                <a:lnTo>
                  <a:pt x="1580854" y="28701"/>
                </a:lnTo>
                <a:lnTo>
                  <a:pt x="14794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7190" y="3947921"/>
            <a:ext cx="4017645" cy="1905"/>
          </a:xfrm>
          <a:custGeom>
            <a:avLst/>
            <a:gdLst/>
            <a:ahLst/>
            <a:cxnLst/>
            <a:rect l="l" t="t" r="r" b="b"/>
            <a:pathLst>
              <a:path w="4017645" h="1904">
                <a:moveTo>
                  <a:pt x="0" y="0"/>
                </a:moveTo>
                <a:lnTo>
                  <a:pt x="4017264" y="1523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2073" y="2841498"/>
            <a:ext cx="6350" cy="1106805"/>
          </a:xfrm>
          <a:custGeom>
            <a:avLst/>
            <a:gdLst/>
            <a:ahLst/>
            <a:cxnLst/>
            <a:rect l="l" t="t" r="r" b="b"/>
            <a:pathLst>
              <a:path w="6350" h="1106804">
                <a:moveTo>
                  <a:pt x="6096" y="1106424"/>
                </a:moveTo>
                <a:lnTo>
                  <a:pt x="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5801" y="2371874"/>
            <a:ext cx="62674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i="1" spc="185" dirty="0">
                <a:latin typeface="Times New Roman"/>
                <a:cs typeface="Times New Roman"/>
              </a:rPr>
              <a:t>C</a:t>
            </a:r>
            <a:r>
              <a:rPr sz="2500" spc="110" dirty="0">
                <a:latin typeface="Times New Roman"/>
                <a:cs typeface="Times New Roman"/>
              </a:rPr>
              <a:t>(</a:t>
            </a:r>
            <a:r>
              <a:rPr sz="2500" i="1" spc="90" dirty="0">
                <a:latin typeface="Times New Roman"/>
                <a:cs typeface="Times New Roman"/>
              </a:rPr>
              <a:t>s</a:t>
            </a:r>
            <a:r>
              <a:rPr sz="2500" spc="2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3154" y="2453456"/>
            <a:ext cx="765175" cy="765175"/>
          </a:xfrm>
          <a:custGeom>
            <a:avLst/>
            <a:gdLst/>
            <a:ahLst/>
            <a:cxnLst/>
            <a:rect l="l" t="t" r="r" b="b"/>
            <a:pathLst>
              <a:path w="765175" h="765175">
                <a:moveTo>
                  <a:pt x="111836" y="108641"/>
                </a:moveTo>
                <a:lnTo>
                  <a:pt x="147951" y="77200"/>
                </a:lnTo>
                <a:lnTo>
                  <a:pt x="186850" y="51100"/>
                </a:lnTo>
                <a:lnTo>
                  <a:pt x="228025" y="30336"/>
                </a:lnTo>
                <a:lnTo>
                  <a:pt x="270970" y="14902"/>
                </a:lnTo>
                <a:lnTo>
                  <a:pt x="315177" y="4792"/>
                </a:lnTo>
                <a:lnTo>
                  <a:pt x="360138" y="0"/>
                </a:lnTo>
                <a:lnTo>
                  <a:pt x="405346" y="519"/>
                </a:lnTo>
                <a:lnTo>
                  <a:pt x="450293" y="6346"/>
                </a:lnTo>
                <a:lnTo>
                  <a:pt x="494473" y="17472"/>
                </a:lnTo>
                <a:lnTo>
                  <a:pt x="537377" y="33893"/>
                </a:lnTo>
                <a:lnTo>
                  <a:pt x="578499" y="55603"/>
                </a:lnTo>
                <a:lnTo>
                  <a:pt x="617330" y="82595"/>
                </a:lnTo>
                <a:lnTo>
                  <a:pt x="653364" y="114864"/>
                </a:lnTo>
                <a:lnTo>
                  <a:pt x="685174" y="151331"/>
                </a:lnTo>
                <a:lnTo>
                  <a:pt x="711673" y="190523"/>
                </a:lnTo>
                <a:lnTo>
                  <a:pt x="732861" y="231935"/>
                </a:lnTo>
                <a:lnTo>
                  <a:pt x="748739" y="275057"/>
                </a:lnTo>
                <a:lnTo>
                  <a:pt x="759307" y="319385"/>
                </a:lnTo>
                <a:lnTo>
                  <a:pt x="764565" y="364410"/>
                </a:lnTo>
                <a:lnTo>
                  <a:pt x="764514" y="409625"/>
                </a:lnTo>
                <a:lnTo>
                  <a:pt x="759154" y="454524"/>
                </a:lnTo>
                <a:lnTo>
                  <a:pt x="748485" y="498598"/>
                </a:lnTo>
                <a:lnTo>
                  <a:pt x="732507" y="541343"/>
                </a:lnTo>
                <a:lnTo>
                  <a:pt x="711222" y="582249"/>
                </a:lnTo>
                <a:lnTo>
                  <a:pt x="684629" y="620810"/>
                </a:lnTo>
                <a:lnTo>
                  <a:pt x="652729" y="656519"/>
                </a:lnTo>
                <a:lnTo>
                  <a:pt x="616614" y="687961"/>
                </a:lnTo>
                <a:lnTo>
                  <a:pt x="577715" y="714060"/>
                </a:lnTo>
                <a:lnTo>
                  <a:pt x="536539" y="734824"/>
                </a:lnTo>
                <a:lnTo>
                  <a:pt x="493594" y="750259"/>
                </a:lnTo>
                <a:lnTo>
                  <a:pt x="449388" y="760369"/>
                </a:lnTo>
                <a:lnTo>
                  <a:pt x="404427" y="765161"/>
                </a:lnTo>
                <a:lnTo>
                  <a:pt x="359219" y="764641"/>
                </a:lnTo>
                <a:lnTo>
                  <a:pt x="314271" y="758815"/>
                </a:lnTo>
                <a:lnTo>
                  <a:pt x="270092" y="747688"/>
                </a:lnTo>
                <a:lnTo>
                  <a:pt x="227188" y="731267"/>
                </a:lnTo>
                <a:lnTo>
                  <a:pt x="186066" y="709558"/>
                </a:lnTo>
                <a:lnTo>
                  <a:pt x="147235" y="682565"/>
                </a:lnTo>
                <a:lnTo>
                  <a:pt x="111201" y="650296"/>
                </a:lnTo>
                <a:lnTo>
                  <a:pt x="79391" y="613857"/>
                </a:lnTo>
                <a:lnTo>
                  <a:pt x="52892" y="574687"/>
                </a:lnTo>
                <a:lnTo>
                  <a:pt x="31703" y="533293"/>
                </a:lnTo>
                <a:lnTo>
                  <a:pt x="15825" y="490184"/>
                </a:lnTo>
                <a:lnTo>
                  <a:pt x="5258" y="445866"/>
                </a:lnTo>
                <a:lnTo>
                  <a:pt x="0" y="400845"/>
                </a:lnTo>
                <a:lnTo>
                  <a:pt x="51" y="355630"/>
                </a:lnTo>
                <a:lnTo>
                  <a:pt x="5411" y="310727"/>
                </a:lnTo>
                <a:lnTo>
                  <a:pt x="16080" y="266643"/>
                </a:lnTo>
                <a:lnTo>
                  <a:pt x="32057" y="223885"/>
                </a:lnTo>
                <a:lnTo>
                  <a:pt x="53343" y="182961"/>
                </a:lnTo>
                <a:lnTo>
                  <a:pt x="79936" y="144377"/>
                </a:lnTo>
                <a:lnTo>
                  <a:pt x="111836" y="10864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64355" y="2568320"/>
            <a:ext cx="542290" cy="535940"/>
          </a:xfrm>
          <a:custGeom>
            <a:avLst/>
            <a:gdLst/>
            <a:ahLst/>
            <a:cxnLst/>
            <a:rect l="l" t="t" r="r" b="b"/>
            <a:pathLst>
              <a:path w="542289" h="535939">
                <a:moveTo>
                  <a:pt x="542163" y="0"/>
                </a:moveTo>
                <a:lnTo>
                  <a:pt x="0" y="535431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4990" y="2562098"/>
            <a:ext cx="541020" cy="548005"/>
          </a:xfrm>
          <a:custGeom>
            <a:avLst/>
            <a:gdLst/>
            <a:ahLst/>
            <a:cxnLst/>
            <a:rect l="l" t="t" r="r" b="b"/>
            <a:pathLst>
              <a:path w="541020" h="548005">
                <a:moveTo>
                  <a:pt x="0" y="0"/>
                </a:moveTo>
                <a:lnTo>
                  <a:pt x="540893" y="54787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3265" y="308076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8382" y="2843022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12870" y="2742438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192024"/>
                </a:move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58439" y="2409076"/>
            <a:ext cx="5556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i="1" spc="140" dirty="0">
                <a:latin typeface="Times New Roman"/>
                <a:cs typeface="Times New Roman"/>
              </a:rPr>
              <a:t>E</a:t>
            </a:r>
            <a:r>
              <a:rPr sz="2300" spc="90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s</a:t>
            </a:r>
            <a:r>
              <a:rPr sz="2300" spc="1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27370" y="2362961"/>
            <a:ext cx="1800225" cy="866140"/>
          </a:xfrm>
          <a:custGeom>
            <a:avLst/>
            <a:gdLst/>
            <a:ahLst/>
            <a:cxnLst/>
            <a:rect l="l" t="t" r="r" b="b"/>
            <a:pathLst>
              <a:path w="1800225" h="866139">
                <a:moveTo>
                  <a:pt x="0" y="865631"/>
                </a:moveTo>
                <a:lnTo>
                  <a:pt x="1799844" y="865631"/>
                </a:lnTo>
                <a:lnTo>
                  <a:pt x="1799844" y="0"/>
                </a:lnTo>
                <a:lnTo>
                  <a:pt x="0" y="0"/>
                </a:lnTo>
                <a:lnTo>
                  <a:pt x="0" y="865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4572" y="2815665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042" y="0"/>
                </a:lnTo>
              </a:path>
            </a:pathLst>
          </a:custGeom>
          <a:ln w="9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27370" y="2362961"/>
            <a:ext cx="1800225" cy="86614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70"/>
              </a:spcBef>
            </a:pPr>
            <a:r>
              <a:rPr sz="1800" spc="-15" dirty="0">
                <a:latin typeface="Times New Roman"/>
                <a:cs typeface="Times New Roman"/>
              </a:rPr>
              <a:t>1000</a:t>
            </a:r>
            <a:endParaRPr sz="180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420"/>
              </a:spcBef>
            </a:pPr>
            <a:r>
              <a:rPr sz="1800" spc="35" dirty="0">
                <a:latin typeface="Times New Roman"/>
                <a:cs typeface="Times New Roman"/>
              </a:rPr>
              <a:t>(</a:t>
            </a:r>
            <a:r>
              <a:rPr sz="1800" i="1" spc="35" dirty="0">
                <a:latin typeface="Times New Roman"/>
                <a:cs typeface="Times New Roman"/>
              </a:rPr>
              <a:t>s</a:t>
            </a:r>
            <a:r>
              <a:rPr sz="1800" i="1" spc="-14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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2)(</a:t>
            </a:r>
            <a:r>
              <a:rPr sz="1800" i="1" spc="10" dirty="0">
                <a:latin typeface="Times New Roman"/>
                <a:cs typeface="Times New Roman"/>
              </a:rPr>
              <a:t>s</a:t>
            </a:r>
            <a:r>
              <a:rPr sz="1800" i="1" spc="-1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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3)(</a:t>
            </a:r>
            <a:r>
              <a:rPr sz="1800" i="1" spc="-5" dirty="0">
                <a:latin typeface="Times New Roman"/>
                <a:cs typeface="Times New Roman"/>
              </a:rPr>
              <a:t>s</a:t>
            </a:r>
            <a:r>
              <a:rPr sz="1800" i="1" spc="-1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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46091" y="2756916"/>
            <a:ext cx="1080770" cy="76200"/>
          </a:xfrm>
          <a:custGeom>
            <a:avLst/>
            <a:gdLst/>
            <a:ahLst/>
            <a:cxnLst/>
            <a:rect l="l" t="t" r="r" b="b"/>
            <a:pathLst>
              <a:path w="1080770" h="76200">
                <a:moveTo>
                  <a:pt x="1004316" y="0"/>
                </a:moveTo>
                <a:lnTo>
                  <a:pt x="1004316" y="76200"/>
                </a:lnTo>
                <a:lnTo>
                  <a:pt x="1067816" y="44450"/>
                </a:lnTo>
                <a:lnTo>
                  <a:pt x="1017016" y="44450"/>
                </a:lnTo>
                <a:lnTo>
                  <a:pt x="1017016" y="31750"/>
                </a:lnTo>
                <a:lnTo>
                  <a:pt x="1067816" y="31750"/>
                </a:lnTo>
                <a:lnTo>
                  <a:pt x="1004316" y="0"/>
                </a:lnTo>
                <a:close/>
              </a:path>
              <a:path w="1080770" h="76200">
                <a:moveTo>
                  <a:pt x="10043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04316" y="44450"/>
                </a:lnTo>
                <a:lnTo>
                  <a:pt x="1004316" y="31750"/>
                </a:lnTo>
                <a:close/>
              </a:path>
              <a:path w="1080770" h="76200">
                <a:moveTo>
                  <a:pt x="1067816" y="31750"/>
                </a:moveTo>
                <a:lnTo>
                  <a:pt x="1017016" y="31750"/>
                </a:lnTo>
                <a:lnTo>
                  <a:pt x="1017016" y="44450"/>
                </a:lnTo>
                <a:lnTo>
                  <a:pt x="1067816" y="44450"/>
                </a:lnTo>
                <a:lnTo>
                  <a:pt x="1080516" y="38100"/>
                </a:lnTo>
                <a:lnTo>
                  <a:pt x="106781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042272" y="3180714"/>
            <a:ext cx="936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Fig.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3.20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86186" y="5836930"/>
            <a:ext cx="1469390" cy="0"/>
          </a:xfrm>
          <a:custGeom>
            <a:avLst/>
            <a:gdLst/>
            <a:ahLst/>
            <a:cxnLst/>
            <a:rect l="l" t="t" r="r" b="b"/>
            <a:pathLst>
              <a:path w="1469389">
                <a:moveTo>
                  <a:pt x="0" y="0"/>
                </a:moveTo>
                <a:lnTo>
                  <a:pt x="1469261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46526" y="5503226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210" y="0"/>
                </a:lnTo>
              </a:path>
            </a:pathLst>
          </a:custGeom>
          <a:ln w="5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5960" y="6145934"/>
            <a:ext cx="2119630" cy="0"/>
          </a:xfrm>
          <a:custGeom>
            <a:avLst/>
            <a:gdLst/>
            <a:ahLst/>
            <a:cxnLst/>
            <a:rect l="l" t="t" r="r" b="b"/>
            <a:pathLst>
              <a:path w="2119629">
                <a:moveTo>
                  <a:pt x="0" y="0"/>
                </a:moveTo>
                <a:lnTo>
                  <a:pt x="2119210" y="0"/>
                </a:lnTo>
              </a:path>
            </a:pathLst>
          </a:custGeom>
          <a:ln w="5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54423" y="5836930"/>
            <a:ext cx="2504440" cy="0"/>
          </a:xfrm>
          <a:custGeom>
            <a:avLst/>
            <a:gdLst/>
            <a:ahLst/>
            <a:cxnLst/>
            <a:rect l="l" t="t" r="r" b="b"/>
            <a:pathLst>
              <a:path w="2504440">
                <a:moveTo>
                  <a:pt x="0" y="0"/>
                </a:moveTo>
                <a:lnTo>
                  <a:pt x="2504117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56977" y="5836930"/>
            <a:ext cx="2388870" cy="0"/>
          </a:xfrm>
          <a:custGeom>
            <a:avLst/>
            <a:gdLst/>
            <a:ahLst/>
            <a:cxnLst/>
            <a:rect l="l" t="t" r="r" b="b"/>
            <a:pathLst>
              <a:path w="2388870">
                <a:moveTo>
                  <a:pt x="0" y="0"/>
                </a:moveTo>
                <a:lnTo>
                  <a:pt x="2388434" y="0"/>
                </a:lnTo>
              </a:path>
            </a:pathLst>
          </a:custGeom>
          <a:ln w="100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46368" y="5485103"/>
            <a:ext cx="5886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55" dirty="0">
                <a:latin typeface="Times New Roman"/>
                <a:cs typeface="Times New Roman"/>
              </a:rPr>
              <a:t>1000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6939" y="3798334"/>
            <a:ext cx="8119745" cy="16770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6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400" spc="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10"/>
              </a:spcBef>
              <a:buFont typeface="Wingdings"/>
              <a:buChar char=""/>
              <a:tabLst>
                <a:tab pos="699135" algn="l"/>
              </a:tabLst>
            </a:pPr>
            <a:r>
              <a:rPr sz="2200" b="1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Step </a:t>
            </a:r>
            <a:r>
              <a:rPr sz="2200" b="1" u="heavy" spc="-10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#1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: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Find the system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closed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loop transfer function</a:t>
            </a:r>
            <a:r>
              <a:rPr sz="2200" spc="2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T(s)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Times New Roman"/>
              <a:cs typeface="Times New Roman"/>
            </a:endParaRPr>
          </a:p>
          <a:p>
            <a:pPr marL="4997450">
              <a:lnSpc>
                <a:spcPct val="100000"/>
              </a:lnSpc>
            </a:pPr>
            <a:r>
              <a:rPr sz="1900" spc="155" dirty="0">
                <a:latin typeface="Times New Roman"/>
                <a:cs typeface="Times New Roman"/>
              </a:rPr>
              <a:t>1000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20625" y="5639856"/>
            <a:ext cx="182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8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30038" y="5948356"/>
            <a:ext cx="34480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325" dirty="0">
                <a:latin typeface="Times New Roman"/>
                <a:cs typeface="Times New Roman"/>
              </a:rPr>
              <a:t>1</a:t>
            </a:r>
            <a:r>
              <a:rPr sz="1900" spc="185" dirty="0">
                <a:latin typeface="Symbol"/>
                <a:cs typeface="Symbol"/>
              </a:rPr>
              <a:t>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7602" y="5639856"/>
            <a:ext cx="18224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8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42248" y="5831913"/>
            <a:ext cx="243205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850" i="1" spc="202" baseline="-7309" dirty="0">
                <a:latin typeface="Times New Roman"/>
                <a:cs typeface="Times New Roman"/>
              </a:rPr>
              <a:t>s</a:t>
            </a:r>
            <a:r>
              <a:rPr sz="1650" spc="202" baseline="37878" dirty="0">
                <a:latin typeface="Times New Roman"/>
                <a:cs typeface="Times New Roman"/>
              </a:rPr>
              <a:t>3</a:t>
            </a:r>
            <a:r>
              <a:rPr sz="1650" spc="75" baseline="37878" dirty="0">
                <a:latin typeface="Times New Roman"/>
                <a:cs typeface="Times New Roman"/>
              </a:rPr>
              <a:t> </a:t>
            </a:r>
            <a:r>
              <a:rPr sz="1900" spc="220" dirty="0">
                <a:latin typeface="Symbol"/>
                <a:cs typeface="Symbol"/>
              </a:rPr>
              <a:t></a:t>
            </a:r>
            <a:r>
              <a:rPr sz="1900" spc="220" dirty="0">
                <a:latin typeface="Times New Roman"/>
                <a:cs typeface="Times New Roman"/>
              </a:rPr>
              <a:t>10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2850" i="1" spc="232" baseline="-7309" dirty="0">
                <a:latin typeface="Times New Roman"/>
                <a:cs typeface="Times New Roman"/>
              </a:rPr>
              <a:t>s</a:t>
            </a:r>
            <a:r>
              <a:rPr sz="1650" spc="232" baseline="37878" dirty="0">
                <a:latin typeface="Times New Roman"/>
                <a:cs typeface="Times New Roman"/>
              </a:rPr>
              <a:t>2</a:t>
            </a:r>
            <a:r>
              <a:rPr sz="1650" spc="135" baseline="37878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160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31</a:t>
            </a:r>
            <a:r>
              <a:rPr sz="1900" i="1" spc="110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190" dirty="0">
                <a:latin typeface="Symbol"/>
                <a:cs typeface="Symbol"/>
              </a:rPr>
              <a:t></a:t>
            </a:r>
            <a:r>
              <a:rPr sz="1900" spc="190" dirty="0">
                <a:latin typeface="Times New Roman"/>
                <a:cs typeface="Times New Roman"/>
              </a:rPr>
              <a:t>1030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17749" y="5753432"/>
            <a:ext cx="2118360" cy="7042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484"/>
              </a:spcBef>
            </a:pPr>
            <a:r>
              <a:rPr sz="1900" spc="155" dirty="0">
                <a:latin typeface="Times New Roman"/>
                <a:cs typeface="Times New Roman"/>
              </a:rPr>
              <a:t>1000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900" spc="160" dirty="0">
                <a:latin typeface="Times New Roman"/>
                <a:cs typeface="Times New Roman"/>
              </a:rPr>
              <a:t>(</a:t>
            </a:r>
            <a:r>
              <a:rPr sz="1900" i="1" spc="160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2)(</a:t>
            </a:r>
            <a:r>
              <a:rPr sz="1900" i="1" spc="140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3)(</a:t>
            </a:r>
            <a:r>
              <a:rPr sz="1900" i="1" spc="125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5)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8549" y="5494176"/>
            <a:ext cx="211836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160" dirty="0">
                <a:latin typeface="Times New Roman"/>
                <a:cs typeface="Times New Roman"/>
              </a:rPr>
              <a:t>(</a:t>
            </a:r>
            <a:r>
              <a:rPr sz="1900" i="1" spc="160" dirty="0">
                <a:latin typeface="Times New Roman"/>
                <a:cs typeface="Times New Roman"/>
              </a:rPr>
              <a:t>s</a:t>
            </a:r>
            <a:r>
              <a:rPr sz="1900" i="1" spc="-85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2)(</a:t>
            </a:r>
            <a:r>
              <a:rPr sz="1900" i="1" spc="140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15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3)(</a:t>
            </a:r>
            <a:r>
              <a:rPr sz="1900" i="1" spc="125" dirty="0">
                <a:latin typeface="Times New Roman"/>
                <a:cs typeface="Times New Roman"/>
              </a:rPr>
              <a:t>s</a:t>
            </a:r>
            <a:r>
              <a:rPr sz="1900" i="1" spc="-80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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5)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61801" y="5831913"/>
            <a:ext cx="1494790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254" dirty="0">
                <a:latin typeface="Times New Roman"/>
                <a:cs typeface="Times New Roman"/>
              </a:rPr>
              <a:t>1</a:t>
            </a:r>
            <a:r>
              <a:rPr sz="1900" spc="254" dirty="0">
                <a:latin typeface="Symbol"/>
                <a:cs typeface="Symbol"/>
              </a:rPr>
              <a:t>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i="1" spc="235" dirty="0">
                <a:latin typeface="Times New Roman"/>
                <a:cs typeface="Times New Roman"/>
              </a:rPr>
              <a:t>G</a:t>
            </a:r>
            <a:r>
              <a:rPr sz="1900" spc="235" dirty="0">
                <a:latin typeface="Times New Roman"/>
                <a:cs typeface="Times New Roman"/>
              </a:rPr>
              <a:t>(</a:t>
            </a:r>
            <a:r>
              <a:rPr sz="1900" i="1" spc="235" dirty="0">
                <a:latin typeface="Times New Roman"/>
                <a:cs typeface="Times New Roman"/>
              </a:rPr>
              <a:t>s</a:t>
            </a:r>
            <a:r>
              <a:rPr sz="1900" spc="235" dirty="0">
                <a:latin typeface="Times New Roman"/>
                <a:cs typeface="Times New Roman"/>
              </a:rPr>
              <a:t>)</a:t>
            </a:r>
            <a:r>
              <a:rPr sz="1900" i="1" spc="235" dirty="0">
                <a:latin typeface="Times New Roman"/>
                <a:cs typeface="Times New Roman"/>
              </a:rPr>
              <a:t>H</a:t>
            </a:r>
            <a:r>
              <a:rPr sz="1900" i="1" spc="-22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(</a:t>
            </a:r>
            <a:r>
              <a:rPr sz="1900" i="1" spc="165" dirty="0">
                <a:latin typeface="Times New Roman"/>
                <a:cs typeface="Times New Roman"/>
              </a:rPr>
              <a:t>s</a:t>
            </a:r>
            <a:r>
              <a:rPr sz="1900" spc="165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0657" y="5485103"/>
            <a:ext cx="55943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i="1" spc="315" dirty="0">
                <a:latin typeface="Times New Roman"/>
                <a:cs typeface="Times New Roman"/>
              </a:rPr>
              <a:t>G</a:t>
            </a:r>
            <a:r>
              <a:rPr sz="1900" spc="190" dirty="0">
                <a:latin typeface="Times New Roman"/>
                <a:cs typeface="Times New Roman"/>
              </a:rPr>
              <a:t>(</a:t>
            </a:r>
            <a:r>
              <a:rPr sz="1900" i="1" spc="190" dirty="0">
                <a:latin typeface="Times New Roman"/>
                <a:cs typeface="Times New Roman"/>
              </a:rPr>
              <a:t>s</a:t>
            </a:r>
            <a:r>
              <a:rPr sz="1900" spc="110" dirty="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74611" y="5639856"/>
            <a:ext cx="75755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i="1" spc="190" dirty="0">
                <a:latin typeface="Times New Roman"/>
                <a:cs typeface="Times New Roman"/>
              </a:rPr>
              <a:t>T</a:t>
            </a:r>
            <a:r>
              <a:rPr sz="1900" i="1" spc="-240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(</a:t>
            </a:r>
            <a:r>
              <a:rPr sz="1900" i="1" spc="165" dirty="0">
                <a:latin typeface="Times New Roman"/>
                <a:cs typeface="Times New Roman"/>
              </a:rPr>
              <a:t>s</a:t>
            </a:r>
            <a:r>
              <a:rPr sz="1900" spc="165" dirty="0">
                <a:latin typeface="Times New Roman"/>
                <a:cs typeface="Times New Roman"/>
              </a:rPr>
              <a:t>)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185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031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Higher </a:t>
            </a:r>
            <a:r>
              <a:rPr spc="-45" dirty="0"/>
              <a:t>Order </a:t>
            </a:r>
            <a:r>
              <a:rPr spc="-60" dirty="0"/>
              <a:t>Systems</a:t>
            </a:r>
            <a:r>
              <a:rPr spc="-235" dirty="0"/>
              <a:t> </a:t>
            </a:r>
            <a:r>
              <a:rPr spc="-45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9886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Example#8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Analyze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 the following transfer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function: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6494" y="2260103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648" y="0"/>
                </a:lnTo>
              </a:path>
            </a:pathLst>
          </a:custGeom>
          <a:ln w="11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45212" y="2260103"/>
            <a:ext cx="2441575" cy="0"/>
          </a:xfrm>
          <a:custGeom>
            <a:avLst/>
            <a:gdLst/>
            <a:ahLst/>
            <a:cxnLst/>
            <a:rect l="l" t="t" r="r" b="b"/>
            <a:pathLst>
              <a:path w="2441575">
                <a:moveTo>
                  <a:pt x="0" y="0"/>
                </a:moveTo>
                <a:lnTo>
                  <a:pt x="2441361" y="0"/>
                </a:lnTo>
              </a:path>
            </a:pathLst>
          </a:custGeom>
          <a:ln w="112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42504" y="2038756"/>
            <a:ext cx="15367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150" spc="-17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4366" y="2254874"/>
            <a:ext cx="498094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2520950" algn="l"/>
              </a:tabLst>
            </a:pP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9 </a:t>
            </a:r>
            <a:r>
              <a:rPr sz="2150" i="1" spc="-60" dirty="0">
                <a:latin typeface="Times New Roman"/>
                <a:cs typeface="Times New Roman"/>
              </a:rPr>
              <a:t>s</a:t>
            </a:r>
            <a:r>
              <a:rPr sz="1875" spc="-89" baseline="44444" dirty="0">
                <a:latin typeface="Times New Roman"/>
                <a:cs typeface="Times New Roman"/>
              </a:rPr>
              <a:t>3 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37 </a:t>
            </a:r>
            <a:r>
              <a:rPr sz="2150" i="1" spc="-50" dirty="0">
                <a:latin typeface="Times New Roman"/>
                <a:cs typeface="Times New Roman"/>
              </a:rPr>
              <a:t>s</a:t>
            </a:r>
            <a:r>
              <a:rPr sz="1875" spc="-75" baseline="44444" dirty="0">
                <a:latin typeface="Times New Roman"/>
                <a:cs typeface="Times New Roman"/>
              </a:rPr>
              <a:t>2 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05" dirty="0">
                <a:latin typeface="Times New Roman"/>
                <a:cs typeface="Times New Roman"/>
              </a:rPr>
              <a:t>81</a:t>
            </a:r>
            <a:r>
              <a:rPr sz="2150" i="1" spc="-105" dirty="0">
                <a:latin typeface="Times New Roman"/>
                <a:cs typeface="Times New Roman"/>
              </a:rPr>
              <a:t>s</a:t>
            </a:r>
            <a:r>
              <a:rPr sz="2150" i="1" spc="-315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Times New Roman"/>
                <a:cs typeface="Times New Roman"/>
              </a:rPr>
              <a:t>52	</a:t>
            </a:r>
            <a:r>
              <a:rPr sz="2150" spc="-75" dirty="0">
                <a:latin typeface="Times New Roman"/>
                <a:cs typeface="Times New Roman"/>
              </a:rPr>
              <a:t>(</a:t>
            </a:r>
            <a:r>
              <a:rPr sz="2150" i="1" spc="-75" dirty="0">
                <a:latin typeface="Times New Roman"/>
                <a:cs typeface="Times New Roman"/>
              </a:rPr>
              <a:t>s</a:t>
            </a:r>
            <a:r>
              <a:rPr sz="2150" i="1" spc="-145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2150" spc="-140" dirty="0">
                <a:latin typeface="Times New Roman"/>
                <a:cs typeface="Times New Roman"/>
              </a:rPr>
              <a:t>1)(</a:t>
            </a:r>
            <a:r>
              <a:rPr sz="2150" i="1" spc="-140" dirty="0">
                <a:latin typeface="Times New Roman"/>
                <a:cs typeface="Times New Roman"/>
              </a:rPr>
              <a:t>s</a:t>
            </a:r>
            <a:r>
              <a:rPr sz="2150" i="1" spc="-150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165" dirty="0">
                <a:latin typeface="Times New Roman"/>
                <a:cs typeface="Times New Roman"/>
              </a:rPr>
              <a:t> </a:t>
            </a:r>
            <a:r>
              <a:rPr sz="2150" spc="-80" dirty="0">
                <a:latin typeface="Times New Roman"/>
                <a:cs typeface="Times New Roman"/>
              </a:rPr>
              <a:t>4)(</a:t>
            </a:r>
            <a:r>
              <a:rPr sz="2150" i="1" spc="-80" dirty="0">
                <a:latin typeface="Times New Roman"/>
                <a:cs typeface="Times New Roman"/>
              </a:rPr>
              <a:t>s</a:t>
            </a:r>
            <a:r>
              <a:rPr sz="1875" spc="-120" baseline="44444" dirty="0">
                <a:latin typeface="Times New Roman"/>
                <a:cs typeface="Times New Roman"/>
              </a:rPr>
              <a:t>2</a:t>
            </a:r>
            <a:r>
              <a:rPr sz="1875" spc="30" baseline="44444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4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2150" i="1" spc="-125" dirty="0">
                <a:latin typeface="Times New Roman"/>
                <a:cs typeface="Times New Roman"/>
              </a:rPr>
              <a:t>s</a:t>
            </a:r>
            <a:r>
              <a:rPr sz="2150" i="1" spc="-150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320" dirty="0">
                <a:latin typeface="Times New Roman"/>
                <a:cs typeface="Times New Roman"/>
              </a:rPr>
              <a:t> </a:t>
            </a:r>
            <a:r>
              <a:rPr sz="2150" spc="-180" dirty="0">
                <a:latin typeface="Times New Roman"/>
                <a:cs typeface="Times New Roman"/>
              </a:rPr>
              <a:t>13)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2425" y="1864959"/>
            <a:ext cx="3665220" cy="3594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2769870" algn="l"/>
              </a:tabLst>
            </a:pPr>
            <a:r>
              <a:rPr sz="2150" spc="-175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8 </a:t>
            </a:r>
            <a:r>
              <a:rPr sz="2150" i="1" spc="-50" dirty="0">
                <a:latin typeface="Times New Roman"/>
                <a:cs typeface="Times New Roman"/>
              </a:rPr>
              <a:t>s</a:t>
            </a:r>
            <a:r>
              <a:rPr sz="1875" spc="-75" baseline="44444" dirty="0">
                <a:latin typeface="Times New Roman"/>
                <a:cs typeface="Times New Roman"/>
              </a:rPr>
              <a:t>2</a:t>
            </a:r>
            <a:r>
              <a:rPr sz="1875" spc="60" baseline="44444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5	</a:t>
            </a:r>
            <a:r>
              <a:rPr sz="2150" spc="-175" dirty="0">
                <a:latin typeface="Symbol"/>
                <a:cs typeface="Symbol"/>
              </a:rPr>
              <a:t>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8 </a:t>
            </a:r>
            <a:r>
              <a:rPr sz="2150" i="1" spc="-50" dirty="0">
                <a:latin typeface="Times New Roman"/>
                <a:cs typeface="Times New Roman"/>
              </a:rPr>
              <a:t>s</a:t>
            </a:r>
            <a:r>
              <a:rPr sz="1875" spc="-75" baseline="44444" dirty="0">
                <a:latin typeface="Times New Roman"/>
                <a:cs typeface="Times New Roman"/>
              </a:rPr>
              <a:t>2</a:t>
            </a:r>
            <a:r>
              <a:rPr sz="1875" spc="-89" baseline="44444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-160" dirty="0">
                <a:latin typeface="Times New Roman"/>
                <a:cs typeface="Times New Roman"/>
              </a:rPr>
              <a:t>5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8497" y="2038756"/>
            <a:ext cx="939165" cy="4508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ts val="1650"/>
              </a:lnSpc>
              <a:spcBef>
                <a:spcPts val="140"/>
              </a:spcBef>
            </a:pPr>
            <a:r>
              <a:rPr sz="2150" i="1" spc="-180" dirty="0">
                <a:latin typeface="Times New Roman"/>
                <a:cs typeface="Times New Roman"/>
              </a:rPr>
              <a:t>T </a:t>
            </a:r>
            <a:r>
              <a:rPr sz="2150" spc="-65" dirty="0">
                <a:latin typeface="Times New Roman"/>
                <a:cs typeface="Times New Roman"/>
              </a:rPr>
              <a:t>(</a:t>
            </a:r>
            <a:r>
              <a:rPr sz="2150" i="1" spc="-65" dirty="0">
                <a:latin typeface="Times New Roman"/>
                <a:cs typeface="Times New Roman"/>
              </a:rPr>
              <a:t>s</a:t>
            </a:r>
            <a:r>
              <a:rPr sz="2150" spc="-65" dirty="0">
                <a:latin typeface="Times New Roman"/>
                <a:cs typeface="Times New Roman"/>
              </a:rPr>
              <a:t>)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spc="-175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  <a:p>
            <a:pPr marL="726440">
              <a:lnSpc>
                <a:spcPts val="1650"/>
              </a:lnSpc>
            </a:pPr>
            <a:r>
              <a:rPr sz="3225" i="1" spc="-75" baseline="-25839" dirty="0">
                <a:latin typeface="Times New Roman"/>
                <a:cs typeface="Times New Roman"/>
              </a:rPr>
              <a:t>s</a:t>
            </a:r>
            <a:r>
              <a:rPr sz="1250" spc="-50" dirty="0">
                <a:latin typeface="Times New Roman"/>
                <a:cs typeface="Times New Roman"/>
              </a:rPr>
              <a:t>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05899" y="4300690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5972" y="0"/>
                </a:lnTo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1806" y="430069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581" y="0"/>
                </a:lnTo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6042" y="4300690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012" y="0"/>
                </a:lnTo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52709" y="430069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653" y="0"/>
                </a:lnTo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6018" y="4300690"/>
            <a:ext cx="1666239" cy="0"/>
          </a:xfrm>
          <a:custGeom>
            <a:avLst/>
            <a:gdLst/>
            <a:ahLst/>
            <a:cxnLst/>
            <a:rect l="l" t="t" r="r" b="b"/>
            <a:pathLst>
              <a:path w="1666240">
                <a:moveTo>
                  <a:pt x="0" y="0"/>
                </a:moveTo>
                <a:lnTo>
                  <a:pt x="1665681" y="0"/>
                </a:lnTo>
              </a:path>
            </a:pathLst>
          </a:custGeom>
          <a:ln w="11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8839" y="3044697"/>
            <a:ext cx="1041082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045" marR="177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16559" algn="l"/>
                <a:tab pos="417195" algn="l"/>
              </a:tabLst>
            </a:pPr>
            <a:r>
              <a:rPr sz="24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apply the partial fraction,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its response 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is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867410">
              <a:lnSpc>
                <a:spcPts val="2230"/>
              </a:lnSpc>
              <a:spcBef>
                <a:spcPts val="2345"/>
              </a:spcBef>
              <a:tabLst>
                <a:tab pos="3475990" algn="l"/>
                <a:tab pos="3943985" algn="l"/>
                <a:tab pos="4341495" algn="l"/>
                <a:tab pos="4827270" algn="l"/>
                <a:tab pos="5411470" algn="l"/>
              </a:tabLst>
            </a:pPr>
            <a:r>
              <a:rPr sz="2250" i="1" spc="100" dirty="0">
                <a:latin typeface="Times New Roman"/>
                <a:cs typeface="Times New Roman"/>
              </a:rPr>
              <a:t>C</a:t>
            </a:r>
            <a:r>
              <a:rPr sz="2250" spc="100" dirty="0">
                <a:latin typeface="Times New Roman"/>
                <a:cs typeface="Times New Roman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2250" spc="100" dirty="0">
                <a:latin typeface="Times New Roman"/>
                <a:cs typeface="Times New Roman"/>
              </a:rPr>
              <a:t>)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spc="52" baseline="34567" dirty="0">
                <a:latin typeface="Times New Roman"/>
                <a:cs typeface="Times New Roman"/>
              </a:rPr>
              <a:t>1 </a:t>
            </a:r>
            <a:r>
              <a:rPr sz="2250" i="1" spc="40" dirty="0">
                <a:latin typeface="Times New Roman"/>
                <a:cs typeface="Times New Roman"/>
              </a:rPr>
              <a:t>T</a:t>
            </a:r>
            <a:r>
              <a:rPr sz="2250" i="1" spc="-470" dirty="0">
                <a:latin typeface="Times New Roman"/>
                <a:cs typeface="Times New Roman"/>
              </a:rPr>
              <a:t> 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s</a:t>
            </a:r>
            <a:r>
              <a:rPr sz="2250" spc="80" dirty="0">
                <a:latin typeface="Times New Roman"/>
                <a:cs typeface="Times New Roman"/>
              </a:rPr>
              <a:t>) </a:t>
            </a: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3375" i="1" spc="22" baseline="35802" dirty="0">
                <a:latin typeface="Times New Roman"/>
                <a:cs typeface="Times New Roman"/>
              </a:rPr>
              <a:t>k</a:t>
            </a:r>
            <a:r>
              <a:rPr sz="1950" spc="22" baseline="36324" dirty="0">
                <a:latin typeface="Times New Roman"/>
                <a:cs typeface="Times New Roman"/>
              </a:rPr>
              <a:t>1 </a:t>
            </a:r>
            <a:r>
              <a:rPr sz="1950" spc="232" baseline="36324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	</a:t>
            </a:r>
            <a:r>
              <a:rPr sz="3375" i="1" spc="112" baseline="35802" dirty="0">
                <a:latin typeface="Times New Roman"/>
                <a:cs typeface="Times New Roman"/>
              </a:rPr>
              <a:t>k</a:t>
            </a:r>
            <a:r>
              <a:rPr sz="1950" spc="112" baseline="36324" dirty="0">
                <a:latin typeface="Times New Roman"/>
                <a:cs typeface="Times New Roman"/>
              </a:rPr>
              <a:t>2	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	</a:t>
            </a:r>
            <a:r>
              <a:rPr sz="3375" i="1" spc="97" baseline="35802" dirty="0">
                <a:latin typeface="Times New Roman"/>
                <a:cs typeface="Times New Roman"/>
              </a:rPr>
              <a:t>k</a:t>
            </a:r>
            <a:r>
              <a:rPr sz="1950" spc="97" baseline="36324" dirty="0">
                <a:latin typeface="Times New Roman"/>
                <a:cs typeface="Times New Roman"/>
              </a:rPr>
              <a:t>3	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	</a:t>
            </a:r>
            <a:r>
              <a:rPr sz="3375" i="1" spc="112" baseline="35802" dirty="0">
                <a:latin typeface="Times New Roman"/>
                <a:cs typeface="Times New Roman"/>
              </a:rPr>
              <a:t>k</a:t>
            </a:r>
            <a:r>
              <a:rPr sz="1950" spc="112" baseline="36324" dirty="0">
                <a:latin typeface="Times New Roman"/>
                <a:cs typeface="Times New Roman"/>
              </a:rPr>
              <a:t>4 </a:t>
            </a:r>
            <a:r>
              <a:rPr sz="3375" i="1" spc="44" baseline="35802" dirty="0">
                <a:latin typeface="Times New Roman"/>
                <a:cs typeface="Times New Roman"/>
              </a:rPr>
              <a:t>s </a:t>
            </a:r>
            <a:r>
              <a:rPr sz="3375" spc="60" baseline="35802" dirty="0">
                <a:latin typeface="Symbol"/>
                <a:cs typeface="Symbol"/>
              </a:rPr>
              <a:t></a:t>
            </a:r>
            <a:r>
              <a:rPr sz="3375" spc="-525" baseline="35802" dirty="0">
                <a:latin typeface="Times New Roman"/>
                <a:cs typeface="Times New Roman"/>
              </a:rPr>
              <a:t> </a:t>
            </a:r>
            <a:r>
              <a:rPr sz="3375" i="1" spc="82" baseline="35802" dirty="0">
                <a:latin typeface="Times New Roman"/>
                <a:cs typeface="Times New Roman"/>
              </a:rPr>
              <a:t>k</a:t>
            </a:r>
            <a:r>
              <a:rPr sz="1950" spc="82" baseline="36324" dirty="0">
                <a:latin typeface="Times New Roman"/>
                <a:cs typeface="Times New Roman"/>
              </a:rPr>
              <a:t>5</a:t>
            </a:r>
            <a:endParaRPr sz="1950" baseline="36324">
              <a:latin typeface="Times New Roman"/>
              <a:cs typeface="Times New Roman"/>
            </a:endParaRPr>
          </a:p>
          <a:p>
            <a:pPr marL="1750695">
              <a:lnSpc>
                <a:spcPts val="2230"/>
              </a:lnSpc>
              <a:tabLst>
                <a:tab pos="2849880" algn="l"/>
                <a:tab pos="3361054" algn="l"/>
                <a:tab pos="4197350" algn="l"/>
                <a:tab pos="5069840" algn="l"/>
              </a:tabLst>
            </a:pPr>
            <a:r>
              <a:rPr sz="2250" i="1" spc="30" dirty="0">
                <a:latin typeface="Times New Roman"/>
                <a:cs typeface="Times New Roman"/>
              </a:rPr>
              <a:t>s	s	s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1	</a:t>
            </a:r>
            <a:r>
              <a:rPr sz="2250" i="1" spc="30" dirty="0">
                <a:latin typeface="Times New Roman"/>
                <a:cs typeface="Times New Roman"/>
              </a:rPr>
              <a:t>s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4	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s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2)</a:t>
            </a:r>
            <a:r>
              <a:rPr sz="1950" spc="97" baseline="42735" dirty="0">
                <a:latin typeface="Times New Roman"/>
                <a:cs typeface="Times New Roman"/>
              </a:rPr>
              <a:t>2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(3)</a:t>
            </a:r>
            <a:r>
              <a:rPr sz="1950" spc="52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  <a:p>
            <a:pPr marL="416559" indent="-366395">
              <a:lnSpc>
                <a:spcPct val="100000"/>
              </a:lnSpc>
              <a:spcBef>
                <a:spcPts val="2195"/>
              </a:spcBef>
              <a:buSzPct val="75000"/>
              <a:buFont typeface="Wingdings"/>
              <a:buChar char=""/>
              <a:tabLst>
                <a:tab pos="416559" algn="l"/>
                <a:tab pos="417195" algn="l"/>
                <a:tab pos="312166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8435" y="5809151"/>
            <a:ext cx="60769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125"/>
              </a:spcBef>
              <a:buFont typeface="Symbol"/>
              <a:buChar char=""/>
              <a:tabLst>
                <a:tab pos="375920" algn="l"/>
              </a:tabLst>
            </a:pPr>
            <a:r>
              <a:rPr sz="2850" i="1" spc="459" dirty="0"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7167" y="5809151"/>
            <a:ext cx="229552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699895" algn="l"/>
              </a:tabLst>
            </a:pPr>
            <a:r>
              <a:rPr sz="2850" i="1" spc="440" dirty="0">
                <a:latin typeface="Times New Roman"/>
                <a:cs typeface="Times New Roman"/>
              </a:rPr>
              <a:t>c</a:t>
            </a:r>
            <a:r>
              <a:rPr sz="2850" spc="440" dirty="0">
                <a:latin typeface="Times New Roman"/>
                <a:cs typeface="Times New Roman"/>
              </a:rPr>
              <a:t>(</a:t>
            </a:r>
            <a:r>
              <a:rPr sz="2850" i="1" spc="440" dirty="0">
                <a:latin typeface="Times New Roman"/>
                <a:cs typeface="Times New Roman"/>
              </a:rPr>
              <a:t>t</a:t>
            </a:r>
            <a:r>
              <a:rPr sz="2850" spc="440" dirty="0">
                <a:latin typeface="Times New Roman"/>
                <a:cs typeface="Times New Roman"/>
              </a:rPr>
              <a:t>)</a:t>
            </a:r>
            <a:r>
              <a:rPr sz="2850" spc="180" dirty="0">
                <a:latin typeface="Times New Roman"/>
                <a:cs typeface="Times New Roman"/>
              </a:rPr>
              <a:t> </a:t>
            </a:r>
            <a:r>
              <a:rPr sz="2850" spc="570" dirty="0">
                <a:latin typeface="Symbol"/>
                <a:cs typeface="Symbol"/>
              </a:rPr>
              <a:t></a:t>
            </a:r>
            <a:r>
              <a:rPr sz="2850" spc="190" dirty="0">
                <a:latin typeface="Times New Roman"/>
                <a:cs typeface="Times New Roman"/>
              </a:rPr>
              <a:t> </a:t>
            </a:r>
            <a:r>
              <a:rPr sz="2850" i="1" spc="459" dirty="0">
                <a:latin typeface="Times New Roman"/>
                <a:cs typeface="Times New Roman"/>
              </a:rPr>
              <a:t>k	</a:t>
            </a:r>
            <a:r>
              <a:rPr sz="2850" spc="570" dirty="0">
                <a:latin typeface="Symbol"/>
                <a:cs typeface="Symbol"/>
              </a:rPr>
              <a:t></a:t>
            </a:r>
            <a:r>
              <a:rPr sz="2850" spc="-80" dirty="0">
                <a:latin typeface="Times New Roman"/>
                <a:cs typeface="Times New Roman"/>
              </a:rPr>
              <a:t> </a:t>
            </a:r>
            <a:r>
              <a:rPr sz="2850" i="1" spc="459" dirty="0"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00285" y="5717806"/>
            <a:ext cx="2971165" cy="683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68044" algn="l"/>
                <a:tab pos="2392045" algn="l"/>
              </a:tabLst>
            </a:pPr>
            <a:r>
              <a:rPr sz="1650" spc="310" dirty="0">
                <a:latin typeface="Times New Roman"/>
                <a:cs typeface="Times New Roman"/>
              </a:rPr>
              <a:t>1	2</a:t>
            </a:r>
            <a:r>
              <a:rPr sz="1650" spc="380" dirty="0">
                <a:latin typeface="Times New Roman"/>
                <a:cs typeface="Times New Roman"/>
              </a:rPr>
              <a:t> </a:t>
            </a:r>
            <a:r>
              <a:rPr sz="6450" i="1" spc="1019" baseline="-2583" dirty="0">
                <a:latin typeface="Times New Roman"/>
                <a:cs typeface="Times New Roman"/>
              </a:rPr>
              <a:t>e	</a:t>
            </a:r>
            <a:r>
              <a:rPr sz="1650" spc="310" dirty="0">
                <a:latin typeface="Times New Roman"/>
                <a:cs typeface="Times New Roman"/>
              </a:rPr>
              <a:t>3</a:t>
            </a:r>
            <a:r>
              <a:rPr sz="1650" spc="229" dirty="0">
                <a:latin typeface="Times New Roman"/>
                <a:cs typeface="Times New Roman"/>
              </a:rPr>
              <a:t> </a:t>
            </a:r>
            <a:r>
              <a:rPr sz="6450" i="1" spc="1019" baseline="-2583" dirty="0">
                <a:latin typeface="Times New Roman"/>
                <a:cs typeface="Times New Roman"/>
              </a:rPr>
              <a:t>e</a:t>
            </a:r>
            <a:endParaRPr sz="6450" baseline="-2583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17400" y="5626356"/>
            <a:ext cx="3895725" cy="683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54659" indent="-417195">
              <a:lnSpc>
                <a:spcPct val="100000"/>
              </a:lnSpc>
              <a:spcBef>
                <a:spcPts val="114"/>
              </a:spcBef>
              <a:buSzPct val="66279"/>
              <a:buFont typeface="Symbol"/>
              <a:buChar char=""/>
              <a:tabLst>
                <a:tab pos="454659" algn="l"/>
                <a:tab pos="455295" algn="l"/>
              </a:tabLst>
            </a:pPr>
            <a:r>
              <a:rPr sz="6450" i="1" spc="2025" baseline="-5813" dirty="0">
                <a:latin typeface="Times New Roman"/>
                <a:cs typeface="Times New Roman"/>
              </a:rPr>
              <a:t>A</a:t>
            </a:r>
            <a:r>
              <a:rPr sz="6450" i="1" spc="1005" baseline="-5813" dirty="0">
                <a:latin typeface="Times New Roman"/>
                <a:cs typeface="Times New Roman"/>
              </a:rPr>
              <a:t>e</a:t>
            </a:r>
            <a:r>
              <a:rPr sz="2475" spc="487" baseline="72390" dirty="0">
                <a:latin typeface="Symbol"/>
                <a:cs typeface="Symbol"/>
              </a:rPr>
              <a:t></a:t>
            </a:r>
            <a:r>
              <a:rPr sz="2475" spc="600" baseline="72390" dirty="0">
                <a:latin typeface="Times New Roman"/>
                <a:cs typeface="Times New Roman"/>
              </a:rPr>
              <a:t>2</a:t>
            </a:r>
            <a:r>
              <a:rPr sz="2475" i="1" spc="254" baseline="72390" dirty="0">
                <a:latin typeface="Times New Roman"/>
                <a:cs typeface="Times New Roman"/>
              </a:rPr>
              <a:t>t</a:t>
            </a:r>
            <a:r>
              <a:rPr sz="2475" i="1" baseline="72390" dirty="0">
                <a:latin typeface="Times New Roman"/>
                <a:cs typeface="Times New Roman"/>
              </a:rPr>
              <a:t> </a:t>
            </a:r>
            <a:r>
              <a:rPr sz="2475" i="1" spc="-270" baseline="72390" dirty="0">
                <a:latin typeface="Times New Roman"/>
                <a:cs typeface="Times New Roman"/>
              </a:rPr>
              <a:t> </a:t>
            </a:r>
            <a:r>
              <a:rPr sz="2850" spc="490" dirty="0">
                <a:latin typeface="Times New Roman"/>
                <a:cs typeface="Times New Roman"/>
              </a:rPr>
              <a:t>co</a:t>
            </a:r>
            <a:r>
              <a:rPr sz="2850" spc="390" dirty="0">
                <a:latin typeface="Times New Roman"/>
                <a:cs typeface="Times New Roman"/>
              </a:rPr>
              <a:t>s</a:t>
            </a:r>
            <a:r>
              <a:rPr sz="2850" spc="310" dirty="0">
                <a:latin typeface="Times New Roman"/>
                <a:cs typeface="Times New Roman"/>
              </a:rPr>
              <a:t>(</a:t>
            </a:r>
            <a:r>
              <a:rPr sz="2850" spc="335" dirty="0">
                <a:latin typeface="Times New Roman"/>
                <a:cs typeface="Times New Roman"/>
              </a:rPr>
              <a:t>3</a:t>
            </a:r>
            <a:r>
              <a:rPr sz="2850" i="1" spc="285" dirty="0">
                <a:latin typeface="Times New Roman"/>
                <a:cs typeface="Times New Roman"/>
              </a:rPr>
              <a:t>t</a:t>
            </a:r>
            <a:r>
              <a:rPr sz="2850" i="1" spc="150" dirty="0">
                <a:latin typeface="Times New Roman"/>
                <a:cs typeface="Times New Roman"/>
              </a:rPr>
              <a:t> </a:t>
            </a:r>
            <a:r>
              <a:rPr sz="2850" spc="640" dirty="0">
                <a:latin typeface="Symbol"/>
                <a:cs typeface="Symbol"/>
              </a:rPr>
              <a:t></a:t>
            </a:r>
            <a:r>
              <a:rPr sz="3150" i="1" spc="-395" dirty="0">
                <a:latin typeface="Symbol"/>
                <a:cs typeface="Symbol"/>
              </a:rPr>
              <a:t></a:t>
            </a:r>
            <a:r>
              <a:rPr sz="2850" spc="345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4950" y="5745280"/>
            <a:ext cx="418465" cy="281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325" dirty="0">
                <a:latin typeface="Symbol"/>
                <a:cs typeface="Symbol"/>
              </a:rPr>
              <a:t></a:t>
            </a:r>
            <a:r>
              <a:rPr sz="1650" spc="400" dirty="0">
                <a:latin typeface="Times New Roman"/>
                <a:cs typeface="Times New Roman"/>
              </a:rPr>
              <a:t>4</a:t>
            </a:r>
            <a:r>
              <a:rPr sz="1650" i="1" spc="17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29517" y="5745280"/>
            <a:ext cx="279400" cy="281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459" dirty="0">
                <a:latin typeface="Symbol"/>
                <a:cs typeface="Symbol"/>
              </a:rPr>
              <a:t></a:t>
            </a:r>
            <a:r>
              <a:rPr sz="1650" i="1" spc="17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55" dirty="0"/>
              <a:t> </a:t>
            </a:r>
            <a:r>
              <a:rPr spc="-3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5309108"/>
            <a:ext cx="9189720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Step </a:t>
            </a:r>
            <a:r>
              <a:rPr sz="2000" b="1" u="heavy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#3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: Since. There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are two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sign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changes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in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left</a:t>
            </a:r>
            <a:r>
              <a:rPr sz="2000" spc="-2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column.</a:t>
            </a:r>
            <a:endParaRPr sz="20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therefore, the 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system is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unstable and has two 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roots in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the 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right </a:t>
            </a:r>
            <a:r>
              <a:rPr sz="20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hand</a:t>
            </a:r>
            <a:r>
              <a:rPr sz="2000" u="heavy" spc="-1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side</a:t>
            </a: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1694" y="863317"/>
            <a:ext cx="7960359" cy="143700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370"/>
              </a:spcBef>
              <a:buFont typeface="Wingdings"/>
              <a:buChar char=""/>
              <a:tabLst>
                <a:tab pos="254000" algn="l"/>
                <a:tab pos="2265680" algn="l"/>
              </a:tabLst>
            </a:pPr>
            <a:r>
              <a:rPr sz="2200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Therefore, the	characteristic </a:t>
            </a:r>
            <a:r>
              <a:rPr sz="2200" u="heavy" spc="-10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equation </a:t>
            </a:r>
            <a:r>
              <a:rPr sz="2200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is given</a:t>
            </a:r>
            <a:r>
              <a:rPr sz="2200" u="heavy" spc="-2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 </a:t>
            </a:r>
            <a:r>
              <a:rPr sz="2200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by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2080895">
              <a:lnSpc>
                <a:spcPct val="100000"/>
              </a:lnSpc>
              <a:spcBef>
                <a:spcPts val="1390"/>
              </a:spcBef>
              <a:tabLst>
                <a:tab pos="3519170" algn="l"/>
                <a:tab pos="4040504" algn="l"/>
                <a:tab pos="5432425" algn="l"/>
              </a:tabLst>
            </a:pPr>
            <a:r>
              <a:rPr sz="2400" spc="765" dirty="0">
                <a:latin typeface="Symbol"/>
                <a:cs typeface="Symbol"/>
              </a:rPr>
              <a:t></a:t>
            </a:r>
            <a:r>
              <a:rPr sz="2400" spc="765" dirty="0">
                <a:latin typeface="Times New Roman"/>
                <a:cs typeface="Times New Roman"/>
              </a:rPr>
              <a:t>(</a:t>
            </a:r>
            <a:r>
              <a:rPr sz="2400" i="1" spc="765" dirty="0">
                <a:latin typeface="Times New Roman"/>
                <a:cs typeface="Times New Roman"/>
              </a:rPr>
              <a:t>s</a:t>
            </a:r>
            <a:r>
              <a:rPr sz="2400" spc="765" dirty="0">
                <a:latin typeface="Times New Roman"/>
                <a:cs typeface="Times New Roman"/>
              </a:rPr>
              <a:t>)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935" dirty="0">
                <a:latin typeface="Symbol"/>
                <a:cs typeface="Symbol"/>
              </a:rPr>
              <a:t></a:t>
            </a:r>
            <a:r>
              <a:rPr sz="2400" spc="935" dirty="0">
                <a:latin typeface="Times New Roman"/>
                <a:cs typeface="Times New Roman"/>
              </a:rPr>
              <a:t>	</a:t>
            </a:r>
            <a:r>
              <a:rPr sz="2400" i="1" spc="680" dirty="0">
                <a:latin typeface="Times New Roman"/>
                <a:cs typeface="Times New Roman"/>
              </a:rPr>
              <a:t>s</a:t>
            </a:r>
            <a:r>
              <a:rPr sz="2100" spc="1019" baseline="43650" dirty="0">
                <a:latin typeface="Times New Roman"/>
                <a:cs typeface="Times New Roman"/>
              </a:rPr>
              <a:t>3	</a:t>
            </a:r>
            <a:r>
              <a:rPr sz="2400" spc="935" dirty="0">
                <a:latin typeface="Symbol"/>
                <a:cs typeface="Symbol"/>
              </a:rPr>
              <a:t>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750" dirty="0">
                <a:latin typeface="Times New Roman"/>
                <a:cs typeface="Times New Roman"/>
              </a:rPr>
              <a:t>10</a:t>
            </a:r>
            <a:r>
              <a:rPr sz="2400" i="1" spc="750" dirty="0">
                <a:latin typeface="Times New Roman"/>
                <a:cs typeface="Times New Roman"/>
              </a:rPr>
              <a:t>s</a:t>
            </a:r>
            <a:r>
              <a:rPr sz="2100" spc="1125" baseline="43650" dirty="0">
                <a:latin typeface="Times New Roman"/>
                <a:cs typeface="Times New Roman"/>
              </a:rPr>
              <a:t>2	</a:t>
            </a:r>
            <a:r>
              <a:rPr sz="2400" spc="935" dirty="0">
                <a:latin typeface="Symbol"/>
                <a:cs typeface="Symbol"/>
              </a:rPr>
              <a:t>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675" dirty="0">
                <a:latin typeface="Times New Roman"/>
                <a:cs typeface="Times New Roman"/>
              </a:rPr>
              <a:t>31</a:t>
            </a:r>
            <a:r>
              <a:rPr sz="2400" i="1" spc="675" dirty="0">
                <a:latin typeface="Times New Roman"/>
                <a:cs typeface="Times New Roman"/>
              </a:rPr>
              <a:t>s</a:t>
            </a:r>
            <a:r>
              <a:rPr sz="2400" i="1" spc="200" dirty="0">
                <a:latin typeface="Times New Roman"/>
                <a:cs typeface="Times New Roman"/>
              </a:rPr>
              <a:t> </a:t>
            </a:r>
            <a:r>
              <a:rPr sz="2400" spc="935" dirty="0">
                <a:latin typeface="Symbol"/>
                <a:cs typeface="Symbol"/>
              </a:rPr>
              <a:t>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755" dirty="0">
                <a:latin typeface="Times New Roman"/>
                <a:cs typeface="Times New Roman"/>
              </a:rPr>
              <a:t>1030</a:t>
            </a:r>
            <a:endParaRPr sz="2400">
              <a:latin typeface="Times New Roman"/>
              <a:cs typeface="Times New Roman"/>
            </a:endParaRPr>
          </a:p>
          <a:p>
            <a:pPr marL="254000" indent="-2286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254000" algn="l"/>
              </a:tabLst>
            </a:pPr>
            <a:r>
              <a:rPr sz="2200" b="1" u="heavy" spc="-5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Step </a:t>
            </a:r>
            <a:r>
              <a:rPr sz="2200" b="1" u="heavy" spc="-10" dirty="0">
                <a:solidFill>
                  <a:srgbClr val="004982"/>
                </a:solidFill>
                <a:uFill>
                  <a:solidFill>
                    <a:srgbClr val="004982"/>
                  </a:solidFill>
                </a:uFill>
                <a:latin typeface="Trebuchet MS"/>
                <a:cs typeface="Trebuchet MS"/>
              </a:rPr>
              <a:t>#2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: Generate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the </a:t>
            </a:r>
            <a:r>
              <a:rPr sz="2200" spc="-20" dirty="0">
                <a:solidFill>
                  <a:srgbClr val="004982"/>
                </a:solidFill>
                <a:latin typeface="Trebuchet MS"/>
                <a:cs typeface="Trebuchet MS"/>
              </a:rPr>
              <a:t>Routh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table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as</a:t>
            </a:r>
            <a:r>
              <a:rPr sz="2200" spc="7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follows: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26991" y="2299716"/>
            <a:ext cx="6362700" cy="3113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0" y="2363723"/>
            <a:ext cx="6179820" cy="293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950" y="2344673"/>
            <a:ext cx="6217920" cy="2969260"/>
          </a:xfrm>
          <a:custGeom>
            <a:avLst/>
            <a:gdLst/>
            <a:ahLst/>
            <a:cxnLst/>
            <a:rect l="l" t="t" r="r" b="b"/>
            <a:pathLst>
              <a:path w="6217920" h="2969260">
                <a:moveTo>
                  <a:pt x="0" y="2968752"/>
                </a:moveTo>
                <a:lnTo>
                  <a:pt x="6217920" y="2968752"/>
                </a:lnTo>
                <a:lnTo>
                  <a:pt x="6217920" y="0"/>
                </a:lnTo>
                <a:lnTo>
                  <a:pt x="0" y="0"/>
                </a:lnTo>
                <a:lnTo>
                  <a:pt x="0" y="296875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2125" y="3055112"/>
            <a:ext cx="1510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spc="5" dirty="0">
                <a:solidFill>
                  <a:srgbClr val="004720"/>
                </a:solidFill>
                <a:uFill>
                  <a:solidFill>
                    <a:srgbClr val="004720"/>
                  </a:solidFill>
                </a:uFill>
                <a:latin typeface="Trebuchet MS"/>
                <a:cs typeface="Trebuchet MS"/>
              </a:rPr>
              <a:t>Divide </a:t>
            </a:r>
            <a:r>
              <a:rPr sz="2000" b="1" u="heavy" dirty="0">
                <a:solidFill>
                  <a:srgbClr val="004720"/>
                </a:solidFill>
                <a:uFill>
                  <a:solidFill>
                    <a:srgbClr val="004720"/>
                  </a:solidFill>
                </a:uFill>
                <a:latin typeface="Trebuchet MS"/>
                <a:cs typeface="Trebuchet MS"/>
              </a:rPr>
              <a:t>by</a:t>
            </a:r>
            <a:r>
              <a:rPr sz="2000" b="1" u="heavy" spc="-85" dirty="0">
                <a:solidFill>
                  <a:srgbClr val="004720"/>
                </a:solidFill>
                <a:uFill>
                  <a:solidFill>
                    <a:srgbClr val="00472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b="1" u="heavy" dirty="0">
                <a:solidFill>
                  <a:srgbClr val="004720"/>
                </a:solidFill>
                <a:uFill>
                  <a:solidFill>
                    <a:srgbClr val="004720"/>
                  </a:solidFill>
                </a:uFill>
                <a:latin typeface="Trebuchet MS"/>
                <a:cs typeface="Trebuchet MS"/>
              </a:rPr>
              <a:t>10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8"/>
            <a:ext cx="103574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1202690" algn="l"/>
                <a:tab pos="1746885" algn="l"/>
                <a:tab pos="3670300" algn="l"/>
                <a:tab pos="4846955" algn="l"/>
                <a:tab pos="5237480" algn="l"/>
                <a:tab pos="6662420" algn="l"/>
                <a:tab pos="7206615" algn="l"/>
                <a:tab pos="8351520" algn="l"/>
                <a:tab pos="8732520" algn="l"/>
                <a:tab pos="9008110" algn="l"/>
                <a:tab pos="955357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Apply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8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outh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-H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rwi</a:t>
            </a:r>
            <a:r>
              <a:rPr sz="22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z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ho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ermi</a:t>
            </a:r>
            <a:r>
              <a:rPr sz="2200" spc="5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stabi</a:t>
            </a:r>
            <a:r>
              <a:rPr sz="2200" spc="5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y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closed 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loop system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whose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transfer function is given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54781"/>
            <a:ext cx="6259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: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Generate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Routh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table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r>
              <a:rPr sz="2200" spc="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26259" y="2469988"/>
            <a:ext cx="3260725" cy="0"/>
          </a:xfrm>
          <a:custGeom>
            <a:avLst/>
            <a:gdLst/>
            <a:ahLst/>
            <a:cxnLst/>
            <a:rect l="l" t="t" r="r" b="b"/>
            <a:pathLst>
              <a:path w="3260725">
                <a:moveTo>
                  <a:pt x="0" y="0"/>
                </a:moveTo>
                <a:lnTo>
                  <a:pt x="3260371" y="0"/>
                </a:lnTo>
              </a:path>
            </a:pathLst>
          </a:custGeom>
          <a:ln w="12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95837" y="2025451"/>
            <a:ext cx="30416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35" dirty="0">
                <a:latin typeface="Times New Roman"/>
                <a:cs typeface="Times New Roman"/>
              </a:rPr>
              <a:t>10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1461" y="2465674"/>
            <a:ext cx="33350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50" spc="-65" dirty="0">
                <a:latin typeface="Times New Roman"/>
                <a:cs typeface="Times New Roman"/>
              </a:rPr>
              <a:t>3</a:t>
            </a:r>
            <a:r>
              <a:rPr sz="2450" i="1" spc="-65" dirty="0">
                <a:latin typeface="Times New Roman"/>
                <a:cs typeface="Times New Roman"/>
              </a:rPr>
              <a:t>s</a:t>
            </a:r>
            <a:r>
              <a:rPr sz="2175" spc="-97" baseline="42145" dirty="0">
                <a:latin typeface="Times New Roman"/>
                <a:cs typeface="Times New Roman"/>
              </a:rPr>
              <a:t>5 </a:t>
            </a:r>
            <a:r>
              <a:rPr sz="2450" spc="-110" dirty="0">
                <a:latin typeface="Symbol"/>
                <a:cs typeface="Symbol"/>
              </a:rPr>
              <a:t>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spc="-40" dirty="0">
                <a:latin typeface="Times New Roman"/>
                <a:cs typeface="Times New Roman"/>
              </a:rPr>
              <a:t>5</a:t>
            </a:r>
            <a:r>
              <a:rPr sz="2450" i="1" spc="-40" dirty="0">
                <a:latin typeface="Times New Roman"/>
                <a:cs typeface="Times New Roman"/>
              </a:rPr>
              <a:t>s</a:t>
            </a:r>
            <a:r>
              <a:rPr sz="2175" spc="-60" baseline="42145" dirty="0">
                <a:latin typeface="Times New Roman"/>
                <a:cs typeface="Times New Roman"/>
              </a:rPr>
              <a:t>4 </a:t>
            </a:r>
            <a:r>
              <a:rPr sz="2450" spc="-110" dirty="0">
                <a:latin typeface="Symbol"/>
                <a:cs typeface="Symbol"/>
              </a:rPr>
              <a:t>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6</a:t>
            </a:r>
            <a:r>
              <a:rPr sz="2450" i="1" spc="-30" dirty="0">
                <a:latin typeface="Times New Roman"/>
                <a:cs typeface="Times New Roman"/>
              </a:rPr>
              <a:t>s</a:t>
            </a:r>
            <a:r>
              <a:rPr sz="2175" spc="-44" baseline="42145" dirty="0">
                <a:latin typeface="Times New Roman"/>
                <a:cs typeface="Times New Roman"/>
              </a:rPr>
              <a:t>3 </a:t>
            </a:r>
            <a:r>
              <a:rPr sz="2450" spc="-110" dirty="0">
                <a:latin typeface="Symbol"/>
                <a:cs typeface="Symbol"/>
              </a:rPr>
              <a:t>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Times New Roman"/>
                <a:cs typeface="Times New Roman"/>
              </a:rPr>
              <a:t>3</a:t>
            </a:r>
            <a:r>
              <a:rPr sz="2450" i="1" spc="-55" dirty="0">
                <a:latin typeface="Times New Roman"/>
                <a:cs typeface="Times New Roman"/>
              </a:rPr>
              <a:t>s</a:t>
            </a:r>
            <a:r>
              <a:rPr sz="2175" spc="-82" baseline="42145" dirty="0">
                <a:latin typeface="Times New Roman"/>
                <a:cs typeface="Times New Roman"/>
              </a:rPr>
              <a:t>2 </a:t>
            </a:r>
            <a:r>
              <a:rPr sz="2450" spc="-110" dirty="0">
                <a:latin typeface="Symbol"/>
                <a:cs typeface="Symbol"/>
              </a:rPr>
              <a:t>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spc="-65" dirty="0">
                <a:latin typeface="Times New Roman"/>
                <a:cs typeface="Times New Roman"/>
              </a:rPr>
              <a:t>2</a:t>
            </a:r>
            <a:r>
              <a:rPr sz="2450" i="1" spc="-65" dirty="0">
                <a:latin typeface="Times New Roman"/>
                <a:cs typeface="Times New Roman"/>
              </a:rPr>
              <a:t>s </a:t>
            </a:r>
            <a:r>
              <a:rPr sz="2450" spc="-110" dirty="0">
                <a:latin typeface="Symbol"/>
                <a:cs typeface="Symbol"/>
              </a:rPr>
              <a:t>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spc="-10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2119" y="2221809"/>
            <a:ext cx="77152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i="1" spc="-110" dirty="0">
                <a:latin typeface="Times New Roman"/>
                <a:cs typeface="Times New Roman"/>
              </a:rPr>
              <a:t>T </a:t>
            </a:r>
            <a:r>
              <a:rPr sz="2450" spc="-15" dirty="0">
                <a:latin typeface="Times New Roman"/>
                <a:cs typeface="Times New Roman"/>
              </a:rPr>
              <a:t>(</a:t>
            </a:r>
            <a:r>
              <a:rPr sz="2450" i="1" spc="-15" dirty="0">
                <a:latin typeface="Times New Roman"/>
                <a:cs typeface="Times New Roman"/>
              </a:rPr>
              <a:t>s</a:t>
            </a:r>
            <a:r>
              <a:rPr sz="2450" spc="-15" dirty="0">
                <a:latin typeface="Times New Roman"/>
                <a:cs typeface="Times New Roman"/>
              </a:rPr>
              <a:t>)</a:t>
            </a:r>
            <a:r>
              <a:rPr sz="2450" spc="-375" dirty="0">
                <a:latin typeface="Times New Roman"/>
                <a:cs typeface="Times New Roman"/>
              </a:rPr>
              <a:t> </a:t>
            </a:r>
            <a:r>
              <a:rPr sz="2450" spc="-11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91400" y="2339339"/>
            <a:ext cx="4297680" cy="3717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5407" y="2403348"/>
            <a:ext cx="4114800" cy="3534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6357" y="2384298"/>
            <a:ext cx="4152900" cy="3572510"/>
          </a:xfrm>
          <a:custGeom>
            <a:avLst/>
            <a:gdLst/>
            <a:ahLst/>
            <a:cxnLst/>
            <a:rect l="l" t="t" r="r" b="b"/>
            <a:pathLst>
              <a:path w="4152900" h="3572510">
                <a:moveTo>
                  <a:pt x="0" y="3572255"/>
                </a:moveTo>
                <a:lnTo>
                  <a:pt x="4152900" y="3572255"/>
                </a:lnTo>
                <a:lnTo>
                  <a:pt x="4152900" y="0"/>
                </a:lnTo>
                <a:lnTo>
                  <a:pt x="0" y="0"/>
                </a:lnTo>
                <a:lnTo>
                  <a:pt x="0" y="35722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78176" y="4193285"/>
            <a:ext cx="4739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There are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sign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changes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left  column,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therefore, the 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system </a:t>
            </a:r>
            <a:r>
              <a:rPr sz="24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has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two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RHP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roots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 and hence it is</a:t>
            </a:r>
            <a:r>
              <a:rPr sz="2400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unstable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7"/>
            <a:ext cx="10358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434276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Apply  the</a:t>
            </a:r>
            <a:r>
              <a:rPr sz="2000" spc="-2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Routh-Hurwitz</a:t>
            </a:r>
            <a:r>
              <a:rPr sz="2000" spc="19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Method	to determine the values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 K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that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make</a:t>
            </a:r>
            <a:r>
              <a:rPr sz="2000" spc="3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9819" y="1613407"/>
            <a:ext cx="812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stable.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573782"/>
            <a:ext cx="5723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: Generate the 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Routh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table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r>
              <a:rPr sz="2000" spc="-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2934" y="1843966"/>
            <a:ext cx="575437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600" spc="90" dirty="0">
                <a:latin typeface="Symbol"/>
                <a:cs typeface="Symbol"/>
              </a:rPr>
              <a:t></a:t>
            </a:r>
            <a:r>
              <a:rPr sz="2600" spc="-37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13</a:t>
            </a:r>
            <a:r>
              <a:rPr sz="2600" i="1" spc="65" dirty="0">
                <a:latin typeface="Times New Roman"/>
                <a:cs typeface="Times New Roman"/>
              </a:rPr>
              <a:t>s</a:t>
            </a:r>
            <a:r>
              <a:rPr sz="2250" spc="97" baseline="44444" dirty="0">
                <a:latin typeface="Times New Roman"/>
                <a:cs typeface="Times New Roman"/>
              </a:rPr>
              <a:t>4</a:t>
            </a:r>
            <a:r>
              <a:rPr sz="2250" spc="675" baseline="44444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Symbol"/>
                <a:cs typeface="Symbol"/>
              </a:rPr>
              <a:t>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54</a:t>
            </a:r>
            <a:r>
              <a:rPr sz="2600" i="1" spc="95" dirty="0">
                <a:latin typeface="Times New Roman"/>
                <a:cs typeface="Times New Roman"/>
              </a:rPr>
              <a:t>s</a:t>
            </a:r>
            <a:r>
              <a:rPr sz="2250" spc="142" baseline="44444" dirty="0">
                <a:latin typeface="Times New Roman"/>
                <a:cs typeface="Times New Roman"/>
              </a:rPr>
              <a:t>3</a:t>
            </a:r>
            <a:r>
              <a:rPr sz="2250" spc="547" baseline="44444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Symbol"/>
                <a:cs typeface="Symbol"/>
              </a:rPr>
              <a:t></a:t>
            </a:r>
            <a:r>
              <a:rPr sz="2600" spc="-2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82</a:t>
            </a:r>
            <a:r>
              <a:rPr sz="2600" i="1" spc="100" dirty="0">
                <a:latin typeface="Times New Roman"/>
                <a:cs typeface="Times New Roman"/>
              </a:rPr>
              <a:t>s</a:t>
            </a:r>
            <a:r>
              <a:rPr sz="2250" spc="150" baseline="44444" dirty="0">
                <a:latin typeface="Times New Roman"/>
                <a:cs typeface="Times New Roman"/>
              </a:rPr>
              <a:t>2</a:t>
            </a:r>
            <a:r>
              <a:rPr sz="2250" spc="667" baseline="44444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(60</a:t>
            </a:r>
            <a:r>
              <a:rPr sz="2600" spc="-20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Symbol"/>
                <a:cs typeface="Symbol"/>
              </a:rPr>
              <a:t>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i="1" spc="165" dirty="0">
                <a:latin typeface="Times New Roman"/>
                <a:cs typeface="Times New Roman"/>
              </a:rPr>
              <a:t>K</a:t>
            </a:r>
            <a:r>
              <a:rPr sz="2600" spc="165" dirty="0">
                <a:latin typeface="Times New Roman"/>
                <a:cs typeface="Times New Roman"/>
              </a:rPr>
              <a:t>)</a:t>
            </a:r>
            <a:r>
              <a:rPr sz="2600" i="1" spc="165" dirty="0">
                <a:latin typeface="Times New Roman"/>
                <a:cs typeface="Times New Roman"/>
              </a:rPr>
              <a:t>s</a:t>
            </a:r>
            <a:r>
              <a:rPr sz="2600" i="1" spc="-9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Symbol"/>
                <a:cs typeface="Symbol"/>
              </a:rPr>
              <a:t></a:t>
            </a:r>
            <a:r>
              <a:rPr sz="2600" spc="-16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3</a:t>
            </a:r>
            <a:r>
              <a:rPr sz="2600" i="1" spc="65" dirty="0">
                <a:latin typeface="Times New Roman"/>
                <a:cs typeface="Times New Roman"/>
              </a:rPr>
              <a:t>K</a:t>
            </a:r>
            <a:r>
              <a:rPr sz="2600" i="1" spc="19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Symbol"/>
                <a:cs typeface="Symbol"/>
              </a:rPr>
              <a:t>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1639" y="1694207"/>
            <a:ext cx="3302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00" i="1" spc="172" baseline="-25641" dirty="0">
                <a:latin typeface="Times New Roman"/>
                <a:cs typeface="Times New Roman"/>
              </a:rPr>
              <a:t>s</a:t>
            </a:r>
            <a:r>
              <a:rPr sz="1500" spc="114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6204" y="2783809"/>
            <a:ext cx="280035" cy="8356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890"/>
              </a:spcBef>
            </a:pPr>
            <a:r>
              <a:rPr sz="2000" b="1" spc="-3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spc="-5" dirty="0">
                <a:latin typeface="Times New Roman"/>
                <a:cs typeface="Times New Roman"/>
              </a:rPr>
              <a:t>13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8043" y="2691621"/>
            <a:ext cx="301625" cy="252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6355">
              <a:lnSpc>
                <a:spcPct val="142000"/>
              </a:lnSpc>
              <a:spcBef>
                <a:spcPts val="100"/>
              </a:spcBef>
            </a:pPr>
            <a:r>
              <a:rPr sz="3000" b="1" spc="112" baseline="-25000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5  </a:t>
            </a:r>
            <a:r>
              <a:rPr sz="3000" b="1" spc="112" baseline="-25000" dirty="0">
                <a:latin typeface="Times New Roman"/>
                <a:cs typeface="Times New Roman"/>
              </a:rPr>
              <a:t>s</a:t>
            </a:r>
            <a:r>
              <a:rPr sz="1600" b="1" spc="-1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320"/>
              </a:spcBef>
            </a:pPr>
            <a:r>
              <a:rPr sz="3000" b="1" spc="67" baseline="-25000" dirty="0">
                <a:latin typeface="Times New Roman"/>
                <a:cs typeface="Times New Roman"/>
              </a:rPr>
              <a:t>s</a:t>
            </a:r>
            <a:r>
              <a:rPr sz="1600" b="1" spc="4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45720">
              <a:lnSpc>
                <a:spcPct val="100000"/>
              </a:lnSpc>
              <a:spcBef>
                <a:spcPts val="2170"/>
              </a:spcBef>
            </a:pPr>
            <a:r>
              <a:rPr sz="3000" b="1" spc="67" baseline="-25000" dirty="0">
                <a:latin typeface="Times New Roman"/>
                <a:cs typeface="Times New Roman"/>
              </a:rPr>
              <a:t>s</a:t>
            </a:r>
            <a:r>
              <a:rPr sz="1600" b="1" spc="4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2195"/>
              </a:spcBef>
            </a:pPr>
            <a:r>
              <a:rPr sz="3000" b="1" spc="-15" baseline="-25000" dirty="0">
                <a:latin typeface="Times New Roman"/>
                <a:cs typeface="Times New Roman"/>
              </a:rPr>
              <a:t>s</a:t>
            </a:r>
            <a:r>
              <a:rPr sz="1600" b="1" spc="-1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8043" y="5600951"/>
            <a:ext cx="285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44" baseline="-25000" dirty="0">
                <a:latin typeface="Times New Roman"/>
                <a:cs typeface="Times New Roman"/>
              </a:rPr>
              <a:t>s</a:t>
            </a:r>
            <a:r>
              <a:rPr sz="1600" b="1" spc="3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1786" y="3804468"/>
            <a:ext cx="474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Times New Roman"/>
                <a:cs typeface="Times New Roman"/>
              </a:rPr>
              <a:t>47.</a:t>
            </a:r>
            <a:r>
              <a:rPr sz="2000" b="1" spc="25" dirty="0">
                <a:latin typeface="Times New Roman"/>
                <a:cs typeface="Times New Roman"/>
              </a:rPr>
              <a:t>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76796" y="5279084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910" y="0"/>
                </a:lnTo>
              </a:path>
            </a:pathLst>
          </a:custGeom>
          <a:ln w="62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47538" y="4386636"/>
            <a:ext cx="252285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100"/>
              </a:spcBef>
            </a:pPr>
            <a:r>
              <a:rPr sz="2000" b="1" spc="10" dirty="0">
                <a:latin typeface="Times New Roman"/>
                <a:cs typeface="Times New Roman"/>
              </a:rPr>
              <a:t>65.6</a:t>
            </a:r>
            <a:r>
              <a:rPr sz="2000" b="1" spc="-225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Symbol"/>
                <a:cs typeface="Symbol"/>
              </a:rPr>
              <a:t>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0.212K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85"/>
              </a:spcBef>
            </a:pPr>
            <a:r>
              <a:rPr sz="2000" b="1" dirty="0">
                <a:latin typeface="Times New Roman"/>
                <a:cs typeface="Times New Roman"/>
              </a:rPr>
              <a:t>3940</a:t>
            </a:r>
            <a:r>
              <a:rPr sz="2000" b="1" spc="-204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Symbol"/>
                <a:cs typeface="Symbol"/>
              </a:rPr>
              <a:t></a:t>
            </a:r>
            <a:r>
              <a:rPr sz="2000" b="1" spc="-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105K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Symbol"/>
                <a:cs typeface="Symbol"/>
              </a:rPr>
              <a:t></a:t>
            </a:r>
            <a:r>
              <a:rPr sz="2000" b="1" spc="-145" dirty="0">
                <a:latin typeface="Times New Roman"/>
                <a:cs typeface="Times New Roman"/>
              </a:rPr>
              <a:t> </a:t>
            </a:r>
            <a:r>
              <a:rPr sz="2000" b="1" spc="25" dirty="0">
                <a:latin typeface="Times New Roman"/>
                <a:cs typeface="Times New Roman"/>
              </a:rPr>
              <a:t>0.163K</a:t>
            </a:r>
            <a:r>
              <a:rPr sz="2400" b="1" spc="37" baseline="31250" dirty="0">
                <a:latin typeface="Times New Roman"/>
                <a:cs typeface="Times New Roman"/>
              </a:rPr>
              <a:t>2</a:t>
            </a:r>
            <a:endParaRPr sz="2400" baseline="3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7273" y="5144756"/>
            <a:ext cx="1470660" cy="8909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000" b="1" dirty="0">
                <a:latin typeface="Times New Roman"/>
                <a:cs typeface="Times New Roman"/>
              </a:rPr>
              <a:t>65.6 </a:t>
            </a:r>
            <a:r>
              <a:rPr sz="2000" b="1" spc="10" dirty="0">
                <a:latin typeface="Symbol"/>
                <a:cs typeface="Symbol"/>
              </a:rPr>
              <a:t></a:t>
            </a:r>
            <a:r>
              <a:rPr sz="2000" b="1" spc="-4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0.212K</a:t>
            </a:r>
            <a:endParaRPr sz="2000">
              <a:latin typeface="Times New Roman"/>
              <a:cs typeface="Times New Roman"/>
            </a:endParaRPr>
          </a:p>
          <a:p>
            <a:pPr marL="321310">
              <a:lnSpc>
                <a:spcPct val="100000"/>
              </a:lnSpc>
              <a:spcBef>
                <a:spcPts val="1010"/>
              </a:spcBef>
            </a:pPr>
            <a:r>
              <a:rPr sz="2000" b="1" spc="15" dirty="0">
                <a:latin typeface="Times New Roman"/>
                <a:cs typeface="Times New Roman"/>
              </a:rPr>
              <a:t>3K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2390" y="2714500"/>
            <a:ext cx="1291590" cy="145478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R="38100" algn="ctr">
              <a:lnSpc>
                <a:spcPct val="100000"/>
              </a:lnSpc>
              <a:spcBef>
                <a:spcPts val="1335"/>
              </a:spcBef>
            </a:pPr>
            <a:r>
              <a:rPr sz="2000" b="1" spc="-5" dirty="0">
                <a:latin typeface="Times New Roman"/>
                <a:cs typeface="Times New Roman"/>
              </a:rPr>
              <a:t>54</a:t>
            </a:r>
            <a:endParaRPr sz="2000">
              <a:latin typeface="Times New Roman"/>
              <a:cs typeface="Times New Roman"/>
            </a:endParaRPr>
          </a:p>
          <a:p>
            <a:pPr marR="38100" algn="ctr">
              <a:lnSpc>
                <a:spcPct val="100000"/>
              </a:lnSpc>
              <a:spcBef>
                <a:spcPts val="1260"/>
              </a:spcBef>
            </a:pPr>
            <a:r>
              <a:rPr sz="2000" b="1" spc="-5" dirty="0">
                <a:latin typeface="Times New Roman"/>
                <a:cs typeface="Times New Roman"/>
              </a:rPr>
              <a:t>82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55"/>
              </a:spcBef>
            </a:pPr>
            <a:r>
              <a:rPr sz="2000" b="1" spc="20" dirty="0">
                <a:latin typeface="Times New Roman"/>
                <a:cs typeface="Times New Roman"/>
              </a:rPr>
              <a:t>60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Symbol"/>
                <a:cs typeface="Symbol"/>
              </a:rPr>
              <a:t>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0.769K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5187" y="4420164"/>
            <a:ext cx="354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3</a:t>
            </a:r>
            <a:r>
              <a:rPr sz="2000" b="1" spc="3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5321" y="5015723"/>
            <a:ext cx="14986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spc="-2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31473" y="2711736"/>
            <a:ext cx="716915" cy="147066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5"/>
              </a:spcBef>
            </a:pPr>
            <a:r>
              <a:rPr sz="2000" b="1" spc="15" dirty="0">
                <a:latin typeface="Times New Roman"/>
                <a:cs typeface="Times New Roman"/>
              </a:rPr>
              <a:t>60</a:t>
            </a:r>
            <a:r>
              <a:rPr sz="2000" b="1" spc="-25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Symbol"/>
                <a:cs typeface="Symbol"/>
              </a:rPr>
              <a:t></a:t>
            </a:r>
            <a:r>
              <a:rPr sz="2000" b="1" spc="-175" dirty="0">
                <a:latin typeface="Times New Roman"/>
                <a:cs typeface="Times New Roman"/>
              </a:rPr>
              <a:t> </a:t>
            </a:r>
            <a:r>
              <a:rPr sz="2000" b="1" spc="50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  <a:p>
            <a:pPr marL="60325" algn="ctr">
              <a:lnSpc>
                <a:spcPct val="100000"/>
              </a:lnSpc>
              <a:spcBef>
                <a:spcPts val="1285"/>
              </a:spcBef>
            </a:pPr>
            <a:r>
              <a:rPr sz="2000" b="1" spc="15" dirty="0">
                <a:latin typeface="Times New Roman"/>
                <a:cs typeface="Times New Roman"/>
              </a:rPr>
              <a:t>3K</a:t>
            </a:r>
            <a:endParaRPr sz="2000">
              <a:latin typeface="Times New Roman"/>
              <a:cs typeface="Times New Roman"/>
            </a:endParaRPr>
          </a:p>
          <a:p>
            <a:pPr marL="98425" algn="ctr">
              <a:lnSpc>
                <a:spcPct val="100000"/>
              </a:lnSpc>
              <a:spcBef>
                <a:spcPts val="1635"/>
              </a:spcBef>
            </a:pPr>
            <a:r>
              <a:rPr sz="2000" b="1" spc="-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1013" y="4420164"/>
            <a:ext cx="149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45321" y="5691180"/>
            <a:ext cx="1483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0	</a:t>
            </a:r>
            <a:r>
              <a:rPr sz="3000" b="1" spc="-37" baseline="2777" dirty="0">
                <a:latin typeface="Times New Roman"/>
                <a:cs typeface="Times New Roman"/>
              </a:rPr>
              <a:t>0</a:t>
            </a:r>
            <a:endParaRPr sz="3000" baseline="277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291578" y="2896361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400"/>
                </a:lnTo>
              </a:path>
            </a:pathLst>
          </a:custGeom>
          <a:ln w="50292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12391" y="4585057"/>
            <a:ext cx="8782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60" dirty="0">
                <a:latin typeface="Times New Roman"/>
                <a:cs typeface="Times New Roman"/>
              </a:rPr>
              <a:t>K </a:t>
            </a:r>
            <a:r>
              <a:rPr sz="2000" b="1" spc="40" dirty="0">
                <a:latin typeface="Symbol"/>
                <a:cs typeface="Symbol"/>
              </a:rPr>
              <a:t></a:t>
            </a:r>
            <a:r>
              <a:rPr sz="2000" b="1" spc="-19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309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70640" y="4407950"/>
            <a:ext cx="2345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045335" algn="l"/>
              </a:tabLst>
            </a:pPr>
            <a:r>
              <a:rPr sz="2000" b="1" spc="5" dirty="0">
                <a:latin typeface="Times New Roman"/>
                <a:cs typeface="Times New Roman"/>
              </a:rPr>
              <a:t>65.6</a:t>
            </a:r>
            <a:r>
              <a:rPr sz="2000" b="1" spc="-225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Symbol"/>
                <a:cs typeface="Symbol"/>
              </a:rPr>
              <a:t></a:t>
            </a:r>
            <a:r>
              <a:rPr sz="2000" b="1" spc="-165" dirty="0">
                <a:latin typeface="Times New Roman"/>
                <a:cs typeface="Times New Roman"/>
              </a:rPr>
              <a:t> </a:t>
            </a:r>
            <a:r>
              <a:rPr sz="2000" b="1" spc="10" dirty="0">
                <a:latin typeface="Times New Roman"/>
                <a:cs typeface="Times New Roman"/>
              </a:rPr>
              <a:t>0.212K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Symbol"/>
                <a:cs typeface="Symbol"/>
              </a:rPr>
              <a:t>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Times New Roman"/>
                <a:cs typeface="Times New Roman"/>
              </a:rPr>
              <a:t>0	</a:t>
            </a:r>
            <a:r>
              <a:rPr sz="3000" b="1" spc="112" baseline="-38888" dirty="0">
                <a:latin typeface="Symbol"/>
                <a:cs typeface="Symbol"/>
              </a:rPr>
              <a:t></a:t>
            </a:r>
            <a:endParaRPr sz="3000" baseline="-38888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3421" y="4888782"/>
            <a:ext cx="3799840" cy="1093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5"/>
              </a:spcBef>
              <a:tabLst>
                <a:tab pos="659130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0	</a:t>
            </a:r>
            <a:r>
              <a:rPr sz="3000" b="1" spc="7" baseline="2777" dirty="0">
                <a:latin typeface="Times New Roman"/>
                <a:cs typeface="Times New Roman"/>
              </a:rPr>
              <a:t>3940</a:t>
            </a:r>
            <a:r>
              <a:rPr sz="3000" b="1" spc="-337" baseline="2777" dirty="0">
                <a:latin typeface="Times New Roman"/>
                <a:cs typeface="Times New Roman"/>
              </a:rPr>
              <a:t> </a:t>
            </a:r>
            <a:r>
              <a:rPr sz="3000" b="1" spc="52" baseline="2777" dirty="0">
                <a:latin typeface="Symbol"/>
                <a:cs typeface="Symbol"/>
              </a:rPr>
              <a:t></a:t>
            </a:r>
            <a:r>
              <a:rPr sz="3000" b="1" spc="-375" baseline="2777" dirty="0">
                <a:latin typeface="Times New Roman"/>
                <a:cs typeface="Times New Roman"/>
              </a:rPr>
              <a:t> </a:t>
            </a:r>
            <a:r>
              <a:rPr sz="3000" b="1" spc="15" baseline="2777" dirty="0">
                <a:latin typeface="Times New Roman"/>
                <a:cs typeface="Times New Roman"/>
              </a:rPr>
              <a:t>105K</a:t>
            </a:r>
            <a:r>
              <a:rPr sz="3000" b="1" spc="-165" baseline="2777" dirty="0">
                <a:latin typeface="Times New Roman"/>
                <a:cs typeface="Times New Roman"/>
              </a:rPr>
              <a:t> </a:t>
            </a:r>
            <a:r>
              <a:rPr sz="3000" b="1" spc="52" baseline="2777" dirty="0">
                <a:latin typeface="Symbol"/>
                <a:cs typeface="Symbol"/>
              </a:rPr>
              <a:t></a:t>
            </a:r>
            <a:r>
              <a:rPr sz="3000" b="1" spc="-240" baseline="2777" dirty="0">
                <a:latin typeface="Times New Roman"/>
                <a:cs typeface="Times New Roman"/>
              </a:rPr>
              <a:t> </a:t>
            </a:r>
            <a:r>
              <a:rPr sz="3000" b="1" spc="44" baseline="2777" dirty="0">
                <a:latin typeface="Times New Roman"/>
                <a:cs typeface="Times New Roman"/>
              </a:rPr>
              <a:t>0.163K</a:t>
            </a:r>
            <a:r>
              <a:rPr sz="2400" b="1" spc="44" baseline="34722" dirty="0">
                <a:latin typeface="Times New Roman"/>
                <a:cs typeface="Times New Roman"/>
              </a:rPr>
              <a:t>2</a:t>
            </a:r>
            <a:r>
              <a:rPr sz="2400" b="1" spc="262" baseline="34722" dirty="0">
                <a:latin typeface="Times New Roman"/>
                <a:cs typeface="Times New Roman"/>
              </a:rPr>
              <a:t> </a:t>
            </a:r>
            <a:r>
              <a:rPr sz="3000" b="1" spc="52" baseline="2777" dirty="0">
                <a:latin typeface="Symbol"/>
                <a:cs typeface="Symbol"/>
              </a:rPr>
              <a:t></a:t>
            </a:r>
            <a:r>
              <a:rPr sz="3000" b="1" spc="-82" baseline="2777" dirty="0">
                <a:latin typeface="Times New Roman"/>
                <a:cs typeface="Times New Roman"/>
              </a:rPr>
              <a:t> </a:t>
            </a:r>
            <a:r>
              <a:rPr sz="3000" b="1" spc="44" baseline="2777" dirty="0">
                <a:latin typeface="Times New Roman"/>
                <a:cs typeface="Times New Roman"/>
              </a:rPr>
              <a:t>0</a:t>
            </a:r>
            <a:endParaRPr sz="3000" baseline="2777">
              <a:latin typeface="Times New Roman"/>
              <a:cs typeface="Times New Roman"/>
            </a:endParaRPr>
          </a:p>
          <a:p>
            <a:pPr marL="2712720">
              <a:lnSpc>
                <a:spcPts val="2100"/>
              </a:lnSpc>
              <a:spcBef>
                <a:spcPts val="894"/>
              </a:spcBef>
            </a:pPr>
            <a:r>
              <a:rPr sz="2000" b="1" spc="75" dirty="0">
                <a:latin typeface="Symbol"/>
                <a:cs typeface="Symbol"/>
              </a:rPr>
              <a:t></a:t>
            </a:r>
            <a:r>
              <a:rPr sz="2000" b="1" spc="75" dirty="0">
                <a:latin typeface="Times New Roman"/>
                <a:cs typeface="Times New Roman"/>
              </a:rPr>
              <a:t> </a:t>
            </a:r>
            <a:r>
              <a:rPr sz="2000" b="1" spc="60" dirty="0">
                <a:latin typeface="Times New Roman"/>
                <a:cs typeface="Times New Roman"/>
              </a:rPr>
              <a:t>K</a:t>
            </a:r>
            <a:r>
              <a:rPr sz="2000" b="1" spc="-355" dirty="0">
                <a:latin typeface="Times New Roman"/>
                <a:cs typeface="Times New Roman"/>
              </a:rPr>
              <a:t> </a:t>
            </a:r>
            <a:r>
              <a:rPr sz="2000" b="1" spc="40" dirty="0">
                <a:latin typeface="Symbol"/>
                <a:cs typeface="Symbol"/>
              </a:rPr>
              <a:t>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35</a:t>
            </a:r>
            <a:endParaRPr sz="2000">
              <a:latin typeface="Times New Roman"/>
              <a:cs typeface="Times New Roman"/>
            </a:endParaRPr>
          </a:p>
          <a:p>
            <a:pPr marL="687070">
              <a:lnSpc>
                <a:spcPts val="2100"/>
              </a:lnSpc>
            </a:pPr>
            <a:r>
              <a:rPr sz="2000" b="1" spc="55" dirty="0">
                <a:latin typeface="Times New Roman"/>
                <a:cs typeface="Times New Roman"/>
              </a:rPr>
              <a:t>K </a:t>
            </a:r>
            <a:r>
              <a:rPr sz="2000" b="1" spc="35" dirty="0">
                <a:latin typeface="Symbol"/>
                <a:cs typeface="Symbol"/>
              </a:rPr>
              <a:t>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7598" y="6339078"/>
            <a:ext cx="7637145" cy="370840"/>
          </a:xfrm>
          <a:prstGeom prst="rect">
            <a:avLst/>
          </a:prstGeom>
          <a:solidFill>
            <a:srgbClr val="FFFFE7"/>
          </a:solidFill>
          <a:ln w="28955">
            <a:solidFill>
              <a:srgbClr val="0047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550"/>
              </a:lnSpc>
              <a:tabLst>
                <a:tab pos="6103620" algn="l"/>
              </a:tabLst>
            </a:pP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Then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the values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of k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that makes the system stable</a:t>
            </a:r>
            <a:r>
              <a:rPr sz="1800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are	</a:t>
            </a:r>
            <a:r>
              <a:rPr sz="3225" spc="382" baseline="1291" dirty="0">
                <a:latin typeface="Times New Roman"/>
                <a:cs typeface="Times New Roman"/>
              </a:rPr>
              <a:t>0</a:t>
            </a:r>
            <a:r>
              <a:rPr sz="3225" spc="-75" baseline="1291" dirty="0">
                <a:latin typeface="Times New Roman"/>
                <a:cs typeface="Times New Roman"/>
              </a:rPr>
              <a:t> </a:t>
            </a:r>
            <a:r>
              <a:rPr sz="3225" spc="419" baseline="1291" dirty="0">
                <a:latin typeface="Symbol"/>
                <a:cs typeface="Symbol"/>
              </a:rPr>
              <a:t></a:t>
            </a:r>
            <a:r>
              <a:rPr sz="3225" spc="195" baseline="1291" dirty="0">
                <a:latin typeface="Times New Roman"/>
                <a:cs typeface="Times New Roman"/>
              </a:rPr>
              <a:t> </a:t>
            </a:r>
            <a:r>
              <a:rPr sz="3225" i="1" spc="509" baseline="1291" dirty="0">
                <a:latin typeface="Times New Roman"/>
                <a:cs typeface="Times New Roman"/>
              </a:rPr>
              <a:t>K</a:t>
            </a:r>
            <a:r>
              <a:rPr sz="3225" i="1" spc="284" baseline="1291" dirty="0">
                <a:latin typeface="Times New Roman"/>
                <a:cs typeface="Times New Roman"/>
              </a:rPr>
              <a:t> </a:t>
            </a:r>
            <a:r>
              <a:rPr sz="3225" spc="419" baseline="1291" dirty="0">
                <a:latin typeface="Symbol"/>
                <a:cs typeface="Symbol"/>
              </a:rPr>
              <a:t></a:t>
            </a:r>
            <a:r>
              <a:rPr sz="3225" spc="15" baseline="1291" dirty="0">
                <a:latin typeface="Times New Roman"/>
                <a:cs typeface="Times New Roman"/>
              </a:rPr>
              <a:t> </a:t>
            </a:r>
            <a:r>
              <a:rPr sz="3225" spc="277" baseline="1291" dirty="0">
                <a:latin typeface="Times New Roman"/>
                <a:cs typeface="Times New Roman"/>
              </a:rPr>
              <a:t>35</a:t>
            </a:r>
            <a:endParaRPr sz="3225" baseline="12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E</a:t>
            </a:r>
            <a:r>
              <a:rPr spc="-105" dirty="0"/>
              <a:t>x</a:t>
            </a:r>
            <a:r>
              <a:rPr spc="-35" dirty="0"/>
              <a:t>a</a:t>
            </a:r>
            <a:r>
              <a:rPr spc="-65" dirty="0"/>
              <a:t>m</a:t>
            </a:r>
            <a:r>
              <a:rPr spc="-45" dirty="0"/>
              <a:t>p</a:t>
            </a:r>
            <a:r>
              <a:rPr spc="-30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4186" y="1308608"/>
            <a:ext cx="54597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  <a:tab pos="1275715" algn="l"/>
                <a:tab pos="1833880" algn="l"/>
                <a:tab pos="2992120" algn="l"/>
                <a:tab pos="3385820" algn="l"/>
                <a:tab pos="3672204" algn="l"/>
                <a:tab pos="4671695" algn="l"/>
              </a:tabLst>
            </a:pP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to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check	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the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stability	of	a	system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whose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308608"/>
            <a:ext cx="46393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1214755" algn="l"/>
                <a:tab pos="1771014" algn="l"/>
                <a:tab pos="3707129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Apply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85" dirty="0">
                <a:solidFill>
                  <a:srgbClr val="001F5F"/>
                </a:solid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outh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-H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u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rwi</a:t>
            </a:r>
            <a:r>
              <a:rPr sz="2200" spc="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z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hod  characteristic equation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is given</a:t>
            </a:r>
            <a:r>
              <a:rPr sz="2200" spc="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4376" y="3227832"/>
            <a:ext cx="4535424" cy="34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9894" y="3944873"/>
            <a:ext cx="27946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zero, an epsilon </a:t>
            </a:r>
            <a:r>
              <a:rPr sz="2000" spc="-15" dirty="0">
                <a:solidFill>
                  <a:srgbClr val="C00000"/>
                </a:solidFill>
                <a:latin typeface="Arial"/>
                <a:cs typeface="Arial"/>
              </a:rPr>
              <a:t>is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assigned </a:t>
            </a:r>
            <a:r>
              <a:rPr sz="2000" spc="-1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replace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the 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zero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the first</a:t>
            </a:r>
            <a:r>
              <a:rPr sz="20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column.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539" y="1791639"/>
            <a:ext cx="8004175" cy="2179320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432560">
              <a:lnSpc>
                <a:spcPct val="100000"/>
              </a:lnSpc>
              <a:spcBef>
                <a:spcPts val="1870"/>
              </a:spcBef>
            </a:pPr>
            <a:r>
              <a:rPr sz="2800" spc="390" dirty="0">
                <a:latin typeface="Symbol"/>
                <a:cs typeface="Symbol"/>
              </a:rPr>
              <a:t></a:t>
            </a:r>
            <a:r>
              <a:rPr sz="2800" spc="390" dirty="0">
                <a:latin typeface="Times New Roman"/>
                <a:cs typeface="Times New Roman"/>
              </a:rPr>
              <a:t>(</a:t>
            </a:r>
            <a:r>
              <a:rPr sz="2800" i="1" spc="390" dirty="0">
                <a:latin typeface="Times New Roman"/>
                <a:cs typeface="Times New Roman"/>
              </a:rPr>
              <a:t>s</a:t>
            </a:r>
            <a:r>
              <a:rPr sz="2800" spc="390" dirty="0">
                <a:latin typeface="Times New Roman"/>
                <a:cs typeface="Times New Roman"/>
              </a:rPr>
              <a:t>)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475" dirty="0">
                <a:latin typeface="Symbol"/>
                <a:cs typeface="Symbol"/>
              </a:rPr>
              <a:t>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4200" i="1" spc="465" baseline="-6944" dirty="0">
                <a:latin typeface="Times New Roman"/>
                <a:cs typeface="Times New Roman"/>
              </a:rPr>
              <a:t>s</a:t>
            </a:r>
            <a:r>
              <a:rPr sz="2400" spc="465" baseline="38194" dirty="0">
                <a:latin typeface="Times New Roman"/>
                <a:cs typeface="Times New Roman"/>
              </a:rPr>
              <a:t>5</a:t>
            </a:r>
            <a:r>
              <a:rPr sz="2400" spc="179" baseline="38194" dirty="0">
                <a:latin typeface="Times New Roman"/>
                <a:cs typeface="Times New Roman"/>
              </a:rPr>
              <a:t> </a:t>
            </a:r>
            <a:r>
              <a:rPr sz="2800" spc="475" dirty="0">
                <a:latin typeface="Symbol"/>
                <a:cs typeface="Symbol"/>
              </a:rPr>
              <a:t>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434" dirty="0">
                <a:latin typeface="Times New Roman"/>
                <a:cs typeface="Times New Roman"/>
              </a:rPr>
              <a:t>2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4200" i="1" spc="509" baseline="-6944" dirty="0">
                <a:latin typeface="Times New Roman"/>
                <a:cs typeface="Times New Roman"/>
              </a:rPr>
              <a:t>s</a:t>
            </a:r>
            <a:r>
              <a:rPr sz="2400" spc="509" baseline="38194" dirty="0">
                <a:latin typeface="Times New Roman"/>
                <a:cs typeface="Times New Roman"/>
              </a:rPr>
              <a:t>4</a:t>
            </a:r>
            <a:r>
              <a:rPr sz="2400" spc="232" baseline="38194" dirty="0">
                <a:latin typeface="Times New Roman"/>
                <a:cs typeface="Times New Roman"/>
              </a:rPr>
              <a:t> </a:t>
            </a:r>
            <a:r>
              <a:rPr sz="2800" spc="475" dirty="0">
                <a:latin typeface="Symbol"/>
                <a:cs typeface="Symbol"/>
              </a:rPr>
              <a:t></a:t>
            </a:r>
            <a:r>
              <a:rPr sz="2800" spc="-260" dirty="0">
                <a:latin typeface="Times New Roman"/>
                <a:cs typeface="Times New Roman"/>
              </a:rPr>
              <a:t> </a:t>
            </a:r>
            <a:r>
              <a:rPr sz="2800" spc="434" dirty="0">
                <a:latin typeface="Times New Roman"/>
                <a:cs typeface="Times New Roman"/>
              </a:rPr>
              <a:t>3</a:t>
            </a:r>
            <a:r>
              <a:rPr sz="2800" spc="-409" dirty="0">
                <a:latin typeface="Times New Roman"/>
                <a:cs typeface="Times New Roman"/>
              </a:rPr>
              <a:t> </a:t>
            </a:r>
            <a:r>
              <a:rPr sz="4200" i="1" spc="457" baseline="-6944" dirty="0">
                <a:latin typeface="Times New Roman"/>
                <a:cs typeface="Times New Roman"/>
              </a:rPr>
              <a:t>s</a:t>
            </a:r>
            <a:r>
              <a:rPr sz="2400" spc="457" baseline="38194" dirty="0">
                <a:latin typeface="Times New Roman"/>
                <a:cs typeface="Times New Roman"/>
              </a:rPr>
              <a:t>3</a:t>
            </a:r>
            <a:r>
              <a:rPr sz="2400" spc="150" baseline="38194" dirty="0">
                <a:latin typeface="Times New Roman"/>
                <a:cs typeface="Times New Roman"/>
              </a:rPr>
              <a:t> </a:t>
            </a:r>
            <a:r>
              <a:rPr sz="2800" spc="475" dirty="0">
                <a:latin typeface="Symbol"/>
                <a:cs typeface="Symbol"/>
              </a:rPr>
              <a:t>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434" dirty="0">
                <a:latin typeface="Times New Roman"/>
                <a:cs typeface="Times New Roman"/>
              </a:rPr>
              <a:t>6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4200" i="1" spc="509" baseline="-6944" dirty="0">
                <a:latin typeface="Times New Roman"/>
                <a:cs typeface="Times New Roman"/>
              </a:rPr>
              <a:t>s</a:t>
            </a:r>
            <a:r>
              <a:rPr sz="2400" spc="509" baseline="38194" dirty="0">
                <a:latin typeface="Times New Roman"/>
                <a:cs typeface="Times New Roman"/>
              </a:rPr>
              <a:t>2</a:t>
            </a:r>
            <a:r>
              <a:rPr sz="2400" spc="232" baseline="38194" dirty="0">
                <a:latin typeface="Times New Roman"/>
                <a:cs typeface="Times New Roman"/>
              </a:rPr>
              <a:t> </a:t>
            </a:r>
            <a:r>
              <a:rPr sz="2800" spc="475" dirty="0">
                <a:latin typeface="Symbol"/>
                <a:cs typeface="Symbol"/>
              </a:rPr>
              <a:t>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spc="370" dirty="0">
                <a:latin typeface="Times New Roman"/>
                <a:cs typeface="Times New Roman"/>
              </a:rPr>
              <a:t>5</a:t>
            </a:r>
            <a:r>
              <a:rPr sz="2800" i="1" spc="370" dirty="0">
                <a:latin typeface="Times New Roman"/>
                <a:cs typeface="Times New Roman"/>
              </a:rPr>
              <a:t>s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spc="475" dirty="0">
                <a:latin typeface="Symbol"/>
                <a:cs typeface="Symbol"/>
              </a:rPr>
              <a:t>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434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 marL="403860" indent="-366395">
              <a:lnSpc>
                <a:spcPts val="2555"/>
              </a:lnSpc>
              <a:spcBef>
                <a:spcPts val="1385"/>
              </a:spcBef>
              <a:buSzPct val="75000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Step </a:t>
            </a:r>
            <a:r>
              <a:rPr sz="2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#1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: Generate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Routh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table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as</a:t>
            </a:r>
            <a:r>
              <a:rPr sz="2200" spc="7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follows:</a:t>
            </a:r>
            <a:endParaRPr sz="2200">
              <a:latin typeface="Trebuchet MS"/>
              <a:cs typeface="Trebuchet MS"/>
            </a:endParaRPr>
          </a:p>
          <a:p>
            <a:pPr marR="30480" algn="r">
              <a:lnSpc>
                <a:spcPts val="2075"/>
              </a:lnSpc>
            </a:pPr>
            <a:r>
              <a:rPr sz="1800" spc="-25" dirty="0">
                <a:solidFill>
                  <a:srgbClr val="44536A"/>
                </a:solidFill>
                <a:latin typeface="Times New Roman"/>
                <a:cs typeface="Times New Roman"/>
              </a:rPr>
              <a:t>Table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3.6The Routh</a:t>
            </a:r>
            <a:r>
              <a:rPr sz="1800" spc="-9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  <a:p>
            <a:pPr marL="1322070">
              <a:lnSpc>
                <a:spcPct val="100000"/>
              </a:lnSpc>
              <a:spcBef>
                <a:spcPts val="525"/>
              </a:spcBef>
            </a:pPr>
            <a:r>
              <a:rPr sz="2400" b="1" u="heavy" spc="-5" dirty="0">
                <a:solidFill>
                  <a:srgbClr val="004720"/>
                </a:solidFill>
                <a:uFill>
                  <a:solidFill>
                    <a:srgbClr val="004720"/>
                  </a:solidFill>
                </a:uFill>
                <a:latin typeface="Arial"/>
                <a:cs typeface="Arial"/>
              </a:rPr>
              <a:t>Note</a:t>
            </a:r>
            <a:r>
              <a:rPr sz="2400" b="1" spc="-5" dirty="0">
                <a:solidFill>
                  <a:srgbClr val="44536A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320800">
              <a:lnSpc>
                <a:spcPct val="100000"/>
              </a:lnSpc>
              <a:spcBef>
                <a:spcPts val="5"/>
              </a:spcBef>
            </a:pPr>
            <a:r>
              <a:rPr sz="2000" spc="-11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avoid </a:t>
            </a:r>
            <a:r>
              <a:rPr sz="2000" spc="-5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division</a:t>
            </a:r>
            <a:r>
              <a:rPr sz="2000" spc="1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55" dirty="0"/>
              <a:t> </a:t>
            </a:r>
            <a:r>
              <a:rPr spc="-3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7"/>
            <a:ext cx="1036066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Step #2: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Interpret the 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Routh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table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tell how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many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closed-loop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poles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in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right half-plane. </a:t>
            </a:r>
            <a:r>
              <a:rPr sz="2000" spc="-130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begin the interpretation,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we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must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assume a sign,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positive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or 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negative,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for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quantity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ε as illustrated in </a:t>
            </a:r>
            <a:r>
              <a:rPr sz="2000" spc="-15" dirty="0">
                <a:solidFill>
                  <a:srgbClr val="001F5F"/>
                </a:solidFill>
                <a:latin typeface="Trebuchet MS"/>
                <a:cs typeface="Trebuchet MS"/>
              </a:rPr>
              <a:t>Routh</a:t>
            </a:r>
            <a:r>
              <a:rPr sz="2000" spc="-1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table.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904" y="2334767"/>
            <a:ext cx="5463540" cy="361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2911" y="2398776"/>
            <a:ext cx="5280659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3861" y="2379726"/>
            <a:ext cx="5318760" cy="3467100"/>
          </a:xfrm>
          <a:custGeom>
            <a:avLst/>
            <a:gdLst/>
            <a:ahLst/>
            <a:cxnLst/>
            <a:rect l="l" t="t" r="r" b="b"/>
            <a:pathLst>
              <a:path w="5318759" h="3467100">
                <a:moveTo>
                  <a:pt x="0" y="3467100"/>
                </a:moveTo>
                <a:lnTo>
                  <a:pt x="5318760" y="3467100"/>
                </a:lnTo>
                <a:lnTo>
                  <a:pt x="5318760" y="0"/>
                </a:lnTo>
                <a:lnTo>
                  <a:pt x="0" y="0"/>
                </a:lnTo>
                <a:lnTo>
                  <a:pt x="0" y="3467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71029" y="3300806"/>
            <a:ext cx="26631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44536A"/>
                </a:solidFill>
                <a:latin typeface="Times New Roman"/>
                <a:cs typeface="Times New Roman"/>
              </a:rPr>
              <a:t>Table </a:t>
            </a:r>
            <a:r>
              <a:rPr sz="2000" dirty="0">
                <a:solidFill>
                  <a:srgbClr val="44536A"/>
                </a:solidFill>
                <a:latin typeface="Times New Roman"/>
                <a:cs typeface="Times New Roman"/>
              </a:rPr>
              <a:t>3.6 The Routh</a:t>
            </a:r>
            <a:r>
              <a:rPr sz="2000" spc="-120" dirty="0">
                <a:solidFill>
                  <a:srgbClr val="44536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536A"/>
                </a:solidFill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594" y="5854395"/>
            <a:ext cx="7679055" cy="87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Step </a:t>
            </a:r>
            <a:r>
              <a:rPr sz="1800" b="1" dirty="0">
                <a:latin typeface="Times New Roman"/>
                <a:cs typeface="Times New Roman"/>
              </a:rPr>
              <a:t>#3: </a:t>
            </a:r>
            <a:r>
              <a:rPr sz="1800" spc="-5" dirty="0">
                <a:latin typeface="Times New Roman"/>
                <a:cs typeface="Times New Roman"/>
              </a:rPr>
              <a:t>Interpret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Routh table </a:t>
            </a:r>
            <a:r>
              <a:rPr sz="1800" dirty="0">
                <a:latin typeface="Times New Roman"/>
                <a:cs typeface="Times New Roman"/>
              </a:rPr>
              <a:t>to tell how </a:t>
            </a:r>
            <a:r>
              <a:rPr sz="1800" spc="-10" dirty="0">
                <a:latin typeface="Times New Roman"/>
                <a:cs typeface="Times New Roman"/>
              </a:rPr>
              <a:t>many </a:t>
            </a:r>
            <a:r>
              <a:rPr sz="1800" spc="-5" dirty="0">
                <a:latin typeface="Times New Roman"/>
                <a:cs typeface="Times New Roman"/>
              </a:rPr>
              <a:t>closed-loop system </a:t>
            </a:r>
            <a:r>
              <a:rPr sz="1800" dirty="0">
                <a:latin typeface="Times New Roman"/>
                <a:cs typeface="Times New Roman"/>
              </a:rPr>
              <a:t>poles </a:t>
            </a:r>
            <a:r>
              <a:rPr sz="1800" spc="-5" dirty="0">
                <a:latin typeface="Times New Roman"/>
                <a:cs typeface="Times New Roman"/>
              </a:rPr>
              <a:t>are </a:t>
            </a:r>
            <a:r>
              <a:rPr sz="1800" spc="-10" dirty="0">
                <a:latin typeface="Times New Roman"/>
                <a:cs typeface="Times New Roman"/>
              </a:rPr>
              <a:t>in 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right half-plane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There are two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sign changes in the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left column, therefore, </a:t>
            </a:r>
            <a:r>
              <a:rPr sz="1800" spc="-10" dirty="0">
                <a:solidFill>
                  <a:srgbClr val="44536A"/>
                </a:solidFill>
                <a:latin typeface="Times New Roman"/>
                <a:cs typeface="Times New Roman"/>
              </a:rPr>
              <a:t>Q(s)  </a:t>
            </a:r>
            <a:r>
              <a:rPr sz="1800" spc="-5" dirty="0">
                <a:solidFill>
                  <a:srgbClr val="44536A"/>
                </a:solidFill>
                <a:latin typeface="Times New Roman"/>
                <a:cs typeface="Times New Roman"/>
              </a:rPr>
              <a:t>has two RHP </a:t>
            </a:r>
            <a:r>
              <a:rPr sz="1800" dirty="0">
                <a:solidFill>
                  <a:srgbClr val="44536A"/>
                </a:solidFill>
                <a:latin typeface="Times New Roman"/>
                <a:cs typeface="Times New Roman"/>
              </a:rPr>
              <a:t>roots </a:t>
            </a:r>
            <a:r>
              <a:rPr sz="2000" dirty="0">
                <a:latin typeface="Times New Roman"/>
                <a:cs typeface="Times New Roman"/>
              </a:rPr>
              <a:t>and hence </a:t>
            </a:r>
            <a:r>
              <a:rPr sz="2000" spc="-5" dirty="0">
                <a:latin typeface="Times New Roman"/>
                <a:cs typeface="Times New Roman"/>
              </a:rPr>
              <a:t>it is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unstable.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903"/>
            <a:ext cx="81330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5" dirty="0"/>
              <a:t>Introduction </a:t>
            </a:r>
            <a:r>
              <a:rPr sz="6000" spc="-45" dirty="0"/>
              <a:t>to </a:t>
            </a:r>
            <a:r>
              <a:rPr sz="6000" spc="-20" dirty="0"/>
              <a:t>PID</a:t>
            </a:r>
            <a:r>
              <a:rPr sz="6000" spc="-300" dirty="0"/>
              <a:t> </a:t>
            </a:r>
            <a:r>
              <a:rPr sz="6000" spc="-65" dirty="0"/>
              <a:t>Control</a:t>
            </a:r>
            <a:endParaRPr sz="6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83895"/>
            <a:ext cx="2766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60144"/>
            <a:ext cx="10359390" cy="1518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marR="5080" indent="-366395" algn="just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This introduction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will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show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you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characteristics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of the each of proportional  (P), the integral (I), and the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derivative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(D) controls, and how to use them to  obtain a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desired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response.</a:t>
            </a:r>
            <a:endParaRPr sz="2200">
              <a:latin typeface="Trebuchet MS"/>
              <a:cs typeface="Trebuchet MS"/>
            </a:endParaRPr>
          </a:p>
          <a:p>
            <a:pPr marL="378460" indent="-366395" algn="just">
              <a:lnSpc>
                <a:spcPct val="100000"/>
              </a:lnSpc>
              <a:spcBef>
                <a:spcPts val="1205"/>
              </a:spcBef>
              <a:buSzPct val="75000"/>
              <a:buFont typeface="Wingdings"/>
              <a:buChar char=""/>
              <a:tabLst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In this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tutorial, we will consider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following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unity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feedback</a:t>
            </a:r>
            <a:r>
              <a:rPr sz="2200" spc="11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system: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39893"/>
            <a:ext cx="10360025" cy="13366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3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Plant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: A system 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be</a:t>
            </a:r>
            <a:r>
              <a:rPr sz="2200" spc="-2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controlled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12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1972310" algn="l"/>
                <a:tab pos="3170555" algn="l"/>
                <a:tab pos="3748404" algn="l"/>
                <a:tab pos="5168900" algn="l"/>
                <a:tab pos="5691505" algn="l"/>
                <a:tab pos="6267450" algn="l"/>
                <a:tab pos="7179309" algn="l"/>
                <a:tab pos="8458200" algn="l"/>
                <a:tab pos="8880475" algn="l"/>
                <a:tab pos="9932035" algn="l"/>
              </a:tabLst>
            </a:pP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Con</a:t>
            </a:r>
            <a:r>
              <a:rPr sz="2200" b="1" u="heavy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</a:t>
            </a:r>
            <a:r>
              <a:rPr sz="2200" b="1" u="heavy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ro</a:t>
            </a:r>
            <a:r>
              <a:rPr sz="2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l</a:t>
            </a:r>
            <a:r>
              <a:rPr sz="2200" b="1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le</a:t>
            </a:r>
            <a:r>
              <a:rPr sz="2200" b="1" u="heavy" spc="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14" dirty="0">
                <a:solidFill>
                  <a:srgbClr val="001F5F"/>
                </a:solidFill>
                <a:latin typeface="Trebuchet MS"/>
                <a:cs typeface="Trebuchet MS"/>
              </a:rPr>
              <a:t>P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rovides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x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ci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at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i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on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for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plan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;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igne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trol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  <a:p>
            <a:pPr marL="378460">
              <a:lnSpc>
                <a:spcPct val="100000"/>
              </a:lnSpc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overall system</a:t>
            </a:r>
            <a:r>
              <a:rPr sz="22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behavior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34411" y="2764535"/>
            <a:ext cx="7178040" cy="2196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8420" y="2828544"/>
            <a:ext cx="6995159" cy="2013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9370" y="2809494"/>
            <a:ext cx="7033259" cy="2051685"/>
          </a:xfrm>
          <a:custGeom>
            <a:avLst/>
            <a:gdLst/>
            <a:ahLst/>
            <a:cxnLst/>
            <a:rect l="l" t="t" r="r" b="b"/>
            <a:pathLst>
              <a:path w="7033259" h="2051685">
                <a:moveTo>
                  <a:pt x="0" y="2051303"/>
                </a:moveTo>
                <a:lnTo>
                  <a:pt x="7033259" y="2051303"/>
                </a:lnTo>
                <a:lnTo>
                  <a:pt x="7033259" y="0"/>
                </a:lnTo>
                <a:lnTo>
                  <a:pt x="0" y="0"/>
                </a:lnTo>
                <a:lnTo>
                  <a:pt x="0" y="20513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3985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15" dirty="0"/>
              <a:t>PID</a:t>
            </a:r>
            <a:r>
              <a:rPr spc="-225" dirty="0"/>
              <a:t> </a:t>
            </a:r>
            <a:r>
              <a:rPr spc="-5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958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transfer function of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PID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controller looks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like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1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0633" y="1945639"/>
            <a:ext cx="351790" cy="282575"/>
          </a:xfrm>
          <a:custGeom>
            <a:avLst/>
            <a:gdLst/>
            <a:ahLst/>
            <a:cxnLst/>
            <a:rect l="l" t="t" r="r" b="b"/>
            <a:pathLst>
              <a:path w="351789" h="282575">
                <a:moveTo>
                  <a:pt x="261746" y="0"/>
                </a:moveTo>
                <a:lnTo>
                  <a:pt x="257809" y="11430"/>
                </a:lnTo>
                <a:lnTo>
                  <a:pt x="274117" y="18577"/>
                </a:lnTo>
                <a:lnTo>
                  <a:pt x="288163" y="28416"/>
                </a:lnTo>
                <a:lnTo>
                  <a:pt x="316686" y="73908"/>
                </a:lnTo>
                <a:lnTo>
                  <a:pt x="324981" y="115679"/>
                </a:lnTo>
                <a:lnTo>
                  <a:pt x="326008" y="139826"/>
                </a:lnTo>
                <a:lnTo>
                  <a:pt x="324963" y="164689"/>
                </a:lnTo>
                <a:lnTo>
                  <a:pt x="316632" y="207603"/>
                </a:lnTo>
                <a:lnTo>
                  <a:pt x="288210" y="253857"/>
                </a:lnTo>
                <a:lnTo>
                  <a:pt x="258190" y="270890"/>
                </a:lnTo>
                <a:lnTo>
                  <a:pt x="261746" y="282321"/>
                </a:lnTo>
                <a:lnTo>
                  <a:pt x="300243" y="264302"/>
                </a:lnTo>
                <a:lnTo>
                  <a:pt x="328549" y="233045"/>
                </a:lnTo>
                <a:lnTo>
                  <a:pt x="345979" y="191135"/>
                </a:lnTo>
                <a:lnTo>
                  <a:pt x="351789" y="141224"/>
                </a:lnTo>
                <a:lnTo>
                  <a:pt x="350337" y="115341"/>
                </a:lnTo>
                <a:lnTo>
                  <a:pt x="338716" y="69482"/>
                </a:lnTo>
                <a:lnTo>
                  <a:pt x="315593" y="32146"/>
                </a:lnTo>
                <a:lnTo>
                  <a:pt x="282203" y="7381"/>
                </a:lnTo>
                <a:lnTo>
                  <a:pt x="261746" y="0"/>
                </a:lnTo>
                <a:close/>
              </a:path>
              <a:path w="351789" h="282575">
                <a:moveTo>
                  <a:pt x="90042" y="0"/>
                </a:moveTo>
                <a:lnTo>
                  <a:pt x="51641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531" y="263773"/>
                </a:lnTo>
                <a:lnTo>
                  <a:pt x="63642" y="253857"/>
                </a:lnTo>
                <a:lnTo>
                  <a:pt x="35210" y="207603"/>
                </a:lnTo>
                <a:lnTo>
                  <a:pt x="26828" y="164689"/>
                </a:lnTo>
                <a:lnTo>
                  <a:pt x="25780" y="139826"/>
                </a:lnTo>
                <a:lnTo>
                  <a:pt x="26828" y="115679"/>
                </a:lnTo>
                <a:lnTo>
                  <a:pt x="35210" y="73908"/>
                </a:lnTo>
                <a:lnTo>
                  <a:pt x="63753" y="28416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6803" y="2000199"/>
            <a:ext cx="216662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885" algn="l"/>
                <a:tab pos="1986280" algn="l"/>
              </a:tabLst>
            </a:pPr>
            <a:r>
              <a:rPr sz="1750" dirty="0">
                <a:solidFill>
                  <a:srgbClr val="6F2F9F"/>
                </a:solidFill>
                <a:latin typeface="Cambria Math"/>
                <a:cs typeface="Cambria Math"/>
              </a:rPr>
              <a:t>𝒄	𝒑	𝑫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2923" y="2086736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19812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17186" y="1855419"/>
            <a:ext cx="33451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3395" algn="l"/>
                <a:tab pos="857885" algn="l"/>
                <a:tab pos="1235710" algn="l"/>
                <a:tab pos="1688464" algn="l"/>
                <a:tab pos="2462530" algn="l"/>
              </a:tabLst>
            </a:pP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𝑮	𝒔	=	𝑲	+</a:t>
            </a:r>
            <a:r>
              <a:rPr sz="2400" spc="-1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𝑲	𝒔 +</a:t>
            </a:r>
            <a:r>
              <a:rPr sz="2400" spc="-9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3600" spc="-7" baseline="41666" dirty="0">
                <a:solidFill>
                  <a:srgbClr val="6F2F9F"/>
                </a:solidFill>
                <a:latin typeface="Cambria Math"/>
                <a:cs typeface="Cambria Math"/>
              </a:rPr>
              <a:t>𝑲</a:t>
            </a:r>
            <a:r>
              <a:rPr sz="2625" spc="-7" baseline="41269" dirty="0">
                <a:solidFill>
                  <a:srgbClr val="6F2F9F"/>
                </a:solidFill>
                <a:latin typeface="Cambria Math"/>
                <a:cs typeface="Cambria Math"/>
              </a:rPr>
              <a:t>𝑰</a:t>
            </a:r>
            <a:endParaRPr sz="2625" baseline="41269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5601" y="2060194"/>
            <a:ext cx="17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𝒔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394" y="2358288"/>
            <a:ext cx="3021330" cy="12598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Kp = 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Proportional</a:t>
            </a:r>
            <a:r>
              <a:rPr sz="2200" spc="-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gain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KI = Integral</a:t>
            </a:r>
            <a:r>
              <a:rPr sz="2200" spc="-2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gain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Kd =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Derivative</a:t>
            </a:r>
            <a:r>
              <a:rPr sz="2200" spc="-1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gain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3985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15" dirty="0"/>
              <a:t>PID</a:t>
            </a:r>
            <a:r>
              <a:rPr spc="-225" dirty="0"/>
              <a:t> </a:t>
            </a:r>
            <a:r>
              <a:rPr spc="-50" dirty="0"/>
              <a:t>controller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marR="7620" indent="-366395" algn="just">
              <a:lnSpc>
                <a:spcPct val="100000"/>
              </a:lnSpc>
              <a:spcBef>
                <a:spcPts val="95"/>
              </a:spcBef>
              <a:buSzPct val="73684"/>
              <a:buFont typeface="Wingdings"/>
              <a:buChar char=""/>
              <a:tabLst>
                <a:tab pos="379095" algn="l"/>
              </a:tabLst>
            </a:pPr>
            <a:r>
              <a:rPr sz="1900" spc="-5" dirty="0"/>
              <a:t>First, let's take a </a:t>
            </a:r>
            <a:r>
              <a:rPr sz="1900" dirty="0"/>
              <a:t>look </a:t>
            </a:r>
            <a:r>
              <a:rPr sz="1900" spc="-5" dirty="0"/>
              <a:t>at how </a:t>
            </a:r>
            <a:r>
              <a:rPr sz="1900" spc="-10" dirty="0"/>
              <a:t>the </a:t>
            </a:r>
            <a:r>
              <a:rPr sz="1900" spc="-5" dirty="0"/>
              <a:t>PID controller works in a </a:t>
            </a:r>
            <a:r>
              <a:rPr sz="1900" dirty="0"/>
              <a:t>closed-loop </a:t>
            </a:r>
            <a:r>
              <a:rPr sz="1900" spc="-5" dirty="0"/>
              <a:t>system </a:t>
            </a:r>
            <a:r>
              <a:rPr sz="1900" spc="-10" dirty="0"/>
              <a:t>using the  </a:t>
            </a:r>
            <a:r>
              <a:rPr sz="1900" spc="-5" dirty="0"/>
              <a:t>schematic shown </a:t>
            </a:r>
            <a:r>
              <a:rPr sz="1900" dirty="0"/>
              <a:t>above. The </a:t>
            </a:r>
            <a:r>
              <a:rPr sz="1900" spc="-5" dirty="0"/>
              <a:t>variable [E(s)] represents </a:t>
            </a:r>
            <a:r>
              <a:rPr sz="1900" spc="-10" dirty="0"/>
              <a:t>the </a:t>
            </a:r>
            <a:r>
              <a:rPr sz="1900" spc="-5" dirty="0"/>
              <a:t>tracking </a:t>
            </a:r>
            <a:r>
              <a:rPr sz="1900" spc="-50" dirty="0"/>
              <a:t>error, </a:t>
            </a:r>
            <a:r>
              <a:rPr sz="1900" spc="-5" dirty="0"/>
              <a:t>the </a:t>
            </a:r>
            <a:r>
              <a:rPr sz="1900" spc="-10" dirty="0"/>
              <a:t>difference  between </a:t>
            </a:r>
            <a:r>
              <a:rPr sz="1900" spc="-5" dirty="0"/>
              <a:t>the </a:t>
            </a:r>
            <a:r>
              <a:rPr sz="1900" spc="-10" dirty="0"/>
              <a:t>desired input value </a:t>
            </a:r>
            <a:r>
              <a:rPr sz="1900" spc="-5" dirty="0"/>
              <a:t>[R(s)] and the actual output</a:t>
            </a:r>
            <a:r>
              <a:rPr sz="1900" spc="180" dirty="0"/>
              <a:t> </a:t>
            </a:r>
            <a:r>
              <a:rPr sz="1900" spc="-5" dirty="0"/>
              <a:t>[C(s)].</a:t>
            </a:r>
            <a:endParaRPr sz="1900"/>
          </a:p>
          <a:p>
            <a:pPr marL="378460" marR="7620" indent="-366395" algn="just">
              <a:lnSpc>
                <a:spcPct val="100000"/>
              </a:lnSpc>
              <a:spcBef>
                <a:spcPts val="300"/>
              </a:spcBef>
              <a:buSzPct val="73684"/>
              <a:buFont typeface="Wingdings"/>
              <a:buChar char=""/>
              <a:tabLst>
                <a:tab pos="379095" algn="l"/>
              </a:tabLst>
            </a:pPr>
            <a:r>
              <a:rPr sz="1900" spc="-5" dirty="0"/>
              <a:t>This error signal (e) will be sent to </a:t>
            </a:r>
            <a:r>
              <a:rPr sz="1900" spc="-10" dirty="0"/>
              <a:t>the </a:t>
            </a:r>
            <a:r>
              <a:rPr sz="1900" spc="-5" dirty="0"/>
              <a:t>PID </a:t>
            </a:r>
            <a:r>
              <a:rPr sz="1900" spc="-30" dirty="0"/>
              <a:t>controller, </a:t>
            </a:r>
            <a:r>
              <a:rPr sz="1900" dirty="0"/>
              <a:t>and </a:t>
            </a:r>
            <a:r>
              <a:rPr sz="1900" spc="-10" dirty="0"/>
              <a:t>the </a:t>
            </a:r>
            <a:r>
              <a:rPr sz="1900" spc="-5" dirty="0"/>
              <a:t>controller computes </a:t>
            </a:r>
            <a:r>
              <a:rPr sz="1900" dirty="0"/>
              <a:t>both </a:t>
            </a:r>
            <a:r>
              <a:rPr sz="1900" spc="-10" dirty="0"/>
              <a:t>the  derivative and the integral </a:t>
            </a:r>
            <a:r>
              <a:rPr sz="1900" spc="-5" dirty="0"/>
              <a:t>of </a:t>
            </a:r>
            <a:r>
              <a:rPr sz="1900" spc="-10" dirty="0"/>
              <a:t>this </a:t>
            </a:r>
            <a:r>
              <a:rPr sz="1900" spc="-5" dirty="0"/>
              <a:t>error</a:t>
            </a:r>
            <a:r>
              <a:rPr sz="1900" spc="135" dirty="0"/>
              <a:t> </a:t>
            </a:r>
            <a:r>
              <a:rPr sz="1900" spc="-5" dirty="0"/>
              <a:t>signal.</a:t>
            </a:r>
            <a:endParaRPr sz="1900"/>
          </a:p>
          <a:p>
            <a:pPr marL="378460" marR="5080" indent="-366395" algn="just">
              <a:lnSpc>
                <a:spcPct val="100000"/>
              </a:lnSpc>
              <a:spcBef>
                <a:spcPts val="300"/>
              </a:spcBef>
              <a:buSzPct val="73684"/>
              <a:buFont typeface="Wingdings"/>
              <a:buChar char=""/>
              <a:tabLst>
                <a:tab pos="379095" algn="l"/>
              </a:tabLst>
            </a:pPr>
            <a:r>
              <a:rPr sz="1900" spc="-5" dirty="0"/>
              <a:t>The signal [U(s)] just past </a:t>
            </a:r>
            <a:r>
              <a:rPr sz="1900" spc="-10" dirty="0"/>
              <a:t>the </a:t>
            </a:r>
            <a:r>
              <a:rPr sz="1900" spc="-5" dirty="0"/>
              <a:t>controller is </a:t>
            </a:r>
            <a:r>
              <a:rPr sz="1900" spc="-10" dirty="0"/>
              <a:t>now </a:t>
            </a:r>
            <a:r>
              <a:rPr sz="1900" spc="-5" dirty="0"/>
              <a:t>equal to </a:t>
            </a:r>
            <a:r>
              <a:rPr sz="1900" spc="-10" dirty="0"/>
              <a:t>the </a:t>
            </a:r>
            <a:r>
              <a:rPr sz="1900" spc="-5" dirty="0"/>
              <a:t>proportional gain </a:t>
            </a:r>
            <a:r>
              <a:rPr sz="1900" dirty="0"/>
              <a:t>(Kp) </a:t>
            </a:r>
            <a:r>
              <a:rPr sz="1900" spc="-10" dirty="0"/>
              <a:t>times  the </a:t>
            </a:r>
            <a:r>
              <a:rPr sz="1900" spc="-5" dirty="0"/>
              <a:t>magnitude of </a:t>
            </a:r>
            <a:r>
              <a:rPr sz="1900" spc="-10" dirty="0"/>
              <a:t>the </a:t>
            </a:r>
            <a:r>
              <a:rPr sz="1900" spc="-5" dirty="0"/>
              <a:t>error </a:t>
            </a:r>
            <a:r>
              <a:rPr sz="1900" spc="-10" dirty="0"/>
              <a:t>plus </a:t>
            </a:r>
            <a:r>
              <a:rPr sz="1900" spc="-5" dirty="0"/>
              <a:t>the integral gain </a:t>
            </a:r>
            <a:r>
              <a:rPr sz="1900" spc="-20" dirty="0"/>
              <a:t>(Ki) </a:t>
            </a:r>
            <a:r>
              <a:rPr sz="1900" spc="-10" dirty="0"/>
              <a:t>times the integral </a:t>
            </a:r>
            <a:r>
              <a:rPr sz="1900" spc="-5" dirty="0"/>
              <a:t>of </a:t>
            </a:r>
            <a:r>
              <a:rPr sz="1900" spc="-10" dirty="0"/>
              <a:t>the </a:t>
            </a:r>
            <a:r>
              <a:rPr sz="1900" spc="-5" dirty="0"/>
              <a:t>error plus  the </a:t>
            </a:r>
            <a:r>
              <a:rPr sz="1900" spc="-10" dirty="0"/>
              <a:t>derivative </a:t>
            </a:r>
            <a:r>
              <a:rPr sz="1900" spc="-5" dirty="0"/>
              <a:t>gain (Kd) times the </a:t>
            </a:r>
            <a:r>
              <a:rPr sz="1900" spc="-10" dirty="0"/>
              <a:t>derivative </a:t>
            </a:r>
            <a:r>
              <a:rPr sz="1900" spc="-5" dirty="0"/>
              <a:t>of the</a:t>
            </a:r>
            <a:r>
              <a:rPr sz="1900" spc="114" dirty="0"/>
              <a:t> </a:t>
            </a:r>
            <a:r>
              <a:rPr sz="1900" spc="-50" dirty="0"/>
              <a:t>error.</a:t>
            </a:r>
            <a:endParaRPr sz="1900"/>
          </a:p>
        </p:txBody>
      </p:sp>
      <p:sp>
        <p:nvSpPr>
          <p:cNvPr id="4" name="object 4"/>
          <p:cNvSpPr/>
          <p:nvPr/>
        </p:nvSpPr>
        <p:spPr>
          <a:xfrm>
            <a:off x="3716528" y="3976115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612" y="0"/>
                </a:moveTo>
                <a:lnTo>
                  <a:pt x="194183" y="9524"/>
                </a:lnTo>
                <a:lnTo>
                  <a:pt x="207823" y="15430"/>
                </a:lnTo>
                <a:lnTo>
                  <a:pt x="219583" y="23621"/>
                </a:lnTo>
                <a:lnTo>
                  <a:pt x="243437" y="61650"/>
                </a:lnTo>
                <a:lnTo>
                  <a:pt x="251206" y="116585"/>
                </a:lnTo>
                <a:lnTo>
                  <a:pt x="250344" y="137423"/>
                </a:lnTo>
                <a:lnTo>
                  <a:pt x="237236" y="188340"/>
                </a:lnTo>
                <a:lnTo>
                  <a:pt x="208018" y="220130"/>
                </a:lnTo>
                <a:lnTo>
                  <a:pt x="194563" y="226059"/>
                </a:lnTo>
                <a:lnTo>
                  <a:pt x="197612" y="235711"/>
                </a:lnTo>
                <a:lnTo>
                  <a:pt x="242599" y="208887"/>
                </a:lnTo>
                <a:lnTo>
                  <a:pt x="267938" y="159480"/>
                </a:lnTo>
                <a:lnTo>
                  <a:pt x="272796" y="117855"/>
                </a:lnTo>
                <a:lnTo>
                  <a:pt x="271579" y="96281"/>
                </a:lnTo>
                <a:lnTo>
                  <a:pt x="261812" y="57991"/>
                </a:lnTo>
                <a:lnTo>
                  <a:pt x="229616" y="15065"/>
                </a:lnTo>
                <a:lnTo>
                  <a:pt x="214661" y="6145"/>
                </a:lnTo>
                <a:lnTo>
                  <a:pt x="197612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1"/>
                </a:lnTo>
                <a:lnTo>
                  <a:pt x="78232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0752" y="3976115"/>
            <a:ext cx="273050" cy="236220"/>
          </a:xfrm>
          <a:custGeom>
            <a:avLst/>
            <a:gdLst/>
            <a:ahLst/>
            <a:cxnLst/>
            <a:rect l="l" t="t" r="r" b="b"/>
            <a:pathLst>
              <a:path w="273050" h="236220">
                <a:moveTo>
                  <a:pt x="197612" y="0"/>
                </a:moveTo>
                <a:lnTo>
                  <a:pt x="194183" y="9524"/>
                </a:lnTo>
                <a:lnTo>
                  <a:pt x="207823" y="15430"/>
                </a:lnTo>
                <a:lnTo>
                  <a:pt x="219583" y="23621"/>
                </a:lnTo>
                <a:lnTo>
                  <a:pt x="243437" y="61650"/>
                </a:lnTo>
                <a:lnTo>
                  <a:pt x="251205" y="116585"/>
                </a:lnTo>
                <a:lnTo>
                  <a:pt x="250344" y="137423"/>
                </a:lnTo>
                <a:lnTo>
                  <a:pt x="237236" y="188340"/>
                </a:lnTo>
                <a:lnTo>
                  <a:pt x="208018" y="220130"/>
                </a:lnTo>
                <a:lnTo>
                  <a:pt x="194563" y="226059"/>
                </a:lnTo>
                <a:lnTo>
                  <a:pt x="197612" y="235711"/>
                </a:lnTo>
                <a:lnTo>
                  <a:pt x="242599" y="208887"/>
                </a:lnTo>
                <a:lnTo>
                  <a:pt x="267938" y="159480"/>
                </a:lnTo>
                <a:lnTo>
                  <a:pt x="272796" y="117855"/>
                </a:lnTo>
                <a:lnTo>
                  <a:pt x="271579" y="96281"/>
                </a:lnTo>
                <a:lnTo>
                  <a:pt x="261812" y="57991"/>
                </a:lnTo>
                <a:lnTo>
                  <a:pt x="229615" y="15065"/>
                </a:lnTo>
                <a:lnTo>
                  <a:pt x="214661" y="6145"/>
                </a:lnTo>
                <a:lnTo>
                  <a:pt x="197612" y="0"/>
                </a:lnTo>
                <a:close/>
              </a:path>
              <a:path w="273050" h="236220">
                <a:moveTo>
                  <a:pt x="75184" y="0"/>
                </a:moveTo>
                <a:lnTo>
                  <a:pt x="30214" y="26771"/>
                </a:lnTo>
                <a:lnTo>
                  <a:pt x="4857" y="76326"/>
                </a:lnTo>
                <a:lnTo>
                  <a:pt x="0" y="117855"/>
                </a:lnTo>
                <a:lnTo>
                  <a:pt x="1214" y="139501"/>
                </a:lnTo>
                <a:lnTo>
                  <a:pt x="10929" y="177792"/>
                </a:lnTo>
                <a:lnTo>
                  <a:pt x="43068" y="220598"/>
                </a:lnTo>
                <a:lnTo>
                  <a:pt x="75184" y="235711"/>
                </a:lnTo>
                <a:lnTo>
                  <a:pt x="78232" y="226059"/>
                </a:lnTo>
                <a:lnTo>
                  <a:pt x="64775" y="220130"/>
                </a:lnTo>
                <a:lnTo>
                  <a:pt x="53165" y="211867"/>
                </a:lnTo>
                <a:lnTo>
                  <a:pt x="29338" y="173289"/>
                </a:lnTo>
                <a:lnTo>
                  <a:pt x="21462" y="116585"/>
                </a:lnTo>
                <a:lnTo>
                  <a:pt x="22342" y="96512"/>
                </a:lnTo>
                <a:lnTo>
                  <a:pt x="35433" y="46862"/>
                </a:lnTo>
                <a:lnTo>
                  <a:pt x="64990" y="15430"/>
                </a:lnTo>
                <a:lnTo>
                  <a:pt x="78612" y="9524"/>
                </a:lnTo>
                <a:lnTo>
                  <a:pt x="75184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91738" y="3900042"/>
            <a:ext cx="4114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89915" algn="l"/>
              </a:tabLst>
            </a:pP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𝒖</a:t>
            </a:r>
            <a:r>
              <a:rPr sz="2000" spc="39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𝒕	= 𝑲</a:t>
            </a:r>
            <a:r>
              <a:rPr sz="2175" baseline="-15325" dirty="0">
                <a:solidFill>
                  <a:srgbClr val="6F2F9F"/>
                </a:solidFill>
                <a:latin typeface="Cambria Math"/>
                <a:cs typeface="Cambria Math"/>
              </a:rPr>
              <a:t>𝒑 </a:t>
            </a: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𝒆(𝒕)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+ 𝑲</a:t>
            </a:r>
            <a:r>
              <a:rPr sz="2175" baseline="-15325" dirty="0">
                <a:solidFill>
                  <a:srgbClr val="6F2F9F"/>
                </a:solidFill>
                <a:latin typeface="Cambria Math"/>
                <a:cs typeface="Cambria Math"/>
              </a:rPr>
              <a:t>𝑰</a:t>
            </a:r>
            <a:r>
              <a:rPr sz="145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𝒆 𝒕 . </a:t>
            </a: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𝒅𝒕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r>
              <a:rPr sz="2000" spc="-14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𝑲</a:t>
            </a:r>
            <a:r>
              <a:rPr sz="2175" baseline="-15325" dirty="0">
                <a:solidFill>
                  <a:srgbClr val="6F2F9F"/>
                </a:solidFill>
                <a:latin typeface="Cambria Math"/>
                <a:cs typeface="Cambria Math"/>
              </a:rPr>
              <a:t>𝑫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1523" y="4093845"/>
            <a:ext cx="675640" cy="0"/>
          </a:xfrm>
          <a:custGeom>
            <a:avLst/>
            <a:gdLst/>
            <a:ahLst/>
            <a:cxnLst/>
            <a:rect l="l" t="t" r="r" b="b"/>
            <a:pathLst>
              <a:path w="675640">
                <a:moveTo>
                  <a:pt x="0" y="0"/>
                </a:moveTo>
                <a:lnTo>
                  <a:pt x="675131" y="0"/>
                </a:lnTo>
              </a:path>
            </a:pathLst>
          </a:custGeom>
          <a:ln w="16763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09713" y="3708019"/>
            <a:ext cx="702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Cambria Math"/>
                <a:cs typeface="Cambria Math"/>
              </a:rPr>
              <a:t>𝒅</a:t>
            </a:r>
            <a:r>
              <a:rPr sz="2000" spc="-7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𝒆(𝒕)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2405" y="4070730"/>
            <a:ext cx="294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𝒅𝒕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540122"/>
            <a:ext cx="10360025" cy="122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marR="5080" indent="-366395" algn="just">
              <a:lnSpc>
                <a:spcPct val="100000"/>
              </a:lnSpc>
              <a:spcBef>
                <a:spcPts val="95"/>
              </a:spcBef>
              <a:buSzPct val="73684"/>
              <a:buFont typeface="Wingdings"/>
              <a:buChar char=""/>
              <a:tabLst>
                <a:tab pos="379095" algn="l"/>
              </a:tabLst>
            </a:pP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This signal (u) will be sent to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plant,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and the new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output will be obtained. This new  output will </a:t>
            </a:r>
            <a:r>
              <a:rPr sz="1900" dirty="0">
                <a:solidFill>
                  <a:srgbClr val="001F5F"/>
                </a:solidFill>
                <a:latin typeface="Trebuchet MS"/>
                <a:cs typeface="Trebuchet MS"/>
              </a:rPr>
              <a:t>be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sent back to the sensor again to find the new error signal (e). </a:t>
            </a:r>
            <a:r>
              <a:rPr sz="19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controller  takes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this new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error signal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and computes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its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derivative and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its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integral</a:t>
            </a:r>
            <a:r>
              <a:rPr sz="1900" spc="2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again.</a:t>
            </a:r>
            <a:endParaRPr sz="1900">
              <a:latin typeface="Trebuchet MS"/>
              <a:cs typeface="Trebuchet MS"/>
            </a:endParaRPr>
          </a:p>
          <a:p>
            <a:pPr marL="378460" indent="-366395" algn="just">
              <a:lnSpc>
                <a:spcPct val="100000"/>
              </a:lnSpc>
              <a:spcBef>
                <a:spcPts val="300"/>
              </a:spcBef>
              <a:buSzPct val="73684"/>
              <a:buFont typeface="Wingdings"/>
              <a:buChar char=""/>
              <a:tabLst>
                <a:tab pos="379095" algn="l"/>
              </a:tabLst>
            </a:pP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process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goes on </a:t>
            </a:r>
            <a:r>
              <a:rPr sz="1900" spc="-1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1900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Trebuchet MS"/>
                <a:cs typeface="Trebuchet MS"/>
              </a:rPr>
              <a:t>on.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9436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The </a:t>
            </a:r>
            <a:r>
              <a:rPr spc="-45" dirty="0"/>
              <a:t>characteristics </a:t>
            </a:r>
            <a:r>
              <a:rPr spc="-15" dirty="0"/>
              <a:t>of </a:t>
            </a:r>
            <a:r>
              <a:rPr spc="-305" dirty="0"/>
              <a:t>P, </a:t>
            </a:r>
            <a:r>
              <a:rPr spc="-5" dirty="0"/>
              <a:t>I, </a:t>
            </a:r>
            <a:r>
              <a:rPr spc="-25" dirty="0"/>
              <a:t>and </a:t>
            </a:r>
            <a:r>
              <a:rPr dirty="0"/>
              <a:t>D</a:t>
            </a:r>
            <a:r>
              <a:rPr spc="-85" dirty="0"/>
              <a:t> </a:t>
            </a:r>
            <a:r>
              <a:rPr spc="-55" dirty="0"/>
              <a:t>controllers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8607"/>
            <a:ext cx="10360660" cy="2693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proportional controller (Kp) will have the effect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reducing the rise time and will 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reduce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,but never eliminate, the steady-state</a:t>
            </a:r>
            <a:r>
              <a:rPr sz="2000" spc="-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45" dirty="0">
                <a:solidFill>
                  <a:srgbClr val="001F5F"/>
                </a:solidFill>
                <a:latin typeface="Trebuchet MS"/>
                <a:cs typeface="Trebuchet MS"/>
              </a:rPr>
              <a:t>error.</a:t>
            </a:r>
            <a:endParaRPr sz="2000">
              <a:latin typeface="Trebuchet MS"/>
              <a:cs typeface="Trebuchet MS"/>
            </a:endParaRPr>
          </a:p>
          <a:p>
            <a:pPr marL="378460" marR="5715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An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integral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control </a:t>
            </a:r>
            <a:r>
              <a:rPr sz="2000" spc="-20" dirty="0">
                <a:solidFill>
                  <a:srgbClr val="001F5F"/>
                </a:solidFill>
                <a:latin typeface="Trebuchet MS"/>
                <a:cs typeface="Trebuchet MS"/>
              </a:rPr>
              <a:t>(Ki)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will have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effect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eliminating the steady-state </a:t>
            </a:r>
            <a:r>
              <a:rPr sz="2000" spc="-50" dirty="0">
                <a:solidFill>
                  <a:srgbClr val="001F5F"/>
                </a:solidFill>
                <a:latin typeface="Trebuchet MS"/>
                <a:cs typeface="Trebuchet MS"/>
              </a:rPr>
              <a:t>error,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but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it 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may make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transient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response</a:t>
            </a:r>
            <a:r>
              <a:rPr sz="2000" spc="-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worse.</a:t>
            </a:r>
            <a:endParaRPr sz="2000">
              <a:latin typeface="Trebuchet MS"/>
              <a:cs typeface="Trebuchet MS"/>
            </a:endParaRPr>
          </a:p>
          <a:p>
            <a:pPr marL="378460" marR="5715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derivative control (Kd) will have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effect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increasing the stability of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system, 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reducing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overshoot,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and improving the transient</a:t>
            </a:r>
            <a:r>
              <a:rPr sz="2000" spc="-2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response.</a:t>
            </a:r>
            <a:endParaRPr sz="20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6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Effects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each</a:t>
            </a:r>
            <a:r>
              <a:rPr sz="20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of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controllers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Kp,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Kd,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001F5F"/>
                </a:solidFill>
                <a:latin typeface="Trebuchet MS"/>
                <a:cs typeface="Trebuchet MS"/>
              </a:rPr>
              <a:t>Ki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on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a</a:t>
            </a:r>
            <a:r>
              <a:rPr sz="20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closed-loop</a:t>
            </a:r>
            <a:r>
              <a:rPr sz="20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000" spc="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are</a:t>
            </a:r>
            <a:r>
              <a:rPr sz="2000" spc="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summarized</a:t>
            </a:r>
            <a:endParaRPr sz="2000">
              <a:latin typeface="Trebuchet MS"/>
              <a:cs typeface="Trebuchet MS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the table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shown</a:t>
            </a:r>
            <a:r>
              <a:rPr sz="2000" spc="-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Trebuchet MS"/>
                <a:cs typeface="Trebuchet MS"/>
              </a:rPr>
              <a:t>below.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7141" y="4396359"/>
          <a:ext cx="8307068" cy="1752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9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RISE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OVERSHOOT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SETTLING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509270" marR="349885" indent="-1479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eady-S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30" dirty="0">
                          <a:latin typeface="Calibri"/>
                          <a:cs typeface="Calibri"/>
                        </a:rPr>
                        <a:t>Kp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Change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Ki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6F2F9F"/>
                          </a:solidFill>
                          <a:latin typeface="Calibri"/>
                          <a:cs typeface="Calibri"/>
                        </a:rPr>
                        <a:t>Decrease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Increase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Eliminate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40" dirty="0">
                          <a:latin typeface="Calibri"/>
                          <a:cs typeface="Calibri"/>
                        </a:rPr>
                        <a:t>Kd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Change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Decrease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Decrease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Change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031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Higher </a:t>
            </a:r>
            <a:r>
              <a:rPr spc="-45" dirty="0"/>
              <a:t>Order </a:t>
            </a:r>
            <a:r>
              <a:rPr spc="-60" dirty="0"/>
              <a:t>Systems</a:t>
            </a:r>
            <a:r>
              <a:rPr spc="-235" dirty="0"/>
              <a:t> </a:t>
            </a:r>
            <a:r>
              <a:rPr spc="-45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566796"/>
            <a:ext cx="10360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Solution: </a:t>
            </a: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With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input, apply the partial fraction,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its response </a:t>
            </a:r>
            <a:r>
              <a:rPr sz="2400" spc="20" dirty="0">
                <a:solidFill>
                  <a:srgbClr val="001F5F"/>
                </a:solidFill>
                <a:latin typeface="Trebuchet MS"/>
                <a:cs typeface="Trebuchet MS"/>
              </a:rPr>
              <a:t>is 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58817"/>
            <a:ext cx="754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 indent="-45339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65455" algn="l"/>
                <a:tab pos="466090" algn="l"/>
                <a:tab pos="317055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corresponding	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domain output is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-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782767"/>
            <a:ext cx="9167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Where the natural frequencies and damping ratios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are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given</a:t>
            </a:r>
            <a:r>
              <a:rPr sz="2400" spc="1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9244" y="2100102"/>
            <a:ext cx="4594225" cy="0"/>
          </a:xfrm>
          <a:custGeom>
            <a:avLst/>
            <a:gdLst/>
            <a:ahLst/>
            <a:cxnLst/>
            <a:rect l="l" t="t" r="r" b="b"/>
            <a:pathLst>
              <a:path w="4594225">
                <a:moveTo>
                  <a:pt x="0" y="0"/>
                </a:moveTo>
                <a:lnTo>
                  <a:pt x="4593788" y="0"/>
                </a:lnTo>
              </a:path>
            </a:pathLst>
          </a:custGeom>
          <a:ln w="11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239" y="1118181"/>
            <a:ext cx="7877809" cy="94488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391160" indent="-366395">
              <a:lnSpc>
                <a:spcPct val="100000"/>
              </a:lnSpc>
              <a:spcBef>
                <a:spcPts val="945"/>
              </a:spcBef>
              <a:buSzPct val="75000"/>
              <a:buFont typeface="Wingdings"/>
              <a:buChar char=""/>
              <a:tabLst>
                <a:tab pos="391160" algn="l"/>
                <a:tab pos="391795" algn="l"/>
              </a:tabLst>
            </a:pP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Example#9: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Analyze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with the following</a:t>
            </a:r>
            <a:r>
              <a:rPr sz="2400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Trebuchet MS"/>
                <a:cs typeface="Trebuchet MS"/>
              </a:rPr>
              <a:t>T.F</a:t>
            </a:r>
            <a:endParaRPr sz="2400">
              <a:latin typeface="Trebuchet MS"/>
              <a:cs typeface="Trebuchet MS"/>
            </a:endParaRPr>
          </a:p>
          <a:p>
            <a:pPr marL="3295015">
              <a:lnSpc>
                <a:spcPct val="100000"/>
              </a:lnSpc>
              <a:spcBef>
                <a:spcPts val="805"/>
              </a:spcBef>
            </a:pPr>
            <a:r>
              <a:rPr sz="2250" spc="35" dirty="0">
                <a:latin typeface="Symbol"/>
                <a:cs typeface="Symbol"/>
              </a:rPr>
              <a:t>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spc="90" dirty="0">
                <a:latin typeface="Times New Roman"/>
                <a:cs typeface="Times New Roman"/>
              </a:rPr>
              <a:t>7</a:t>
            </a:r>
            <a:r>
              <a:rPr sz="2250" i="1" spc="90" dirty="0">
                <a:latin typeface="Times New Roman"/>
                <a:cs typeface="Times New Roman"/>
              </a:rPr>
              <a:t>s</a:t>
            </a:r>
            <a:r>
              <a:rPr sz="1950" spc="135" baseline="42735" dirty="0">
                <a:latin typeface="Times New Roman"/>
                <a:cs typeface="Times New Roman"/>
              </a:rPr>
              <a:t>3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spc="90" dirty="0">
                <a:latin typeface="Times New Roman"/>
                <a:cs typeface="Times New Roman"/>
              </a:rPr>
              <a:t>6</a:t>
            </a:r>
            <a:r>
              <a:rPr sz="2250" i="1" spc="90" dirty="0">
                <a:latin typeface="Times New Roman"/>
                <a:cs typeface="Times New Roman"/>
              </a:rPr>
              <a:t>s</a:t>
            </a:r>
            <a:r>
              <a:rPr sz="1950" spc="135" baseline="42735" dirty="0">
                <a:latin typeface="Times New Roman"/>
                <a:cs typeface="Times New Roman"/>
              </a:rPr>
              <a:t>2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9</a:t>
            </a:r>
            <a:r>
              <a:rPr sz="2250" i="1" spc="55" dirty="0">
                <a:latin typeface="Times New Roman"/>
                <a:cs typeface="Times New Roman"/>
              </a:rPr>
              <a:t>s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1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23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5223" y="1872170"/>
            <a:ext cx="5504815" cy="593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230"/>
              </a:lnSpc>
              <a:spcBef>
                <a:spcPts val="110"/>
              </a:spcBef>
            </a:pPr>
            <a:r>
              <a:rPr sz="2250" i="1" spc="35" dirty="0">
                <a:latin typeface="Times New Roman"/>
                <a:cs typeface="Times New Roman"/>
              </a:rPr>
              <a:t>T </a:t>
            </a:r>
            <a:r>
              <a:rPr sz="2250" spc="80" dirty="0">
                <a:latin typeface="Times New Roman"/>
                <a:cs typeface="Times New Roman"/>
              </a:rPr>
              <a:t>(</a:t>
            </a:r>
            <a:r>
              <a:rPr sz="2250" i="1" spc="80" dirty="0">
                <a:latin typeface="Times New Roman"/>
                <a:cs typeface="Times New Roman"/>
              </a:rPr>
              <a:t>s</a:t>
            </a:r>
            <a:r>
              <a:rPr sz="2250" spc="80" dirty="0">
                <a:latin typeface="Times New Roman"/>
                <a:cs typeface="Times New Roman"/>
              </a:rPr>
              <a:t>)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  <a:p>
            <a:pPr marL="897255">
              <a:lnSpc>
                <a:spcPts val="2230"/>
              </a:lnSpc>
            </a:pPr>
            <a:r>
              <a:rPr sz="2250" spc="75" dirty="0">
                <a:latin typeface="Times New Roman"/>
                <a:cs typeface="Times New Roman"/>
              </a:rPr>
              <a:t>(</a:t>
            </a:r>
            <a:r>
              <a:rPr sz="2250" i="1" spc="75" dirty="0">
                <a:latin typeface="Times New Roman"/>
                <a:cs typeface="Times New Roman"/>
              </a:rPr>
              <a:t>s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1)(</a:t>
            </a:r>
            <a:r>
              <a:rPr sz="2250" i="1" spc="10" dirty="0">
                <a:latin typeface="Times New Roman"/>
                <a:cs typeface="Times New Roman"/>
              </a:rPr>
              <a:t>s</a:t>
            </a:r>
            <a:r>
              <a:rPr sz="2250" i="1" spc="-7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8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4)(</a:t>
            </a:r>
            <a:r>
              <a:rPr sz="2250" i="1" spc="70" dirty="0">
                <a:latin typeface="Times New Roman"/>
                <a:cs typeface="Times New Roman"/>
              </a:rPr>
              <a:t>s</a:t>
            </a:r>
            <a:r>
              <a:rPr sz="1950" spc="104" baseline="42735" dirty="0">
                <a:latin typeface="Times New Roman"/>
                <a:cs typeface="Times New Roman"/>
              </a:rPr>
              <a:t>2</a:t>
            </a:r>
            <a:r>
              <a:rPr sz="1950" spc="600" baseline="4273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90" dirty="0">
                <a:latin typeface="Times New Roman"/>
                <a:cs typeface="Times New Roman"/>
              </a:rPr>
              <a:t> </a:t>
            </a:r>
            <a:r>
              <a:rPr sz="2250" spc="55" dirty="0">
                <a:latin typeface="Times New Roman"/>
                <a:cs typeface="Times New Roman"/>
              </a:rPr>
              <a:t>4</a:t>
            </a:r>
            <a:r>
              <a:rPr sz="2250" i="1" spc="55" dirty="0">
                <a:latin typeface="Times New Roman"/>
                <a:cs typeface="Times New Roman"/>
              </a:rPr>
              <a:t>s</a:t>
            </a:r>
            <a:r>
              <a:rPr sz="2250" i="1" spc="-60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Times New Roman"/>
                <a:cs typeface="Times New Roman"/>
              </a:rPr>
              <a:t>13)(</a:t>
            </a:r>
            <a:r>
              <a:rPr sz="2250" i="1" spc="45" dirty="0">
                <a:latin typeface="Times New Roman"/>
                <a:cs typeface="Times New Roman"/>
              </a:rPr>
              <a:t>s</a:t>
            </a:r>
            <a:r>
              <a:rPr sz="1950" spc="67" baseline="42735" dirty="0">
                <a:latin typeface="Times New Roman"/>
                <a:cs typeface="Times New Roman"/>
              </a:rPr>
              <a:t>2</a:t>
            </a:r>
            <a:r>
              <a:rPr sz="1950" spc="585" baseline="4273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175" dirty="0">
                <a:latin typeface="Times New Roman"/>
                <a:cs typeface="Times New Roman"/>
              </a:rPr>
              <a:t> </a:t>
            </a:r>
            <a:r>
              <a:rPr sz="2250" spc="30" dirty="0">
                <a:latin typeface="Times New Roman"/>
                <a:cs typeface="Times New Roman"/>
              </a:rPr>
              <a:t>8</a:t>
            </a:r>
            <a:r>
              <a:rPr sz="2250" i="1" spc="30" dirty="0">
                <a:latin typeface="Times New Roman"/>
                <a:cs typeface="Times New Roman"/>
              </a:rPr>
              <a:t>s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17)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6737" y="3736859"/>
            <a:ext cx="156210" cy="0"/>
          </a:xfrm>
          <a:custGeom>
            <a:avLst/>
            <a:gdLst/>
            <a:ahLst/>
            <a:cxnLst/>
            <a:rect l="l" t="t" r="r" b="b"/>
            <a:pathLst>
              <a:path w="156210">
                <a:moveTo>
                  <a:pt x="0" y="0"/>
                </a:moveTo>
                <a:lnTo>
                  <a:pt x="156128" y="0"/>
                </a:lnTo>
              </a:path>
            </a:pathLst>
          </a:custGeom>
          <a:ln w="11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3095" y="3736859"/>
            <a:ext cx="263525" cy="0"/>
          </a:xfrm>
          <a:custGeom>
            <a:avLst/>
            <a:gdLst/>
            <a:ahLst/>
            <a:cxnLst/>
            <a:rect l="l" t="t" r="r" b="b"/>
            <a:pathLst>
              <a:path w="263525">
                <a:moveTo>
                  <a:pt x="0" y="0"/>
                </a:moveTo>
                <a:lnTo>
                  <a:pt x="263247" y="0"/>
                </a:lnTo>
              </a:path>
            </a:pathLst>
          </a:custGeom>
          <a:ln w="11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6701" y="3736859"/>
            <a:ext cx="536575" cy="0"/>
          </a:xfrm>
          <a:custGeom>
            <a:avLst/>
            <a:gdLst/>
            <a:ahLst/>
            <a:cxnLst/>
            <a:rect l="l" t="t" r="r" b="b"/>
            <a:pathLst>
              <a:path w="536575">
                <a:moveTo>
                  <a:pt x="0" y="0"/>
                </a:moveTo>
                <a:lnTo>
                  <a:pt x="536550" y="0"/>
                </a:lnTo>
              </a:path>
            </a:pathLst>
          </a:custGeom>
          <a:ln w="11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63730" y="3736859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4563" y="0"/>
                </a:lnTo>
              </a:path>
            </a:pathLst>
          </a:custGeom>
          <a:ln w="11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9250" y="373685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889" y="0"/>
                </a:lnTo>
              </a:path>
            </a:pathLst>
          </a:custGeom>
          <a:ln w="11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07378" y="3736859"/>
            <a:ext cx="1374775" cy="0"/>
          </a:xfrm>
          <a:custGeom>
            <a:avLst/>
            <a:gdLst/>
            <a:ahLst/>
            <a:cxnLst/>
            <a:rect l="l" t="t" r="r" b="b"/>
            <a:pathLst>
              <a:path w="1374775">
                <a:moveTo>
                  <a:pt x="0" y="0"/>
                </a:moveTo>
                <a:lnTo>
                  <a:pt x="1374297" y="0"/>
                </a:lnTo>
              </a:path>
            </a:pathLst>
          </a:custGeom>
          <a:ln w="116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65548" y="3508157"/>
            <a:ext cx="188595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spc="45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5662" y="3325135"/>
            <a:ext cx="1010919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50" i="1" spc="65" dirty="0">
                <a:latin typeface="Times New Roman"/>
                <a:cs typeface="Times New Roman"/>
              </a:rPr>
              <a:t>k</a:t>
            </a:r>
            <a:r>
              <a:rPr sz="1950" spc="97" baseline="-23504" dirty="0">
                <a:latin typeface="Times New Roman"/>
                <a:cs typeface="Times New Roman"/>
              </a:rPr>
              <a:t>6 </a:t>
            </a:r>
            <a:r>
              <a:rPr sz="2250" i="1" spc="30" dirty="0">
                <a:latin typeface="Times New Roman"/>
                <a:cs typeface="Times New Roman"/>
              </a:rPr>
              <a:t>s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425" dirty="0">
                <a:latin typeface="Times New Roman"/>
                <a:cs typeface="Times New Roman"/>
              </a:rPr>
              <a:t> </a:t>
            </a:r>
            <a:r>
              <a:rPr sz="2250" i="1" spc="65" dirty="0">
                <a:latin typeface="Times New Roman"/>
                <a:cs typeface="Times New Roman"/>
              </a:rPr>
              <a:t>k</a:t>
            </a:r>
            <a:r>
              <a:rPr sz="1950" spc="97" baseline="-23504" dirty="0">
                <a:latin typeface="Times New Roman"/>
                <a:cs typeface="Times New Roman"/>
              </a:rPr>
              <a:t>7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02392" y="3602864"/>
            <a:ext cx="2001520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729105" algn="l"/>
              </a:tabLst>
            </a:pPr>
            <a:r>
              <a:rPr sz="3375" i="1" spc="150" baseline="-24691" dirty="0">
                <a:latin typeface="Times New Roman"/>
                <a:cs typeface="Times New Roman"/>
              </a:rPr>
              <a:t>s</a:t>
            </a:r>
            <a:r>
              <a:rPr sz="1300" spc="100" dirty="0">
                <a:latin typeface="Times New Roman"/>
                <a:cs typeface="Times New Roman"/>
              </a:rPr>
              <a:t>2	</a:t>
            </a:r>
            <a:r>
              <a:rPr sz="3375" i="1" spc="150" baseline="-24691" dirty="0">
                <a:latin typeface="Times New Roman"/>
                <a:cs typeface="Times New Roman"/>
              </a:rPr>
              <a:t>s</a:t>
            </a:r>
            <a:r>
              <a:rPr sz="1300" spc="10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1054" y="3325135"/>
            <a:ext cx="953135" cy="371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50" i="1" spc="70" dirty="0">
                <a:latin typeface="Times New Roman"/>
                <a:cs typeface="Times New Roman"/>
              </a:rPr>
              <a:t>k</a:t>
            </a:r>
            <a:r>
              <a:rPr sz="1950" spc="104" baseline="-23504" dirty="0">
                <a:latin typeface="Times New Roman"/>
                <a:cs typeface="Times New Roman"/>
              </a:rPr>
              <a:t>4</a:t>
            </a:r>
            <a:r>
              <a:rPr sz="1950" spc="-254" baseline="-23504" dirty="0">
                <a:latin typeface="Times New Roman"/>
                <a:cs typeface="Times New Roman"/>
              </a:rPr>
              <a:t> </a:t>
            </a:r>
            <a:r>
              <a:rPr sz="2250" i="1" spc="30" dirty="0">
                <a:latin typeface="Times New Roman"/>
                <a:cs typeface="Times New Roman"/>
              </a:rPr>
              <a:t>s</a:t>
            </a:r>
            <a:r>
              <a:rPr sz="2250" i="1" spc="-9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i="1" spc="55" dirty="0">
                <a:latin typeface="Times New Roman"/>
                <a:cs typeface="Times New Roman"/>
              </a:rPr>
              <a:t>k</a:t>
            </a:r>
            <a:r>
              <a:rPr sz="1950" spc="82" baseline="-23504" dirty="0">
                <a:latin typeface="Times New Roman"/>
                <a:cs typeface="Times New Roman"/>
              </a:rPr>
              <a:t>5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2718" y="3508157"/>
            <a:ext cx="7364730" cy="594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4300">
              <a:lnSpc>
                <a:spcPts val="2230"/>
              </a:lnSpc>
              <a:spcBef>
                <a:spcPts val="114"/>
              </a:spcBef>
              <a:tabLst>
                <a:tab pos="2723515" algn="l"/>
                <a:tab pos="3191510" algn="l"/>
                <a:tab pos="3579495" algn="l"/>
                <a:tab pos="4056379" algn="l"/>
              </a:tabLst>
            </a:pPr>
            <a:r>
              <a:rPr sz="2250" i="1" spc="100" dirty="0">
                <a:latin typeface="Times New Roman"/>
                <a:cs typeface="Times New Roman"/>
              </a:rPr>
              <a:t>C</a:t>
            </a:r>
            <a:r>
              <a:rPr sz="2250" spc="100" dirty="0">
                <a:latin typeface="Times New Roman"/>
                <a:cs typeface="Times New Roman"/>
              </a:rPr>
              <a:t>(</a:t>
            </a:r>
            <a:r>
              <a:rPr sz="2250" i="1" spc="100" dirty="0">
                <a:latin typeface="Times New Roman"/>
                <a:cs typeface="Times New Roman"/>
              </a:rPr>
              <a:t>s</a:t>
            </a:r>
            <a:r>
              <a:rPr sz="2250" spc="100" dirty="0">
                <a:latin typeface="Times New Roman"/>
                <a:cs typeface="Times New Roman"/>
              </a:rPr>
              <a:t>)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</a:t>
            </a:r>
            <a:r>
              <a:rPr sz="2250" spc="100" dirty="0">
                <a:latin typeface="Times New Roman"/>
                <a:cs typeface="Times New Roman"/>
              </a:rPr>
              <a:t> </a:t>
            </a:r>
            <a:r>
              <a:rPr sz="3375" spc="60" baseline="34567" dirty="0">
                <a:latin typeface="Times New Roman"/>
                <a:cs typeface="Times New Roman"/>
              </a:rPr>
              <a:t>1</a:t>
            </a:r>
            <a:r>
              <a:rPr sz="3375" spc="-322" baseline="34567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T</a:t>
            </a:r>
            <a:r>
              <a:rPr sz="2250" i="1" spc="-300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Times New Roman"/>
                <a:cs typeface="Times New Roman"/>
              </a:rPr>
              <a:t>(</a:t>
            </a:r>
            <a:r>
              <a:rPr sz="2250" i="1" spc="85" dirty="0">
                <a:latin typeface="Times New Roman"/>
                <a:cs typeface="Times New Roman"/>
              </a:rPr>
              <a:t>s</a:t>
            </a:r>
            <a:r>
              <a:rPr sz="2250" spc="85" dirty="0">
                <a:latin typeface="Times New Roman"/>
                <a:cs typeface="Times New Roman"/>
              </a:rPr>
              <a:t>)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</a:t>
            </a:r>
            <a:r>
              <a:rPr sz="2250" spc="195" dirty="0">
                <a:latin typeface="Times New Roman"/>
                <a:cs typeface="Times New Roman"/>
              </a:rPr>
              <a:t> </a:t>
            </a:r>
            <a:r>
              <a:rPr sz="3375" i="1" spc="22" baseline="35802" dirty="0">
                <a:latin typeface="Times New Roman"/>
                <a:cs typeface="Times New Roman"/>
              </a:rPr>
              <a:t>k</a:t>
            </a:r>
            <a:r>
              <a:rPr sz="1950" spc="22" baseline="36324" dirty="0">
                <a:latin typeface="Times New Roman"/>
                <a:cs typeface="Times New Roman"/>
              </a:rPr>
              <a:t>1 </a:t>
            </a:r>
            <a:r>
              <a:rPr sz="1950" spc="225" baseline="36324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45" dirty="0">
                <a:latin typeface="Times New Roman"/>
                <a:cs typeface="Times New Roman"/>
              </a:rPr>
              <a:t>	</a:t>
            </a:r>
            <a:r>
              <a:rPr sz="3375" i="1" spc="104" baseline="35802" dirty="0">
                <a:latin typeface="Times New Roman"/>
                <a:cs typeface="Times New Roman"/>
              </a:rPr>
              <a:t>k</a:t>
            </a:r>
            <a:r>
              <a:rPr sz="1950" spc="104" baseline="36324" dirty="0">
                <a:latin typeface="Times New Roman"/>
                <a:cs typeface="Times New Roman"/>
              </a:rPr>
              <a:t>2	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45" dirty="0">
                <a:latin typeface="Times New Roman"/>
                <a:cs typeface="Times New Roman"/>
              </a:rPr>
              <a:t>	</a:t>
            </a:r>
            <a:r>
              <a:rPr sz="3375" i="1" spc="97" baseline="35802" dirty="0">
                <a:latin typeface="Times New Roman"/>
                <a:cs typeface="Times New Roman"/>
              </a:rPr>
              <a:t>k</a:t>
            </a:r>
            <a:r>
              <a:rPr sz="1950" spc="97" baseline="36324" dirty="0">
                <a:latin typeface="Times New Roman"/>
                <a:cs typeface="Times New Roman"/>
              </a:rPr>
              <a:t>3	</a:t>
            </a:r>
            <a:r>
              <a:rPr sz="2250" spc="45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  <a:p>
            <a:pPr marL="997585">
              <a:lnSpc>
                <a:spcPts val="2230"/>
              </a:lnSpc>
              <a:tabLst>
                <a:tab pos="2097405" algn="l"/>
                <a:tab pos="2607945" algn="l"/>
                <a:tab pos="3444875" algn="l"/>
                <a:tab pos="4622800" algn="l"/>
                <a:tab pos="6301105" algn="l"/>
              </a:tabLst>
            </a:pPr>
            <a:r>
              <a:rPr sz="2250" i="1" spc="30" dirty="0">
                <a:latin typeface="Times New Roman"/>
                <a:cs typeface="Times New Roman"/>
              </a:rPr>
              <a:t>s	s	s</a:t>
            </a:r>
            <a:r>
              <a:rPr sz="2250" i="1" spc="-6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1	</a:t>
            </a:r>
            <a:r>
              <a:rPr sz="2250" i="1" spc="30" dirty="0">
                <a:latin typeface="Times New Roman"/>
                <a:cs typeface="Times New Roman"/>
              </a:rPr>
              <a:t>s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Times New Roman"/>
                <a:cs typeface="Times New Roman"/>
              </a:rPr>
              <a:t>3	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Times New Roman"/>
                <a:cs typeface="Times New Roman"/>
              </a:rPr>
              <a:t>4</a:t>
            </a:r>
            <a:r>
              <a:rPr sz="2250" i="1" spc="65" dirty="0">
                <a:latin typeface="Times New Roman"/>
                <a:cs typeface="Times New Roman"/>
              </a:rPr>
              <a:t>s</a:t>
            </a:r>
            <a:r>
              <a:rPr sz="2250" i="1" spc="-204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25" dirty="0">
                <a:latin typeface="Times New Roman"/>
                <a:cs typeface="Times New Roman"/>
              </a:rPr>
              <a:t>13	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spc="35" dirty="0">
                <a:latin typeface="Times New Roman"/>
                <a:cs typeface="Times New Roman"/>
              </a:rPr>
              <a:t>8</a:t>
            </a:r>
            <a:r>
              <a:rPr sz="2250" i="1" spc="35" dirty="0">
                <a:latin typeface="Times New Roman"/>
                <a:cs typeface="Times New Roman"/>
              </a:rPr>
              <a:t>s</a:t>
            </a:r>
            <a:r>
              <a:rPr sz="2250" i="1" spc="-90" dirty="0">
                <a:latin typeface="Times New Roman"/>
                <a:cs typeface="Times New Roman"/>
              </a:rPr>
              <a:t> </a:t>
            </a:r>
            <a:r>
              <a:rPr sz="2250" spc="45" dirty="0">
                <a:latin typeface="Symbol"/>
                <a:cs typeface="Symbol"/>
              </a:rPr>
              <a:t>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17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99260" y="5515828"/>
            <a:ext cx="41910" cy="25400"/>
          </a:xfrm>
          <a:custGeom>
            <a:avLst/>
            <a:gdLst/>
            <a:ahLst/>
            <a:cxnLst/>
            <a:rect l="l" t="t" r="r" b="b"/>
            <a:pathLst>
              <a:path w="41910" h="25400">
                <a:moveTo>
                  <a:pt x="0" y="24850"/>
                </a:moveTo>
                <a:lnTo>
                  <a:pt x="41906" y="0"/>
                </a:lnTo>
              </a:path>
            </a:pathLst>
          </a:custGeom>
          <a:ln w="1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1167" y="5522758"/>
            <a:ext cx="60325" cy="179070"/>
          </a:xfrm>
          <a:custGeom>
            <a:avLst/>
            <a:gdLst/>
            <a:ahLst/>
            <a:cxnLst/>
            <a:rect l="l" t="t" r="r" b="b"/>
            <a:pathLst>
              <a:path w="60325" h="179070">
                <a:moveTo>
                  <a:pt x="0" y="0"/>
                </a:moveTo>
                <a:lnTo>
                  <a:pt x="60020" y="178559"/>
                </a:lnTo>
              </a:path>
            </a:pathLst>
          </a:custGeom>
          <a:ln w="2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07993" y="5198610"/>
            <a:ext cx="80010" cy="502920"/>
          </a:xfrm>
          <a:custGeom>
            <a:avLst/>
            <a:gdLst/>
            <a:ahLst/>
            <a:cxnLst/>
            <a:rect l="l" t="t" r="r" b="b"/>
            <a:pathLst>
              <a:path w="80010" h="502920">
                <a:moveTo>
                  <a:pt x="0" y="502707"/>
                </a:moveTo>
                <a:lnTo>
                  <a:pt x="79843" y="0"/>
                </a:lnTo>
              </a:path>
            </a:pathLst>
          </a:custGeom>
          <a:ln w="13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7837" y="519861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369" y="0"/>
                </a:lnTo>
              </a:path>
            </a:pathLst>
          </a:custGeom>
          <a:ln w="1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65275" y="516046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5">
                <a:moveTo>
                  <a:pt x="0" y="0"/>
                </a:moveTo>
                <a:lnTo>
                  <a:pt x="902110" y="0"/>
                </a:lnTo>
              </a:path>
            </a:pathLst>
          </a:custGeom>
          <a:ln w="4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73016" y="5515828"/>
            <a:ext cx="41910" cy="25400"/>
          </a:xfrm>
          <a:custGeom>
            <a:avLst/>
            <a:gdLst/>
            <a:ahLst/>
            <a:cxnLst/>
            <a:rect l="l" t="t" r="r" b="b"/>
            <a:pathLst>
              <a:path w="41909" h="25400">
                <a:moveTo>
                  <a:pt x="0" y="24850"/>
                </a:moveTo>
                <a:lnTo>
                  <a:pt x="41895" y="0"/>
                </a:lnTo>
              </a:path>
            </a:pathLst>
          </a:custGeom>
          <a:ln w="137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14911" y="5522758"/>
            <a:ext cx="60325" cy="179070"/>
          </a:xfrm>
          <a:custGeom>
            <a:avLst/>
            <a:gdLst/>
            <a:ahLst/>
            <a:cxnLst/>
            <a:rect l="l" t="t" r="r" b="b"/>
            <a:pathLst>
              <a:path w="60325" h="179070">
                <a:moveTo>
                  <a:pt x="0" y="0"/>
                </a:moveTo>
                <a:lnTo>
                  <a:pt x="60031" y="178559"/>
                </a:lnTo>
              </a:path>
            </a:pathLst>
          </a:custGeom>
          <a:ln w="27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81732" y="5198610"/>
            <a:ext cx="80010" cy="502920"/>
          </a:xfrm>
          <a:custGeom>
            <a:avLst/>
            <a:gdLst/>
            <a:ahLst/>
            <a:cxnLst/>
            <a:rect l="l" t="t" r="r" b="b"/>
            <a:pathLst>
              <a:path w="80009" h="502920">
                <a:moveTo>
                  <a:pt x="0" y="502707"/>
                </a:moveTo>
                <a:lnTo>
                  <a:pt x="79855" y="0"/>
                </a:lnTo>
              </a:path>
            </a:pathLst>
          </a:custGeom>
          <a:ln w="136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61588" y="5198610"/>
            <a:ext cx="652780" cy="0"/>
          </a:xfrm>
          <a:custGeom>
            <a:avLst/>
            <a:gdLst/>
            <a:ahLst/>
            <a:cxnLst/>
            <a:rect l="l" t="t" r="r" b="b"/>
            <a:pathLst>
              <a:path w="652779">
                <a:moveTo>
                  <a:pt x="0" y="0"/>
                </a:moveTo>
                <a:lnTo>
                  <a:pt x="652375" y="0"/>
                </a:lnTo>
              </a:path>
            </a:pathLst>
          </a:custGeom>
          <a:ln w="1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39031" y="5160465"/>
            <a:ext cx="902335" cy="0"/>
          </a:xfrm>
          <a:custGeom>
            <a:avLst/>
            <a:gdLst/>
            <a:ahLst/>
            <a:cxnLst/>
            <a:rect l="l" t="t" r="r" b="b"/>
            <a:pathLst>
              <a:path w="902334">
                <a:moveTo>
                  <a:pt x="0" y="0"/>
                </a:moveTo>
                <a:lnTo>
                  <a:pt x="902110" y="0"/>
                </a:lnTo>
              </a:path>
            </a:pathLst>
          </a:custGeom>
          <a:ln w="46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78011" y="5452964"/>
            <a:ext cx="343217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9620" algn="l"/>
              </a:tabLst>
            </a:pPr>
            <a:r>
              <a:rPr sz="1750" spc="-20" dirty="0">
                <a:latin typeface="Times New Roman"/>
                <a:cs typeface="Times New Roman"/>
              </a:rPr>
              <a:t>1	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495558" y="4695492"/>
            <a:ext cx="18859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2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21802" y="4695492"/>
            <a:ext cx="18859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spc="-2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93139" y="4820769"/>
            <a:ext cx="7112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19383" y="4820769"/>
            <a:ext cx="71120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spc="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99706" y="5234627"/>
            <a:ext cx="73596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315" baseline="2136" dirty="0">
                <a:latin typeface="Times New Roman"/>
                <a:cs typeface="Times New Roman"/>
              </a:rPr>
              <a:t>1</a:t>
            </a:r>
            <a:r>
              <a:rPr sz="3900" spc="-315" baseline="2136" dirty="0">
                <a:latin typeface="Symbol"/>
                <a:cs typeface="Symbol"/>
              </a:rPr>
              <a:t></a:t>
            </a:r>
            <a:r>
              <a:rPr sz="2750" i="1" spc="-210" dirty="0">
                <a:latin typeface="Symbol"/>
                <a:cs typeface="Symbol"/>
              </a:rPr>
              <a:t></a:t>
            </a:r>
            <a:r>
              <a:rPr sz="2625" spc="-315" baseline="41269" dirty="0">
                <a:latin typeface="Times New Roman"/>
                <a:cs typeface="Times New Roman"/>
              </a:rPr>
              <a:t>2</a:t>
            </a:r>
            <a:endParaRPr sz="2625" baseline="4126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25950" y="5234627"/>
            <a:ext cx="73596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900" spc="-315" baseline="2136" dirty="0">
                <a:latin typeface="Times New Roman"/>
                <a:cs typeface="Times New Roman"/>
              </a:rPr>
              <a:t>1</a:t>
            </a:r>
            <a:r>
              <a:rPr sz="3900" spc="-315" baseline="2136" dirty="0">
                <a:latin typeface="Symbol"/>
                <a:cs typeface="Symbol"/>
              </a:rPr>
              <a:t></a:t>
            </a:r>
            <a:r>
              <a:rPr sz="2750" i="1" spc="-210" dirty="0">
                <a:latin typeface="Symbol"/>
                <a:cs typeface="Symbol"/>
              </a:rPr>
              <a:t></a:t>
            </a:r>
            <a:r>
              <a:rPr sz="2625" spc="-315" baseline="41269" dirty="0">
                <a:latin typeface="Times New Roman"/>
                <a:cs typeface="Times New Roman"/>
              </a:rPr>
              <a:t>2</a:t>
            </a:r>
            <a:endParaRPr sz="2625" baseline="4126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40259" y="5071612"/>
            <a:ext cx="102489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i="1" spc="20" dirty="0">
                <a:latin typeface="Times New Roman"/>
                <a:cs typeface="Times New Roman"/>
              </a:rPr>
              <a:t>c</a:t>
            </a:r>
            <a:r>
              <a:rPr sz="1750" spc="20" dirty="0">
                <a:latin typeface="Times New Roman"/>
                <a:cs typeface="Times New Roman"/>
              </a:rPr>
              <a:t>(</a:t>
            </a:r>
            <a:r>
              <a:rPr sz="1750" i="1" spc="20" dirty="0">
                <a:latin typeface="Times New Roman"/>
                <a:cs typeface="Times New Roman"/>
              </a:rPr>
              <a:t>t</a:t>
            </a:r>
            <a:r>
              <a:rPr sz="1750" spc="20" dirty="0">
                <a:latin typeface="Times New Roman"/>
                <a:cs typeface="Times New Roman"/>
              </a:rPr>
              <a:t>) </a:t>
            </a:r>
            <a:r>
              <a:rPr sz="1750" spc="-25" dirty="0">
                <a:latin typeface="Symbol"/>
                <a:cs typeface="Symbol"/>
              </a:rPr>
              <a:t>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i="1" spc="-20" dirty="0">
                <a:latin typeface="Times New Roman"/>
                <a:cs typeface="Times New Roman"/>
              </a:rPr>
              <a:t>k </a:t>
            </a:r>
            <a:r>
              <a:rPr sz="1750" spc="-25" dirty="0">
                <a:latin typeface="Symbol"/>
                <a:cs typeface="Symbol"/>
              </a:rPr>
              <a:t></a:t>
            </a:r>
            <a:r>
              <a:rPr sz="1750" spc="-275" dirty="0">
                <a:latin typeface="Times New Roman"/>
                <a:cs typeface="Times New Roman"/>
              </a:rPr>
              <a:t> </a:t>
            </a:r>
            <a:r>
              <a:rPr sz="1750" i="1" spc="-20" dirty="0">
                <a:latin typeface="Times New Roman"/>
                <a:cs typeface="Times New Roman"/>
              </a:rPr>
              <a:t>k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696191" y="5060071"/>
            <a:ext cx="127317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spc="-145" dirty="0">
                <a:latin typeface="Times New Roman"/>
                <a:cs typeface="Times New Roman"/>
              </a:rPr>
              <a:t>cos(</a:t>
            </a:r>
            <a:r>
              <a:rPr sz="1800" i="1" spc="-145" dirty="0">
                <a:latin typeface="Symbol"/>
                <a:cs typeface="Symbol"/>
              </a:rPr>
              <a:t></a:t>
            </a:r>
            <a:r>
              <a:rPr sz="1500" i="1" spc="-217" baseline="-25000" dirty="0">
                <a:latin typeface="Times New Roman"/>
                <a:cs typeface="Times New Roman"/>
              </a:rPr>
              <a:t>d 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750" i="1" spc="5" dirty="0">
                <a:latin typeface="Times New Roman"/>
                <a:cs typeface="Times New Roman"/>
              </a:rPr>
              <a:t>t </a:t>
            </a:r>
            <a:r>
              <a:rPr sz="1750" spc="-175" dirty="0">
                <a:latin typeface="Symbol"/>
                <a:cs typeface="Symbol"/>
              </a:rPr>
              <a:t></a:t>
            </a:r>
            <a:r>
              <a:rPr sz="1800" i="1" spc="-175" dirty="0">
                <a:latin typeface="Symbol"/>
                <a:cs typeface="Symbol"/>
              </a:rPr>
              <a:t></a:t>
            </a:r>
            <a:r>
              <a:rPr sz="1500" spc="-262" baseline="-25000" dirty="0">
                <a:latin typeface="Times New Roman"/>
                <a:cs typeface="Times New Roman"/>
              </a:rPr>
              <a:t>2 </a:t>
            </a:r>
            <a:r>
              <a:rPr sz="1750" spc="-15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45434" y="4898302"/>
            <a:ext cx="17018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i="1" spc="-15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92743" y="4960721"/>
            <a:ext cx="1753235" cy="4394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ts val="2580"/>
              </a:lnSpc>
              <a:spcBef>
                <a:spcPts val="120"/>
              </a:spcBef>
            </a:pPr>
            <a:r>
              <a:rPr sz="1750" spc="-65" dirty="0">
                <a:latin typeface="Times New Roman"/>
                <a:cs typeface="Times New Roman"/>
              </a:rPr>
              <a:t>cos(</a:t>
            </a:r>
            <a:r>
              <a:rPr sz="1800" i="1" spc="-65" dirty="0">
                <a:latin typeface="Symbol"/>
                <a:cs typeface="Symbol"/>
              </a:rPr>
              <a:t></a:t>
            </a:r>
            <a:r>
              <a:rPr sz="1800" i="1" spc="-65" dirty="0">
                <a:latin typeface="Times New Roman"/>
                <a:cs typeface="Times New Roman"/>
              </a:rPr>
              <a:t> </a:t>
            </a:r>
            <a:r>
              <a:rPr sz="1750" i="1" spc="-15" dirty="0">
                <a:latin typeface="Times New Roman"/>
                <a:cs typeface="Times New Roman"/>
              </a:rPr>
              <a:t>t </a:t>
            </a:r>
            <a:r>
              <a:rPr sz="1750" spc="-10" dirty="0">
                <a:latin typeface="Symbol"/>
                <a:cs typeface="Symbol"/>
              </a:rPr>
              <a:t></a:t>
            </a:r>
            <a:r>
              <a:rPr sz="1800" i="1" spc="-10" dirty="0">
                <a:latin typeface="Symbol"/>
                <a:cs typeface="Symbol"/>
              </a:rPr>
              <a:t></a:t>
            </a:r>
            <a:r>
              <a:rPr sz="1750" spc="-10" dirty="0">
                <a:latin typeface="Times New Roman"/>
                <a:cs typeface="Times New Roman"/>
              </a:rPr>
              <a:t>) </a:t>
            </a:r>
            <a:r>
              <a:rPr sz="1750" spc="-25" dirty="0">
                <a:latin typeface="Symbol"/>
                <a:cs typeface="Symbol"/>
              </a:rPr>
              <a:t>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3900" i="1" spc="-179" baseline="10683" dirty="0">
                <a:latin typeface="Times New Roman"/>
                <a:cs typeface="Times New Roman"/>
              </a:rPr>
              <a:t>A</a:t>
            </a:r>
            <a:r>
              <a:rPr sz="2625" spc="-179" baseline="-4761" dirty="0">
                <a:latin typeface="Times New Roman"/>
                <a:cs typeface="Times New Roman"/>
              </a:rPr>
              <a:t>2</a:t>
            </a:r>
            <a:endParaRPr sz="2625" baseline="-4761">
              <a:latin typeface="Times New Roman"/>
              <a:cs typeface="Times New Roman"/>
            </a:endParaRPr>
          </a:p>
          <a:p>
            <a:pPr marL="558165">
              <a:lnSpc>
                <a:spcPts val="660"/>
              </a:lnSpc>
              <a:tabLst>
                <a:tab pos="1049020" algn="l"/>
              </a:tabLst>
            </a:pPr>
            <a:r>
              <a:rPr sz="1000" i="1" spc="30" dirty="0">
                <a:latin typeface="Times New Roman"/>
                <a:cs typeface="Times New Roman"/>
              </a:rPr>
              <a:t>d</a:t>
            </a:r>
            <a:r>
              <a:rPr sz="1000" spc="30" dirty="0">
                <a:latin typeface="Times New Roman"/>
                <a:cs typeface="Times New Roman"/>
              </a:rPr>
              <a:t>1	</a:t>
            </a:r>
            <a:r>
              <a:rPr sz="1000" spc="-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71678" y="4898302"/>
            <a:ext cx="170180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i="1" spc="-15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74861" y="4829548"/>
            <a:ext cx="14014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01675" algn="l"/>
              </a:tabLst>
            </a:pPr>
            <a:r>
              <a:rPr sz="1000" spc="10" dirty="0">
                <a:latin typeface="Symbol"/>
                <a:cs typeface="Symbol"/>
              </a:rPr>
              <a:t></a:t>
            </a:r>
            <a:r>
              <a:rPr sz="1000" i="1" spc="10" dirty="0">
                <a:latin typeface="Times New Roman"/>
                <a:cs typeface="Times New Roman"/>
              </a:rPr>
              <a:t>t</a:t>
            </a:r>
            <a:r>
              <a:rPr sz="1000" i="1" spc="110" dirty="0">
                <a:latin typeface="Times New Roman"/>
                <a:cs typeface="Times New Roman"/>
              </a:rPr>
              <a:t> </a:t>
            </a:r>
            <a:r>
              <a:rPr sz="2625" spc="-37" baseline="-33333" dirty="0">
                <a:latin typeface="Symbol"/>
                <a:cs typeface="Symbol"/>
              </a:rPr>
              <a:t></a:t>
            </a:r>
            <a:r>
              <a:rPr sz="2625" spc="-179" baseline="-33333" dirty="0">
                <a:latin typeface="Times New Roman"/>
                <a:cs typeface="Times New Roman"/>
              </a:rPr>
              <a:t> </a:t>
            </a:r>
            <a:r>
              <a:rPr sz="2625" i="1" spc="-30" baseline="-33333" dirty="0">
                <a:latin typeface="Times New Roman"/>
                <a:cs typeface="Times New Roman"/>
              </a:rPr>
              <a:t>k	</a:t>
            </a:r>
            <a:r>
              <a:rPr sz="1000" spc="5" dirty="0">
                <a:latin typeface="Symbol"/>
                <a:cs typeface="Symbol"/>
              </a:rPr>
              <a:t></a:t>
            </a:r>
            <a:r>
              <a:rPr sz="1000" spc="5" dirty="0">
                <a:latin typeface="Times New Roman"/>
                <a:cs typeface="Times New Roman"/>
              </a:rPr>
              <a:t>3</a:t>
            </a:r>
            <a:r>
              <a:rPr sz="1000" i="1" spc="5" dirty="0">
                <a:latin typeface="Times New Roman"/>
                <a:cs typeface="Times New Roman"/>
              </a:rPr>
              <a:t>t </a:t>
            </a:r>
            <a:r>
              <a:rPr sz="2625" spc="-37" baseline="-33333" dirty="0">
                <a:latin typeface="Symbol"/>
                <a:cs typeface="Symbol"/>
              </a:rPr>
              <a:t></a:t>
            </a:r>
            <a:r>
              <a:rPr sz="2625" spc="-217" baseline="-33333" dirty="0">
                <a:latin typeface="Times New Roman"/>
                <a:cs typeface="Times New Roman"/>
              </a:rPr>
              <a:t> </a:t>
            </a:r>
            <a:r>
              <a:rPr sz="3900" i="1" spc="-322" baseline="-11752" dirty="0">
                <a:latin typeface="Times New Roman"/>
                <a:cs typeface="Times New Roman"/>
              </a:rPr>
              <a:t>A</a:t>
            </a:r>
            <a:r>
              <a:rPr sz="2625" spc="-322" baseline="-38095" dirty="0">
                <a:latin typeface="Times New Roman"/>
                <a:cs typeface="Times New Roman"/>
              </a:rPr>
              <a:t>1</a:t>
            </a:r>
            <a:endParaRPr sz="2625" baseline="-3809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71112" y="5016193"/>
            <a:ext cx="131889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8620" algn="l"/>
                <a:tab pos="1056640" algn="l"/>
              </a:tabLst>
            </a:pPr>
            <a:r>
              <a:rPr sz="1000" spc="-5" dirty="0">
                <a:latin typeface="Times New Roman"/>
                <a:cs typeface="Times New Roman"/>
              </a:rPr>
              <a:t>1	2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3900" i="1" spc="-22" baseline="-2136" dirty="0">
                <a:latin typeface="Times New Roman"/>
                <a:cs typeface="Times New Roman"/>
              </a:rPr>
              <a:t>e	</a:t>
            </a:r>
            <a:r>
              <a:rPr sz="1000" spc="-5" dirty="0">
                <a:latin typeface="Times New Roman"/>
                <a:cs typeface="Times New Roman"/>
              </a:rPr>
              <a:t>3 </a:t>
            </a:r>
            <a:r>
              <a:rPr sz="3900" i="1" spc="-22" baseline="-2136" dirty="0">
                <a:latin typeface="Times New Roman"/>
                <a:cs typeface="Times New Roman"/>
              </a:rPr>
              <a:t>e</a:t>
            </a:r>
            <a:endParaRPr sz="3900" baseline="-2136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164435" y="4594337"/>
            <a:ext cx="57213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00" spc="-195" dirty="0">
                <a:latin typeface="Symbol"/>
                <a:cs typeface="Symbol"/>
              </a:rPr>
              <a:t></a:t>
            </a:r>
            <a:r>
              <a:rPr sz="2700" i="1" spc="-187" baseline="-7716" dirty="0">
                <a:latin typeface="Symbol"/>
                <a:cs typeface="Symbol"/>
              </a:rPr>
              <a:t></a:t>
            </a:r>
            <a:r>
              <a:rPr sz="1050" i="1" spc="-340" dirty="0">
                <a:latin typeface="Symbol"/>
                <a:cs typeface="Symbol"/>
              </a:rPr>
              <a:t></a:t>
            </a:r>
            <a:r>
              <a:rPr sz="1050" i="1" spc="7" baseline="-19841" dirty="0">
                <a:latin typeface="Times New Roman"/>
                <a:cs typeface="Times New Roman"/>
              </a:rPr>
              <a:t>n</a:t>
            </a:r>
            <a:r>
              <a:rPr sz="1050" i="1" spc="-112" baseline="-19841" dirty="0">
                <a:latin typeface="Times New Roman"/>
                <a:cs typeface="Times New Roman"/>
              </a:rPr>
              <a:t> </a:t>
            </a:r>
            <a:r>
              <a:rPr sz="1050" spc="7" baseline="-19841" dirty="0">
                <a:latin typeface="Times New Roman"/>
                <a:cs typeface="Times New Roman"/>
              </a:rPr>
              <a:t>2</a:t>
            </a:r>
            <a:r>
              <a:rPr sz="1050" spc="15" baseline="-19841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90678" y="4594337"/>
            <a:ext cx="55499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000" spc="-195" dirty="0">
                <a:latin typeface="Symbol"/>
                <a:cs typeface="Symbol"/>
              </a:rPr>
              <a:t></a:t>
            </a:r>
            <a:r>
              <a:rPr sz="2700" i="1" spc="-187" baseline="-7716" dirty="0">
                <a:latin typeface="Symbol"/>
                <a:cs typeface="Symbol"/>
              </a:rPr>
              <a:t></a:t>
            </a:r>
            <a:r>
              <a:rPr sz="1050" i="1" spc="-340" dirty="0">
                <a:latin typeface="Symbol"/>
                <a:cs typeface="Symbol"/>
              </a:rPr>
              <a:t></a:t>
            </a:r>
            <a:r>
              <a:rPr sz="1050" i="1" spc="37" baseline="-19841" dirty="0">
                <a:latin typeface="Times New Roman"/>
                <a:cs typeface="Times New Roman"/>
              </a:rPr>
              <a:t>n</a:t>
            </a:r>
            <a:r>
              <a:rPr sz="1050" spc="7" baseline="-19841" dirty="0">
                <a:latin typeface="Times New Roman"/>
                <a:cs typeface="Times New Roman"/>
              </a:rPr>
              <a:t>1</a:t>
            </a:r>
            <a:r>
              <a:rPr sz="1050" spc="-67" baseline="-19841" dirty="0">
                <a:latin typeface="Times New Roman"/>
                <a:cs typeface="Times New Roman"/>
              </a:rPr>
              <a:t> </a:t>
            </a:r>
            <a:r>
              <a:rPr sz="1000" i="1" spc="-5" dirty="0">
                <a:latin typeface="Times New Roman"/>
                <a:cs typeface="Times New Roman"/>
              </a:rPr>
              <a:t>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19961" y="6488941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5" h="16509">
                <a:moveTo>
                  <a:pt x="0" y="16106"/>
                </a:moveTo>
                <a:lnTo>
                  <a:pt x="25955" y="0"/>
                </a:lnTo>
              </a:path>
            </a:pathLst>
          </a:custGeom>
          <a:ln w="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45916" y="6493862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4" h="74295">
                <a:moveTo>
                  <a:pt x="0" y="0"/>
                </a:moveTo>
                <a:lnTo>
                  <a:pt x="36847" y="74267"/>
                </a:lnTo>
              </a:path>
            </a:pathLst>
          </a:custGeom>
          <a:ln w="16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87372" y="6345775"/>
            <a:ext cx="49530" cy="222885"/>
          </a:xfrm>
          <a:custGeom>
            <a:avLst/>
            <a:gdLst/>
            <a:ahLst/>
            <a:cxnLst/>
            <a:rect l="l" t="t" r="r" b="b"/>
            <a:pathLst>
              <a:path w="49530" h="222884">
                <a:moveTo>
                  <a:pt x="0" y="222354"/>
                </a:moveTo>
                <a:lnTo>
                  <a:pt x="48979" y="0"/>
                </a:lnTo>
              </a:path>
            </a:pathLst>
          </a:custGeom>
          <a:ln w="8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36352" y="6345775"/>
            <a:ext cx="193675" cy="0"/>
          </a:xfrm>
          <a:custGeom>
            <a:avLst/>
            <a:gdLst/>
            <a:ahLst/>
            <a:cxnLst/>
            <a:rect l="l" t="t" r="r" b="b"/>
            <a:pathLst>
              <a:path w="193675">
                <a:moveTo>
                  <a:pt x="0" y="0"/>
                </a:moveTo>
                <a:lnTo>
                  <a:pt x="193454" y="0"/>
                </a:lnTo>
              </a:path>
            </a:pathLst>
          </a:custGeom>
          <a:ln w="8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27959" y="6488941"/>
            <a:ext cx="26034" cy="16510"/>
          </a:xfrm>
          <a:custGeom>
            <a:avLst/>
            <a:gdLst/>
            <a:ahLst/>
            <a:cxnLst/>
            <a:rect l="l" t="t" r="r" b="b"/>
            <a:pathLst>
              <a:path w="26034" h="16509">
                <a:moveTo>
                  <a:pt x="0" y="16106"/>
                </a:moveTo>
                <a:lnTo>
                  <a:pt x="25972" y="0"/>
                </a:lnTo>
              </a:path>
            </a:pathLst>
          </a:custGeom>
          <a:ln w="87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3932" y="6493862"/>
            <a:ext cx="37465" cy="74295"/>
          </a:xfrm>
          <a:custGeom>
            <a:avLst/>
            <a:gdLst/>
            <a:ahLst/>
            <a:cxnLst/>
            <a:rect l="l" t="t" r="r" b="b"/>
            <a:pathLst>
              <a:path w="37465" h="74295">
                <a:moveTo>
                  <a:pt x="0" y="0"/>
                </a:moveTo>
                <a:lnTo>
                  <a:pt x="37199" y="74267"/>
                </a:lnTo>
              </a:path>
            </a:pathLst>
          </a:custGeom>
          <a:ln w="169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95320" y="6345775"/>
            <a:ext cx="49530" cy="222885"/>
          </a:xfrm>
          <a:custGeom>
            <a:avLst/>
            <a:gdLst/>
            <a:ahLst/>
            <a:cxnLst/>
            <a:rect l="l" t="t" r="r" b="b"/>
            <a:pathLst>
              <a:path w="49529" h="222884">
                <a:moveTo>
                  <a:pt x="0" y="222354"/>
                </a:moveTo>
                <a:lnTo>
                  <a:pt x="49096" y="0"/>
                </a:lnTo>
              </a:path>
            </a:pathLst>
          </a:custGeom>
          <a:ln w="8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44417" y="6345775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25" y="0"/>
                </a:lnTo>
              </a:path>
            </a:pathLst>
          </a:custGeom>
          <a:ln w="8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775613" y="6535360"/>
            <a:ext cx="8572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-3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441688" y="6535360"/>
            <a:ext cx="8572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-3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4953" y="6641392"/>
            <a:ext cx="15621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i="1" spc="4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37565" y="6469592"/>
            <a:ext cx="15621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i="1" spc="4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62148" y="6641392"/>
            <a:ext cx="14605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i="1" spc="-3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48842" y="6469592"/>
            <a:ext cx="14605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i="1" spc="-35" dirty="0">
                <a:latin typeface="Times New Roman"/>
                <a:cs typeface="Times New Roman"/>
              </a:rPr>
              <a:t>n</a:t>
            </a:r>
            <a:r>
              <a:rPr sz="1000" spc="-30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70026" y="6483289"/>
            <a:ext cx="26098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0" dirty="0">
                <a:latin typeface="Times New Roman"/>
                <a:cs typeface="Times New Roman"/>
              </a:rPr>
              <a:t>2</a:t>
            </a:r>
            <a:r>
              <a:rPr sz="1800" i="1" spc="-120" dirty="0">
                <a:latin typeface="Symbol"/>
                <a:cs typeface="Symbol"/>
              </a:rPr>
              <a:t>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27221" y="6483289"/>
            <a:ext cx="26098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20" dirty="0">
                <a:latin typeface="Times New Roman"/>
                <a:cs typeface="Times New Roman"/>
              </a:rPr>
              <a:t>2</a:t>
            </a:r>
            <a:r>
              <a:rPr sz="1800" i="1" spc="-120" dirty="0">
                <a:latin typeface="Symbol"/>
                <a:cs typeface="Symbol"/>
              </a:rPr>
              <a:t>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00885" y="6196231"/>
            <a:ext cx="429006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07365" algn="l"/>
                <a:tab pos="854075" algn="l"/>
                <a:tab pos="1136650" algn="l"/>
                <a:tab pos="3101340" algn="l"/>
                <a:tab pos="3678554" algn="l"/>
              </a:tabLst>
            </a:pPr>
            <a:r>
              <a:rPr sz="1700" i="1" spc="-55" dirty="0">
                <a:latin typeface="Times New Roman"/>
                <a:cs typeface="Times New Roman"/>
              </a:rPr>
              <a:t>and	</a:t>
            </a:r>
            <a:r>
              <a:rPr sz="1800" i="1" spc="-120" dirty="0">
                <a:latin typeface="Symbol"/>
                <a:cs typeface="Symbol"/>
              </a:rPr>
              <a:t></a:t>
            </a:r>
            <a:r>
              <a:rPr sz="1800" spc="-120" dirty="0">
                <a:latin typeface="Times New Roman"/>
                <a:cs typeface="Times New Roman"/>
              </a:rPr>
              <a:t>	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17 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 4.12</a:t>
            </a:r>
            <a:r>
              <a:rPr sz="1700" i="1" spc="-40" dirty="0">
                <a:latin typeface="Times New Roman"/>
                <a:cs typeface="Times New Roman"/>
              </a:rPr>
              <a:t>rad </a:t>
            </a:r>
            <a:r>
              <a:rPr sz="1700" spc="-20" dirty="0">
                <a:latin typeface="Times New Roman"/>
                <a:cs typeface="Times New Roman"/>
              </a:rPr>
              <a:t>/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sec, 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4050" i="1" spc="-195" baseline="-5144" dirty="0">
                <a:latin typeface="Symbol"/>
                <a:cs typeface="Symbol"/>
              </a:rPr>
              <a:t></a:t>
            </a:r>
            <a:r>
              <a:rPr sz="4050" spc="-195" baseline="-5144" dirty="0">
                <a:latin typeface="Times New Roman"/>
                <a:cs typeface="Times New Roman"/>
              </a:rPr>
              <a:t>	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2550" u="sng" spc="-60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550" u="sng" spc="89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spc="-60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	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0.97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81919" y="6196231"/>
            <a:ext cx="36474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65125" algn="l"/>
                <a:tab pos="647065" algn="l"/>
                <a:tab pos="2477770" algn="l"/>
                <a:tab pos="3035300" algn="l"/>
              </a:tabLst>
            </a:pPr>
            <a:r>
              <a:rPr sz="1800" i="1" spc="-120" dirty="0">
                <a:latin typeface="Symbol"/>
                <a:cs typeface="Symbol"/>
              </a:rPr>
              <a:t></a:t>
            </a:r>
            <a:r>
              <a:rPr sz="1800" spc="-120" dirty="0">
                <a:latin typeface="Times New Roman"/>
                <a:cs typeface="Times New Roman"/>
              </a:rPr>
              <a:t>	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	</a:t>
            </a:r>
            <a:r>
              <a:rPr sz="1700" spc="-50" dirty="0">
                <a:latin typeface="Times New Roman"/>
                <a:cs typeface="Times New Roman"/>
              </a:rPr>
              <a:t>13 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 3.6</a:t>
            </a:r>
            <a:r>
              <a:rPr sz="1700" i="1" spc="-40" dirty="0">
                <a:latin typeface="Times New Roman"/>
                <a:cs typeface="Times New Roman"/>
              </a:rPr>
              <a:t>rad </a:t>
            </a:r>
            <a:r>
              <a:rPr sz="1700" spc="-20" dirty="0">
                <a:latin typeface="Times New Roman"/>
                <a:cs typeface="Times New Roman"/>
              </a:rPr>
              <a:t>/</a:t>
            </a:r>
            <a:r>
              <a:rPr sz="1700" spc="-130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sec, 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4050" i="1" spc="-195" baseline="-5144" dirty="0">
                <a:latin typeface="Symbol"/>
                <a:cs typeface="Symbol"/>
              </a:rPr>
              <a:t></a:t>
            </a:r>
            <a:r>
              <a:rPr sz="4050" spc="-195" baseline="-5144" dirty="0">
                <a:latin typeface="Times New Roman"/>
                <a:cs typeface="Times New Roman"/>
              </a:rPr>
              <a:t>	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2550" u="sng" spc="-60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550" u="sng" spc="-7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50" u="sng" spc="-60" baseline="3594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	</a:t>
            </a:r>
            <a:r>
              <a:rPr sz="1700" spc="-40" dirty="0">
                <a:latin typeface="Symbol"/>
                <a:cs typeface="Symbol"/>
              </a:rPr>
              <a:t>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55" dirty="0">
                <a:latin typeface="Times New Roman"/>
                <a:cs typeface="Times New Roman"/>
              </a:rPr>
              <a:t>0.55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3865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</a:t>
            </a:r>
            <a:r>
              <a:rPr spc="-160" dirty="0"/>
              <a:t> </a:t>
            </a:r>
            <a:r>
              <a:rPr spc="-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75079"/>
            <a:ext cx="81686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Suppose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we have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a simple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mass,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spring,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and damper</a:t>
            </a:r>
            <a:r>
              <a:rPr sz="22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problem.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53031"/>
            <a:ext cx="53632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modeling equation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of this system</a:t>
            </a:r>
            <a:r>
              <a:rPr sz="2200" spc="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3492658"/>
            <a:ext cx="2900680" cy="18148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03860" indent="-366395">
              <a:lnSpc>
                <a:spcPct val="100000"/>
              </a:lnSpc>
              <a:spcBef>
                <a:spcPts val="495"/>
              </a:spcBef>
              <a:buSzPct val="75000"/>
              <a:buFont typeface="Wingdings"/>
              <a:buChar char=""/>
              <a:tabLst>
                <a:tab pos="403860" algn="l"/>
                <a:tab pos="4044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Let</a:t>
            </a:r>
            <a:endParaRPr sz="2200">
              <a:latin typeface="Trebuchet MS"/>
              <a:cs typeface="Trebuchet MS"/>
            </a:endParaRPr>
          </a:p>
          <a:p>
            <a:pPr marL="723900" lvl="1" indent="-22923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7245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M =</a:t>
            </a:r>
            <a:r>
              <a:rPr sz="2000" spc="-2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1kg</a:t>
            </a:r>
            <a:endParaRPr sz="2000">
              <a:latin typeface="Trebuchet MS"/>
              <a:cs typeface="Trebuchet MS"/>
            </a:endParaRPr>
          </a:p>
          <a:p>
            <a:pPr marL="723900" lvl="1" indent="-22923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724535" algn="l"/>
              </a:tabLst>
            </a:pPr>
            <a:r>
              <a:rPr sz="2000" i="1" spc="5" dirty="0">
                <a:solidFill>
                  <a:srgbClr val="004982"/>
                </a:solidFill>
                <a:latin typeface="Trebuchet MS"/>
                <a:cs typeface="Trebuchet MS"/>
              </a:rPr>
              <a:t>f</a:t>
            </a:r>
            <a:r>
              <a:rPr sz="1950" i="1" spc="7" baseline="-21367" dirty="0">
                <a:solidFill>
                  <a:srgbClr val="004982"/>
                </a:solidFill>
                <a:latin typeface="Trebuchet MS"/>
                <a:cs typeface="Trebuchet MS"/>
              </a:rPr>
              <a:t>v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10</a:t>
            </a:r>
            <a:r>
              <a:rPr sz="2000" spc="-2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N.s/m</a:t>
            </a:r>
            <a:endParaRPr sz="2000">
              <a:latin typeface="Trebuchet MS"/>
              <a:cs typeface="Trebuchet MS"/>
            </a:endParaRPr>
          </a:p>
          <a:p>
            <a:pPr marL="723900" lvl="1" indent="-229235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7245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k = 20</a:t>
            </a:r>
            <a:r>
              <a:rPr sz="2000" spc="-4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N/m</a:t>
            </a:r>
            <a:endParaRPr sz="2000">
              <a:latin typeface="Trebuchet MS"/>
              <a:cs typeface="Trebuchet MS"/>
            </a:endParaRPr>
          </a:p>
          <a:p>
            <a:pPr marL="723900" lvl="1" indent="-22923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7245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F(s) = 1 =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unit</a:t>
            </a:r>
            <a:r>
              <a:rPr sz="2000" spc="-1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step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3523" y="5924232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>
                <a:moveTo>
                  <a:pt x="0" y="0"/>
                </a:moveTo>
                <a:lnTo>
                  <a:pt x="606551" y="0"/>
                </a:lnTo>
              </a:path>
            </a:pathLst>
          </a:custGeom>
          <a:ln w="198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64507" y="5898286"/>
            <a:ext cx="624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1F5F"/>
                </a:solidFill>
                <a:latin typeface="Cambria Math"/>
                <a:cs typeface="Cambria Math"/>
              </a:rPr>
              <a:t>𝐹</a:t>
            </a:r>
            <a:r>
              <a:rPr sz="2400" spc="-5" dirty="0">
                <a:solidFill>
                  <a:srgbClr val="001F5F"/>
                </a:solidFill>
                <a:latin typeface="Cambria Math"/>
                <a:cs typeface="Cambria Math"/>
              </a:rPr>
              <a:t>(</a:t>
            </a:r>
            <a:r>
              <a:rPr sz="2400" spc="5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6059" y="5463946"/>
            <a:ext cx="994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001F5F"/>
                </a:solidFill>
                <a:latin typeface="Cambria Math"/>
                <a:cs typeface="Cambria Math"/>
              </a:rPr>
              <a:t>𝑋(𝑠)</a:t>
            </a:r>
            <a:r>
              <a:rPr sz="2400" spc="7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3600" baseline="-41666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endParaRPr sz="3600" baseline="-41666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41847" y="5924232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>
                <a:moveTo>
                  <a:pt x="0" y="0"/>
                </a:moveTo>
                <a:lnTo>
                  <a:pt x="1976627" y="0"/>
                </a:lnTo>
              </a:path>
            </a:pathLst>
          </a:custGeom>
          <a:ln w="198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1439" y="5395366"/>
            <a:ext cx="1987550" cy="8940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640"/>
              </a:spcBef>
            </a:pP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400" spc="70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625" spc="104" baseline="22222" dirty="0">
                <a:solidFill>
                  <a:srgbClr val="001F5F"/>
                </a:solidFill>
                <a:latin typeface="Cambria Math"/>
                <a:cs typeface="Cambria Math"/>
              </a:rPr>
              <a:t>2 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+ 10 𝑠 +</a:t>
            </a:r>
            <a:r>
              <a:rPr sz="2400" spc="-32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1F5F"/>
                </a:solidFill>
                <a:latin typeface="Cambria Math"/>
                <a:cs typeface="Cambria Math"/>
              </a:rPr>
              <a:t>20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12785" y="1995677"/>
            <a:ext cx="249935" cy="1687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12785" y="1995677"/>
            <a:ext cx="250190" cy="1687195"/>
          </a:xfrm>
          <a:custGeom>
            <a:avLst/>
            <a:gdLst/>
            <a:ahLst/>
            <a:cxnLst/>
            <a:rect l="l" t="t" r="r" b="b"/>
            <a:pathLst>
              <a:path w="250190" h="1687195">
                <a:moveTo>
                  <a:pt x="0" y="1687068"/>
                </a:moveTo>
                <a:lnTo>
                  <a:pt x="249935" y="1687068"/>
                </a:lnTo>
                <a:lnTo>
                  <a:pt x="249935" y="0"/>
                </a:lnTo>
                <a:lnTo>
                  <a:pt x="0" y="0"/>
                </a:lnTo>
                <a:lnTo>
                  <a:pt x="0" y="1687068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62721" y="3307841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75142" y="3182873"/>
            <a:ext cx="0" cy="250190"/>
          </a:xfrm>
          <a:custGeom>
            <a:avLst/>
            <a:gdLst/>
            <a:ahLst/>
            <a:cxnLst/>
            <a:rect l="l" t="t" r="r" b="b"/>
            <a:pathLst>
              <a:path h="250189">
                <a:moveTo>
                  <a:pt x="0" y="0"/>
                </a:moveTo>
                <a:lnTo>
                  <a:pt x="0" y="249936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75142" y="3182873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75142" y="3432809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49283" y="3244595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67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50045" y="330784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35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12402" y="1995677"/>
            <a:ext cx="500380" cy="1687195"/>
          </a:xfrm>
          <a:custGeom>
            <a:avLst/>
            <a:gdLst/>
            <a:ahLst/>
            <a:cxnLst/>
            <a:rect l="l" t="t" r="r" b="b"/>
            <a:pathLst>
              <a:path w="500379" h="1687195">
                <a:moveTo>
                  <a:pt x="0" y="1687068"/>
                </a:moveTo>
                <a:lnTo>
                  <a:pt x="499872" y="1687068"/>
                </a:lnTo>
                <a:lnTo>
                  <a:pt x="499872" y="0"/>
                </a:lnTo>
                <a:lnTo>
                  <a:pt x="0" y="0"/>
                </a:lnTo>
                <a:lnTo>
                  <a:pt x="0" y="168706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62721" y="2370582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9981" y="2370582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>
                <a:moveTo>
                  <a:pt x="0" y="0"/>
                </a:moveTo>
                <a:lnTo>
                  <a:pt x="31242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75142" y="2370582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5" h="125094">
                <a:moveTo>
                  <a:pt x="0" y="0"/>
                </a:moveTo>
                <a:lnTo>
                  <a:pt x="45291" y="8090"/>
                </a:lnTo>
                <a:lnTo>
                  <a:pt x="81343" y="32099"/>
                </a:lnTo>
                <a:lnTo>
                  <a:pt x="100333" y="69423"/>
                </a:lnTo>
                <a:lnTo>
                  <a:pt x="100774" y="85074"/>
                </a:lnTo>
                <a:lnTo>
                  <a:pt x="99405" y="99843"/>
                </a:lnTo>
                <a:lnTo>
                  <a:pt x="97154" y="111125"/>
                </a:lnTo>
                <a:lnTo>
                  <a:pt x="93852" y="122681"/>
                </a:lnTo>
                <a:lnTo>
                  <a:pt x="85851" y="123825"/>
                </a:lnTo>
                <a:lnTo>
                  <a:pt x="77724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31291" y="2370582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5" h="125094">
                <a:moveTo>
                  <a:pt x="100822" y="0"/>
                </a:moveTo>
                <a:lnTo>
                  <a:pt x="55477" y="8090"/>
                </a:lnTo>
                <a:lnTo>
                  <a:pt x="19431" y="32099"/>
                </a:lnTo>
                <a:lnTo>
                  <a:pt x="470" y="69423"/>
                </a:lnTo>
                <a:lnTo>
                  <a:pt x="0" y="85074"/>
                </a:lnTo>
                <a:lnTo>
                  <a:pt x="1363" y="99843"/>
                </a:lnTo>
                <a:lnTo>
                  <a:pt x="3667" y="111125"/>
                </a:lnTo>
                <a:lnTo>
                  <a:pt x="6842" y="122681"/>
                </a:lnTo>
                <a:lnTo>
                  <a:pt x="14970" y="123825"/>
                </a:lnTo>
                <a:lnTo>
                  <a:pt x="23098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32114" y="2370582"/>
            <a:ext cx="99695" cy="125095"/>
          </a:xfrm>
          <a:custGeom>
            <a:avLst/>
            <a:gdLst/>
            <a:ahLst/>
            <a:cxnLst/>
            <a:rect l="l" t="t" r="r" b="b"/>
            <a:pathLst>
              <a:path w="99695" h="125094">
                <a:moveTo>
                  <a:pt x="0" y="0"/>
                </a:moveTo>
                <a:lnTo>
                  <a:pt x="44648" y="8090"/>
                </a:lnTo>
                <a:lnTo>
                  <a:pt x="80152" y="32099"/>
                </a:lnTo>
                <a:lnTo>
                  <a:pt x="98883" y="69423"/>
                </a:lnTo>
                <a:lnTo>
                  <a:pt x="99329" y="85074"/>
                </a:lnTo>
                <a:lnTo>
                  <a:pt x="97990" y="99843"/>
                </a:lnTo>
                <a:lnTo>
                  <a:pt x="95757" y="111125"/>
                </a:lnTo>
                <a:lnTo>
                  <a:pt x="92582" y="122681"/>
                </a:lnTo>
                <a:lnTo>
                  <a:pt x="84581" y="123825"/>
                </a:lnTo>
                <a:lnTo>
                  <a:pt x="76580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88264" y="2370582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5" h="125094">
                <a:moveTo>
                  <a:pt x="100822" y="0"/>
                </a:moveTo>
                <a:lnTo>
                  <a:pt x="55477" y="8090"/>
                </a:lnTo>
                <a:lnTo>
                  <a:pt x="19431" y="32099"/>
                </a:lnTo>
                <a:lnTo>
                  <a:pt x="470" y="69423"/>
                </a:lnTo>
                <a:lnTo>
                  <a:pt x="0" y="85074"/>
                </a:lnTo>
                <a:lnTo>
                  <a:pt x="1363" y="99843"/>
                </a:lnTo>
                <a:lnTo>
                  <a:pt x="3667" y="111125"/>
                </a:lnTo>
                <a:lnTo>
                  <a:pt x="6842" y="122681"/>
                </a:lnTo>
                <a:lnTo>
                  <a:pt x="14970" y="123825"/>
                </a:lnTo>
                <a:lnTo>
                  <a:pt x="23098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6038" y="2370582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5" h="125094">
                <a:moveTo>
                  <a:pt x="0" y="0"/>
                </a:moveTo>
                <a:lnTo>
                  <a:pt x="45291" y="8090"/>
                </a:lnTo>
                <a:lnTo>
                  <a:pt x="81343" y="32099"/>
                </a:lnTo>
                <a:lnTo>
                  <a:pt x="100333" y="69423"/>
                </a:lnTo>
                <a:lnTo>
                  <a:pt x="100774" y="85074"/>
                </a:lnTo>
                <a:lnTo>
                  <a:pt x="99405" y="99843"/>
                </a:lnTo>
                <a:lnTo>
                  <a:pt x="97154" y="111125"/>
                </a:lnTo>
                <a:lnTo>
                  <a:pt x="93852" y="122681"/>
                </a:lnTo>
                <a:lnTo>
                  <a:pt x="85851" y="123825"/>
                </a:lnTo>
                <a:lnTo>
                  <a:pt x="77723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43680" y="2370582"/>
            <a:ext cx="99695" cy="125095"/>
          </a:xfrm>
          <a:custGeom>
            <a:avLst/>
            <a:gdLst/>
            <a:ahLst/>
            <a:cxnLst/>
            <a:rect l="l" t="t" r="r" b="b"/>
            <a:pathLst>
              <a:path w="99695" h="125094">
                <a:moveTo>
                  <a:pt x="99329" y="0"/>
                </a:moveTo>
                <a:lnTo>
                  <a:pt x="54681" y="8090"/>
                </a:lnTo>
                <a:lnTo>
                  <a:pt x="19129" y="32099"/>
                </a:lnTo>
                <a:lnTo>
                  <a:pt x="446" y="69423"/>
                </a:lnTo>
                <a:lnTo>
                  <a:pt x="0" y="85074"/>
                </a:lnTo>
                <a:lnTo>
                  <a:pt x="1339" y="99843"/>
                </a:lnTo>
                <a:lnTo>
                  <a:pt x="3571" y="111125"/>
                </a:lnTo>
                <a:lnTo>
                  <a:pt x="6746" y="122681"/>
                </a:lnTo>
                <a:lnTo>
                  <a:pt x="14747" y="123825"/>
                </a:lnTo>
                <a:lnTo>
                  <a:pt x="22748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43009" y="2370582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5" h="125094">
                <a:moveTo>
                  <a:pt x="0" y="0"/>
                </a:moveTo>
                <a:lnTo>
                  <a:pt x="45291" y="8090"/>
                </a:lnTo>
                <a:lnTo>
                  <a:pt x="81343" y="32099"/>
                </a:lnTo>
                <a:lnTo>
                  <a:pt x="100333" y="69423"/>
                </a:lnTo>
                <a:lnTo>
                  <a:pt x="100774" y="85074"/>
                </a:lnTo>
                <a:lnTo>
                  <a:pt x="99405" y="99843"/>
                </a:lnTo>
                <a:lnTo>
                  <a:pt x="97155" y="111125"/>
                </a:lnTo>
                <a:lnTo>
                  <a:pt x="93853" y="122681"/>
                </a:lnTo>
                <a:lnTo>
                  <a:pt x="85851" y="123825"/>
                </a:lnTo>
                <a:lnTo>
                  <a:pt x="77724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9159" y="2370582"/>
            <a:ext cx="100965" cy="125095"/>
          </a:xfrm>
          <a:custGeom>
            <a:avLst/>
            <a:gdLst/>
            <a:ahLst/>
            <a:cxnLst/>
            <a:rect l="l" t="t" r="r" b="b"/>
            <a:pathLst>
              <a:path w="100965" h="125094">
                <a:moveTo>
                  <a:pt x="100822" y="0"/>
                </a:moveTo>
                <a:lnTo>
                  <a:pt x="55477" y="8090"/>
                </a:lnTo>
                <a:lnTo>
                  <a:pt x="19431" y="32099"/>
                </a:lnTo>
                <a:lnTo>
                  <a:pt x="470" y="69423"/>
                </a:lnTo>
                <a:lnTo>
                  <a:pt x="0" y="85074"/>
                </a:lnTo>
                <a:lnTo>
                  <a:pt x="1363" y="99843"/>
                </a:lnTo>
                <a:lnTo>
                  <a:pt x="3667" y="111125"/>
                </a:lnTo>
                <a:lnTo>
                  <a:pt x="6842" y="122681"/>
                </a:lnTo>
                <a:lnTo>
                  <a:pt x="14970" y="123825"/>
                </a:lnTo>
                <a:lnTo>
                  <a:pt x="23098" y="1249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544972" y="1892698"/>
            <a:ext cx="240029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i="1" spc="20" dirty="0">
                <a:latin typeface="Times New Roman"/>
                <a:cs typeface="Times New Roman"/>
              </a:rPr>
              <a:t>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69831" y="3414926"/>
            <a:ext cx="26416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00" i="1" spc="65" dirty="0">
                <a:latin typeface="Times New Roman"/>
                <a:cs typeface="Times New Roman"/>
              </a:rPr>
              <a:t>f</a:t>
            </a:r>
            <a:r>
              <a:rPr sz="2175" i="1" spc="97" baseline="-24904" dirty="0">
                <a:latin typeface="Times New Roman"/>
                <a:cs typeface="Times New Roman"/>
              </a:rPr>
              <a:t>v</a:t>
            </a:r>
            <a:endParaRPr sz="2175" baseline="-24904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12402" y="1995677"/>
            <a:ext cx="500380" cy="1687195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1989"/>
              </a:spcBef>
            </a:pPr>
            <a:r>
              <a:rPr sz="2500" i="1" spc="45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812273" y="2813304"/>
            <a:ext cx="500380" cy="114300"/>
          </a:xfrm>
          <a:custGeom>
            <a:avLst/>
            <a:gdLst/>
            <a:ahLst/>
            <a:cxnLst/>
            <a:rect l="l" t="t" r="r" b="b"/>
            <a:pathLst>
              <a:path w="500379" h="114300">
                <a:moveTo>
                  <a:pt x="309372" y="0"/>
                </a:moveTo>
                <a:lnTo>
                  <a:pt x="309372" y="114300"/>
                </a:lnTo>
                <a:lnTo>
                  <a:pt x="436372" y="76200"/>
                </a:lnTo>
                <a:lnTo>
                  <a:pt x="328422" y="76200"/>
                </a:lnTo>
                <a:lnTo>
                  <a:pt x="328422" y="38100"/>
                </a:lnTo>
                <a:lnTo>
                  <a:pt x="436372" y="38100"/>
                </a:lnTo>
                <a:lnTo>
                  <a:pt x="309372" y="0"/>
                </a:lnTo>
                <a:close/>
              </a:path>
              <a:path w="500379" h="114300">
                <a:moveTo>
                  <a:pt x="30937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9372" y="76200"/>
                </a:lnTo>
                <a:lnTo>
                  <a:pt x="309372" y="38100"/>
                </a:lnTo>
                <a:close/>
              </a:path>
              <a:path w="500379" h="114300">
                <a:moveTo>
                  <a:pt x="436372" y="38100"/>
                </a:moveTo>
                <a:lnTo>
                  <a:pt x="328422" y="38100"/>
                </a:lnTo>
                <a:lnTo>
                  <a:pt x="328422" y="76200"/>
                </a:lnTo>
                <a:lnTo>
                  <a:pt x="436372" y="76200"/>
                </a:lnTo>
                <a:lnTo>
                  <a:pt x="499872" y="57150"/>
                </a:lnTo>
                <a:lnTo>
                  <a:pt x="436372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970368" y="2393491"/>
            <a:ext cx="516255" cy="4089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i="1" spc="20" dirty="0">
                <a:latin typeface="Times New Roman"/>
                <a:cs typeface="Times New Roman"/>
              </a:rPr>
              <a:t>f</a:t>
            </a:r>
            <a:r>
              <a:rPr sz="2500" i="1" spc="-114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(</a:t>
            </a:r>
            <a:r>
              <a:rPr sz="2500" i="1" spc="60" dirty="0">
                <a:latin typeface="Times New Roman"/>
                <a:cs typeface="Times New Roman"/>
              </a:rPr>
              <a:t>t</a:t>
            </a:r>
            <a:r>
              <a:rPr sz="2500" spc="6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624821" y="2063495"/>
            <a:ext cx="500380" cy="114300"/>
          </a:xfrm>
          <a:custGeom>
            <a:avLst/>
            <a:gdLst/>
            <a:ahLst/>
            <a:cxnLst/>
            <a:rect l="l" t="t" r="r" b="b"/>
            <a:pathLst>
              <a:path w="500379" h="114300">
                <a:moveTo>
                  <a:pt x="309372" y="0"/>
                </a:moveTo>
                <a:lnTo>
                  <a:pt x="309372" y="114300"/>
                </a:lnTo>
                <a:lnTo>
                  <a:pt x="436372" y="76200"/>
                </a:lnTo>
                <a:lnTo>
                  <a:pt x="328422" y="76200"/>
                </a:lnTo>
                <a:lnTo>
                  <a:pt x="328422" y="38100"/>
                </a:lnTo>
                <a:lnTo>
                  <a:pt x="436372" y="38100"/>
                </a:lnTo>
                <a:lnTo>
                  <a:pt x="309372" y="0"/>
                </a:lnTo>
                <a:close/>
              </a:path>
              <a:path w="500379" h="114300">
                <a:moveTo>
                  <a:pt x="309372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09372" y="76200"/>
                </a:lnTo>
                <a:lnTo>
                  <a:pt x="309372" y="38100"/>
                </a:lnTo>
                <a:close/>
              </a:path>
              <a:path w="500379" h="114300">
                <a:moveTo>
                  <a:pt x="436372" y="38100"/>
                </a:moveTo>
                <a:lnTo>
                  <a:pt x="328422" y="38100"/>
                </a:lnTo>
                <a:lnTo>
                  <a:pt x="328422" y="76200"/>
                </a:lnTo>
                <a:lnTo>
                  <a:pt x="436372" y="76200"/>
                </a:lnTo>
                <a:lnTo>
                  <a:pt x="499872" y="57150"/>
                </a:lnTo>
                <a:lnTo>
                  <a:pt x="436372" y="3810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879145" y="1643683"/>
            <a:ext cx="509270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90" dirty="0">
                <a:latin typeface="Times New Roman"/>
                <a:cs typeface="Times New Roman"/>
              </a:rPr>
              <a:t>x</a:t>
            </a:r>
            <a:r>
              <a:rPr sz="2500" spc="55" dirty="0">
                <a:latin typeface="Times New Roman"/>
                <a:cs typeface="Times New Roman"/>
              </a:rPr>
              <a:t>(</a:t>
            </a:r>
            <a:r>
              <a:rPr sz="2500" i="1" spc="160" dirty="0">
                <a:latin typeface="Times New Roman"/>
                <a:cs typeface="Times New Roman"/>
              </a:rPr>
              <a:t>t</a:t>
            </a:r>
            <a:r>
              <a:rPr sz="2500" spc="20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82578" y="2326983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73" y="0"/>
                </a:lnTo>
              </a:path>
            </a:pathLst>
          </a:custGeom>
          <a:ln w="11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86197" y="2326983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831" y="0"/>
                </a:lnTo>
              </a:path>
            </a:pathLst>
          </a:custGeom>
          <a:ln w="11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25798" y="2323044"/>
            <a:ext cx="159766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340485" algn="l"/>
              </a:tabLst>
            </a:pPr>
            <a:r>
              <a:rPr sz="2200" i="1" spc="15" dirty="0">
                <a:latin typeface="Times New Roman"/>
                <a:cs typeface="Times New Roman"/>
              </a:rPr>
              <a:t>dt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2	</a:t>
            </a:r>
            <a:r>
              <a:rPr sz="2200" i="1" dirty="0">
                <a:latin typeface="Times New Roman"/>
                <a:cs typeface="Times New Roman"/>
              </a:rPr>
              <a:t>dt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1131" y="1921799"/>
            <a:ext cx="195326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1353185" algn="l"/>
              </a:tabLst>
            </a:pPr>
            <a:r>
              <a:rPr sz="2200" i="1" spc="40" dirty="0">
                <a:latin typeface="Times New Roman"/>
                <a:cs typeface="Times New Roman"/>
              </a:rPr>
              <a:t>d</a:t>
            </a:r>
            <a:r>
              <a:rPr sz="2200" i="1" spc="-250" dirty="0">
                <a:latin typeface="Times New Roman"/>
                <a:cs typeface="Times New Roman"/>
              </a:rPr>
              <a:t> </a:t>
            </a:r>
            <a:r>
              <a:rPr sz="1950" spc="22" baseline="42735" dirty="0">
                <a:latin typeface="Times New Roman"/>
                <a:cs typeface="Times New Roman"/>
              </a:rPr>
              <a:t>2</a:t>
            </a:r>
            <a:r>
              <a:rPr sz="1950" spc="-187" baseline="42735" dirty="0">
                <a:latin typeface="Times New Roman"/>
                <a:cs typeface="Times New Roman"/>
              </a:rPr>
              <a:t> </a:t>
            </a:r>
            <a:r>
              <a:rPr sz="2200" i="1" spc="55" dirty="0">
                <a:latin typeface="Times New Roman"/>
                <a:cs typeface="Times New Roman"/>
              </a:rPr>
              <a:t>x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)	</a:t>
            </a:r>
            <a:r>
              <a:rPr sz="2200" i="1" spc="50" dirty="0">
                <a:latin typeface="Times New Roman"/>
                <a:cs typeface="Times New Roman"/>
              </a:rPr>
              <a:t>dx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21512" y="2101152"/>
            <a:ext cx="3958590" cy="367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1160780" algn="l"/>
                <a:tab pos="2312670" algn="l"/>
              </a:tabLst>
            </a:pPr>
            <a:r>
              <a:rPr sz="2200" i="1" spc="70" dirty="0">
                <a:latin typeface="Times New Roman"/>
                <a:cs typeface="Times New Roman"/>
              </a:rPr>
              <a:t>M	</a:t>
            </a:r>
            <a:r>
              <a:rPr sz="2200" spc="45" dirty="0">
                <a:latin typeface="Symbol"/>
                <a:cs typeface="Symbol"/>
              </a:rPr>
              <a:t>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i="1" spc="65" dirty="0">
                <a:latin typeface="Times New Roman"/>
                <a:cs typeface="Times New Roman"/>
              </a:rPr>
              <a:t>f</a:t>
            </a:r>
            <a:r>
              <a:rPr sz="1950" i="1" spc="97" baseline="-23504" dirty="0">
                <a:latin typeface="Times New Roman"/>
                <a:cs typeface="Times New Roman"/>
              </a:rPr>
              <a:t>v	</a:t>
            </a:r>
            <a:r>
              <a:rPr sz="2200" spc="45" dirty="0">
                <a:latin typeface="Symbol"/>
                <a:cs typeface="Symbol"/>
              </a:rPr>
              <a:t>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Kx</a:t>
            </a:r>
            <a:r>
              <a:rPr sz="2200" spc="5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t</a:t>
            </a:r>
            <a:r>
              <a:rPr sz="2200" spc="50" dirty="0">
                <a:latin typeface="Times New Roman"/>
                <a:cs typeface="Times New Roman"/>
              </a:rPr>
              <a:t>) </a:t>
            </a:r>
            <a:r>
              <a:rPr sz="2200" spc="45" dirty="0">
                <a:latin typeface="Symbol"/>
                <a:cs typeface="Symbol"/>
              </a:rPr>
              <a:t>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f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t</a:t>
            </a:r>
            <a:r>
              <a:rPr sz="2200" spc="5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39973" y="3105657"/>
            <a:ext cx="454659" cy="0"/>
          </a:xfrm>
          <a:custGeom>
            <a:avLst/>
            <a:gdLst/>
            <a:ahLst/>
            <a:cxnLst/>
            <a:rect l="l" t="t" r="r" b="b"/>
            <a:pathLst>
              <a:path w="454660">
                <a:moveTo>
                  <a:pt x="0" y="0"/>
                </a:moveTo>
                <a:lnTo>
                  <a:pt x="45415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44646" y="3105657"/>
            <a:ext cx="1590040" cy="0"/>
          </a:xfrm>
          <a:custGeom>
            <a:avLst/>
            <a:gdLst/>
            <a:ahLst/>
            <a:cxnLst/>
            <a:rect l="l" t="t" r="r" b="b"/>
            <a:pathLst>
              <a:path w="1590039">
                <a:moveTo>
                  <a:pt x="0" y="0"/>
                </a:moveTo>
                <a:lnTo>
                  <a:pt x="158953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791205" y="2705219"/>
            <a:ext cx="2487295" cy="6775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505"/>
              </a:spcBef>
              <a:tabLst>
                <a:tab pos="1585595" algn="l"/>
              </a:tabLst>
            </a:pPr>
            <a:r>
              <a:rPr sz="1800" spc="20" dirty="0">
                <a:latin typeface="Cambria Math"/>
                <a:cs typeface="Cambria Math"/>
              </a:rPr>
              <a:t>𝑋(𝑠)	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800" spc="30" dirty="0">
                <a:latin typeface="Cambria Math"/>
                <a:cs typeface="Cambria Math"/>
              </a:rPr>
              <a:t>𝐹(𝑠) </a:t>
            </a:r>
            <a:r>
              <a:rPr sz="2700" baseline="37037" dirty="0">
                <a:latin typeface="Cambria Math"/>
                <a:cs typeface="Cambria Math"/>
              </a:rPr>
              <a:t>= </a:t>
            </a:r>
            <a:r>
              <a:rPr sz="1800" dirty="0">
                <a:latin typeface="Cambria Math"/>
                <a:cs typeface="Cambria Math"/>
              </a:rPr>
              <a:t>𝑀 </a:t>
            </a:r>
            <a:r>
              <a:rPr sz="1800" spc="60" dirty="0">
                <a:latin typeface="Cambria Math"/>
                <a:cs typeface="Cambria Math"/>
              </a:rPr>
              <a:t>𝑠</a:t>
            </a:r>
            <a:r>
              <a:rPr sz="1950" spc="89" baseline="23504" dirty="0">
                <a:latin typeface="Cambria Math"/>
                <a:cs typeface="Cambria Math"/>
              </a:rPr>
              <a:t>2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160" dirty="0">
                <a:latin typeface="Cambria Math"/>
                <a:cs typeface="Cambria Math"/>
              </a:rPr>
              <a:t>𝑓</a:t>
            </a:r>
            <a:r>
              <a:rPr sz="1950" spc="-240" baseline="-14957" dirty="0">
                <a:latin typeface="Cambria Math"/>
                <a:cs typeface="Cambria Math"/>
              </a:rPr>
              <a:t>𝑣 </a:t>
            </a:r>
            <a:r>
              <a:rPr sz="1800" dirty="0">
                <a:latin typeface="Cambria Math"/>
                <a:cs typeface="Cambria Math"/>
              </a:rPr>
              <a:t>𝑠 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𝐾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5567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Open-loop </a:t>
            </a:r>
            <a:r>
              <a:rPr spc="-45" dirty="0"/>
              <a:t>step</a:t>
            </a:r>
            <a:r>
              <a:rPr spc="-220" dirty="0"/>
              <a:t> </a:t>
            </a:r>
            <a:r>
              <a:rPr spc="-4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646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Let's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first view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open-loop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step</a:t>
            </a:r>
            <a:r>
              <a:rPr sz="2400" spc="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989817"/>
            <a:ext cx="10356850" cy="25196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Create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new m-file and add in the following</a:t>
            </a:r>
            <a:r>
              <a:rPr sz="2400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code:</a:t>
            </a:r>
            <a:endParaRPr sz="2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&gt;&gt;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num=1;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&gt;&gt; den=[1 10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20];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&gt;&gt; step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4982"/>
                </a:solidFill>
                <a:latin typeface="Trebuchet MS"/>
                <a:cs typeface="Trebuchet MS"/>
              </a:rPr>
              <a:t>(num,den)</a:t>
            </a:r>
            <a:endParaRPr sz="2200">
              <a:latin typeface="Trebuchet MS"/>
              <a:cs typeface="Trebuchet MS"/>
            </a:endParaRPr>
          </a:p>
          <a:p>
            <a:pPr marL="378460" indent="-366395">
              <a:lnSpc>
                <a:spcPct val="100000"/>
              </a:lnSpc>
              <a:spcBef>
                <a:spcPts val="5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Running</a:t>
            </a:r>
            <a:r>
              <a:rPr sz="2400" spc="1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this</a:t>
            </a:r>
            <a:r>
              <a:rPr sz="24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m-file</a:t>
            </a:r>
            <a:r>
              <a:rPr sz="24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4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Matlab</a:t>
            </a:r>
            <a:r>
              <a:rPr sz="24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command</a:t>
            </a:r>
            <a:r>
              <a:rPr sz="2400" spc="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window</a:t>
            </a:r>
            <a:r>
              <a:rPr sz="2400" spc="1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should</a:t>
            </a:r>
            <a:r>
              <a:rPr sz="2400" spc="1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</a:t>
            </a:r>
            <a:r>
              <a:rPr sz="2400" spc="1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you</a:t>
            </a:r>
            <a:r>
              <a:rPr sz="2400" spc="14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94945">
              <a:lnSpc>
                <a:spcPct val="100000"/>
              </a:lnSpc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plot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shown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Trebuchet MS"/>
                <a:cs typeface="Trebuchet MS"/>
              </a:rPr>
              <a:t>below.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20" y="1815083"/>
            <a:ext cx="4221480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86328" y="1879092"/>
            <a:ext cx="4038600" cy="1114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7278" y="1860042"/>
            <a:ext cx="4076700" cy="1152525"/>
          </a:xfrm>
          <a:custGeom>
            <a:avLst/>
            <a:gdLst/>
            <a:ahLst/>
            <a:cxnLst/>
            <a:rect l="l" t="t" r="r" b="b"/>
            <a:pathLst>
              <a:path w="4076700" h="1152525">
                <a:moveTo>
                  <a:pt x="0" y="1152143"/>
                </a:moveTo>
                <a:lnTo>
                  <a:pt x="4076700" y="1152143"/>
                </a:lnTo>
                <a:lnTo>
                  <a:pt x="4076700" y="0"/>
                </a:lnTo>
                <a:lnTo>
                  <a:pt x="0" y="0"/>
                </a:lnTo>
                <a:lnTo>
                  <a:pt x="0" y="115214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5567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Open-loop </a:t>
            </a:r>
            <a:r>
              <a:rPr spc="-45" dirty="0"/>
              <a:t>step</a:t>
            </a:r>
            <a:r>
              <a:rPr spc="-215" dirty="0"/>
              <a:t> </a:t>
            </a:r>
            <a:r>
              <a:rPr spc="-40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025144"/>
            <a:ext cx="6268720" cy="321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 algn="just">
              <a:lnSpc>
                <a:spcPct val="100000"/>
              </a:lnSpc>
              <a:spcBef>
                <a:spcPts val="100"/>
              </a:spcBef>
              <a:buSzPct val="73809"/>
              <a:buFont typeface="Wingdings"/>
              <a:buChar char=""/>
              <a:tabLst>
                <a:tab pos="379095" algn="l"/>
              </a:tabLst>
            </a:pP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DC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gain of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the plant transfer function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is  1/20, so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0.05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the final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value of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output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to  an unit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step input. This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corresponds to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steady-state error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of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0.95, quite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large</a:t>
            </a:r>
            <a:r>
              <a:rPr sz="2100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100" spc="-10" dirty="0">
                <a:solidFill>
                  <a:srgbClr val="001F5F"/>
                </a:solidFill>
                <a:latin typeface="Trebuchet MS"/>
                <a:cs typeface="Trebuchet MS"/>
              </a:rPr>
              <a:t>indeed.</a:t>
            </a:r>
            <a:endParaRPr sz="2100">
              <a:latin typeface="Trebuchet MS"/>
              <a:cs typeface="Trebuchet MS"/>
            </a:endParaRPr>
          </a:p>
          <a:p>
            <a:pPr marL="378460" marR="6350" indent="-366395" algn="just">
              <a:lnSpc>
                <a:spcPct val="100000"/>
              </a:lnSpc>
              <a:spcBef>
                <a:spcPts val="1200"/>
              </a:spcBef>
              <a:buSzPct val="73809"/>
              <a:buFont typeface="Wingdings"/>
              <a:buChar char=""/>
              <a:tabLst>
                <a:tab pos="379095" algn="l"/>
              </a:tabLst>
            </a:pP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Furthermore,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the rise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about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one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second,  and the settling time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about 1.5</a:t>
            </a:r>
            <a:r>
              <a:rPr sz="2100" spc="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seconds.</a:t>
            </a:r>
            <a:endParaRPr sz="2100">
              <a:latin typeface="Trebuchet MS"/>
              <a:cs typeface="Trebuchet MS"/>
            </a:endParaRPr>
          </a:p>
          <a:p>
            <a:pPr marL="378460" marR="5715" indent="-366395" algn="just">
              <a:lnSpc>
                <a:spcPct val="100000"/>
              </a:lnSpc>
              <a:spcBef>
                <a:spcPts val="1200"/>
              </a:spcBef>
              <a:buSzPct val="73809"/>
              <a:buFont typeface="Wingdings"/>
              <a:buChar char=""/>
              <a:tabLst>
                <a:tab pos="379095" algn="l"/>
              </a:tabLst>
            </a:pP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Let's design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controller that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will reduce the rise 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time, reduce </a:t>
            </a:r>
            <a:r>
              <a:rPr sz="2100" dirty="0">
                <a:solidFill>
                  <a:srgbClr val="001F5F"/>
                </a:solidFill>
                <a:latin typeface="Trebuchet MS"/>
                <a:cs typeface="Trebuchet MS"/>
              </a:rPr>
              <a:t>the settling </a:t>
            </a:r>
            <a:r>
              <a:rPr sz="2100" spc="-5" dirty="0">
                <a:solidFill>
                  <a:srgbClr val="001F5F"/>
                </a:solidFill>
                <a:latin typeface="Trebuchet MS"/>
                <a:cs typeface="Trebuchet MS"/>
              </a:rPr>
              <a:t>time, and eliminates  the steady-state</a:t>
            </a:r>
            <a:r>
              <a:rPr sz="2100" spc="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100" spc="-50" dirty="0">
                <a:solidFill>
                  <a:srgbClr val="001F5F"/>
                </a:solidFill>
                <a:latin typeface="Trebuchet MS"/>
                <a:cs typeface="Trebuchet MS"/>
              </a:rPr>
              <a:t>error.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0207" y="867155"/>
            <a:ext cx="4236720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24216" y="931163"/>
            <a:ext cx="4053839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5166" y="912113"/>
            <a:ext cx="4091940" cy="4305300"/>
          </a:xfrm>
          <a:custGeom>
            <a:avLst/>
            <a:gdLst/>
            <a:ahLst/>
            <a:cxnLst/>
            <a:rect l="l" t="t" r="r" b="b"/>
            <a:pathLst>
              <a:path w="4091940" h="4305300">
                <a:moveTo>
                  <a:pt x="0" y="4305300"/>
                </a:moveTo>
                <a:lnTo>
                  <a:pt x="4091939" y="4305300"/>
                </a:lnTo>
                <a:lnTo>
                  <a:pt x="4091939" y="0"/>
                </a:lnTo>
                <a:lnTo>
                  <a:pt x="0" y="0"/>
                </a:lnTo>
                <a:lnTo>
                  <a:pt x="0" y="43053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578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95" dirty="0"/>
              <a:t> </a:t>
            </a:r>
            <a:r>
              <a:rPr spc="-45" dirty="0"/>
              <a:t>P-Controller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96869"/>
            <a:ext cx="3093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closed-loop </a:t>
            </a:r>
            <a:r>
              <a:rPr sz="2200" spc="-125" dirty="0">
                <a:solidFill>
                  <a:srgbClr val="001F5F"/>
                </a:solidFill>
                <a:latin typeface="Trebuchet MS"/>
                <a:cs typeface="Trebuchet MS"/>
              </a:rPr>
              <a:t>T.F</a:t>
            </a:r>
            <a:r>
              <a:rPr sz="2200" spc="-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2628" y="3622166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0563" y="3596766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001F5F"/>
                </a:solidFill>
                <a:latin typeface="Cambria Math"/>
                <a:cs typeface="Cambria Math"/>
              </a:rPr>
              <a:t>𝑅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(</a:t>
            </a:r>
            <a:r>
              <a:rPr sz="2200" spc="3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8210" y="3198317"/>
            <a:ext cx="911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001F5F"/>
                </a:solidFill>
                <a:latin typeface="Cambria Math"/>
                <a:cs typeface="Cambria Math"/>
              </a:rPr>
              <a:t>𝐶(𝑠)</a:t>
            </a:r>
            <a:r>
              <a:rPr sz="2200" spc="9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3300" spc="-7" baseline="-41666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endParaRPr sz="3300" baseline="-41666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39511" y="3622166"/>
            <a:ext cx="2688590" cy="0"/>
          </a:xfrm>
          <a:custGeom>
            <a:avLst/>
            <a:gdLst/>
            <a:ahLst/>
            <a:cxnLst/>
            <a:rect l="l" t="t" r="r" b="b"/>
            <a:pathLst>
              <a:path w="2688590">
                <a:moveTo>
                  <a:pt x="0" y="0"/>
                </a:moveTo>
                <a:lnTo>
                  <a:pt x="2688336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4530" y="3119907"/>
            <a:ext cx="2702560" cy="83693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655"/>
              </a:spcBef>
            </a:pPr>
            <a:r>
              <a:rPr sz="2200" spc="-3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52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</a:t>
            </a:r>
            <a:endParaRPr sz="2400" baseline="-15625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2200" spc="7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spc="112" baseline="22569" dirty="0">
                <a:solidFill>
                  <a:srgbClr val="001F5F"/>
                </a:solidFill>
                <a:latin typeface="Cambria Math"/>
                <a:cs typeface="Cambria Math"/>
              </a:rPr>
              <a:t>2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+ 10 𝑠 + (20 +</a:t>
            </a:r>
            <a:r>
              <a:rPr sz="2200" spc="11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1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22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</a:t>
            </a:r>
            <a:r>
              <a:rPr sz="2200" spc="15" dirty="0">
                <a:solidFill>
                  <a:srgbClr val="001F5F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006722"/>
            <a:ext cx="10360025" cy="22256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78460" marR="5080" indent="-366395">
              <a:lnSpc>
                <a:spcPts val="2380"/>
              </a:lnSpc>
              <a:spcBef>
                <a:spcPts val="39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  <a:tab pos="962025" algn="l"/>
                <a:tab pos="1556385" algn="l"/>
                <a:tab pos="3281679" algn="l"/>
                <a:tab pos="3978275" algn="l"/>
                <a:tab pos="4676140" algn="l"/>
                <a:tab pos="5657850" algn="l"/>
                <a:tab pos="6275070" algn="l"/>
                <a:tab pos="6907530" algn="l"/>
                <a:tab pos="7967345" algn="l"/>
                <a:tab pos="8561705" algn="l"/>
                <a:tab pos="9492615" algn="l"/>
                <a:tab pos="9932035" algn="l"/>
              </a:tabLst>
            </a:pP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L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prop</a:t>
            </a:r>
            <a:r>
              <a:rPr sz="2200" spc="-1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rtional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gain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(K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p)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5" dirty="0">
                <a:solidFill>
                  <a:srgbClr val="001F5F"/>
                </a:solidFill>
                <a:latin typeface="Trebuchet MS"/>
                <a:cs typeface="Trebuchet MS"/>
              </a:rPr>
              <a:t>e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qual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s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300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d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chan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ge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he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m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-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file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t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o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	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following: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Kp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2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300;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num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3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[Kp];</a:t>
            </a:r>
            <a:endParaRPr sz="20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den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[1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10</a:t>
            </a:r>
            <a:r>
              <a:rPr sz="2000" spc="-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20+Kp];</a:t>
            </a:r>
            <a:endParaRPr sz="20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t = 0 : 0.01 : 2</a:t>
            </a:r>
            <a:r>
              <a:rPr sz="2000" spc="-6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step</a:t>
            </a:r>
            <a:r>
              <a:rPr sz="2000" spc="-3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(num,den,t)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9192" y="926591"/>
            <a:ext cx="6536435" cy="2130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200" y="990600"/>
            <a:ext cx="6353556" cy="1947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4150" y="971550"/>
            <a:ext cx="6391910" cy="1986280"/>
          </a:xfrm>
          <a:custGeom>
            <a:avLst/>
            <a:gdLst/>
            <a:ahLst/>
            <a:cxnLst/>
            <a:rect l="l" t="t" r="r" b="b"/>
            <a:pathLst>
              <a:path w="6391909" h="1986280">
                <a:moveTo>
                  <a:pt x="0" y="1985772"/>
                </a:moveTo>
                <a:lnTo>
                  <a:pt x="6391656" y="1985772"/>
                </a:lnTo>
                <a:lnTo>
                  <a:pt x="6391656" y="0"/>
                </a:lnTo>
                <a:lnTo>
                  <a:pt x="0" y="0"/>
                </a:lnTo>
                <a:lnTo>
                  <a:pt x="0" y="1985772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578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95" dirty="0"/>
              <a:t> </a:t>
            </a:r>
            <a:r>
              <a:rPr spc="-45" dirty="0"/>
              <a:t>P-Controller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7388352" y="1775460"/>
            <a:ext cx="4608576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52359" y="1839467"/>
            <a:ext cx="4425696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3309" y="1820417"/>
            <a:ext cx="4464050" cy="4381500"/>
          </a:xfrm>
          <a:custGeom>
            <a:avLst/>
            <a:gdLst/>
            <a:ahLst/>
            <a:cxnLst/>
            <a:rect l="l" t="t" r="r" b="b"/>
            <a:pathLst>
              <a:path w="4464050" h="4381500">
                <a:moveTo>
                  <a:pt x="0" y="4381500"/>
                </a:moveTo>
                <a:lnTo>
                  <a:pt x="4463796" y="4381500"/>
                </a:lnTo>
                <a:lnTo>
                  <a:pt x="4463796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1307084"/>
            <a:ext cx="10360025" cy="286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Running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m-file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Matlab command window should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you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plot.</a:t>
            </a:r>
            <a:endParaRPr sz="2400">
              <a:latin typeface="Trebuchet MS"/>
              <a:cs typeface="Trebuchet MS"/>
            </a:endParaRPr>
          </a:p>
          <a:p>
            <a:pPr marL="355600" marR="5330190" indent="-343535" algn="just">
              <a:lnSpc>
                <a:spcPct val="120000"/>
              </a:lnSpc>
              <a:spcBef>
                <a:spcPts val="2175"/>
              </a:spcBef>
              <a:buSzPct val="80000"/>
              <a:buFont typeface="Wingdings"/>
              <a:buChar char=""/>
              <a:tabLst>
                <a:tab pos="356235" algn="l"/>
              </a:tabLst>
            </a:pP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plot 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shows </a:t>
            </a:r>
            <a:r>
              <a:rPr sz="2000" spc="-10" dirty="0">
                <a:solidFill>
                  <a:srgbClr val="001F5F"/>
                </a:solidFill>
                <a:latin typeface="Trebuchet MS"/>
                <a:cs typeface="Trebuchet MS"/>
              </a:rPr>
              <a:t>that the 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proportional  controller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reduced both the rise time  and the steady-state </a:t>
            </a:r>
            <a:r>
              <a:rPr sz="2000" spc="-55" dirty="0">
                <a:solidFill>
                  <a:srgbClr val="00AF50"/>
                </a:solidFill>
                <a:latin typeface="Trebuchet MS"/>
                <a:cs typeface="Trebuchet MS"/>
              </a:rPr>
              <a:t>error</a:t>
            </a:r>
            <a:r>
              <a:rPr sz="2000" spc="-55" dirty="0">
                <a:solidFill>
                  <a:srgbClr val="001F5F"/>
                </a:solidFill>
                <a:latin typeface="Trebuchet MS"/>
                <a:cs typeface="Trebuchet MS"/>
              </a:rPr>
              <a:t>, </a:t>
            </a:r>
            <a:r>
              <a:rPr sz="2000" spc="-10" dirty="0">
                <a:solidFill>
                  <a:srgbClr val="C00000"/>
                </a:solidFill>
                <a:latin typeface="Trebuchet MS"/>
                <a:cs typeface="Trebuchet MS"/>
              </a:rPr>
              <a:t>increased  </a:t>
            </a:r>
            <a:r>
              <a:rPr sz="2000" spc="-5" dirty="0">
                <a:solidFill>
                  <a:srgbClr val="C00000"/>
                </a:solidFill>
                <a:latin typeface="Trebuchet MS"/>
                <a:cs typeface="Trebuchet MS"/>
              </a:rPr>
              <a:t>the overshoot</a:t>
            </a:r>
            <a:r>
              <a:rPr sz="2000" spc="-5" dirty="0">
                <a:solidFill>
                  <a:srgbClr val="001F5F"/>
                </a:solidFill>
                <a:latin typeface="Trebuchet MS"/>
                <a:cs typeface="Trebuchet MS"/>
              </a:rPr>
              <a:t>, and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decreased </a:t>
            </a:r>
            <a:r>
              <a:rPr sz="2000" spc="-15" dirty="0">
                <a:solidFill>
                  <a:srgbClr val="00AF50"/>
                </a:solidFill>
                <a:latin typeface="Trebuchet MS"/>
                <a:cs typeface="Trebuchet MS"/>
              </a:rPr>
              <a:t>the 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settling time </a:t>
            </a:r>
            <a:r>
              <a:rPr sz="2000" spc="-5" dirty="0">
                <a:solidFill>
                  <a:srgbClr val="00AF50"/>
                </a:solidFill>
                <a:latin typeface="Trebuchet MS"/>
                <a:cs typeface="Trebuchet MS"/>
              </a:rPr>
              <a:t>by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small</a:t>
            </a:r>
            <a:r>
              <a:rPr sz="2000" spc="-9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AF50"/>
                </a:solidFill>
                <a:latin typeface="Trebuchet MS"/>
                <a:cs typeface="Trebuchet MS"/>
              </a:rPr>
              <a:t>amount</a:t>
            </a:r>
            <a:r>
              <a:rPr sz="200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912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90" dirty="0"/>
              <a:t> </a:t>
            </a:r>
            <a:r>
              <a:rPr spc="-45" dirty="0"/>
              <a:t>PD-Controller</a:t>
            </a:r>
          </a:p>
        </p:txBody>
      </p:sp>
      <p:sp>
        <p:nvSpPr>
          <p:cNvPr id="3" name="object 3"/>
          <p:cNvSpPr/>
          <p:nvPr/>
        </p:nvSpPr>
        <p:spPr>
          <a:xfrm>
            <a:off x="3813047" y="3954398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89932" y="3954398"/>
            <a:ext cx="3589020" cy="0"/>
          </a:xfrm>
          <a:custGeom>
            <a:avLst/>
            <a:gdLst/>
            <a:ahLst/>
            <a:cxnLst/>
            <a:rect l="l" t="t" r="r" b="b"/>
            <a:pathLst>
              <a:path w="3589020">
                <a:moveTo>
                  <a:pt x="0" y="0"/>
                </a:moveTo>
                <a:lnTo>
                  <a:pt x="3589019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907" y="4012184"/>
            <a:ext cx="1158240" cy="258445"/>
          </a:xfrm>
          <a:custGeom>
            <a:avLst/>
            <a:gdLst/>
            <a:ahLst/>
            <a:cxnLst/>
            <a:rect l="l" t="t" r="r" b="b"/>
            <a:pathLst>
              <a:path w="1158240" h="258445">
                <a:moveTo>
                  <a:pt x="1075563" y="0"/>
                </a:moveTo>
                <a:lnTo>
                  <a:pt x="1071879" y="10541"/>
                </a:lnTo>
                <a:lnTo>
                  <a:pt x="1086834" y="17019"/>
                </a:lnTo>
                <a:lnTo>
                  <a:pt x="1099692" y="25987"/>
                </a:lnTo>
                <a:lnTo>
                  <a:pt x="1125791" y="67631"/>
                </a:lnTo>
                <a:lnTo>
                  <a:pt x="1133411" y="105834"/>
                </a:lnTo>
                <a:lnTo>
                  <a:pt x="1134364" y="127889"/>
                </a:lnTo>
                <a:lnTo>
                  <a:pt x="1133409" y="150655"/>
                </a:lnTo>
                <a:lnTo>
                  <a:pt x="1125737" y="189950"/>
                </a:lnTo>
                <a:lnTo>
                  <a:pt x="1099677" y="232298"/>
                </a:lnTo>
                <a:lnTo>
                  <a:pt x="1072261" y="247904"/>
                </a:lnTo>
                <a:lnTo>
                  <a:pt x="1075563" y="258318"/>
                </a:lnTo>
                <a:lnTo>
                  <a:pt x="1110773" y="241823"/>
                </a:lnTo>
                <a:lnTo>
                  <a:pt x="1136649" y="213233"/>
                </a:lnTo>
                <a:lnTo>
                  <a:pt x="1152588" y="174879"/>
                </a:lnTo>
                <a:lnTo>
                  <a:pt x="1157859" y="129286"/>
                </a:lnTo>
                <a:lnTo>
                  <a:pt x="1156527" y="105596"/>
                </a:lnTo>
                <a:lnTo>
                  <a:pt x="1145911" y="63599"/>
                </a:lnTo>
                <a:lnTo>
                  <a:pt x="1124819" y="29432"/>
                </a:lnTo>
                <a:lnTo>
                  <a:pt x="1094251" y="6762"/>
                </a:lnTo>
                <a:lnTo>
                  <a:pt x="1075563" y="0"/>
                </a:lnTo>
                <a:close/>
              </a:path>
              <a:path w="1158240" h="258445">
                <a:moveTo>
                  <a:pt x="82422" y="0"/>
                </a:moveTo>
                <a:lnTo>
                  <a:pt x="47259" y="16573"/>
                </a:lnTo>
                <a:lnTo>
                  <a:pt x="21335" y="45339"/>
                </a:lnTo>
                <a:lnTo>
                  <a:pt x="5334" y="83693"/>
                </a:lnTo>
                <a:lnTo>
                  <a:pt x="0" y="129286"/>
                </a:lnTo>
                <a:lnTo>
                  <a:pt x="1331" y="152975"/>
                </a:lnTo>
                <a:lnTo>
                  <a:pt x="11947" y="194972"/>
                </a:lnTo>
                <a:lnTo>
                  <a:pt x="33023" y="229046"/>
                </a:lnTo>
                <a:lnTo>
                  <a:pt x="82422" y="258318"/>
                </a:lnTo>
                <a:lnTo>
                  <a:pt x="85597" y="247904"/>
                </a:lnTo>
                <a:lnTo>
                  <a:pt x="70901" y="241381"/>
                </a:lnTo>
                <a:lnTo>
                  <a:pt x="58229" y="232298"/>
                </a:lnTo>
                <a:lnTo>
                  <a:pt x="32194" y="189950"/>
                </a:lnTo>
                <a:lnTo>
                  <a:pt x="24574" y="150655"/>
                </a:lnTo>
                <a:lnTo>
                  <a:pt x="23621" y="127889"/>
                </a:lnTo>
                <a:lnTo>
                  <a:pt x="24574" y="105834"/>
                </a:lnTo>
                <a:lnTo>
                  <a:pt x="32194" y="67631"/>
                </a:lnTo>
                <a:lnTo>
                  <a:pt x="58340" y="25987"/>
                </a:lnTo>
                <a:lnTo>
                  <a:pt x="86105" y="10541"/>
                </a:lnTo>
                <a:lnTo>
                  <a:pt x="8242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6139" y="2956839"/>
            <a:ext cx="10141585" cy="35680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429259" indent="-366395">
              <a:lnSpc>
                <a:spcPct val="100000"/>
              </a:lnSpc>
              <a:spcBef>
                <a:spcPts val="1040"/>
              </a:spcBef>
              <a:buSzPct val="75000"/>
              <a:buFont typeface="Wingdings"/>
              <a:buChar char=""/>
              <a:tabLst>
                <a:tab pos="429259" algn="l"/>
                <a:tab pos="4298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closed-loop </a:t>
            </a:r>
            <a:r>
              <a:rPr sz="2200" spc="-125" dirty="0">
                <a:solidFill>
                  <a:srgbClr val="001F5F"/>
                </a:solidFill>
                <a:latin typeface="Trebuchet MS"/>
                <a:cs typeface="Trebuchet MS"/>
              </a:rPr>
              <a:t>T.F</a:t>
            </a:r>
            <a:r>
              <a:rPr sz="2200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  <a:p>
            <a:pPr marL="2950210">
              <a:lnSpc>
                <a:spcPct val="100000"/>
              </a:lnSpc>
              <a:spcBef>
                <a:spcPts val="935"/>
              </a:spcBef>
              <a:tabLst>
                <a:tab pos="5088255" algn="l"/>
              </a:tabLst>
            </a:pPr>
            <a:r>
              <a:rPr sz="2200" spc="30" dirty="0">
                <a:solidFill>
                  <a:srgbClr val="001F5F"/>
                </a:solidFill>
                <a:latin typeface="Cambria Math"/>
                <a:cs typeface="Cambria Math"/>
              </a:rPr>
              <a:t>𝐶(𝑠)</a:t>
            </a:r>
            <a:r>
              <a:rPr sz="2200" spc="15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3300" spc="-7" baseline="-41666" dirty="0">
                <a:solidFill>
                  <a:srgbClr val="001F5F"/>
                </a:solidFill>
                <a:latin typeface="Cambria Math"/>
                <a:cs typeface="Cambria Math"/>
              </a:rPr>
              <a:t>=	</a:t>
            </a:r>
            <a:r>
              <a:rPr sz="3300" spc="-52" baseline="1262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52" baseline="-13888" dirty="0">
                <a:solidFill>
                  <a:srgbClr val="001F5F"/>
                </a:solidFill>
                <a:latin typeface="Cambria Math"/>
                <a:cs typeface="Cambria Math"/>
              </a:rPr>
              <a:t>𝑝 </a:t>
            </a:r>
            <a:r>
              <a:rPr sz="3300" spc="-7" baseline="1262" dirty="0">
                <a:solidFill>
                  <a:srgbClr val="001F5F"/>
                </a:solidFill>
                <a:latin typeface="Cambria Math"/>
                <a:cs typeface="Cambria Math"/>
              </a:rPr>
              <a:t>+ </a:t>
            </a:r>
            <a:r>
              <a:rPr sz="3300" spc="-104" baseline="1262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104" baseline="-13888" dirty="0">
                <a:solidFill>
                  <a:srgbClr val="001F5F"/>
                </a:solidFill>
                <a:latin typeface="Cambria Math"/>
                <a:cs typeface="Cambria Math"/>
              </a:rPr>
              <a:t>𝐷</a:t>
            </a:r>
            <a:r>
              <a:rPr sz="2400" spc="-67" baseline="-13888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3300" spc="-7" baseline="1262" dirty="0">
                <a:solidFill>
                  <a:srgbClr val="001F5F"/>
                </a:solidFill>
                <a:latin typeface="Cambria Math"/>
                <a:cs typeface="Cambria Math"/>
              </a:rPr>
              <a:t>𝑆</a:t>
            </a:r>
            <a:endParaRPr sz="3300" baseline="1262">
              <a:latin typeface="Cambria Math"/>
              <a:cs typeface="Cambria Math"/>
            </a:endParaRPr>
          </a:p>
          <a:p>
            <a:pPr marL="2947035">
              <a:lnSpc>
                <a:spcPct val="100000"/>
              </a:lnSpc>
              <a:spcBef>
                <a:spcPts val="495"/>
              </a:spcBef>
              <a:tabLst>
                <a:tab pos="3985260" algn="l"/>
                <a:tab pos="4704080" algn="l"/>
                <a:tab pos="5858510" algn="l"/>
              </a:tabLst>
            </a:pPr>
            <a:r>
              <a:rPr sz="2200" spc="20" dirty="0">
                <a:solidFill>
                  <a:srgbClr val="001F5F"/>
                </a:solidFill>
                <a:latin typeface="Cambria Math"/>
                <a:cs typeface="Cambria Math"/>
              </a:rPr>
              <a:t>𝑅(𝑠)	</a:t>
            </a:r>
            <a:r>
              <a:rPr sz="2200" spc="7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spc="112" baseline="22569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r>
              <a:rPr sz="2400" spc="315" baseline="22569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	10</a:t>
            </a:r>
            <a:r>
              <a:rPr sz="220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</a:t>
            </a:r>
            <a:r>
              <a:rPr sz="220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70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104" baseline="-15625" dirty="0">
                <a:solidFill>
                  <a:srgbClr val="001F5F"/>
                </a:solidFill>
                <a:latin typeface="Cambria Math"/>
                <a:cs typeface="Cambria Math"/>
              </a:rPr>
              <a:t>𝐷	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𝑠 + (20 +</a:t>
            </a:r>
            <a:r>
              <a:rPr sz="2200" spc="4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1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22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</a:t>
            </a:r>
            <a:r>
              <a:rPr sz="2200" spc="15" dirty="0">
                <a:solidFill>
                  <a:srgbClr val="001F5F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  <a:p>
            <a:pPr marL="429259" indent="-366395">
              <a:lnSpc>
                <a:spcPct val="100000"/>
              </a:lnSpc>
              <a:spcBef>
                <a:spcPts val="1450"/>
              </a:spcBef>
              <a:buSzPct val="75000"/>
              <a:buFont typeface="Wingdings"/>
              <a:buChar char=""/>
              <a:tabLst>
                <a:tab pos="429259" algn="l"/>
                <a:tab pos="4298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Let Kp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equals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300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Kd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equals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10, then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change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m-file 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200" spc="1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following:</a:t>
            </a:r>
            <a:endParaRPr sz="2200">
              <a:latin typeface="Trebuchet MS"/>
              <a:cs typeface="Trebuchet MS"/>
            </a:endParaRPr>
          </a:p>
          <a:p>
            <a:pPr marL="5207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Kp = 300; KD =</a:t>
            </a:r>
            <a:r>
              <a:rPr sz="2000" spc="-8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10;</a:t>
            </a:r>
            <a:endParaRPr sz="2000">
              <a:latin typeface="Trebuchet MS"/>
              <a:cs typeface="Trebuchet MS"/>
            </a:endParaRPr>
          </a:p>
          <a:p>
            <a:pPr marL="520700">
              <a:lnSpc>
                <a:spcPct val="100000"/>
              </a:lnSpc>
              <a:spcBef>
                <a:spcPts val="300"/>
              </a:spcBef>
              <a:tabLst>
                <a:tab pos="218503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num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[KD	Kp];</a:t>
            </a:r>
            <a:endParaRPr sz="2000">
              <a:latin typeface="Trebuchet MS"/>
              <a:cs typeface="Trebuchet MS"/>
            </a:endParaRPr>
          </a:p>
          <a:p>
            <a:pPr marL="596900">
              <a:lnSpc>
                <a:spcPct val="100000"/>
              </a:lnSpc>
              <a:spcBef>
                <a:spcPts val="300"/>
              </a:spcBef>
              <a:tabLst>
                <a:tab pos="2021839" algn="l"/>
                <a:tab pos="287718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den</a:t>
            </a:r>
            <a:r>
              <a:rPr sz="2000" spc="-2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 [1	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10+KD	20+Kp];</a:t>
            </a:r>
            <a:endParaRPr sz="2000">
              <a:latin typeface="Trebuchet MS"/>
              <a:cs typeface="Trebuchet MS"/>
            </a:endParaRPr>
          </a:p>
          <a:p>
            <a:pPr marL="5969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t = 0 : 0.01 : 2</a:t>
            </a:r>
            <a:r>
              <a:rPr sz="2000" spc="-6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5969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step</a:t>
            </a:r>
            <a:r>
              <a:rPr sz="2000" spc="-3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(num,den,t)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2992" y="902208"/>
            <a:ext cx="6845808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7000" y="966215"/>
            <a:ext cx="6662928" cy="1970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47950" y="947166"/>
            <a:ext cx="6701155" cy="2009139"/>
          </a:xfrm>
          <a:custGeom>
            <a:avLst/>
            <a:gdLst/>
            <a:ahLst/>
            <a:cxnLst/>
            <a:rect l="l" t="t" r="r" b="b"/>
            <a:pathLst>
              <a:path w="6701155" h="2009139">
                <a:moveTo>
                  <a:pt x="0" y="2008631"/>
                </a:moveTo>
                <a:lnTo>
                  <a:pt x="6701028" y="2008631"/>
                </a:lnTo>
                <a:lnTo>
                  <a:pt x="6701028" y="0"/>
                </a:lnTo>
                <a:lnTo>
                  <a:pt x="0" y="0"/>
                </a:lnTo>
                <a:lnTo>
                  <a:pt x="0" y="2008631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912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90" dirty="0"/>
              <a:t> </a:t>
            </a:r>
            <a:r>
              <a:rPr spc="-45" dirty="0"/>
              <a:t>PD-Controller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60025" cy="325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Running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m-file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Matlab command window should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you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plot.</a:t>
            </a:r>
            <a:endParaRPr sz="2400">
              <a:latin typeface="Trebuchet MS"/>
              <a:cs typeface="Trebuchet MS"/>
            </a:endParaRPr>
          </a:p>
          <a:p>
            <a:pPr marL="443865" marR="4561205" lvl="1" indent="-342900" algn="just">
              <a:lnSpc>
                <a:spcPct val="120000"/>
              </a:lnSpc>
              <a:spcBef>
                <a:spcPts val="2375"/>
              </a:spcBef>
              <a:buSzPct val="79166"/>
              <a:buFont typeface="Wingdings"/>
              <a:buChar char=""/>
              <a:tabLst>
                <a:tab pos="444500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plot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shows that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derivative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controller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reduced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both the overshoot  and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the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settling time,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and had small 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effect on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the rise </a:t>
            </a:r>
            <a:r>
              <a:rPr sz="2400" spc="-5" dirty="0">
                <a:solidFill>
                  <a:srgbClr val="00AF50"/>
                </a:solidFill>
                <a:latin typeface="Trebuchet MS"/>
                <a:cs typeface="Trebuchet MS"/>
              </a:rPr>
              <a:t>time and the </a:t>
            </a:r>
            <a:r>
              <a:rPr sz="2400" dirty="0">
                <a:solidFill>
                  <a:srgbClr val="00AF50"/>
                </a:solidFill>
                <a:latin typeface="Trebuchet MS"/>
                <a:cs typeface="Trebuchet MS"/>
              </a:rPr>
              <a:t>steady-  state</a:t>
            </a:r>
            <a:r>
              <a:rPr sz="2400" spc="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Trebuchet MS"/>
                <a:cs typeface="Trebuchet MS"/>
              </a:rPr>
              <a:t>error.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3047" y="1833372"/>
            <a:ext cx="4559808" cy="4221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7056" y="1897379"/>
            <a:ext cx="4376928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8006" y="1878329"/>
            <a:ext cx="4415155" cy="4076700"/>
          </a:xfrm>
          <a:custGeom>
            <a:avLst/>
            <a:gdLst/>
            <a:ahLst/>
            <a:cxnLst/>
            <a:rect l="l" t="t" r="r" b="b"/>
            <a:pathLst>
              <a:path w="4415155" h="4076700">
                <a:moveTo>
                  <a:pt x="0" y="4076700"/>
                </a:moveTo>
                <a:lnTo>
                  <a:pt x="4415028" y="4076700"/>
                </a:lnTo>
                <a:lnTo>
                  <a:pt x="4415028" y="0"/>
                </a:lnTo>
                <a:lnTo>
                  <a:pt x="0" y="0"/>
                </a:lnTo>
                <a:lnTo>
                  <a:pt x="0" y="40767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713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65" dirty="0"/>
              <a:t> </a:t>
            </a:r>
            <a:r>
              <a:rPr spc="-45" dirty="0"/>
              <a:t>PI-Controller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076701"/>
            <a:ext cx="3093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closed-loop </a:t>
            </a:r>
            <a:r>
              <a:rPr sz="2200" spc="-125" dirty="0">
                <a:solidFill>
                  <a:srgbClr val="001F5F"/>
                </a:solidFill>
                <a:latin typeface="Trebuchet MS"/>
                <a:cs typeface="Trebuchet MS"/>
              </a:rPr>
              <a:t>T.F</a:t>
            </a:r>
            <a:r>
              <a:rPr sz="2200" spc="-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5615" y="3801998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73551" y="3776598"/>
            <a:ext cx="5772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001F5F"/>
                </a:solidFill>
                <a:latin typeface="Cambria Math"/>
                <a:cs typeface="Cambria Math"/>
              </a:rPr>
              <a:t>𝑅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(</a:t>
            </a:r>
            <a:r>
              <a:rPr sz="2200" spc="3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1198" y="3378149"/>
            <a:ext cx="911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30" dirty="0">
                <a:solidFill>
                  <a:srgbClr val="001F5F"/>
                </a:solidFill>
                <a:latin typeface="Cambria Math"/>
                <a:cs typeface="Cambria Math"/>
              </a:rPr>
              <a:t>𝐶(𝑠)</a:t>
            </a:r>
            <a:r>
              <a:rPr sz="2200" spc="9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3300" spc="-7" baseline="-41666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endParaRPr sz="3300" baseline="-41666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00" y="3801998"/>
            <a:ext cx="3644265" cy="0"/>
          </a:xfrm>
          <a:custGeom>
            <a:avLst/>
            <a:gdLst/>
            <a:ahLst/>
            <a:cxnLst/>
            <a:rect l="l" t="t" r="r" b="b"/>
            <a:pathLst>
              <a:path w="3644265">
                <a:moveTo>
                  <a:pt x="0" y="0"/>
                </a:moveTo>
                <a:lnTo>
                  <a:pt x="3643883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25316" y="3848100"/>
            <a:ext cx="1156970" cy="337185"/>
          </a:xfrm>
          <a:custGeom>
            <a:avLst/>
            <a:gdLst/>
            <a:ahLst/>
            <a:cxnLst/>
            <a:rect l="l" t="t" r="r" b="b"/>
            <a:pathLst>
              <a:path w="1156970" h="337185">
                <a:moveTo>
                  <a:pt x="1068318" y="0"/>
                </a:moveTo>
                <a:lnTo>
                  <a:pt x="1064889" y="11175"/>
                </a:lnTo>
                <a:lnTo>
                  <a:pt x="1080367" y="19198"/>
                </a:lnTo>
                <a:lnTo>
                  <a:pt x="1093845" y="30876"/>
                </a:lnTo>
                <a:lnTo>
                  <a:pt x="1114800" y="65150"/>
                </a:lnTo>
                <a:lnTo>
                  <a:pt x="1127484" y="111839"/>
                </a:lnTo>
                <a:lnTo>
                  <a:pt x="1131691" y="168529"/>
                </a:lnTo>
                <a:lnTo>
                  <a:pt x="1130641" y="198056"/>
                </a:lnTo>
                <a:lnTo>
                  <a:pt x="1122207" y="249681"/>
                </a:lnTo>
                <a:lnTo>
                  <a:pt x="1105322" y="290732"/>
                </a:lnTo>
                <a:lnTo>
                  <a:pt x="1064889" y="325755"/>
                </a:lnTo>
                <a:lnTo>
                  <a:pt x="1068318" y="336931"/>
                </a:lnTo>
                <a:lnTo>
                  <a:pt x="1105878" y="316833"/>
                </a:lnTo>
                <a:lnTo>
                  <a:pt x="1133723" y="279019"/>
                </a:lnTo>
                <a:lnTo>
                  <a:pt x="1150979" y="227996"/>
                </a:lnTo>
                <a:lnTo>
                  <a:pt x="1156710" y="168401"/>
                </a:lnTo>
                <a:lnTo>
                  <a:pt x="1155279" y="137564"/>
                </a:lnTo>
                <a:lnTo>
                  <a:pt x="1143797" y="82319"/>
                </a:lnTo>
                <a:lnTo>
                  <a:pt x="1121003" y="36718"/>
                </a:lnTo>
                <a:lnTo>
                  <a:pt x="1088324" y="7762"/>
                </a:lnTo>
                <a:lnTo>
                  <a:pt x="1068318" y="0"/>
                </a:lnTo>
                <a:close/>
              </a:path>
              <a:path w="1156970" h="337185">
                <a:moveTo>
                  <a:pt x="88513" y="0"/>
                </a:moveTo>
                <a:lnTo>
                  <a:pt x="50889" y="20002"/>
                </a:lnTo>
                <a:lnTo>
                  <a:pt x="22981" y="57912"/>
                </a:lnTo>
                <a:lnTo>
                  <a:pt x="5724" y="108870"/>
                </a:lnTo>
                <a:lnTo>
                  <a:pt x="0" y="168529"/>
                </a:lnTo>
                <a:lnTo>
                  <a:pt x="1424" y="199259"/>
                </a:lnTo>
                <a:lnTo>
                  <a:pt x="12906" y="254591"/>
                </a:lnTo>
                <a:lnTo>
                  <a:pt x="35720" y="300140"/>
                </a:lnTo>
                <a:lnTo>
                  <a:pt x="68486" y="329096"/>
                </a:lnTo>
                <a:lnTo>
                  <a:pt x="88513" y="336931"/>
                </a:lnTo>
                <a:lnTo>
                  <a:pt x="91942" y="325755"/>
                </a:lnTo>
                <a:lnTo>
                  <a:pt x="76463" y="317732"/>
                </a:lnTo>
                <a:lnTo>
                  <a:pt x="62986" y="306054"/>
                </a:lnTo>
                <a:lnTo>
                  <a:pt x="42031" y="271780"/>
                </a:lnTo>
                <a:lnTo>
                  <a:pt x="29283" y="225107"/>
                </a:lnTo>
                <a:lnTo>
                  <a:pt x="25017" y="168401"/>
                </a:lnTo>
                <a:lnTo>
                  <a:pt x="26082" y="138928"/>
                </a:lnTo>
                <a:lnTo>
                  <a:pt x="34603" y="87250"/>
                </a:lnTo>
                <a:lnTo>
                  <a:pt x="51508" y="46198"/>
                </a:lnTo>
                <a:lnTo>
                  <a:pt x="91942" y="11175"/>
                </a:lnTo>
                <a:lnTo>
                  <a:pt x="8851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60595" y="3271956"/>
            <a:ext cx="3691254" cy="8921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04595">
              <a:lnSpc>
                <a:spcPct val="100000"/>
              </a:lnSpc>
              <a:spcBef>
                <a:spcPts val="875"/>
              </a:spcBef>
            </a:pPr>
            <a:r>
              <a:rPr sz="2200" spc="-30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44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𝑠 +</a:t>
            </a:r>
            <a:r>
              <a:rPr sz="2200" spc="46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120" baseline="-15625" dirty="0">
                <a:solidFill>
                  <a:srgbClr val="001F5F"/>
                </a:solidFill>
                <a:latin typeface="Cambria Math"/>
                <a:cs typeface="Cambria Math"/>
              </a:rPr>
              <a:t>𝐼</a:t>
            </a:r>
            <a:endParaRPr sz="2400" baseline="-156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770"/>
              </a:spcBef>
              <a:tabLst>
                <a:tab pos="1765935" algn="l"/>
                <a:tab pos="2908935" algn="l"/>
              </a:tabLst>
            </a:pPr>
            <a:r>
              <a:rPr sz="2200" spc="7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spc="112" baseline="22569" dirty="0">
                <a:solidFill>
                  <a:srgbClr val="001F5F"/>
                </a:solidFill>
                <a:latin typeface="Cambria Math"/>
                <a:cs typeface="Cambria Math"/>
              </a:rPr>
              <a:t>3 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+ 10</a:t>
            </a:r>
            <a:r>
              <a:rPr sz="2200" spc="-29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7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spc="112" baseline="22569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r>
              <a:rPr sz="2400" spc="307" baseline="22569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	20</a:t>
            </a:r>
            <a:r>
              <a:rPr sz="2200" spc="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 </a:t>
            </a:r>
            <a:r>
              <a:rPr sz="2200" spc="-3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52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	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𝑠 +</a:t>
            </a:r>
            <a:r>
              <a:rPr sz="2200" spc="-1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8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127" baseline="-15625" dirty="0">
                <a:solidFill>
                  <a:srgbClr val="001F5F"/>
                </a:solidFill>
                <a:latin typeface="Cambria Math"/>
                <a:cs typeface="Cambria Math"/>
              </a:rPr>
              <a:t>𝐼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206766"/>
            <a:ext cx="9956165" cy="10871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41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Let Kp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equals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300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200" spc="-45" dirty="0">
                <a:solidFill>
                  <a:srgbClr val="001F5F"/>
                </a:solidFill>
                <a:latin typeface="Trebuchet MS"/>
                <a:cs typeface="Trebuchet MS"/>
              </a:rPr>
              <a:t>Ki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equals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70, then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change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m-file 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to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200" spc="18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following: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Kp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300;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KI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5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70;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  <a:tabLst>
                <a:tab pos="2118995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num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[Kp	KI];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0939" y="5305425"/>
            <a:ext cx="428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K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]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594" y="5267909"/>
            <a:ext cx="2559685" cy="10547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437005" algn="l"/>
                <a:tab pos="1856105" algn="l"/>
              </a:tabLst>
            </a:pP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&gt;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n</a:t>
            </a:r>
            <a:r>
              <a:rPr sz="2000" spc="-2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1	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1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0	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20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+Kp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t = 0 : 0.01 : 2</a:t>
            </a:r>
            <a:r>
              <a:rPr sz="2000" spc="-9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step</a:t>
            </a:r>
            <a:r>
              <a:rPr sz="2000" spc="-5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(num,den,t)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0235" y="920495"/>
            <a:ext cx="6536435" cy="2017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14244" y="984503"/>
            <a:ext cx="6353555" cy="1834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5194" y="965453"/>
            <a:ext cx="6391910" cy="1873250"/>
          </a:xfrm>
          <a:custGeom>
            <a:avLst/>
            <a:gdLst/>
            <a:ahLst/>
            <a:cxnLst/>
            <a:rect l="l" t="t" r="r" b="b"/>
            <a:pathLst>
              <a:path w="6391909" h="1873250">
                <a:moveTo>
                  <a:pt x="0" y="1872996"/>
                </a:moveTo>
                <a:lnTo>
                  <a:pt x="6391656" y="1872996"/>
                </a:lnTo>
                <a:lnTo>
                  <a:pt x="6391656" y="0"/>
                </a:lnTo>
                <a:lnTo>
                  <a:pt x="0" y="0"/>
                </a:lnTo>
                <a:lnTo>
                  <a:pt x="0" y="187299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67132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65" dirty="0"/>
              <a:t> </a:t>
            </a:r>
            <a:r>
              <a:rPr spc="-45" dirty="0"/>
              <a:t>PI-Controller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633" y="1307084"/>
            <a:ext cx="10448925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marR="508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467359" algn="l"/>
                <a:tab pos="468630" algn="l"/>
              </a:tabLst>
            </a:pPr>
            <a:r>
              <a:rPr sz="2400" spc="-15" dirty="0">
                <a:solidFill>
                  <a:srgbClr val="001F5F"/>
                </a:solidFill>
                <a:latin typeface="Trebuchet MS"/>
                <a:cs typeface="Trebuchet MS"/>
              </a:rPr>
              <a:t>Running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this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m-file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in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Matlab command window should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gives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you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plot.</a:t>
            </a:r>
            <a:endParaRPr sz="2400">
              <a:latin typeface="Trebuchet MS"/>
              <a:cs typeface="Trebuchet MS"/>
            </a:endParaRPr>
          </a:p>
          <a:p>
            <a:pPr marL="355600" marR="4611370" indent="-342900" algn="just">
              <a:lnSpc>
                <a:spcPct val="120000"/>
              </a:lnSpc>
              <a:spcBef>
                <a:spcPts val="1875"/>
              </a:spcBef>
              <a:buSzPct val="79545"/>
              <a:buFont typeface="Wingdings"/>
              <a:buChar char=""/>
              <a:tabLst>
                <a:tab pos="355600" algn="l"/>
              </a:tabLst>
            </a:pPr>
            <a:r>
              <a:rPr sz="2200" spc="-55" dirty="0">
                <a:solidFill>
                  <a:srgbClr val="001F5F"/>
                </a:solidFill>
                <a:latin typeface="Trebuchet MS"/>
                <a:cs typeface="Trebuchet MS"/>
              </a:rPr>
              <a:t>We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have reduced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proportional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gain  (Kp) because the integral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controller also 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reduces the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rise time and increases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 overshoot as the proportional controller 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does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(double effect). </a:t>
            </a:r>
            <a:r>
              <a:rPr sz="2200" spc="-5" dirty="0">
                <a:solidFill>
                  <a:srgbClr val="00AF50"/>
                </a:solidFill>
                <a:latin typeface="Trebuchet MS"/>
                <a:cs typeface="Trebuchet MS"/>
              </a:rPr>
              <a:t>The </a:t>
            </a:r>
            <a:r>
              <a:rPr sz="2200" spc="-10" dirty="0">
                <a:solidFill>
                  <a:srgbClr val="00AF50"/>
                </a:solidFill>
                <a:latin typeface="Trebuchet MS"/>
                <a:cs typeface="Trebuchet MS"/>
              </a:rPr>
              <a:t>above </a:t>
            </a:r>
            <a:r>
              <a:rPr sz="2200" spc="-5" dirty="0">
                <a:solidFill>
                  <a:srgbClr val="00AF50"/>
                </a:solidFill>
                <a:latin typeface="Trebuchet MS"/>
                <a:cs typeface="Trebuchet MS"/>
              </a:rPr>
              <a:t>response  shows that the integral controller  </a:t>
            </a:r>
            <a:r>
              <a:rPr sz="2200" spc="-10" dirty="0">
                <a:solidFill>
                  <a:srgbClr val="00AF50"/>
                </a:solidFill>
                <a:latin typeface="Trebuchet MS"/>
                <a:cs typeface="Trebuchet MS"/>
              </a:rPr>
              <a:t>eliminated </a:t>
            </a:r>
            <a:r>
              <a:rPr sz="2200" spc="-5" dirty="0">
                <a:solidFill>
                  <a:srgbClr val="00AF50"/>
                </a:solidFill>
                <a:latin typeface="Trebuchet MS"/>
                <a:cs typeface="Trebuchet MS"/>
              </a:rPr>
              <a:t>the steady-state</a:t>
            </a:r>
            <a:r>
              <a:rPr sz="2200" spc="35" dirty="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00AF50"/>
                </a:solidFill>
                <a:latin typeface="Trebuchet MS"/>
                <a:cs typeface="Trebuchet MS"/>
              </a:rPr>
              <a:t>error.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8476" y="1850135"/>
            <a:ext cx="4425696" cy="4187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82483" y="1914143"/>
            <a:ext cx="4242815" cy="400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63433" y="1895094"/>
            <a:ext cx="4281170" cy="4043679"/>
          </a:xfrm>
          <a:custGeom>
            <a:avLst/>
            <a:gdLst/>
            <a:ahLst/>
            <a:cxnLst/>
            <a:rect l="l" t="t" r="r" b="b"/>
            <a:pathLst>
              <a:path w="4281170" h="4043679">
                <a:moveTo>
                  <a:pt x="0" y="4043172"/>
                </a:moveTo>
                <a:lnTo>
                  <a:pt x="4280916" y="4043172"/>
                </a:lnTo>
                <a:lnTo>
                  <a:pt x="4280916" y="0"/>
                </a:lnTo>
                <a:lnTo>
                  <a:pt x="0" y="0"/>
                </a:lnTo>
                <a:lnTo>
                  <a:pt x="0" y="404317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0472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65" dirty="0"/>
              <a:t> </a:t>
            </a:r>
            <a:r>
              <a:rPr spc="-45" dirty="0"/>
              <a:t>PID-Controller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96869"/>
            <a:ext cx="30937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closed-loop </a:t>
            </a:r>
            <a:r>
              <a:rPr sz="2200" spc="-125" dirty="0">
                <a:solidFill>
                  <a:srgbClr val="001F5F"/>
                </a:solidFill>
                <a:latin typeface="Trebuchet MS"/>
                <a:cs typeface="Trebuchet MS"/>
              </a:rPr>
              <a:t>T.F</a:t>
            </a:r>
            <a:r>
              <a:rPr sz="2200" spc="-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66515" y="366483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>
                <a:moveTo>
                  <a:pt x="0" y="0"/>
                </a:moveTo>
                <a:lnTo>
                  <a:pt x="551688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7117" y="3241293"/>
            <a:ext cx="5715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solidFill>
                  <a:srgbClr val="001F5F"/>
                </a:solidFill>
                <a:latin typeface="Cambria Math"/>
                <a:cs typeface="Cambria Math"/>
              </a:rPr>
              <a:t>𝐶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(</a:t>
            </a:r>
            <a:r>
              <a:rPr sz="2200" spc="3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8670" y="3639439"/>
            <a:ext cx="914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20" dirty="0">
                <a:solidFill>
                  <a:srgbClr val="001F5F"/>
                </a:solidFill>
                <a:latin typeface="Cambria Math"/>
                <a:cs typeface="Cambria Math"/>
              </a:rPr>
              <a:t>𝑅(𝑠)</a:t>
            </a:r>
            <a:r>
              <a:rPr sz="2200" spc="6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3300" spc="-7" baseline="36616" dirty="0">
                <a:solidFill>
                  <a:srgbClr val="001F5F"/>
                </a:solidFill>
                <a:latin typeface="Cambria Math"/>
                <a:cs typeface="Cambria Math"/>
              </a:rPr>
              <a:t>=</a:t>
            </a:r>
            <a:endParaRPr sz="3300" baseline="36616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400" y="3664839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59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7598" y="3233673"/>
            <a:ext cx="22352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70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104" baseline="-15625" dirty="0">
                <a:solidFill>
                  <a:srgbClr val="001F5F"/>
                </a:solidFill>
                <a:latin typeface="Cambria Math"/>
                <a:cs typeface="Cambria Math"/>
              </a:rPr>
              <a:t>𝐷 </a:t>
            </a:r>
            <a:r>
              <a:rPr sz="2200" spc="7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spc="112" baseline="27777" dirty="0">
                <a:solidFill>
                  <a:srgbClr val="001F5F"/>
                </a:solidFill>
                <a:latin typeface="Cambria Math"/>
                <a:cs typeface="Cambria Math"/>
              </a:rPr>
              <a:t>2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 </a:t>
            </a:r>
            <a:r>
              <a:rPr sz="2200" spc="-3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52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𝑠 +</a:t>
            </a:r>
            <a:r>
              <a:rPr sz="2200" spc="14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80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120" baseline="-15625" dirty="0">
                <a:solidFill>
                  <a:srgbClr val="001F5F"/>
                </a:solidFill>
                <a:latin typeface="Cambria Math"/>
                <a:cs typeface="Cambria Math"/>
              </a:rPr>
              <a:t>𝐼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42893" y="3710940"/>
            <a:ext cx="1158240" cy="337185"/>
          </a:xfrm>
          <a:custGeom>
            <a:avLst/>
            <a:gdLst/>
            <a:ahLst/>
            <a:cxnLst/>
            <a:rect l="l" t="t" r="r" b="b"/>
            <a:pathLst>
              <a:path w="1158240" h="337185">
                <a:moveTo>
                  <a:pt x="1069842" y="0"/>
                </a:moveTo>
                <a:lnTo>
                  <a:pt x="1066413" y="11176"/>
                </a:lnTo>
                <a:lnTo>
                  <a:pt x="1081891" y="19198"/>
                </a:lnTo>
                <a:lnTo>
                  <a:pt x="1095369" y="30876"/>
                </a:lnTo>
                <a:lnTo>
                  <a:pt x="1116324" y="65151"/>
                </a:lnTo>
                <a:lnTo>
                  <a:pt x="1129008" y="111839"/>
                </a:lnTo>
                <a:lnTo>
                  <a:pt x="1133215" y="168529"/>
                </a:lnTo>
                <a:lnTo>
                  <a:pt x="1132165" y="198056"/>
                </a:lnTo>
                <a:lnTo>
                  <a:pt x="1123731" y="249681"/>
                </a:lnTo>
                <a:lnTo>
                  <a:pt x="1106846" y="290732"/>
                </a:lnTo>
                <a:lnTo>
                  <a:pt x="1066413" y="325755"/>
                </a:lnTo>
                <a:lnTo>
                  <a:pt x="1069842" y="336931"/>
                </a:lnTo>
                <a:lnTo>
                  <a:pt x="1107402" y="316833"/>
                </a:lnTo>
                <a:lnTo>
                  <a:pt x="1135247" y="279019"/>
                </a:lnTo>
                <a:lnTo>
                  <a:pt x="1152503" y="227996"/>
                </a:lnTo>
                <a:lnTo>
                  <a:pt x="1158234" y="168402"/>
                </a:lnTo>
                <a:lnTo>
                  <a:pt x="1156803" y="137564"/>
                </a:lnTo>
                <a:lnTo>
                  <a:pt x="1145321" y="82319"/>
                </a:lnTo>
                <a:lnTo>
                  <a:pt x="1122527" y="36718"/>
                </a:lnTo>
                <a:lnTo>
                  <a:pt x="1089848" y="7762"/>
                </a:lnTo>
                <a:lnTo>
                  <a:pt x="1069842" y="0"/>
                </a:lnTo>
                <a:close/>
              </a:path>
              <a:path w="1158240" h="337185">
                <a:moveTo>
                  <a:pt x="88513" y="0"/>
                </a:moveTo>
                <a:lnTo>
                  <a:pt x="50889" y="20002"/>
                </a:lnTo>
                <a:lnTo>
                  <a:pt x="22981" y="57912"/>
                </a:lnTo>
                <a:lnTo>
                  <a:pt x="5724" y="108870"/>
                </a:lnTo>
                <a:lnTo>
                  <a:pt x="0" y="168529"/>
                </a:lnTo>
                <a:lnTo>
                  <a:pt x="1424" y="199259"/>
                </a:lnTo>
                <a:lnTo>
                  <a:pt x="12906" y="254591"/>
                </a:lnTo>
                <a:lnTo>
                  <a:pt x="35720" y="300140"/>
                </a:lnTo>
                <a:lnTo>
                  <a:pt x="68486" y="329096"/>
                </a:lnTo>
                <a:lnTo>
                  <a:pt x="88513" y="336931"/>
                </a:lnTo>
                <a:lnTo>
                  <a:pt x="91942" y="325755"/>
                </a:lnTo>
                <a:lnTo>
                  <a:pt x="76463" y="317732"/>
                </a:lnTo>
                <a:lnTo>
                  <a:pt x="62986" y="306054"/>
                </a:lnTo>
                <a:lnTo>
                  <a:pt x="42031" y="271780"/>
                </a:lnTo>
                <a:lnTo>
                  <a:pt x="29283" y="225107"/>
                </a:lnTo>
                <a:lnTo>
                  <a:pt x="25017" y="168402"/>
                </a:lnTo>
                <a:lnTo>
                  <a:pt x="26082" y="138928"/>
                </a:lnTo>
                <a:lnTo>
                  <a:pt x="34603" y="87250"/>
                </a:lnTo>
                <a:lnTo>
                  <a:pt x="51508" y="46198"/>
                </a:lnTo>
                <a:lnTo>
                  <a:pt x="91942" y="11176"/>
                </a:lnTo>
                <a:lnTo>
                  <a:pt x="8851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43019" y="3666871"/>
            <a:ext cx="44456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2600960" algn="l"/>
                <a:tab pos="3745229" algn="l"/>
              </a:tabLst>
            </a:pPr>
            <a:r>
              <a:rPr sz="2200" spc="75" dirty="0">
                <a:solidFill>
                  <a:srgbClr val="001F5F"/>
                </a:solidFill>
                <a:latin typeface="Cambria Math"/>
                <a:cs typeface="Cambria Math"/>
              </a:rPr>
              <a:t>𝑠</a:t>
            </a:r>
            <a:r>
              <a:rPr sz="2400" spc="112" baseline="22569" dirty="0">
                <a:solidFill>
                  <a:srgbClr val="001F5F"/>
                </a:solidFill>
                <a:latin typeface="Cambria Math"/>
                <a:cs typeface="Cambria Math"/>
              </a:rPr>
              <a:t>3 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 (10 +</a:t>
            </a:r>
            <a:r>
              <a:rPr sz="2200" spc="-295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30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44" baseline="-15625" dirty="0">
                <a:solidFill>
                  <a:srgbClr val="001F5F"/>
                </a:solidFill>
                <a:latin typeface="Cambria Math"/>
                <a:cs typeface="Cambria Math"/>
              </a:rPr>
              <a:t>𝐷</a:t>
            </a:r>
            <a:r>
              <a:rPr sz="2200" spc="30" dirty="0">
                <a:solidFill>
                  <a:srgbClr val="001F5F"/>
                </a:solidFill>
                <a:latin typeface="Cambria Math"/>
                <a:cs typeface="Cambria Math"/>
              </a:rPr>
              <a:t>)𝑠</a:t>
            </a:r>
            <a:r>
              <a:rPr sz="2400" spc="44" baseline="22569" dirty="0">
                <a:solidFill>
                  <a:srgbClr val="001F5F"/>
                </a:solidFill>
                <a:latin typeface="Cambria Math"/>
                <a:cs typeface="Cambria Math"/>
              </a:rPr>
              <a:t>2</a:t>
            </a:r>
            <a:r>
              <a:rPr sz="2400" spc="307" baseline="22569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	20</a:t>
            </a:r>
            <a:r>
              <a:rPr sz="2200" spc="2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+ </a:t>
            </a:r>
            <a:r>
              <a:rPr sz="2200" spc="-3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r>
              <a:rPr sz="2400" spc="-52" baseline="-15625" dirty="0">
                <a:solidFill>
                  <a:srgbClr val="001F5F"/>
                </a:solidFill>
                <a:latin typeface="Cambria Math"/>
                <a:cs typeface="Cambria Math"/>
              </a:rPr>
              <a:t>𝑝	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𝑠 +</a:t>
            </a:r>
            <a:r>
              <a:rPr sz="2200" spc="-20" dirty="0">
                <a:solidFill>
                  <a:srgbClr val="001F5F"/>
                </a:solidFill>
                <a:latin typeface="Cambria Math"/>
                <a:cs typeface="Cambria Math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mbria Math"/>
                <a:cs typeface="Cambria Math"/>
              </a:rPr>
              <a:t>𝐾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4993" y="3797935"/>
            <a:ext cx="1054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5" dirty="0">
                <a:solidFill>
                  <a:srgbClr val="001F5F"/>
                </a:solidFill>
                <a:latin typeface="Cambria Math"/>
                <a:cs typeface="Cambria Math"/>
              </a:rPr>
              <a:t>𝐼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4076827"/>
            <a:ext cx="10359390" cy="12884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78460" marR="5080" indent="-366395">
              <a:lnSpc>
                <a:spcPts val="2380"/>
              </a:lnSpc>
              <a:spcBef>
                <a:spcPts val="39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Let Kp equals 350, Kd equals 50 </a:t>
            </a:r>
            <a:r>
              <a:rPr sz="2200" spc="-10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200" spc="-45" dirty="0">
                <a:solidFill>
                  <a:srgbClr val="001F5F"/>
                </a:solidFill>
                <a:latin typeface="Trebuchet MS"/>
                <a:cs typeface="Trebuchet MS"/>
              </a:rPr>
              <a:t>Ki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equals 300, then change the m-file </a:t>
            </a:r>
            <a:r>
              <a:rPr sz="2200" dirty="0">
                <a:solidFill>
                  <a:srgbClr val="001F5F"/>
                </a:solidFill>
                <a:latin typeface="Trebuchet MS"/>
                <a:cs typeface="Trebuchet MS"/>
              </a:rPr>
              <a:t>to 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the following:</a:t>
            </a:r>
            <a:endParaRPr sz="2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Kp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350;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KI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300;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KD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8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50;</a:t>
            </a:r>
            <a:endParaRPr sz="20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  <a:tabLst>
                <a:tab pos="2134235" algn="l"/>
                <a:tab pos="2573020" algn="l"/>
              </a:tabLst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num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[KD	Kp	KI];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3003" y="5346598"/>
            <a:ext cx="4286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K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I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]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594" y="5346598"/>
            <a:ext cx="307213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7005" algn="l"/>
                <a:tab pos="2368550" algn="l"/>
              </a:tabLst>
            </a:pP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&gt;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de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n</a:t>
            </a:r>
            <a:r>
              <a:rPr sz="2000" spc="-2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=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[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1	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10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+</a:t>
            </a:r>
            <a:r>
              <a:rPr sz="2000" spc="-1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K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D	</a:t>
            </a:r>
            <a:r>
              <a:rPr sz="2000" spc="5" dirty="0">
                <a:solidFill>
                  <a:srgbClr val="004982"/>
                </a:solidFill>
                <a:latin typeface="Trebuchet MS"/>
                <a:cs typeface="Trebuchet MS"/>
              </a:rPr>
              <a:t>20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+Kp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t = 0 : 0.01 : 2</a:t>
            </a:r>
            <a:r>
              <a:rPr sz="2000" spc="-8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solidFill>
                  <a:srgbClr val="004982"/>
                </a:solidFill>
                <a:latin typeface="Trebuchet MS"/>
                <a:cs typeface="Trebuchet MS"/>
              </a:rPr>
              <a:t>&gt;&gt; step</a:t>
            </a:r>
            <a:r>
              <a:rPr sz="2000" spc="-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004982"/>
                </a:solidFill>
                <a:latin typeface="Trebuchet MS"/>
                <a:cs typeface="Trebuchet MS"/>
              </a:rPr>
              <a:t>(num,den,t)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6916" y="926591"/>
            <a:ext cx="6731508" cy="2089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20923" y="990600"/>
            <a:ext cx="6548628" cy="1906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01873" y="971550"/>
            <a:ext cx="6586855" cy="1945005"/>
          </a:xfrm>
          <a:custGeom>
            <a:avLst/>
            <a:gdLst/>
            <a:ahLst/>
            <a:cxnLst/>
            <a:rect l="l" t="t" r="r" b="b"/>
            <a:pathLst>
              <a:path w="6586855" h="1945005">
                <a:moveTo>
                  <a:pt x="0" y="1944624"/>
                </a:moveTo>
                <a:lnTo>
                  <a:pt x="6586728" y="1944624"/>
                </a:lnTo>
                <a:lnTo>
                  <a:pt x="6586728" y="0"/>
                </a:lnTo>
                <a:lnTo>
                  <a:pt x="0" y="0"/>
                </a:lnTo>
                <a:lnTo>
                  <a:pt x="0" y="194462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4000"/>
            <a:ext cx="981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The </a:t>
            </a:r>
            <a:r>
              <a:rPr sz="3600" spc="-20" dirty="0"/>
              <a:t>s-Plane </a:t>
            </a:r>
            <a:r>
              <a:rPr sz="3600" spc="-45" dirty="0"/>
              <a:t>Root </a:t>
            </a:r>
            <a:r>
              <a:rPr sz="3600" spc="-35" dirty="0"/>
              <a:t>Location </a:t>
            </a:r>
            <a:r>
              <a:rPr sz="3600" spc="-15" dirty="0"/>
              <a:t>and The </a:t>
            </a:r>
            <a:r>
              <a:rPr sz="3600" spc="-65" dirty="0"/>
              <a:t>Transient</a:t>
            </a:r>
            <a:r>
              <a:rPr sz="3600" spc="-420" dirty="0"/>
              <a:t> </a:t>
            </a:r>
            <a:r>
              <a:rPr sz="3600" spc="-35" dirty="0"/>
              <a:t>Response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989075" y="903730"/>
            <a:ext cx="10227564" cy="5954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3083" y="967738"/>
            <a:ext cx="10044684" cy="5780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4033" y="948688"/>
            <a:ext cx="10083165" cy="5819140"/>
          </a:xfrm>
          <a:custGeom>
            <a:avLst/>
            <a:gdLst/>
            <a:ahLst/>
            <a:cxnLst/>
            <a:rect l="l" t="t" r="r" b="b"/>
            <a:pathLst>
              <a:path w="10083165" h="5819140">
                <a:moveTo>
                  <a:pt x="0" y="5818632"/>
                </a:moveTo>
                <a:lnTo>
                  <a:pt x="10082784" y="5818632"/>
                </a:lnTo>
                <a:lnTo>
                  <a:pt x="10082784" y="0"/>
                </a:lnTo>
                <a:lnTo>
                  <a:pt x="0" y="0"/>
                </a:lnTo>
                <a:lnTo>
                  <a:pt x="0" y="581863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70472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Closed </a:t>
            </a:r>
            <a:r>
              <a:rPr spc="-25" dirty="0"/>
              <a:t>Loop </a:t>
            </a:r>
            <a:r>
              <a:rPr spc="-20" dirty="0"/>
              <a:t>with</a:t>
            </a:r>
            <a:r>
              <a:rPr spc="-265" dirty="0"/>
              <a:t> </a:t>
            </a:r>
            <a:r>
              <a:rPr spc="-45" dirty="0"/>
              <a:t>PID-Controller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pc="-15" dirty="0"/>
              <a:t>Running </a:t>
            </a:r>
            <a:r>
              <a:rPr dirty="0"/>
              <a:t>this </a:t>
            </a:r>
            <a:r>
              <a:rPr spc="-5" dirty="0"/>
              <a:t>m-file </a:t>
            </a:r>
            <a:r>
              <a:rPr spc="5" dirty="0"/>
              <a:t>in </a:t>
            </a:r>
            <a:r>
              <a:rPr spc="-5" dirty="0"/>
              <a:t>the Matlab command window should </a:t>
            </a:r>
            <a:r>
              <a:rPr dirty="0"/>
              <a:t>gives </a:t>
            </a:r>
            <a:r>
              <a:rPr spc="-5" dirty="0"/>
              <a:t>you </a:t>
            </a:r>
            <a:r>
              <a:rPr dirty="0"/>
              <a:t>the  </a:t>
            </a:r>
            <a:r>
              <a:rPr spc="-5" dirty="0"/>
              <a:t>following</a:t>
            </a:r>
            <a:r>
              <a:rPr spc="5" dirty="0"/>
              <a:t> </a:t>
            </a:r>
            <a:r>
              <a:rPr spc="-5" dirty="0"/>
              <a:t>plot.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"/>
            </a:pPr>
            <a:endParaRPr sz="2350">
              <a:latin typeface="Times New Roman"/>
              <a:cs typeface="Times New Roman"/>
            </a:endParaRPr>
          </a:p>
          <a:p>
            <a:pPr marL="355600" marR="4578350" indent="-343535" algn="just">
              <a:lnSpc>
                <a:spcPct val="120000"/>
              </a:lnSpc>
              <a:spcBef>
                <a:spcPts val="5"/>
              </a:spcBef>
              <a:buSzPct val="79545"/>
              <a:buFont typeface="Wingdings"/>
              <a:buChar char=""/>
              <a:tabLst>
                <a:tab pos="356235" algn="l"/>
              </a:tabLst>
            </a:pPr>
            <a:r>
              <a:rPr sz="2200" spc="-65" dirty="0">
                <a:solidFill>
                  <a:srgbClr val="00AF50"/>
                </a:solidFill>
              </a:rPr>
              <a:t>Now, </a:t>
            </a:r>
            <a:r>
              <a:rPr sz="2200" spc="-5" dirty="0">
                <a:solidFill>
                  <a:srgbClr val="00AF50"/>
                </a:solidFill>
              </a:rPr>
              <a:t>we have obtained the system with </a:t>
            </a:r>
            <a:r>
              <a:rPr sz="2200" spc="-10" dirty="0">
                <a:solidFill>
                  <a:srgbClr val="00AF50"/>
                </a:solidFill>
              </a:rPr>
              <a:t>no  </a:t>
            </a:r>
            <a:r>
              <a:rPr sz="2200" spc="-5" dirty="0">
                <a:solidFill>
                  <a:srgbClr val="00AF50"/>
                </a:solidFill>
              </a:rPr>
              <a:t>overshoot, fast </a:t>
            </a:r>
            <a:r>
              <a:rPr sz="2200" spc="-10" dirty="0">
                <a:solidFill>
                  <a:srgbClr val="00AF50"/>
                </a:solidFill>
              </a:rPr>
              <a:t>rise time, and </a:t>
            </a:r>
            <a:r>
              <a:rPr sz="2200" spc="-5" dirty="0">
                <a:solidFill>
                  <a:srgbClr val="00AF50"/>
                </a:solidFill>
              </a:rPr>
              <a:t>no steady-  state</a:t>
            </a:r>
            <a:r>
              <a:rPr sz="2200" spc="-10" dirty="0">
                <a:solidFill>
                  <a:srgbClr val="00AF50"/>
                </a:solidFill>
              </a:rPr>
              <a:t> </a:t>
            </a:r>
            <a:r>
              <a:rPr sz="2200" spc="-55" dirty="0">
                <a:solidFill>
                  <a:srgbClr val="00AF50"/>
                </a:solidFill>
              </a:rPr>
              <a:t>error.</a:t>
            </a:r>
            <a:endParaRPr sz="2200"/>
          </a:p>
        </p:txBody>
      </p:sp>
      <p:sp>
        <p:nvSpPr>
          <p:cNvPr id="4" name="object 4"/>
          <p:cNvSpPr/>
          <p:nvPr/>
        </p:nvSpPr>
        <p:spPr>
          <a:xfrm>
            <a:off x="7627619" y="1795272"/>
            <a:ext cx="4411980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1628" y="1859279"/>
            <a:ext cx="4229100" cy="411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72578" y="1840229"/>
            <a:ext cx="4267200" cy="4152900"/>
          </a:xfrm>
          <a:custGeom>
            <a:avLst/>
            <a:gdLst/>
            <a:ahLst/>
            <a:cxnLst/>
            <a:rect l="l" t="t" r="r" b="b"/>
            <a:pathLst>
              <a:path w="4267200" h="4152900">
                <a:moveTo>
                  <a:pt x="0" y="4152900"/>
                </a:moveTo>
                <a:lnTo>
                  <a:pt x="4267200" y="4152900"/>
                </a:lnTo>
                <a:lnTo>
                  <a:pt x="4267200" y="0"/>
                </a:lnTo>
                <a:lnTo>
                  <a:pt x="0" y="0"/>
                </a:lnTo>
                <a:lnTo>
                  <a:pt x="0" y="41529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76911"/>
            <a:ext cx="8331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General </a:t>
            </a:r>
            <a:r>
              <a:rPr sz="4000" spc="-25" dirty="0"/>
              <a:t>tips </a:t>
            </a:r>
            <a:r>
              <a:rPr sz="4000" spc="-45" dirty="0"/>
              <a:t>for </a:t>
            </a:r>
            <a:r>
              <a:rPr sz="4000" spc="-30" dirty="0"/>
              <a:t>designing </a:t>
            </a:r>
            <a:r>
              <a:rPr sz="4000" spc="-5" dirty="0"/>
              <a:t>a </a:t>
            </a:r>
            <a:r>
              <a:rPr sz="4000" spc="-15" dirty="0"/>
              <a:t>PID</a:t>
            </a:r>
            <a:r>
              <a:rPr sz="4000" spc="-280" dirty="0"/>
              <a:t> </a:t>
            </a:r>
            <a:r>
              <a:rPr sz="4000" spc="-45" dirty="0"/>
              <a:t>controller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0355580" cy="340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When you are designing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PID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controller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for 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given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system, follow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the  steps shown below to obtain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desired</a:t>
            </a:r>
            <a:r>
              <a:rPr sz="2400" spc="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response.</a:t>
            </a:r>
            <a:endParaRPr sz="2400">
              <a:latin typeface="Trebuchet MS"/>
              <a:cs typeface="Trebuchet MS"/>
            </a:endParaRPr>
          </a:p>
          <a:p>
            <a:pPr marL="870585" lvl="1" indent="-457834">
              <a:lnSpc>
                <a:spcPct val="100000"/>
              </a:lnSpc>
              <a:spcBef>
                <a:spcPts val="1440"/>
              </a:spcBef>
              <a:buAutoNum type="arabicParenR"/>
              <a:tabLst>
                <a:tab pos="870585" algn="l"/>
                <a:tab pos="871219" algn="l"/>
              </a:tabLst>
            </a:pP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Obtain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an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open-loop response and determine what needs to be</a:t>
            </a:r>
            <a:r>
              <a:rPr sz="2100" spc="24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improved</a:t>
            </a:r>
            <a:endParaRPr sz="2100">
              <a:latin typeface="Trebuchet MS"/>
              <a:cs typeface="Trebuchet MS"/>
            </a:endParaRPr>
          </a:p>
          <a:p>
            <a:pPr marL="870585" lvl="1" indent="-457834">
              <a:lnSpc>
                <a:spcPct val="100000"/>
              </a:lnSpc>
              <a:spcBef>
                <a:spcPts val="1705"/>
              </a:spcBef>
              <a:buAutoNum type="arabicParenR"/>
              <a:tabLst>
                <a:tab pos="870585" algn="l"/>
                <a:tab pos="871219" algn="l"/>
              </a:tabLst>
            </a:pP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Add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a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proportional control to improve the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rise</a:t>
            </a:r>
            <a:r>
              <a:rPr sz="2100" spc="105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time</a:t>
            </a:r>
            <a:endParaRPr sz="2100">
              <a:latin typeface="Trebuchet MS"/>
              <a:cs typeface="Trebuchet MS"/>
            </a:endParaRPr>
          </a:p>
          <a:p>
            <a:pPr marL="870585" lvl="1" indent="-457834">
              <a:lnSpc>
                <a:spcPct val="100000"/>
              </a:lnSpc>
              <a:spcBef>
                <a:spcPts val="1705"/>
              </a:spcBef>
              <a:buAutoNum type="arabicParenR"/>
              <a:tabLst>
                <a:tab pos="870585" algn="l"/>
                <a:tab pos="871219" algn="l"/>
              </a:tabLst>
            </a:pP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Add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a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derivative control to improve the</a:t>
            </a:r>
            <a:r>
              <a:rPr sz="2100" spc="8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overshoot</a:t>
            </a:r>
            <a:endParaRPr sz="2100">
              <a:latin typeface="Trebuchet MS"/>
              <a:cs typeface="Trebuchet MS"/>
            </a:endParaRPr>
          </a:p>
          <a:p>
            <a:pPr marL="870585" lvl="1" indent="-457834">
              <a:lnSpc>
                <a:spcPct val="100000"/>
              </a:lnSpc>
              <a:spcBef>
                <a:spcPts val="1705"/>
              </a:spcBef>
              <a:buAutoNum type="arabicParenR"/>
              <a:tabLst>
                <a:tab pos="870585" algn="l"/>
                <a:tab pos="871219" algn="l"/>
              </a:tabLst>
            </a:pP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Add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an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integral control to eliminate the steady-state</a:t>
            </a:r>
            <a:r>
              <a:rPr sz="2100" spc="16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error</a:t>
            </a:r>
            <a:endParaRPr sz="2100">
              <a:latin typeface="Trebuchet MS"/>
              <a:cs typeface="Trebuchet MS"/>
            </a:endParaRPr>
          </a:p>
          <a:p>
            <a:pPr marL="870585" lvl="1" indent="-457834">
              <a:lnSpc>
                <a:spcPct val="100000"/>
              </a:lnSpc>
              <a:spcBef>
                <a:spcPts val="1705"/>
              </a:spcBef>
              <a:buAutoNum type="arabicParenR"/>
              <a:tabLst>
                <a:tab pos="870585" algn="l"/>
                <a:tab pos="871219" algn="l"/>
              </a:tabLst>
            </a:pP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Adjust each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of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Kp, </a:t>
            </a:r>
            <a:r>
              <a:rPr sz="2100" spc="-25" dirty="0">
                <a:solidFill>
                  <a:srgbClr val="004982"/>
                </a:solidFill>
                <a:latin typeface="Trebuchet MS"/>
                <a:cs typeface="Trebuchet MS"/>
              </a:rPr>
              <a:t>Ki,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Kd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until you obtain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a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desired </a:t>
            </a:r>
            <a:r>
              <a:rPr sz="2100" dirty="0">
                <a:solidFill>
                  <a:srgbClr val="004982"/>
                </a:solidFill>
                <a:latin typeface="Trebuchet MS"/>
                <a:cs typeface="Trebuchet MS"/>
              </a:rPr>
              <a:t>overall</a:t>
            </a:r>
            <a:r>
              <a:rPr sz="2100" spc="220" dirty="0">
                <a:solidFill>
                  <a:srgbClr val="004982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004982"/>
                </a:solidFill>
                <a:latin typeface="Trebuchet MS"/>
                <a:cs typeface="Trebuchet MS"/>
              </a:rPr>
              <a:t>response.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40463" y="1541144"/>
            <a:ext cx="4865717" cy="786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4715" y="1956689"/>
            <a:ext cx="237109" cy="176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0594" y="1794891"/>
            <a:ext cx="299085" cy="332105"/>
          </a:xfrm>
          <a:custGeom>
            <a:avLst/>
            <a:gdLst/>
            <a:ahLst/>
            <a:cxnLst/>
            <a:rect l="l" t="t" r="r" b="b"/>
            <a:pathLst>
              <a:path w="299084" h="332105">
                <a:moveTo>
                  <a:pt x="149478" y="0"/>
                </a:moveTo>
                <a:lnTo>
                  <a:pt x="84534" y="8953"/>
                </a:lnTo>
                <a:lnTo>
                  <a:pt x="37591" y="35813"/>
                </a:lnTo>
                <a:lnTo>
                  <a:pt x="9413" y="98012"/>
                </a:lnTo>
                <a:lnTo>
                  <a:pt x="0" y="166116"/>
                </a:lnTo>
                <a:lnTo>
                  <a:pt x="2289" y="199425"/>
                </a:lnTo>
                <a:lnTo>
                  <a:pt x="20681" y="257806"/>
                </a:lnTo>
                <a:lnTo>
                  <a:pt x="58735" y="304405"/>
                </a:lnTo>
                <a:lnTo>
                  <a:pt x="115071" y="329031"/>
                </a:lnTo>
                <a:lnTo>
                  <a:pt x="149478" y="332105"/>
                </a:lnTo>
                <a:lnTo>
                  <a:pt x="183415" y="329195"/>
                </a:lnTo>
                <a:lnTo>
                  <a:pt x="238954" y="305851"/>
                </a:lnTo>
                <a:lnTo>
                  <a:pt x="277439" y="259056"/>
                </a:lnTo>
                <a:lnTo>
                  <a:pt x="296679" y="199429"/>
                </a:lnTo>
                <a:lnTo>
                  <a:pt x="299084" y="166116"/>
                </a:lnTo>
                <a:lnTo>
                  <a:pt x="296799" y="132393"/>
                </a:lnTo>
                <a:lnTo>
                  <a:pt x="278511" y="74568"/>
                </a:lnTo>
                <a:lnTo>
                  <a:pt x="240008" y="28342"/>
                </a:lnTo>
                <a:lnTo>
                  <a:pt x="183481" y="3145"/>
                </a:lnTo>
                <a:lnTo>
                  <a:pt x="149478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75829" y="1717167"/>
            <a:ext cx="530860" cy="502920"/>
          </a:xfrm>
          <a:custGeom>
            <a:avLst/>
            <a:gdLst/>
            <a:ahLst/>
            <a:cxnLst/>
            <a:rect l="l" t="t" r="r" b="b"/>
            <a:pathLst>
              <a:path w="530859" h="502919">
                <a:moveTo>
                  <a:pt x="167894" y="0"/>
                </a:moveTo>
                <a:lnTo>
                  <a:pt x="167894" y="352933"/>
                </a:lnTo>
                <a:lnTo>
                  <a:pt x="169231" y="367551"/>
                </a:lnTo>
                <a:lnTo>
                  <a:pt x="199459" y="403292"/>
                </a:lnTo>
                <a:lnTo>
                  <a:pt x="236981" y="409829"/>
                </a:lnTo>
                <a:lnTo>
                  <a:pt x="255960" y="408900"/>
                </a:lnTo>
                <a:lnTo>
                  <a:pt x="305180" y="394970"/>
                </a:lnTo>
                <a:lnTo>
                  <a:pt x="343971" y="366269"/>
                </a:lnTo>
                <a:lnTo>
                  <a:pt x="353568" y="353695"/>
                </a:lnTo>
                <a:lnTo>
                  <a:pt x="353568" y="99695"/>
                </a:lnTo>
                <a:lnTo>
                  <a:pt x="353568" y="94615"/>
                </a:lnTo>
                <a:lnTo>
                  <a:pt x="350900" y="91186"/>
                </a:lnTo>
                <a:lnTo>
                  <a:pt x="345567" y="89154"/>
                </a:lnTo>
                <a:lnTo>
                  <a:pt x="341495" y="88344"/>
                </a:lnTo>
                <a:lnTo>
                  <a:pt x="335756" y="88391"/>
                </a:lnTo>
                <a:lnTo>
                  <a:pt x="328350" y="89296"/>
                </a:lnTo>
                <a:lnTo>
                  <a:pt x="319277" y="91059"/>
                </a:lnTo>
                <a:lnTo>
                  <a:pt x="310088" y="90392"/>
                </a:lnTo>
                <a:lnTo>
                  <a:pt x="284241" y="62039"/>
                </a:lnTo>
                <a:lnTo>
                  <a:pt x="282701" y="45593"/>
                </a:lnTo>
                <a:lnTo>
                  <a:pt x="283154" y="36828"/>
                </a:lnTo>
                <a:lnTo>
                  <a:pt x="302387" y="2952"/>
                </a:lnTo>
                <a:lnTo>
                  <a:pt x="319786" y="254"/>
                </a:lnTo>
                <a:lnTo>
                  <a:pt x="331100" y="1327"/>
                </a:lnTo>
                <a:lnTo>
                  <a:pt x="344297" y="2079"/>
                </a:lnTo>
                <a:lnTo>
                  <a:pt x="359398" y="2522"/>
                </a:lnTo>
                <a:lnTo>
                  <a:pt x="376427" y="2667"/>
                </a:lnTo>
                <a:lnTo>
                  <a:pt x="394977" y="2500"/>
                </a:lnTo>
                <a:lnTo>
                  <a:pt x="413861" y="2000"/>
                </a:lnTo>
                <a:lnTo>
                  <a:pt x="433077" y="1166"/>
                </a:lnTo>
                <a:lnTo>
                  <a:pt x="452627" y="0"/>
                </a:lnTo>
                <a:lnTo>
                  <a:pt x="452627" y="379095"/>
                </a:lnTo>
                <a:lnTo>
                  <a:pt x="452627" y="389509"/>
                </a:lnTo>
                <a:lnTo>
                  <a:pt x="454914" y="395350"/>
                </a:lnTo>
                <a:lnTo>
                  <a:pt x="459486" y="396748"/>
                </a:lnTo>
                <a:lnTo>
                  <a:pt x="464036" y="397891"/>
                </a:lnTo>
                <a:lnTo>
                  <a:pt x="470455" y="398081"/>
                </a:lnTo>
                <a:lnTo>
                  <a:pt x="478756" y="397319"/>
                </a:lnTo>
                <a:lnTo>
                  <a:pt x="488950" y="395605"/>
                </a:lnTo>
                <a:lnTo>
                  <a:pt x="492378" y="395605"/>
                </a:lnTo>
                <a:lnTo>
                  <a:pt x="527494" y="422068"/>
                </a:lnTo>
                <a:lnTo>
                  <a:pt x="530351" y="441198"/>
                </a:lnTo>
                <a:lnTo>
                  <a:pt x="529921" y="450480"/>
                </a:lnTo>
                <a:lnTo>
                  <a:pt x="509000" y="485600"/>
                </a:lnTo>
                <a:lnTo>
                  <a:pt x="491871" y="488442"/>
                </a:lnTo>
                <a:lnTo>
                  <a:pt x="479651" y="487295"/>
                </a:lnTo>
                <a:lnTo>
                  <a:pt x="466217" y="486505"/>
                </a:lnTo>
                <a:lnTo>
                  <a:pt x="451544" y="486048"/>
                </a:lnTo>
                <a:lnTo>
                  <a:pt x="435610" y="485902"/>
                </a:lnTo>
                <a:lnTo>
                  <a:pt x="418627" y="486048"/>
                </a:lnTo>
                <a:lnTo>
                  <a:pt x="401002" y="486505"/>
                </a:lnTo>
                <a:lnTo>
                  <a:pt x="382710" y="487295"/>
                </a:lnTo>
                <a:lnTo>
                  <a:pt x="363727" y="488442"/>
                </a:lnTo>
                <a:lnTo>
                  <a:pt x="360934" y="475869"/>
                </a:lnTo>
                <a:lnTo>
                  <a:pt x="358140" y="468884"/>
                </a:lnTo>
                <a:lnTo>
                  <a:pt x="355473" y="467360"/>
                </a:lnTo>
                <a:lnTo>
                  <a:pt x="355346" y="465709"/>
                </a:lnTo>
                <a:lnTo>
                  <a:pt x="355092" y="465709"/>
                </a:lnTo>
                <a:lnTo>
                  <a:pt x="354838" y="467487"/>
                </a:lnTo>
                <a:lnTo>
                  <a:pt x="340860" y="476059"/>
                </a:lnTo>
                <a:lnTo>
                  <a:pt x="298069" y="493775"/>
                </a:lnTo>
                <a:lnTo>
                  <a:pt x="255420" y="502223"/>
                </a:lnTo>
                <a:lnTo>
                  <a:pt x="237871" y="502793"/>
                </a:lnTo>
                <a:lnTo>
                  <a:pt x="199699" y="500124"/>
                </a:lnTo>
                <a:lnTo>
                  <a:pt x="136644" y="478736"/>
                </a:lnTo>
                <a:lnTo>
                  <a:pt x="92924" y="437253"/>
                </a:lnTo>
                <a:lnTo>
                  <a:pt x="71397" y="382198"/>
                </a:lnTo>
                <a:lnTo>
                  <a:pt x="68706" y="349885"/>
                </a:lnTo>
                <a:lnTo>
                  <a:pt x="68706" y="105029"/>
                </a:lnTo>
                <a:lnTo>
                  <a:pt x="68706" y="97917"/>
                </a:lnTo>
                <a:lnTo>
                  <a:pt x="65913" y="93345"/>
                </a:lnTo>
                <a:lnTo>
                  <a:pt x="60198" y="91059"/>
                </a:lnTo>
                <a:lnTo>
                  <a:pt x="55437" y="89415"/>
                </a:lnTo>
                <a:lnTo>
                  <a:pt x="49545" y="88868"/>
                </a:lnTo>
                <a:lnTo>
                  <a:pt x="42535" y="89415"/>
                </a:lnTo>
                <a:lnTo>
                  <a:pt x="34417" y="91059"/>
                </a:lnTo>
                <a:lnTo>
                  <a:pt x="25866" y="90463"/>
                </a:lnTo>
                <a:lnTo>
                  <a:pt x="380" y="54262"/>
                </a:lnTo>
                <a:lnTo>
                  <a:pt x="0" y="45593"/>
                </a:lnTo>
                <a:lnTo>
                  <a:pt x="380" y="36570"/>
                </a:lnTo>
                <a:lnTo>
                  <a:pt x="18478" y="2841"/>
                </a:lnTo>
                <a:lnTo>
                  <a:pt x="34671" y="254"/>
                </a:lnTo>
                <a:lnTo>
                  <a:pt x="44245" y="920"/>
                </a:lnTo>
                <a:lnTo>
                  <a:pt x="57165" y="1397"/>
                </a:lnTo>
                <a:lnTo>
                  <a:pt x="73443" y="1682"/>
                </a:lnTo>
                <a:lnTo>
                  <a:pt x="93091" y="1778"/>
                </a:lnTo>
                <a:lnTo>
                  <a:pt x="113119" y="1660"/>
                </a:lnTo>
                <a:lnTo>
                  <a:pt x="132254" y="1317"/>
                </a:lnTo>
                <a:lnTo>
                  <a:pt x="150508" y="760"/>
                </a:lnTo>
                <a:lnTo>
                  <a:pt x="167894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89776" y="1716913"/>
            <a:ext cx="550545" cy="611505"/>
          </a:xfrm>
          <a:custGeom>
            <a:avLst/>
            <a:gdLst/>
            <a:ahLst/>
            <a:cxnLst/>
            <a:rect l="l" t="t" r="r" b="b"/>
            <a:pathLst>
              <a:path w="550545" h="611505">
                <a:moveTo>
                  <a:pt x="202946" y="0"/>
                </a:moveTo>
                <a:lnTo>
                  <a:pt x="236331" y="27320"/>
                </a:lnTo>
                <a:lnTo>
                  <a:pt x="238505" y="44069"/>
                </a:lnTo>
                <a:lnTo>
                  <a:pt x="238053" y="52663"/>
                </a:lnTo>
                <a:lnTo>
                  <a:pt x="216614" y="86725"/>
                </a:lnTo>
                <a:lnTo>
                  <a:pt x="199008" y="91312"/>
                </a:lnTo>
                <a:lnTo>
                  <a:pt x="185166" y="90170"/>
                </a:lnTo>
                <a:lnTo>
                  <a:pt x="177165" y="90550"/>
                </a:lnTo>
                <a:lnTo>
                  <a:pt x="174878" y="92328"/>
                </a:lnTo>
                <a:lnTo>
                  <a:pt x="172847" y="92837"/>
                </a:lnTo>
                <a:lnTo>
                  <a:pt x="174244" y="96520"/>
                </a:lnTo>
                <a:lnTo>
                  <a:pt x="178943" y="103632"/>
                </a:lnTo>
                <a:lnTo>
                  <a:pt x="259842" y="328295"/>
                </a:lnTo>
                <a:lnTo>
                  <a:pt x="367919" y="103886"/>
                </a:lnTo>
                <a:lnTo>
                  <a:pt x="371094" y="98551"/>
                </a:lnTo>
                <a:lnTo>
                  <a:pt x="370585" y="94869"/>
                </a:lnTo>
                <a:lnTo>
                  <a:pt x="366395" y="92963"/>
                </a:lnTo>
                <a:lnTo>
                  <a:pt x="362606" y="91580"/>
                </a:lnTo>
                <a:lnTo>
                  <a:pt x="356568" y="90852"/>
                </a:lnTo>
                <a:lnTo>
                  <a:pt x="348267" y="90767"/>
                </a:lnTo>
                <a:lnTo>
                  <a:pt x="337693" y="91312"/>
                </a:lnTo>
                <a:lnTo>
                  <a:pt x="328787" y="90189"/>
                </a:lnTo>
                <a:lnTo>
                  <a:pt x="302529" y="60563"/>
                </a:lnTo>
                <a:lnTo>
                  <a:pt x="300990" y="44069"/>
                </a:lnTo>
                <a:lnTo>
                  <a:pt x="301422" y="35714"/>
                </a:lnTo>
                <a:lnTo>
                  <a:pt x="321579" y="3032"/>
                </a:lnTo>
                <a:lnTo>
                  <a:pt x="338963" y="508"/>
                </a:lnTo>
                <a:lnTo>
                  <a:pt x="360396" y="1934"/>
                </a:lnTo>
                <a:lnTo>
                  <a:pt x="382984" y="2968"/>
                </a:lnTo>
                <a:lnTo>
                  <a:pt x="406739" y="3597"/>
                </a:lnTo>
                <a:lnTo>
                  <a:pt x="431673" y="3810"/>
                </a:lnTo>
                <a:lnTo>
                  <a:pt x="455104" y="3599"/>
                </a:lnTo>
                <a:lnTo>
                  <a:pt x="476059" y="2984"/>
                </a:lnTo>
                <a:lnTo>
                  <a:pt x="494538" y="1988"/>
                </a:lnTo>
                <a:lnTo>
                  <a:pt x="510540" y="635"/>
                </a:lnTo>
                <a:lnTo>
                  <a:pt x="519733" y="494"/>
                </a:lnTo>
                <a:lnTo>
                  <a:pt x="547258" y="28114"/>
                </a:lnTo>
                <a:lnTo>
                  <a:pt x="550037" y="45847"/>
                </a:lnTo>
                <a:lnTo>
                  <a:pt x="549584" y="54852"/>
                </a:lnTo>
                <a:lnTo>
                  <a:pt x="528494" y="88312"/>
                </a:lnTo>
                <a:lnTo>
                  <a:pt x="511048" y="91186"/>
                </a:lnTo>
                <a:lnTo>
                  <a:pt x="501142" y="90170"/>
                </a:lnTo>
                <a:lnTo>
                  <a:pt x="493649" y="91186"/>
                </a:lnTo>
                <a:lnTo>
                  <a:pt x="488569" y="94361"/>
                </a:lnTo>
                <a:lnTo>
                  <a:pt x="483362" y="97027"/>
                </a:lnTo>
                <a:lnTo>
                  <a:pt x="479425" y="102108"/>
                </a:lnTo>
                <a:lnTo>
                  <a:pt x="476757" y="109854"/>
                </a:lnTo>
                <a:lnTo>
                  <a:pt x="271018" y="507619"/>
                </a:lnTo>
                <a:lnTo>
                  <a:pt x="265302" y="514223"/>
                </a:lnTo>
                <a:lnTo>
                  <a:pt x="264032" y="517651"/>
                </a:lnTo>
                <a:lnTo>
                  <a:pt x="266826" y="518033"/>
                </a:lnTo>
                <a:lnTo>
                  <a:pt x="271922" y="519007"/>
                </a:lnTo>
                <a:lnTo>
                  <a:pt x="280543" y="519255"/>
                </a:lnTo>
                <a:lnTo>
                  <a:pt x="292687" y="518765"/>
                </a:lnTo>
                <a:lnTo>
                  <a:pt x="308355" y="517525"/>
                </a:lnTo>
                <a:lnTo>
                  <a:pt x="317259" y="517145"/>
                </a:lnTo>
                <a:lnTo>
                  <a:pt x="347948" y="544258"/>
                </a:lnTo>
                <a:lnTo>
                  <a:pt x="351663" y="562483"/>
                </a:lnTo>
                <a:lnTo>
                  <a:pt x="351597" y="572220"/>
                </a:lnTo>
                <a:lnTo>
                  <a:pt x="329009" y="607393"/>
                </a:lnTo>
                <a:lnTo>
                  <a:pt x="309118" y="610997"/>
                </a:lnTo>
                <a:lnTo>
                  <a:pt x="270992" y="609143"/>
                </a:lnTo>
                <a:lnTo>
                  <a:pt x="235473" y="607790"/>
                </a:lnTo>
                <a:lnTo>
                  <a:pt x="202551" y="606960"/>
                </a:lnTo>
                <a:lnTo>
                  <a:pt x="172212" y="606678"/>
                </a:lnTo>
                <a:lnTo>
                  <a:pt x="143851" y="606960"/>
                </a:lnTo>
                <a:lnTo>
                  <a:pt x="115728" y="607790"/>
                </a:lnTo>
                <a:lnTo>
                  <a:pt x="87844" y="609143"/>
                </a:lnTo>
                <a:lnTo>
                  <a:pt x="60198" y="610997"/>
                </a:lnTo>
                <a:lnTo>
                  <a:pt x="52405" y="610308"/>
                </a:lnTo>
                <a:lnTo>
                  <a:pt x="28063" y="571910"/>
                </a:lnTo>
                <a:lnTo>
                  <a:pt x="27685" y="562863"/>
                </a:lnTo>
                <a:lnTo>
                  <a:pt x="28066" y="553866"/>
                </a:lnTo>
                <a:lnTo>
                  <a:pt x="46148" y="519509"/>
                </a:lnTo>
                <a:lnTo>
                  <a:pt x="53445" y="517308"/>
                </a:lnTo>
                <a:lnTo>
                  <a:pt x="61468" y="517525"/>
                </a:lnTo>
                <a:lnTo>
                  <a:pt x="79882" y="518287"/>
                </a:lnTo>
                <a:lnTo>
                  <a:pt x="96172" y="518931"/>
                </a:lnTo>
                <a:lnTo>
                  <a:pt x="109997" y="519160"/>
                </a:lnTo>
                <a:lnTo>
                  <a:pt x="121370" y="518983"/>
                </a:lnTo>
                <a:lnTo>
                  <a:pt x="130301" y="518413"/>
                </a:lnTo>
                <a:lnTo>
                  <a:pt x="200151" y="432815"/>
                </a:lnTo>
                <a:lnTo>
                  <a:pt x="75310" y="111887"/>
                </a:lnTo>
                <a:lnTo>
                  <a:pt x="74422" y="111125"/>
                </a:lnTo>
                <a:lnTo>
                  <a:pt x="70103" y="99695"/>
                </a:lnTo>
                <a:lnTo>
                  <a:pt x="66801" y="93217"/>
                </a:lnTo>
                <a:lnTo>
                  <a:pt x="64516" y="91948"/>
                </a:lnTo>
                <a:lnTo>
                  <a:pt x="60801" y="90687"/>
                </a:lnTo>
                <a:lnTo>
                  <a:pt x="54991" y="90154"/>
                </a:lnTo>
                <a:lnTo>
                  <a:pt x="47085" y="90358"/>
                </a:lnTo>
                <a:lnTo>
                  <a:pt x="37083" y="91312"/>
                </a:lnTo>
                <a:lnTo>
                  <a:pt x="27799" y="90693"/>
                </a:lnTo>
                <a:lnTo>
                  <a:pt x="1889" y="61960"/>
                </a:lnTo>
                <a:lnTo>
                  <a:pt x="0" y="45847"/>
                </a:lnTo>
                <a:lnTo>
                  <a:pt x="547" y="36943"/>
                </a:lnTo>
                <a:lnTo>
                  <a:pt x="20669" y="3000"/>
                </a:lnTo>
                <a:lnTo>
                  <a:pt x="37338" y="508"/>
                </a:lnTo>
                <a:lnTo>
                  <a:pt x="57957" y="1649"/>
                </a:lnTo>
                <a:lnTo>
                  <a:pt x="77136" y="2587"/>
                </a:lnTo>
                <a:lnTo>
                  <a:pt x="94863" y="3311"/>
                </a:lnTo>
                <a:lnTo>
                  <a:pt x="111125" y="3810"/>
                </a:lnTo>
                <a:lnTo>
                  <a:pt x="137419" y="3595"/>
                </a:lnTo>
                <a:lnTo>
                  <a:pt x="160702" y="2952"/>
                </a:lnTo>
                <a:lnTo>
                  <a:pt x="181008" y="1881"/>
                </a:lnTo>
                <a:lnTo>
                  <a:pt x="198374" y="381"/>
                </a:lnTo>
                <a:lnTo>
                  <a:pt x="199898" y="253"/>
                </a:lnTo>
                <a:lnTo>
                  <a:pt x="201422" y="126"/>
                </a:lnTo>
                <a:lnTo>
                  <a:pt x="202946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7852" y="1702054"/>
            <a:ext cx="504825" cy="518159"/>
          </a:xfrm>
          <a:custGeom>
            <a:avLst/>
            <a:gdLst/>
            <a:ahLst/>
            <a:cxnLst/>
            <a:rect l="l" t="t" r="r" b="b"/>
            <a:pathLst>
              <a:path w="504825" h="518160">
                <a:moveTo>
                  <a:pt x="252222" y="0"/>
                </a:moveTo>
                <a:lnTo>
                  <a:pt x="309542" y="5024"/>
                </a:lnTo>
                <a:lnTo>
                  <a:pt x="360362" y="20097"/>
                </a:lnTo>
                <a:lnTo>
                  <a:pt x="404705" y="45219"/>
                </a:lnTo>
                <a:lnTo>
                  <a:pt x="442595" y="80391"/>
                </a:lnTo>
                <a:lnTo>
                  <a:pt x="469691" y="118663"/>
                </a:lnTo>
                <a:lnTo>
                  <a:pt x="489061" y="161305"/>
                </a:lnTo>
                <a:lnTo>
                  <a:pt x="500691" y="208353"/>
                </a:lnTo>
                <a:lnTo>
                  <a:pt x="504571" y="259842"/>
                </a:lnTo>
                <a:lnTo>
                  <a:pt x="500691" y="310536"/>
                </a:lnTo>
                <a:lnTo>
                  <a:pt x="489061" y="357076"/>
                </a:lnTo>
                <a:lnTo>
                  <a:pt x="469691" y="399448"/>
                </a:lnTo>
                <a:lnTo>
                  <a:pt x="442595" y="437642"/>
                </a:lnTo>
                <a:lnTo>
                  <a:pt x="404758" y="472739"/>
                </a:lnTo>
                <a:lnTo>
                  <a:pt x="360410" y="497824"/>
                </a:lnTo>
                <a:lnTo>
                  <a:pt x="309560" y="512883"/>
                </a:lnTo>
                <a:lnTo>
                  <a:pt x="252222" y="517906"/>
                </a:lnTo>
                <a:lnTo>
                  <a:pt x="194790" y="512883"/>
                </a:lnTo>
                <a:lnTo>
                  <a:pt x="143859" y="497824"/>
                </a:lnTo>
                <a:lnTo>
                  <a:pt x="99452" y="472739"/>
                </a:lnTo>
                <a:lnTo>
                  <a:pt x="61595" y="437642"/>
                </a:lnTo>
                <a:lnTo>
                  <a:pt x="34665" y="399591"/>
                </a:lnTo>
                <a:lnTo>
                  <a:pt x="15414" y="357266"/>
                </a:lnTo>
                <a:lnTo>
                  <a:pt x="3855" y="310679"/>
                </a:lnTo>
                <a:lnTo>
                  <a:pt x="0" y="259842"/>
                </a:lnTo>
                <a:lnTo>
                  <a:pt x="3855" y="208192"/>
                </a:lnTo>
                <a:lnTo>
                  <a:pt x="15414" y="161067"/>
                </a:lnTo>
                <a:lnTo>
                  <a:pt x="34665" y="118467"/>
                </a:lnTo>
                <a:lnTo>
                  <a:pt x="61595" y="80391"/>
                </a:lnTo>
                <a:lnTo>
                  <a:pt x="99506" y="45219"/>
                </a:lnTo>
                <a:lnTo>
                  <a:pt x="143906" y="20097"/>
                </a:lnTo>
                <a:lnTo>
                  <a:pt x="194808" y="5024"/>
                </a:lnTo>
                <a:lnTo>
                  <a:pt x="252222" y="0"/>
                </a:lnTo>
                <a:close/>
              </a:path>
            </a:pathLst>
          </a:custGeom>
          <a:ln w="12191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48198" y="1702054"/>
            <a:ext cx="527050" cy="503555"/>
          </a:xfrm>
          <a:custGeom>
            <a:avLst/>
            <a:gdLst/>
            <a:ahLst/>
            <a:cxnLst/>
            <a:rect l="l" t="t" r="r" b="b"/>
            <a:pathLst>
              <a:path w="527050" h="503555">
                <a:moveTo>
                  <a:pt x="300863" y="0"/>
                </a:moveTo>
                <a:lnTo>
                  <a:pt x="361696" y="8699"/>
                </a:lnTo>
                <a:lnTo>
                  <a:pt x="411479" y="34925"/>
                </a:lnTo>
                <a:lnTo>
                  <a:pt x="443023" y="75977"/>
                </a:lnTo>
                <a:lnTo>
                  <a:pt x="453516" y="134366"/>
                </a:lnTo>
                <a:lnTo>
                  <a:pt x="453516" y="407288"/>
                </a:lnTo>
                <a:lnTo>
                  <a:pt x="453516" y="410591"/>
                </a:lnTo>
                <a:lnTo>
                  <a:pt x="454278" y="412496"/>
                </a:lnTo>
                <a:lnTo>
                  <a:pt x="455802" y="412876"/>
                </a:lnTo>
                <a:lnTo>
                  <a:pt x="460353" y="413569"/>
                </a:lnTo>
                <a:lnTo>
                  <a:pt x="466582" y="413369"/>
                </a:lnTo>
                <a:lnTo>
                  <a:pt x="474501" y="412287"/>
                </a:lnTo>
                <a:lnTo>
                  <a:pt x="484124" y="410337"/>
                </a:lnTo>
                <a:lnTo>
                  <a:pt x="494224" y="409146"/>
                </a:lnTo>
                <a:lnTo>
                  <a:pt x="524303" y="436927"/>
                </a:lnTo>
                <a:lnTo>
                  <a:pt x="526796" y="455422"/>
                </a:lnTo>
                <a:lnTo>
                  <a:pt x="526155" y="465014"/>
                </a:lnTo>
                <a:lnTo>
                  <a:pt x="503729" y="500776"/>
                </a:lnTo>
                <a:lnTo>
                  <a:pt x="495508" y="502858"/>
                </a:lnTo>
                <a:lnTo>
                  <a:pt x="486155" y="502666"/>
                </a:lnTo>
                <a:lnTo>
                  <a:pt x="467367" y="501499"/>
                </a:lnTo>
                <a:lnTo>
                  <a:pt x="450056" y="500665"/>
                </a:lnTo>
                <a:lnTo>
                  <a:pt x="434220" y="500165"/>
                </a:lnTo>
                <a:lnTo>
                  <a:pt x="419862" y="499999"/>
                </a:lnTo>
                <a:lnTo>
                  <a:pt x="404550" y="500165"/>
                </a:lnTo>
                <a:lnTo>
                  <a:pt x="385476" y="500665"/>
                </a:lnTo>
                <a:lnTo>
                  <a:pt x="362640" y="501499"/>
                </a:lnTo>
                <a:lnTo>
                  <a:pt x="336041" y="502666"/>
                </a:lnTo>
                <a:lnTo>
                  <a:pt x="326211" y="503164"/>
                </a:lnTo>
                <a:lnTo>
                  <a:pt x="317499" y="501221"/>
                </a:lnTo>
                <a:lnTo>
                  <a:pt x="293528" y="466266"/>
                </a:lnTo>
                <a:lnTo>
                  <a:pt x="292862" y="456311"/>
                </a:lnTo>
                <a:lnTo>
                  <a:pt x="293457" y="446115"/>
                </a:lnTo>
                <a:lnTo>
                  <a:pt x="316849" y="410718"/>
                </a:lnTo>
                <a:lnTo>
                  <a:pt x="325764" y="409003"/>
                </a:lnTo>
                <a:lnTo>
                  <a:pt x="335788" y="409956"/>
                </a:lnTo>
                <a:lnTo>
                  <a:pt x="344550" y="411607"/>
                </a:lnTo>
                <a:lnTo>
                  <a:pt x="349885" y="411988"/>
                </a:lnTo>
                <a:lnTo>
                  <a:pt x="352043" y="411099"/>
                </a:lnTo>
                <a:lnTo>
                  <a:pt x="353695" y="410845"/>
                </a:lnTo>
                <a:lnTo>
                  <a:pt x="354456" y="409575"/>
                </a:lnTo>
                <a:lnTo>
                  <a:pt x="354456" y="407288"/>
                </a:lnTo>
                <a:lnTo>
                  <a:pt x="354456" y="154178"/>
                </a:lnTo>
                <a:lnTo>
                  <a:pt x="353435" y="138221"/>
                </a:lnTo>
                <a:lnTo>
                  <a:pt x="329414" y="100070"/>
                </a:lnTo>
                <a:lnTo>
                  <a:pt x="287909" y="92837"/>
                </a:lnTo>
                <a:lnTo>
                  <a:pt x="267856" y="93815"/>
                </a:lnTo>
                <a:lnTo>
                  <a:pt x="229133" y="101677"/>
                </a:lnTo>
                <a:lnTo>
                  <a:pt x="187467" y="123380"/>
                </a:lnTo>
                <a:lnTo>
                  <a:pt x="166877" y="143129"/>
                </a:lnTo>
                <a:lnTo>
                  <a:pt x="166877" y="407288"/>
                </a:lnTo>
                <a:lnTo>
                  <a:pt x="166877" y="410337"/>
                </a:lnTo>
                <a:lnTo>
                  <a:pt x="168783" y="412242"/>
                </a:lnTo>
                <a:lnTo>
                  <a:pt x="172465" y="413131"/>
                </a:lnTo>
                <a:lnTo>
                  <a:pt x="175895" y="413893"/>
                </a:lnTo>
                <a:lnTo>
                  <a:pt x="182372" y="412876"/>
                </a:lnTo>
                <a:lnTo>
                  <a:pt x="191642" y="410210"/>
                </a:lnTo>
                <a:lnTo>
                  <a:pt x="200860" y="409543"/>
                </a:lnTo>
                <a:lnTo>
                  <a:pt x="228123" y="437245"/>
                </a:lnTo>
                <a:lnTo>
                  <a:pt x="230377" y="455422"/>
                </a:lnTo>
                <a:lnTo>
                  <a:pt x="229854" y="464873"/>
                </a:lnTo>
                <a:lnTo>
                  <a:pt x="209502" y="500268"/>
                </a:lnTo>
                <a:lnTo>
                  <a:pt x="201582" y="502735"/>
                </a:lnTo>
                <a:lnTo>
                  <a:pt x="192531" y="502666"/>
                </a:lnTo>
                <a:lnTo>
                  <a:pt x="174454" y="501499"/>
                </a:lnTo>
                <a:lnTo>
                  <a:pt x="156400" y="500665"/>
                </a:lnTo>
                <a:lnTo>
                  <a:pt x="138346" y="500165"/>
                </a:lnTo>
                <a:lnTo>
                  <a:pt x="120268" y="499999"/>
                </a:lnTo>
                <a:lnTo>
                  <a:pt x="101621" y="500165"/>
                </a:lnTo>
                <a:lnTo>
                  <a:pt x="81105" y="500665"/>
                </a:lnTo>
                <a:lnTo>
                  <a:pt x="58707" y="501499"/>
                </a:lnTo>
                <a:lnTo>
                  <a:pt x="34416" y="502666"/>
                </a:lnTo>
                <a:lnTo>
                  <a:pt x="25796" y="502310"/>
                </a:lnTo>
                <a:lnTo>
                  <a:pt x="1539" y="472519"/>
                </a:lnTo>
                <a:lnTo>
                  <a:pt x="0" y="454533"/>
                </a:lnTo>
                <a:lnTo>
                  <a:pt x="357" y="445557"/>
                </a:lnTo>
                <a:lnTo>
                  <a:pt x="18716" y="411702"/>
                </a:lnTo>
                <a:lnTo>
                  <a:pt x="26449" y="409535"/>
                </a:lnTo>
                <a:lnTo>
                  <a:pt x="35051" y="410083"/>
                </a:lnTo>
                <a:lnTo>
                  <a:pt x="43291" y="411108"/>
                </a:lnTo>
                <a:lnTo>
                  <a:pt x="50482" y="411718"/>
                </a:lnTo>
                <a:lnTo>
                  <a:pt x="56626" y="411922"/>
                </a:lnTo>
                <a:lnTo>
                  <a:pt x="61722" y="411734"/>
                </a:lnTo>
                <a:lnTo>
                  <a:pt x="65786" y="410972"/>
                </a:lnTo>
                <a:lnTo>
                  <a:pt x="67817" y="409448"/>
                </a:lnTo>
                <a:lnTo>
                  <a:pt x="67817" y="407288"/>
                </a:lnTo>
                <a:lnTo>
                  <a:pt x="67817" y="129921"/>
                </a:lnTo>
                <a:lnTo>
                  <a:pt x="67817" y="120904"/>
                </a:lnTo>
                <a:lnTo>
                  <a:pt x="66166" y="115443"/>
                </a:lnTo>
                <a:lnTo>
                  <a:pt x="62991" y="113284"/>
                </a:lnTo>
                <a:lnTo>
                  <a:pt x="56638" y="111523"/>
                </a:lnTo>
                <a:lnTo>
                  <a:pt x="49783" y="110632"/>
                </a:lnTo>
                <a:lnTo>
                  <a:pt x="42453" y="110622"/>
                </a:lnTo>
                <a:lnTo>
                  <a:pt x="34671" y="111506"/>
                </a:lnTo>
                <a:lnTo>
                  <a:pt x="25975" y="110865"/>
                </a:lnTo>
                <a:lnTo>
                  <a:pt x="1539" y="80787"/>
                </a:lnTo>
                <a:lnTo>
                  <a:pt x="0" y="63373"/>
                </a:lnTo>
                <a:lnTo>
                  <a:pt x="380" y="54016"/>
                </a:lnTo>
                <a:lnTo>
                  <a:pt x="18827" y="20208"/>
                </a:lnTo>
                <a:lnTo>
                  <a:pt x="26419" y="18333"/>
                </a:lnTo>
                <a:lnTo>
                  <a:pt x="34798" y="18923"/>
                </a:lnTo>
                <a:lnTo>
                  <a:pt x="47753" y="19996"/>
                </a:lnTo>
                <a:lnTo>
                  <a:pt x="61483" y="20748"/>
                </a:lnTo>
                <a:lnTo>
                  <a:pt x="75999" y="21191"/>
                </a:lnTo>
                <a:lnTo>
                  <a:pt x="91312" y="21336"/>
                </a:lnTo>
                <a:lnTo>
                  <a:pt x="108884" y="21169"/>
                </a:lnTo>
                <a:lnTo>
                  <a:pt x="127492" y="20669"/>
                </a:lnTo>
                <a:lnTo>
                  <a:pt x="147123" y="19835"/>
                </a:lnTo>
                <a:lnTo>
                  <a:pt x="167766" y="18669"/>
                </a:lnTo>
                <a:lnTo>
                  <a:pt x="166877" y="31115"/>
                </a:lnTo>
                <a:lnTo>
                  <a:pt x="166497" y="38862"/>
                </a:lnTo>
                <a:lnTo>
                  <a:pt x="166497" y="42163"/>
                </a:lnTo>
                <a:lnTo>
                  <a:pt x="166497" y="42291"/>
                </a:lnTo>
                <a:lnTo>
                  <a:pt x="167386" y="41148"/>
                </a:lnTo>
                <a:lnTo>
                  <a:pt x="168021" y="40512"/>
                </a:lnTo>
                <a:lnTo>
                  <a:pt x="168655" y="39750"/>
                </a:lnTo>
                <a:lnTo>
                  <a:pt x="169545" y="38988"/>
                </a:lnTo>
                <a:lnTo>
                  <a:pt x="172212" y="37973"/>
                </a:lnTo>
                <a:lnTo>
                  <a:pt x="183596" y="30515"/>
                </a:lnTo>
                <a:lnTo>
                  <a:pt x="221868" y="13335"/>
                </a:lnTo>
                <a:lnTo>
                  <a:pt x="278286" y="833"/>
                </a:lnTo>
                <a:lnTo>
                  <a:pt x="300863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08957" y="1702054"/>
            <a:ext cx="502920" cy="518159"/>
          </a:xfrm>
          <a:custGeom>
            <a:avLst/>
            <a:gdLst/>
            <a:ahLst/>
            <a:cxnLst/>
            <a:rect l="l" t="t" r="r" b="b"/>
            <a:pathLst>
              <a:path w="502920" h="518160">
                <a:moveTo>
                  <a:pt x="235076" y="0"/>
                </a:moveTo>
                <a:lnTo>
                  <a:pt x="300529" y="8001"/>
                </a:lnTo>
                <a:lnTo>
                  <a:pt x="355980" y="32004"/>
                </a:lnTo>
                <a:lnTo>
                  <a:pt x="386578" y="57622"/>
                </a:lnTo>
                <a:lnTo>
                  <a:pt x="421578" y="124194"/>
                </a:lnTo>
                <a:lnTo>
                  <a:pt x="425957" y="165100"/>
                </a:lnTo>
                <a:lnTo>
                  <a:pt x="425957" y="400431"/>
                </a:lnTo>
                <a:lnTo>
                  <a:pt x="425957" y="408050"/>
                </a:lnTo>
                <a:lnTo>
                  <a:pt x="429005" y="412623"/>
                </a:lnTo>
                <a:lnTo>
                  <a:pt x="435228" y="414020"/>
                </a:lnTo>
                <a:lnTo>
                  <a:pt x="439445" y="414188"/>
                </a:lnTo>
                <a:lnTo>
                  <a:pt x="446008" y="413559"/>
                </a:lnTo>
                <a:lnTo>
                  <a:pt x="454927" y="412144"/>
                </a:lnTo>
                <a:lnTo>
                  <a:pt x="466216" y="409956"/>
                </a:lnTo>
                <a:lnTo>
                  <a:pt x="474718" y="410261"/>
                </a:lnTo>
                <a:lnTo>
                  <a:pt x="501078" y="440166"/>
                </a:lnTo>
                <a:lnTo>
                  <a:pt x="502792" y="457200"/>
                </a:lnTo>
                <a:lnTo>
                  <a:pt x="502338" y="466129"/>
                </a:lnTo>
                <a:lnTo>
                  <a:pt x="481996" y="500808"/>
                </a:lnTo>
                <a:lnTo>
                  <a:pt x="465327" y="503555"/>
                </a:lnTo>
                <a:lnTo>
                  <a:pt x="456136" y="502388"/>
                </a:lnTo>
                <a:lnTo>
                  <a:pt x="445325" y="501554"/>
                </a:lnTo>
                <a:lnTo>
                  <a:pt x="432895" y="501054"/>
                </a:lnTo>
                <a:lnTo>
                  <a:pt x="418845" y="500888"/>
                </a:lnTo>
                <a:lnTo>
                  <a:pt x="407846" y="501411"/>
                </a:lnTo>
                <a:lnTo>
                  <a:pt x="394858" y="502030"/>
                </a:lnTo>
                <a:lnTo>
                  <a:pt x="379894" y="502745"/>
                </a:lnTo>
                <a:lnTo>
                  <a:pt x="362965" y="503555"/>
                </a:lnTo>
                <a:lnTo>
                  <a:pt x="355078" y="503003"/>
                </a:lnTo>
                <a:lnTo>
                  <a:pt x="328548" y="475361"/>
                </a:lnTo>
                <a:lnTo>
                  <a:pt x="329310" y="469392"/>
                </a:lnTo>
                <a:lnTo>
                  <a:pt x="312419" y="480822"/>
                </a:lnTo>
                <a:lnTo>
                  <a:pt x="312419" y="479933"/>
                </a:lnTo>
                <a:lnTo>
                  <a:pt x="308324" y="487384"/>
                </a:lnTo>
                <a:lnTo>
                  <a:pt x="300418" y="494109"/>
                </a:lnTo>
                <a:lnTo>
                  <a:pt x="251100" y="510833"/>
                </a:lnTo>
                <a:lnTo>
                  <a:pt x="203043" y="517120"/>
                </a:lnTo>
                <a:lnTo>
                  <a:pt x="177037" y="517906"/>
                </a:lnTo>
                <a:lnTo>
                  <a:pt x="136392" y="515002"/>
                </a:lnTo>
                <a:lnTo>
                  <a:pt x="70149" y="491813"/>
                </a:lnTo>
                <a:lnTo>
                  <a:pt x="25074" y="447093"/>
                </a:lnTo>
                <a:lnTo>
                  <a:pt x="2786" y="385129"/>
                </a:lnTo>
                <a:lnTo>
                  <a:pt x="0" y="347599"/>
                </a:lnTo>
                <a:lnTo>
                  <a:pt x="3667" y="307187"/>
                </a:lnTo>
                <a:lnTo>
                  <a:pt x="33004" y="243889"/>
                </a:lnTo>
                <a:lnTo>
                  <a:pt x="92057" y="197717"/>
                </a:lnTo>
                <a:lnTo>
                  <a:pt x="130095" y="181086"/>
                </a:lnTo>
                <a:lnTo>
                  <a:pt x="172777" y="171098"/>
                </a:lnTo>
                <a:lnTo>
                  <a:pt x="220090" y="167767"/>
                </a:lnTo>
                <a:lnTo>
                  <a:pt x="230997" y="167886"/>
                </a:lnTo>
                <a:lnTo>
                  <a:pt x="275716" y="169672"/>
                </a:lnTo>
                <a:lnTo>
                  <a:pt x="319293" y="173815"/>
                </a:lnTo>
                <a:lnTo>
                  <a:pt x="326770" y="175768"/>
                </a:lnTo>
                <a:lnTo>
                  <a:pt x="325270" y="162524"/>
                </a:lnTo>
                <a:lnTo>
                  <a:pt x="302767" y="122555"/>
                </a:lnTo>
                <a:lnTo>
                  <a:pt x="254815" y="94694"/>
                </a:lnTo>
                <a:lnTo>
                  <a:pt x="235076" y="92837"/>
                </a:lnTo>
                <a:lnTo>
                  <a:pt x="214741" y="93434"/>
                </a:lnTo>
                <a:lnTo>
                  <a:pt x="161162" y="102488"/>
                </a:lnTo>
                <a:lnTo>
                  <a:pt x="122920" y="116697"/>
                </a:lnTo>
                <a:lnTo>
                  <a:pt x="81535" y="141287"/>
                </a:lnTo>
                <a:lnTo>
                  <a:pt x="70881" y="146621"/>
                </a:lnTo>
                <a:lnTo>
                  <a:pt x="60632" y="149098"/>
                </a:lnTo>
                <a:lnTo>
                  <a:pt x="50800" y="148717"/>
                </a:lnTo>
                <a:lnTo>
                  <a:pt x="42632" y="145976"/>
                </a:lnTo>
                <a:lnTo>
                  <a:pt x="16827" y="111648"/>
                </a:lnTo>
                <a:lnTo>
                  <a:pt x="15164" y="102113"/>
                </a:lnTo>
                <a:lnTo>
                  <a:pt x="15239" y="92710"/>
                </a:lnTo>
                <a:lnTo>
                  <a:pt x="34925" y="59562"/>
                </a:lnTo>
                <a:lnTo>
                  <a:pt x="78327" y="32607"/>
                </a:lnTo>
                <a:lnTo>
                  <a:pt x="128396" y="13462"/>
                </a:lnTo>
                <a:lnTo>
                  <a:pt x="179450" y="3349"/>
                </a:lnTo>
                <a:lnTo>
                  <a:pt x="206692" y="835"/>
                </a:lnTo>
                <a:lnTo>
                  <a:pt x="235076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0463" y="1542414"/>
            <a:ext cx="501650" cy="661035"/>
          </a:xfrm>
          <a:custGeom>
            <a:avLst/>
            <a:gdLst/>
            <a:ahLst/>
            <a:cxnLst/>
            <a:rect l="l" t="t" r="r" b="b"/>
            <a:pathLst>
              <a:path w="501650" h="661035">
                <a:moveTo>
                  <a:pt x="51782" y="0"/>
                </a:moveTo>
                <a:lnTo>
                  <a:pt x="56608" y="0"/>
                </a:lnTo>
                <a:lnTo>
                  <a:pt x="61942" y="254"/>
                </a:lnTo>
                <a:lnTo>
                  <a:pt x="67657" y="888"/>
                </a:lnTo>
                <a:lnTo>
                  <a:pt x="102951" y="1962"/>
                </a:lnTo>
                <a:lnTo>
                  <a:pt x="143508" y="2714"/>
                </a:lnTo>
                <a:lnTo>
                  <a:pt x="189351" y="3157"/>
                </a:lnTo>
                <a:lnTo>
                  <a:pt x="240504" y="3301"/>
                </a:lnTo>
                <a:lnTo>
                  <a:pt x="293580" y="3157"/>
                </a:lnTo>
                <a:lnTo>
                  <a:pt x="344215" y="2714"/>
                </a:lnTo>
                <a:lnTo>
                  <a:pt x="392398" y="1962"/>
                </a:lnTo>
                <a:lnTo>
                  <a:pt x="438116" y="888"/>
                </a:lnTo>
                <a:lnTo>
                  <a:pt x="451762" y="555"/>
                </a:lnTo>
                <a:lnTo>
                  <a:pt x="462992" y="1460"/>
                </a:lnTo>
                <a:lnTo>
                  <a:pt x="490803" y="32863"/>
                </a:lnTo>
                <a:lnTo>
                  <a:pt x="491043" y="76892"/>
                </a:lnTo>
                <a:lnTo>
                  <a:pt x="491329" y="105838"/>
                </a:lnTo>
                <a:lnTo>
                  <a:pt x="492472" y="159385"/>
                </a:lnTo>
                <a:lnTo>
                  <a:pt x="495980" y="219202"/>
                </a:lnTo>
                <a:lnTo>
                  <a:pt x="501108" y="269494"/>
                </a:lnTo>
                <a:lnTo>
                  <a:pt x="501221" y="281211"/>
                </a:lnTo>
                <a:lnTo>
                  <a:pt x="477631" y="313650"/>
                </a:lnTo>
                <a:lnTo>
                  <a:pt x="447895" y="320294"/>
                </a:lnTo>
                <a:lnTo>
                  <a:pt x="437110" y="319555"/>
                </a:lnTo>
                <a:lnTo>
                  <a:pt x="403826" y="300787"/>
                </a:lnTo>
                <a:lnTo>
                  <a:pt x="396587" y="282015"/>
                </a:lnTo>
                <a:lnTo>
                  <a:pt x="396968" y="270890"/>
                </a:lnTo>
                <a:lnTo>
                  <a:pt x="397777" y="257811"/>
                </a:lnTo>
                <a:lnTo>
                  <a:pt x="398492" y="244078"/>
                </a:lnTo>
                <a:lnTo>
                  <a:pt x="399111" y="229653"/>
                </a:lnTo>
                <a:lnTo>
                  <a:pt x="399635" y="214502"/>
                </a:lnTo>
                <a:lnTo>
                  <a:pt x="399871" y="196264"/>
                </a:lnTo>
                <a:lnTo>
                  <a:pt x="399809" y="178704"/>
                </a:lnTo>
                <a:lnTo>
                  <a:pt x="396940" y="130381"/>
                </a:lnTo>
                <a:lnTo>
                  <a:pt x="369028" y="96345"/>
                </a:lnTo>
                <a:lnTo>
                  <a:pt x="344771" y="94361"/>
                </a:lnTo>
                <a:lnTo>
                  <a:pt x="331081" y="94668"/>
                </a:lnTo>
                <a:lnTo>
                  <a:pt x="300575" y="108331"/>
                </a:lnTo>
                <a:lnTo>
                  <a:pt x="300575" y="118745"/>
                </a:lnTo>
                <a:lnTo>
                  <a:pt x="300575" y="563499"/>
                </a:lnTo>
                <a:lnTo>
                  <a:pt x="300575" y="569849"/>
                </a:lnTo>
                <a:lnTo>
                  <a:pt x="302480" y="573405"/>
                </a:lnTo>
                <a:lnTo>
                  <a:pt x="306290" y="574039"/>
                </a:lnTo>
                <a:lnTo>
                  <a:pt x="311886" y="574325"/>
                </a:lnTo>
                <a:lnTo>
                  <a:pt x="320673" y="573659"/>
                </a:lnTo>
                <a:lnTo>
                  <a:pt x="332650" y="572039"/>
                </a:lnTo>
                <a:lnTo>
                  <a:pt x="347819" y="569468"/>
                </a:lnTo>
                <a:lnTo>
                  <a:pt x="360265" y="567944"/>
                </a:lnTo>
                <a:lnTo>
                  <a:pt x="399000" y="578485"/>
                </a:lnTo>
                <a:lnTo>
                  <a:pt x="412081" y="613283"/>
                </a:lnTo>
                <a:lnTo>
                  <a:pt x="411267" y="623169"/>
                </a:lnTo>
                <a:lnTo>
                  <a:pt x="381902" y="658749"/>
                </a:lnTo>
                <a:lnTo>
                  <a:pt x="371673" y="660745"/>
                </a:lnTo>
                <a:lnTo>
                  <a:pt x="360265" y="660526"/>
                </a:lnTo>
                <a:lnTo>
                  <a:pt x="336950" y="659766"/>
                </a:lnTo>
                <a:lnTo>
                  <a:pt x="310243" y="659209"/>
                </a:lnTo>
                <a:lnTo>
                  <a:pt x="280130" y="658866"/>
                </a:lnTo>
                <a:lnTo>
                  <a:pt x="246600" y="658749"/>
                </a:lnTo>
                <a:lnTo>
                  <a:pt x="213308" y="658866"/>
                </a:lnTo>
                <a:lnTo>
                  <a:pt x="183147" y="659209"/>
                </a:lnTo>
                <a:lnTo>
                  <a:pt x="156106" y="659766"/>
                </a:lnTo>
                <a:lnTo>
                  <a:pt x="132173" y="660526"/>
                </a:lnTo>
                <a:lnTo>
                  <a:pt x="122072" y="659888"/>
                </a:lnTo>
                <a:lnTo>
                  <a:pt x="91247" y="630396"/>
                </a:lnTo>
                <a:lnTo>
                  <a:pt x="88866" y="612394"/>
                </a:lnTo>
                <a:lnTo>
                  <a:pt x="89435" y="603059"/>
                </a:lnTo>
                <a:lnTo>
                  <a:pt x="114075" y="569356"/>
                </a:lnTo>
                <a:lnTo>
                  <a:pt x="123886" y="567537"/>
                </a:lnTo>
                <a:lnTo>
                  <a:pt x="134840" y="568325"/>
                </a:lnTo>
                <a:lnTo>
                  <a:pt x="149604" y="571091"/>
                </a:lnTo>
                <a:lnTo>
                  <a:pt x="162462" y="572928"/>
                </a:lnTo>
                <a:lnTo>
                  <a:pt x="173416" y="573861"/>
                </a:lnTo>
                <a:lnTo>
                  <a:pt x="182465" y="573913"/>
                </a:lnTo>
                <a:lnTo>
                  <a:pt x="194530" y="573532"/>
                </a:lnTo>
                <a:lnTo>
                  <a:pt x="200499" y="570102"/>
                </a:lnTo>
                <a:lnTo>
                  <a:pt x="200499" y="563499"/>
                </a:lnTo>
                <a:lnTo>
                  <a:pt x="200499" y="118745"/>
                </a:lnTo>
                <a:lnTo>
                  <a:pt x="200499" y="108712"/>
                </a:lnTo>
                <a:lnTo>
                  <a:pt x="198340" y="102362"/>
                </a:lnTo>
                <a:lnTo>
                  <a:pt x="154017" y="94361"/>
                </a:lnTo>
                <a:lnTo>
                  <a:pt x="138414" y="94859"/>
                </a:lnTo>
                <a:lnTo>
                  <a:pt x="101598" y="117284"/>
                </a:lnTo>
                <a:lnTo>
                  <a:pt x="95613" y="158791"/>
                </a:lnTo>
                <a:lnTo>
                  <a:pt x="94327" y="197993"/>
                </a:lnTo>
                <a:lnTo>
                  <a:pt x="94372" y="208682"/>
                </a:lnTo>
                <a:lnTo>
                  <a:pt x="94501" y="219598"/>
                </a:lnTo>
                <a:lnTo>
                  <a:pt x="94702" y="230729"/>
                </a:lnTo>
                <a:lnTo>
                  <a:pt x="94962" y="242062"/>
                </a:lnTo>
                <a:lnTo>
                  <a:pt x="96613" y="269875"/>
                </a:lnTo>
                <a:lnTo>
                  <a:pt x="96948" y="281164"/>
                </a:lnTo>
                <a:lnTo>
                  <a:pt x="68006" y="317150"/>
                </a:lnTo>
                <a:lnTo>
                  <a:pt x="47845" y="320294"/>
                </a:lnTo>
                <a:lnTo>
                  <a:pt x="37772" y="319532"/>
                </a:lnTo>
                <a:lnTo>
                  <a:pt x="2014" y="291830"/>
                </a:lnTo>
                <a:lnTo>
                  <a:pt x="0" y="282080"/>
                </a:lnTo>
                <a:lnTo>
                  <a:pt x="474" y="271272"/>
                </a:lnTo>
                <a:lnTo>
                  <a:pt x="3375" y="241315"/>
                </a:lnTo>
                <a:lnTo>
                  <a:pt x="5967" y="209169"/>
                </a:lnTo>
                <a:lnTo>
                  <a:pt x="10126" y="138302"/>
                </a:lnTo>
                <a:lnTo>
                  <a:pt x="12063" y="87804"/>
                </a:lnTo>
                <a:lnTo>
                  <a:pt x="12666" y="48640"/>
                </a:lnTo>
                <a:lnTo>
                  <a:pt x="12904" y="35139"/>
                </a:lnTo>
                <a:lnTo>
                  <a:pt x="33176" y="2603"/>
                </a:lnTo>
                <a:lnTo>
                  <a:pt x="41657" y="742"/>
                </a:lnTo>
                <a:lnTo>
                  <a:pt x="51782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4851" y="1541272"/>
            <a:ext cx="530860" cy="663575"/>
          </a:xfrm>
          <a:custGeom>
            <a:avLst/>
            <a:gdLst/>
            <a:ahLst/>
            <a:cxnLst/>
            <a:rect l="l" t="t" r="r" b="b"/>
            <a:pathLst>
              <a:path w="530860" h="663575">
                <a:moveTo>
                  <a:pt x="172338" y="0"/>
                </a:moveTo>
                <a:lnTo>
                  <a:pt x="172338" y="204469"/>
                </a:lnTo>
                <a:lnTo>
                  <a:pt x="179574" y="194944"/>
                </a:lnTo>
                <a:lnTo>
                  <a:pt x="191928" y="186372"/>
                </a:lnTo>
                <a:lnTo>
                  <a:pt x="209379" y="178752"/>
                </a:lnTo>
                <a:lnTo>
                  <a:pt x="231901" y="172085"/>
                </a:lnTo>
                <a:lnTo>
                  <a:pt x="244786" y="167104"/>
                </a:lnTo>
                <a:lnTo>
                  <a:pt x="259254" y="163575"/>
                </a:lnTo>
                <a:lnTo>
                  <a:pt x="275318" y="161476"/>
                </a:lnTo>
                <a:lnTo>
                  <a:pt x="292988" y="160781"/>
                </a:lnTo>
                <a:lnTo>
                  <a:pt x="329110" y="162756"/>
                </a:lnTo>
                <a:lnTo>
                  <a:pt x="358219" y="168671"/>
                </a:lnTo>
                <a:lnTo>
                  <a:pt x="380303" y="178516"/>
                </a:lnTo>
                <a:lnTo>
                  <a:pt x="395350" y="192277"/>
                </a:lnTo>
                <a:lnTo>
                  <a:pt x="420447" y="214447"/>
                </a:lnTo>
                <a:lnTo>
                  <a:pt x="438388" y="241331"/>
                </a:lnTo>
                <a:lnTo>
                  <a:pt x="449161" y="272930"/>
                </a:lnTo>
                <a:lnTo>
                  <a:pt x="452754" y="309244"/>
                </a:lnTo>
                <a:lnTo>
                  <a:pt x="452754" y="559307"/>
                </a:lnTo>
                <a:lnTo>
                  <a:pt x="452754" y="566927"/>
                </a:lnTo>
                <a:lnTo>
                  <a:pt x="453644" y="571118"/>
                </a:lnTo>
                <a:lnTo>
                  <a:pt x="455675" y="571753"/>
                </a:lnTo>
                <a:lnTo>
                  <a:pt x="459613" y="573277"/>
                </a:lnTo>
                <a:lnTo>
                  <a:pt x="467487" y="573277"/>
                </a:lnTo>
                <a:lnTo>
                  <a:pt x="479551" y="571753"/>
                </a:lnTo>
                <a:lnTo>
                  <a:pt x="487807" y="570864"/>
                </a:lnTo>
                <a:lnTo>
                  <a:pt x="525369" y="590629"/>
                </a:lnTo>
                <a:lnTo>
                  <a:pt x="530351" y="616203"/>
                </a:lnTo>
                <a:lnTo>
                  <a:pt x="529851" y="625254"/>
                </a:lnTo>
                <a:lnTo>
                  <a:pt x="506936" y="660177"/>
                </a:lnTo>
                <a:lnTo>
                  <a:pt x="488188" y="663448"/>
                </a:lnTo>
                <a:lnTo>
                  <a:pt x="467018" y="661947"/>
                </a:lnTo>
                <a:lnTo>
                  <a:pt x="446373" y="660876"/>
                </a:lnTo>
                <a:lnTo>
                  <a:pt x="426251" y="660233"/>
                </a:lnTo>
                <a:lnTo>
                  <a:pt x="406653" y="660018"/>
                </a:lnTo>
                <a:lnTo>
                  <a:pt x="385101" y="660233"/>
                </a:lnTo>
                <a:lnTo>
                  <a:pt x="363489" y="660876"/>
                </a:lnTo>
                <a:lnTo>
                  <a:pt x="341806" y="661947"/>
                </a:lnTo>
                <a:lnTo>
                  <a:pt x="320039" y="663448"/>
                </a:lnTo>
                <a:lnTo>
                  <a:pt x="311015" y="663446"/>
                </a:lnTo>
                <a:lnTo>
                  <a:pt x="284003" y="635777"/>
                </a:lnTo>
                <a:lnTo>
                  <a:pt x="281304" y="617092"/>
                </a:lnTo>
                <a:lnTo>
                  <a:pt x="281733" y="608379"/>
                </a:lnTo>
                <a:lnTo>
                  <a:pt x="301513" y="573674"/>
                </a:lnTo>
                <a:lnTo>
                  <a:pt x="318388" y="570611"/>
                </a:lnTo>
                <a:lnTo>
                  <a:pt x="325882" y="570611"/>
                </a:lnTo>
                <a:lnTo>
                  <a:pt x="336296" y="572388"/>
                </a:lnTo>
                <a:lnTo>
                  <a:pt x="343281" y="572515"/>
                </a:lnTo>
                <a:lnTo>
                  <a:pt x="346963" y="570991"/>
                </a:lnTo>
                <a:lnTo>
                  <a:pt x="350774" y="569849"/>
                </a:lnTo>
                <a:lnTo>
                  <a:pt x="352678" y="566038"/>
                </a:lnTo>
                <a:lnTo>
                  <a:pt x="352678" y="559307"/>
                </a:lnTo>
                <a:lnTo>
                  <a:pt x="352678" y="320293"/>
                </a:lnTo>
                <a:lnTo>
                  <a:pt x="351416" y="302244"/>
                </a:lnTo>
                <a:lnTo>
                  <a:pt x="332486" y="260095"/>
                </a:lnTo>
                <a:lnTo>
                  <a:pt x="293243" y="253618"/>
                </a:lnTo>
                <a:lnTo>
                  <a:pt x="272909" y="254452"/>
                </a:lnTo>
                <a:lnTo>
                  <a:pt x="221741" y="266953"/>
                </a:lnTo>
                <a:lnTo>
                  <a:pt x="184505" y="293046"/>
                </a:lnTo>
                <a:lnTo>
                  <a:pt x="172338" y="305688"/>
                </a:lnTo>
                <a:lnTo>
                  <a:pt x="172338" y="559307"/>
                </a:lnTo>
                <a:lnTo>
                  <a:pt x="172338" y="567563"/>
                </a:lnTo>
                <a:lnTo>
                  <a:pt x="172720" y="571880"/>
                </a:lnTo>
                <a:lnTo>
                  <a:pt x="173609" y="572515"/>
                </a:lnTo>
                <a:lnTo>
                  <a:pt x="173862" y="573024"/>
                </a:lnTo>
                <a:lnTo>
                  <a:pt x="177419" y="572388"/>
                </a:lnTo>
                <a:lnTo>
                  <a:pt x="184531" y="570864"/>
                </a:lnTo>
                <a:lnTo>
                  <a:pt x="198247" y="569849"/>
                </a:lnTo>
                <a:lnTo>
                  <a:pt x="233759" y="597074"/>
                </a:lnTo>
                <a:lnTo>
                  <a:pt x="236600" y="616203"/>
                </a:lnTo>
                <a:lnTo>
                  <a:pt x="235912" y="625542"/>
                </a:lnTo>
                <a:lnTo>
                  <a:pt x="214280" y="660638"/>
                </a:lnTo>
                <a:lnTo>
                  <a:pt x="206640" y="662457"/>
                </a:lnTo>
                <a:lnTo>
                  <a:pt x="197738" y="662431"/>
                </a:lnTo>
                <a:lnTo>
                  <a:pt x="178692" y="661358"/>
                </a:lnTo>
                <a:lnTo>
                  <a:pt x="159670" y="660606"/>
                </a:lnTo>
                <a:lnTo>
                  <a:pt x="140696" y="660163"/>
                </a:lnTo>
                <a:lnTo>
                  <a:pt x="121793" y="660018"/>
                </a:lnTo>
                <a:lnTo>
                  <a:pt x="100480" y="660165"/>
                </a:lnTo>
                <a:lnTo>
                  <a:pt x="79787" y="660622"/>
                </a:lnTo>
                <a:lnTo>
                  <a:pt x="59713" y="661412"/>
                </a:lnTo>
                <a:lnTo>
                  <a:pt x="40259" y="662558"/>
                </a:lnTo>
                <a:lnTo>
                  <a:pt x="30730" y="662293"/>
                </a:lnTo>
                <a:lnTo>
                  <a:pt x="2190" y="632412"/>
                </a:lnTo>
                <a:lnTo>
                  <a:pt x="0" y="614426"/>
                </a:lnTo>
                <a:lnTo>
                  <a:pt x="452" y="605258"/>
                </a:lnTo>
                <a:lnTo>
                  <a:pt x="22669" y="571674"/>
                </a:lnTo>
                <a:lnTo>
                  <a:pt x="31527" y="569450"/>
                </a:lnTo>
                <a:lnTo>
                  <a:pt x="41148" y="569976"/>
                </a:lnTo>
                <a:lnTo>
                  <a:pt x="49657" y="570738"/>
                </a:lnTo>
                <a:lnTo>
                  <a:pt x="60325" y="573024"/>
                </a:lnTo>
                <a:lnTo>
                  <a:pt x="66675" y="573531"/>
                </a:lnTo>
                <a:lnTo>
                  <a:pt x="68834" y="572262"/>
                </a:lnTo>
                <a:lnTo>
                  <a:pt x="71754" y="571118"/>
                </a:lnTo>
                <a:lnTo>
                  <a:pt x="73151" y="566927"/>
                </a:lnTo>
                <a:lnTo>
                  <a:pt x="73151" y="559307"/>
                </a:lnTo>
                <a:lnTo>
                  <a:pt x="73151" y="110236"/>
                </a:lnTo>
                <a:lnTo>
                  <a:pt x="73151" y="101473"/>
                </a:lnTo>
                <a:lnTo>
                  <a:pt x="70865" y="95757"/>
                </a:lnTo>
                <a:lnTo>
                  <a:pt x="66294" y="93217"/>
                </a:lnTo>
                <a:lnTo>
                  <a:pt x="61553" y="91408"/>
                </a:lnTo>
                <a:lnTo>
                  <a:pt x="55705" y="90741"/>
                </a:lnTo>
                <a:lnTo>
                  <a:pt x="48738" y="91217"/>
                </a:lnTo>
                <a:lnTo>
                  <a:pt x="40639" y="92837"/>
                </a:lnTo>
                <a:lnTo>
                  <a:pt x="30920" y="92124"/>
                </a:lnTo>
                <a:lnTo>
                  <a:pt x="1809" y="63150"/>
                </a:lnTo>
                <a:lnTo>
                  <a:pt x="0" y="46481"/>
                </a:lnTo>
                <a:lnTo>
                  <a:pt x="452" y="37312"/>
                </a:lnTo>
                <a:lnTo>
                  <a:pt x="22209" y="3206"/>
                </a:lnTo>
                <a:lnTo>
                  <a:pt x="40512" y="253"/>
                </a:lnTo>
                <a:lnTo>
                  <a:pt x="51179" y="2206"/>
                </a:lnTo>
                <a:lnTo>
                  <a:pt x="62404" y="3682"/>
                </a:lnTo>
                <a:lnTo>
                  <a:pt x="74177" y="4683"/>
                </a:lnTo>
                <a:lnTo>
                  <a:pt x="86487" y="5206"/>
                </a:lnTo>
                <a:lnTo>
                  <a:pt x="106652" y="4893"/>
                </a:lnTo>
                <a:lnTo>
                  <a:pt x="127698" y="3936"/>
                </a:lnTo>
                <a:lnTo>
                  <a:pt x="149602" y="2313"/>
                </a:lnTo>
                <a:lnTo>
                  <a:pt x="172338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33922" y="1541144"/>
            <a:ext cx="527050" cy="662305"/>
          </a:xfrm>
          <a:custGeom>
            <a:avLst/>
            <a:gdLst/>
            <a:ahLst/>
            <a:cxnLst/>
            <a:rect l="l" t="t" r="r" b="b"/>
            <a:pathLst>
              <a:path w="527050" h="662305">
                <a:moveTo>
                  <a:pt x="30479" y="0"/>
                </a:moveTo>
                <a:lnTo>
                  <a:pt x="31876" y="0"/>
                </a:lnTo>
                <a:lnTo>
                  <a:pt x="33400" y="126"/>
                </a:lnTo>
                <a:lnTo>
                  <a:pt x="35051" y="380"/>
                </a:lnTo>
                <a:lnTo>
                  <a:pt x="55076" y="1948"/>
                </a:lnTo>
                <a:lnTo>
                  <a:pt x="73040" y="3206"/>
                </a:lnTo>
                <a:lnTo>
                  <a:pt x="88933" y="4131"/>
                </a:lnTo>
                <a:lnTo>
                  <a:pt x="102742" y="4699"/>
                </a:lnTo>
                <a:lnTo>
                  <a:pt x="121029" y="4772"/>
                </a:lnTo>
                <a:lnTo>
                  <a:pt x="140065" y="4048"/>
                </a:lnTo>
                <a:lnTo>
                  <a:pt x="159839" y="2538"/>
                </a:lnTo>
                <a:lnTo>
                  <a:pt x="180339" y="253"/>
                </a:lnTo>
                <a:lnTo>
                  <a:pt x="180339" y="349250"/>
                </a:lnTo>
                <a:lnTo>
                  <a:pt x="294513" y="251713"/>
                </a:lnTo>
                <a:lnTo>
                  <a:pt x="294259" y="251587"/>
                </a:lnTo>
                <a:lnTo>
                  <a:pt x="292226" y="251205"/>
                </a:lnTo>
                <a:lnTo>
                  <a:pt x="289432" y="251078"/>
                </a:lnTo>
                <a:lnTo>
                  <a:pt x="286130" y="251078"/>
                </a:lnTo>
                <a:lnTo>
                  <a:pt x="278509" y="250315"/>
                </a:lnTo>
                <a:lnTo>
                  <a:pt x="256667" y="211131"/>
                </a:lnTo>
                <a:lnTo>
                  <a:pt x="256286" y="202056"/>
                </a:lnTo>
                <a:lnTo>
                  <a:pt x="256718" y="192960"/>
                </a:lnTo>
                <a:lnTo>
                  <a:pt x="276923" y="159702"/>
                </a:lnTo>
                <a:lnTo>
                  <a:pt x="284829" y="157849"/>
                </a:lnTo>
                <a:lnTo>
                  <a:pt x="293497" y="158495"/>
                </a:lnTo>
                <a:lnTo>
                  <a:pt x="314067" y="160686"/>
                </a:lnTo>
                <a:lnTo>
                  <a:pt x="338042" y="162115"/>
                </a:lnTo>
                <a:lnTo>
                  <a:pt x="365398" y="162782"/>
                </a:lnTo>
                <a:lnTo>
                  <a:pt x="396113" y="162687"/>
                </a:lnTo>
                <a:lnTo>
                  <a:pt x="416806" y="162423"/>
                </a:lnTo>
                <a:lnTo>
                  <a:pt x="438118" y="161623"/>
                </a:lnTo>
                <a:lnTo>
                  <a:pt x="460049" y="160275"/>
                </a:lnTo>
                <a:lnTo>
                  <a:pt x="482600" y="158368"/>
                </a:lnTo>
                <a:lnTo>
                  <a:pt x="491908" y="158251"/>
                </a:lnTo>
                <a:lnTo>
                  <a:pt x="522747" y="186404"/>
                </a:lnTo>
                <a:lnTo>
                  <a:pt x="525017" y="203834"/>
                </a:lnTo>
                <a:lnTo>
                  <a:pt x="524398" y="212645"/>
                </a:lnTo>
                <a:lnTo>
                  <a:pt x="500713" y="247792"/>
                </a:lnTo>
                <a:lnTo>
                  <a:pt x="482980" y="251078"/>
                </a:lnTo>
                <a:lnTo>
                  <a:pt x="467105" y="251078"/>
                </a:lnTo>
                <a:lnTo>
                  <a:pt x="460248" y="250443"/>
                </a:lnTo>
                <a:lnTo>
                  <a:pt x="455167" y="250697"/>
                </a:lnTo>
                <a:lnTo>
                  <a:pt x="452119" y="251713"/>
                </a:lnTo>
                <a:lnTo>
                  <a:pt x="447675" y="252856"/>
                </a:lnTo>
                <a:lnTo>
                  <a:pt x="443102" y="255777"/>
                </a:lnTo>
                <a:lnTo>
                  <a:pt x="438530" y="260350"/>
                </a:lnTo>
                <a:lnTo>
                  <a:pt x="304418" y="360679"/>
                </a:lnTo>
                <a:lnTo>
                  <a:pt x="446531" y="569594"/>
                </a:lnTo>
                <a:lnTo>
                  <a:pt x="448182" y="571880"/>
                </a:lnTo>
                <a:lnTo>
                  <a:pt x="451230" y="573277"/>
                </a:lnTo>
                <a:lnTo>
                  <a:pt x="455675" y="573658"/>
                </a:lnTo>
                <a:lnTo>
                  <a:pt x="458850" y="574039"/>
                </a:lnTo>
                <a:lnTo>
                  <a:pt x="465836" y="573151"/>
                </a:lnTo>
                <a:lnTo>
                  <a:pt x="476630" y="570738"/>
                </a:lnTo>
                <a:lnTo>
                  <a:pt x="488823" y="568959"/>
                </a:lnTo>
                <a:lnTo>
                  <a:pt x="521866" y="588517"/>
                </a:lnTo>
                <a:lnTo>
                  <a:pt x="526796" y="613663"/>
                </a:lnTo>
                <a:lnTo>
                  <a:pt x="526270" y="622357"/>
                </a:lnTo>
                <a:lnTo>
                  <a:pt x="505444" y="658177"/>
                </a:lnTo>
                <a:lnTo>
                  <a:pt x="488314" y="661796"/>
                </a:lnTo>
                <a:lnTo>
                  <a:pt x="474858" y="660987"/>
                </a:lnTo>
                <a:lnTo>
                  <a:pt x="458485" y="660273"/>
                </a:lnTo>
                <a:lnTo>
                  <a:pt x="439183" y="659653"/>
                </a:lnTo>
                <a:lnTo>
                  <a:pt x="416940" y="659129"/>
                </a:lnTo>
                <a:lnTo>
                  <a:pt x="389915" y="659296"/>
                </a:lnTo>
                <a:lnTo>
                  <a:pt x="365807" y="659796"/>
                </a:lnTo>
                <a:lnTo>
                  <a:pt x="344628" y="660630"/>
                </a:lnTo>
                <a:lnTo>
                  <a:pt x="326389" y="661796"/>
                </a:lnTo>
                <a:lnTo>
                  <a:pt x="315940" y="661273"/>
                </a:lnTo>
                <a:lnTo>
                  <a:pt x="286258" y="632444"/>
                </a:lnTo>
                <a:lnTo>
                  <a:pt x="283972" y="614044"/>
                </a:lnTo>
                <a:lnTo>
                  <a:pt x="284948" y="605232"/>
                </a:lnTo>
                <a:lnTo>
                  <a:pt x="305863" y="571785"/>
                </a:lnTo>
                <a:lnTo>
                  <a:pt x="321563" y="569087"/>
                </a:lnTo>
                <a:lnTo>
                  <a:pt x="323976" y="569340"/>
                </a:lnTo>
                <a:lnTo>
                  <a:pt x="323976" y="568578"/>
                </a:lnTo>
                <a:lnTo>
                  <a:pt x="322961" y="565022"/>
                </a:lnTo>
                <a:lnTo>
                  <a:pt x="319786" y="559815"/>
                </a:lnTo>
                <a:lnTo>
                  <a:pt x="314578" y="553212"/>
                </a:lnTo>
                <a:lnTo>
                  <a:pt x="230377" y="419607"/>
                </a:lnTo>
                <a:lnTo>
                  <a:pt x="180339" y="466343"/>
                </a:lnTo>
                <a:lnTo>
                  <a:pt x="180339" y="661796"/>
                </a:lnTo>
                <a:lnTo>
                  <a:pt x="156809" y="661036"/>
                </a:lnTo>
                <a:lnTo>
                  <a:pt x="134969" y="660479"/>
                </a:lnTo>
                <a:lnTo>
                  <a:pt x="114796" y="660136"/>
                </a:lnTo>
                <a:lnTo>
                  <a:pt x="96265" y="660018"/>
                </a:lnTo>
                <a:lnTo>
                  <a:pt x="79259" y="660116"/>
                </a:lnTo>
                <a:lnTo>
                  <a:pt x="63468" y="660415"/>
                </a:lnTo>
                <a:lnTo>
                  <a:pt x="48867" y="660929"/>
                </a:lnTo>
                <a:lnTo>
                  <a:pt x="35432" y="661669"/>
                </a:lnTo>
                <a:lnTo>
                  <a:pt x="26435" y="661503"/>
                </a:lnTo>
                <a:lnTo>
                  <a:pt x="432" y="624534"/>
                </a:lnTo>
                <a:lnTo>
                  <a:pt x="0" y="615314"/>
                </a:lnTo>
                <a:lnTo>
                  <a:pt x="454" y="606174"/>
                </a:lnTo>
                <a:lnTo>
                  <a:pt x="19383" y="571468"/>
                </a:lnTo>
                <a:lnTo>
                  <a:pt x="27850" y="569348"/>
                </a:lnTo>
                <a:lnTo>
                  <a:pt x="37973" y="569849"/>
                </a:lnTo>
                <a:lnTo>
                  <a:pt x="45473" y="571374"/>
                </a:lnTo>
                <a:lnTo>
                  <a:pt x="52927" y="572341"/>
                </a:lnTo>
                <a:lnTo>
                  <a:pt x="60332" y="572760"/>
                </a:lnTo>
                <a:lnTo>
                  <a:pt x="67690" y="572642"/>
                </a:lnTo>
                <a:lnTo>
                  <a:pt x="76707" y="571500"/>
                </a:lnTo>
                <a:lnTo>
                  <a:pt x="81279" y="570356"/>
                </a:lnTo>
                <a:lnTo>
                  <a:pt x="81279" y="569213"/>
                </a:lnTo>
                <a:lnTo>
                  <a:pt x="81279" y="104266"/>
                </a:lnTo>
                <a:lnTo>
                  <a:pt x="81279" y="99187"/>
                </a:lnTo>
                <a:lnTo>
                  <a:pt x="75946" y="95630"/>
                </a:lnTo>
                <a:lnTo>
                  <a:pt x="65531" y="93344"/>
                </a:lnTo>
                <a:lnTo>
                  <a:pt x="59703" y="92277"/>
                </a:lnTo>
                <a:lnTo>
                  <a:pt x="52911" y="91948"/>
                </a:lnTo>
                <a:lnTo>
                  <a:pt x="45190" y="92380"/>
                </a:lnTo>
                <a:lnTo>
                  <a:pt x="36575" y="93599"/>
                </a:lnTo>
                <a:lnTo>
                  <a:pt x="26975" y="93436"/>
                </a:lnTo>
                <a:lnTo>
                  <a:pt x="1825" y="64023"/>
                </a:lnTo>
                <a:lnTo>
                  <a:pt x="0" y="45719"/>
                </a:lnTo>
                <a:lnTo>
                  <a:pt x="452" y="36601"/>
                </a:lnTo>
                <a:lnTo>
                  <a:pt x="23241" y="758"/>
                </a:lnTo>
                <a:lnTo>
                  <a:pt x="30479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32047" y="1533144"/>
            <a:ext cx="4881372" cy="803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7685" y="2844545"/>
            <a:ext cx="1513839" cy="6921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7534" y="3111626"/>
            <a:ext cx="299085" cy="332105"/>
          </a:xfrm>
          <a:custGeom>
            <a:avLst/>
            <a:gdLst/>
            <a:ahLst/>
            <a:cxnLst/>
            <a:rect l="l" t="t" r="r" b="b"/>
            <a:pathLst>
              <a:path w="299085" h="332104">
                <a:moveTo>
                  <a:pt x="149478" y="0"/>
                </a:moveTo>
                <a:lnTo>
                  <a:pt x="84534" y="8953"/>
                </a:lnTo>
                <a:lnTo>
                  <a:pt x="37591" y="35813"/>
                </a:lnTo>
                <a:lnTo>
                  <a:pt x="9413" y="98012"/>
                </a:lnTo>
                <a:lnTo>
                  <a:pt x="0" y="166115"/>
                </a:lnTo>
                <a:lnTo>
                  <a:pt x="2289" y="199425"/>
                </a:lnTo>
                <a:lnTo>
                  <a:pt x="20681" y="257806"/>
                </a:lnTo>
                <a:lnTo>
                  <a:pt x="58735" y="304405"/>
                </a:lnTo>
                <a:lnTo>
                  <a:pt x="115071" y="329031"/>
                </a:lnTo>
                <a:lnTo>
                  <a:pt x="149478" y="332105"/>
                </a:lnTo>
                <a:lnTo>
                  <a:pt x="183415" y="329195"/>
                </a:lnTo>
                <a:lnTo>
                  <a:pt x="238954" y="305851"/>
                </a:lnTo>
                <a:lnTo>
                  <a:pt x="277439" y="259056"/>
                </a:lnTo>
                <a:lnTo>
                  <a:pt x="296679" y="199429"/>
                </a:lnTo>
                <a:lnTo>
                  <a:pt x="299085" y="166115"/>
                </a:lnTo>
                <a:lnTo>
                  <a:pt x="296799" y="132393"/>
                </a:lnTo>
                <a:lnTo>
                  <a:pt x="278511" y="74568"/>
                </a:lnTo>
                <a:lnTo>
                  <a:pt x="240008" y="28342"/>
                </a:lnTo>
                <a:lnTo>
                  <a:pt x="183481" y="3145"/>
                </a:lnTo>
                <a:lnTo>
                  <a:pt x="149478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4546" y="3021457"/>
            <a:ext cx="467359" cy="500380"/>
          </a:xfrm>
          <a:custGeom>
            <a:avLst/>
            <a:gdLst/>
            <a:ahLst/>
            <a:cxnLst/>
            <a:rect l="l" t="t" r="r" b="b"/>
            <a:pathLst>
              <a:path w="467359" h="500379">
                <a:moveTo>
                  <a:pt x="341502" y="0"/>
                </a:moveTo>
                <a:lnTo>
                  <a:pt x="387857" y="9144"/>
                </a:lnTo>
                <a:lnTo>
                  <a:pt x="423163" y="36575"/>
                </a:lnTo>
                <a:lnTo>
                  <a:pt x="455453" y="88280"/>
                </a:lnTo>
                <a:lnTo>
                  <a:pt x="466978" y="154939"/>
                </a:lnTo>
                <a:lnTo>
                  <a:pt x="465955" y="161986"/>
                </a:lnTo>
                <a:lnTo>
                  <a:pt x="434403" y="194548"/>
                </a:lnTo>
                <a:lnTo>
                  <a:pt x="414781" y="198754"/>
                </a:lnTo>
                <a:lnTo>
                  <a:pt x="404665" y="198445"/>
                </a:lnTo>
                <a:lnTo>
                  <a:pt x="366553" y="172751"/>
                </a:lnTo>
                <a:lnTo>
                  <a:pt x="361505" y="135846"/>
                </a:lnTo>
                <a:lnTo>
                  <a:pt x="359410" y="121443"/>
                </a:lnTo>
                <a:lnTo>
                  <a:pt x="356171" y="109851"/>
                </a:lnTo>
                <a:lnTo>
                  <a:pt x="351789" y="101091"/>
                </a:lnTo>
                <a:lnTo>
                  <a:pt x="347852" y="95503"/>
                </a:lnTo>
                <a:lnTo>
                  <a:pt x="339978" y="92837"/>
                </a:lnTo>
                <a:lnTo>
                  <a:pt x="328422" y="92837"/>
                </a:lnTo>
                <a:lnTo>
                  <a:pt x="287345" y="108642"/>
                </a:lnTo>
                <a:lnTo>
                  <a:pt x="250455" y="136048"/>
                </a:lnTo>
                <a:lnTo>
                  <a:pt x="205966" y="176625"/>
                </a:lnTo>
                <a:lnTo>
                  <a:pt x="180339" y="202056"/>
                </a:lnTo>
                <a:lnTo>
                  <a:pt x="180339" y="401192"/>
                </a:lnTo>
                <a:lnTo>
                  <a:pt x="217013" y="411630"/>
                </a:lnTo>
                <a:lnTo>
                  <a:pt x="234838" y="410749"/>
                </a:lnTo>
                <a:lnTo>
                  <a:pt x="257831" y="408963"/>
                </a:lnTo>
                <a:lnTo>
                  <a:pt x="286003" y="406272"/>
                </a:lnTo>
                <a:lnTo>
                  <a:pt x="290322" y="406272"/>
                </a:lnTo>
                <a:lnTo>
                  <a:pt x="331850" y="417448"/>
                </a:lnTo>
                <a:lnTo>
                  <a:pt x="347344" y="452754"/>
                </a:lnTo>
                <a:lnTo>
                  <a:pt x="346370" y="462825"/>
                </a:lnTo>
                <a:lnTo>
                  <a:pt x="322968" y="494180"/>
                </a:lnTo>
                <a:lnTo>
                  <a:pt x="301632" y="499705"/>
                </a:lnTo>
                <a:lnTo>
                  <a:pt x="289178" y="499109"/>
                </a:lnTo>
                <a:lnTo>
                  <a:pt x="260766" y="497943"/>
                </a:lnTo>
                <a:lnTo>
                  <a:pt x="229425" y="497109"/>
                </a:lnTo>
                <a:lnTo>
                  <a:pt x="195131" y="496609"/>
                </a:lnTo>
                <a:lnTo>
                  <a:pt x="157861" y="496442"/>
                </a:lnTo>
                <a:lnTo>
                  <a:pt x="121669" y="496609"/>
                </a:lnTo>
                <a:lnTo>
                  <a:pt x="90455" y="497109"/>
                </a:lnTo>
                <a:lnTo>
                  <a:pt x="64242" y="497943"/>
                </a:lnTo>
                <a:lnTo>
                  <a:pt x="43052" y="499109"/>
                </a:lnTo>
                <a:lnTo>
                  <a:pt x="33075" y="499866"/>
                </a:lnTo>
                <a:lnTo>
                  <a:pt x="24669" y="498681"/>
                </a:lnTo>
                <a:lnTo>
                  <a:pt x="785" y="462754"/>
                </a:lnTo>
                <a:lnTo>
                  <a:pt x="0" y="452754"/>
                </a:lnTo>
                <a:lnTo>
                  <a:pt x="785" y="442753"/>
                </a:lnTo>
                <a:lnTo>
                  <a:pt x="25431" y="406907"/>
                </a:lnTo>
                <a:lnTo>
                  <a:pt x="34790" y="405999"/>
                </a:lnTo>
                <a:lnTo>
                  <a:pt x="46100" y="407162"/>
                </a:lnTo>
                <a:lnTo>
                  <a:pt x="54121" y="409023"/>
                </a:lnTo>
                <a:lnTo>
                  <a:pt x="61023" y="410241"/>
                </a:lnTo>
                <a:lnTo>
                  <a:pt x="66782" y="410841"/>
                </a:lnTo>
                <a:lnTo>
                  <a:pt x="71374" y="410844"/>
                </a:lnTo>
                <a:lnTo>
                  <a:pt x="77977" y="410463"/>
                </a:lnTo>
                <a:lnTo>
                  <a:pt x="81279" y="407288"/>
                </a:lnTo>
                <a:lnTo>
                  <a:pt x="81279" y="401192"/>
                </a:lnTo>
                <a:lnTo>
                  <a:pt x="81279" y="128015"/>
                </a:lnTo>
                <a:lnTo>
                  <a:pt x="81279" y="118237"/>
                </a:lnTo>
                <a:lnTo>
                  <a:pt x="77597" y="112013"/>
                </a:lnTo>
                <a:lnTo>
                  <a:pt x="70357" y="109346"/>
                </a:lnTo>
                <a:lnTo>
                  <a:pt x="64897" y="107314"/>
                </a:lnTo>
                <a:lnTo>
                  <a:pt x="56768" y="106552"/>
                </a:lnTo>
                <a:lnTo>
                  <a:pt x="45847" y="107060"/>
                </a:lnTo>
                <a:lnTo>
                  <a:pt x="45085" y="107314"/>
                </a:lnTo>
                <a:lnTo>
                  <a:pt x="34089" y="108509"/>
                </a:lnTo>
                <a:lnTo>
                  <a:pt x="2206" y="81756"/>
                </a:lnTo>
                <a:lnTo>
                  <a:pt x="0" y="63372"/>
                </a:lnTo>
                <a:lnTo>
                  <a:pt x="504" y="53724"/>
                </a:lnTo>
                <a:lnTo>
                  <a:pt x="23494" y="18113"/>
                </a:lnTo>
                <a:lnTo>
                  <a:pt x="32686" y="15773"/>
                </a:lnTo>
                <a:lnTo>
                  <a:pt x="42925" y="16255"/>
                </a:lnTo>
                <a:lnTo>
                  <a:pt x="55189" y="17329"/>
                </a:lnTo>
                <a:lnTo>
                  <a:pt x="68738" y="18081"/>
                </a:lnTo>
                <a:lnTo>
                  <a:pt x="83573" y="18524"/>
                </a:lnTo>
                <a:lnTo>
                  <a:pt x="99694" y="18668"/>
                </a:lnTo>
                <a:lnTo>
                  <a:pt x="117742" y="18502"/>
                </a:lnTo>
                <a:lnTo>
                  <a:pt x="137207" y="18002"/>
                </a:lnTo>
                <a:lnTo>
                  <a:pt x="158077" y="17168"/>
                </a:lnTo>
                <a:lnTo>
                  <a:pt x="180339" y="16001"/>
                </a:lnTo>
                <a:lnTo>
                  <a:pt x="180482" y="39145"/>
                </a:lnTo>
                <a:lnTo>
                  <a:pt x="180911" y="56753"/>
                </a:lnTo>
                <a:lnTo>
                  <a:pt x="181625" y="68812"/>
                </a:lnTo>
                <a:lnTo>
                  <a:pt x="182625" y="75310"/>
                </a:lnTo>
                <a:lnTo>
                  <a:pt x="183133" y="74294"/>
                </a:lnTo>
                <a:lnTo>
                  <a:pt x="184023" y="72770"/>
                </a:lnTo>
                <a:lnTo>
                  <a:pt x="185674" y="70230"/>
                </a:lnTo>
                <a:lnTo>
                  <a:pt x="188213" y="66675"/>
                </a:lnTo>
                <a:lnTo>
                  <a:pt x="196087" y="61340"/>
                </a:lnTo>
                <a:lnTo>
                  <a:pt x="215828" y="45460"/>
                </a:lnTo>
                <a:lnTo>
                  <a:pt x="252023" y="21318"/>
                </a:lnTo>
                <a:lnTo>
                  <a:pt x="303133" y="3254"/>
                </a:lnTo>
                <a:lnTo>
                  <a:pt x="321859" y="811"/>
                </a:lnTo>
                <a:lnTo>
                  <a:pt x="341502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4791" y="3018789"/>
            <a:ext cx="504825" cy="518159"/>
          </a:xfrm>
          <a:custGeom>
            <a:avLst/>
            <a:gdLst/>
            <a:ahLst/>
            <a:cxnLst/>
            <a:rect l="l" t="t" r="r" b="b"/>
            <a:pathLst>
              <a:path w="504825" h="518160">
                <a:moveTo>
                  <a:pt x="252222" y="0"/>
                </a:moveTo>
                <a:lnTo>
                  <a:pt x="309542" y="5024"/>
                </a:lnTo>
                <a:lnTo>
                  <a:pt x="360362" y="20097"/>
                </a:lnTo>
                <a:lnTo>
                  <a:pt x="404705" y="45219"/>
                </a:lnTo>
                <a:lnTo>
                  <a:pt x="442595" y="80390"/>
                </a:lnTo>
                <a:lnTo>
                  <a:pt x="469691" y="118663"/>
                </a:lnTo>
                <a:lnTo>
                  <a:pt x="489061" y="161305"/>
                </a:lnTo>
                <a:lnTo>
                  <a:pt x="500691" y="208353"/>
                </a:lnTo>
                <a:lnTo>
                  <a:pt x="504571" y="259842"/>
                </a:lnTo>
                <a:lnTo>
                  <a:pt x="500691" y="310536"/>
                </a:lnTo>
                <a:lnTo>
                  <a:pt x="489061" y="357076"/>
                </a:lnTo>
                <a:lnTo>
                  <a:pt x="469691" y="399448"/>
                </a:lnTo>
                <a:lnTo>
                  <a:pt x="442595" y="437642"/>
                </a:lnTo>
                <a:lnTo>
                  <a:pt x="404758" y="472739"/>
                </a:lnTo>
                <a:lnTo>
                  <a:pt x="360410" y="497824"/>
                </a:lnTo>
                <a:lnTo>
                  <a:pt x="309560" y="512883"/>
                </a:lnTo>
                <a:lnTo>
                  <a:pt x="252222" y="517906"/>
                </a:lnTo>
                <a:lnTo>
                  <a:pt x="194790" y="512883"/>
                </a:lnTo>
                <a:lnTo>
                  <a:pt x="143859" y="497824"/>
                </a:lnTo>
                <a:lnTo>
                  <a:pt x="99452" y="472739"/>
                </a:lnTo>
                <a:lnTo>
                  <a:pt x="61595" y="437642"/>
                </a:lnTo>
                <a:lnTo>
                  <a:pt x="34665" y="399591"/>
                </a:lnTo>
                <a:lnTo>
                  <a:pt x="15414" y="357266"/>
                </a:lnTo>
                <a:lnTo>
                  <a:pt x="3855" y="310679"/>
                </a:lnTo>
                <a:lnTo>
                  <a:pt x="0" y="259842"/>
                </a:lnTo>
                <a:lnTo>
                  <a:pt x="3855" y="208192"/>
                </a:lnTo>
                <a:lnTo>
                  <a:pt x="15414" y="161067"/>
                </a:lnTo>
                <a:lnTo>
                  <a:pt x="34665" y="118467"/>
                </a:lnTo>
                <a:lnTo>
                  <a:pt x="61595" y="80390"/>
                </a:lnTo>
                <a:lnTo>
                  <a:pt x="99506" y="45219"/>
                </a:lnTo>
                <a:lnTo>
                  <a:pt x="143906" y="20097"/>
                </a:lnTo>
                <a:lnTo>
                  <a:pt x="194808" y="5024"/>
                </a:lnTo>
                <a:lnTo>
                  <a:pt x="252222" y="0"/>
                </a:lnTo>
                <a:close/>
              </a:path>
            </a:pathLst>
          </a:custGeom>
          <a:ln w="12191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9303" y="2837688"/>
            <a:ext cx="1530096" cy="707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45435" y="4335526"/>
            <a:ext cx="2235454" cy="625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56254" y="4428363"/>
            <a:ext cx="299085" cy="332105"/>
          </a:xfrm>
          <a:custGeom>
            <a:avLst/>
            <a:gdLst/>
            <a:ahLst/>
            <a:cxnLst/>
            <a:rect l="l" t="t" r="r" b="b"/>
            <a:pathLst>
              <a:path w="299085" h="332104">
                <a:moveTo>
                  <a:pt x="149478" y="0"/>
                </a:moveTo>
                <a:lnTo>
                  <a:pt x="84534" y="8953"/>
                </a:lnTo>
                <a:lnTo>
                  <a:pt x="37592" y="35813"/>
                </a:lnTo>
                <a:lnTo>
                  <a:pt x="9413" y="98012"/>
                </a:lnTo>
                <a:lnTo>
                  <a:pt x="0" y="166116"/>
                </a:lnTo>
                <a:lnTo>
                  <a:pt x="2289" y="199425"/>
                </a:lnTo>
                <a:lnTo>
                  <a:pt x="20681" y="257806"/>
                </a:lnTo>
                <a:lnTo>
                  <a:pt x="58735" y="304405"/>
                </a:lnTo>
                <a:lnTo>
                  <a:pt x="115071" y="329031"/>
                </a:lnTo>
                <a:lnTo>
                  <a:pt x="149478" y="332105"/>
                </a:lnTo>
                <a:lnTo>
                  <a:pt x="183415" y="329195"/>
                </a:lnTo>
                <a:lnTo>
                  <a:pt x="238954" y="305851"/>
                </a:lnTo>
                <a:lnTo>
                  <a:pt x="277439" y="259056"/>
                </a:lnTo>
                <a:lnTo>
                  <a:pt x="296679" y="199429"/>
                </a:lnTo>
                <a:lnTo>
                  <a:pt x="299084" y="166116"/>
                </a:lnTo>
                <a:lnTo>
                  <a:pt x="296798" y="132393"/>
                </a:lnTo>
                <a:lnTo>
                  <a:pt x="278510" y="74568"/>
                </a:lnTo>
                <a:lnTo>
                  <a:pt x="240008" y="28342"/>
                </a:lnTo>
                <a:lnTo>
                  <a:pt x="183481" y="3145"/>
                </a:lnTo>
                <a:lnTo>
                  <a:pt x="149478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31489" y="4350639"/>
            <a:ext cx="530860" cy="502920"/>
          </a:xfrm>
          <a:custGeom>
            <a:avLst/>
            <a:gdLst/>
            <a:ahLst/>
            <a:cxnLst/>
            <a:rect l="l" t="t" r="r" b="b"/>
            <a:pathLst>
              <a:path w="530860" h="502920">
                <a:moveTo>
                  <a:pt x="167894" y="0"/>
                </a:moveTo>
                <a:lnTo>
                  <a:pt x="167894" y="352933"/>
                </a:lnTo>
                <a:lnTo>
                  <a:pt x="169231" y="367551"/>
                </a:lnTo>
                <a:lnTo>
                  <a:pt x="199459" y="403292"/>
                </a:lnTo>
                <a:lnTo>
                  <a:pt x="236982" y="409829"/>
                </a:lnTo>
                <a:lnTo>
                  <a:pt x="255960" y="408900"/>
                </a:lnTo>
                <a:lnTo>
                  <a:pt x="305181" y="394969"/>
                </a:lnTo>
                <a:lnTo>
                  <a:pt x="343971" y="366269"/>
                </a:lnTo>
                <a:lnTo>
                  <a:pt x="353568" y="353694"/>
                </a:lnTo>
                <a:lnTo>
                  <a:pt x="353568" y="99694"/>
                </a:lnTo>
                <a:lnTo>
                  <a:pt x="353568" y="94615"/>
                </a:lnTo>
                <a:lnTo>
                  <a:pt x="350900" y="91186"/>
                </a:lnTo>
                <a:lnTo>
                  <a:pt x="345566" y="89154"/>
                </a:lnTo>
                <a:lnTo>
                  <a:pt x="341495" y="88344"/>
                </a:lnTo>
                <a:lnTo>
                  <a:pt x="335756" y="88392"/>
                </a:lnTo>
                <a:lnTo>
                  <a:pt x="328350" y="89296"/>
                </a:lnTo>
                <a:lnTo>
                  <a:pt x="319277" y="91059"/>
                </a:lnTo>
                <a:lnTo>
                  <a:pt x="310088" y="90392"/>
                </a:lnTo>
                <a:lnTo>
                  <a:pt x="284241" y="62039"/>
                </a:lnTo>
                <a:lnTo>
                  <a:pt x="282701" y="45593"/>
                </a:lnTo>
                <a:lnTo>
                  <a:pt x="283154" y="36828"/>
                </a:lnTo>
                <a:lnTo>
                  <a:pt x="302387" y="2952"/>
                </a:lnTo>
                <a:lnTo>
                  <a:pt x="319786" y="254"/>
                </a:lnTo>
                <a:lnTo>
                  <a:pt x="331100" y="1327"/>
                </a:lnTo>
                <a:lnTo>
                  <a:pt x="344297" y="2079"/>
                </a:lnTo>
                <a:lnTo>
                  <a:pt x="359398" y="2522"/>
                </a:lnTo>
                <a:lnTo>
                  <a:pt x="376427" y="2667"/>
                </a:lnTo>
                <a:lnTo>
                  <a:pt x="394977" y="2500"/>
                </a:lnTo>
                <a:lnTo>
                  <a:pt x="413861" y="2000"/>
                </a:lnTo>
                <a:lnTo>
                  <a:pt x="433077" y="1166"/>
                </a:lnTo>
                <a:lnTo>
                  <a:pt x="452627" y="0"/>
                </a:lnTo>
                <a:lnTo>
                  <a:pt x="452627" y="379094"/>
                </a:lnTo>
                <a:lnTo>
                  <a:pt x="452627" y="389509"/>
                </a:lnTo>
                <a:lnTo>
                  <a:pt x="454913" y="395350"/>
                </a:lnTo>
                <a:lnTo>
                  <a:pt x="459486" y="396748"/>
                </a:lnTo>
                <a:lnTo>
                  <a:pt x="464036" y="397891"/>
                </a:lnTo>
                <a:lnTo>
                  <a:pt x="470455" y="398081"/>
                </a:lnTo>
                <a:lnTo>
                  <a:pt x="478756" y="397319"/>
                </a:lnTo>
                <a:lnTo>
                  <a:pt x="488950" y="395605"/>
                </a:lnTo>
                <a:lnTo>
                  <a:pt x="492378" y="395605"/>
                </a:lnTo>
                <a:lnTo>
                  <a:pt x="527494" y="422068"/>
                </a:lnTo>
                <a:lnTo>
                  <a:pt x="530351" y="441198"/>
                </a:lnTo>
                <a:lnTo>
                  <a:pt x="529921" y="450480"/>
                </a:lnTo>
                <a:lnTo>
                  <a:pt x="509000" y="485600"/>
                </a:lnTo>
                <a:lnTo>
                  <a:pt x="491871" y="488442"/>
                </a:lnTo>
                <a:lnTo>
                  <a:pt x="479651" y="487295"/>
                </a:lnTo>
                <a:lnTo>
                  <a:pt x="466216" y="486505"/>
                </a:lnTo>
                <a:lnTo>
                  <a:pt x="451544" y="486048"/>
                </a:lnTo>
                <a:lnTo>
                  <a:pt x="435610" y="485902"/>
                </a:lnTo>
                <a:lnTo>
                  <a:pt x="418627" y="486048"/>
                </a:lnTo>
                <a:lnTo>
                  <a:pt x="401002" y="486505"/>
                </a:lnTo>
                <a:lnTo>
                  <a:pt x="382710" y="487295"/>
                </a:lnTo>
                <a:lnTo>
                  <a:pt x="363727" y="488442"/>
                </a:lnTo>
                <a:lnTo>
                  <a:pt x="360934" y="475869"/>
                </a:lnTo>
                <a:lnTo>
                  <a:pt x="358139" y="468884"/>
                </a:lnTo>
                <a:lnTo>
                  <a:pt x="355473" y="467360"/>
                </a:lnTo>
                <a:lnTo>
                  <a:pt x="355346" y="465709"/>
                </a:lnTo>
                <a:lnTo>
                  <a:pt x="355091" y="465709"/>
                </a:lnTo>
                <a:lnTo>
                  <a:pt x="354838" y="467487"/>
                </a:lnTo>
                <a:lnTo>
                  <a:pt x="340860" y="476059"/>
                </a:lnTo>
                <a:lnTo>
                  <a:pt x="298069" y="493775"/>
                </a:lnTo>
                <a:lnTo>
                  <a:pt x="255420" y="502223"/>
                </a:lnTo>
                <a:lnTo>
                  <a:pt x="237871" y="502793"/>
                </a:lnTo>
                <a:lnTo>
                  <a:pt x="199699" y="500124"/>
                </a:lnTo>
                <a:lnTo>
                  <a:pt x="136644" y="478736"/>
                </a:lnTo>
                <a:lnTo>
                  <a:pt x="92924" y="437253"/>
                </a:lnTo>
                <a:lnTo>
                  <a:pt x="71397" y="382198"/>
                </a:lnTo>
                <a:lnTo>
                  <a:pt x="68707" y="349885"/>
                </a:lnTo>
                <a:lnTo>
                  <a:pt x="68707" y="105029"/>
                </a:lnTo>
                <a:lnTo>
                  <a:pt x="68707" y="97917"/>
                </a:lnTo>
                <a:lnTo>
                  <a:pt x="65912" y="93344"/>
                </a:lnTo>
                <a:lnTo>
                  <a:pt x="60198" y="91059"/>
                </a:lnTo>
                <a:lnTo>
                  <a:pt x="55437" y="89415"/>
                </a:lnTo>
                <a:lnTo>
                  <a:pt x="49545" y="88868"/>
                </a:lnTo>
                <a:lnTo>
                  <a:pt x="42535" y="89415"/>
                </a:lnTo>
                <a:lnTo>
                  <a:pt x="34416" y="91059"/>
                </a:lnTo>
                <a:lnTo>
                  <a:pt x="25866" y="90463"/>
                </a:lnTo>
                <a:lnTo>
                  <a:pt x="380" y="54262"/>
                </a:lnTo>
                <a:lnTo>
                  <a:pt x="0" y="45593"/>
                </a:lnTo>
                <a:lnTo>
                  <a:pt x="381" y="36570"/>
                </a:lnTo>
                <a:lnTo>
                  <a:pt x="18478" y="2841"/>
                </a:lnTo>
                <a:lnTo>
                  <a:pt x="34671" y="254"/>
                </a:lnTo>
                <a:lnTo>
                  <a:pt x="44245" y="920"/>
                </a:lnTo>
                <a:lnTo>
                  <a:pt x="57165" y="1396"/>
                </a:lnTo>
                <a:lnTo>
                  <a:pt x="73443" y="1682"/>
                </a:lnTo>
                <a:lnTo>
                  <a:pt x="93090" y="1778"/>
                </a:lnTo>
                <a:lnTo>
                  <a:pt x="113119" y="1660"/>
                </a:lnTo>
                <a:lnTo>
                  <a:pt x="132254" y="1317"/>
                </a:lnTo>
                <a:lnTo>
                  <a:pt x="150508" y="760"/>
                </a:lnTo>
                <a:lnTo>
                  <a:pt x="167894" y="0"/>
                </a:lnTo>
                <a:close/>
              </a:path>
            </a:pathLst>
          </a:custGeom>
          <a:ln w="12191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45435" y="4350384"/>
            <a:ext cx="550545" cy="611505"/>
          </a:xfrm>
          <a:custGeom>
            <a:avLst/>
            <a:gdLst/>
            <a:ahLst/>
            <a:cxnLst/>
            <a:rect l="l" t="t" r="r" b="b"/>
            <a:pathLst>
              <a:path w="550544" h="611504">
                <a:moveTo>
                  <a:pt x="202945" y="0"/>
                </a:moveTo>
                <a:lnTo>
                  <a:pt x="236331" y="27320"/>
                </a:lnTo>
                <a:lnTo>
                  <a:pt x="238506" y="44068"/>
                </a:lnTo>
                <a:lnTo>
                  <a:pt x="238053" y="52663"/>
                </a:lnTo>
                <a:lnTo>
                  <a:pt x="216614" y="86725"/>
                </a:lnTo>
                <a:lnTo>
                  <a:pt x="199008" y="91312"/>
                </a:lnTo>
                <a:lnTo>
                  <a:pt x="185165" y="90169"/>
                </a:lnTo>
                <a:lnTo>
                  <a:pt x="177164" y="90550"/>
                </a:lnTo>
                <a:lnTo>
                  <a:pt x="174878" y="92328"/>
                </a:lnTo>
                <a:lnTo>
                  <a:pt x="172846" y="92837"/>
                </a:lnTo>
                <a:lnTo>
                  <a:pt x="174244" y="96519"/>
                </a:lnTo>
                <a:lnTo>
                  <a:pt x="178943" y="103631"/>
                </a:lnTo>
                <a:lnTo>
                  <a:pt x="259841" y="328294"/>
                </a:lnTo>
                <a:lnTo>
                  <a:pt x="367919" y="103885"/>
                </a:lnTo>
                <a:lnTo>
                  <a:pt x="371094" y="98551"/>
                </a:lnTo>
                <a:lnTo>
                  <a:pt x="370586" y="94868"/>
                </a:lnTo>
                <a:lnTo>
                  <a:pt x="366394" y="92963"/>
                </a:lnTo>
                <a:lnTo>
                  <a:pt x="362606" y="91580"/>
                </a:lnTo>
                <a:lnTo>
                  <a:pt x="356568" y="90852"/>
                </a:lnTo>
                <a:lnTo>
                  <a:pt x="348267" y="90767"/>
                </a:lnTo>
                <a:lnTo>
                  <a:pt x="337693" y="91312"/>
                </a:lnTo>
                <a:lnTo>
                  <a:pt x="328787" y="90189"/>
                </a:lnTo>
                <a:lnTo>
                  <a:pt x="302529" y="60563"/>
                </a:lnTo>
                <a:lnTo>
                  <a:pt x="300989" y="44068"/>
                </a:lnTo>
                <a:lnTo>
                  <a:pt x="301422" y="35714"/>
                </a:lnTo>
                <a:lnTo>
                  <a:pt x="321579" y="3032"/>
                </a:lnTo>
                <a:lnTo>
                  <a:pt x="338963" y="507"/>
                </a:lnTo>
                <a:lnTo>
                  <a:pt x="360396" y="1934"/>
                </a:lnTo>
                <a:lnTo>
                  <a:pt x="382984" y="2968"/>
                </a:lnTo>
                <a:lnTo>
                  <a:pt x="406739" y="3597"/>
                </a:lnTo>
                <a:lnTo>
                  <a:pt x="431672" y="3809"/>
                </a:lnTo>
                <a:lnTo>
                  <a:pt x="455104" y="3599"/>
                </a:lnTo>
                <a:lnTo>
                  <a:pt x="476059" y="2984"/>
                </a:lnTo>
                <a:lnTo>
                  <a:pt x="494538" y="1988"/>
                </a:lnTo>
                <a:lnTo>
                  <a:pt x="510539" y="634"/>
                </a:lnTo>
                <a:lnTo>
                  <a:pt x="519733" y="494"/>
                </a:lnTo>
                <a:lnTo>
                  <a:pt x="547258" y="28114"/>
                </a:lnTo>
                <a:lnTo>
                  <a:pt x="550037" y="45846"/>
                </a:lnTo>
                <a:lnTo>
                  <a:pt x="549584" y="54852"/>
                </a:lnTo>
                <a:lnTo>
                  <a:pt x="528494" y="88312"/>
                </a:lnTo>
                <a:lnTo>
                  <a:pt x="511047" y="91185"/>
                </a:lnTo>
                <a:lnTo>
                  <a:pt x="501141" y="90169"/>
                </a:lnTo>
                <a:lnTo>
                  <a:pt x="493649" y="91185"/>
                </a:lnTo>
                <a:lnTo>
                  <a:pt x="488569" y="94360"/>
                </a:lnTo>
                <a:lnTo>
                  <a:pt x="483362" y="97027"/>
                </a:lnTo>
                <a:lnTo>
                  <a:pt x="479425" y="102107"/>
                </a:lnTo>
                <a:lnTo>
                  <a:pt x="476757" y="109854"/>
                </a:lnTo>
                <a:lnTo>
                  <a:pt x="271018" y="507619"/>
                </a:lnTo>
                <a:lnTo>
                  <a:pt x="265302" y="514222"/>
                </a:lnTo>
                <a:lnTo>
                  <a:pt x="264032" y="517651"/>
                </a:lnTo>
                <a:lnTo>
                  <a:pt x="266826" y="518032"/>
                </a:lnTo>
                <a:lnTo>
                  <a:pt x="271922" y="519007"/>
                </a:lnTo>
                <a:lnTo>
                  <a:pt x="280543" y="519255"/>
                </a:lnTo>
                <a:lnTo>
                  <a:pt x="292687" y="518765"/>
                </a:lnTo>
                <a:lnTo>
                  <a:pt x="308356" y="517525"/>
                </a:lnTo>
                <a:lnTo>
                  <a:pt x="317259" y="517145"/>
                </a:lnTo>
                <a:lnTo>
                  <a:pt x="347948" y="544258"/>
                </a:lnTo>
                <a:lnTo>
                  <a:pt x="351663" y="562482"/>
                </a:lnTo>
                <a:lnTo>
                  <a:pt x="351597" y="572220"/>
                </a:lnTo>
                <a:lnTo>
                  <a:pt x="329009" y="607393"/>
                </a:lnTo>
                <a:lnTo>
                  <a:pt x="309118" y="610996"/>
                </a:lnTo>
                <a:lnTo>
                  <a:pt x="270992" y="609143"/>
                </a:lnTo>
                <a:lnTo>
                  <a:pt x="235473" y="607790"/>
                </a:lnTo>
                <a:lnTo>
                  <a:pt x="202551" y="606960"/>
                </a:lnTo>
                <a:lnTo>
                  <a:pt x="172212" y="606678"/>
                </a:lnTo>
                <a:lnTo>
                  <a:pt x="143851" y="606960"/>
                </a:lnTo>
                <a:lnTo>
                  <a:pt x="115728" y="607790"/>
                </a:lnTo>
                <a:lnTo>
                  <a:pt x="87844" y="609143"/>
                </a:lnTo>
                <a:lnTo>
                  <a:pt x="60197" y="610996"/>
                </a:lnTo>
                <a:lnTo>
                  <a:pt x="52405" y="610308"/>
                </a:lnTo>
                <a:lnTo>
                  <a:pt x="28063" y="571910"/>
                </a:lnTo>
                <a:lnTo>
                  <a:pt x="27686" y="562863"/>
                </a:lnTo>
                <a:lnTo>
                  <a:pt x="28067" y="553866"/>
                </a:lnTo>
                <a:lnTo>
                  <a:pt x="46148" y="519509"/>
                </a:lnTo>
                <a:lnTo>
                  <a:pt x="53445" y="517308"/>
                </a:lnTo>
                <a:lnTo>
                  <a:pt x="61468" y="517525"/>
                </a:lnTo>
                <a:lnTo>
                  <a:pt x="79882" y="518287"/>
                </a:lnTo>
                <a:lnTo>
                  <a:pt x="96172" y="518931"/>
                </a:lnTo>
                <a:lnTo>
                  <a:pt x="109997" y="519160"/>
                </a:lnTo>
                <a:lnTo>
                  <a:pt x="121370" y="518983"/>
                </a:lnTo>
                <a:lnTo>
                  <a:pt x="130301" y="518413"/>
                </a:lnTo>
                <a:lnTo>
                  <a:pt x="200151" y="432815"/>
                </a:lnTo>
                <a:lnTo>
                  <a:pt x="75311" y="111887"/>
                </a:lnTo>
                <a:lnTo>
                  <a:pt x="74421" y="111125"/>
                </a:lnTo>
                <a:lnTo>
                  <a:pt x="70103" y="99694"/>
                </a:lnTo>
                <a:lnTo>
                  <a:pt x="66801" y="93217"/>
                </a:lnTo>
                <a:lnTo>
                  <a:pt x="64515" y="91947"/>
                </a:lnTo>
                <a:lnTo>
                  <a:pt x="60801" y="90687"/>
                </a:lnTo>
                <a:lnTo>
                  <a:pt x="54990" y="90154"/>
                </a:lnTo>
                <a:lnTo>
                  <a:pt x="47085" y="90358"/>
                </a:lnTo>
                <a:lnTo>
                  <a:pt x="37083" y="91312"/>
                </a:lnTo>
                <a:lnTo>
                  <a:pt x="27799" y="90693"/>
                </a:lnTo>
                <a:lnTo>
                  <a:pt x="1889" y="61960"/>
                </a:lnTo>
                <a:lnTo>
                  <a:pt x="0" y="45846"/>
                </a:lnTo>
                <a:lnTo>
                  <a:pt x="547" y="36943"/>
                </a:lnTo>
                <a:lnTo>
                  <a:pt x="20669" y="3000"/>
                </a:lnTo>
                <a:lnTo>
                  <a:pt x="37337" y="507"/>
                </a:lnTo>
                <a:lnTo>
                  <a:pt x="57957" y="1649"/>
                </a:lnTo>
                <a:lnTo>
                  <a:pt x="77136" y="2587"/>
                </a:lnTo>
                <a:lnTo>
                  <a:pt x="94863" y="3311"/>
                </a:lnTo>
                <a:lnTo>
                  <a:pt x="111125" y="3809"/>
                </a:lnTo>
                <a:lnTo>
                  <a:pt x="137419" y="3595"/>
                </a:lnTo>
                <a:lnTo>
                  <a:pt x="160702" y="2952"/>
                </a:lnTo>
                <a:lnTo>
                  <a:pt x="181008" y="1881"/>
                </a:lnTo>
                <a:lnTo>
                  <a:pt x="198374" y="381"/>
                </a:lnTo>
                <a:lnTo>
                  <a:pt x="199897" y="253"/>
                </a:lnTo>
                <a:lnTo>
                  <a:pt x="201421" y="126"/>
                </a:lnTo>
                <a:lnTo>
                  <a:pt x="202945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3910" y="4338192"/>
            <a:ext cx="467359" cy="500380"/>
          </a:xfrm>
          <a:custGeom>
            <a:avLst/>
            <a:gdLst/>
            <a:ahLst/>
            <a:cxnLst/>
            <a:rect l="l" t="t" r="r" b="b"/>
            <a:pathLst>
              <a:path w="467360" h="500379">
                <a:moveTo>
                  <a:pt x="341502" y="0"/>
                </a:moveTo>
                <a:lnTo>
                  <a:pt x="387858" y="9143"/>
                </a:lnTo>
                <a:lnTo>
                  <a:pt x="423163" y="36575"/>
                </a:lnTo>
                <a:lnTo>
                  <a:pt x="455453" y="88280"/>
                </a:lnTo>
                <a:lnTo>
                  <a:pt x="466978" y="154939"/>
                </a:lnTo>
                <a:lnTo>
                  <a:pt x="465955" y="161986"/>
                </a:lnTo>
                <a:lnTo>
                  <a:pt x="434403" y="194548"/>
                </a:lnTo>
                <a:lnTo>
                  <a:pt x="414781" y="198754"/>
                </a:lnTo>
                <a:lnTo>
                  <a:pt x="404665" y="198445"/>
                </a:lnTo>
                <a:lnTo>
                  <a:pt x="366553" y="172751"/>
                </a:lnTo>
                <a:lnTo>
                  <a:pt x="361505" y="135846"/>
                </a:lnTo>
                <a:lnTo>
                  <a:pt x="359410" y="121443"/>
                </a:lnTo>
                <a:lnTo>
                  <a:pt x="356171" y="109851"/>
                </a:lnTo>
                <a:lnTo>
                  <a:pt x="351789" y="101091"/>
                </a:lnTo>
                <a:lnTo>
                  <a:pt x="347852" y="95503"/>
                </a:lnTo>
                <a:lnTo>
                  <a:pt x="339978" y="92836"/>
                </a:lnTo>
                <a:lnTo>
                  <a:pt x="328422" y="92836"/>
                </a:lnTo>
                <a:lnTo>
                  <a:pt x="287345" y="108642"/>
                </a:lnTo>
                <a:lnTo>
                  <a:pt x="250455" y="136048"/>
                </a:lnTo>
                <a:lnTo>
                  <a:pt x="205966" y="176625"/>
                </a:lnTo>
                <a:lnTo>
                  <a:pt x="180339" y="202056"/>
                </a:lnTo>
                <a:lnTo>
                  <a:pt x="180339" y="401192"/>
                </a:lnTo>
                <a:lnTo>
                  <a:pt x="217013" y="411630"/>
                </a:lnTo>
                <a:lnTo>
                  <a:pt x="234838" y="410749"/>
                </a:lnTo>
                <a:lnTo>
                  <a:pt x="257831" y="408963"/>
                </a:lnTo>
                <a:lnTo>
                  <a:pt x="286003" y="406272"/>
                </a:lnTo>
                <a:lnTo>
                  <a:pt x="290322" y="406272"/>
                </a:lnTo>
                <a:lnTo>
                  <a:pt x="331850" y="417448"/>
                </a:lnTo>
                <a:lnTo>
                  <a:pt x="347344" y="452754"/>
                </a:lnTo>
                <a:lnTo>
                  <a:pt x="346370" y="462825"/>
                </a:lnTo>
                <a:lnTo>
                  <a:pt x="322968" y="494180"/>
                </a:lnTo>
                <a:lnTo>
                  <a:pt x="301632" y="499705"/>
                </a:lnTo>
                <a:lnTo>
                  <a:pt x="289178" y="499109"/>
                </a:lnTo>
                <a:lnTo>
                  <a:pt x="260766" y="497943"/>
                </a:lnTo>
                <a:lnTo>
                  <a:pt x="229425" y="497109"/>
                </a:lnTo>
                <a:lnTo>
                  <a:pt x="195131" y="496609"/>
                </a:lnTo>
                <a:lnTo>
                  <a:pt x="157861" y="496442"/>
                </a:lnTo>
                <a:lnTo>
                  <a:pt x="121669" y="496609"/>
                </a:lnTo>
                <a:lnTo>
                  <a:pt x="90455" y="497109"/>
                </a:lnTo>
                <a:lnTo>
                  <a:pt x="64242" y="497943"/>
                </a:lnTo>
                <a:lnTo>
                  <a:pt x="43052" y="499109"/>
                </a:lnTo>
                <a:lnTo>
                  <a:pt x="33075" y="499866"/>
                </a:lnTo>
                <a:lnTo>
                  <a:pt x="24669" y="498681"/>
                </a:lnTo>
                <a:lnTo>
                  <a:pt x="785" y="462754"/>
                </a:lnTo>
                <a:lnTo>
                  <a:pt x="0" y="452754"/>
                </a:lnTo>
                <a:lnTo>
                  <a:pt x="785" y="442753"/>
                </a:lnTo>
                <a:lnTo>
                  <a:pt x="25431" y="406907"/>
                </a:lnTo>
                <a:lnTo>
                  <a:pt x="34790" y="405999"/>
                </a:lnTo>
                <a:lnTo>
                  <a:pt x="46100" y="407161"/>
                </a:lnTo>
                <a:lnTo>
                  <a:pt x="54121" y="409023"/>
                </a:lnTo>
                <a:lnTo>
                  <a:pt x="61023" y="410241"/>
                </a:lnTo>
                <a:lnTo>
                  <a:pt x="66782" y="410841"/>
                </a:lnTo>
                <a:lnTo>
                  <a:pt x="71374" y="410844"/>
                </a:lnTo>
                <a:lnTo>
                  <a:pt x="77977" y="410463"/>
                </a:lnTo>
                <a:lnTo>
                  <a:pt x="81279" y="407288"/>
                </a:lnTo>
                <a:lnTo>
                  <a:pt x="81279" y="401192"/>
                </a:lnTo>
                <a:lnTo>
                  <a:pt x="81279" y="128015"/>
                </a:lnTo>
                <a:lnTo>
                  <a:pt x="81279" y="118236"/>
                </a:lnTo>
                <a:lnTo>
                  <a:pt x="77597" y="112013"/>
                </a:lnTo>
                <a:lnTo>
                  <a:pt x="70358" y="109346"/>
                </a:lnTo>
                <a:lnTo>
                  <a:pt x="64897" y="107314"/>
                </a:lnTo>
                <a:lnTo>
                  <a:pt x="56768" y="106552"/>
                </a:lnTo>
                <a:lnTo>
                  <a:pt x="45847" y="107060"/>
                </a:lnTo>
                <a:lnTo>
                  <a:pt x="45085" y="107314"/>
                </a:lnTo>
                <a:lnTo>
                  <a:pt x="34089" y="108509"/>
                </a:lnTo>
                <a:lnTo>
                  <a:pt x="2206" y="81756"/>
                </a:lnTo>
                <a:lnTo>
                  <a:pt x="0" y="63372"/>
                </a:lnTo>
                <a:lnTo>
                  <a:pt x="504" y="53724"/>
                </a:lnTo>
                <a:lnTo>
                  <a:pt x="23494" y="18113"/>
                </a:lnTo>
                <a:lnTo>
                  <a:pt x="32686" y="15773"/>
                </a:lnTo>
                <a:lnTo>
                  <a:pt x="42925" y="16255"/>
                </a:lnTo>
                <a:lnTo>
                  <a:pt x="55189" y="17329"/>
                </a:lnTo>
                <a:lnTo>
                  <a:pt x="68738" y="18081"/>
                </a:lnTo>
                <a:lnTo>
                  <a:pt x="83573" y="18524"/>
                </a:lnTo>
                <a:lnTo>
                  <a:pt x="99694" y="18668"/>
                </a:lnTo>
                <a:lnTo>
                  <a:pt x="117742" y="18502"/>
                </a:lnTo>
                <a:lnTo>
                  <a:pt x="137207" y="18002"/>
                </a:lnTo>
                <a:lnTo>
                  <a:pt x="158077" y="17168"/>
                </a:lnTo>
                <a:lnTo>
                  <a:pt x="180339" y="16001"/>
                </a:lnTo>
                <a:lnTo>
                  <a:pt x="180482" y="39145"/>
                </a:lnTo>
                <a:lnTo>
                  <a:pt x="180911" y="56753"/>
                </a:lnTo>
                <a:lnTo>
                  <a:pt x="181625" y="68812"/>
                </a:lnTo>
                <a:lnTo>
                  <a:pt x="182625" y="75310"/>
                </a:lnTo>
                <a:lnTo>
                  <a:pt x="183134" y="74294"/>
                </a:lnTo>
                <a:lnTo>
                  <a:pt x="184023" y="72770"/>
                </a:lnTo>
                <a:lnTo>
                  <a:pt x="185674" y="70230"/>
                </a:lnTo>
                <a:lnTo>
                  <a:pt x="188213" y="66674"/>
                </a:lnTo>
                <a:lnTo>
                  <a:pt x="196087" y="61340"/>
                </a:lnTo>
                <a:lnTo>
                  <a:pt x="215828" y="45460"/>
                </a:lnTo>
                <a:lnTo>
                  <a:pt x="252023" y="21318"/>
                </a:lnTo>
                <a:lnTo>
                  <a:pt x="303133" y="3254"/>
                </a:lnTo>
                <a:lnTo>
                  <a:pt x="321859" y="811"/>
                </a:lnTo>
                <a:lnTo>
                  <a:pt x="341502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3511" y="4335526"/>
            <a:ext cx="504825" cy="518159"/>
          </a:xfrm>
          <a:custGeom>
            <a:avLst/>
            <a:gdLst/>
            <a:ahLst/>
            <a:cxnLst/>
            <a:rect l="l" t="t" r="r" b="b"/>
            <a:pathLst>
              <a:path w="504825" h="518160">
                <a:moveTo>
                  <a:pt x="252221" y="0"/>
                </a:moveTo>
                <a:lnTo>
                  <a:pt x="309542" y="5024"/>
                </a:lnTo>
                <a:lnTo>
                  <a:pt x="360362" y="20097"/>
                </a:lnTo>
                <a:lnTo>
                  <a:pt x="404705" y="45219"/>
                </a:lnTo>
                <a:lnTo>
                  <a:pt x="442595" y="80391"/>
                </a:lnTo>
                <a:lnTo>
                  <a:pt x="469691" y="118663"/>
                </a:lnTo>
                <a:lnTo>
                  <a:pt x="489061" y="161305"/>
                </a:lnTo>
                <a:lnTo>
                  <a:pt x="500691" y="208353"/>
                </a:lnTo>
                <a:lnTo>
                  <a:pt x="504571" y="259842"/>
                </a:lnTo>
                <a:lnTo>
                  <a:pt x="500691" y="310536"/>
                </a:lnTo>
                <a:lnTo>
                  <a:pt x="489061" y="357076"/>
                </a:lnTo>
                <a:lnTo>
                  <a:pt x="469691" y="399448"/>
                </a:lnTo>
                <a:lnTo>
                  <a:pt x="442595" y="437642"/>
                </a:lnTo>
                <a:lnTo>
                  <a:pt x="404758" y="472739"/>
                </a:lnTo>
                <a:lnTo>
                  <a:pt x="360410" y="497824"/>
                </a:lnTo>
                <a:lnTo>
                  <a:pt x="309560" y="512883"/>
                </a:lnTo>
                <a:lnTo>
                  <a:pt x="252221" y="517906"/>
                </a:lnTo>
                <a:lnTo>
                  <a:pt x="194790" y="512883"/>
                </a:lnTo>
                <a:lnTo>
                  <a:pt x="143859" y="497824"/>
                </a:lnTo>
                <a:lnTo>
                  <a:pt x="99452" y="472739"/>
                </a:lnTo>
                <a:lnTo>
                  <a:pt x="61594" y="437642"/>
                </a:lnTo>
                <a:lnTo>
                  <a:pt x="34665" y="399591"/>
                </a:lnTo>
                <a:lnTo>
                  <a:pt x="15414" y="357266"/>
                </a:lnTo>
                <a:lnTo>
                  <a:pt x="3855" y="310679"/>
                </a:lnTo>
                <a:lnTo>
                  <a:pt x="0" y="259842"/>
                </a:lnTo>
                <a:lnTo>
                  <a:pt x="3855" y="208192"/>
                </a:lnTo>
                <a:lnTo>
                  <a:pt x="15414" y="161067"/>
                </a:lnTo>
                <a:lnTo>
                  <a:pt x="34665" y="118467"/>
                </a:lnTo>
                <a:lnTo>
                  <a:pt x="61594" y="80391"/>
                </a:lnTo>
                <a:lnTo>
                  <a:pt x="99506" y="45219"/>
                </a:lnTo>
                <a:lnTo>
                  <a:pt x="143906" y="20097"/>
                </a:lnTo>
                <a:lnTo>
                  <a:pt x="194808" y="5024"/>
                </a:lnTo>
                <a:lnTo>
                  <a:pt x="252221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37816" y="4328159"/>
            <a:ext cx="2250948" cy="6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42713" y="4157726"/>
            <a:ext cx="4725104" cy="6957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38471" y="4590160"/>
            <a:ext cx="237109" cy="176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67622" y="4428363"/>
            <a:ext cx="299085" cy="332105"/>
          </a:xfrm>
          <a:custGeom>
            <a:avLst/>
            <a:gdLst/>
            <a:ahLst/>
            <a:cxnLst/>
            <a:rect l="l" t="t" r="r" b="b"/>
            <a:pathLst>
              <a:path w="299084" h="332104">
                <a:moveTo>
                  <a:pt x="149478" y="0"/>
                </a:moveTo>
                <a:lnTo>
                  <a:pt x="84534" y="8953"/>
                </a:lnTo>
                <a:lnTo>
                  <a:pt x="37592" y="35813"/>
                </a:lnTo>
                <a:lnTo>
                  <a:pt x="9413" y="98012"/>
                </a:lnTo>
                <a:lnTo>
                  <a:pt x="0" y="166116"/>
                </a:lnTo>
                <a:lnTo>
                  <a:pt x="2289" y="199425"/>
                </a:lnTo>
                <a:lnTo>
                  <a:pt x="20681" y="257806"/>
                </a:lnTo>
                <a:lnTo>
                  <a:pt x="58735" y="304405"/>
                </a:lnTo>
                <a:lnTo>
                  <a:pt x="115071" y="329031"/>
                </a:lnTo>
                <a:lnTo>
                  <a:pt x="149478" y="332105"/>
                </a:lnTo>
                <a:lnTo>
                  <a:pt x="183415" y="329195"/>
                </a:lnTo>
                <a:lnTo>
                  <a:pt x="238954" y="305851"/>
                </a:lnTo>
                <a:lnTo>
                  <a:pt x="277439" y="259056"/>
                </a:lnTo>
                <a:lnTo>
                  <a:pt x="296679" y="199429"/>
                </a:lnTo>
                <a:lnTo>
                  <a:pt x="299084" y="166116"/>
                </a:lnTo>
                <a:lnTo>
                  <a:pt x="296799" y="132393"/>
                </a:lnTo>
                <a:lnTo>
                  <a:pt x="278511" y="74568"/>
                </a:lnTo>
                <a:lnTo>
                  <a:pt x="240008" y="28342"/>
                </a:lnTo>
                <a:lnTo>
                  <a:pt x="183481" y="3145"/>
                </a:lnTo>
                <a:lnTo>
                  <a:pt x="149478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7969" y="4428363"/>
            <a:ext cx="249554" cy="111125"/>
          </a:xfrm>
          <a:custGeom>
            <a:avLst/>
            <a:gdLst/>
            <a:ahLst/>
            <a:cxnLst/>
            <a:rect l="l" t="t" r="r" b="b"/>
            <a:pathLst>
              <a:path w="249554" h="111125">
                <a:moveTo>
                  <a:pt x="123189" y="0"/>
                </a:moveTo>
                <a:lnTo>
                  <a:pt x="75564" y="8969"/>
                </a:lnTo>
                <a:lnTo>
                  <a:pt x="37464" y="35941"/>
                </a:lnTo>
                <a:lnTo>
                  <a:pt x="13493" y="69643"/>
                </a:lnTo>
                <a:lnTo>
                  <a:pt x="0" y="108585"/>
                </a:lnTo>
                <a:lnTo>
                  <a:pt x="31245" y="109511"/>
                </a:lnTo>
                <a:lnTo>
                  <a:pt x="62325" y="110188"/>
                </a:lnTo>
                <a:lnTo>
                  <a:pt x="93261" y="110603"/>
                </a:lnTo>
                <a:lnTo>
                  <a:pt x="124078" y="110743"/>
                </a:lnTo>
                <a:lnTo>
                  <a:pt x="158055" y="110603"/>
                </a:lnTo>
                <a:lnTo>
                  <a:pt x="190246" y="110188"/>
                </a:lnTo>
                <a:lnTo>
                  <a:pt x="220626" y="109511"/>
                </a:lnTo>
                <a:lnTo>
                  <a:pt x="249174" y="108585"/>
                </a:lnTo>
                <a:lnTo>
                  <a:pt x="243240" y="88370"/>
                </a:lnTo>
                <a:lnTo>
                  <a:pt x="223135" y="46702"/>
                </a:lnTo>
                <a:lnTo>
                  <a:pt x="191627" y="14198"/>
                </a:lnTo>
                <a:lnTo>
                  <a:pt x="148764" y="1573"/>
                </a:lnTo>
                <a:lnTo>
                  <a:pt x="123189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30285" y="4350511"/>
            <a:ext cx="375285" cy="486409"/>
          </a:xfrm>
          <a:custGeom>
            <a:avLst/>
            <a:gdLst/>
            <a:ahLst/>
            <a:cxnLst/>
            <a:rect l="l" t="t" r="r" b="b"/>
            <a:pathLst>
              <a:path w="375284" h="486410">
                <a:moveTo>
                  <a:pt x="78867" y="0"/>
                </a:moveTo>
                <a:lnTo>
                  <a:pt x="80645" y="126"/>
                </a:lnTo>
                <a:lnTo>
                  <a:pt x="82550" y="254"/>
                </a:lnTo>
                <a:lnTo>
                  <a:pt x="84582" y="507"/>
                </a:lnTo>
                <a:lnTo>
                  <a:pt x="130048" y="3682"/>
                </a:lnTo>
                <a:lnTo>
                  <a:pt x="159313" y="3823"/>
                </a:lnTo>
                <a:lnTo>
                  <a:pt x="187864" y="3286"/>
                </a:lnTo>
                <a:lnTo>
                  <a:pt x="215701" y="2057"/>
                </a:lnTo>
                <a:lnTo>
                  <a:pt x="242824" y="126"/>
                </a:lnTo>
                <a:lnTo>
                  <a:pt x="242824" y="383539"/>
                </a:lnTo>
                <a:lnTo>
                  <a:pt x="275369" y="399168"/>
                </a:lnTo>
                <a:lnTo>
                  <a:pt x="289925" y="398621"/>
                </a:lnTo>
                <a:lnTo>
                  <a:pt x="307790" y="396882"/>
                </a:lnTo>
                <a:lnTo>
                  <a:pt x="328930" y="393954"/>
                </a:lnTo>
                <a:lnTo>
                  <a:pt x="337691" y="393315"/>
                </a:lnTo>
                <a:lnTo>
                  <a:pt x="371681" y="419671"/>
                </a:lnTo>
                <a:lnTo>
                  <a:pt x="375031" y="438657"/>
                </a:lnTo>
                <a:lnTo>
                  <a:pt x="374197" y="448155"/>
                </a:lnTo>
                <a:lnTo>
                  <a:pt x="345043" y="483488"/>
                </a:lnTo>
                <a:lnTo>
                  <a:pt x="323723" y="485901"/>
                </a:lnTo>
                <a:lnTo>
                  <a:pt x="286577" y="485141"/>
                </a:lnTo>
                <a:lnTo>
                  <a:pt x="249443" y="484584"/>
                </a:lnTo>
                <a:lnTo>
                  <a:pt x="212334" y="484241"/>
                </a:lnTo>
                <a:lnTo>
                  <a:pt x="175260" y="484124"/>
                </a:lnTo>
                <a:lnTo>
                  <a:pt x="139156" y="484241"/>
                </a:lnTo>
                <a:lnTo>
                  <a:pt x="105314" y="484584"/>
                </a:lnTo>
                <a:lnTo>
                  <a:pt x="73711" y="485141"/>
                </a:lnTo>
                <a:lnTo>
                  <a:pt x="44323" y="485901"/>
                </a:lnTo>
                <a:lnTo>
                  <a:pt x="34444" y="485826"/>
                </a:lnTo>
                <a:lnTo>
                  <a:pt x="3048" y="458200"/>
                </a:lnTo>
                <a:lnTo>
                  <a:pt x="0" y="439419"/>
                </a:lnTo>
                <a:lnTo>
                  <a:pt x="646" y="429988"/>
                </a:lnTo>
                <a:lnTo>
                  <a:pt x="25844" y="395065"/>
                </a:lnTo>
                <a:lnTo>
                  <a:pt x="35222" y="393037"/>
                </a:lnTo>
                <a:lnTo>
                  <a:pt x="45720" y="393319"/>
                </a:lnTo>
                <a:lnTo>
                  <a:pt x="51943" y="394081"/>
                </a:lnTo>
                <a:lnTo>
                  <a:pt x="74610" y="395890"/>
                </a:lnTo>
                <a:lnTo>
                  <a:pt x="93456" y="396938"/>
                </a:lnTo>
                <a:lnTo>
                  <a:pt x="108467" y="397224"/>
                </a:lnTo>
                <a:lnTo>
                  <a:pt x="119634" y="396748"/>
                </a:lnTo>
                <a:lnTo>
                  <a:pt x="130208" y="395148"/>
                </a:lnTo>
                <a:lnTo>
                  <a:pt x="137747" y="392429"/>
                </a:lnTo>
                <a:lnTo>
                  <a:pt x="142261" y="388568"/>
                </a:lnTo>
                <a:lnTo>
                  <a:pt x="143764" y="383539"/>
                </a:lnTo>
                <a:lnTo>
                  <a:pt x="143764" y="97281"/>
                </a:lnTo>
                <a:lnTo>
                  <a:pt x="98440" y="91471"/>
                </a:lnTo>
                <a:lnTo>
                  <a:pt x="90041" y="91967"/>
                </a:lnTo>
                <a:lnTo>
                  <a:pt x="82677" y="92963"/>
                </a:lnTo>
                <a:lnTo>
                  <a:pt x="72320" y="92753"/>
                </a:lnTo>
                <a:lnTo>
                  <a:pt x="39941" y="64484"/>
                </a:lnTo>
                <a:lnTo>
                  <a:pt x="37465" y="46608"/>
                </a:lnTo>
                <a:lnTo>
                  <a:pt x="38227" y="36556"/>
                </a:lnTo>
                <a:lnTo>
                  <a:pt x="61928" y="2412"/>
                </a:lnTo>
                <a:lnTo>
                  <a:pt x="69820" y="408"/>
                </a:lnTo>
                <a:lnTo>
                  <a:pt x="78867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1079" y="4335526"/>
            <a:ext cx="527050" cy="503555"/>
          </a:xfrm>
          <a:custGeom>
            <a:avLst/>
            <a:gdLst/>
            <a:ahLst/>
            <a:cxnLst/>
            <a:rect l="l" t="t" r="r" b="b"/>
            <a:pathLst>
              <a:path w="527050" h="503554">
                <a:moveTo>
                  <a:pt x="300863" y="0"/>
                </a:moveTo>
                <a:lnTo>
                  <a:pt x="361696" y="8699"/>
                </a:lnTo>
                <a:lnTo>
                  <a:pt x="411479" y="34925"/>
                </a:lnTo>
                <a:lnTo>
                  <a:pt x="443023" y="75977"/>
                </a:lnTo>
                <a:lnTo>
                  <a:pt x="453517" y="134366"/>
                </a:lnTo>
                <a:lnTo>
                  <a:pt x="453517" y="407288"/>
                </a:lnTo>
                <a:lnTo>
                  <a:pt x="453517" y="410591"/>
                </a:lnTo>
                <a:lnTo>
                  <a:pt x="454278" y="412496"/>
                </a:lnTo>
                <a:lnTo>
                  <a:pt x="455802" y="412876"/>
                </a:lnTo>
                <a:lnTo>
                  <a:pt x="460353" y="413569"/>
                </a:lnTo>
                <a:lnTo>
                  <a:pt x="466582" y="413369"/>
                </a:lnTo>
                <a:lnTo>
                  <a:pt x="474501" y="412287"/>
                </a:lnTo>
                <a:lnTo>
                  <a:pt x="484124" y="410337"/>
                </a:lnTo>
                <a:lnTo>
                  <a:pt x="494224" y="409146"/>
                </a:lnTo>
                <a:lnTo>
                  <a:pt x="524303" y="436927"/>
                </a:lnTo>
                <a:lnTo>
                  <a:pt x="526796" y="455422"/>
                </a:lnTo>
                <a:lnTo>
                  <a:pt x="526155" y="465014"/>
                </a:lnTo>
                <a:lnTo>
                  <a:pt x="503729" y="500776"/>
                </a:lnTo>
                <a:lnTo>
                  <a:pt x="495508" y="502858"/>
                </a:lnTo>
                <a:lnTo>
                  <a:pt x="486155" y="502666"/>
                </a:lnTo>
                <a:lnTo>
                  <a:pt x="467367" y="501499"/>
                </a:lnTo>
                <a:lnTo>
                  <a:pt x="450056" y="500665"/>
                </a:lnTo>
                <a:lnTo>
                  <a:pt x="434220" y="500165"/>
                </a:lnTo>
                <a:lnTo>
                  <a:pt x="419862" y="499999"/>
                </a:lnTo>
                <a:lnTo>
                  <a:pt x="404550" y="500165"/>
                </a:lnTo>
                <a:lnTo>
                  <a:pt x="385476" y="500665"/>
                </a:lnTo>
                <a:lnTo>
                  <a:pt x="362640" y="501499"/>
                </a:lnTo>
                <a:lnTo>
                  <a:pt x="336042" y="502666"/>
                </a:lnTo>
                <a:lnTo>
                  <a:pt x="326211" y="503164"/>
                </a:lnTo>
                <a:lnTo>
                  <a:pt x="317500" y="501221"/>
                </a:lnTo>
                <a:lnTo>
                  <a:pt x="293528" y="466266"/>
                </a:lnTo>
                <a:lnTo>
                  <a:pt x="292862" y="456311"/>
                </a:lnTo>
                <a:lnTo>
                  <a:pt x="293457" y="446115"/>
                </a:lnTo>
                <a:lnTo>
                  <a:pt x="316849" y="410718"/>
                </a:lnTo>
                <a:lnTo>
                  <a:pt x="325764" y="409003"/>
                </a:lnTo>
                <a:lnTo>
                  <a:pt x="335788" y="409956"/>
                </a:lnTo>
                <a:lnTo>
                  <a:pt x="344550" y="411606"/>
                </a:lnTo>
                <a:lnTo>
                  <a:pt x="349885" y="411988"/>
                </a:lnTo>
                <a:lnTo>
                  <a:pt x="352044" y="411099"/>
                </a:lnTo>
                <a:lnTo>
                  <a:pt x="353695" y="410844"/>
                </a:lnTo>
                <a:lnTo>
                  <a:pt x="354456" y="409575"/>
                </a:lnTo>
                <a:lnTo>
                  <a:pt x="354456" y="407288"/>
                </a:lnTo>
                <a:lnTo>
                  <a:pt x="354456" y="154178"/>
                </a:lnTo>
                <a:lnTo>
                  <a:pt x="353435" y="138221"/>
                </a:lnTo>
                <a:lnTo>
                  <a:pt x="329414" y="100070"/>
                </a:lnTo>
                <a:lnTo>
                  <a:pt x="287909" y="92837"/>
                </a:lnTo>
                <a:lnTo>
                  <a:pt x="267856" y="93815"/>
                </a:lnTo>
                <a:lnTo>
                  <a:pt x="229133" y="101677"/>
                </a:lnTo>
                <a:lnTo>
                  <a:pt x="187467" y="123380"/>
                </a:lnTo>
                <a:lnTo>
                  <a:pt x="166877" y="143129"/>
                </a:lnTo>
                <a:lnTo>
                  <a:pt x="166877" y="407288"/>
                </a:lnTo>
                <a:lnTo>
                  <a:pt x="166877" y="410337"/>
                </a:lnTo>
                <a:lnTo>
                  <a:pt x="168782" y="412242"/>
                </a:lnTo>
                <a:lnTo>
                  <a:pt x="172466" y="413131"/>
                </a:lnTo>
                <a:lnTo>
                  <a:pt x="175895" y="413893"/>
                </a:lnTo>
                <a:lnTo>
                  <a:pt x="182372" y="412876"/>
                </a:lnTo>
                <a:lnTo>
                  <a:pt x="191643" y="410210"/>
                </a:lnTo>
                <a:lnTo>
                  <a:pt x="200860" y="409543"/>
                </a:lnTo>
                <a:lnTo>
                  <a:pt x="228123" y="437245"/>
                </a:lnTo>
                <a:lnTo>
                  <a:pt x="230377" y="455422"/>
                </a:lnTo>
                <a:lnTo>
                  <a:pt x="229854" y="464873"/>
                </a:lnTo>
                <a:lnTo>
                  <a:pt x="209502" y="500268"/>
                </a:lnTo>
                <a:lnTo>
                  <a:pt x="201582" y="502735"/>
                </a:lnTo>
                <a:lnTo>
                  <a:pt x="192531" y="502666"/>
                </a:lnTo>
                <a:lnTo>
                  <a:pt x="174454" y="501499"/>
                </a:lnTo>
                <a:lnTo>
                  <a:pt x="156400" y="500665"/>
                </a:lnTo>
                <a:lnTo>
                  <a:pt x="138346" y="500165"/>
                </a:lnTo>
                <a:lnTo>
                  <a:pt x="120269" y="499999"/>
                </a:lnTo>
                <a:lnTo>
                  <a:pt x="101621" y="500165"/>
                </a:lnTo>
                <a:lnTo>
                  <a:pt x="81105" y="500665"/>
                </a:lnTo>
                <a:lnTo>
                  <a:pt x="58707" y="501499"/>
                </a:lnTo>
                <a:lnTo>
                  <a:pt x="34417" y="502666"/>
                </a:lnTo>
                <a:lnTo>
                  <a:pt x="25796" y="502310"/>
                </a:lnTo>
                <a:lnTo>
                  <a:pt x="1539" y="472471"/>
                </a:lnTo>
                <a:lnTo>
                  <a:pt x="0" y="454532"/>
                </a:lnTo>
                <a:lnTo>
                  <a:pt x="357" y="445557"/>
                </a:lnTo>
                <a:lnTo>
                  <a:pt x="18716" y="411702"/>
                </a:lnTo>
                <a:lnTo>
                  <a:pt x="26449" y="409535"/>
                </a:lnTo>
                <a:lnTo>
                  <a:pt x="35051" y="410082"/>
                </a:lnTo>
                <a:lnTo>
                  <a:pt x="43291" y="411108"/>
                </a:lnTo>
                <a:lnTo>
                  <a:pt x="50482" y="411718"/>
                </a:lnTo>
                <a:lnTo>
                  <a:pt x="56626" y="411922"/>
                </a:lnTo>
                <a:lnTo>
                  <a:pt x="61722" y="411734"/>
                </a:lnTo>
                <a:lnTo>
                  <a:pt x="65786" y="410972"/>
                </a:lnTo>
                <a:lnTo>
                  <a:pt x="67818" y="409448"/>
                </a:lnTo>
                <a:lnTo>
                  <a:pt x="67818" y="407288"/>
                </a:lnTo>
                <a:lnTo>
                  <a:pt x="67818" y="129921"/>
                </a:lnTo>
                <a:lnTo>
                  <a:pt x="67818" y="120904"/>
                </a:lnTo>
                <a:lnTo>
                  <a:pt x="66167" y="115443"/>
                </a:lnTo>
                <a:lnTo>
                  <a:pt x="62992" y="113284"/>
                </a:lnTo>
                <a:lnTo>
                  <a:pt x="56638" y="111523"/>
                </a:lnTo>
                <a:lnTo>
                  <a:pt x="49784" y="110632"/>
                </a:lnTo>
                <a:lnTo>
                  <a:pt x="42453" y="110622"/>
                </a:lnTo>
                <a:lnTo>
                  <a:pt x="34671" y="111506"/>
                </a:lnTo>
                <a:lnTo>
                  <a:pt x="25975" y="110865"/>
                </a:lnTo>
                <a:lnTo>
                  <a:pt x="1539" y="80787"/>
                </a:lnTo>
                <a:lnTo>
                  <a:pt x="0" y="63373"/>
                </a:lnTo>
                <a:lnTo>
                  <a:pt x="380" y="54016"/>
                </a:lnTo>
                <a:lnTo>
                  <a:pt x="18827" y="20208"/>
                </a:lnTo>
                <a:lnTo>
                  <a:pt x="26419" y="18333"/>
                </a:lnTo>
                <a:lnTo>
                  <a:pt x="34798" y="18923"/>
                </a:lnTo>
                <a:lnTo>
                  <a:pt x="47753" y="19996"/>
                </a:lnTo>
                <a:lnTo>
                  <a:pt x="61483" y="20748"/>
                </a:lnTo>
                <a:lnTo>
                  <a:pt x="75999" y="21191"/>
                </a:lnTo>
                <a:lnTo>
                  <a:pt x="91313" y="21336"/>
                </a:lnTo>
                <a:lnTo>
                  <a:pt x="108884" y="21169"/>
                </a:lnTo>
                <a:lnTo>
                  <a:pt x="127492" y="20669"/>
                </a:lnTo>
                <a:lnTo>
                  <a:pt x="147123" y="19835"/>
                </a:lnTo>
                <a:lnTo>
                  <a:pt x="167767" y="18668"/>
                </a:lnTo>
                <a:lnTo>
                  <a:pt x="166877" y="31115"/>
                </a:lnTo>
                <a:lnTo>
                  <a:pt x="166497" y="38862"/>
                </a:lnTo>
                <a:lnTo>
                  <a:pt x="166497" y="42163"/>
                </a:lnTo>
                <a:lnTo>
                  <a:pt x="166497" y="42291"/>
                </a:lnTo>
                <a:lnTo>
                  <a:pt x="167386" y="41148"/>
                </a:lnTo>
                <a:lnTo>
                  <a:pt x="168021" y="40512"/>
                </a:lnTo>
                <a:lnTo>
                  <a:pt x="168655" y="39750"/>
                </a:lnTo>
                <a:lnTo>
                  <a:pt x="169545" y="38988"/>
                </a:lnTo>
                <a:lnTo>
                  <a:pt x="172212" y="37973"/>
                </a:lnTo>
                <a:lnTo>
                  <a:pt x="183596" y="30515"/>
                </a:lnTo>
                <a:lnTo>
                  <a:pt x="221869" y="13335"/>
                </a:lnTo>
                <a:lnTo>
                  <a:pt x="278286" y="833"/>
                </a:lnTo>
                <a:lnTo>
                  <a:pt x="300863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4880" y="4335526"/>
            <a:ext cx="504825" cy="518159"/>
          </a:xfrm>
          <a:custGeom>
            <a:avLst/>
            <a:gdLst/>
            <a:ahLst/>
            <a:cxnLst/>
            <a:rect l="l" t="t" r="r" b="b"/>
            <a:pathLst>
              <a:path w="504825" h="518160">
                <a:moveTo>
                  <a:pt x="252222" y="0"/>
                </a:moveTo>
                <a:lnTo>
                  <a:pt x="309542" y="5024"/>
                </a:lnTo>
                <a:lnTo>
                  <a:pt x="360362" y="20097"/>
                </a:lnTo>
                <a:lnTo>
                  <a:pt x="404705" y="45219"/>
                </a:lnTo>
                <a:lnTo>
                  <a:pt x="442595" y="80391"/>
                </a:lnTo>
                <a:lnTo>
                  <a:pt x="469691" y="118663"/>
                </a:lnTo>
                <a:lnTo>
                  <a:pt x="489061" y="161305"/>
                </a:lnTo>
                <a:lnTo>
                  <a:pt x="500691" y="208353"/>
                </a:lnTo>
                <a:lnTo>
                  <a:pt x="504571" y="259842"/>
                </a:lnTo>
                <a:lnTo>
                  <a:pt x="500691" y="310536"/>
                </a:lnTo>
                <a:lnTo>
                  <a:pt x="489061" y="357076"/>
                </a:lnTo>
                <a:lnTo>
                  <a:pt x="469691" y="399448"/>
                </a:lnTo>
                <a:lnTo>
                  <a:pt x="442595" y="437642"/>
                </a:lnTo>
                <a:lnTo>
                  <a:pt x="404758" y="472739"/>
                </a:lnTo>
                <a:lnTo>
                  <a:pt x="360410" y="497824"/>
                </a:lnTo>
                <a:lnTo>
                  <a:pt x="309560" y="512883"/>
                </a:lnTo>
                <a:lnTo>
                  <a:pt x="252222" y="517906"/>
                </a:lnTo>
                <a:lnTo>
                  <a:pt x="194790" y="512883"/>
                </a:lnTo>
                <a:lnTo>
                  <a:pt x="143859" y="497824"/>
                </a:lnTo>
                <a:lnTo>
                  <a:pt x="99452" y="472739"/>
                </a:lnTo>
                <a:lnTo>
                  <a:pt x="61595" y="437642"/>
                </a:lnTo>
                <a:lnTo>
                  <a:pt x="34665" y="399591"/>
                </a:lnTo>
                <a:lnTo>
                  <a:pt x="15414" y="357266"/>
                </a:lnTo>
                <a:lnTo>
                  <a:pt x="3855" y="310679"/>
                </a:lnTo>
                <a:lnTo>
                  <a:pt x="0" y="259842"/>
                </a:lnTo>
                <a:lnTo>
                  <a:pt x="3855" y="208192"/>
                </a:lnTo>
                <a:lnTo>
                  <a:pt x="15414" y="161067"/>
                </a:lnTo>
                <a:lnTo>
                  <a:pt x="34665" y="118467"/>
                </a:lnTo>
                <a:lnTo>
                  <a:pt x="61595" y="80391"/>
                </a:lnTo>
                <a:lnTo>
                  <a:pt x="99506" y="45219"/>
                </a:lnTo>
                <a:lnTo>
                  <a:pt x="143906" y="20097"/>
                </a:lnTo>
                <a:lnTo>
                  <a:pt x="194808" y="5024"/>
                </a:lnTo>
                <a:lnTo>
                  <a:pt x="252222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42531" y="4335526"/>
            <a:ext cx="527050" cy="503555"/>
          </a:xfrm>
          <a:custGeom>
            <a:avLst/>
            <a:gdLst/>
            <a:ahLst/>
            <a:cxnLst/>
            <a:rect l="l" t="t" r="r" b="b"/>
            <a:pathLst>
              <a:path w="527050" h="503554">
                <a:moveTo>
                  <a:pt x="300863" y="0"/>
                </a:moveTo>
                <a:lnTo>
                  <a:pt x="361696" y="8699"/>
                </a:lnTo>
                <a:lnTo>
                  <a:pt x="411479" y="34925"/>
                </a:lnTo>
                <a:lnTo>
                  <a:pt x="443023" y="75977"/>
                </a:lnTo>
                <a:lnTo>
                  <a:pt x="453517" y="134366"/>
                </a:lnTo>
                <a:lnTo>
                  <a:pt x="453517" y="407288"/>
                </a:lnTo>
                <a:lnTo>
                  <a:pt x="453517" y="410591"/>
                </a:lnTo>
                <a:lnTo>
                  <a:pt x="454278" y="412496"/>
                </a:lnTo>
                <a:lnTo>
                  <a:pt x="455802" y="412876"/>
                </a:lnTo>
                <a:lnTo>
                  <a:pt x="460353" y="413569"/>
                </a:lnTo>
                <a:lnTo>
                  <a:pt x="466582" y="413369"/>
                </a:lnTo>
                <a:lnTo>
                  <a:pt x="474501" y="412287"/>
                </a:lnTo>
                <a:lnTo>
                  <a:pt x="484124" y="410337"/>
                </a:lnTo>
                <a:lnTo>
                  <a:pt x="494224" y="409146"/>
                </a:lnTo>
                <a:lnTo>
                  <a:pt x="524303" y="436927"/>
                </a:lnTo>
                <a:lnTo>
                  <a:pt x="526796" y="455422"/>
                </a:lnTo>
                <a:lnTo>
                  <a:pt x="526155" y="465014"/>
                </a:lnTo>
                <a:lnTo>
                  <a:pt x="503729" y="500776"/>
                </a:lnTo>
                <a:lnTo>
                  <a:pt x="495508" y="502858"/>
                </a:lnTo>
                <a:lnTo>
                  <a:pt x="486155" y="502666"/>
                </a:lnTo>
                <a:lnTo>
                  <a:pt x="467367" y="501499"/>
                </a:lnTo>
                <a:lnTo>
                  <a:pt x="450056" y="500665"/>
                </a:lnTo>
                <a:lnTo>
                  <a:pt x="434220" y="500165"/>
                </a:lnTo>
                <a:lnTo>
                  <a:pt x="419862" y="499999"/>
                </a:lnTo>
                <a:lnTo>
                  <a:pt x="404550" y="500165"/>
                </a:lnTo>
                <a:lnTo>
                  <a:pt x="385476" y="500665"/>
                </a:lnTo>
                <a:lnTo>
                  <a:pt x="362640" y="501499"/>
                </a:lnTo>
                <a:lnTo>
                  <a:pt x="336042" y="502666"/>
                </a:lnTo>
                <a:lnTo>
                  <a:pt x="326211" y="503164"/>
                </a:lnTo>
                <a:lnTo>
                  <a:pt x="317500" y="501221"/>
                </a:lnTo>
                <a:lnTo>
                  <a:pt x="293528" y="466266"/>
                </a:lnTo>
                <a:lnTo>
                  <a:pt x="292862" y="456311"/>
                </a:lnTo>
                <a:lnTo>
                  <a:pt x="293457" y="446115"/>
                </a:lnTo>
                <a:lnTo>
                  <a:pt x="316849" y="410718"/>
                </a:lnTo>
                <a:lnTo>
                  <a:pt x="325764" y="409003"/>
                </a:lnTo>
                <a:lnTo>
                  <a:pt x="335788" y="409956"/>
                </a:lnTo>
                <a:lnTo>
                  <a:pt x="344550" y="411606"/>
                </a:lnTo>
                <a:lnTo>
                  <a:pt x="349885" y="411988"/>
                </a:lnTo>
                <a:lnTo>
                  <a:pt x="352044" y="411099"/>
                </a:lnTo>
                <a:lnTo>
                  <a:pt x="353695" y="410844"/>
                </a:lnTo>
                <a:lnTo>
                  <a:pt x="354457" y="409575"/>
                </a:lnTo>
                <a:lnTo>
                  <a:pt x="354457" y="407288"/>
                </a:lnTo>
                <a:lnTo>
                  <a:pt x="354457" y="154178"/>
                </a:lnTo>
                <a:lnTo>
                  <a:pt x="353435" y="138221"/>
                </a:lnTo>
                <a:lnTo>
                  <a:pt x="329414" y="100070"/>
                </a:lnTo>
                <a:lnTo>
                  <a:pt x="287909" y="92837"/>
                </a:lnTo>
                <a:lnTo>
                  <a:pt x="267856" y="93815"/>
                </a:lnTo>
                <a:lnTo>
                  <a:pt x="229133" y="101677"/>
                </a:lnTo>
                <a:lnTo>
                  <a:pt x="187467" y="123380"/>
                </a:lnTo>
                <a:lnTo>
                  <a:pt x="166877" y="143129"/>
                </a:lnTo>
                <a:lnTo>
                  <a:pt x="166877" y="407288"/>
                </a:lnTo>
                <a:lnTo>
                  <a:pt x="166877" y="410337"/>
                </a:lnTo>
                <a:lnTo>
                  <a:pt x="168783" y="412242"/>
                </a:lnTo>
                <a:lnTo>
                  <a:pt x="172466" y="413131"/>
                </a:lnTo>
                <a:lnTo>
                  <a:pt x="175895" y="413893"/>
                </a:lnTo>
                <a:lnTo>
                  <a:pt x="182372" y="412876"/>
                </a:lnTo>
                <a:lnTo>
                  <a:pt x="191643" y="410210"/>
                </a:lnTo>
                <a:lnTo>
                  <a:pt x="200860" y="409543"/>
                </a:lnTo>
                <a:lnTo>
                  <a:pt x="228123" y="437245"/>
                </a:lnTo>
                <a:lnTo>
                  <a:pt x="230377" y="455422"/>
                </a:lnTo>
                <a:lnTo>
                  <a:pt x="229854" y="464873"/>
                </a:lnTo>
                <a:lnTo>
                  <a:pt x="209502" y="500268"/>
                </a:lnTo>
                <a:lnTo>
                  <a:pt x="201582" y="502735"/>
                </a:lnTo>
                <a:lnTo>
                  <a:pt x="192532" y="502666"/>
                </a:lnTo>
                <a:lnTo>
                  <a:pt x="174454" y="501499"/>
                </a:lnTo>
                <a:lnTo>
                  <a:pt x="156400" y="500665"/>
                </a:lnTo>
                <a:lnTo>
                  <a:pt x="138346" y="500165"/>
                </a:lnTo>
                <a:lnTo>
                  <a:pt x="120269" y="499999"/>
                </a:lnTo>
                <a:lnTo>
                  <a:pt x="101621" y="500165"/>
                </a:lnTo>
                <a:lnTo>
                  <a:pt x="81105" y="500665"/>
                </a:lnTo>
                <a:lnTo>
                  <a:pt x="58707" y="501499"/>
                </a:lnTo>
                <a:lnTo>
                  <a:pt x="34417" y="502666"/>
                </a:lnTo>
                <a:lnTo>
                  <a:pt x="25796" y="502310"/>
                </a:lnTo>
                <a:lnTo>
                  <a:pt x="1539" y="472471"/>
                </a:lnTo>
                <a:lnTo>
                  <a:pt x="0" y="454532"/>
                </a:lnTo>
                <a:lnTo>
                  <a:pt x="357" y="445557"/>
                </a:lnTo>
                <a:lnTo>
                  <a:pt x="18716" y="411702"/>
                </a:lnTo>
                <a:lnTo>
                  <a:pt x="26449" y="409535"/>
                </a:lnTo>
                <a:lnTo>
                  <a:pt x="35051" y="410082"/>
                </a:lnTo>
                <a:lnTo>
                  <a:pt x="43291" y="411108"/>
                </a:lnTo>
                <a:lnTo>
                  <a:pt x="50482" y="411718"/>
                </a:lnTo>
                <a:lnTo>
                  <a:pt x="56626" y="411922"/>
                </a:lnTo>
                <a:lnTo>
                  <a:pt x="61722" y="411734"/>
                </a:lnTo>
                <a:lnTo>
                  <a:pt x="65786" y="410972"/>
                </a:lnTo>
                <a:lnTo>
                  <a:pt x="67818" y="409448"/>
                </a:lnTo>
                <a:lnTo>
                  <a:pt x="67818" y="407288"/>
                </a:lnTo>
                <a:lnTo>
                  <a:pt x="67818" y="129921"/>
                </a:lnTo>
                <a:lnTo>
                  <a:pt x="67818" y="120904"/>
                </a:lnTo>
                <a:lnTo>
                  <a:pt x="66167" y="115443"/>
                </a:lnTo>
                <a:lnTo>
                  <a:pt x="62992" y="113284"/>
                </a:lnTo>
                <a:lnTo>
                  <a:pt x="56638" y="111523"/>
                </a:lnTo>
                <a:lnTo>
                  <a:pt x="49784" y="110632"/>
                </a:lnTo>
                <a:lnTo>
                  <a:pt x="42453" y="110622"/>
                </a:lnTo>
                <a:lnTo>
                  <a:pt x="34671" y="111506"/>
                </a:lnTo>
                <a:lnTo>
                  <a:pt x="25975" y="110865"/>
                </a:lnTo>
                <a:lnTo>
                  <a:pt x="1539" y="80787"/>
                </a:lnTo>
                <a:lnTo>
                  <a:pt x="0" y="63373"/>
                </a:lnTo>
                <a:lnTo>
                  <a:pt x="380" y="54016"/>
                </a:lnTo>
                <a:lnTo>
                  <a:pt x="18827" y="20208"/>
                </a:lnTo>
                <a:lnTo>
                  <a:pt x="26419" y="18333"/>
                </a:lnTo>
                <a:lnTo>
                  <a:pt x="34798" y="18923"/>
                </a:lnTo>
                <a:lnTo>
                  <a:pt x="47753" y="19996"/>
                </a:lnTo>
                <a:lnTo>
                  <a:pt x="61483" y="20748"/>
                </a:lnTo>
                <a:lnTo>
                  <a:pt x="75999" y="21191"/>
                </a:lnTo>
                <a:lnTo>
                  <a:pt x="91313" y="21336"/>
                </a:lnTo>
                <a:lnTo>
                  <a:pt x="108884" y="21169"/>
                </a:lnTo>
                <a:lnTo>
                  <a:pt x="127492" y="20669"/>
                </a:lnTo>
                <a:lnTo>
                  <a:pt x="147123" y="19835"/>
                </a:lnTo>
                <a:lnTo>
                  <a:pt x="167767" y="18668"/>
                </a:lnTo>
                <a:lnTo>
                  <a:pt x="166877" y="31115"/>
                </a:lnTo>
                <a:lnTo>
                  <a:pt x="166497" y="38862"/>
                </a:lnTo>
                <a:lnTo>
                  <a:pt x="166497" y="42163"/>
                </a:lnTo>
                <a:lnTo>
                  <a:pt x="166497" y="42291"/>
                </a:lnTo>
                <a:lnTo>
                  <a:pt x="167386" y="41148"/>
                </a:lnTo>
                <a:lnTo>
                  <a:pt x="168021" y="40512"/>
                </a:lnTo>
                <a:lnTo>
                  <a:pt x="168655" y="39750"/>
                </a:lnTo>
                <a:lnTo>
                  <a:pt x="169545" y="38988"/>
                </a:lnTo>
                <a:lnTo>
                  <a:pt x="172212" y="37973"/>
                </a:lnTo>
                <a:lnTo>
                  <a:pt x="183596" y="30515"/>
                </a:lnTo>
                <a:lnTo>
                  <a:pt x="221869" y="13335"/>
                </a:lnTo>
                <a:lnTo>
                  <a:pt x="278286" y="833"/>
                </a:lnTo>
                <a:lnTo>
                  <a:pt x="300863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09004" y="4335526"/>
            <a:ext cx="467359" cy="518159"/>
          </a:xfrm>
          <a:custGeom>
            <a:avLst/>
            <a:gdLst/>
            <a:ahLst/>
            <a:cxnLst/>
            <a:rect l="l" t="t" r="r" b="b"/>
            <a:pathLst>
              <a:path w="467359" h="518160">
                <a:moveTo>
                  <a:pt x="232155" y="0"/>
                </a:moveTo>
                <a:lnTo>
                  <a:pt x="285210" y="5929"/>
                </a:lnTo>
                <a:lnTo>
                  <a:pt x="332549" y="23717"/>
                </a:lnTo>
                <a:lnTo>
                  <a:pt x="374173" y="53363"/>
                </a:lnTo>
                <a:lnTo>
                  <a:pt x="410082" y="94868"/>
                </a:lnTo>
                <a:lnTo>
                  <a:pt x="434586" y="126873"/>
                </a:lnTo>
                <a:lnTo>
                  <a:pt x="452088" y="164211"/>
                </a:lnTo>
                <a:lnTo>
                  <a:pt x="462589" y="206882"/>
                </a:lnTo>
                <a:lnTo>
                  <a:pt x="466090" y="254888"/>
                </a:lnTo>
                <a:lnTo>
                  <a:pt x="464820" y="296418"/>
                </a:lnTo>
                <a:lnTo>
                  <a:pt x="400313" y="295251"/>
                </a:lnTo>
                <a:lnTo>
                  <a:pt x="343392" y="294417"/>
                </a:lnTo>
                <a:lnTo>
                  <a:pt x="294066" y="293917"/>
                </a:lnTo>
                <a:lnTo>
                  <a:pt x="252349" y="293750"/>
                </a:lnTo>
                <a:lnTo>
                  <a:pt x="197461" y="293508"/>
                </a:lnTo>
                <a:lnTo>
                  <a:pt x="154527" y="293719"/>
                </a:lnTo>
                <a:lnTo>
                  <a:pt x="123547" y="294358"/>
                </a:lnTo>
                <a:lnTo>
                  <a:pt x="104521" y="295401"/>
                </a:lnTo>
                <a:lnTo>
                  <a:pt x="109402" y="319976"/>
                </a:lnTo>
                <a:lnTo>
                  <a:pt x="126166" y="362267"/>
                </a:lnTo>
                <a:lnTo>
                  <a:pt x="158378" y="399653"/>
                </a:lnTo>
                <a:lnTo>
                  <a:pt x="205468" y="422132"/>
                </a:lnTo>
                <a:lnTo>
                  <a:pt x="232155" y="424942"/>
                </a:lnTo>
                <a:lnTo>
                  <a:pt x="261419" y="424180"/>
                </a:lnTo>
                <a:lnTo>
                  <a:pt x="310326" y="418083"/>
                </a:lnTo>
                <a:lnTo>
                  <a:pt x="354425" y="397986"/>
                </a:lnTo>
                <a:lnTo>
                  <a:pt x="384428" y="372363"/>
                </a:lnTo>
                <a:lnTo>
                  <a:pt x="391810" y="365934"/>
                </a:lnTo>
                <a:lnTo>
                  <a:pt x="436721" y="362616"/>
                </a:lnTo>
                <a:lnTo>
                  <a:pt x="465492" y="395225"/>
                </a:lnTo>
                <a:lnTo>
                  <a:pt x="466851" y="403606"/>
                </a:lnTo>
                <a:lnTo>
                  <a:pt x="466306" y="413631"/>
                </a:lnTo>
                <a:lnTo>
                  <a:pt x="428926" y="461684"/>
                </a:lnTo>
                <a:lnTo>
                  <a:pt x="383778" y="490640"/>
                </a:lnTo>
                <a:lnTo>
                  <a:pt x="332865" y="507619"/>
                </a:lnTo>
                <a:lnTo>
                  <a:pt x="268424" y="516763"/>
                </a:lnTo>
                <a:lnTo>
                  <a:pt x="232155" y="517906"/>
                </a:lnTo>
                <a:lnTo>
                  <a:pt x="179484" y="512859"/>
                </a:lnTo>
                <a:lnTo>
                  <a:pt x="132730" y="497728"/>
                </a:lnTo>
                <a:lnTo>
                  <a:pt x="91906" y="472525"/>
                </a:lnTo>
                <a:lnTo>
                  <a:pt x="57023" y="437261"/>
                </a:lnTo>
                <a:lnTo>
                  <a:pt x="32093" y="399020"/>
                </a:lnTo>
                <a:lnTo>
                  <a:pt x="14271" y="356695"/>
                </a:lnTo>
                <a:lnTo>
                  <a:pt x="3569" y="310298"/>
                </a:lnTo>
                <a:lnTo>
                  <a:pt x="0" y="259842"/>
                </a:lnTo>
                <a:lnTo>
                  <a:pt x="3569" y="208625"/>
                </a:lnTo>
                <a:lnTo>
                  <a:pt x="14271" y="161670"/>
                </a:lnTo>
                <a:lnTo>
                  <a:pt x="32093" y="119002"/>
                </a:lnTo>
                <a:lnTo>
                  <a:pt x="57023" y="80644"/>
                </a:lnTo>
                <a:lnTo>
                  <a:pt x="91977" y="45327"/>
                </a:lnTo>
                <a:lnTo>
                  <a:pt x="132826" y="20129"/>
                </a:lnTo>
                <a:lnTo>
                  <a:pt x="179556" y="5028"/>
                </a:lnTo>
                <a:lnTo>
                  <a:pt x="232155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42713" y="4335526"/>
            <a:ext cx="502920" cy="518159"/>
          </a:xfrm>
          <a:custGeom>
            <a:avLst/>
            <a:gdLst/>
            <a:ahLst/>
            <a:cxnLst/>
            <a:rect l="l" t="t" r="r" b="b"/>
            <a:pathLst>
              <a:path w="502920" h="518160">
                <a:moveTo>
                  <a:pt x="235076" y="0"/>
                </a:moveTo>
                <a:lnTo>
                  <a:pt x="300529" y="8000"/>
                </a:lnTo>
                <a:lnTo>
                  <a:pt x="355981" y="32004"/>
                </a:lnTo>
                <a:lnTo>
                  <a:pt x="386578" y="57622"/>
                </a:lnTo>
                <a:lnTo>
                  <a:pt x="421578" y="124194"/>
                </a:lnTo>
                <a:lnTo>
                  <a:pt x="425958" y="165100"/>
                </a:lnTo>
                <a:lnTo>
                  <a:pt x="425958" y="400431"/>
                </a:lnTo>
                <a:lnTo>
                  <a:pt x="425958" y="408050"/>
                </a:lnTo>
                <a:lnTo>
                  <a:pt x="429006" y="412623"/>
                </a:lnTo>
                <a:lnTo>
                  <a:pt x="435228" y="414019"/>
                </a:lnTo>
                <a:lnTo>
                  <a:pt x="439445" y="414188"/>
                </a:lnTo>
                <a:lnTo>
                  <a:pt x="446008" y="413559"/>
                </a:lnTo>
                <a:lnTo>
                  <a:pt x="454927" y="412144"/>
                </a:lnTo>
                <a:lnTo>
                  <a:pt x="466216" y="409956"/>
                </a:lnTo>
                <a:lnTo>
                  <a:pt x="474718" y="410261"/>
                </a:lnTo>
                <a:lnTo>
                  <a:pt x="501078" y="440166"/>
                </a:lnTo>
                <a:lnTo>
                  <a:pt x="502792" y="457200"/>
                </a:lnTo>
                <a:lnTo>
                  <a:pt x="502338" y="466129"/>
                </a:lnTo>
                <a:lnTo>
                  <a:pt x="481996" y="500808"/>
                </a:lnTo>
                <a:lnTo>
                  <a:pt x="465327" y="503555"/>
                </a:lnTo>
                <a:lnTo>
                  <a:pt x="456136" y="502388"/>
                </a:lnTo>
                <a:lnTo>
                  <a:pt x="445325" y="501554"/>
                </a:lnTo>
                <a:lnTo>
                  <a:pt x="432895" y="501054"/>
                </a:lnTo>
                <a:lnTo>
                  <a:pt x="418846" y="500888"/>
                </a:lnTo>
                <a:lnTo>
                  <a:pt x="407846" y="501411"/>
                </a:lnTo>
                <a:lnTo>
                  <a:pt x="394858" y="502031"/>
                </a:lnTo>
                <a:lnTo>
                  <a:pt x="379894" y="502745"/>
                </a:lnTo>
                <a:lnTo>
                  <a:pt x="362965" y="503555"/>
                </a:lnTo>
                <a:lnTo>
                  <a:pt x="355078" y="503003"/>
                </a:lnTo>
                <a:lnTo>
                  <a:pt x="328549" y="475361"/>
                </a:lnTo>
                <a:lnTo>
                  <a:pt x="329311" y="469392"/>
                </a:lnTo>
                <a:lnTo>
                  <a:pt x="312420" y="480822"/>
                </a:lnTo>
                <a:lnTo>
                  <a:pt x="312420" y="479932"/>
                </a:lnTo>
                <a:lnTo>
                  <a:pt x="308324" y="487384"/>
                </a:lnTo>
                <a:lnTo>
                  <a:pt x="300418" y="494109"/>
                </a:lnTo>
                <a:lnTo>
                  <a:pt x="251100" y="510833"/>
                </a:lnTo>
                <a:lnTo>
                  <a:pt x="203043" y="517120"/>
                </a:lnTo>
                <a:lnTo>
                  <a:pt x="177037" y="517906"/>
                </a:lnTo>
                <a:lnTo>
                  <a:pt x="136392" y="515002"/>
                </a:lnTo>
                <a:lnTo>
                  <a:pt x="70149" y="491813"/>
                </a:lnTo>
                <a:lnTo>
                  <a:pt x="25074" y="447093"/>
                </a:lnTo>
                <a:lnTo>
                  <a:pt x="2786" y="385129"/>
                </a:lnTo>
                <a:lnTo>
                  <a:pt x="0" y="347599"/>
                </a:lnTo>
                <a:lnTo>
                  <a:pt x="3667" y="307187"/>
                </a:lnTo>
                <a:lnTo>
                  <a:pt x="33004" y="243889"/>
                </a:lnTo>
                <a:lnTo>
                  <a:pt x="92057" y="197717"/>
                </a:lnTo>
                <a:lnTo>
                  <a:pt x="130095" y="181086"/>
                </a:lnTo>
                <a:lnTo>
                  <a:pt x="172777" y="171098"/>
                </a:lnTo>
                <a:lnTo>
                  <a:pt x="220090" y="167767"/>
                </a:lnTo>
                <a:lnTo>
                  <a:pt x="230997" y="167886"/>
                </a:lnTo>
                <a:lnTo>
                  <a:pt x="275716" y="169672"/>
                </a:lnTo>
                <a:lnTo>
                  <a:pt x="319293" y="173815"/>
                </a:lnTo>
                <a:lnTo>
                  <a:pt x="326771" y="175768"/>
                </a:lnTo>
                <a:lnTo>
                  <a:pt x="325270" y="162524"/>
                </a:lnTo>
                <a:lnTo>
                  <a:pt x="302767" y="122555"/>
                </a:lnTo>
                <a:lnTo>
                  <a:pt x="254815" y="94694"/>
                </a:lnTo>
                <a:lnTo>
                  <a:pt x="235076" y="92837"/>
                </a:lnTo>
                <a:lnTo>
                  <a:pt x="214741" y="93434"/>
                </a:lnTo>
                <a:lnTo>
                  <a:pt x="161162" y="102488"/>
                </a:lnTo>
                <a:lnTo>
                  <a:pt x="122920" y="116697"/>
                </a:lnTo>
                <a:lnTo>
                  <a:pt x="81535" y="141287"/>
                </a:lnTo>
                <a:lnTo>
                  <a:pt x="70881" y="146621"/>
                </a:lnTo>
                <a:lnTo>
                  <a:pt x="60632" y="149097"/>
                </a:lnTo>
                <a:lnTo>
                  <a:pt x="50800" y="148717"/>
                </a:lnTo>
                <a:lnTo>
                  <a:pt x="42632" y="145976"/>
                </a:lnTo>
                <a:lnTo>
                  <a:pt x="16827" y="111648"/>
                </a:lnTo>
                <a:lnTo>
                  <a:pt x="15164" y="102113"/>
                </a:lnTo>
                <a:lnTo>
                  <a:pt x="15239" y="92710"/>
                </a:lnTo>
                <a:lnTo>
                  <a:pt x="34925" y="59562"/>
                </a:lnTo>
                <a:lnTo>
                  <a:pt x="78327" y="32607"/>
                </a:lnTo>
                <a:lnTo>
                  <a:pt x="128397" y="13462"/>
                </a:lnTo>
                <a:lnTo>
                  <a:pt x="179450" y="3349"/>
                </a:lnTo>
                <a:lnTo>
                  <a:pt x="206692" y="835"/>
                </a:lnTo>
                <a:lnTo>
                  <a:pt x="235076" y="0"/>
                </a:lnTo>
                <a:close/>
              </a:path>
            </a:pathLst>
          </a:custGeom>
          <a:ln w="12191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26731" y="4189984"/>
            <a:ext cx="444500" cy="663575"/>
          </a:xfrm>
          <a:custGeom>
            <a:avLst/>
            <a:gdLst/>
            <a:ahLst/>
            <a:cxnLst/>
            <a:rect l="l" t="t" r="r" b="b"/>
            <a:pathLst>
              <a:path w="444500" h="663575">
                <a:moveTo>
                  <a:pt x="130301" y="0"/>
                </a:moveTo>
                <a:lnTo>
                  <a:pt x="172862" y="15192"/>
                </a:lnTo>
                <a:lnTo>
                  <a:pt x="181864" y="43053"/>
                </a:lnTo>
                <a:lnTo>
                  <a:pt x="179324" y="96774"/>
                </a:lnTo>
                <a:lnTo>
                  <a:pt x="178726" y="118391"/>
                </a:lnTo>
                <a:lnTo>
                  <a:pt x="181101" y="159258"/>
                </a:lnTo>
                <a:lnTo>
                  <a:pt x="184658" y="161290"/>
                </a:lnTo>
                <a:lnTo>
                  <a:pt x="190626" y="160782"/>
                </a:lnTo>
                <a:lnTo>
                  <a:pt x="210895" y="161928"/>
                </a:lnTo>
                <a:lnTo>
                  <a:pt x="230377" y="162718"/>
                </a:lnTo>
                <a:lnTo>
                  <a:pt x="249098" y="163175"/>
                </a:lnTo>
                <a:lnTo>
                  <a:pt x="267080" y="163322"/>
                </a:lnTo>
                <a:lnTo>
                  <a:pt x="286750" y="163177"/>
                </a:lnTo>
                <a:lnTo>
                  <a:pt x="305752" y="162734"/>
                </a:lnTo>
                <a:lnTo>
                  <a:pt x="324088" y="161982"/>
                </a:lnTo>
                <a:lnTo>
                  <a:pt x="341757" y="160909"/>
                </a:lnTo>
                <a:lnTo>
                  <a:pt x="352095" y="160912"/>
                </a:lnTo>
                <a:lnTo>
                  <a:pt x="383635" y="188039"/>
                </a:lnTo>
                <a:lnTo>
                  <a:pt x="386588" y="206248"/>
                </a:lnTo>
                <a:lnTo>
                  <a:pt x="385873" y="215251"/>
                </a:lnTo>
                <a:lnTo>
                  <a:pt x="361632" y="250459"/>
                </a:lnTo>
                <a:lnTo>
                  <a:pt x="342773" y="253492"/>
                </a:lnTo>
                <a:lnTo>
                  <a:pt x="322800" y="252325"/>
                </a:lnTo>
                <a:lnTo>
                  <a:pt x="302339" y="251491"/>
                </a:lnTo>
                <a:lnTo>
                  <a:pt x="281426" y="250991"/>
                </a:lnTo>
                <a:lnTo>
                  <a:pt x="260096" y="250825"/>
                </a:lnTo>
                <a:lnTo>
                  <a:pt x="239684" y="250991"/>
                </a:lnTo>
                <a:lnTo>
                  <a:pt x="221488" y="251491"/>
                </a:lnTo>
                <a:lnTo>
                  <a:pt x="205482" y="252325"/>
                </a:lnTo>
                <a:lnTo>
                  <a:pt x="191643" y="253492"/>
                </a:lnTo>
                <a:lnTo>
                  <a:pt x="185547" y="253492"/>
                </a:lnTo>
                <a:lnTo>
                  <a:pt x="182118" y="254254"/>
                </a:lnTo>
                <a:lnTo>
                  <a:pt x="181228" y="255905"/>
                </a:lnTo>
                <a:lnTo>
                  <a:pt x="180086" y="257556"/>
                </a:lnTo>
                <a:lnTo>
                  <a:pt x="179450" y="264668"/>
                </a:lnTo>
                <a:lnTo>
                  <a:pt x="179450" y="277114"/>
                </a:lnTo>
                <a:lnTo>
                  <a:pt x="179450" y="498602"/>
                </a:lnTo>
                <a:lnTo>
                  <a:pt x="187809" y="543768"/>
                </a:lnTo>
                <a:lnTo>
                  <a:pt x="230671" y="569412"/>
                </a:lnTo>
                <a:lnTo>
                  <a:pt x="248412" y="570484"/>
                </a:lnTo>
                <a:lnTo>
                  <a:pt x="266029" y="569626"/>
                </a:lnTo>
                <a:lnTo>
                  <a:pt x="306070" y="556768"/>
                </a:lnTo>
                <a:lnTo>
                  <a:pt x="338502" y="515620"/>
                </a:lnTo>
                <a:lnTo>
                  <a:pt x="346455" y="498475"/>
                </a:lnTo>
                <a:lnTo>
                  <a:pt x="350527" y="490350"/>
                </a:lnTo>
                <a:lnTo>
                  <a:pt x="391429" y="477837"/>
                </a:lnTo>
                <a:lnTo>
                  <a:pt x="428164" y="493839"/>
                </a:lnTo>
                <a:lnTo>
                  <a:pt x="444119" y="526319"/>
                </a:lnTo>
                <a:lnTo>
                  <a:pt x="442880" y="535916"/>
                </a:lnTo>
                <a:lnTo>
                  <a:pt x="419588" y="580538"/>
                </a:lnTo>
                <a:lnTo>
                  <a:pt x="372431" y="630969"/>
                </a:lnTo>
                <a:lnTo>
                  <a:pt x="325040" y="654232"/>
                </a:lnTo>
                <a:lnTo>
                  <a:pt x="273605" y="662424"/>
                </a:lnTo>
                <a:lnTo>
                  <a:pt x="242316" y="663448"/>
                </a:lnTo>
                <a:lnTo>
                  <a:pt x="205811" y="660878"/>
                </a:lnTo>
                <a:lnTo>
                  <a:pt x="145803" y="640355"/>
                </a:lnTo>
                <a:lnTo>
                  <a:pt x="103965" y="600400"/>
                </a:lnTo>
                <a:lnTo>
                  <a:pt x="83010" y="545345"/>
                </a:lnTo>
                <a:lnTo>
                  <a:pt x="80391" y="512318"/>
                </a:lnTo>
                <a:lnTo>
                  <a:pt x="80391" y="276987"/>
                </a:lnTo>
                <a:lnTo>
                  <a:pt x="80391" y="266700"/>
                </a:lnTo>
                <a:lnTo>
                  <a:pt x="52145" y="252626"/>
                </a:lnTo>
                <a:lnTo>
                  <a:pt x="42164" y="253365"/>
                </a:lnTo>
                <a:lnTo>
                  <a:pt x="32190" y="253126"/>
                </a:lnTo>
                <a:lnTo>
                  <a:pt x="2111" y="224710"/>
                </a:lnTo>
                <a:lnTo>
                  <a:pt x="0" y="207010"/>
                </a:lnTo>
                <a:lnTo>
                  <a:pt x="762" y="197822"/>
                </a:lnTo>
                <a:lnTo>
                  <a:pt x="24082" y="162306"/>
                </a:lnTo>
                <a:lnTo>
                  <a:pt x="32212" y="160639"/>
                </a:lnTo>
                <a:lnTo>
                  <a:pt x="41783" y="160782"/>
                </a:lnTo>
                <a:lnTo>
                  <a:pt x="54092" y="160379"/>
                </a:lnTo>
                <a:lnTo>
                  <a:pt x="79087" y="130307"/>
                </a:lnTo>
                <a:lnTo>
                  <a:pt x="81702" y="79011"/>
                </a:lnTo>
                <a:lnTo>
                  <a:pt x="80391" y="42672"/>
                </a:lnTo>
                <a:lnTo>
                  <a:pt x="79652" y="32793"/>
                </a:lnTo>
                <a:lnTo>
                  <a:pt x="81057" y="24320"/>
                </a:lnTo>
                <a:lnTo>
                  <a:pt x="119657" y="718"/>
                </a:lnTo>
                <a:lnTo>
                  <a:pt x="130301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91478" y="4189984"/>
            <a:ext cx="444500" cy="663575"/>
          </a:xfrm>
          <a:custGeom>
            <a:avLst/>
            <a:gdLst/>
            <a:ahLst/>
            <a:cxnLst/>
            <a:rect l="l" t="t" r="r" b="b"/>
            <a:pathLst>
              <a:path w="444500" h="663575">
                <a:moveTo>
                  <a:pt x="130301" y="0"/>
                </a:moveTo>
                <a:lnTo>
                  <a:pt x="172862" y="15192"/>
                </a:lnTo>
                <a:lnTo>
                  <a:pt x="181863" y="43053"/>
                </a:lnTo>
                <a:lnTo>
                  <a:pt x="179324" y="96774"/>
                </a:lnTo>
                <a:lnTo>
                  <a:pt x="178726" y="118391"/>
                </a:lnTo>
                <a:lnTo>
                  <a:pt x="181101" y="159258"/>
                </a:lnTo>
                <a:lnTo>
                  <a:pt x="184658" y="161290"/>
                </a:lnTo>
                <a:lnTo>
                  <a:pt x="190626" y="160782"/>
                </a:lnTo>
                <a:lnTo>
                  <a:pt x="210895" y="161928"/>
                </a:lnTo>
                <a:lnTo>
                  <a:pt x="230377" y="162718"/>
                </a:lnTo>
                <a:lnTo>
                  <a:pt x="249098" y="163175"/>
                </a:lnTo>
                <a:lnTo>
                  <a:pt x="267081" y="163322"/>
                </a:lnTo>
                <a:lnTo>
                  <a:pt x="286750" y="163177"/>
                </a:lnTo>
                <a:lnTo>
                  <a:pt x="305752" y="162734"/>
                </a:lnTo>
                <a:lnTo>
                  <a:pt x="324088" y="161982"/>
                </a:lnTo>
                <a:lnTo>
                  <a:pt x="341757" y="160909"/>
                </a:lnTo>
                <a:lnTo>
                  <a:pt x="352095" y="160912"/>
                </a:lnTo>
                <a:lnTo>
                  <a:pt x="383635" y="188039"/>
                </a:lnTo>
                <a:lnTo>
                  <a:pt x="386588" y="206248"/>
                </a:lnTo>
                <a:lnTo>
                  <a:pt x="385873" y="215251"/>
                </a:lnTo>
                <a:lnTo>
                  <a:pt x="361632" y="250459"/>
                </a:lnTo>
                <a:lnTo>
                  <a:pt x="342773" y="253492"/>
                </a:lnTo>
                <a:lnTo>
                  <a:pt x="322800" y="252325"/>
                </a:lnTo>
                <a:lnTo>
                  <a:pt x="302339" y="251491"/>
                </a:lnTo>
                <a:lnTo>
                  <a:pt x="281426" y="250991"/>
                </a:lnTo>
                <a:lnTo>
                  <a:pt x="260096" y="250825"/>
                </a:lnTo>
                <a:lnTo>
                  <a:pt x="239684" y="250991"/>
                </a:lnTo>
                <a:lnTo>
                  <a:pt x="221487" y="251491"/>
                </a:lnTo>
                <a:lnTo>
                  <a:pt x="205482" y="252325"/>
                </a:lnTo>
                <a:lnTo>
                  <a:pt x="191643" y="253492"/>
                </a:lnTo>
                <a:lnTo>
                  <a:pt x="185547" y="253492"/>
                </a:lnTo>
                <a:lnTo>
                  <a:pt x="182118" y="254254"/>
                </a:lnTo>
                <a:lnTo>
                  <a:pt x="181229" y="255905"/>
                </a:lnTo>
                <a:lnTo>
                  <a:pt x="180086" y="257556"/>
                </a:lnTo>
                <a:lnTo>
                  <a:pt x="179450" y="264668"/>
                </a:lnTo>
                <a:lnTo>
                  <a:pt x="179450" y="277114"/>
                </a:lnTo>
                <a:lnTo>
                  <a:pt x="179450" y="498602"/>
                </a:lnTo>
                <a:lnTo>
                  <a:pt x="187809" y="543768"/>
                </a:lnTo>
                <a:lnTo>
                  <a:pt x="230671" y="569412"/>
                </a:lnTo>
                <a:lnTo>
                  <a:pt x="248412" y="570484"/>
                </a:lnTo>
                <a:lnTo>
                  <a:pt x="266029" y="569626"/>
                </a:lnTo>
                <a:lnTo>
                  <a:pt x="306070" y="556768"/>
                </a:lnTo>
                <a:lnTo>
                  <a:pt x="338502" y="515620"/>
                </a:lnTo>
                <a:lnTo>
                  <a:pt x="346456" y="498475"/>
                </a:lnTo>
                <a:lnTo>
                  <a:pt x="350527" y="490350"/>
                </a:lnTo>
                <a:lnTo>
                  <a:pt x="391429" y="477837"/>
                </a:lnTo>
                <a:lnTo>
                  <a:pt x="428164" y="493839"/>
                </a:lnTo>
                <a:lnTo>
                  <a:pt x="444119" y="526319"/>
                </a:lnTo>
                <a:lnTo>
                  <a:pt x="442880" y="535916"/>
                </a:lnTo>
                <a:lnTo>
                  <a:pt x="419588" y="580538"/>
                </a:lnTo>
                <a:lnTo>
                  <a:pt x="372431" y="630969"/>
                </a:lnTo>
                <a:lnTo>
                  <a:pt x="325040" y="654232"/>
                </a:lnTo>
                <a:lnTo>
                  <a:pt x="273605" y="662424"/>
                </a:lnTo>
                <a:lnTo>
                  <a:pt x="242316" y="663448"/>
                </a:lnTo>
                <a:lnTo>
                  <a:pt x="205811" y="660878"/>
                </a:lnTo>
                <a:lnTo>
                  <a:pt x="145803" y="640355"/>
                </a:lnTo>
                <a:lnTo>
                  <a:pt x="103965" y="600400"/>
                </a:lnTo>
                <a:lnTo>
                  <a:pt x="83010" y="545345"/>
                </a:lnTo>
                <a:lnTo>
                  <a:pt x="80391" y="512318"/>
                </a:lnTo>
                <a:lnTo>
                  <a:pt x="80391" y="276987"/>
                </a:lnTo>
                <a:lnTo>
                  <a:pt x="80391" y="266700"/>
                </a:lnTo>
                <a:lnTo>
                  <a:pt x="52145" y="252626"/>
                </a:lnTo>
                <a:lnTo>
                  <a:pt x="42163" y="253365"/>
                </a:lnTo>
                <a:lnTo>
                  <a:pt x="32190" y="253126"/>
                </a:lnTo>
                <a:lnTo>
                  <a:pt x="2111" y="224710"/>
                </a:lnTo>
                <a:lnTo>
                  <a:pt x="0" y="207010"/>
                </a:lnTo>
                <a:lnTo>
                  <a:pt x="762" y="197822"/>
                </a:lnTo>
                <a:lnTo>
                  <a:pt x="24082" y="162306"/>
                </a:lnTo>
                <a:lnTo>
                  <a:pt x="32212" y="160639"/>
                </a:lnTo>
                <a:lnTo>
                  <a:pt x="41783" y="160782"/>
                </a:lnTo>
                <a:lnTo>
                  <a:pt x="54092" y="160379"/>
                </a:lnTo>
                <a:lnTo>
                  <a:pt x="79087" y="130307"/>
                </a:lnTo>
                <a:lnTo>
                  <a:pt x="81702" y="79011"/>
                </a:lnTo>
                <a:lnTo>
                  <a:pt x="80391" y="42672"/>
                </a:lnTo>
                <a:lnTo>
                  <a:pt x="79652" y="32793"/>
                </a:lnTo>
                <a:lnTo>
                  <a:pt x="81057" y="24320"/>
                </a:lnTo>
                <a:lnTo>
                  <a:pt x="119657" y="718"/>
                </a:lnTo>
                <a:lnTo>
                  <a:pt x="130301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5510" y="4189984"/>
            <a:ext cx="444500" cy="663575"/>
          </a:xfrm>
          <a:custGeom>
            <a:avLst/>
            <a:gdLst/>
            <a:ahLst/>
            <a:cxnLst/>
            <a:rect l="l" t="t" r="r" b="b"/>
            <a:pathLst>
              <a:path w="444500" h="663575">
                <a:moveTo>
                  <a:pt x="130301" y="0"/>
                </a:moveTo>
                <a:lnTo>
                  <a:pt x="172862" y="15192"/>
                </a:lnTo>
                <a:lnTo>
                  <a:pt x="181863" y="43053"/>
                </a:lnTo>
                <a:lnTo>
                  <a:pt x="179324" y="96774"/>
                </a:lnTo>
                <a:lnTo>
                  <a:pt x="178726" y="118391"/>
                </a:lnTo>
                <a:lnTo>
                  <a:pt x="181101" y="159258"/>
                </a:lnTo>
                <a:lnTo>
                  <a:pt x="184658" y="161290"/>
                </a:lnTo>
                <a:lnTo>
                  <a:pt x="190626" y="160782"/>
                </a:lnTo>
                <a:lnTo>
                  <a:pt x="210895" y="161928"/>
                </a:lnTo>
                <a:lnTo>
                  <a:pt x="230377" y="162718"/>
                </a:lnTo>
                <a:lnTo>
                  <a:pt x="249098" y="163175"/>
                </a:lnTo>
                <a:lnTo>
                  <a:pt x="267080" y="163322"/>
                </a:lnTo>
                <a:lnTo>
                  <a:pt x="286750" y="163177"/>
                </a:lnTo>
                <a:lnTo>
                  <a:pt x="305752" y="162734"/>
                </a:lnTo>
                <a:lnTo>
                  <a:pt x="324088" y="161982"/>
                </a:lnTo>
                <a:lnTo>
                  <a:pt x="341756" y="160909"/>
                </a:lnTo>
                <a:lnTo>
                  <a:pt x="352095" y="160912"/>
                </a:lnTo>
                <a:lnTo>
                  <a:pt x="383635" y="188039"/>
                </a:lnTo>
                <a:lnTo>
                  <a:pt x="386588" y="206248"/>
                </a:lnTo>
                <a:lnTo>
                  <a:pt x="385873" y="215251"/>
                </a:lnTo>
                <a:lnTo>
                  <a:pt x="361632" y="250459"/>
                </a:lnTo>
                <a:lnTo>
                  <a:pt x="342773" y="253492"/>
                </a:lnTo>
                <a:lnTo>
                  <a:pt x="322800" y="252325"/>
                </a:lnTo>
                <a:lnTo>
                  <a:pt x="302339" y="251491"/>
                </a:lnTo>
                <a:lnTo>
                  <a:pt x="281426" y="250991"/>
                </a:lnTo>
                <a:lnTo>
                  <a:pt x="260096" y="250825"/>
                </a:lnTo>
                <a:lnTo>
                  <a:pt x="239684" y="250991"/>
                </a:lnTo>
                <a:lnTo>
                  <a:pt x="221487" y="251491"/>
                </a:lnTo>
                <a:lnTo>
                  <a:pt x="205482" y="252325"/>
                </a:lnTo>
                <a:lnTo>
                  <a:pt x="191642" y="253492"/>
                </a:lnTo>
                <a:lnTo>
                  <a:pt x="185547" y="253492"/>
                </a:lnTo>
                <a:lnTo>
                  <a:pt x="182117" y="254254"/>
                </a:lnTo>
                <a:lnTo>
                  <a:pt x="181228" y="255905"/>
                </a:lnTo>
                <a:lnTo>
                  <a:pt x="180086" y="257556"/>
                </a:lnTo>
                <a:lnTo>
                  <a:pt x="179450" y="264668"/>
                </a:lnTo>
                <a:lnTo>
                  <a:pt x="179450" y="277114"/>
                </a:lnTo>
                <a:lnTo>
                  <a:pt x="179450" y="498602"/>
                </a:lnTo>
                <a:lnTo>
                  <a:pt x="187809" y="543768"/>
                </a:lnTo>
                <a:lnTo>
                  <a:pt x="230671" y="569412"/>
                </a:lnTo>
                <a:lnTo>
                  <a:pt x="248412" y="570484"/>
                </a:lnTo>
                <a:lnTo>
                  <a:pt x="266029" y="569626"/>
                </a:lnTo>
                <a:lnTo>
                  <a:pt x="306069" y="556768"/>
                </a:lnTo>
                <a:lnTo>
                  <a:pt x="338502" y="515620"/>
                </a:lnTo>
                <a:lnTo>
                  <a:pt x="346455" y="498475"/>
                </a:lnTo>
                <a:lnTo>
                  <a:pt x="350527" y="490350"/>
                </a:lnTo>
                <a:lnTo>
                  <a:pt x="391429" y="477837"/>
                </a:lnTo>
                <a:lnTo>
                  <a:pt x="428164" y="493839"/>
                </a:lnTo>
                <a:lnTo>
                  <a:pt x="444118" y="526319"/>
                </a:lnTo>
                <a:lnTo>
                  <a:pt x="442880" y="535916"/>
                </a:lnTo>
                <a:lnTo>
                  <a:pt x="419588" y="580538"/>
                </a:lnTo>
                <a:lnTo>
                  <a:pt x="372431" y="630969"/>
                </a:lnTo>
                <a:lnTo>
                  <a:pt x="325040" y="654232"/>
                </a:lnTo>
                <a:lnTo>
                  <a:pt x="273605" y="662424"/>
                </a:lnTo>
                <a:lnTo>
                  <a:pt x="242315" y="663448"/>
                </a:lnTo>
                <a:lnTo>
                  <a:pt x="205811" y="660878"/>
                </a:lnTo>
                <a:lnTo>
                  <a:pt x="145803" y="640355"/>
                </a:lnTo>
                <a:lnTo>
                  <a:pt x="103965" y="600400"/>
                </a:lnTo>
                <a:lnTo>
                  <a:pt x="83010" y="545345"/>
                </a:lnTo>
                <a:lnTo>
                  <a:pt x="80390" y="512318"/>
                </a:lnTo>
                <a:lnTo>
                  <a:pt x="80390" y="276987"/>
                </a:lnTo>
                <a:lnTo>
                  <a:pt x="80390" y="266700"/>
                </a:lnTo>
                <a:lnTo>
                  <a:pt x="52145" y="252626"/>
                </a:lnTo>
                <a:lnTo>
                  <a:pt x="42163" y="253365"/>
                </a:lnTo>
                <a:lnTo>
                  <a:pt x="32190" y="253126"/>
                </a:lnTo>
                <a:lnTo>
                  <a:pt x="2111" y="224710"/>
                </a:lnTo>
                <a:lnTo>
                  <a:pt x="0" y="207010"/>
                </a:lnTo>
                <a:lnTo>
                  <a:pt x="762" y="197822"/>
                </a:lnTo>
                <a:lnTo>
                  <a:pt x="24082" y="162306"/>
                </a:lnTo>
                <a:lnTo>
                  <a:pt x="32212" y="160639"/>
                </a:lnTo>
                <a:lnTo>
                  <a:pt x="41783" y="160782"/>
                </a:lnTo>
                <a:lnTo>
                  <a:pt x="54092" y="160379"/>
                </a:lnTo>
                <a:lnTo>
                  <a:pt x="79087" y="130307"/>
                </a:lnTo>
                <a:lnTo>
                  <a:pt x="81702" y="79011"/>
                </a:lnTo>
                <a:lnTo>
                  <a:pt x="80390" y="42672"/>
                </a:lnTo>
                <a:lnTo>
                  <a:pt x="79652" y="32793"/>
                </a:lnTo>
                <a:lnTo>
                  <a:pt x="81057" y="24320"/>
                </a:lnTo>
                <a:lnTo>
                  <a:pt x="119657" y="718"/>
                </a:lnTo>
                <a:lnTo>
                  <a:pt x="130301" y="0"/>
                </a:lnTo>
                <a:close/>
              </a:path>
            </a:pathLst>
          </a:custGeom>
          <a:ln w="12192">
            <a:solidFill>
              <a:srgbClr val="525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35822" y="4151629"/>
            <a:ext cx="146050" cy="1479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34711" y="4149852"/>
            <a:ext cx="4741164" cy="7117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07084"/>
            <a:ext cx="1038288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160" indent="-366395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91795" algn="l"/>
              </a:tabLst>
            </a:pP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Consider</a:t>
            </a:r>
            <a:r>
              <a:rPr sz="2400" spc="25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the</a:t>
            </a:r>
            <a:r>
              <a:rPr sz="2400" spc="25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</a:t>
            </a:r>
            <a:r>
              <a:rPr sz="2400" spc="2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shown</a:t>
            </a:r>
            <a:r>
              <a:rPr sz="2400" spc="25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in</a:t>
            </a:r>
            <a:r>
              <a:rPr sz="2400" spc="2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following</a:t>
            </a:r>
            <a:r>
              <a:rPr sz="2400" spc="24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figure,</a:t>
            </a:r>
            <a:r>
              <a:rPr sz="2400" spc="25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where</a:t>
            </a:r>
            <a:r>
              <a:rPr sz="2400" spc="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damping</a:t>
            </a:r>
            <a:r>
              <a:rPr sz="2400" spc="254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ratio</a:t>
            </a:r>
            <a:r>
              <a:rPr sz="2400" spc="2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207645" marR="17780" algn="just">
              <a:lnSpc>
                <a:spcPct val="100000"/>
              </a:lnSpc>
            </a:pP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0.6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natural undamped frequency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5 rad/sec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.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Obtain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rise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112" baseline="-20833" dirty="0">
                <a:solidFill>
                  <a:srgbClr val="FF0000"/>
                </a:solidFill>
                <a:latin typeface="Trebuchet MS"/>
                <a:cs typeface="Trebuchet MS"/>
              </a:rPr>
              <a:t>r</a:t>
            </a:r>
            <a:r>
              <a:rPr sz="2400" spc="-75" dirty="0">
                <a:solidFill>
                  <a:srgbClr val="001F5F"/>
                </a:solidFill>
                <a:latin typeface="Trebuchet MS"/>
                <a:cs typeface="Trebuchet MS"/>
              </a:rPr>
              <a:t>,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peak time 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baseline="-20833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,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maximum overshoot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400" spc="-7" baseline="-20833" dirty="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, 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settling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time </a:t>
            </a:r>
            <a:r>
              <a:rPr sz="2400" spc="5" dirty="0">
                <a:solidFill>
                  <a:srgbClr val="001F5F"/>
                </a:solidFill>
                <a:latin typeface="Trebuchet MS"/>
                <a:cs typeface="Trebuchet MS"/>
              </a:rPr>
              <a:t>2%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5% 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criterion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r>
              <a:rPr sz="2400" spc="-7" baseline="-20833" dirty="0">
                <a:solidFill>
                  <a:srgbClr val="FF0000"/>
                </a:solidFill>
                <a:latin typeface="Trebuchet MS"/>
                <a:cs typeface="Trebuchet MS"/>
              </a:rPr>
              <a:t>s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when the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system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is subjected to 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unit-step</a:t>
            </a:r>
            <a:r>
              <a:rPr sz="2400" spc="-10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Trebuchet MS"/>
                <a:cs typeface="Trebuchet MS"/>
              </a:rPr>
              <a:t>input.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109200"/>
            <a:ext cx="4093845" cy="8890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77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rebuchet MS"/>
                <a:cs typeface="Trebuchet MS"/>
              </a:rPr>
              <a:t>Solution</a:t>
            </a:r>
            <a:r>
              <a:rPr sz="2400" b="1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699135" algn="l"/>
              </a:tabLst>
            </a:pP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ξ </a:t>
            </a:r>
            <a:r>
              <a:rPr sz="2200" spc="-5" dirty="0">
                <a:solidFill>
                  <a:srgbClr val="001F5F"/>
                </a:solidFill>
                <a:latin typeface="Trebuchet MS"/>
                <a:cs typeface="Trebuchet MS"/>
              </a:rPr>
              <a:t>= 0.6 </a:t>
            </a:r>
            <a:r>
              <a:rPr sz="2200" spc="-10" dirty="0">
                <a:solidFill>
                  <a:srgbClr val="004982"/>
                </a:solidFill>
                <a:latin typeface="Trebuchet MS"/>
                <a:cs typeface="Trebuchet MS"/>
              </a:rPr>
              <a:t>and </a:t>
            </a:r>
            <a:r>
              <a:rPr sz="2200" b="1" spc="-10" dirty="0">
                <a:solidFill>
                  <a:srgbClr val="001F5F"/>
                </a:solidFill>
                <a:latin typeface="Trebuchet MS"/>
                <a:cs typeface="Trebuchet MS"/>
              </a:rPr>
              <a:t>ωn </a:t>
            </a:r>
            <a:r>
              <a:rPr sz="2200" b="1" spc="-5" dirty="0">
                <a:solidFill>
                  <a:srgbClr val="001F5F"/>
                </a:solidFill>
                <a:latin typeface="Trebuchet MS"/>
                <a:cs typeface="Trebuchet MS"/>
              </a:rPr>
              <a:t>= 5</a:t>
            </a:r>
            <a:r>
              <a:rPr sz="2200" b="1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200" b="1" spc="-20" dirty="0">
                <a:solidFill>
                  <a:srgbClr val="001F5F"/>
                </a:solidFill>
                <a:latin typeface="Trebuchet MS"/>
                <a:cs typeface="Trebuchet MS"/>
              </a:rPr>
              <a:t>rad/sec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61003" y="2956560"/>
            <a:ext cx="5324856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25011" y="3020567"/>
            <a:ext cx="5141976" cy="2141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3001517"/>
            <a:ext cx="5180330" cy="2179320"/>
          </a:xfrm>
          <a:custGeom>
            <a:avLst/>
            <a:gdLst/>
            <a:ahLst/>
            <a:cxnLst/>
            <a:rect l="l" t="t" r="r" b="b"/>
            <a:pathLst>
              <a:path w="5180330" h="2179320">
                <a:moveTo>
                  <a:pt x="0" y="2179319"/>
                </a:moveTo>
                <a:lnTo>
                  <a:pt x="5180076" y="2179319"/>
                </a:lnTo>
                <a:lnTo>
                  <a:pt x="5180076" y="0"/>
                </a:lnTo>
                <a:lnTo>
                  <a:pt x="0" y="0"/>
                </a:lnTo>
                <a:lnTo>
                  <a:pt x="0" y="217931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7084"/>
            <a:ext cx="181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Rise</a:t>
            </a:r>
            <a:r>
              <a:rPr sz="2400" u="heavy" spc="-1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Time</a:t>
            </a:r>
            <a:r>
              <a:rPr sz="2400" spc="-2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0586" y="2191258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2027" y="3394913"/>
            <a:ext cx="351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5400" y="4643246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89">
                <a:moveTo>
                  <a:pt x="0" y="0"/>
                </a:moveTo>
                <a:lnTo>
                  <a:pt x="1392936" y="0"/>
                </a:lnTo>
              </a:path>
            </a:pathLst>
          </a:custGeom>
          <a:ln w="18287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4279519"/>
            <a:ext cx="189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spc="-30" dirty="0">
                <a:solidFill>
                  <a:srgbClr val="001F5F"/>
                </a:solidFill>
                <a:latin typeface="Trebuchet MS"/>
                <a:cs typeface="Trebuchet MS"/>
              </a:rPr>
              <a:t>Peak</a:t>
            </a:r>
            <a:r>
              <a:rPr sz="2400" spc="-12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Trebuchet MS"/>
                <a:cs typeface="Trebuchet MS"/>
              </a:rPr>
              <a:t>Time: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2027" y="5163692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84020" y="1915667"/>
            <a:ext cx="1521460" cy="990600"/>
          </a:xfrm>
          <a:custGeom>
            <a:avLst/>
            <a:gdLst/>
            <a:ahLst/>
            <a:cxnLst/>
            <a:rect l="l" t="t" r="r" b="b"/>
            <a:pathLst>
              <a:path w="1521460" h="990600">
                <a:moveTo>
                  <a:pt x="0" y="990600"/>
                </a:moveTo>
                <a:lnTo>
                  <a:pt x="1520952" y="990600"/>
                </a:lnTo>
                <a:lnTo>
                  <a:pt x="1520952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66499" y="2576538"/>
            <a:ext cx="1301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i="1" spc="2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3397" y="2316112"/>
            <a:ext cx="104139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i="1" spc="15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34987" y="2134817"/>
            <a:ext cx="106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i="1" spc="10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200" y="2376103"/>
            <a:ext cx="242570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750" i="1" spc="-80" dirty="0">
                <a:latin typeface="Symbol"/>
                <a:cs typeface="Symbol"/>
              </a:rPr>
              <a:t>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039" y="1905579"/>
            <a:ext cx="1047115" cy="444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900" spc="30" baseline="-35256" dirty="0">
                <a:latin typeface="Symbol"/>
                <a:cs typeface="Symbol"/>
              </a:rPr>
              <a:t></a:t>
            </a:r>
            <a:r>
              <a:rPr sz="3900" spc="30" baseline="-35256" dirty="0">
                <a:latin typeface="Times New Roman"/>
                <a:cs typeface="Times New Roman"/>
              </a:rPr>
              <a:t> </a:t>
            </a:r>
            <a:r>
              <a:rPr sz="2750" i="1" u="heavy" spc="-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2750" i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50" i="1" u="heavy" spc="-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3048000"/>
            <a:ext cx="1986280" cy="992505"/>
          </a:xfrm>
          <a:custGeom>
            <a:avLst/>
            <a:gdLst/>
            <a:ahLst/>
            <a:cxnLst/>
            <a:rect l="l" t="t" r="r" b="b"/>
            <a:pathLst>
              <a:path w="1986280" h="992504">
                <a:moveTo>
                  <a:pt x="0" y="992124"/>
                </a:moveTo>
                <a:lnTo>
                  <a:pt x="1985772" y="992124"/>
                </a:lnTo>
                <a:lnTo>
                  <a:pt x="1985772" y="0"/>
                </a:lnTo>
                <a:lnTo>
                  <a:pt x="0" y="0"/>
                </a:lnTo>
                <a:lnTo>
                  <a:pt x="0" y="992124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96991" y="3797767"/>
            <a:ext cx="36830" cy="22225"/>
          </a:xfrm>
          <a:custGeom>
            <a:avLst/>
            <a:gdLst/>
            <a:ahLst/>
            <a:cxnLst/>
            <a:rect l="l" t="t" r="r" b="b"/>
            <a:pathLst>
              <a:path w="36830" h="22225">
                <a:moveTo>
                  <a:pt x="0" y="21968"/>
                </a:moveTo>
                <a:lnTo>
                  <a:pt x="36712" y="0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3703" y="3804853"/>
            <a:ext cx="51435" cy="149225"/>
          </a:xfrm>
          <a:custGeom>
            <a:avLst/>
            <a:gdLst/>
            <a:ahLst/>
            <a:cxnLst/>
            <a:rect l="l" t="t" r="r" b="b"/>
            <a:pathLst>
              <a:path w="51435" h="149225">
                <a:moveTo>
                  <a:pt x="0" y="0"/>
                </a:moveTo>
                <a:lnTo>
                  <a:pt x="51080" y="148815"/>
                </a:lnTo>
              </a:path>
            </a:pathLst>
          </a:custGeom>
          <a:ln w="294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91983" y="3522812"/>
            <a:ext cx="73025" cy="431165"/>
          </a:xfrm>
          <a:custGeom>
            <a:avLst/>
            <a:gdLst/>
            <a:ahLst/>
            <a:cxnLst/>
            <a:rect l="l" t="t" r="r" b="b"/>
            <a:pathLst>
              <a:path w="73025" h="431164">
                <a:moveTo>
                  <a:pt x="0" y="430856"/>
                </a:moveTo>
                <a:lnTo>
                  <a:pt x="72647" y="0"/>
                </a:lnTo>
              </a:path>
            </a:pathLst>
          </a:custGeom>
          <a:ln w="1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4630" y="3522812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4">
                <a:moveTo>
                  <a:pt x="0" y="0"/>
                </a:moveTo>
                <a:lnTo>
                  <a:pt x="753340" y="0"/>
                </a:lnTo>
              </a:path>
            </a:pathLst>
          </a:custGeom>
          <a:ln w="141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59502" y="3400375"/>
            <a:ext cx="9398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600" i="1" spc="1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3807" y="3240260"/>
            <a:ext cx="952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300" i="1" spc="5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44195" y="2885763"/>
            <a:ext cx="1562100" cy="106870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20"/>
              </a:spcBef>
            </a:pPr>
            <a:r>
              <a:rPr sz="3450" spc="22" baseline="-35024" dirty="0">
                <a:latin typeface="Symbol"/>
                <a:cs typeface="Symbol"/>
              </a:rPr>
              <a:t></a:t>
            </a:r>
            <a:r>
              <a:rPr sz="23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.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141 </a:t>
            </a:r>
            <a:r>
              <a:rPr sz="2300" u="heavy" spc="1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2300" u="heavy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i="1" u="heavy" spc="-3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endParaRPr sz="2400">
              <a:latin typeface="Symbol"/>
              <a:cs typeface="Symbol"/>
            </a:endParaRPr>
          </a:p>
          <a:p>
            <a:pPr marL="280670">
              <a:lnSpc>
                <a:spcPct val="100000"/>
              </a:lnSpc>
              <a:spcBef>
                <a:spcPts val="1225"/>
              </a:spcBef>
              <a:tabLst>
                <a:tab pos="806450" algn="l"/>
              </a:tabLst>
            </a:pPr>
            <a:r>
              <a:rPr sz="2400" i="1" spc="20" dirty="0">
                <a:latin typeface="Symbol"/>
                <a:cs typeface="Symbol"/>
              </a:rPr>
              <a:t></a:t>
            </a:r>
            <a:r>
              <a:rPr sz="2400" i="1" spc="30" baseline="-19097" dirty="0">
                <a:latin typeface="Times New Roman"/>
                <a:cs typeface="Times New Roman"/>
              </a:rPr>
              <a:t>n	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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Symbol"/>
                <a:cs typeface="Symbol"/>
              </a:rPr>
              <a:t>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spc="22" baseline="36458" dirty="0">
                <a:latin typeface="Times New Roman"/>
                <a:cs typeface="Times New Roman"/>
              </a:rPr>
              <a:t>2</a:t>
            </a:r>
            <a:endParaRPr sz="2400" baseline="3645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28388" y="1880616"/>
            <a:ext cx="3811904" cy="1050290"/>
          </a:xfrm>
          <a:custGeom>
            <a:avLst/>
            <a:gdLst/>
            <a:ahLst/>
            <a:cxnLst/>
            <a:rect l="l" t="t" r="r" b="b"/>
            <a:pathLst>
              <a:path w="3811904" h="1050289">
                <a:moveTo>
                  <a:pt x="0" y="1050036"/>
                </a:moveTo>
                <a:lnTo>
                  <a:pt x="3811523" y="1050036"/>
                </a:lnTo>
                <a:lnTo>
                  <a:pt x="3811523" y="0"/>
                </a:lnTo>
                <a:lnTo>
                  <a:pt x="0" y="0"/>
                </a:lnTo>
                <a:lnTo>
                  <a:pt x="0" y="1050036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7693" y="2245231"/>
            <a:ext cx="33020" cy="22860"/>
          </a:xfrm>
          <a:custGeom>
            <a:avLst/>
            <a:gdLst/>
            <a:ahLst/>
            <a:cxnLst/>
            <a:rect l="l" t="t" r="r" b="b"/>
            <a:pathLst>
              <a:path w="33020" h="22860">
                <a:moveTo>
                  <a:pt x="0" y="22604"/>
                </a:moveTo>
                <a:lnTo>
                  <a:pt x="32847" y="0"/>
                </a:lnTo>
              </a:path>
            </a:pathLst>
          </a:custGeom>
          <a:ln w="141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30541" y="2253252"/>
            <a:ext cx="46990" cy="152400"/>
          </a:xfrm>
          <a:custGeom>
            <a:avLst/>
            <a:gdLst/>
            <a:ahLst/>
            <a:cxnLst/>
            <a:rect l="l" t="t" r="r" b="b"/>
            <a:pathLst>
              <a:path w="46989" h="152400">
                <a:moveTo>
                  <a:pt x="0" y="0"/>
                </a:moveTo>
                <a:lnTo>
                  <a:pt x="46654" y="152396"/>
                </a:lnTo>
              </a:path>
            </a:pathLst>
          </a:custGeom>
          <a:ln w="26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83771" y="1963042"/>
            <a:ext cx="66040" cy="443230"/>
          </a:xfrm>
          <a:custGeom>
            <a:avLst/>
            <a:gdLst/>
            <a:ahLst/>
            <a:cxnLst/>
            <a:rect l="l" t="t" r="r" b="b"/>
            <a:pathLst>
              <a:path w="66039" h="443230">
                <a:moveTo>
                  <a:pt x="0" y="442606"/>
                </a:moveTo>
                <a:lnTo>
                  <a:pt x="65721" y="0"/>
                </a:lnTo>
              </a:path>
            </a:pathLst>
          </a:custGeom>
          <a:ln w="13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49493" y="1963042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125" y="0"/>
                </a:lnTo>
              </a:path>
            </a:pathLst>
          </a:custGeom>
          <a:ln w="14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5303" y="2466170"/>
            <a:ext cx="1202690" cy="0"/>
          </a:xfrm>
          <a:custGeom>
            <a:avLst/>
            <a:gdLst/>
            <a:ahLst/>
            <a:cxnLst/>
            <a:rect l="l" t="t" r="r" b="b"/>
            <a:pathLst>
              <a:path w="1202690">
                <a:moveTo>
                  <a:pt x="0" y="0"/>
                </a:moveTo>
                <a:lnTo>
                  <a:pt x="1202614" y="0"/>
                </a:lnTo>
              </a:path>
            </a:pathLst>
          </a:custGeom>
          <a:ln w="14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52550" y="2630031"/>
            <a:ext cx="10795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50" i="1" spc="-80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7909" y="2003575"/>
            <a:ext cx="2272665" cy="6134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9065">
              <a:lnSpc>
                <a:spcPts val="2305"/>
              </a:lnSpc>
              <a:spcBef>
                <a:spcPts val="114"/>
              </a:spcBef>
            </a:pPr>
            <a:r>
              <a:rPr sz="2350" spc="-110" dirty="0">
                <a:latin typeface="Times New Roman"/>
                <a:cs typeface="Times New Roman"/>
              </a:rPr>
              <a:t>1 </a:t>
            </a:r>
            <a:r>
              <a:rPr sz="2350" spc="-120" dirty="0">
                <a:latin typeface="Symbol"/>
                <a:cs typeface="Symbol"/>
              </a:rPr>
              <a:t></a:t>
            </a:r>
            <a:r>
              <a:rPr sz="2350" spc="-450" dirty="0">
                <a:latin typeface="Times New Roman"/>
                <a:cs typeface="Times New Roman"/>
              </a:rPr>
              <a:t> </a:t>
            </a:r>
            <a:r>
              <a:rPr sz="2450" i="1" spc="-160" dirty="0">
                <a:latin typeface="Symbol"/>
                <a:cs typeface="Symbol"/>
              </a:rPr>
              <a:t></a:t>
            </a:r>
            <a:r>
              <a:rPr sz="2450" i="1" spc="-160" dirty="0">
                <a:latin typeface="Times New Roman"/>
                <a:cs typeface="Times New Roman"/>
              </a:rPr>
              <a:t> </a:t>
            </a:r>
            <a:r>
              <a:rPr sz="2475" spc="-120" baseline="35353" dirty="0">
                <a:latin typeface="Times New Roman"/>
                <a:cs typeface="Times New Roman"/>
              </a:rPr>
              <a:t>2</a:t>
            </a:r>
            <a:endParaRPr sz="2475" baseline="35353">
              <a:latin typeface="Times New Roman"/>
              <a:cs typeface="Times New Roman"/>
            </a:endParaRPr>
          </a:p>
          <a:p>
            <a:pPr marL="25400">
              <a:lnSpc>
                <a:spcPts val="2305"/>
              </a:lnSpc>
              <a:tabLst>
                <a:tab pos="880744" algn="l"/>
              </a:tabLst>
            </a:pPr>
            <a:r>
              <a:rPr sz="3675" i="1" spc="-450" baseline="-41950" dirty="0">
                <a:latin typeface="Symbol"/>
                <a:cs typeface="Symbol"/>
              </a:rPr>
              <a:t></a:t>
            </a:r>
            <a:r>
              <a:rPr sz="3675" spc="-450" baseline="-41950" dirty="0">
                <a:latin typeface="Times New Roman"/>
                <a:cs typeface="Times New Roman"/>
              </a:rPr>
              <a:t>	</a:t>
            </a:r>
            <a:r>
              <a:rPr sz="2350" spc="-75" dirty="0">
                <a:latin typeface="Century"/>
                <a:cs typeface="Century"/>
              </a:rPr>
              <a:t>) </a:t>
            </a:r>
            <a:r>
              <a:rPr sz="2350" spc="-120" dirty="0">
                <a:latin typeface="Symbol"/>
                <a:cs typeface="Symbol"/>
              </a:rPr>
              <a:t>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350" spc="-114" dirty="0">
                <a:latin typeface="Times New Roman"/>
                <a:cs typeface="Times New Roman"/>
              </a:rPr>
              <a:t>0</a:t>
            </a:r>
            <a:r>
              <a:rPr sz="2350" spc="-114" dirty="0">
                <a:latin typeface="Century"/>
                <a:cs typeface="Century"/>
              </a:rPr>
              <a:t>.</a:t>
            </a:r>
            <a:r>
              <a:rPr sz="2350" spc="-114" dirty="0">
                <a:latin typeface="Times New Roman"/>
                <a:cs typeface="Times New Roman"/>
              </a:rPr>
              <a:t>93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2350" spc="-90" dirty="0">
                <a:latin typeface="Verdana"/>
                <a:cs typeface="Verdana"/>
              </a:rPr>
              <a:t>rad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27618" y="2079409"/>
            <a:ext cx="65913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1650" spc="-135" dirty="0">
                <a:latin typeface="Symbol"/>
                <a:cs typeface="Symbol"/>
              </a:rPr>
              <a:t></a:t>
            </a:r>
            <a:r>
              <a:rPr sz="1650" spc="-135" dirty="0">
                <a:latin typeface="Times New Roman"/>
                <a:cs typeface="Times New Roman"/>
              </a:rPr>
              <a:t>1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3675" i="1" spc="-187" baseline="13605" dirty="0">
                <a:latin typeface="Symbol"/>
                <a:cs typeface="Symbol"/>
              </a:rPr>
              <a:t></a:t>
            </a:r>
            <a:r>
              <a:rPr sz="1650" i="1" spc="-12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2045" y="2215035"/>
            <a:ext cx="119888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095375" algn="l"/>
              </a:tabLst>
            </a:pPr>
            <a:r>
              <a:rPr sz="2450" i="1" spc="-170" dirty="0">
                <a:latin typeface="Symbol"/>
                <a:cs typeface="Symbol"/>
              </a:rPr>
              <a:t></a:t>
            </a:r>
            <a:r>
              <a:rPr sz="2450" spc="215" dirty="0">
                <a:latin typeface="Times New Roman"/>
                <a:cs typeface="Times New Roman"/>
              </a:rPr>
              <a:t> </a:t>
            </a:r>
            <a:r>
              <a:rPr sz="2350" spc="-120" dirty="0">
                <a:latin typeface="Symbol"/>
                <a:cs typeface="Symbol"/>
              </a:rPr>
              <a:t>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90" dirty="0">
                <a:latin typeface="Century"/>
                <a:cs typeface="Century"/>
              </a:rPr>
              <a:t>t</a:t>
            </a:r>
            <a:r>
              <a:rPr sz="2350" spc="-60" dirty="0">
                <a:latin typeface="Century"/>
                <a:cs typeface="Century"/>
              </a:rPr>
              <a:t>a</a:t>
            </a:r>
            <a:r>
              <a:rPr sz="2350" spc="-135" dirty="0">
                <a:latin typeface="Century"/>
                <a:cs typeface="Century"/>
              </a:rPr>
              <a:t>n</a:t>
            </a:r>
            <a:r>
              <a:rPr sz="2350" dirty="0">
                <a:latin typeface="Century"/>
                <a:cs typeface="Century"/>
              </a:rPr>
              <a:t>	</a:t>
            </a:r>
            <a:r>
              <a:rPr sz="2350" spc="-75" dirty="0">
                <a:latin typeface="Century"/>
                <a:cs typeface="Century"/>
              </a:rPr>
              <a:t>(</a:t>
            </a:r>
            <a:endParaRPr sz="2350">
              <a:latin typeface="Century"/>
              <a:cs typeface="Century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28388" y="3048000"/>
            <a:ext cx="3284220" cy="990600"/>
          </a:xfrm>
          <a:custGeom>
            <a:avLst/>
            <a:gdLst/>
            <a:ahLst/>
            <a:cxnLst/>
            <a:rect l="l" t="t" r="r" b="b"/>
            <a:pathLst>
              <a:path w="3284220" h="990600">
                <a:moveTo>
                  <a:pt x="0" y="990600"/>
                </a:moveTo>
                <a:lnTo>
                  <a:pt x="3284219" y="990600"/>
                </a:lnTo>
                <a:lnTo>
                  <a:pt x="3284219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3846" y="3806718"/>
            <a:ext cx="38735" cy="23495"/>
          </a:xfrm>
          <a:custGeom>
            <a:avLst/>
            <a:gdLst/>
            <a:ahLst/>
            <a:cxnLst/>
            <a:rect l="l" t="t" r="r" b="b"/>
            <a:pathLst>
              <a:path w="38735" h="23495">
                <a:moveTo>
                  <a:pt x="0" y="23263"/>
                </a:moveTo>
                <a:lnTo>
                  <a:pt x="38386" y="0"/>
                </a:lnTo>
              </a:path>
            </a:pathLst>
          </a:custGeom>
          <a:ln w="15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72232" y="3814973"/>
            <a:ext cx="54610" cy="135255"/>
          </a:xfrm>
          <a:custGeom>
            <a:avLst/>
            <a:gdLst/>
            <a:ahLst/>
            <a:cxnLst/>
            <a:rect l="l" t="t" r="r" b="b"/>
            <a:pathLst>
              <a:path w="54610" h="135254">
                <a:moveTo>
                  <a:pt x="0" y="0"/>
                </a:moveTo>
                <a:lnTo>
                  <a:pt x="54477" y="135076"/>
                </a:lnTo>
              </a:path>
            </a:pathLst>
          </a:custGeom>
          <a:ln w="30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34387" y="3551573"/>
            <a:ext cx="78105" cy="398780"/>
          </a:xfrm>
          <a:custGeom>
            <a:avLst/>
            <a:gdLst/>
            <a:ahLst/>
            <a:cxnLst/>
            <a:rect l="l" t="t" r="r" b="b"/>
            <a:pathLst>
              <a:path w="78104" h="398779">
                <a:moveTo>
                  <a:pt x="0" y="398475"/>
                </a:moveTo>
                <a:lnTo>
                  <a:pt x="77509" y="0"/>
                </a:lnTo>
              </a:path>
            </a:pathLst>
          </a:custGeom>
          <a:ln w="15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1897" y="3551573"/>
            <a:ext cx="988060" cy="0"/>
          </a:xfrm>
          <a:custGeom>
            <a:avLst/>
            <a:gdLst/>
            <a:ahLst/>
            <a:cxnLst/>
            <a:rect l="l" t="t" r="r" b="b"/>
            <a:pathLst>
              <a:path w="988059">
                <a:moveTo>
                  <a:pt x="0" y="0"/>
                </a:moveTo>
                <a:lnTo>
                  <a:pt x="987574" y="0"/>
                </a:lnTo>
              </a:path>
            </a:pathLst>
          </a:custGeom>
          <a:ln w="15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64527" y="3497543"/>
            <a:ext cx="1551940" cy="0"/>
          </a:xfrm>
          <a:custGeom>
            <a:avLst/>
            <a:gdLst/>
            <a:ahLst/>
            <a:cxnLst/>
            <a:rect l="l" t="t" r="r" b="b"/>
            <a:pathLst>
              <a:path w="1551940">
                <a:moveTo>
                  <a:pt x="0" y="0"/>
                </a:moveTo>
                <a:lnTo>
                  <a:pt x="1551577" y="0"/>
                </a:lnTo>
              </a:path>
            </a:pathLst>
          </a:custGeom>
          <a:ln w="150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75962" y="3252361"/>
            <a:ext cx="100965" cy="3975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400" i="1" spc="25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77253" y="3422666"/>
            <a:ext cx="990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i="1" spc="15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75151" y="2874417"/>
            <a:ext cx="2913380" cy="1130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1160" marR="30480" indent="-366395">
              <a:lnSpc>
                <a:spcPct val="151000"/>
              </a:lnSpc>
              <a:spcBef>
                <a:spcPts val="90"/>
              </a:spcBef>
              <a:tabLst>
                <a:tab pos="721995" algn="l"/>
              </a:tabLst>
            </a:pPr>
            <a:r>
              <a:rPr sz="3600" spc="75" baseline="-35879" dirty="0">
                <a:latin typeface="Symbol"/>
                <a:cs typeface="Symbol"/>
              </a:rPr>
              <a:t></a:t>
            </a:r>
            <a:r>
              <a:rPr sz="3600" spc="75" baseline="-35879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3</a:t>
            </a:r>
            <a:r>
              <a:rPr sz="2400" spc="20" dirty="0">
                <a:latin typeface="Century"/>
                <a:cs typeface="Century"/>
              </a:rPr>
              <a:t>.</a:t>
            </a:r>
            <a:r>
              <a:rPr sz="2400" spc="20" dirty="0">
                <a:latin typeface="Times New Roman"/>
                <a:cs typeface="Times New Roman"/>
              </a:rPr>
              <a:t>141 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0</a:t>
            </a:r>
            <a:r>
              <a:rPr sz="2400" spc="20" dirty="0">
                <a:latin typeface="Century"/>
                <a:cs typeface="Century"/>
              </a:rPr>
              <a:t>.</a:t>
            </a:r>
            <a:r>
              <a:rPr sz="2400" spc="20" dirty="0">
                <a:latin typeface="Times New Roman"/>
                <a:cs typeface="Times New Roman"/>
              </a:rPr>
              <a:t>93 </a:t>
            </a:r>
            <a:r>
              <a:rPr sz="3600" spc="75" baseline="-35879" dirty="0">
                <a:latin typeface="Symbol"/>
                <a:cs typeface="Symbol"/>
              </a:rPr>
              <a:t></a:t>
            </a:r>
            <a:r>
              <a:rPr sz="3600" spc="-284" baseline="-35879" dirty="0">
                <a:latin typeface="Times New Roman"/>
                <a:cs typeface="Times New Roman"/>
              </a:rPr>
              <a:t> </a:t>
            </a:r>
            <a:r>
              <a:rPr sz="3600" spc="37" baseline="-35879" dirty="0">
                <a:latin typeface="Times New Roman"/>
                <a:cs typeface="Times New Roman"/>
              </a:rPr>
              <a:t>0</a:t>
            </a:r>
            <a:r>
              <a:rPr sz="3600" spc="37" baseline="-35879" dirty="0">
                <a:latin typeface="Century"/>
                <a:cs typeface="Century"/>
              </a:rPr>
              <a:t>.</a:t>
            </a:r>
            <a:r>
              <a:rPr sz="3600" spc="37" baseline="-35879" dirty="0">
                <a:latin typeface="Times New Roman"/>
                <a:cs typeface="Times New Roman"/>
              </a:rPr>
              <a:t>55</a:t>
            </a:r>
            <a:r>
              <a:rPr sz="3600" i="1" spc="37" baseline="-35879" dirty="0">
                <a:latin typeface="Times New Roman"/>
                <a:cs typeface="Times New Roman"/>
              </a:rPr>
              <a:t>s  </a:t>
            </a:r>
            <a:r>
              <a:rPr sz="2400" spc="45" dirty="0">
                <a:latin typeface="Times New Roman"/>
                <a:cs typeface="Times New Roman"/>
              </a:rPr>
              <a:t>5	1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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0</a:t>
            </a:r>
            <a:r>
              <a:rPr sz="2400" spc="50" dirty="0">
                <a:latin typeface="Century"/>
                <a:cs typeface="Century"/>
              </a:rPr>
              <a:t>.</a:t>
            </a:r>
            <a:r>
              <a:rPr sz="2400" spc="50" dirty="0">
                <a:latin typeface="Times New Roman"/>
                <a:cs typeface="Times New Roman"/>
              </a:rPr>
              <a:t>6</a:t>
            </a:r>
            <a:r>
              <a:rPr sz="2550" spc="75" baseline="35947" dirty="0">
                <a:latin typeface="Times New Roman"/>
                <a:cs typeface="Times New Roman"/>
              </a:rPr>
              <a:t>2</a:t>
            </a:r>
            <a:endParaRPr sz="2550" baseline="35947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33372" y="4779264"/>
            <a:ext cx="1432560" cy="1135380"/>
          </a:xfrm>
          <a:custGeom>
            <a:avLst/>
            <a:gdLst/>
            <a:ahLst/>
            <a:cxnLst/>
            <a:rect l="l" t="t" r="r" b="b"/>
            <a:pathLst>
              <a:path w="1432560" h="1135379">
                <a:moveTo>
                  <a:pt x="0" y="1135380"/>
                </a:moveTo>
                <a:lnTo>
                  <a:pt x="1432560" y="1135380"/>
                </a:lnTo>
                <a:lnTo>
                  <a:pt x="1432560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59885" y="5328620"/>
            <a:ext cx="511809" cy="0"/>
          </a:xfrm>
          <a:custGeom>
            <a:avLst/>
            <a:gdLst/>
            <a:ahLst/>
            <a:cxnLst/>
            <a:rect l="l" t="t" r="r" b="b"/>
            <a:pathLst>
              <a:path w="511810">
                <a:moveTo>
                  <a:pt x="0" y="0"/>
                </a:moveTo>
                <a:lnTo>
                  <a:pt x="511513" y="0"/>
                </a:lnTo>
              </a:path>
            </a:pathLst>
          </a:custGeom>
          <a:ln w="19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942728" y="5538558"/>
            <a:ext cx="1460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050" i="1" spc="20" dirty="0">
                <a:latin typeface="Times New Roman"/>
                <a:cs typeface="Times New Roman"/>
              </a:rPr>
              <a:t>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46426" y="5240052"/>
            <a:ext cx="146050" cy="344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050" i="1" spc="20" dirty="0">
                <a:latin typeface="Times New Roman"/>
                <a:cs typeface="Times New Roman"/>
              </a:rPr>
              <a:t>p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891226" y="5032249"/>
            <a:ext cx="118745" cy="4806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950" i="1" spc="10" dirty="0">
                <a:latin typeface="Times New Roman"/>
                <a:cs typeface="Times New Roman"/>
              </a:rPr>
              <a:t>t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68154" y="5309210"/>
            <a:ext cx="27368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50" i="1" spc="-110" dirty="0">
                <a:latin typeface="Symbol"/>
                <a:cs typeface="Symbol"/>
              </a:rPr>
              <a:t>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12134" y="4769885"/>
            <a:ext cx="71247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64820" algn="l"/>
              </a:tabLst>
            </a:pPr>
            <a:r>
              <a:rPr sz="4425" spc="30" baseline="-35781" dirty="0">
                <a:latin typeface="Symbol"/>
                <a:cs typeface="Symbol"/>
              </a:rPr>
              <a:t></a:t>
            </a:r>
            <a:r>
              <a:rPr sz="4425" spc="30" baseline="-35781" dirty="0">
                <a:latin typeface="Times New Roman"/>
                <a:cs typeface="Times New Roman"/>
              </a:rPr>
              <a:t>	</a:t>
            </a:r>
            <a:r>
              <a:rPr sz="3150" i="1" spc="-90" dirty="0">
                <a:latin typeface="Symbol"/>
                <a:cs typeface="Symbol"/>
              </a:rPr>
              <a:t>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604003" y="4876800"/>
            <a:ext cx="2984500" cy="940435"/>
          </a:xfrm>
          <a:custGeom>
            <a:avLst/>
            <a:gdLst/>
            <a:ahLst/>
            <a:cxnLst/>
            <a:rect l="l" t="t" r="r" b="b"/>
            <a:pathLst>
              <a:path w="2984500" h="940435">
                <a:moveTo>
                  <a:pt x="0" y="940308"/>
                </a:moveTo>
                <a:lnTo>
                  <a:pt x="2983992" y="940308"/>
                </a:lnTo>
                <a:lnTo>
                  <a:pt x="2983992" y="0"/>
                </a:lnTo>
                <a:lnTo>
                  <a:pt x="0" y="0"/>
                </a:lnTo>
                <a:lnTo>
                  <a:pt x="0" y="940308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00362" y="5299135"/>
            <a:ext cx="137795" cy="318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900" i="1" spc="30" dirty="0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82700" y="5382295"/>
            <a:ext cx="19113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750" spc="25" dirty="0">
                <a:latin typeface="Times New Roman"/>
                <a:cs typeface="Times New Roman"/>
              </a:rPr>
              <a:t>4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31764" y="5108610"/>
            <a:ext cx="2905125" cy="443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435609" algn="l"/>
              </a:tabLst>
            </a:pPr>
            <a:r>
              <a:rPr sz="2750" i="1" spc="10" dirty="0">
                <a:latin typeface="Times New Roman"/>
                <a:cs typeface="Times New Roman"/>
              </a:rPr>
              <a:t>t	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4125" u="heavy" spc="-7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4125" u="heavy" spc="-7" baseline="35353" dirty="0">
                <a:uFill>
                  <a:solidFill>
                    <a:srgbClr val="000000"/>
                  </a:solidFill>
                </a:uFill>
                <a:latin typeface="Century"/>
                <a:cs typeface="Century"/>
              </a:rPr>
              <a:t>.</a:t>
            </a:r>
            <a:r>
              <a:rPr sz="4125" u="heavy" spc="-7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141</a:t>
            </a:r>
            <a:r>
              <a:rPr sz="4125" spc="-7" baseline="35353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3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0</a:t>
            </a:r>
            <a:r>
              <a:rPr sz="2750" dirty="0">
                <a:latin typeface="Century"/>
                <a:cs typeface="Century"/>
              </a:rPr>
              <a:t>.</a:t>
            </a:r>
            <a:r>
              <a:rPr sz="2750" dirty="0">
                <a:latin typeface="Times New Roman"/>
                <a:cs typeface="Times New Roman"/>
              </a:rPr>
              <a:t>785</a:t>
            </a:r>
            <a:r>
              <a:rPr sz="2750" i="1" dirty="0">
                <a:latin typeface="Times New Roman"/>
                <a:cs typeface="Times New Roman"/>
              </a:rPr>
              <a:t>s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9324"/>
            <a:ext cx="2714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Example#10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14171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Settling </a:t>
            </a:r>
            <a:r>
              <a:rPr sz="2400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Time</a:t>
            </a:r>
            <a:r>
              <a:rPr sz="2400" u="heavy" spc="-9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(2%)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0586" y="1998345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668904"/>
            <a:ext cx="2968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Settling </a:t>
            </a:r>
            <a:r>
              <a:rPr sz="2400" u="heavy" spc="-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Time</a:t>
            </a:r>
            <a:r>
              <a:rPr sz="2400" u="heavy" spc="-9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(5%)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027" y="3553205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239005"/>
            <a:ext cx="3259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"/>
              <a:tabLst>
                <a:tab pos="378460" algn="l"/>
                <a:tab pos="379095" algn="l"/>
              </a:tabLst>
            </a:pP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Maximum</a:t>
            </a:r>
            <a:r>
              <a:rPr sz="2400" u="heavy" spc="-6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u="heavy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</a:rPr>
              <a:t>Overshoot</a:t>
            </a:r>
            <a:r>
              <a:rPr sz="2400" spc="-5" dirty="0">
                <a:solidFill>
                  <a:srgbClr val="001F5F"/>
                </a:solidFill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1283" y="1600200"/>
            <a:ext cx="1324610" cy="969644"/>
          </a:xfrm>
          <a:custGeom>
            <a:avLst/>
            <a:gdLst/>
            <a:ahLst/>
            <a:cxnLst/>
            <a:rect l="l" t="t" r="r" b="b"/>
            <a:pathLst>
              <a:path w="1324610" h="969644">
                <a:moveTo>
                  <a:pt x="0" y="969263"/>
                </a:moveTo>
                <a:lnTo>
                  <a:pt x="1324356" y="969263"/>
                </a:lnTo>
                <a:lnTo>
                  <a:pt x="1324356" y="0"/>
                </a:lnTo>
                <a:lnTo>
                  <a:pt x="0" y="0"/>
                </a:lnTo>
                <a:lnTo>
                  <a:pt x="0" y="969263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51079" y="2069194"/>
            <a:ext cx="583565" cy="0"/>
          </a:xfrm>
          <a:custGeom>
            <a:avLst/>
            <a:gdLst/>
            <a:ahLst/>
            <a:cxnLst/>
            <a:rect l="l" t="t" r="r" b="b"/>
            <a:pathLst>
              <a:path w="583564">
                <a:moveTo>
                  <a:pt x="0" y="0"/>
                </a:moveTo>
                <a:lnTo>
                  <a:pt x="583327" y="0"/>
                </a:lnTo>
              </a:path>
            </a:pathLst>
          </a:custGeom>
          <a:ln w="156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59386" y="2246552"/>
            <a:ext cx="12700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750" i="1" spc="2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9726" y="1991728"/>
            <a:ext cx="10223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750" i="1" spc="15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8177" y="1556353"/>
            <a:ext cx="384810" cy="92964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00"/>
              </a:spcBef>
            </a:pPr>
            <a:r>
              <a:rPr sz="2550" spc="5" dirty="0">
                <a:latin typeface="Times New Roman"/>
                <a:cs typeface="Times New Roman"/>
              </a:rPr>
              <a:t>4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2650" i="1" spc="-305" dirty="0">
                <a:latin typeface="Symbol"/>
                <a:cs typeface="Symbol"/>
              </a:rPr>
              <a:t>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0944" y="1814333"/>
            <a:ext cx="52641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34010" algn="l"/>
              </a:tabLst>
            </a:pPr>
            <a:r>
              <a:rPr sz="2550" i="1" spc="5" dirty="0">
                <a:latin typeface="Times New Roman"/>
                <a:cs typeface="Times New Roman"/>
              </a:rPr>
              <a:t>t	</a:t>
            </a:r>
            <a:r>
              <a:rPr sz="2550" spc="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34484" y="1524000"/>
            <a:ext cx="2697480" cy="922019"/>
          </a:xfrm>
          <a:custGeom>
            <a:avLst/>
            <a:gdLst/>
            <a:ahLst/>
            <a:cxnLst/>
            <a:rect l="l" t="t" r="r" b="b"/>
            <a:pathLst>
              <a:path w="2697479" h="922019">
                <a:moveTo>
                  <a:pt x="0" y="922020"/>
                </a:moveTo>
                <a:lnTo>
                  <a:pt x="2697480" y="922020"/>
                </a:lnTo>
                <a:lnTo>
                  <a:pt x="269748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05611" y="2001709"/>
            <a:ext cx="897255" cy="0"/>
          </a:xfrm>
          <a:custGeom>
            <a:avLst/>
            <a:gdLst/>
            <a:ahLst/>
            <a:cxnLst/>
            <a:rect l="l" t="t" r="r" b="b"/>
            <a:pathLst>
              <a:path w="897254">
                <a:moveTo>
                  <a:pt x="0" y="0"/>
                </a:moveTo>
                <a:lnTo>
                  <a:pt x="896982" y="0"/>
                </a:lnTo>
              </a:path>
            </a:pathLst>
          </a:custGeom>
          <a:ln w="158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96172" y="1923152"/>
            <a:ext cx="104775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1800" i="1" spc="2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08238" y="1741975"/>
            <a:ext cx="969644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spc="30" dirty="0">
                <a:latin typeface="Symbol"/>
                <a:cs typeface="Symbol"/>
              </a:rPr>
              <a:t></a:t>
            </a:r>
            <a:r>
              <a:rPr sz="2600" spc="-2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Century"/>
                <a:cs typeface="Century"/>
              </a:rPr>
              <a:t>.</a:t>
            </a:r>
            <a:r>
              <a:rPr sz="2600" spc="-5" dirty="0">
                <a:latin typeface="Times New Roman"/>
                <a:cs typeface="Times New Roman"/>
              </a:rPr>
              <a:t>33</a:t>
            </a:r>
            <a:r>
              <a:rPr sz="2600" i="1" spc="-5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8340" y="1458824"/>
            <a:ext cx="878840" cy="9639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670"/>
              </a:spcBef>
            </a:pPr>
            <a:r>
              <a:rPr sz="2600" spc="25" dirty="0">
                <a:latin typeface="Times New Roman"/>
                <a:cs typeface="Times New Roman"/>
              </a:rPr>
              <a:t>4</a:t>
            </a:r>
            <a:endParaRPr sz="26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75"/>
              </a:spcBef>
            </a:pPr>
            <a:r>
              <a:rPr sz="2600" spc="5" dirty="0">
                <a:latin typeface="Times New Roman"/>
                <a:cs typeface="Times New Roman"/>
              </a:rPr>
              <a:t>0</a:t>
            </a:r>
            <a:r>
              <a:rPr sz="2600" spc="5" dirty="0">
                <a:latin typeface="Century"/>
                <a:cs typeface="Century"/>
              </a:rPr>
              <a:t>.</a:t>
            </a:r>
            <a:r>
              <a:rPr sz="2600" spc="5" dirty="0">
                <a:latin typeface="Times New Roman"/>
                <a:cs typeface="Times New Roman"/>
              </a:rPr>
              <a:t>6</a:t>
            </a:r>
            <a:r>
              <a:rPr sz="2600" spc="-37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Symbol"/>
                <a:cs typeface="Symbol"/>
              </a:rPr>
              <a:t></a:t>
            </a:r>
            <a:r>
              <a:rPr sz="2600" spc="-34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5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84857" y="1741975"/>
            <a:ext cx="53848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40360" algn="l"/>
              </a:tabLst>
            </a:pPr>
            <a:r>
              <a:rPr sz="2600" i="1" spc="15" dirty="0">
                <a:latin typeface="Times New Roman"/>
                <a:cs typeface="Times New Roman"/>
              </a:rPr>
              <a:t>t	</a:t>
            </a:r>
            <a:r>
              <a:rPr sz="2600" spc="30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6607" y="3124200"/>
            <a:ext cx="1473835" cy="1080770"/>
          </a:xfrm>
          <a:custGeom>
            <a:avLst/>
            <a:gdLst/>
            <a:ahLst/>
            <a:cxnLst/>
            <a:rect l="l" t="t" r="r" b="b"/>
            <a:pathLst>
              <a:path w="1473835" h="1080770">
                <a:moveTo>
                  <a:pt x="0" y="1080516"/>
                </a:moveTo>
                <a:lnTo>
                  <a:pt x="1473708" y="1080516"/>
                </a:lnTo>
                <a:lnTo>
                  <a:pt x="1473708" y="0"/>
                </a:lnTo>
                <a:lnTo>
                  <a:pt x="0" y="0"/>
                </a:lnTo>
                <a:lnTo>
                  <a:pt x="0" y="1080516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50843" y="3647009"/>
            <a:ext cx="649605" cy="0"/>
          </a:xfrm>
          <a:custGeom>
            <a:avLst/>
            <a:gdLst/>
            <a:ahLst/>
            <a:cxnLst/>
            <a:rect l="l" t="t" r="r" b="b"/>
            <a:pathLst>
              <a:path w="649605">
                <a:moveTo>
                  <a:pt x="0" y="0"/>
                </a:moveTo>
                <a:lnTo>
                  <a:pt x="649139" y="0"/>
                </a:lnTo>
              </a:path>
            </a:pathLst>
          </a:custGeom>
          <a:ln w="174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005216" y="3846189"/>
            <a:ext cx="140335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5" dirty="0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2926" y="3562107"/>
            <a:ext cx="11176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58742" y="3076671"/>
            <a:ext cx="426720" cy="103314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590"/>
              </a:spcBef>
            </a:pPr>
            <a:r>
              <a:rPr sz="2800" spc="2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3000" i="1" spc="-365" dirty="0">
                <a:latin typeface="Symbol"/>
                <a:cs typeface="Symbol"/>
              </a:rPr>
              <a:t>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71871" y="3364345"/>
            <a:ext cx="584200" cy="458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371475" algn="l"/>
              </a:tabLst>
            </a:pPr>
            <a:r>
              <a:rPr sz="2800" i="1" spc="15" dirty="0">
                <a:latin typeface="Times New Roman"/>
                <a:cs typeface="Times New Roman"/>
              </a:rPr>
              <a:t>t	</a:t>
            </a:r>
            <a:r>
              <a:rPr sz="2800" spc="3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12035" y="3119627"/>
            <a:ext cx="1483360" cy="1089660"/>
          </a:xfrm>
          <a:custGeom>
            <a:avLst/>
            <a:gdLst/>
            <a:ahLst/>
            <a:cxnLst/>
            <a:rect l="l" t="t" r="r" b="b"/>
            <a:pathLst>
              <a:path w="1483360" h="1089660">
                <a:moveTo>
                  <a:pt x="0" y="1089660"/>
                </a:moveTo>
                <a:lnTo>
                  <a:pt x="1482852" y="1089660"/>
                </a:lnTo>
                <a:lnTo>
                  <a:pt x="1482852" y="0"/>
                </a:lnTo>
                <a:lnTo>
                  <a:pt x="0" y="0"/>
                </a:lnTo>
                <a:lnTo>
                  <a:pt x="0" y="1089660"/>
                </a:lnTo>
                <a:close/>
              </a:path>
            </a:pathLst>
          </a:custGeom>
          <a:ln w="9144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8284" y="3124200"/>
            <a:ext cx="2481580" cy="1010919"/>
          </a:xfrm>
          <a:custGeom>
            <a:avLst/>
            <a:gdLst/>
            <a:ahLst/>
            <a:cxnLst/>
            <a:rect l="l" t="t" r="r" b="b"/>
            <a:pathLst>
              <a:path w="2481579" h="1010920">
                <a:moveTo>
                  <a:pt x="0" y="1010412"/>
                </a:moveTo>
                <a:lnTo>
                  <a:pt x="2481071" y="1010412"/>
                </a:lnTo>
                <a:lnTo>
                  <a:pt x="2481071" y="0"/>
                </a:lnTo>
                <a:lnTo>
                  <a:pt x="0" y="0"/>
                </a:lnTo>
                <a:lnTo>
                  <a:pt x="0" y="1010412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1985" y="3647689"/>
            <a:ext cx="980440" cy="0"/>
          </a:xfrm>
          <a:custGeom>
            <a:avLst/>
            <a:gdLst/>
            <a:ahLst/>
            <a:cxnLst/>
            <a:rect l="l" t="t" r="r" b="b"/>
            <a:pathLst>
              <a:path w="980439">
                <a:moveTo>
                  <a:pt x="0" y="0"/>
                </a:moveTo>
                <a:lnTo>
                  <a:pt x="980018" y="0"/>
                </a:lnTo>
              </a:path>
            </a:pathLst>
          </a:custGeom>
          <a:ln w="17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34620" y="3562817"/>
            <a:ext cx="113030" cy="328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50" i="1" spc="25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87219" y="3364264"/>
            <a:ext cx="58166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50" spc="25" dirty="0">
                <a:latin typeface="Symbol"/>
                <a:cs typeface="Symbol"/>
              </a:rPr>
              <a:t></a:t>
            </a:r>
            <a:r>
              <a:rPr sz="2850" spc="-320" dirty="0">
                <a:latin typeface="Times New Roman"/>
                <a:cs typeface="Times New Roman"/>
              </a:rPr>
              <a:t> </a:t>
            </a:r>
            <a:r>
              <a:rPr sz="2850" spc="-65" dirty="0">
                <a:latin typeface="Times New Roman"/>
                <a:cs typeface="Times New Roman"/>
              </a:rPr>
              <a:t>1</a:t>
            </a:r>
            <a:r>
              <a:rPr sz="2850" i="1" spc="-65" dirty="0"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13221" y="3364264"/>
            <a:ext cx="586740" cy="459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71475" algn="l"/>
              </a:tabLst>
            </a:pPr>
            <a:r>
              <a:rPr sz="2850" i="1" spc="10" dirty="0">
                <a:latin typeface="Times New Roman"/>
                <a:cs typeface="Times New Roman"/>
              </a:rPr>
              <a:t>t	</a:t>
            </a:r>
            <a:r>
              <a:rPr sz="2850" spc="25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16773" y="3053958"/>
            <a:ext cx="958850" cy="1053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725"/>
              </a:spcBef>
            </a:pPr>
            <a:r>
              <a:rPr sz="2850" spc="20" dirty="0"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630"/>
              </a:spcBef>
            </a:pPr>
            <a:r>
              <a:rPr sz="2850" dirty="0">
                <a:latin typeface="Times New Roman"/>
                <a:cs typeface="Times New Roman"/>
              </a:rPr>
              <a:t>0</a:t>
            </a:r>
            <a:r>
              <a:rPr sz="2850" dirty="0">
                <a:latin typeface="Century"/>
                <a:cs typeface="Century"/>
              </a:rPr>
              <a:t>.</a:t>
            </a:r>
            <a:r>
              <a:rPr sz="2850" dirty="0">
                <a:latin typeface="Times New Roman"/>
                <a:cs typeface="Times New Roman"/>
              </a:rPr>
              <a:t>6</a:t>
            </a:r>
            <a:r>
              <a:rPr sz="2850" spc="-395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Symbol"/>
                <a:cs typeface="Symbol"/>
              </a:rPr>
              <a:t></a:t>
            </a:r>
            <a:r>
              <a:rPr sz="2850" spc="-365" dirty="0">
                <a:latin typeface="Times New Roman"/>
                <a:cs typeface="Times New Roman"/>
              </a:rPr>
              <a:t> </a:t>
            </a:r>
            <a:r>
              <a:rPr sz="2850" spc="20" dirty="0">
                <a:latin typeface="Times New Roman"/>
                <a:cs typeface="Times New Roman"/>
              </a:rPr>
              <a:t>5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534667" y="4770120"/>
            <a:ext cx="4845050" cy="982980"/>
          </a:xfrm>
          <a:custGeom>
            <a:avLst/>
            <a:gdLst/>
            <a:ahLst/>
            <a:cxnLst/>
            <a:rect l="l" t="t" r="r" b="b"/>
            <a:pathLst>
              <a:path w="4845050" h="982979">
                <a:moveTo>
                  <a:pt x="0" y="982979"/>
                </a:moveTo>
                <a:lnTo>
                  <a:pt x="4844796" y="982979"/>
                </a:lnTo>
                <a:lnTo>
                  <a:pt x="4844796" y="0"/>
                </a:lnTo>
                <a:lnTo>
                  <a:pt x="0" y="0"/>
                </a:lnTo>
                <a:lnTo>
                  <a:pt x="0" y="982979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30776" y="5315828"/>
            <a:ext cx="26670" cy="14604"/>
          </a:xfrm>
          <a:custGeom>
            <a:avLst/>
            <a:gdLst/>
            <a:ahLst/>
            <a:cxnLst/>
            <a:rect l="l" t="t" r="r" b="b"/>
            <a:pathLst>
              <a:path w="26669" h="14604">
                <a:moveTo>
                  <a:pt x="0" y="14455"/>
                </a:moveTo>
                <a:lnTo>
                  <a:pt x="26600" y="0"/>
                </a:lnTo>
              </a:path>
            </a:pathLst>
          </a:custGeom>
          <a:ln w="79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57377" y="5320164"/>
            <a:ext cx="39370" cy="106045"/>
          </a:xfrm>
          <a:custGeom>
            <a:avLst/>
            <a:gdLst/>
            <a:ahLst/>
            <a:cxnLst/>
            <a:rect l="l" t="t" r="r" b="b"/>
            <a:pathLst>
              <a:path w="39369" h="106045">
                <a:moveTo>
                  <a:pt x="0" y="0"/>
                </a:moveTo>
                <a:lnTo>
                  <a:pt x="39131" y="105523"/>
                </a:lnTo>
              </a:path>
            </a:pathLst>
          </a:custGeom>
          <a:ln w="16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00203" y="5127909"/>
            <a:ext cx="51435" cy="297815"/>
          </a:xfrm>
          <a:custGeom>
            <a:avLst/>
            <a:gdLst/>
            <a:ahLst/>
            <a:cxnLst/>
            <a:rect l="l" t="t" r="r" b="b"/>
            <a:pathLst>
              <a:path w="51435" h="297814">
                <a:moveTo>
                  <a:pt x="0" y="297778"/>
                </a:moveTo>
                <a:lnTo>
                  <a:pt x="50954" y="0"/>
                </a:lnTo>
              </a:path>
            </a:pathLst>
          </a:custGeom>
          <a:ln w="81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51157" y="5127909"/>
            <a:ext cx="473075" cy="0"/>
          </a:xfrm>
          <a:custGeom>
            <a:avLst/>
            <a:gdLst/>
            <a:ahLst/>
            <a:cxnLst/>
            <a:rect l="l" t="t" r="r" b="b"/>
            <a:pathLst>
              <a:path w="473075">
                <a:moveTo>
                  <a:pt x="0" y="0"/>
                </a:moveTo>
                <a:lnTo>
                  <a:pt x="472685" y="0"/>
                </a:lnTo>
              </a:path>
            </a:pathLst>
          </a:custGeom>
          <a:ln w="7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24850" y="5332451"/>
            <a:ext cx="26670" cy="15240"/>
          </a:xfrm>
          <a:custGeom>
            <a:avLst/>
            <a:gdLst/>
            <a:ahLst/>
            <a:cxnLst/>
            <a:rect l="l" t="t" r="r" b="b"/>
            <a:pathLst>
              <a:path w="26670" h="15239">
                <a:moveTo>
                  <a:pt x="0" y="15178"/>
                </a:moveTo>
                <a:lnTo>
                  <a:pt x="26570" y="0"/>
                </a:lnTo>
              </a:path>
            </a:pathLst>
          </a:custGeom>
          <a:ln w="79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51420" y="5336788"/>
            <a:ext cx="39370" cy="88900"/>
          </a:xfrm>
          <a:custGeom>
            <a:avLst/>
            <a:gdLst/>
            <a:ahLst/>
            <a:cxnLst/>
            <a:rect l="l" t="t" r="r" b="b"/>
            <a:pathLst>
              <a:path w="39370" h="88900">
                <a:moveTo>
                  <a:pt x="0" y="0"/>
                </a:moveTo>
                <a:lnTo>
                  <a:pt x="39131" y="88899"/>
                </a:lnTo>
              </a:path>
            </a:pathLst>
          </a:custGeom>
          <a:ln w="16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94247" y="5169830"/>
            <a:ext cx="51435" cy="255904"/>
          </a:xfrm>
          <a:custGeom>
            <a:avLst/>
            <a:gdLst/>
            <a:ahLst/>
            <a:cxnLst/>
            <a:rect l="l" t="t" r="r" b="b"/>
            <a:pathLst>
              <a:path w="51435" h="255904">
                <a:moveTo>
                  <a:pt x="0" y="255858"/>
                </a:moveTo>
                <a:lnTo>
                  <a:pt x="50983" y="0"/>
                </a:lnTo>
              </a:path>
            </a:pathLst>
          </a:custGeom>
          <a:ln w="81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45230" y="5169830"/>
            <a:ext cx="588645" cy="0"/>
          </a:xfrm>
          <a:custGeom>
            <a:avLst/>
            <a:gdLst/>
            <a:ahLst/>
            <a:cxnLst/>
            <a:rect l="l" t="t" r="r" b="b"/>
            <a:pathLst>
              <a:path w="588645">
                <a:moveTo>
                  <a:pt x="0" y="0"/>
                </a:moveTo>
                <a:lnTo>
                  <a:pt x="588543" y="0"/>
                </a:lnTo>
              </a:path>
            </a:pathLst>
          </a:custGeom>
          <a:ln w="7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57640" y="5138028"/>
            <a:ext cx="840105" cy="0"/>
          </a:xfrm>
          <a:custGeom>
            <a:avLst/>
            <a:gdLst/>
            <a:ahLst/>
            <a:cxnLst/>
            <a:rect l="l" t="t" r="r" b="b"/>
            <a:pathLst>
              <a:path w="840104">
                <a:moveTo>
                  <a:pt x="0" y="0"/>
                </a:moveTo>
                <a:lnTo>
                  <a:pt x="839679" y="0"/>
                </a:lnTo>
              </a:path>
            </a:pathLst>
          </a:custGeom>
          <a:ln w="72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240664" y="5174649"/>
            <a:ext cx="109918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800" spc="40" dirty="0">
                <a:latin typeface="Symbol"/>
                <a:cs typeface="Symbol"/>
              </a:rPr>
              <a:t>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0.095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96347" y="4834158"/>
            <a:ext cx="1536065" cy="666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0480" algn="r">
              <a:lnSpc>
                <a:spcPts val="1830"/>
              </a:lnSpc>
              <a:spcBef>
                <a:spcPts val="90"/>
              </a:spcBef>
            </a:pPr>
            <a:r>
              <a:rPr sz="2475" spc="22" baseline="-35353" dirty="0">
                <a:latin typeface="Symbol"/>
                <a:cs typeface="Symbol"/>
              </a:rPr>
              <a:t></a:t>
            </a:r>
            <a:r>
              <a:rPr sz="2475" spc="-487" baseline="-35353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3.141</a:t>
            </a:r>
            <a:r>
              <a:rPr sz="1650" spc="-25" dirty="0">
                <a:latin typeface="Symbol"/>
                <a:cs typeface="Symbol"/>
              </a:rPr>
              <a:t></a:t>
            </a:r>
            <a:r>
              <a:rPr sz="1650" spc="-25" dirty="0">
                <a:latin typeface="Times New Roman"/>
                <a:cs typeface="Times New Roman"/>
              </a:rPr>
              <a:t>0.6</a:t>
            </a:r>
            <a:endParaRPr sz="1650">
              <a:latin typeface="Times New Roman"/>
              <a:cs typeface="Times New Roman"/>
            </a:endParaRPr>
          </a:p>
          <a:p>
            <a:pPr marR="118745" algn="r">
              <a:lnSpc>
                <a:spcPts val="3210"/>
              </a:lnSpc>
              <a:tabLst>
                <a:tab pos="827405" algn="l"/>
              </a:tabLst>
            </a:pPr>
            <a:r>
              <a:rPr sz="4200" spc="60" baseline="-19841" dirty="0">
                <a:latin typeface="Symbol"/>
                <a:cs typeface="Symbol"/>
              </a:rPr>
              <a:t></a:t>
            </a:r>
            <a:r>
              <a:rPr sz="4200" spc="434" baseline="-19841" dirty="0">
                <a:latin typeface="Times New Roman"/>
                <a:cs typeface="Times New Roman"/>
              </a:rPr>
              <a:t> </a:t>
            </a:r>
            <a:r>
              <a:rPr sz="4200" i="1" spc="44" baseline="-19841" dirty="0">
                <a:latin typeface="Times New Roman"/>
                <a:cs typeface="Times New Roman"/>
              </a:rPr>
              <a:t>e</a:t>
            </a:r>
            <a:r>
              <a:rPr sz="4200" i="1" baseline="-19841" dirty="0">
                <a:latin typeface="Times New Roman"/>
                <a:cs typeface="Times New Roman"/>
              </a:rPr>
              <a:t>	</a:t>
            </a:r>
            <a:r>
              <a:rPr sz="1650" spc="-65" dirty="0">
                <a:latin typeface="Times New Roman"/>
                <a:cs typeface="Times New Roman"/>
              </a:rPr>
              <a:t>1</a:t>
            </a:r>
            <a:r>
              <a:rPr sz="1650" spc="35" dirty="0">
                <a:latin typeface="Symbol"/>
                <a:cs typeface="Symbol"/>
              </a:rPr>
              <a:t></a:t>
            </a:r>
            <a:r>
              <a:rPr sz="1650" spc="-10" dirty="0">
                <a:latin typeface="Times New Roman"/>
                <a:cs typeface="Times New Roman"/>
              </a:rPr>
              <a:t>0.</a:t>
            </a:r>
            <a:r>
              <a:rPr sz="1650" spc="20" dirty="0">
                <a:latin typeface="Times New Roman"/>
                <a:cs typeface="Times New Roman"/>
              </a:rPr>
              <a:t>6</a:t>
            </a:r>
            <a:r>
              <a:rPr sz="1725" spc="30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66714" y="5412369"/>
            <a:ext cx="120014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50" i="1" spc="15" dirty="0">
                <a:latin typeface="Times New Roman"/>
                <a:cs typeface="Times New Roman"/>
              </a:rPr>
              <a:t>p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63624" y="5843015"/>
            <a:ext cx="4038600" cy="914400"/>
          </a:xfrm>
          <a:custGeom>
            <a:avLst/>
            <a:gdLst/>
            <a:ahLst/>
            <a:cxnLst/>
            <a:rect l="l" t="t" r="r" b="b"/>
            <a:pathLst>
              <a:path w="4038600" h="914400">
                <a:moveTo>
                  <a:pt x="0" y="914400"/>
                </a:moveTo>
                <a:lnTo>
                  <a:pt x="4038600" y="914400"/>
                </a:lnTo>
                <a:lnTo>
                  <a:pt x="40386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D6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573519" y="4780451"/>
            <a:ext cx="1905635" cy="6775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9345">
              <a:lnSpc>
                <a:spcPts val="1885"/>
              </a:lnSpc>
              <a:spcBef>
                <a:spcPts val="135"/>
              </a:spcBef>
              <a:tabLst>
                <a:tab pos="1866900" algn="l"/>
              </a:tabLst>
            </a:pPr>
            <a:r>
              <a:rPr sz="2475" spc="135" baseline="-35353" dirty="0">
                <a:latin typeface="Symbol"/>
                <a:cs typeface="Symbol"/>
              </a:rPr>
              <a:t></a:t>
            </a:r>
            <a:r>
              <a:rPr sz="1650" u="sng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00" i="1" u="sng" spc="-1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</a:t>
            </a:r>
            <a:r>
              <a:rPr sz="17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700">
              <a:latin typeface="Times New Roman"/>
              <a:cs typeface="Times New Roman"/>
            </a:endParaRPr>
          </a:p>
          <a:p>
            <a:pPr marL="25400">
              <a:lnSpc>
                <a:spcPts val="3204"/>
              </a:lnSpc>
              <a:tabLst>
                <a:tab pos="637540" algn="l"/>
                <a:tab pos="1382395" algn="l"/>
              </a:tabLst>
            </a:pPr>
            <a:r>
              <a:rPr sz="4200" i="1" spc="97" baseline="-26785" dirty="0">
                <a:latin typeface="Times New Roman"/>
                <a:cs typeface="Times New Roman"/>
              </a:rPr>
              <a:t>M	</a:t>
            </a:r>
            <a:r>
              <a:rPr sz="4200" spc="60" baseline="-26785" dirty="0">
                <a:latin typeface="Symbol"/>
                <a:cs typeface="Symbol"/>
              </a:rPr>
              <a:t></a:t>
            </a:r>
            <a:r>
              <a:rPr sz="4200" spc="7" baseline="-26785" dirty="0">
                <a:latin typeface="Times New Roman"/>
                <a:cs typeface="Times New Roman"/>
              </a:rPr>
              <a:t> </a:t>
            </a:r>
            <a:r>
              <a:rPr sz="4200" i="1" spc="44" baseline="-26785" dirty="0">
                <a:latin typeface="Times New Roman"/>
                <a:cs typeface="Times New Roman"/>
              </a:rPr>
              <a:t>e	</a:t>
            </a:r>
            <a:r>
              <a:rPr sz="1650" spc="-35" dirty="0">
                <a:latin typeface="Times New Roman"/>
                <a:cs typeface="Times New Roman"/>
              </a:rPr>
              <a:t>1</a:t>
            </a:r>
            <a:r>
              <a:rPr sz="1650" spc="-35" dirty="0">
                <a:latin typeface="Symbol"/>
                <a:cs typeface="Symbol"/>
              </a:rPr>
              <a:t></a:t>
            </a:r>
            <a:r>
              <a:rPr sz="1700" i="1" spc="-35" dirty="0">
                <a:latin typeface="Symbol"/>
                <a:cs typeface="Symbol"/>
              </a:rPr>
              <a:t></a:t>
            </a:r>
            <a:r>
              <a:rPr sz="1700" i="1" spc="-70" dirty="0">
                <a:latin typeface="Times New Roman"/>
                <a:cs typeface="Times New Roman"/>
              </a:rPr>
              <a:t> </a:t>
            </a:r>
            <a:r>
              <a:rPr sz="1725" spc="30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887902" y="6383797"/>
            <a:ext cx="26670" cy="14604"/>
          </a:xfrm>
          <a:custGeom>
            <a:avLst/>
            <a:gdLst/>
            <a:ahLst/>
            <a:cxnLst/>
            <a:rect l="l" t="t" r="r" b="b"/>
            <a:pathLst>
              <a:path w="26669" h="14604">
                <a:moveTo>
                  <a:pt x="0" y="14287"/>
                </a:moveTo>
                <a:lnTo>
                  <a:pt x="26322" y="0"/>
                </a:lnTo>
              </a:path>
            </a:pathLst>
          </a:custGeom>
          <a:ln w="7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14225" y="6388084"/>
            <a:ext cx="39370" cy="104775"/>
          </a:xfrm>
          <a:custGeom>
            <a:avLst/>
            <a:gdLst/>
            <a:ahLst/>
            <a:cxnLst/>
            <a:rect l="l" t="t" r="r" b="b"/>
            <a:pathLst>
              <a:path w="39369" h="104775">
                <a:moveTo>
                  <a:pt x="0" y="0"/>
                </a:moveTo>
                <a:lnTo>
                  <a:pt x="38796" y="104298"/>
                </a:lnTo>
              </a:path>
            </a:pathLst>
          </a:custGeom>
          <a:ln w="16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56681" y="6197346"/>
            <a:ext cx="50800" cy="295275"/>
          </a:xfrm>
          <a:custGeom>
            <a:avLst/>
            <a:gdLst/>
            <a:ahLst/>
            <a:cxnLst/>
            <a:rect l="l" t="t" r="r" b="b"/>
            <a:pathLst>
              <a:path w="50800" h="295275">
                <a:moveTo>
                  <a:pt x="0" y="295036"/>
                </a:moveTo>
                <a:lnTo>
                  <a:pt x="50478" y="0"/>
                </a:lnTo>
              </a:path>
            </a:pathLst>
          </a:custGeom>
          <a:ln w="8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07160" y="6197346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4">
                <a:moveTo>
                  <a:pt x="0" y="0"/>
                </a:moveTo>
                <a:lnTo>
                  <a:pt x="468978" y="0"/>
                </a:lnTo>
              </a:path>
            </a:pathLst>
          </a:custGeom>
          <a:ln w="78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67406" y="6165913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5568" y="0"/>
                </a:lnTo>
              </a:path>
            </a:pathLst>
          </a:custGeom>
          <a:ln w="7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591481" y="6243396"/>
            <a:ext cx="196977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spc="85" dirty="0">
                <a:latin typeface="Symbol"/>
                <a:cs typeface="Symbol"/>
              </a:rPr>
              <a:t></a:t>
            </a:r>
            <a:r>
              <a:rPr sz="2750" spc="85" dirty="0">
                <a:latin typeface="Times New Roman"/>
                <a:cs typeface="Times New Roman"/>
              </a:rPr>
              <a:t>100 </a:t>
            </a:r>
            <a:r>
              <a:rPr sz="2750" spc="55" dirty="0">
                <a:latin typeface="Symbol"/>
                <a:cs typeface="Symbol"/>
              </a:rPr>
              <a:t></a:t>
            </a:r>
            <a:r>
              <a:rPr sz="2750" spc="365" dirty="0">
                <a:latin typeface="Times New Roman"/>
                <a:cs typeface="Times New Roman"/>
              </a:rPr>
              <a:t> </a:t>
            </a:r>
            <a:r>
              <a:rPr sz="2750" spc="25" dirty="0">
                <a:latin typeface="Times New Roman"/>
                <a:cs typeface="Times New Roman"/>
              </a:rPr>
              <a:t>9.5%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28861" y="5998297"/>
            <a:ext cx="1416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5" dirty="0">
                <a:latin typeface="Symbol"/>
                <a:cs typeface="Symbol"/>
              </a:rPr>
              <a:t>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74184" y="6210193"/>
            <a:ext cx="5130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Times New Roman"/>
                <a:cs typeface="Times New Roman"/>
              </a:rPr>
              <a:t>1</a:t>
            </a:r>
            <a:r>
              <a:rPr sz="1600" spc="-25" dirty="0">
                <a:latin typeface="Symbol"/>
                <a:cs typeface="Symbol"/>
              </a:rPr>
              <a:t></a:t>
            </a:r>
            <a:r>
              <a:rPr sz="1700" i="1" spc="-25" dirty="0">
                <a:latin typeface="Symbol"/>
                <a:cs typeface="Symbol"/>
              </a:rPr>
              <a:t></a:t>
            </a:r>
            <a:r>
              <a:rPr sz="1700" i="1" spc="-95" dirty="0">
                <a:latin typeface="Times New Roman"/>
                <a:cs typeface="Times New Roman"/>
              </a:rPr>
              <a:t> </a:t>
            </a:r>
            <a:r>
              <a:rPr sz="1725" spc="30" baseline="36231" dirty="0">
                <a:latin typeface="Times New Roman"/>
                <a:cs typeface="Times New Roman"/>
              </a:rPr>
              <a:t>2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32495" y="5853720"/>
            <a:ext cx="20574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i="1" spc="-240" dirty="0">
                <a:latin typeface="Symbol"/>
                <a:cs typeface="Symbol"/>
              </a:rPr>
              <a:t>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14575" y="6243396"/>
            <a:ext cx="112014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20" dirty="0">
                <a:latin typeface="Times New Roman"/>
                <a:cs typeface="Times New Roman"/>
              </a:rPr>
              <a:t>P</a:t>
            </a:r>
            <a:r>
              <a:rPr sz="2750" spc="-20" dirty="0">
                <a:latin typeface="Times New Roman"/>
                <a:cs typeface="Times New Roman"/>
              </a:rPr>
              <a:t>.</a:t>
            </a:r>
            <a:r>
              <a:rPr sz="2750" i="1" spc="-20" dirty="0">
                <a:latin typeface="Times New Roman"/>
                <a:cs typeface="Times New Roman"/>
              </a:rPr>
              <a:t>O </a:t>
            </a:r>
            <a:r>
              <a:rPr sz="2750" spc="55" dirty="0">
                <a:latin typeface="Symbol"/>
                <a:cs typeface="Symbol"/>
              </a:rPr>
              <a:t>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i="1" spc="45" dirty="0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5290</Words>
  <Application>Microsoft Office PowerPoint</Application>
  <PresentationFormat>Widescreen</PresentationFormat>
  <Paragraphs>798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Century</vt:lpstr>
      <vt:lpstr>MT Extra</vt:lpstr>
      <vt:lpstr>Symbol</vt:lpstr>
      <vt:lpstr>Times New Roman</vt:lpstr>
      <vt:lpstr>Trebuchet MS</vt:lpstr>
      <vt:lpstr>Verdana</vt:lpstr>
      <vt:lpstr>Wingdings</vt:lpstr>
      <vt:lpstr>Office Theme</vt:lpstr>
      <vt:lpstr>PowerPoint Presentation</vt:lpstr>
      <vt:lpstr>Outline:</vt:lpstr>
      <vt:lpstr>Higher Order Systems Response</vt:lpstr>
      <vt:lpstr>Higher Order Systems Response</vt:lpstr>
      <vt:lpstr>Higher Order Systems Response</vt:lpstr>
      <vt:lpstr>The s-Plane Root Location and The Transient Response</vt:lpstr>
      <vt:lpstr>Example#10</vt:lpstr>
      <vt:lpstr>Example#10</vt:lpstr>
      <vt:lpstr>Example#10</vt:lpstr>
      <vt:lpstr>Example#11</vt:lpstr>
      <vt:lpstr>Example#11</vt:lpstr>
      <vt:lpstr>Example#11</vt:lpstr>
      <vt:lpstr>Example#11</vt:lpstr>
      <vt:lpstr>Example#11</vt:lpstr>
      <vt:lpstr>Example#11</vt:lpstr>
      <vt:lpstr>Example#12</vt:lpstr>
      <vt:lpstr>Example#13</vt:lpstr>
      <vt:lpstr>Example#14</vt:lpstr>
      <vt:lpstr>Example#15</vt:lpstr>
      <vt:lpstr>Example#16</vt:lpstr>
      <vt:lpstr>Example#16</vt:lpstr>
      <vt:lpstr>Example#16</vt:lpstr>
      <vt:lpstr>Steady-State Error</vt:lpstr>
      <vt:lpstr>Steady-state error</vt:lpstr>
      <vt:lpstr>Steady-state error</vt:lpstr>
      <vt:lpstr>Static Error Constants</vt:lpstr>
      <vt:lpstr>Summary of steady-state errors</vt:lpstr>
      <vt:lpstr>Example</vt:lpstr>
      <vt:lpstr>Example (Cont.)</vt:lpstr>
      <vt:lpstr>Example</vt:lpstr>
      <vt:lpstr>Example (Cont.)</vt:lpstr>
      <vt:lpstr>Example</vt:lpstr>
      <vt:lpstr>Example (Cont.)</vt:lpstr>
      <vt:lpstr>Routh-Hurwitz criterion</vt:lpstr>
      <vt:lpstr>The Concept of Stability</vt:lpstr>
      <vt:lpstr>The Routh-Hurwitz Method Stability Criteria</vt:lpstr>
      <vt:lpstr>The Routh-Hurwitz Method Stability Criteria</vt:lpstr>
      <vt:lpstr>The Routh-Hurwitz Method Stability Criteria</vt:lpstr>
      <vt:lpstr>Example</vt:lpstr>
      <vt:lpstr>Example (Cont.)</vt:lpstr>
      <vt:lpstr>Example</vt:lpstr>
      <vt:lpstr>Example</vt:lpstr>
      <vt:lpstr>Example</vt:lpstr>
      <vt:lpstr>Example (Cont.)</vt:lpstr>
      <vt:lpstr>Introduction to PID Control</vt:lpstr>
      <vt:lpstr>Introduction</vt:lpstr>
      <vt:lpstr>The PID controller</vt:lpstr>
      <vt:lpstr>The PID controller</vt:lpstr>
      <vt:lpstr>The characteristics of P, I, and D controllers</vt:lpstr>
      <vt:lpstr>Example Problem</vt:lpstr>
      <vt:lpstr>Open-loop step response</vt:lpstr>
      <vt:lpstr>Open-loop step response</vt:lpstr>
      <vt:lpstr>Closed Loop with P-Controller</vt:lpstr>
      <vt:lpstr>Closed Loop with P-Controller</vt:lpstr>
      <vt:lpstr>Closed Loop with PD-Controller</vt:lpstr>
      <vt:lpstr>Closed Loop with PD-Controller</vt:lpstr>
      <vt:lpstr>Closed Loop with PI-Controller</vt:lpstr>
      <vt:lpstr>Closed Loop with PI-Controller</vt:lpstr>
      <vt:lpstr>Closed Loop with PID-Controller</vt:lpstr>
      <vt:lpstr>Closed Loop with PID-Controller</vt:lpstr>
      <vt:lpstr>General tips for designing a PID 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(1)  Introduction</dc:title>
  <dc:creator>Amr Elsaid</dc:creator>
  <cp:lastModifiedBy>Parvaneh Es</cp:lastModifiedBy>
  <cp:revision>2</cp:revision>
  <dcterms:created xsi:type="dcterms:W3CDTF">2020-04-05T17:57:09Z</dcterms:created>
  <dcterms:modified xsi:type="dcterms:W3CDTF">2020-09-28T12:07:58Z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2020-04-05T00:00:00Z</vt:filetime>
  </property>
</Properties>
</file>