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2" r:id="rId90"/>
    <p:sldId id="353" r:id="rId91"/>
    <p:sldId id="354" r:id="rId92"/>
    <p:sldId id="355" r:id="rId93"/>
    <p:sldId id="356" r:id="rId94"/>
    <p:sldId id="357" r:id="rId95"/>
    <p:sldId id="358" r:id="rId96"/>
    <p:sldId id="359" r:id="rId97"/>
    <p:sldId id="360" r:id="rId98"/>
    <p:sldId id="361" r:id="rId99"/>
    <p:sldId id="362" r:id="rId10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420" y="1070863"/>
            <a:ext cx="7341158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64158" y="3505276"/>
            <a:ext cx="7015683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619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619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343400" y="2705100"/>
            <a:ext cx="3733800" cy="1338580"/>
          </a:xfrm>
          <a:custGeom>
            <a:avLst/>
            <a:gdLst/>
            <a:ahLst/>
            <a:cxnLst/>
            <a:rect l="l" t="t" r="r" b="b"/>
            <a:pathLst>
              <a:path w="3733800" h="1338579">
                <a:moveTo>
                  <a:pt x="3510788" y="0"/>
                </a:moveTo>
                <a:lnTo>
                  <a:pt x="223012" y="0"/>
                </a:lnTo>
                <a:lnTo>
                  <a:pt x="178060" y="4529"/>
                </a:lnTo>
                <a:lnTo>
                  <a:pt x="136195" y="17522"/>
                </a:lnTo>
                <a:lnTo>
                  <a:pt x="98313" y="38080"/>
                </a:lnTo>
                <a:lnTo>
                  <a:pt x="65309" y="65309"/>
                </a:lnTo>
                <a:lnTo>
                  <a:pt x="38080" y="98313"/>
                </a:lnTo>
                <a:lnTo>
                  <a:pt x="17522" y="136195"/>
                </a:lnTo>
                <a:lnTo>
                  <a:pt x="4529" y="178060"/>
                </a:lnTo>
                <a:lnTo>
                  <a:pt x="0" y="223012"/>
                </a:lnTo>
                <a:lnTo>
                  <a:pt x="0" y="1115060"/>
                </a:lnTo>
                <a:lnTo>
                  <a:pt x="4529" y="1160011"/>
                </a:lnTo>
                <a:lnTo>
                  <a:pt x="17522" y="1201876"/>
                </a:lnTo>
                <a:lnTo>
                  <a:pt x="38080" y="1239758"/>
                </a:lnTo>
                <a:lnTo>
                  <a:pt x="65309" y="1272762"/>
                </a:lnTo>
                <a:lnTo>
                  <a:pt x="98313" y="1299991"/>
                </a:lnTo>
                <a:lnTo>
                  <a:pt x="136195" y="1320549"/>
                </a:lnTo>
                <a:lnTo>
                  <a:pt x="178060" y="1333542"/>
                </a:lnTo>
                <a:lnTo>
                  <a:pt x="223012" y="1338072"/>
                </a:lnTo>
                <a:lnTo>
                  <a:pt x="3510788" y="1338072"/>
                </a:lnTo>
                <a:lnTo>
                  <a:pt x="3555739" y="1333542"/>
                </a:lnTo>
                <a:lnTo>
                  <a:pt x="3597604" y="1320549"/>
                </a:lnTo>
                <a:lnTo>
                  <a:pt x="3635486" y="1299991"/>
                </a:lnTo>
                <a:lnTo>
                  <a:pt x="3668490" y="1272762"/>
                </a:lnTo>
                <a:lnTo>
                  <a:pt x="3695719" y="1239758"/>
                </a:lnTo>
                <a:lnTo>
                  <a:pt x="3716277" y="1201876"/>
                </a:lnTo>
                <a:lnTo>
                  <a:pt x="3729270" y="1160011"/>
                </a:lnTo>
                <a:lnTo>
                  <a:pt x="3733800" y="1115060"/>
                </a:lnTo>
                <a:lnTo>
                  <a:pt x="3733800" y="223012"/>
                </a:lnTo>
                <a:lnTo>
                  <a:pt x="3729270" y="178060"/>
                </a:lnTo>
                <a:lnTo>
                  <a:pt x="3716277" y="136195"/>
                </a:lnTo>
                <a:lnTo>
                  <a:pt x="3695719" y="98313"/>
                </a:lnTo>
                <a:lnTo>
                  <a:pt x="3668490" y="65309"/>
                </a:lnTo>
                <a:lnTo>
                  <a:pt x="3635486" y="38080"/>
                </a:lnTo>
                <a:lnTo>
                  <a:pt x="3597604" y="17522"/>
                </a:lnTo>
                <a:lnTo>
                  <a:pt x="3555739" y="4529"/>
                </a:lnTo>
                <a:lnTo>
                  <a:pt x="351078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343400" y="2705100"/>
            <a:ext cx="3733800" cy="1338580"/>
          </a:xfrm>
          <a:custGeom>
            <a:avLst/>
            <a:gdLst/>
            <a:ahLst/>
            <a:cxnLst/>
            <a:rect l="l" t="t" r="r" b="b"/>
            <a:pathLst>
              <a:path w="3733800" h="1338579">
                <a:moveTo>
                  <a:pt x="0" y="223012"/>
                </a:moveTo>
                <a:lnTo>
                  <a:pt x="4529" y="178060"/>
                </a:lnTo>
                <a:lnTo>
                  <a:pt x="17522" y="136195"/>
                </a:lnTo>
                <a:lnTo>
                  <a:pt x="38080" y="98313"/>
                </a:lnTo>
                <a:lnTo>
                  <a:pt x="65309" y="65309"/>
                </a:lnTo>
                <a:lnTo>
                  <a:pt x="98313" y="38080"/>
                </a:lnTo>
                <a:lnTo>
                  <a:pt x="136195" y="17522"/>
                </a:lnTo>
                <a:lnTo>
                  <a:pt x="178060" y="4529"/>
                </a:lnTo>
                <a:lnTo>
                  <a:pt x="223012" y="0"/>
                </a:lnTo>
                <a:lnTo>
                  <a:pt x="3510788" y="0"/>
                </a:lnTo>
                <a:lnTo>
                  <a:pt x="3555739" y="4529"/>
                </a:lnTo>
                <a:lnTo>
                  <a:pt x="3597604" y="17522"/>
                </a:lnTo>
                <a:lnTo>
                  <a:pt x="3635486" y="38080"/>
                </a:lnTo>
                <a:lnTo>
                  <a:pt x="3668490" y="65309"/>
                </a:lnTo>
                <a:lnTo>
                  <a:pt x="3695719" y="98313"/>
                </a:lnTo>
                <a:lnTo>
                  <a:pt x="3716277" y="136195"/>
                </a:lnTo>
                <a:lnTo>
                  <a:pt x="3729270" y="178060"/>
                </a:lnTo>
                <a:lnTo>
                  <a:pt x="3733800" y="223012"/>
                </a:lnTo>
                <a:lnTo>
                  <a:pt x="3733800" y="1115060"/>
                </a:lnTo>
                <a:lnTo>
                  <a:pt x="3729270" y="1160011"/>
                </a:lnTo>
                <a:lnTo>
                  <a:pt x="3716277" y="1201876"/>
                </a:lnTo>
                <a:lnTo>
                  <a:pt x="3695719" y="1239758"/>
                </a:lnTo>
                <a:lnTo>
                  <a:pt x="3668490" y="1272762"/>
                </a:lnTo>
                <a:lnTo>
                  <a:pt x="3635486" y="1299991"/>
                </a:lnTo>
                <a:lnTo>
                  <a:pt x="3597604" y="1320549"/>
                </a:lnTo>
                <a:lnTo>
                  <a:pt x="3555739" y="1333542"/>
                </a:lnTo>
                <a:lnTo>
                  <a:pt x="3510788" y="1338072"/>
                </a:lnTo>
                <a:lnTo>
                  <a:pt x="223012" y="1338072"/>
                </a:lnTo>
                <a:lnTo>
                  <a:pt x="178060" y="1333542"/>
                </a:lnTo>
                <a:lnTo>
                  <a:pt x="136195" y="1320549"/>
                </a:lnTo>
                <a:lnTo>
                  <a:pt x="98313" y="1299991"/>
                </a:lnTo>
                <a:lnTo>
                  <a:pt x="65309" y="1272762"/>
                </a:lnTo>
                <a:lnTo>
                  <a:pt x="38080" y="1239758"/>
                </a:lnTo>
                <a:lnTo>
                  <a:pt x="17522" y="1201876"/>
                </a:lnTo>
                <a:lnTo>
                  <a:pt x="4529" y="1160011"/>
                </a:lnTo>
                <a:lnTo>
                  <a:pt x="0" y="1115060"/>
                </a:lnTo>
                <a:lnTo>
                  <a:pt x="0" y="2230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9961" y="30487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08353" y="3137154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619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619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619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0767" y="60147"/>
            <a:ext cx="7122464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904" y="1308861"/>
            <a:ext cx="8378190" cy="3098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7097" y="6418797"/>
            <a:ext cx="343534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619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‹#›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5561" y="12961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2600" y="2514600"/>
            <a:ext cx="6535673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z="4000" spc="-20" dirty="0" smtClean="0"/>
              <a:t>Adaptive Optimal control</a:t>
            </a:r>
            <a:br>
              <a:rPr lang="en-GB" sz="4000" spc="-20" dirty="0" smtClean="0"/>
            </a:br>
            <a:r>
              <a:rPr lang="en-GB" sz="4000" spc="-20" dirty="0" smtClean="0"/>
              <a:t>Section I:</a:t>
            </a:r>
            <a:br>
              <a:rPr lang="en-GB" sz="4000" spc="-20" dirty="0" smtClean="0"/>
            </a:br>
            <a:r>
              <a:rPr sz="4000" spc="-20" dirty="0" smtClean="0"/>
              <a:t>Control </a:t>
            </a:r>
            <a:r>
              <a:rPr sz="4000" spc="-35" dirty="0" smtClean="0"/>
              <a:t>System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6401" y="2043811"/>
            <a:ext cx="439991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5" dirty="0">
                <a:latin typeface="Calibri"/>
                <a:cs typeface="Calibri"/>
              </a:rPr>
              <a:t>Combining </a:t>
            </a:r>
            <a:r>
              <a:rPr sz="2900" b="1" spc="-10" dirty="0">
                <a:latin typeface="Calibri"/>
                <a:cs typeface="Calibri"/>
              </a:rPr>
              <a:t>above</a:t>
            </a:r>
            <a:r>
              <a:rPr sz="2900" b="1" spc="-80" dirty="0">
                <a:latin typeface="Calibri"/>
                <a:cs typeface="Calibri"/>
              </a:rPr>
              <a:t> </a:t>
            </a:r>
            <a:r>
              <a:rPr sz="2900" b="1" spc="-5" dirty="0">
                <a:latin typeface="Calibri"/>
                <a:cs typeface="Calibri"/>
              </a:rPr>
              <a:t>definitions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940" y="3178251"/>
            <a:ext cx="77311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803400" algn="l"/>
                <a:tab pos="2324100" algn="l"/>
                <a:tab pos="4575810" algn="l"/>
              </a:tabLst>
            </a:pPr>
            <a:r>
              <a:rPr sz="4800" b="1" spc="-7" baseline="3472" dirty="0">
                <a:solidFill>
                  <a:srgbClr val="FF0000"/>
                </a:solidFill>
                <a:latin typeface="Tahoma"/>
                <a:cs typeface="Tahoma"/>
              </a:rPr>
              <a:t>System	</a:t>
            </a:r>
            <a:r>
              <a:rPr sz="4800" b="1" spc="7" baseline="6076" dirty="0">
                <a:solidFill>
                  <a:srgbClr val="FF0000"/>
                </a:solidFill>
                <a:latin typeface="Tahoma"/>
                <a:cs typeface="Tahoma"/>
              </a:rPr>
              <a:t>+	</a:t>
            </a:r>
            <a:r>
              <a:rPr sz="3200" b="1" dirty="0">
                <a:solidFill>
                  <a:srgbClr val="FF0000"/>
                </a:solidFill>
                <a:latin typeface="Tahoma"/>
                <a:cs typeface="Tahoma"/>
              </a:rPr>
              <a:t>Control</a:t>
            </a:r>
            <a:r>
              <a:rPr sz="3200" b="1" spc="4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5" dirty="0">
                <a:solidFill>
                  <a:srgbClr val="FF0000"/>
                </a:solidFill>
                <a:latin typeface="Tahoma"/>
                <a:cs typeface="Tahoma"/>
              </a:rPr>
              <a:t>=	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Control</a:t>
            </a:r>
            <a:r>
              <a:rPr sz="3200" b="1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21665"/>
            <a:ext cx="2573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Control</a:t>
            </a:r>
            <a:r>
              <a:rPr spc="-5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754907"/>
            <a:ext cx="822515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arrangement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20" dirty="0">
                <a:latin typeface="Calibri"/>
                <a:cs typeface="Calibri"/>
              </a:rPr>
              <a:t>physical </a:t>
            </a:r>
            <a:r>
              <a:rPr sz="2800" spc="-10" dirty="0">
                <a:latin typeface="Calibri"/>
                <a:cs typeface="Calibri"/>
              </a:rPr>
              <a:t>elements  connected in </a:t>
            </a:r>
            <a:r>
              <a:rPr sz="2800" dirty="0">
                <a:latin typeface="Calibri"/>
                <a:cs typeface="Calibri"/>
              </a:rPr>
              <a:t>such </a:t>
            </a:r>
            <a:r>
              <a:rPr sz="2800" spc="-5" dirty="0">
                <a:latin typeface="Calibri"/>
                <a:cs typeface="Calibri"/>
              </a:rPr>
              <a:t>a manner </a:t>
            </a:r>
            <a:r>
              <a:rPr sz="2800" dirty="0">
                <a:latin typeface="Calibri"/>
                <a:cs typeface="Calibri"/>
              </a:rPr>
              <a:t>so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to regulate, </a:t>
            </a:r>
            <a:r>
              <a:rPr sz="2800" spc="-10" dirty="0">
                <a:latin typeface="Calibri"/>
                <a:cs typeface="Calibri"/>
              </a:rPr>
              <a:t>direct 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command </a:t>
            </a:r>
            <a:r>
              <a:rPr sz="2800" spc="-5" dirty="0">
                <a:latin typeface="Calibri"/>
                <a:cs typeface="Calibri"/>
              </a:rPr>
              <a:t>itself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achieve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certain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objective.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0161" y="2058161"/>
            <a:ext cx="2971800" cy="14478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294005" rIns="0" bIns="0" rtlCol="0">
            <a:spAutoFit/>
          </a:bodyPr>
          <a:lstStyle/>
          <a:p>
            <a:pPr marL="818515" marR="710565" indent="-193675">
              <a:lnSpc>
                <a:spcPct val="100000"/>
              </a:lnSpc>
              <a:spcBef>
                <a:spcPts val="2315"/>
              </a:spcBef>
            </a:pPr>
            <a:r>
              <a:rPr sz="3200" b="1" spc="-30" dirty="0">
                <a:latin typeface="Calibri"/>
                <a:cs typeface="Calibri"/>
              </a:rPr>
              <a:t>C</a:t>
            </a:r>
            <a:r>
              <a:rPr sz="3200" b="1" spc="-5" dirty="0">
                <a:latin typeface="Calibri"/>
                <a:cs typeface="Calibri"/>
              </a:rPr>
              <a:t>ONT</a:t>
            </a:r>
            <a:r>
              <a:rPr sz="3200" b="1" spc="-40" dirty="0">
                <a:latin typeface="Calibri"/>
                <a:cs typeface="Calibri"/>
              </a:rPr>
              <a:t>R</a:t>
            </a:r>
            <a:r>
              <a:rPr sz="3200" b="1" spc="-5" dirty="0">
                <a:latin typeface="Calibri"/>
                <a:cs typeface="Calibri"/>
              </a:rPr>
              <a:t>OL 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5400" y="26756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5" h="287655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2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5" h="287655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5" h="287655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5" h="287655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5" h="287655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5" h="287655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2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1200" y="26756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4" h="287655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1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4" h="287655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4" h="287655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4" h="287655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4" h="287655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4" h="287655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1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74394" y="2241930"/>
            <a:ext cx="75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Inp</a:t>
            </a:r>
            <a:r>
              <a:rPr sz="2400" dirty="0">
                <a:latin typeface="Tahoma"/>
                <a:cs typeface="Tahoma"/>
              </a:rPr>
              <a:t>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5628" y="2241930"/>
            <a:ext cx="955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5193"/>
            <a:ext cx="7016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Difference between </a:t>
            </a:r>
            <a:r>
              <a:rPr sz="2800" spc="-30" dirty="0"/>
              <a:t>System </a:t>
            </a:r>
            <a:r>
              <a:rPr sz="2800" spc="-5" dirty="0"/>
              <a:t>and </a:t>
            </a:r>
            <a:r>
              <a:rPr sz="2800" spc="-15" dirty="0"/>
              <a:t>Control</a:t>
            </a:r>
            <a:r>
              <a:rPr sz="2800" spc="170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67561" y="2344673"/>
            <a:ext cx="1524000" cy="12192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295275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2325"/>
              </a:spcBef>
            </a:pPr>
            <a:r>
              <a:rPr sz="2800" spc="-25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809724"/>
            <a:ext cx="915035" cy="287655"/>
          </a:xfrm>
          <a:custGeom>
            <a:avLst/>
            <a:gdLst/>
            <a:ahLst/>
            <a:cxnLst/>
            <a:rect l="l" t="t" r="r" b="b"/>
            <a:pathLst>
              <a:path w="915035" h="287655">
                <a:moveTo>
                  <a:pt x="787448" y="143787"/>
                </a:moveTo>
                <a:lnTo>
                  <a:pt x="642886" y="228115"/>
                </a:lnTo>
                <a:lnTo>
                  <a:pt x="633387" y="236569"/>
                </a:lnTo>
                <a:lnTo>
                  <a:pt x="628054" y="247642"/>
                </a:lnTo>
                <a:lnTo>
                  <a:pt x="627257" y="259905"/>
                </a:lnTo>
                <a:lnTo>
                  <a:pt x="631367" y="271930"/>
                </a:lnTo>
                <a:lnTo>
                  <a:pt x="639815" y="281416"/>
                </a:lnTo>
                <a:lnTo>
                  <a:pt x="650863" y="286758"/>
                </a:lnTo>
                <a:lnTo>
                  <a:pt x="663105" y="287575"/>
                </a:lnTo>
                <a:lnTo>
                  <a:pt x="675132" y="283487"/>
                </a:lnTo>
                <a:lnTo>
                  <a:pt x="859703" y="175791"/>
                </a:lnTo>
                <a:lnTo>
                  <a:pt x="851027" y="175791"/>
                </a:lnTo>
                <a:lnTo>
                  <a:pt x="851027" y="171473"/>
                </a:lnTo>
                <a:lnTo>
                  <a:pt x="834910" y="171473"/>
                </a:lnTo>
                <a:lnTo>
                  <a:pt x="787448" y="143787"/>
                </a:lnTo>
                <a:close/>
              </a:path>
              <a:path w="915035" h="287655">
                <a:moveTo>
                  <a:pt x="732584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732584" y="175791"/>
                </a:lnTo>
                <a:lnTo>
                  <a:pt x="787448" y="143787"/>
                </a:lnTo>
                <a:lnTo>
                  <a:pt x="732584" y="111783"/>
                </a:lnTo>
                <a:close/>
              </a:path>
              <a:path w="915035" h="287655">
                <a:moveTo>
                  <a:pt x="859703" y="111783"/>
                </a:moveTo>
                <a:lnTo>
                  <a:pt x="851027" y="111783"/>
                </a:lnTo>
                <a:lnTo>
                  <a:pt x="851027" y="175791"/>
                </a:lnTo>
                <a:lnTo>
                  <a:pt x="859703" y="175791"/>
                </a:lnTo>
                <a:lnTo>
                  <a:pt x="914552" y="143787"/>
                </a:lnTo>
                <a:lnTo>
                  <a:pt x="859703" y="111783"/>
                </a:lnTo>
                <a:close/>
              </a:path>
              <a:path w="915035" h="287655">
                <a:moveTo>
                  <a:pt x="834910" y="116101"/>
                </a:moveTo>
                <a:lnTo>
                  <a:pt x="787448" y="143787"/>
                </a:lnTo>
                <a:lnTo>
                  <a:pt x="834910" y="171473"/>
                </a:lnTo>
                <a:lnTo>
                  <a:pt x="834910" y="116101"/>
                </a:lnTo>
                <a:close/>
              </a:path>
              <a:path w="915035" h="287655">
                <a:moveTo>
                  <a:pt x="851027" y="116101"/>
                </a:moveTo>
                <a:lnTo>
                  <a:pt x="834910" y="116101"/>
                </a:lnTo>
                <a:lnTo>
                  <a:pt x="834910" y="171473"/>
                </a:lnTo>
                <a:lnTo>
                  <a:pt x="851027" y="171473"/>
                </a:lnTo>
                <a:lnTo>
                  <a:pt x="851027" y="116101"/>
                </a:lnTo>
                <a:close/>
              </a:path>
              <a:path w="915035" h="287655">
                <a:moveTo>
                  <a:pt x="663105" y="0"/>
                </a:moveTo>
                <a:lnTo>
                  <a:pt x="650863" y="817"/>
                </a:lnTo>
                <a:lnTo>
                  <a:pt x="639815" y="6159"/>
                </a:lnTo>
                <a:lnTo>
                  <a:pt x="631367" y="15644"/>
                </a:lnTo>
                <a:lnTo>
                  <a:pt x="627257" y="27670"/>
                </a:lnTo>
                <a:lnTo>
                  <a:pt x="628054" y="39933"/>
                </a:lnTo>
                <a:lnTo>
                  <a:pt x="633387" y="51006"/>
                </a:lnTo>
                <a:lnTo>
                  <a:pt x="642886" y="59459"/>
                </a:lnTo>
                <a:lnTo>
                  <a:pt x="787448" y="143787"/>
                </a:lnTo>
                <a:lnTo>
                  <a:pt x="834910" y="116101"/>
                </a:lnTo>
                <a:lnTo>
                  <a:pt x="851027" y="116101"/>
                </a:lnTo>
                <a:lnTo>
                  <a:pt x="851027" y="111783"/>
                </a:lnTo>
                <a:lnTo>
                  <a:pt x="859703" y="111783"/>
                </a:lnTo>
                <a:lnTo>
                  <a:pt x="675132" y="4087"/>
                </a:lnTo>
                <a:lnTo>
                  <a:pt x="6631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2375153"/>
            <a:ext cx="75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Inp</a:t>
            </a:r>
            <a:r>
              <a:rPr sz="2400" dirty="0">
                <a:latin typeface="Tahoma"/>
                <a:cs typeface="Tahoma"/>
              </a:rPr>
              <a:t>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90800" y="2809724"/>
            <a:ext cx="915035" cy="287655"/>
          </a:xfrm>
          <a:custGeom>
            <a:avLst/>
            <a:gdLst/>
            <a:ahLst/>
            <a:cxnLst/>
            <a:rect l="l" t="t" r="r" b="b"/>
            <a:pathLst>
              <a:path w="915035" h="287655">
                <a:moveTo>
                  <a:pt x="787436" y="143787"/>
                </a:moveTo>
                <a:lnTo>
                  <a:pt x="642874" y="228115"/>
                </a:lnTo>
                <a:lnTo>
                  <a:pt x="633388" y="236569"/>
                </a:lnTo>
                <a:lnTo>
                  <a:pt x="628046" y="247642"/>
                </a:lnTo>
                <a:lnTo>
                  <a:pt x="627229" y="259905"/>
                </a:lnTo>
                <a:lnTo>
                  <a:pt x="631317" y="271930"/>
                </a:lnTo>
                <a:lnTo>
                  <a:pt x="639770" y="281416"/>
                </a:lnTo>
                <a:lnTo>
                  <a:pt x="650843" y="286758"/>
                </a:lnTo>
                <a:lnTo>
                  <a:pt x="663106" y="287575"/>
                </a:lnTo>
                <a:lnTo>
                  <a:pt x="675132" y="283487"/>
                </a:lnTo>
                <a:lnTo>
                  <a:pt x="859683" y="175791"/>
                </a:lnTo>
                <a:lnTo>
                  <a:pt x="851026" y="175791"/>
                </a:lnTo>
                <a:lnTo>
                  <a:pt x="851026" y="171473"/>
                </a:lnTo>
                <a:lnTo>
                  <a:pt x="834898" y="171473"/>
                </a:lnTo>
                <a:lnTo>
                  <a:pt x="787436" y="143787"/>
                </a:lnTo>
                <a:close/>
              </a:path>
              <a:path w="915035" h="287655">
                <a:moveTo>
                  <a:pt x="7325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732572" y="175791"/>
                </a:lnTo>
                <a:lnTo>
                  <a:pt x="787436" y="143787"/>
                </a:lnTo>
                <a:lnTo>
                  <a:pt x="732572" y="111783"/>
                </a:lnTo>
                <a:close/>
              </a:path>
              <a:path w="915035" h="287655">
                <a:moveTo>
                  <a:pt x="859683" y="111783"/>
                </a:moveTo>
                <a:lnTo>
                  <a:pt x="851026" y="111783"/>
                </a:lnTo>
                <a:lnTo>
                  <a:pt x="851026" y="175791"/>
                </a:lnTo>
                <a:lnTo>
                  <a:pt x="859683" y="175791"/>
                </a:lnTo>
                <a:lnTo>
                  <a:pt x="914526" y="143787"/>
                </a:lnTo>
                <a:lnTo>
                  <a:pt x="859683" y="111783"/>
                </a:lnTo>
                <a:close/>
              </a:path>
              <a:path w="915035" h="287655">
                <a:moveTo>
                  <a:pt x="834898" y="116101"/>
                </a:moveTo>
                <a:lnTo>
                  <a:pt x="787436" y="143787"/>
                </a:lnTo>
                <a:lnTo>
                  <a:pt x="834898" y="171473"/>
                </a:lnTo>
                <a:lnTo>
                  <a:pt x="834898" y="116101"/>
                </a:lnTo>
                <a:close/>
              </a:path>
              <a:path w="915035" h="287655">
                <a:moveTo>
                  <a:pt x="851026" y="116101"/>
                </a:moveTo>
                <a:lnTo>
                  <a:pt x="834898" y="116101"/>
                </a:lnTo>
                <a:lnTo>
                  <a:pt x="834898" y="171473"/>
                </a:lnTo>
                <a:lnTo>
                  <a:pt x="851026" y="171473"/>
                </a:lnTo>
                <a:lnTo>
                  <a:pt x="851026" y="116101"/>
                </a:lnTo>
                <a:close/>
              </a:path>
              <a:path w="915035" h="287655">
                <a:moveTo>
                  <a:pt x="663106" y="0"/>
                </a:moveTo>
                <a:lnTo>
                  <a:pt x="650843" y="817"/>
                </a:lnTo>
                <a:lnTo>
                  <a:pt x="639770" y="6159"/>
                </a:lnTo>
                <a:lnTo>
                  <a:pt x="631317" y="15644"/>
                </a:lnTo>
                <a:lnTo>
                  <a:pt x="627229" y="27670"/>
                </a:lnTo>
                <a:lnTo>
                  <a:pt x="628046" y="39933"/>
                </a:lnTo>
                <a:lnTo>
                  <a:pt x="633388" y="51006"/>
                </a:lnTo>
                <a:lnTo>
                  <a:pt x="642874" y="59459"/>
                </a:lnTo>
                <a:lnTo>
                  <a:pt x="787436" y="143787"/>
                </a:lnTo>
                <a:lnTo>
                  <a:pt x="834898" y="116101"/>
                </a:lnTo>
                <a:lnTo>
                  <a:pt x="851026" y="116101"/>
                </a:lnTo>
                <a:lnTo>
                  <a:pt x="851026" y="111783"/>
                </a:lnTo>
                <a:lnTo>
                  <a:pt x="859683" y="111783"/>
                </a:lnTo>
                <a:lnTo>
                  <a:pt x="675132" y="4087"/>
                </a:lnTo>
                <a:lnTo>
                  <a:pt x="663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72961" y="2344673"/>
            <a:ext cx="1524000" cy="12192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48920" marR="222250" indent="-20320">
              <a:lnSpc>
                <a:spcPct val="100000"/>
              </a:lnSpc>
              <a:spcBef>
                <a:spcPts val="165"/>
              </a:spcBef>
            </a:pPr>
            <a:r>
              <a:rPr sz="2800" spc="-10" dirty="0">
                <a:latin typeface="Calibri"/>
                <a:cs typeface="Calibri"/>
              </a:rPr>
              <a:t>Co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ol  </a:t>
            </a:r>
            <a:r>
              <a:rPr sz="2800" spc="-3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57800" y="2809724"/>
            <a:ext cx="915035" cy="287655"/>
          </a:xfrm>
          <a:custGeom>
            <a:avLst/>
            <a:gdLst/>
            <a:ahLst/>
            <a:cxnLst/>
            <a:rect l="l" t="t" r="r" b="b"/>
            <a:pathLst>
              <a:path w="915035" h="287655">
                <a:moveTo>
                  <a:pt x="787436" y="143787"/>
                </a:moveTo>
                <a:lnTo>
                  <a:pt x="642874" y="228115"/>
                </a:lnTo>
                <a:lnTo>
                  <a:pt x="633388" y="236569"/>
                </a:lnTo>
                <a:lnTo>
                  <a:pt x="628046" y="247642"/>
                </a:lnTo>
                <a:lnTo>
                  <a:pt x="627229" y="259905"/>
                </a:lnTo>
                <a:lnTo>
                  <a:pt x="631316" y="271930"/>
                </a:lnTo>
                <a:lnTo>
                  <a:pt x="639770" y="281416"/>
                </a:lnTo>
                <a:lnTo>
                  <a:pt x="650843" y="286758"/>
                </a:lnTo>
                <a:lnTo>
                  <a:pt x="663106" y="287575"/>
                </a:lnTo>
                <a:lnTo>
                  <a:pt x="675132" y="283487"/>
                </a:lnTo>
                <a:lnTo>
                  <a:pt x="859683" y="175791"/>
                </a:lnTo>
                <a:lnTo>
                  <a:pt x="851026" y="175791"/>
                </a:lnTo>
                <a:lnTo>
                  <a:pt x="851026" y="171473"/>
                </a:lnTo>
                <a:lnTo>
                  <a:pt x="834898" y="171473"/>
                </a:lnTo>
                <a:lnTo>
                  <a:pt x="787436" y="143787"/>
                </a:lnTo>
                <a:close/>
              </a:path>
              <a:path w="915035" h="287655">
                <a:moveTo>
                  <a:pt x="7325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732572" y="175791"/>
                </a:lnTo>
                <a:lnTo>
                  <a:pt x="787436" y="143787"/>
                </a:lnTo>
                <a:lnTo>
                  <a:pt x="732572" y="111783"/>
                </a:lnTo>
                <a:close/>
              </a:path>
              <a:path w="915035" h="287655">
                <a:moveTo>
                  <a:pt x="859683" y="111783"/>
                </a:moveTo>
                <a:lnTo>
                  <a:pt x="851026" y="111783"/>
                </a:lnTo>
                <a:lnTo>
                  <a:pt x="851026" y="175791"/>
                </a:lnTo>
                <a:lnTo>
                  <a:pt x="859683" y="175791"/>
                </a:lnTo>
                <a:lnTo>
                  <a:pt x="914526" y="143787"/>
                </a:lnTo>
                <a:lnTo>
                  <a:pt x="859683" y="111783"/>
                </a:lnTo>
                <a:close/>
              </a:path>
              <a:path w="915035" h="287655">
                <a:moveTo>
                  <a:pt x="834898" y="116101"/>
                </a:moveTo>
                <a:lnTo>
                  <a:pt x="787436" y="143787"/>
                </a:lnTo>
                <a:lnTo>
                  <a:pt x="834898" y="171473"/>
                </a:lnTo>
                <a:lnTo>
                  <a:pt x="834898" y="116101"/>
                </a:lnTo>
                <a:close/>
              </a:path>
              <a:path w="915035" h="287655">
                <a:moveTo>
                  <a:pt x="851026" y="116101"/>
                </a:moveTo>
                <a:lnTo>
                  <a:pt x="834898" y="116101"/>
                </a:lnTo>
                <a:lnTo>
                  <a:pt x="834898" y="171473"/>
                </a:lnTo>
                <a:lnTo>
                  <a:pt x="851026" y="171473"/>
                </a:lnTo>
                <a:lnTo>
                  <a:pt x="851026" y="116101"/>
                </a:lnTo>
                <a:close/>
              </a:path>
              <a:path w="915035" h="287655">
                <a:moveTo>
                  <a:pt x="663106" y="0"/>
                </a:moveTo>
                <a:lnTo>
                  <a:pt x="650843" y="817"/>
                </a:lnTo>
                <a:lnTo>
                  <a:pt x="639770" y="6159"/>
                </a:lnTo>
                <a:lnTo>
                  <a:pt x="631316" y="15644"/>
                </a:lnTo>
                <a:lnTo>
                  <a:pt x="627229" y="27670"/>
                </a:lnTo>
                <a:lnTo>
                  <a:pt x="628046" y="39933"/>
                </a:lnTo>
                <a:lnTo>
                  <a:pt x="633388" y="51006"/>
                </a:lnTo>
                <a:lnTo>
                  <a:pt x="642874" y="59459"/>
                </a:lnTo>
                <a:lnTo>
                  <a:pt x="787436" y="143787"/>
                </a:lnTo>
                <a:lnTo>
                  <a:pt x="834898" y="116101"/>
                </a:lnTo>
                <a:lnTo>
                  <a:pt x="851026" y="116101"/>
                </a:lnTo>
                <a:lnTo>
                  <a:pt x="851026" y="111783"/>
                </a:lnTo>
                <a:lnTo>
                  <a:pt x="859683" y="111783"/>
                </a:lnTo>
                <a:lnTo>
                  <a:pt x="675132" y="4087"/>
                </a:lnTo>
                <a:lnTo>
                  <a:pt x="663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85028" y="2375153"/>
            <a:ext cx="75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Inp</a:t>
            </a:r>
            <a:r>
              <a:rPr sz="2400" dirty="0">
                <a:latin typeface="Tahoma"/>
                <a:cs typeface="Tahoma"/>
              </a:rPr>
              <a:t>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28609" y="2445512"/>
            <a:ext cx="9969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3300"/>
                </a:solidFill>
                <a:latin typeface="Tahoma"/>
                <a:cs typeface="Tahoma"/>
              </a:rPr>
              <a:t>D</a:t>
            </a:r>
            <a:r>
              <a:rPr sz="2000" b="1" spc="-10" dirty="0">
                <a:solidFill>
                  <a:srgbClr val="FF3300"/>
                </a:solidFill>
                <a:latin typeface="Tahoma"/>
                <a:cs typeface="Tahoma"/>
              </a:rPr>
              <a:t>e</a:t>
            </a:r>
            <a:r>
              <a:rPr sz="2000" b="1" dirty="0">
                <a:solidFill>
                  <a:srgbClr val="FF3300"/>
                </a:solidFill>
                <a:latin typeface="Tahoma"/>
                <a:cs typeface="Tahoma"/>
              </a:rPr>
              <a:t>si</a:t>
            </a:r>
            <a:r>
              <a:rPr sz="2000" b="1" spc="-10" dirty="0">
                <a:solidFill>
                  <a:srgbClr val="FF3300"/>
                </a:solidFill>
                <a:latin typeface="Tahoma"/>
                <a:cs typeface="Tahoma"/>
              </a:rPr>
              <a:t>r</a:t>
            </a:r>
            <a:r>
              <a:rPr sz="2000" b="1" dirty="0">
                <a:solidFill>
                  <a:srgbClr val="FF3300"/>
                </a:solidFill>
                <a:latin typeface="Tahoma"/>
                <a:cs typeface="Tahoma"/>
              </a:rPr>
              <a:t>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28609" y="3055112"/>
            <a:ext cx="91884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3300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96200" y="2809724"/>
            <a:ext cx="915035" cy="287655"/>
          </a:xfrm>
          <a:custGeom>
            <a:avLst/>
            <a:gdLst/>
            <a:ahLst/>
            <a:cxnLst/>
            <a:rect l="l" t="t" r="r" b="b"/>
            <a:pathLst>
              <a:path w="915034" h="287655">
                <a:moveTo>
                  <a:pt x="787436" y="143787"/>
                </a:moveTo>
                <a:lnTo>
                  <a:pt x="642874" y="228115"/>
                </a:lnTo>
                <a:lnTo>
                  <a:pt x="633388" y="236569"/>
                </a:lnTo>
                <a:lnTo>
                  <a:pt x="628046" y="247642"/>
                </a:lnTo>
                <a:lnTo>
                  <a:pt x="627229" y="259905"/>
                </a:lnTo>
                <a:lnTo>
                  <a:pt x="631317" y="271930"/>
                </a:lnTo>
                <a:lnTo>
                  <a:pt x="639770" y="281416"/>
                </a:lnTo>
                <a:lnTo>
                  <a:pt x="650843" y="286758"/>
                </a:lnTo>
                <a:lnTo>
                  <a:pt x="663106" y="287575"/>
                </a:lnTo>
                <a:lnTo>
                  <a:pt x="675131" y="283487"/>
                </a:lnTo>
                <a:lnTo>
                  <a:pt x="859683" y="175791"/>
                </a:lnTo>
                <a:lnTo>
                  <a:pt x="851026" y="175791"/>
                </a:lnTo>
                <a:lnTo>
                  <a:pt x="851026" y="171473"/>
                </a:lnTo>
                <a:lnTo>
                  <a:pt x="834898" y="171473"/>
                </a:lnTo>
                <a:lnTo>
                  <a:pt x="787436" y="143787"/>
                </a:lnTo>
                <a:close/>
              </a:path>
              <a:path w="915034" h="287655">
                <a:moveTo>
                  <a:pt x="7325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732572" y="175791"/>
                </a:lnTo>
                <a:lnTo>
                  <a:pt x="787436" y="143787"/>
                </a:lnTo>
                <a:lnTo>
                  <a:pt x="732572" y="111783"/>
                </a:lnTo>
                <a:close/>
              </a:path>
              <a:path w="915034" h="287655">
                <a:moveTo>
                  <a:pt x="859683" y="111783"/>
                </a:moveTo>
                <a:lnTo>
                  <a:pt x="851026" y="111783"/>
                </a:lnTo>
                <a:lnTo>
                  <a:pt x="851026" y="175791"/>
                </a:lnTo>
                <a:lnTo>
                  <a:pt x="859683" y="175791"/>
                </a:lnTo>
                <a:lnTo>
                  <a:pt x="914526" y="143787"/>
                </a:lnTo>
                <a:lnTo>
                  <a:pt x="859683" y="111783"/>
                </a:lnTo>
                <a:close/>
              </a:path>
              <a:path w="915034" h="287655">
                <a:moveTo>
                  <a:pt x="834898" y="116101"/>
                </a:moveTo>
                <a:lnTo>
                  <a:pt x="787436" y="143787"/>
                </a:lnTo>
                <a:lnTo>
                  <a:pt x="834898" y="171473"/>
                </a:lnTo>
                <a:lnTo>
                  <a:pt x="834898" y="116101"/>
                </a:lnTo>
                <a:close/>
              </a:path>
              <a:path w="915034" h="287655">
                <a:moveTo>
                  <a:pt x="851026" y="116101"/>
                </a:moveTo>
                <a:lnTo>
                  <a:pt x="834898" y="116101"/>
                </a:lnTo>
                <a:lnTo>
                  <a:pt x="834898" y="171473"/>
                </a:lnTo>
                <a:lnTo>
                  <a:pt x="851026" y="171473"/>
                </a:lnTo>
                <a:lnTo>
                  <a:pt x="851026" y="116101"/>
                </a:lnTo>
                <a:close/>
              </a:path>
              <a:path w="915034" h="287655">
                <a:moveTo>
                  <a:pt x="663106" y="0"/>
                </a:moveTo>
                <a:lnTo>
                  <a:pt x="650843" y="817"/>
                </a:lnTo>
                <a:lnTo>
                  <a:pt x="639770" y="6159"/>
                </a:lnTo>
                <a:lnTo>
                  <a:pt x="631317" y="15644"/>
                </a:lnTo>
                <a:lnTo>
                  <a:pt x="627229" y="27670"/>
                </a:lnTo>
                <a:lnTo>
                  <a:pt x="628046" y="39933"/>
                </a:lnTo>
                <a:lnTo>
                  <a:pt x="633388" y="51006"/>
                </a:lnTo>
                <a:lnTo>
                  <a:pt x="642874" y="59459"/>
                </a:lnTo>
                <a:lnTo>
                  <a:pt x="787436" y="143787"/>
                </a:lnTo>
                <a:lnTo>
                  <a:pt x="834898" y="116101"/>
                </a:lnTo>
                <a:lnTo>
                  <a:pt x="851026" y="116101"/>
                </a:lnTo>
                <a:lnTo>
                  <a:pt x="851026" y="111783"/>
                </a:lnTo>
                <a:lnTo>
                  <a:pt x="859683" y="111783"/>
                </a:lnTo>
                <a:lnTo>
                  <a:pt x="675131" y="4087"/>
                </a:lnTo>
                <a:lnTo>
                  <a:pt x="663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27375" y="2445512"/>
            <a:ext cx="882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3300"/>
                </a:solidFill>
                <a:latin typeface="Tahoma"/>
                <a:cs typeface="Tahoma"/>
              </a:rPr>
              <a:t>Proper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7375" y="3055112"/>
            <a:ext cx="91884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3300"/>
                </a:solidFill>
                <a:latin typeface="Tahoma"/>
                <a:cs typeface="Tahoma"/>
              </a:rPr>
              <a:t>Output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76800" y="1219200"/>
            <a:ext cx="0" cy="4800600"/>
          </a:xfrm>
          <a:custGeom>
            <a:avLst/>
            <a:gdLst/>
            <a:ahLst/>
            <a:cxnLst/>
            <a:rect l="l" t="t" r="r" b="b"/>
            <a:pathLst>
              <a:path h="4800600">
                <a:moveTo>
                  <a:pt x="0" y="0"/>
                </a:moveTo>
                <a:lnTo>
                  <a:pt x="0" y="480060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50083" y="4280103"/>
            <a:ext cx="21285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(May or may</a:t>
            </a:r>
            <a:r>
              <a:rPr sz="20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not</a:t>
            </a:r>
            <a:endParaRPr sz="2000">
              <a:latin typeface="Tahoma"/>
              <a:cs typeface="Tahoma"/>
            </a:endParaRPr>
          </a:p>
          <a:p>
            <a:pPr marL="416559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be</a:t>
            </a:r>
            <a:r>
              <a:rPr sz="20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desired)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77361" y="3716273"/>
            <a:ext cx="419100" cy="533400"/>
          </a:xfrm>
          <a:custGeom>
            <a:avLst/>
            <a:gdLst/>
            <a:ahLst/>
            <a:cxnLst/>
            <a:rect l="l" t="t" r="r" b="b"/>
            <a:pathLst>
              <a:path w="419100" h="533400">
                <a:moveTo>
                  <a:pt x="0" y="323850"/>
                </a:moveTo>
                <a:lnTo>
                  <a:pt x="104775" y="323850"/>
                </a:lnTo>
                <a:lnTo>
                  <a:pt x="104775" y="0"/>
                </a:lnTo>
                <a:lnTo>
                  <a:pt x="314325" y="0"/>
                </a:lnTo>
                <a:lnTo>
                  <a:pt x="314325" y="323850"/>
                </a:lnTo>
                <a:lnTo>
                  <a:pt x="419100" y="323850"/>
                </a:lnTo>
                <a:lnTo>
                  <a:pt x="209550" y="533400"/>
                </a:lnTo>
                <a:lnTo>
                  <a:pt x="0" y="32385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600200"/>
            <a:ext cx="7772400" cy="3348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70173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Difference </a:t>
            </a:r>
            <a:r>
              <a:rPr sz="2800" spc="-10" dirty="0"/>
              <a:t>between </a:t>
            </a:r>
            <a:r>
              <a:rPr sz="2800" spc="-25" dirty="0"/>
              <a:t>System </a:t>
            </a:r>
            <a:r>
              <a:rPr sz="2800" spc="-5" dirty="0"/>
              <a:t>and </a:t>
            </a:r>
            <a:r>
              <a:rPr sz="2800" spc="-15" dirty="0"/>
              <a:t>Control</a:t>
            </a:r>
            <a:r>
              <a:rPr sz="2800" spc="110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558542" y="921765"/>
            <a:ext cx="2841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An </a:t>
            </a:r>
            <a:r>
              <a:rPr sz="3200" spc="-15" dirty="0">
                <a:latin typeface="Calibri"/>
                <a:cs typeface="Calibri"/>
              </a:rPr>
              <a:t>example 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Fan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6461" y="4876038"/>
            <a:ext cx="2057400" cy="1143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525780" marR="280035" indent="472440">
              <a:lnSpc>
                <a:spcPct val="100000"/>
              </a:lnSpc>
              <a:spcBef>
                <a:spcPts val="175"/>
              </a:spcBef>
            </a:pPr>
            <a:r>
              <a:rPr sz="2800" spc="-30" dirty="0">
                <a:latin typeface="Calibri"/>
                <a:cs typeface="Calibri"/>
              </a:rPr>
              <a:t>Fan 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spc="-4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y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47900" y="5302988"/>
            <a:ext cx="1448435" cy="287655"/>
          </a:xfrm>
          <a:custGeom>
            <a:avLst/>
            <a:gdLst/>
            <a:ahLst/>
            <a:cxnLst/>
            <a:rect l="l" t="t" r="r" b="b"/>
            <a:pathLst>
              <a:path w="1448435" h="287654">
                <a:moveTo>
                  <a:pt x="1320836" y="143787"/>
                </a:moveTo>
                <a:lnTo>
                  <a:pt x="1176274" y="228115"/>
                </a:lnTo>
                <a:lnTo>
                  <a:pt x="1166788" y="236569"/>
                </a:lnTo>
                <a:lnTo>
                  <a:pt x="1161446" y="247642"/>
                </a:lnTo>
                <a:lnTo>
                  <a:pt x="1160629" y="259905"/>
                </a:lnTo>
                <a:lnTo>
                  <a:pt x="1164716" y="271930"/>
                </a:lnTo>
                <a:lnTo>
                  <a:pt x="1173170" y="281423"/>
                </a:lnTo>
                <a:lnTo>
                  <a:pt x="1184243" y="286758"/>
                </a:lnTo>
                <a:lnTo>
                  <a:pt x="1196506" y="287568"/>
                </a:lnTo>
                <a:lnTo>
                  <a:pt x="1208532" y="283487"/>
                </a:lnTo>
                <a:lnTo>
                  <a:pt x="1393083" y="175791"/>
                </a:lnTo>
                <a:lnTo>
                  <a:pt x="1384427" y="175791"/>
                </a:lnTo>
                <a:lnTo>
                  <a:pt x="1384427" y="171473"/>
                </a:lnTo>
                <a:lnTo>
                  <a:pt x="1368298" y="171473"/>
                </a:lnTo>
                <a:lnTo>
                  <a:pt x="1320836" y="143787"/>
                </a:lnTo>
                <a:close/>
              </a:path>
              <a:path w="1448435" h="287654">
                <a:moveTo>
                  <a:pt x="12659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265972" y="175791"/>
                </a:lnTo>
                <a:lnTo>
                  <a:pt x="1320836" y="143787"/>
                </a:lnTo>
                <a:lnTo>
                  <a:pt x="1265972" y="111783"/>
                </a:lnTo>
                <a:close/>
              </a:path>
              <a:path w="1448435" h="287654">
                <a:moveTo>
                  <a:pt x="1393083" y="111783"/>
                </a:moveTo>
                <a:lnTo>
                  <a:pt x="1384427" y="111783"/>
                </a:lnTo>
                <a:lnTo>
                  <a:pt x="1384427" y="175791"/>
                </a:lnTo>
                <a:lnTo>
                  <a:pt x="1393083" y="175791"/>
                </a:lnTo>
                <a:lnTo>
                  <a:pt x="1447927" y="143787"/>
                </a:lnTo>
                <a:lnTo>
                  <a:pt x="1393083" y="111783"/>
                </a:lnTo>
                <a:close/>
              </a:path>
              <a:path w="1448435" h="287654">
                <a:moveTo>
                  <a:pt x="1368298" y="116101"/>
                </a:moveTo>
                <a:lnTo>
                  <a:pt x="1320836" y="143787"/>
                </a:lnTo>
                <a:lnTo>
                  <a:pt x="1368298" y="171473"/>
                </a:lnTo>
                <a:lnTo>
                  <a:pt x="1368298" y="116101"/>
                </a:lnTo>
                <a:close/>
              </a:path>
              <a:path w="1448435" h="287654">
                <a:moveTo>
                  <a:pt x="1384427" y="116101"/>
                </a:moveTo>
                <a:lnTo>
                  <a:pt x="1368298" y="116101"/>
                </a:lnTo>
                <a:lnTo>
                  <a:pt x="1368298" y="171473"/>
                </a:lnTo>
                <a:lnTo>
                  <a:pt x="1384427" y="171473"/>
                </a:lnTo>
                <a:lnTo>
                  <a:pt x="1384427" y="116101"/>
                </a:lnTo>
                <a:close/>
              </a:path>
              <a:path w="1448435" h="287654">
                <a:moveTo>
                  <a:pt x="1196506" y="0"/>
                </a:moveTo>
                <a:lnTo>
                  <a:pt x="1184243" y="817"/>
                </a:lnTo>
                <a:lnTo>
                  <a:pt x="1173170" y="6159"/>
                </a:lnTo>
                <a:lnTo>
                  <a:pt x="1164716" y="15644"/>
                </a:lnTo>
                <a:lnTo>
                  <a:pt x="1160629" y="27670"/>
                </a:lnTo>
                <a:lnTo>
                  <a:pt x="1161446" y="39933"/>
                </a:lnTo>
                <a:lnTo>
                  <a:pt x="1166788" y="51006"/>
                </a:lnTo>
                <a:lnTo>
                  <a:pt x="1176274" y="59459"/>
                </a:lnTo>
                <a:lnTo>
                  <a:pt x="1320836" y="143787"/>
                </a:lnTo>
                <a:lnTo>
                  <a:pt x="1368298" y="116101"/>
                </a:lnTo>
                <a:lnTo>
                  <a:pt x="1384427" y="116101"/>
                </a:lnTo>
                <a:lnTo>
                  <a:pt x="1384427" y="111783"/>
                </a:lnTo>
                <a:lnTo>
                  <a:pt x="1393083" y="111783"/>
                </a:lnTo>
                <a:lnTo>
                  <a:pt x="1208532" y="4087"/>
                </a:lnTo>
                <a:lnTo>
                  <a:pt x="1196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53100" y="5341088"/>
            <a:ext cx="1448435" cy="287655"/>
          </a:xfrm>
          <a:custGeom>
            <a:avLst/>
            <a:gdLst/>
            <a:ahLst/>
            <a:cxnLst/>
            <a:rect l="l" t="t" r="r" b="b"/>
            <a:pathLst>
              <a:path w="1448434" h="287654">
                <a:moveTo>
                  <a:pt x="1320836" y="143787"/>
                </a:moveTo>
                <a:lnTo>
                  <a:pt x="1176274" y="228115"/>
                </a:lnTo>
                <a:lnTo>
                  <a:pt x="1166788" y="236565"/>
                </a:lnTo>
                <a:lnTo>
                  <a:pt x="1161446" y="247632"/>
                </a:lnTo>
                <a:lnTo>
                  <a:pt x="1160629" y="259894"/>
                </a:lnTo>
                <a:lnTo>
                  <a:pt x="1164717" y="271930"/>
                </a:lnTo>
                <a:lnTo>
                  <a:pt x="1173170" y="281422"/>
                </a:lnTo>
                <a:lnTo>
                  <a:pt x="1184243" y="286753"/>
                </a:lnTo>
                <a:lnTo>
                  <a:pt x="1196506" y="287552"/>
                </a:lnTo>
                <a:lnTo>
                  <a:pt x="1208531" y="283449"/>
                </a:lnTo>
                <a:lnTo>
                  <a:pt x="1393068" y="175791"/>
                </a:lnTo>
                <a:lnTo>
                  <a:pt x="1384427" y="175791"/>
                </a:lnTo>
                <a:lnTo>
                  <a:pt x="1384427" y="171473"/>
                </a:lnTo>
                <a:lnTo>
                  <a:pt x="1368298" y="171473"/>
                </a:lnTo>
                <a:lnTo>
                  <a:pt x="1320836" y="143787"/>
                </a:lnTo>
                <a:close/>
              </a:path>
              <a:path w="1448434" h="287654">
                <a:moveTo>
                  <a:pt x="12659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265972" y="175791"/>
                </a:lnTo>
                <a:lnTo>
                  <a:pt x="1320836" y="143787"/>
                </a:lnTo>
                <a:lnTo>
                  <a:pt x="1265972" y="111783"/>
                </a:lnTo>
                <a:close/>
              </a:path>
              <a:path w="1448434" h="287654">
                <a:moveTo>
                  <a:pt x="1393083" y="111783"/>
                </a:moveTo>
                <a:lnTo>
                  <a:pt x="1384427" y="111783"/>
                </a:lnTo>
                <a:lnTo>
                  <a:pt x="1384427" y="175791"/>
                </a:lnTo>
                <a:lnTo>
                  <a:pt x="1393068" y="175791"/>
                </a:lnTo>
                <a:lnTo>
                  <a:pt x="1447927" y="143787"/>
                </a:lnTo>
                <a:lnTo>
                  <a:pt x="1393083" y="111783"/>
                </a:lnTo>
                <a:close/>
              </a:path>
              <a:path w="1448434" h="287654">
                <a:moveTo>
                  <a:pt x="1368298" y="116101"/>
                </a:moveTo>
                <a:lnTo>
                  <a:pt x="1320836" y="143787"/>
                </a:lnTo>
                <a:lnTo>
                  <a:pt x="1368298" y="171473"/>
                </a:lnTo>
                <a:lnTo>
                  <a:pt x="1368298" y="116101"/>
                </a:lnTo>
                <a:close/>
              </a:path>
              <a:path w="1448434" h="287654">
                <a:moveTo>
                  <a:pt x="1384427" y="116101"/>
                </a:moveTo>
                <a:lnTo>
                  <a:pt x="1368298" y="116101"/>
                </a:lnTo>
                <a:lnTo>
                  <a:pt x="1368298" y="171473"/>
                </a:lnTo>
                <a:lnTo>
                  <a:pt x="1384427" y="171473"/>
                </a:lnTo>
                <a:lnTo>
                  <a:pt x="1384427" y="116101"/>
                </a:lnTo>
                <a:close/>
              </a:path>
              <a:path w="1448434" h="287654">
                <a:moveTo>
                  <a:pt x="1196506" y="0"/>
                </a:moveTo>
                <a:lnTo>
                  <a:pt x="1184243" y="817"/>
                </a:lnTo>
                <a:lnTo>
                  <a:pt x="1173170" y="6159"/>
                </a:lnTo>
                <a:lnTo>
                  <a:pt x="1164717" y="15644"/>
                </a:lnTo>
                <a:lnTo>
                  <a:pt x="1160629" y="27670"/>
                </a:lnTo>
                <a:lnTo>
                  <a:pt x="1161446" y="39933"/>
                </a:lnTo>
                <a:lnTo>
                  <a:pt x="1166788" y="51006"/>
                </a:lnTo>
                <a:lnTo>
                  <a:pt x="1176274" y="59459"/>
                </a:lnTo>
                <a:lnTo>
                  <a:pt x="1320836" y="143787"/>
                </a:lnTo>
                <a:lnTo>
                  <a:pt x="1368298" y="116101"/>
                </a:lnTo>
                <a:lnTo>
                  <a:pt x="1384427" y="116101"/>
                </a:lnTo>
                <a:lnTo>
                  <a:pt x="1384427" y="111783"/>
                </a:lnTo>
                <a:lnTo>
                  <a:pt x="1393083" y="111783"/>
                </a:lnTo>
                <a:lnTo>
                  <a:pt x="1208531" y="4087"/>
                </a:lnTo>
                <a:lnTo>
                  <a:pt x="1196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07794" y="4850638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23</a:t>
            </a:r>
            <a:r>
              <a:rPr sz="2400" spc="-10" dirty="0">
                <a:latin typeface="Tahoma"/>
                <a:cs typeface="Tahoma"/>
              </a:rPr>
              <a:t>0</a:t>
            </a:r>
            <a:r>
              <a:rPr sz="2400" dirty="0">
                <a:latin typeface="Tahoma"/>
                <a:cs typeface="Tahoma"/>
              </a:rPr>
              <a:t>V</a:t>
            </a:r>
            <a:r>
              <a:rPr sz="2400" spc="-10" dirty="0">
                <a:latin typeface="Tahoma"/>
                <a:cs typeface="Tahoma"/>
              </a:rPr>
              <a:t>/</a:t>
            </a:r>
            <a:r>
              <a:rPr sz="2400" dirty="0">
                <a:latin typeface="Tahoma"/>
                <a:cs typeface="Tahoma"/>
              </a:rPr>
              <a:t>50Hz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2282" y="5582208"/>
            <a:ext cx="1386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AC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Supply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8928" y="4907660"/>
            <a:ext cx="1104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Air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Flow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48561" y="4876038"/>
            <a:ext cx="304800" cy="1066800"/>
          </a:xfrm>
          <a:custGeom>
            <a:avLst/>
            <a:gdLst/>
            <a:ahLst/>
            <a:cxnLst/>
            <a:rect l="l" t="t" r="r" b="b"/>
            <a:pathLst>
              <a:path w="304800" h="1066800">
                <a:moveTo>
                  <a:pt x="304800" y="1066800"/>
                </a:moveTo>
                <a:lnTo>
                  <a:pt x="245465" y="1064804"/>
                </a:lnTo>
                <a:lnTo>
                  <a:pt x="197024" y="1059364"/>
                </a:lnTo>
                <a:lnTo>
                  <a:pt x="164371" y="1051294"/>
                </a:lnTo>
                <a:lnTo>
                  <a:pt x="152400" y="1041412"/>
                </a:lnTo>
                <a:lnTo>
                  <a:pt x="152400" y="558800"/>
                </a:lnTo>
                <a:lnTo>
                  <a:pt x="140428" y="548884"/>
                </a:lnTo>
                <a:lnTo>
                  <a:pt x="107775" y="540813"/>
                </a:lnTo>
                <a:lnTo>
                  <a:pt x="59334" y="535386"/>
                </a:lnTo>
                <a:lnTo>
                  <a:pt x="0" y="533400"/>
                </a:lnTo>
                <a:lnTo>
                  <a:pt x="59334" y="531413"/>
                </a:lnTo>
                <a:lnTo>
                  <a:pt x="107775" y="525986"/>
                </a:lnTo>
                <a:lnTo>
                  <a:pt x="140428" y="517915"/>
                </a:lnTo>
                <a:lnTo>
                  <a:pt x="152400" y="508000"/>
                </a:lnTo>
                <a:lnTo>
                  <a:pt x="152400" y="25400"/>
                </a:lnTo>
                <a:lnTo>
                  <a:pt x="164371" y="15484"/>
                </a:lnTo>
                <a:lnTo>
                  <a:pt x="197024" y="7413"/>
                </a:lnTo>
                <a:lnTo>
                  <a:pt x="245465" y="1986"/>
                </a:lnTo>
                <a:lnTo>
                  <a:pt x="304800" y="0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15961" y="4876038"/>
            <a:ext cx="304800" cy="1144905"/>
          </a:xfrm>
          <a:custGeom>
            <a:avLst/>
            <a:gdLst/>
            <a:ahLst/>
            <a:cxnLst/>
            <a:rect l="l" t="t" r="r" b="b"/>
            <a:pathLst>
              <a:path w="304800" h="1144904">
                <a:moveTo>
                  <a:pt x="0" y="0"/>
                </a:moveTo>
                <a:lnTo>
                  <a:pt x="59334" y="1984"/>
                </a:lnTo>
                <a:lnTo>
                  <a:pt x="107775" y="7397"/>
                </a:lnTo>
                <a:lnTo>
                  <a:pt x="140428" y="15430"/>
                </a:lnTo>
                <a:lnTo>
                  <a:pt x="152400" y="25273"/>
                </a:lnTo>
                <a:lnTo>
                  <a:pt x="152400" y="546989"/>
                </a:lnTo>
                <a:lnTo>
                  <a:pt x="164371" y="556831"/>
                </a:lnTo>
                <a:lnTo>
                  <a:pt x="197024" y="564864"/>
                </a:lnTo>
                <a:lnTo>
                  <a:pt x="245465" y="570277"/>
                </a:lnTo>
                <a:lnTo>
                  <a:pt x="304800" y="572262"/>
                </a:lnTo>
                <a:lnTo>
                  <a:pt x="245465" y="574246"/>
                </a:lnTo>
                <a:lnTo>
                  <a:pt x="197024" y="579659"/>
                </a:lnTo>
                <a:lnTo>
                  <a:pt x="164371" y="587692"/>
                </a:lnTo>
                <a:lnTo>
                  <a:pt x="152400" y="597535"/>
                </a:lnTo>
                <a:lnTo>
                  <a:pt x="152400" y="1119187"/>
                </a:lnTo>
                <a:lnTo>
                  <a:pt x="140428" y="1129050"/>
                </a:lnTo>
                <a:lnTo>
                  <a:pt x="107775" y="1137104"/>
                </a:lnTo>
                <a:lnTo>
                  <a:pt x="59334" y="1142533"/>
                </a:lnTo>
                <a:lnTo>
                  <a:pt x="0" y="1144524"/>
                </a:lnTo>
              </a:path>
            </a:pathLst>
          </a:custGeom>
          <a:ln w="228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1140" y="5212156"/>
            <a:ext cx="882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04784" y="5196916"/>
            <a:ext cx="1096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Outp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8" name="object 18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3585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9025" algn="l"/>
              </a:tabLst>
            </a:pPr>
            <a:r>
              <a:rPr sz="2800" spc="-5" dirty="0"/>
              <a:t>A</a:t>
            </a:r>
            <a:r>
              <a:rPr sz="2800" spc="5" dirty="0"/>
              <a:t> </a:t>
            </a:r>
            <a:r>
              <a:rPr sz="2800" spc="-20" dirty="0"/>
              <a:t>Fan:	</a:t>
            </a:r>
            <a:r>
              <a:rPr sz="2800" spc="-10" dirty="0"/>
              <a:t>Can't </a:t>
            </a:r>
            <a:r>
              <a:rPr sz="2800" spc="-20" dirty="0"/>
              <a:t>Say</a:t>
            </a:r>
            <a:r>
              <a:rPr sz="2800" spc="5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819400" y="3246120"/>
            <a:ext cx="2438400" cy="2202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000" y="4352012"/>
            <a:ext cx="1448435" cy="287655"/>
          </a:xfrm>
          <a:custGeom>
            <a:avLst/>
            <a:gdLst/>
            <a:ahLst/>
            <a:cxnLst/>
            <a:rect l="l" t="t" r="r" b="b"/>
            <a:pathLst>
              <a:path w="1448435" h="287654">
                <a:moveTo>
                  <a:pt x="1320836" y="143787"/>
                </a:moveTo>
                <a:lnTo>
                  <a:pt x="1176274" y="228115"/>
                </a:lnTo>
                <a:lnTo>
                  <a:pt x="1166788" y="236569"/>
                </a:lnTo>
                <a:lnTo>
                  <a:pt x="1161446" y="247642"/>
                </a:lnTo>
                <a:lnTo>
                  <a:pt x="1160629" y="259905"/>
                </a:lnTo>
                <a:lnTo>
                  <a:pt x="1164717" y="271930"/>
                </a:lnTo>
                <a:lnTo>
                  <a:pt x="1173170" y="281416"/>
                </a:lnTo>
                <a:lnTo>
                  <a:pt x="1184243" y="286758"/>
                </a:lnTo>
                <a:lnTo>
                  <a:pt x="1196506" y="287575"/>
                </a:lnTo>
                <a:lnTo>
                  <a:pt x="1208532" y="283487"/>
                </a:lnTo>
                <a:lnTo>
                  <a:pt x="1393083" y="175791"/>
                </a:lnTo>
                <a:lnTo>
                  <a:pt x="1384427" y="175791"/>
                </a:lnTo>
                <a:lnTo>
                  <a:pt x="1384427" y="171473"/>
                </a:lnTo>
                <a:lnTo>
                  <a:pt x="1368298" y="171473"/>
                </a:lnTo>
                <a:lnTo>
                  <a:pt x="1320836" y="143787"/>
                </a:lnTo>
                <a:close/>
              </a:path>
              <a:path w="1448435" h="287654">
                <a:moveTo>
                  <a:pt x="12659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265972" y="175791"/>
                </a:lnTo>
                <a:lnTo>
                  <a:pt x="1320836" y="143787"/>
                </a:lnTo>
                <a:lnTo>
                  <a:pt x="1265972" y="111783"/>
                </a:lnTo>
                <a:close/>
              </a:path>
              <a:path w="1448435" h="287654">
                <a:moveTo>
                  <a:pt x="1393083" y="111783"/>
                </a:moveTo>
                <a:lnTo>
                  <a:pt x="1384427" y="111783"/>
                </a:lnTo>
                <a:lnTo>
                  <a:pt x="1384427" y="175791"/>
                </a:lnTo>
                <a:lnTo>
                  <a:pt x="1393083" y="175791"/>
                </a:lnTo>
                <a:lnTo>
                  <a:pt x="1447927" y="143787"/>
                </a:lnTo>
                <a:lnTo>
                  <a:pt x="1393083" y="111783"/>
                </a:lnTo>
                <a:close/>
              </a:path>
              <a:path w="1448435" h="287654">
                <a:moveTo>
                  <a:pt x="1368298" y="116101"/>
                </a:moveTo>
                <a:lnTo>
                  <a:pt x="1320836" y="143787"/>
                </a:lnTo>
                <a:lnTo>
                  <a:pt x="1368298" y="171473"/>
                </a:lnTo>
                <a:lnTo>
                  <a:pt x="1368298" y="116101"/>
                </a:lnTo>
                <a:close/>
              </a:path>
              <a:path w="1448435" h="287654">
                <a:moveTo>
                  <a:pt x="1384427" y="116101"/>
                </a:moveTo>
                <a:lnTo>
                  <a:pt x="1368298" y="116101"/>
                </a:lnTo>
                <a:lnTo>
                  <a:pt x="1368298" y="171473"/>
                </a:lnTo>
                <a:lnTo>
                  <a:pt x="1384427" y="171473"/>
                </a:lnTo>
                <a:lnTo>
                  <a:pt x="1384427" y="116101"/>
                </a:lnTo>
                <a:close/>
              </a:path>
              <a:path w="1448435" h="287654">
                <a:moveTo>
                  <a:pt x="1196506" y="0"/>
                </a:moveTo>
                <a:lnTo>
                  <a:pt x="1184243" y="817"/>
                </a:lnTo>
                <a:lnTo>
                  <a:pt x="1173170" y="6159"/>
                </a:lnTo>
                <a:lnTo>
                  <a:pt x="1164717" y="15644"/>
                </a:lnTo>
                <a:lnTo>
                  <a:pt x="1160629" y="27670"/>
                </a:lnTo>
                <a:lnTo>
                  <a:pt x="1161446" y="39933"/>
                </a:lnTo>
                <a:lnTo>
                  <a:pt x="1166788" y="51006"/>
                </a:lnTo>
                <a:lnTo>
                  <a:pt x="1176274" y="59459"/>
                </a:lnTo>
                <a:lnTo>
                  <a:pt x="1320836" y="143787"/>
                </a:lnTo>
                <a:lnTo>
                  <a:pt x="1368298" y="116101"/>
                </a:lnTo>
                <a:lnTo>
                  <a:pt x="1384427" y="116101"/>
                </a:lnTo>
                <a:lnTo>
                  <a:pt x="1384427" y="111783"/>
                </a:lnTo>
                <a:lnTo>
                  <a:pt x="1393083" y="111783"/>
                </a:lnTo>
                <a:lnTo>
                  <a:pt x="1208532" y="4087"/>
                </a:lnTo>
                <a:lnTo>
                  <a:pt x="1196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8200" y="4352012"/>
            <a:ext cx="1448435" cy="287655"/>
          </a:xfrm>
          <a:custGeom>
            <a:avLst/>
            <a:gdLst/>
            <a:ahLst/>
            <a:cxnLst/>
            <a:rect l="l" t="t" r="r" b="b"/>
            <a:pathLst>
              <a:path w="1448435" h="287654">
                <a:moveTo>
                  <a:pt x="1320836" y="143787"/>
                </a:moveTo>
                <a:lnTo>
                  <a:pt x="1176274" y="228115"/>
                </a:lnTo>
                <a:lnTo>
                  <a:pt x="1166788" y="236569"/>
                </a:lnTo>
                <a:lnTo>
                  <a:pt x="1161446" y="247642"/>
                </a:lnTo>
                <a:lnTo>
                  <a:pt x="1160629" y="259905"/>
                </a:lnTo>
                <a:lnTo>
                  <a:pt x="1164716" y="271930"/>
                </a:lnTo>
                <a:lnTo>
                  <a:pt x="1173170" y="281416"/>
                </a:lnTo>
                <a:lnTo>
                  <a:pt x="1184243" y="286758"/>
                </a:lnTo>
                <a:lnTo>
                  <a:pt x="1196506" y="287575"/>
                </a:lnTo>
                <a:lnTo>
                  <a:pt x="1208532" y="283487"/>
                </a:lnTo>
                <a:lnTo>
                  <a:pt x="1393083" y="175791"/>
                </a:lnTo>
                <a:lnTo>
                  <a:pt x="1384427" y="175791"/>
                </a:lnTo>
                <a:lnTo>
                  <a:pt x="1384427" y="171473"/>
                </a:lnTo>
                <a:lnTo>
                  <a:pt x="1368298" y="171473"/>
                </a:lnTo>
                <a:lnTo>
                  <a:pt x="1320836" y="143787"/>
                </a:lnTo>
                <a:close/>
              </a:path>
              <a:path w="1448435" h="287654">
                <a:moveTo>
                  <a:pt x="12659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265972" y="175791"/>
                </a:lnTo>
                <a:lnTo>
                  <a:pt x="1320836" y="143787"/>
                </a:lnTo>
                <a:lnTo>
                  <a:pt x="1265972" y="111783"/>
                </a:lnTo>
                <a:close/>
              </a:path>
              <a:path w="1448435" h="287654">
                <a:moveTo>
                  <a:pt x="1393083" y="111783"/>
                </a:moveTo>
                <a:lnTo>
                  <a:pt x="1384427" y="111783"/>
                </a:lnTo>
                <a:lnTo>
                  <a:pt x="1384427" y="175791"/>
                </a:lnTo>
                <a:lnTo>
                  <a:pt x="1393083" y="175791"/>
                </a:lnTo>
                <a:lnTo>
                  <a:pt x="1447927" y="143787"/>
                </a:lnTo>
                <a:lnTo>
                  <a:pt x="1393083" y="111783"/>
                </a:lnTo>
                <a:close/>
              </a:path>
              <a:path w="1448435" h="287654">
                <a:moveTo>
                  <a:pt x="1368298" y="116101"/>
                </a:moveTo>
                <a:lnTo>
                  <a:pt x="1320836" y="143787"/>
                </a:lnTo>
                <a:lnTo>
                  <a:pt x="1368298" y="171473"/>
                </a:lnTo>
                <a:lnTo>
                  <a:pt x="1368298" y="116101"/>
                </a:lnTo>
                <a:close/>
              </a:path>
              <a:path w="1448435" h="287654">
                <a:moveTo>
                  <a:pt x="1384427" y="116101"/>
                </a:moveTo>
                <a:lnTo>
                  <a:pt x="1368298" y="116101"/>
                </a:lnTo>
                <a:lnTo>
                  <a:pt x="1368298" y="171473"/>
                </a:lnTo>
                <a:lnTo>
                  <a:pt x="1384427" y="171473"/>
                </a:lnTo>
                <a:lnTo>
                  <a:pt x="1384427" y="116101"/>
                </a:lnTo>
                <a:close/>
              </a:path>
              <a:path w="1448435" h="287654">
                <a:moveTo>
                  <a:pt x="1196506" y="0"/>
                </a:moveTo>
                <a:lnTo>
                  <a:pt x="1184243" y="817"/>
                </a:lnTo>
                <a:lnTo>
                  <a:pt x="1173170" y="6159"/>
                </a:lnTo>
                <a:lnTo>
                  <a:pt x="1164716" y="15644"/>
                </a:lnTo>
                <a:lnTo>
                  <a:pt x="1160629" y="27670"/>
                </a:lnTo>
                <a:lnTo>
                  <a:pt x="1161446" y="39933"/>
                </a:lnTo>
                <a:lnTo>
                  <a:pt x="1166788" y="51006"/>
                </a:lnTo>
                <a:lnTo>
                  <a:pt x="1176274" y="59459"/>
                </a:lnTo>
                <a:lnTo>
                  <a:pt x="1320836" y="143787"/>
                </a:lnTo>
                <a:lnTo>
                  <a:pt x="1368298" y="116101"/>
                </a:lnTo>
                <a:lnTo>
                  <a:pt x="1384427" y="116101"/>
                </a:lnTo>
                <a:lnTo>
                  <a:pt x="1384427" y="111783"/>
                </a:lnTo>
                <a:lnTo>
                  <a:pt x="1393083" y="111783"/>
                </a:lnTo>
                <a:lnTo>
                  <a:pt x="1208532" y="4087"/>
                </a:lnTo>
                <a:lnTo>
                  <a:pt x="1196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0739" y="3937507"/>
            <a:ext cx="1497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230V/50Hz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5227" y="4669282"/>
            <a:ext cx="1388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AC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Supply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4628" y="3918584"/>
            <a:ext cx="1410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No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4628" y="4650104"/>
            <a:ext cx="2707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(No </a:t>
            </a:r>
            <a:r>
              <a:rPr sz="2400" spc="-5" dirty="0">
                <a:latin typeface="Tahoma"/>
                <a:cs typeface="Tahoma"/>
              </a:rPr>
              <a:t>Proper/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Desired  </a:t>
            </a:r>
            <a:r>
              <a:rPr sz="2400" dirty="0">
                <a:latin typeface="Tahoma"/>
                <a:cs typeface="Tahoma"/>
              </a:rPr>
              <a:t>Output)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6562" y="3582161"/>
            <a:ext cx="1828800" cy="228600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0" y="228600"/>
                </a:moveTo>
                <a:lnTo>
                  <a:pt x="1497" y="184112"/>
                </a:lnTo>
                <a:lnTo>
                  <a:pt x="5581" y="147780"/>
                </a:lnTo>
                <a:lnTo>
                  <a:pt x="11637" y="123283"/>
                </a:lnTo>
                <a:lnTo>
                  <a:pt x="19050" y="114300"/>
                </a:lnTo>
                <a:lnTo>
                  <a:pt x="895350" y="114300"/>
                </a:lnTo>
                <a:lnTo>
                  <a:pt x="902773" y="105316"/>
                </a:lnTo>
                <a:lnTo>
                  <a:pt x="908827" y="80819"/>
                </a:lnTo>
                <a:lnTo>
                  <a:pt x="912905" y="44487"/>
                </a:lnTo>
                <a:lnTo>
                  <a:pt x="914400" y="0"/>
                </a:lnTo>
                <a:lnTo>
                  <a:pt x="915894" y="44487"/>
                </a:lnTo>
                <a:lnTo>
                  <a:pt x="919972" y="80819"/>
                </a:lnTo>
                <a:lnTo>
                  <a:pt x="926026" y="105316"/>
                </a:lnTo>
                <a:lnTo>
                  <a:pt x="933450" y="114300"/>
                </a:lnTo>
                <a:lnTo>
                  <a:pt x="1809750" y="114300"/>
                </a:lnTo>
                <a:lnTo>
                  <a:pt x="1817173" y="123283"/>
                </a:lnTo>
                <a:lnTo>
                  <a:pt x="1823227" y="147780"/>
                </a:lnTo>
                <a:lnTo>
                  <a:pt x="1827305" y="184112"/>
                </a:lnTo>
                <a:lnTo>
                  <a:pt x="1828800" y="2286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4361" y="3582161"/>
            <a:ext cx="2362200" cy="228600"/>
          </a:xfrm>
          <a:custGeom>
            <a:avLst/>
            <a:gdLst/>
            <a:ahLst/>
            <a:cxnLst/>
            <a:rect l="l" t="t" r="r" b="b"/>
            <a:pathLst>
              <a:path w="2362200" h="228600">
                <a:moveTo>
                  <a:pt x="0" y="228600"/>
                </a:moveTo>
                <a:lnTo>
                  <a:pt x="1494" y="184112"/>
                </a:lnTo>
                <a:lnTo>
                  <a:pt x="5572" y="147780"/>
                </a:lnTo>
                <a:lnTo>
                  <a:pt x="11626" y="123283"/>
                </a:lnTo>
                <a:lnTo>
                  <a:pt x="19050" y="114300"/>
                </a:lnTo>
                <a:lnTo>
                  <a:pt x="1162049" y="114300"/>
                </a:lnTo>
                <a:lnTo>
                  <a:pt x="1169473" y="105316"/>
                </a:lnTo>
                <a:lnTo>
                  <a:pt x="1175527" y="80819"/>
                </a:lnTo>
                <a:lnTo>
                  <a:pt x="1179605" y="44487"/>
                </a:lnTo>
                <a:lnTo>
                  <a:pt x="1181099" y="0"/>
                </a:lnTo>
                <a:lnTo>
                  <a:pt x="1182594" y="44487"/>
                </a:lnTo>
                <a:lnTo>
                  <a:pt x="1186672" y="80819"/>
                </a:lnTo>
                <a:lnTo>
                  <a:pt x="1192726" y="105316"/>
                </a:lnTo>
                <a:lnTo>
                  <a:pt x="1200149" y="114300"/>
                </a:lnTo>
                <a:lnTo>
                  <a:pt x="2343149" y="114300"/>
                </a:lnTo>
                <a:lnTo>
                  <a:pt x="2350573" y="123283"/>
                </a:lnTo>
                <a:lnTo>
                  <a:pt x="2356627" y="147780"/>
                </a:lnTo>
                <a:lnTo>
                  <a:pt x="2360705" y="184112"/>
                </a:lnTo>
                <a:lnTo>
                  <a:pt x="2362199" y="2286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9740" y="1100560"/>
            <a:ext cx="7167245" cy="2371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556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40" dirty="0">
                <a:latin typeface="Tahoma"/>
                <a:cs typeface="Tahoma"/>
              </a:rPr>
              <a:t>Fan </a:t>
            </a:r>
            <a:r>
              <a:rPr sz="2400" spc="-5" dirty="0">
                <a:latin typeface="Tahoma"/>
                <a:cs typeface="Tahoma"/>
              </a:rPr>
              <a:t>without </a:t>
            </a:r>
            <a:r>
              <a:rPr sz="2400" dirty="0">
                <a:latin typeface="Tahoma"/>
                <a:cs typeface="Tahoma"/>
              </a:rPr>
              <a:t>blades </a:t>
            </a:r>
            <a:r>
              <a:rPr sz="2400" spc="-5" dirty="0">
                <a:latin typeface="Tahoma"/>
                <a:cs typeface="Tahoma"/>
              </a:rPr>
              <a:t>cannot </a:t>
            </a:r>
            <a:r>
              <a:rPr sz="2400" dirty="0">
                <a:latin typeface="Tahoma"/>
                <a:cs typeface="Tahoma"/>
              </a:rPr>
              <a:t>be a </a:t>
            </a:r>
            <a:r>
              <a:rPr sz="2400" spc="-10" dirty="0">
                <a:latin typeface="Tahoma"/>
                <a:cs typeface="Tahoma"/>
              </a:rPr>
              <a:t>“SYSTEM”  </a:t>
            </a:r>
            <a:r>
              <a:rPr sz="2400" spc="-5" dirty="0">
                <a:latin typeface="Tahoma"/>
                <a:cs typeface="Tahoma"/>
              </a:rPr>
              <a:t>Because </a:t>
            </a:r>
            <a:r>
              <a:rPr sz="2400" dirty="0">
                <a:latin typeface="Tahoma"/>
                <a:cs typeface="Tahoma"/>
              </a:rPr>
              <a:t>it </a:t>
            </a:r>
            <a:r>
              <a:rPr sz="2400" spc="-5" dirty="0">
                <a:latin typeface="Tahoma"/>
                <a:cs typeface="Tahoma"/>
              </a:rPr>
              <a:t>cannot provide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desired/proper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endParaRPr sz="240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ahoma"/>
                <a:cs typeface="Tahoma"/>
              </a:rPr>
              <a:t>i.e.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Times New Roman"/>
              <a:cs typeface="Times New Roman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  <a:tabLst>
                <a:tab pos="6071235" algn="l"/>
              </a:tabLst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Input	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6" name="object 16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4600" y="4114800"/>
            <a:ext cx="3029712" cy="1514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3498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9025" algn="l"/>
              </a:tabLst>
            </a:pPr>
            <a:r>
              <a:rPr sz="2800" spc="-5" dirty="0"/>
              <a:t>A</a:t>
            </a:r>
            <a:r>
              <a:rPr sz="2800" spc="5" dirty="0"/>
              <a:t> </a:t>
            </a:r>
            <a:r>
              <a:rPr sz="2800" spc="-20" dirty="0"/>
              <a:t>Fan:	</a:t>
            </a:r>
            <a:r>
              <a:rPr sz="2800" spc="-5" dirty="0"/>
              <a:t>Can be a</a:t>
            </a:r>
            <a:r>
              <a:rPr sz="2800" spc="-25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752600" y="4809212"/>
            <a:ext cx="1448435" cy="287655"/>
          </a:xfrm>
          <a:custGeom>
            <a:avLst/>
            <a:gdLst/>
            <a:ahLst/>
            <a:cxnLst/>
            <a:rect l="l" t="t" r="r" b="b"/>
            <a:pathLst>
              <a:path w="1448435" h="287654">
                <a:moveTo>
                  <a:pt x="1320836" y="143787"/>
                </a:moveTo>
                <a:lnTo>
                  <a:pt x="1176274" y="228115"/>
                </a:lnTo>
                <a:lnTo>
                  <a:pt x="1166788" y="236569"/>
                </a:lnTo>
                <a:lnTo>
                  <a:pt x="1161446" y="247642"/>
                </a:lnTo>
                <a:lnTo>
                  <a:pt x="1160629" y="259905"/>
                </a:lnTo>
                <a:lnTo>
                  <a:pt x="1164717" y="271930"/>
                </a:lnTo>
                <a:lnTo>
                  <a:pt x="1173170" y="281416"/>
                </a:lnTo>
                <a:lnTo>
                  <a:pt x="1184243" y="286758"/>
                </a:lnTo>
                <a:lnTo>
                  <a:pt x="1196506" y="287575"/>
                </a:lnTo>
                <a:lnTo>
                  <a:pt x="1208532" y="283487"/>
                </a:lnTo>
                <a:lnTo>
                  <a:pt x="1393083" y="175791"/>
                </a:lnTo>
                <a:lnTo>
                  <a:pt x="1384427" y="175791"/>
                </a:lnTo>
                <a:lnTo>
                  <a:pt x="1384427" y="171473"/>
                </a:lnTo>
                <a:lnTo>
                  <a:pt x="1368298" y="171473"/>
                </a:lnTo>
                <a:lnTo>
                  <a:pt x="1320836" y="143787"/>
                </a:lnTo>
                <a:close/>
              </a:path>
              <a:path w="1448435" h="287654">
                <a:moveTo>
                  <a:pt x="12659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265972" y="175791"/>
                </a:lnTo>
                <a:lnTo>
                  <a:pt x="1320836" y="143787"/>
                </a:lnTo>
                <a:lnTo>
                  <a:pt x="1265972" y="111783"/>
                </a:lnTo>
                <a:close/>
              </a:path>
              <a:path w="1448435" h="287654">
                <a:moveTo>
                  <a:pt x="1393083" y="111783"/>
                </a:moveTo>
                <a:lnTo>
                  <a:pt x="1384427" y="111783"/>
                </a:lnTo>
                <a:lnTo>
                  <a:pt x="1384427" y="175791"/>
                </a:lnTo>
                <a:lnTo>
                  <a:pt x="1393083" y="175791"/>
                </a:lnTo>
                <a:lnTo>
                  <a:pt x="1447927" y="143787"/>
                </a:lnTo>
                <a:lnTo>
                  <a:pt x="1393083" y="111783"/>
                </a:lnTo>
                <a:close/>
              </a:path>
              <a:path w="1448435" h="287654">
                <a:moveTo>
                  <a:pt x="1368298" y="116101"/>
                </a:moveTo>
                <a:lnTo>
                  <a:pt x="1320836" y="143787"/>
                </a:lnTo>
                <a:lnTo>
                  <a:pt x="1368298" y="171473"/>
                </a:lnTo>
                <a:lnTo>
                  <a:pt x="1368298" y="116101"/>
                </a:lnTo>
                <a:close/>
              </a:path>
              <a:path w="1448435" h="287654">
                <a:moveTo>
                  <a:pt x="1384427" y="116101"/>
                </a:moveTo>
                <a:lnTo>
                  <a:pt x="1368298" y="116101"/>
                </a:lnTo>
                <a:lnTo>
                  <a:pt x="1368298" y="171473"/>
                </a:lnTo>
                <a:lnTo>
                  <a:pt x="1384427" y="171473"/>
                </a:lnTo>
                <a:lnTo>
                  <a:pt x="1384427" y="116101"/>
                </a:lnTo>
                <a:close/>
              </a:path>
              <a:path w="1448435" h="287654">
                <a:moveTo>
                  <a:pt x="1196506" y="0"/>
                </a:moveTo>
                <a:lnTo>
                  <a:pt x="1184243" y="817"/>
                </a:lnTo>
                <a:lnTo>
                  <a:pt x="1173170" y="6159"/>
                </a:lnTo>
                <a:lnTo>
                  <a:pt x="1164717" y="15644"/>
                </a:lnTo>
                <a:lnTo>
                  <a:pt x="1160629" y="27670"/>
                </a:lnTo>
                <a:lnTo>
                  <a:pt x="1161446" y="39933"/>
                </a:lnTo>
                <a:lnTo>
                  <a:pt x="1166788" y="51006"/>
                </a:lnTo>
                <a:lnTo>
                  <a:pt x="1176274" y="59459"/>
                </a:lnTo>
                <a:lnTo>
                  <a:pt x="1320836" y="143787"/>
                </a:lnTo>
                <a:lnTo>
                  <a:pt x="1368298" y="116101"/>
                </a:lnTo>
                <a:lnTo>
                  <a:pt x="1384427" y="116101"/>
                </a:lnTo>
                <a:lnTo>
                  <a:pt x="1384427" y="111783"/>
                </a:lnTo>
                <a:lnTo>
                  <a:pt x="1393083" y="111783"/>
                </a:lnTo>
                <a:lnTo>
                  <a:pt x="1208532" y="4087"/>
                </a:lnTo>
                <a:lnTo>
                  <a:pt x="1196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5800" y="4809212"/>
            <a:ext cx="1448435" cy="287655"/>
          </a:xfrm>
          <a:custGeom>
            <a:avLst/>
            <a:gdLst/>
            <a:ahLst/>
            <a:cxnLst/>
            <a:rect l="l" t="t" r="r" b="b"/>
            <a:pathLst>
              <a:path w="1448435" h="287654">
                <a:moveTo>
                  <a:pt x="1320836" y="143787"/>
                </a:moveTo>
                <a:lnTo>
                  <a:pt x="1176274" y="228115"/>
                </a:lnTo>
                <a:lnTo>
                  <a:pt x="1166788" y="236569"/>
                </a:lnTo>
                <a:lnTo>
                  <a:pt x="1161446" y="247642"/>
                </a:lnTo>
                <a:lnTo>
                  <a:pt x="1160629" y="259905"/>
                </a:lnTo>
                <a:lnTo>
                  <a:pt x="1164716" y="271930"/>
                </a:lnTo>
                <a:lnTo>
                  <a:pt x="1173170" y="281416"/>
                </a:lnTo>
                <a:lnTo>
                  <a:pt x="1184243" y="286758"/>
                </a:lnTo>
                <a:lnTo>
                  <a:pt x="1196506" y="287575"/>
                </a:lnTo>
                <a:lnTo>
                  <a:pt x="1208532" y="283487"/>
                </a:lnTo>
                <a:lnTo>
                  <a:pt x="1393083" y="175791"/>
                </a:lnTo>
                <a:lnTo>
                  <a:pt x="1384427" y="175791"/>
                </a:lnTo>
                <a:lnTo>
                  <a:pt x="1384427" y="171473"/>
                </a:lnTo>
                <a:lnTo>
                  <a:pt x="1368298" y="171473"/>
                </a:lnTo>
                <a:lnTo>
                  <a:pt x="1320836" y="143787"/>
                </a:lnTo>
                <a:close/>
              </a:path>
              <a:path w="1448435" h="287654">
                <a:moveTo>
                  <a:pt x="12659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265972" y="175791"/>
                </a:lnTo>
                <a:lnTo>
                  <a:pt x="1320836" y="143787"/>
                </a:lnTo>
                <a:lnTo>
                  <a:pt x="1265972" y="111783"/>
                </a:lnTo>
                <a:close/>
              </a:path>
              <a:path w="1448435" h="287654">
                <a:moveTo>
                  <a:pt x="1393083" y="111783"/>
                </a:moveTo>
                <a:lnTo>
                  <a:pt x="1384427" y="111783"/>
                </a:lnTo>
                <a:lnTo>
                  <a:pt x="1384427" y="175791"/>
                </a:lnTo>
                <a:lnTo>
                  <a:pt x="1393083" y="175791"/>
                </a:lnTo>
                <a:lnTo>
                  <a:pt x="1447927" y="143787"/>
                </a:lnTo>
                <a:lnTo>
                  <a:pt x="1393083" y="111783"/>
                </a:lnTo>
                <a:close/>
              </a:path>
              <a:path w="1448435" h="287654">
                <a:moveTo>
                  <a:pt x="1368298" y="116101"/>
                </a:moveTo>
                <a:lnTo>
                  <a:pt x="1320836" y="143787"/>
                </a:lnTo>
                <a:lnTo>
                  <a:pt x="1368298" y="171473"/>
                </a:lnTo>
                <a:lnTo>
                  <a:pt x="1368298" y="116101"/>
                </a:lnTo>
                <a:close/>
              </a:path>
              <a:path w="1448435" h="287654">
                <a:moveTo>
                  <a:pt x="1384427" y="116101"/>
                </a:moveTo>
                <a:lnTo>
                  <a:pt x="1368298" y="116101"/>
                </a:lnTo>
                <a:lnTo>
                  <a:pt x="1368298" y="171473"/>
                </a:lnTo>
                <a:lnTo>
                  <a:pt x="1384427" y="171473"/>
                </a:lnTo>
                <a:lnTo>
                  <a:pt x="1384427" y="116101"/>
                </a:lnTo>
                <a:close/>
              </a:path>
              <a:path w="1448435" h="287654">
                <a:moveTo>
                  <a:pt x="1196506" y="0"/>
                </a:moveTo>
                <a:lnTo>
                  <a:pt x="1184243" y="817"/>
                </a:lnTo>
                <a:lnTo>
                  <a:pt x="1173170" y="6159"/>
                </a:lnTo>
                <a:lnTo>
                  <a:pt x="1164716" y="15644"/>
                </a:lnTo>
                <a:lnTo>
                  <a:pt x="1160629" y="27670"/>
                </a:lnTo>
                <a:lnTo>
                  <a:pt x="1161446" y="39933"/>
                </a:lnTo>
                <a:lnTo>
                  <a:pt x="1166788" y="51006"/>
                </a:lnTo>
                <a:lnTo>
                  <a:pt x="1176274" y="59459"/>
                </a:lnTo>
                <a:lnTo>
                  <a:pt x="1320836" y="143787"/>
                </a:lnTo>
                <a:lnTo>
                  <a:pt x="1368298" y="116101"/>
                </a:lnTo>
                <a:lnTo>
                  <a:pt x="1384427" y="116101"/>
                </a:lnTo>
                <a:lnTo>
                  <a:pt x="1384427" y="111783"/>
                </a:lnTo>
                <a:lnTo>
                  <a:pt x="1393083" y="111783"/>
                </a:lnTo>
                <a:lnTo>
                  <a:pt x="1208532" y="4087"/>
                </a:lnTo>
                <a:lnTo>
                  <a:pt x="1196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340" y="4394961"/>
            <a:ext cx="1495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23</a:t>
            </a:r>
            <a:r>
              <a:rPr sz="2400" spc="-10" dirty="0">
                <a:latin typeface="Tahoma"/>
                <a:cs typeface="Tahoma"/>
              </a:rPr>
              <a:t>0</a:t>
            </a:r>
            <a:r>
              <a:rPr sz="2400" dirty="0">
                <a:latin typeface="Tahoma"/>
                <a:cs typeface="Tahoma"/>
              </a:rPr>
              <a:t>V</a:t>
            </a:r>
            <a:r>
              <a:rPr sz="2400" spc="-10" dirty="0">
                <a:latin typeface="Tahoma"/>
                <a:cs typeface="Tahoma"/>
              </a:rPr>
              <a:t>/</a:t>
            </a:r>
            <a:r>
              <a:rPr sz="2400" dirty="0">
                <a:latin typeface="Tahoma"/>
                <a:cs typeface="Tahoma"/>
              </a:rPr>
              <a:t>50Hz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827" y="5126482"/>
            <a:ext cx="1386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AC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Supply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7028" y="4375784"/>
            <a:ext cx="948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Air</a:t>
            </a:r>
            <a:r>
              <a:rPr sz="2400" spc="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l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7028" y="5107685"/>
            <a:ext cx="2164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(Proper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Output)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162" y="4039361"/>
            <a:ext cx="1828800" cy="228600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0" y="228600"/>
                </a:moveTo>
                <a:lnTo>
                  <a:pt x="1497" y="184112"/>
                </a:lnTo>
                <a:lnTo>
                  <a:pt x="5581" y="147780"/>
                </a:lnTo>
                <a:lnTo>
                  <a:pt x="11637" y="123283"/>
                </a:lnTo>
                <a:lnTo>
                  <a:pt x="19050" y="114300"/>
                </a:lnTo>
                <a:lnTo>
                  <a:pt x="895350" y="114300"/>
                </a:lnTo>
                <a:lnTo>
                  <a:pt x="902773" y="105316"/>
                </a:lnTo>
                <a:lnTo>
                  <a:pt x="908827" y="80819"/>
                </a:lnTo>
                <a:lnTo>
                  <a:pt x="912905" y="44487"/>
                </a:lnTo>
                <a:lnTo>
                  <a:pt x="914400" y="0"/>
                </a:lnTo>
                <a:lnTo>
                  <a:pt x="915894" y="44487"/>
                </a:lnTo>
                <a:lnTo>
                  <a:pt x="919972" y="80819"/>
                </a:lnTo>
                <a:lnTo>
                  <a:pt x="926026" y="105316"/>
                </a:lnTo>
                <a:lnTo>
                  <a:pt x="933450" y="114300"/>
                </a:lnTo>
                <a:lnTo>
                  <a:pt x="1809750" y="114300"/>
                </a:lnTo>
                <a:lnTo>
                  <a:pt x="1817173" y="123283"/>
                </a:lnTo>
                <a:lnTo>
                  <a:pt x="1823227" y="147780"/>
                </a:lnTo>
                <a:lnTo>
                  <a:pt x="1827305" y="184112"/>
                </a:lnTo>
                <a:lnTo>
                  <a:pt x="1828800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4361" y="4039361"/>
            <a:ext cx="2362200" cy="228600"/>
          </a:xfrm>
          <a:custGeom>
            <a:avLst/>
            <a:gdLst/>
            <a:ahLst/>
            <a:cxnLst/>
            <a:rect l="l" t="t" r="r" b="b"/>
            <a:pathLst>
              <a:path w="2362200" h="228600">
                <a:moveTo>
                  <a:pt x="0" y="228600"/>
                </a:moveTo>
                <a:lnTo>
                  <a:pt x="1494" y="184112"/>
                </a:lnTo>
                <a:lnTo>
                  <a:pt x="5572" y="147780"/>
                </a:lnTo>
                <a:lnTo>
                  <a:pt x="11626" y="123283"/>
                </a:lnTo>
                <a:lnTo>
                  <a:pt x="19050" y="114300"/>
                </a:lnTo>
                <a:lnTo>
                  <a:pt x="1162049" y="114300"/>
                </a:lnTo>
                <a:lnTo>
                  <a:pt x="1169473" y="105316"/>
                </a:lnTo>
                <a:lnTo>
                  <a:pt x="1175527" y="80819"/>
                </a:lnTo>
                <a:lnTo>
                  <a:pt x="1179605" y="44487"/>
                </a:lnTo>
                <a:lnTo>
                  <a:pt x="1181099" y="0"/>
                </a:lnTo>
                <a:lnTo>
                  <a:pt x="1182594" y="44487"/>
                </a:lnTo>
                <a:lnTo>
                  <a:pt x="1186672" y="80819"/>
                </a:lnTo>
                <a:lnTo>
                  <a:pt x="1192726" y="105316"/>
                </a:lnTo>
                <a:lnTo>
                  <a:pt x="1200149" y="114300"/>
                </a:lnTo>
                <a:lnTo>
                  <a:pt x="2343149" y="114300"/>
                </a:lnTo>
                <a:lnTo>
                  <a:pt x="2350573" y="123283"/>
                </a:lnTo>
                <a:lnTo>
                  <a:pt x="2356627" y="147780"/>
                </a:lnTo>
                <a:lnTo>
                  <a:pt x="2360705" y="184112"/>
                </a:lnTo>
                <a:lnTo>
                  <a:pt x="2362199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3540" y="795273"/>
            <a:ext cx="8377555" cy="313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634365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40" dirty="0">
                <a:latin typeface="Tahoma"/>
                <a:cs typeface="Tahoma"/>
              </a:rPr>
              <a:t>Fan </a:t>
            </a: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dirty="0">
                <a:latin typeface="Tahoma"/>
                <a:cs typeface="Tahoma"/>
              </a:rPr>
              <a:t>blades but </a:t>
            </a:r>
            <a:r>
              <a:rPr sz="2400" spc="-5" dirty="0">
                <a:latin typeface="Tahoma"/>
                <a:cs typeface="Tahoma"/>
              </a:rPr>
              <a:t>without regulator can </a:t>
            </a:r>
            <a:r>
              <a:rPr sz="2400" dirty="0">
                <a:latin typeface="Tahoma"/>
                <a:cs typeface="Tahoma"/>
              </a:rPr>
              <a:t>be a </a:t>
            </a:r>
            <a:r>
              <a:rPr sz="2400" spc="-10" dirty="0">
                <a:latin typeface="Tahoma"/>
                <a:cs typeface="Tahoma"/>
              </a:rPr>
              <a:t>“SYSTEM”  </a:t>
            </a:r>
            <a:r>
              <a:rPr sz="2400" spc="-5" dirty="0">
                <a:latin typeface="Tahoma"/>
                <a:cs typeface="Tahoma"/>
              </a:rPr>
              <a:t>Because </a:t>
            </a:r>
            <a:r>
              <a:rPr sz="2400" dirty="0">
                <a:latin typeface="Tahoma"/>
                <a:cs typeface="Tahoma"/>
              </a:rPr>
              <a:t>it </a:t>
            </a:r>
            <a:r>
              <a:rPr sz="2400" spc="-5" dirty="0">
                <a:latin typeface="Tahoma"/>
                <a:cs typeface="Tahoma"/>
              </a:rPr>
              <a:t>can provide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45" dirty="0">
                <a:latin typeface="Tahoma"/>
                <a:cs typeface="Tahoma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proper</a:t>
            </a:r>
            <a:r>
              <a:rPr sz="2400" b="1" u="heavy" spc="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r>
              <a:rPr sz="2400" b="1" spc="-5" dirty="0">
                <a:latin typeface="Tahoma"/>
                <a:cs typeface="Tahoma"/>
              </a:rPr>
              <a:t>	</a:t>
            </a:r>
            <a:r>
              <a:rPr sz="2400" dirty="0">
                <a:latin typeface="Tahoma"/>
                <a:cs typeface="Tahoma"/>
              </a:rPr>
              <a:t>i.e.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  <a:tab pos="989330" algn="l"/>
                <a:tab pos="1341755" algn="l"/>
                <a:tab pos="2428240" algn="l"/>
                <a:tab pos="2937510" algn="l"/>
                <a:tab pos="3275965" algn="l"/>
                <a:tab pos="4338320" algn="l"/>
                <a:tab pos="4540885" algn="l"/>
                <a:tab pos="5813425" algn="l"/>
                <a:tab pos="7101840" algn="l"/>
                <a:tab pos="7455534" algn="l"/>
              </a:tabLst>
            </a:pPr>
            <a:r>
              <a:rPr sz="2400" spc="10" dirty="0">
                <a:latin typeface="Tahoma"/>
                <a:cs typeface="Tahoma"/>
              </a:rPr>
              <a:t>B</a:t>
            </a:r>
            <a:r>
              <a:rPr sz="2400" dirty="0">
                <a:latin typeface="Tahoma"/>
                <a:cs typeface="Tahoma"/>
              </a:rPr>
              <a:t>ut	it	</a:t>
            </a:r>
            <a:r>
              <a:rPr sz="2400" spc="-5" dirty="0">
                <a:latin typeface="Tahoma"/>
                <a:cs typeface="Tahoma"/>
              </a:rPr>
              <a:t>ca</a:t>
            </a:r>
            <a:r>
              <a:rPr sz="2400" spc="-15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not	</a:t>
            </a:r>
            <a:r>
              <a:rPr sz="2400" spc="5" dirty="0">
                <a:latin typeface="Tahoma"/>
                <a:cs typeface="Tahoma"/>
              </a:rPr>
              <a:t>b</a:t>
            </a:r>
            <a:r>
              <a:rPr sz="2400" dirty="0">
                <a:latin typeface="Tahoma"/>
                <a:cs typeface="Tahoma"/>
              </a:rPr>
              <a:t>e	a	</a:t>
            </a:r>
            <a:r>
              <a:rPr sz="2400" spc="-5" dirty="0">
                <a:latin typeface="Tahoma"/>
                <a:cs typeface="Tahoma"/>
              </a:rPr>
              <a:t>“Cont</a:t>
            </a:r>
            <a:r>
              <a:rPr sz="2400" spc="-2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ol	</a:t>
            </a:r>
            <a:r>
              <a:rPr sz="2400" spc="-45" dirty="0">
                <a:latin typeface="Tahoma"/>
                <a:cs typeface="Tahoma"/>
              </a:rPr>
              <a:t>S</a:t>
            </a:r>
            <a:r>
              <a:rPr sz="2400" spc="-5" dirty="0">
                <a:latin typeface="Tahoma"/>
                <a:cs typeface="Tahoma"/>
              </a:rPr>
              <a:t>ystem</a:t>
            </a:r>
            <a:r>
              <a:rPr sz="2400" dirty="0">
                <a:latin typeface="Tahoma"/>
                <a:cs typeface="Tahoma"/>
              </a:rPr>
              <a:t>”	</a:t>
            </a:r>
            <a:r>
              <a:rPr sz="2400" spc="10" dirty="0">
                <a:latin typeface="Tahoma"/>
                <a:cs typeface="Tahoma"/>
              </a:rPr>
              <a:t>B</a:t>
            </a:r>
            <a:r>
              <a:rPr sz="2400" spc="-5" dirty="0">
                <a:latin typeface="Tahoma"/>
                <a:cs typeface="Tahoma"/>
              </a:rPr>
              <a:t>ecaus</a:t>
            </a:r>
            <a:r>
              <a:rPr sz="2400" dirty="0">
                <a:latin typeface="Tahoma"/>
                <a:cs typeface="Tahoma"/>
              </a:rPr>
              <a:t>e	it	</a:t>
            </a:r>
            <a:r>
              <a:rPr sz="2400" spc="5" dirty="0">
                <a:latin typeface="Tahoma"/>
                <a:cs typeface="Tahoma"/>
              </a:rPr>
              <a:t>c</a:t>
            </a:r>
            <a:r>
              <a:rPr sz="2400" dirty="0">
                <a:latin typeface="Tahoma"/>
                <a:cs typeface="Tahoma"/>
              </a:rPr>
              <a:t>annot  </a:t>
            </a:r>
            <a:r>
              <a:rPr sz="2400" spc="-5" dirty="0">
                <a:latin typeface="Tahoma"/>
                <a:cs typeface="Tahoma"/>
              </a:rPr>
              <a:t>provide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desired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output	i.e. </a:t>
            </a:r>
            <a:r>
              <a:rPr sz="2400" spc="-5" dirty="0">
                <a:latin typeface="Tahoma"/>
                <a:cs typeface="Tahoma"/>
              </a:rPr>
              <a:t>controlled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75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tabLst>
                <a:tab pos="6147435" algn="l"/>
              </a:tabLst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Input	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6" name="object 16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1800" y="3886200"/>
            <a:ext cx="3029712" cy="1514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4669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9025" algn="l"/>
              </a:tabLst>
            </a:pPr>
            <a:r>
              <a:rPr sz="2800" spc="-5" dirty="0"/>
              <a:t>A</a:t>
            </a:r>
            <a:r>
              <a:rPr sz="2800" spc="5" dirty="0"/>
              <a:t> </a:t>
            </a:r>
            <a:r>
              <a:rPr sz="2800" spc="-20" dirty="0"/>
              <a:t>Fan:	</a:t>
            </a:r>
            <a:r>
              <a:rPr sz="2800" spc="-5" dirty="0"/>
              <a:t>Can be a </a:t>
            </a:r>
            <a:r>
              <a:rPr sz="2800" spc="-15" dirty="0"/>
              <a:t>Control</a:t>
            </a:r>
            <a:r>
              <a:rPr sz="2800" spc="5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83540" y="948160"/>
            <a:ext cx="8376284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40" dirty="0">
                <a:latin typeface="Tahoma"/>
                <a:cs typeface="Tahoma"/>
              </a:rPr>
              <a:t>Fan </a:t>
            </a: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dirty="0">
                <a:latin typeface="Tahoma"/>
                <a:cs typeface="Tahoma"/>
              </a:rPr>
              <a:t>blades </a:t>
            </a:r>
            <a:r>
              <a:rPr sz="2400" spc="-5" dirty="0">
                <a:latin typeface="Tahoma"/>
                <a:cs typeface="Tahoma"/>
              </a:rPr>
              <a:t>and with regulator can </a:t>
            </a:r>
            <a:r>
              <a:rPr sz="2400" dirty="0">
                <a:latin typeface="Tahoma"/>
                <a:cs typeface="Tahoma"/>
              </a:rPr>
              <a:t>be a </a:t>
            </a:r>
            <a:r>
              <a:rPr sz="2400" spc="-5" dirty="0">
                <a:latin typeface="Tahoma"/>
                <a:cs typeface="Tahoma"/>
              </a:rPr>
              <a:t>“CONTROL  SYSTEM” Because </a:t>
            </a:r>
            <a:r>
              <a:rPr sz="2400" dirty="0">
                <a:latin typeface="Tahoma"/>
                <a:cs typeface="Tahoma"/>
              </a:rPr>
              <a:t>it </a:t>
            </a:r>
            <a:r>
              <a:rPr sz="2400" spc="-5" dirty="0">
                <a:latin typeface="Tahoma"/>
                <a:cs typeface="Tahoma"/>
              </a:rPr>
              <a:t>can provide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Desired</a:t>
            </a:r>
            <a:r>
              <a:rPr sz="2400" b="1" u="heavy" spc="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output.</a:t>
            </a:r>
            <a:endParaRPr sz="240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1445"/>
              </a:spcBef>
              <a:tabLst>
                <a:tab pos="998855" algn="l"/>
              </a:tabLst>
            </a:pPr>
            <a:r>
              <a:rPr sz="2400" dirty="0">
                <a:latin typeface="Tahoma"/>
                <a:cs typeface="Tahoma"/>
              </a:rPr>
              <a:t>i.e.	Controlled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4580612"/>
            <a:ext cx="1448435" cy="287655"/>
          </a:xfrm>
          <a:custGeom>
            <a:avLst/>
            <a:gdLst/>
            <a:ahLst/>
            <a:cxnLst/>
            <a:rect l="l" t="t" r="r" b="b"/>
            <a:pathLst>
              <a:path w="1448435" h="287654">
                <a:moveTo>
                  <a:pt x="1320836" y="143787"/>
                </a:moveTo>
                <a:lnTo>
                  <a:pt x="1176274" y="228115"/>
                </a:lnTo>
                <a:lnTo>
                  <a:pt x="1166788" y="236569"/>
                </a:lnTo>
                <a:lnTo>
                  <a:pt x="1161446" y="247642"/>
                </a:lnTo>
                <a:lnTo>
                  <a:pt x="1160629" y="259905"/>
                </a:lnTo>
                <a:lnTo>
                  <a:pt x="1164717" y="271930"/>
                </a:lnTo>
                <a:lnTo>
                  <a:pt x="1173170" y="281416"/>
                </a:lnTo>
                <a:lnTo>
                  <a:pt x="1184243" y="286758"/>
                </a:lnTo>
                <a:lnTo>
                  <a:pt x="1196506" y="287575"/>
                </a:lnTo>
                <a:lnTo>
                  <a:pt x="1208532" y="283487"/>
                </a:lnTo>
                <a:lnTo>
                  <a:pt x="1393083" y="175791"/>
                </a:lnTo>
                <a:lnTo>
                  <a:pt x="1384427" y="175791"/>
                </a:lnTo>
                <a:lnTo>
                  <a:pt x="1384427" y="171473"/>
                </a:lnTo>
                <a:lnTo>
                  <a:pt x="1368298" y="171473"/>
                </a:lnTo>
                <a:lnTo>
                  <a:pt x="1320836" y="143787"/>
                </a:lnTo>
                <a:close/>
              </a:path>
              <a:path w="1448435" h="287654">
                <a:moveTo>
                  <a:pt x="12659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265972" y="175791"/>
                </a:lnTo>
                <a:lnTo>
                  <a:pt x="1320836" y="143787"/>
                </a:lnTo>
                <a:lnTo>
                  <a:pt x="1265972" y="111783"/>
                </a:lnTo>
                <a:close/>
              </a:path>
              <a:path w="1448435" h="287654">
                <a:moveTo>
                  <a:pt x="1393083" y="111783"/>
                </a:moveTo>
                <a:lnTo>
                  <a:pt x="1384427" y="111783"/>
                </a:lnTo>
                <a:lnTo>
                  <a:pt x="1384427" y="175791"/>
                </a:lnTo>
                <a:lnTo>
                  <a:pt x="1393083" y="175791"/>
                </a:lnTo>
                <a:lnTo>
                  <a:pt x="1447927" y="143787"/>
                </a:lnTo>
                <a:lnTo>
                  <a:pt x="1393083" y="111783"/>
                </a:lnTo>
                <a:close/>
              </a:path>
              <a:path w="1448435" h="287654">
                <a:moveTo>
                  <a:pt x="1368298" y="116101"/>
                </a:moveTo>
                <a:lnTo>
                  <a:pt x="1320836" y="143787"/>
                </a:lnTo>
                <a:lnTo>
                  <a:pt x="1368298" y="171473"/>
                </a:lnTo>
                <a:lnTo>
                  <a:pt x="1368298" y="116101"/>
                </a:lnTo>
                <a:close/>
              </a:path>
              <a:path w="1448435" h="287654">
                <a:moveTo>
                  <a:pt x="1384427" y="116101"/>
                </a:moveTo>
                <a:lnTo>
                  <a:pt x="1368298" y="116101"/>
                </a:lnTo>
                <a:lnTo>
                  <a:pt x="1368298" y="171473"/>
                </a:lnTo>
                <a:lnTo>
                  <a:pt x="1384427" y="171473"/>
                </a:lnTo>
                <a:lnTo>
                  <a:pt x="1384427" y="116101"/>
                </a:lnTo>
                <a:close/>
              </a:path>
              <a:path w="1448435" h="287654">
                <a:moveTo>
                  <a:pt x="1196506" y="0"/>
                </a:moveTo>
                <a:lnTo>
                  <a:pt x="1184243" y="817"/>
                </a:lnTo>
                <a:lnTo>
                  <a:pt x="1173170" y="6159"/>
                </a:lnTo>
                <a:lnTo>
                  <a:pt x="1164717" y="15644"/>
                </a:lnTo>
                <a:lnTo>
                  <a:pt x="1160629" y="27670"/>
                </a:lnTo>
                <a:lnTo>
                  <a:pt x="1161446" y="39933"/>
                </a:lnTo>
                <a:lnTo>
                  <a:pt x="1166788" y="51006"/>
                </a:lnTo>
                <a:lnTo>
                  <a:pt x="1176274" y="59459"/>
                </a:lnTo>
                <a:lnTo>
                  <a:pt x="1320836" y="143787"/>
                </a:lnTo>
                <a:lnTo>
                  <a:pt x="1368298" y="116101"/>
                </a:lnTo>
                <a:lnTo>
                  <a:pt x="1384427" y="116101"/>
                </a:lnTo>
                <a:lnTo>
                  <a:pt x="1384427" y="111783"/>
                </a:lnTo>
                <a:lnTo>
                  <a:pt x="1393083" y="111783"/>
                </a:lnTo>
                <a:lnTo>
                  <a:pt x="1208532" y="4087"/>
                </a:lnTo>
                <a:lnTo>
                  <a:pt x="1196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53000" y="4580612"/>
            <a:ext cx="1448435" cy="287655"/>
          </a:xfrm>
          <a:custGeom>
            <a:avLst/>
            <a:gdLst/>
            <a:ahLst/>
            <a:cxnLst/>
            <a:rect l="l" t="t" r="r" b="b"/>
            <a:pathLst>
              <a:path w="1448435" h="287654">
                <a:moveTo>
                  <a:pt x="1320836" y="143787"/>
                </a:moveTo>
                <a:lnTo>
                  <a:pt x="1176274" y="228115"/>
                </a:lnTo>
                <a:lnTo>
                  <a:pt x="1166788" y="236569"/>
                </a:lnTo>
                <a:lnTo>
                  <a:pt x="1161446" y="247642"/>
                </a:lnTo>
                <a:lnTo>
                  <a:pt x="1160629" y="259905"/>
                </a:lnTo>
                <a:lnTo>
                  <a:pt x="1164716" y="271930"/>
                </a:lnTo>
                <a:lnTo>
                  <a:pt x="1173170" y="281416"/>
                </a:lnTo>
                <a:lnTo>
                  <a:pt x="1184243" y="286758"/>
                </a:lnTo>
                <a:lnTo>
                  <a:pt x="1196506" y="287575"/>
                </a:lnTo>
                <a:lnTo>
                  <a:pt x="1208532" y="283487"/>
                </a:lnTo>
                <a:lnTo>
                  <a:pt x="1393083" y="175791"/>
                </a:lnTo>
                <a:lnTo>
                  <a:pt x="1384427" y="175791"/>
                </a:lnTo>
                <a:lnTo>
                  <a:pt x="1384427" y="171473"/>
                </a:lnTo>
                <a:lnTo>
                  <a:pt x="1368298" y="171473"/>
                </a:lnTo>
                <a:lnTo>
                  <a:pt x="1320836" y="143787"/>
                </a:lnTo>
                <a:close/>
              </a:path>
              <a:path w="1448435" h="287654">
                <a:moveTo>
                  <a:pt x="12659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265972" y="175791"/>
                </a:lnTo>
                <a:lnTo>
                  <a:pt x="1320836" y="143787"/>
                </a:lnTo>
                <a:lnTo>
                  <a:pt x="1265972" y="111783"/>
                </a:lnTo>
                <a:close/>
              </a:path>
              <a:path w="1448435" h="287654">
                <a:moveTo>
                  <a:pt x="1393083" y="111783"/>
                </a:moveTo>
                <a:lnTo>
                  <a:pt x="1384427" y="111783"/>
                </a:lnTo>
                <a:lnTo>
                  <a:pt x="1384427" y="175791"/>
                </a:lnTo>
                <a:lnTo>
                  <a:pt x="1393083" y="175791"/>
                </a:lnTo>
                <a:lnTo>
                  <a:pt x="1447927" y="143787"/>
                </a:lnTo>
                <a:lnTo>
                  <a:pt x="1393083" y="111783"/>
                </a:lnTo>
                <a:close/>
              </a:path>
              <a:path w="1448435" h="287654">
                <a:moveTo>
                  <a:pt x="1368298" y="116101"/>
                </a:moveTo>
                <a:lnTo>
                  <a:pt x="1320836" y="143787"/>
                </a:lnTo>
                <a:lnTo>
                  <a:pt x="1368298" y="171473"/>
                </a:lnTo>
                <a:lnTo>
                  <a:pt x="1368298" y="116101"/>
                </a:lnTo>
                <a:close/>
              </a:path>
              <a:path w="1448435" h="287654">
                <a:moveTo>
                  <a:pt x="1384427" y="116101"/>
                </a:moveTo>
                <a:lnTo>
                  <a:pt x="1368298" y="116101"/>
                </a:lnTo>
                <a:lnTo>
                  <a:pt x="1368298" y="171473"/>
                </a:lnTo>
                <a:lnTo>
                  <a:pt x="1384427" y="171473"/>
                </a:lnTo>
                <a:lnTo>
                  <a:pt x="1384427" y="116101"/>
                </a:lnTo>
                <a:close/>
              </a:path>
              <a:path w="1448435" h="287654">
                <a:moveTo>
                  <a:pt x="1196506" y="0"/>
                </a:moveTo>
                <a:lnTo>
                  <a:pt x="1184243" y="817"/>
                </a:lnTo>
                <a:lnTo>
                  <a:pt x="1173170" y="6159"/>
                </a:lnTo>
                <a:lnTo>
                  <a:pt x="1164716" y="15644"/>
                </a:lnTo>
                <a:lnTo>
                  <a:pt x="1160629" y="27670"/>
                </a:lnTo>
                <a:lnTo>
                  <a:pt x="1161446" y="39933"/>
                </a:lnTo>
                <a:lnTo>
                  <a:pt x="1166788" y="51006"/>
                </a:lnTo>
                <a:lnTo>
                  <a:pt x="1176274" y="59459"/>
                </a:lnTo>
                <a:lnTo>
                  <a:pt x="1320836" y="143787"/>
                </a:lnTo>
                <a:lnTo>
                  <a:pt x="1368298" y="116101"/>
                </a:lnTo>
                <a:lnTo>
                  <a:pt x="1384427" y="116101"/>
                </a:lnTo>
                <a:lnTo>
                  <a:pt x="1384427" y="111783"/>
                </a:lnTo>
                <a:lnTo>
                  <a:pt x="1393083" y="111783"/>
                </a:lnTo>
                <a:lnTo>
                  <a:pt x="1208532" y="4087"/>
                </a:lnTo>
                <a:lnTo>
                  <a:pt x="11965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4165803"/>
            <a:ext cx="14954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2</a:t>
            </a:r>
            <a:r>
              <a:rPr sz="2400" spc="-10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10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/</a:t>
            </a:r>
            <a:r>
              <a:rPr sz="2400" spc="-15" dirty="0">
                <a:latin typeface="Tahoma"/>
                <a:cs typeface="Tahoma"/>
              </a:rPr>
              <a:t>5</a:t>
            </a:r>
            <a:r>
              <a:rPr sz="2400" dirty="0">
                <a:latin typeface="Tahoma"/>
                <a:cs typeface="Tahoma"/>
              </a:rPr>
              <a:t>0Hz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228" y="4897882"/>
            <a:ext cx="1386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AC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Supply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8028" y="4070984"/>
            <a:ext cx="2406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Controlled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Airflow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8028" y="4802200"/>
            <a:ext cx="22961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(Desired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Output)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505200"/>
            <a:ext cx="1828800" cy="228600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1809750" y="114300"/>
                </a:moveTo>
                <a:lnTo>
                  <a:pt x="19050" y="114300"/>
                </a:lnTo>
                <a:lnTo>
                  <a:pt x="11634" y="123283"/>
                </a:lnTo>
                <a:lnTo>
                  <a:pt x="5579" y="147780"/>
                </a:lnTo>
                <a:lnTo>
                  <a:pt x="1497" y="184112"/>
                </a:lnTo>
                <a:lnTo>
                  <a:pt x="0" y="228600"/>
                </a:lnTo>
                <a:lnTo>
                  <a:pt x="1828800" y="228600"/>
                </a:lnTo>
                <a:lnTo>
                  <a:pt x="1827305" y="184112"/>
                </a:lnTo>
                <a:lnTo>
                  <a:pt x="1823228" y="147780"/>
                </a:lnTo>
                <a:lnTo>
                  <a:pt x="1817173" y="123283"/>
                </a:lnTo>
                <a:lnTo>
                  <a:pt x="1809750" y="114300"/>
                </a:lnTo>
                <a:close/>
              </a:path>
              <a:path w="1828800" h="228600">
                <a:moveTo>
                  <a:pt x="914400" y="0"/>
                </a:moveTo>
                <a:lnTo>
                  <a:pt x="912902" y="44487"/>
                </a:lnTo>
                <a:lnTo>
                  <a:pt x="908818" y="80819"/>
                </a:lnTo>
                <a:lnTo>
                  <a:pt x="902763" y="105316"/>
                </a:lnTo>
                <a:lnTo>
                  <a:pt x="895350" y="114300"/>
                </a:lnTo>
                <a:lnTo>
                  <a:pt x="933450" y="114300"/>
                </a:lnTo>
                <a:lnTo>
                  <a:pt x="926037" y="105316"/>
                </a:lnTo>
                <a:lnTo>
                  <a:pt x="919981" y="80819"/>
                </a:lnTo>
                <a:lnTo>
                  <a:pt x="915898" y="44487"/>
                </a:lnTo>
                <a:lnTo>
                  <a:pt x="9144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3505200"/>
            <a:ext cx="1828800" cy="228600"/>
          </a:xfrm>
          <a:custGeom>
            <a:avLst/>
            <a:gdLst/>
            <a:ahLst/>
            <a:cxnLst/>
            <a:rect l="l" t="t" r="r" b="b"/>
            <a:pathLst>
              <a:path w="1828800" h="228600">
                <a:moveTo>
                  <a:pt x="0" y="228600"/>
                </a:moveTo>
                <a:lnTo>
                  <a:pt x="1497" y="184112"/>
                </a:lnTo>
                <a:lnTo>
                  <a:pt x="5579" y="147780"/>
                </a:lnTo>
                <a:lnTo>
                  <a:pt x="11634" y="123283"/>
                </a:lnTo>
                <a:lnTo>
                  <a:pt x="19050" y="114300"/>
                </a:lnTo>
                <a:lnTo>
                  <a:pt x="895350" y="114300"/>
                </a:lnTo>
                <a:lnTo>
                  <a:pt x="902763" y="105316"/>
                </a:lnTo>
                <a:lnTo>
                  <a:pt x="908818" y="80819"/>
                </a:lnTo>
                <a:lnTo>
                  <a:pt x="912902" y="44487"/>
                </a:lnTo>
                <a:lnTo>
                  <a:pt x="914400" y="0"/>
                </a:lnTo>
                <a:lnTo>
                  <a:pt x="915898" y="44487"/>
                </a:lnTo>
                <a:lnTo>
                  <a:pt x="919981" y="80819"/>
                </a:lnTo>
                <a:lnTo>
                  <a:pt x="926037" y="105316"/>
                </a:lnTo>
                <a:lnTo>
                  <a:pt x="933450" y="114300"/>
                </a:lnTo>
                <a:lnTo>
                  <a:pt x="1809750" y="114300"/>
                </a:lnTo>
                <a:lnTo>
                  <a:pt x="1817173" y="123283"/>
                </a:lnTo>
                <a:lnTo>
                  <a:pt x="1823228" y="147780"/>
                </a:lnTo>
                <a:lnTo>
                  <a:pt x="1827305" y="184112"/>
                </a:lnTo>
                <a:lnTo>
                  <a:pt x="182880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00800" y="3505200"/>
            <a:ext cx="2362200" cy="228600"/>
          </a:xfrm>
          <a:custGeom>
            <a:avLst/>
            <a:gdLst/>
            <a:ahLst/>
            <a:cxnLst/>
            <a:rect l="l" t="t" r="r" b="b"/>
            <a:pathLst>
              <a:path w="2362200" h="228600">
                <a:moveTo>
                  <a:pt x="2343150" y="114300"/>
                </a:moveTo>
                <a:lnTo>
                  <a:pt x="19050" y="114300"/>
                </a:lnTo>
                <a:lnTo>
                  <a:pt x="11626" y="123283"/>
                </a:lnTo>
                <a:lnTo>
                  <a:pt x="5572" y="147780"/>
                </a:lnTo>
                <a:lnTo>
                  <a:pt x="1494" y="184112"/>
                </a:lnTo>
                <a:lnTo>
                  <a:pt x="0" y="228600"/>
                </a:lnTo>
                <a:lnTo>
                  <a:pt x="2362200" y="228600"/>
                </a:lnTo>
                <a:lnTo>
                  <a:pt x="2360705" y="184112"/>
                </a:lnTo>
                <a:lnTo>
                  <a:pt x="2356627" y="147780"/>
                </a:lnTo>
                <a:lnTo>
                  <a:pt x="2350573" y="123283"/>
                </a:lnTo>
                <a:lnTo>
                  <a:pt x="2343150" y="114300"/>
                </a:lnTo>
                <a:close/>
              </a:path>
              <a:path w="2362200" h="228600">
                <a:moveTo>
                  <a:pt x="1181100" y="0"/>
                </a:moveTo>
                <a:lnTo>
                  <a:pt x="1179605" y="44487"/>
                </a:lnTo>
                <a:lnTo>
                  <a:pt x="1175527" y="80819"/>
                </a:lnTo>
                <a:lnTo>
                  <a:pt x="1169473" y="105316"/>
                </a:lnTo>
                <a:lnTo>
                  <a:pt x="1162050" y="114300"/>
                </a:lnTo>
                <a:lnTo>
                  <a:pt x="1200150" y="114300"/>
                </a:lnTo>
                <a:lnTo>
                  <a:pt x="1192726" y="105316"/>
                </a:lnTo>
                <a:lnTo>
                  <a:pt x="1186672" y="80819"/>
                </a:lnTo>
                <a:lnTo>
                  <a:pt x="1182594" y="44487"/>
                </a:lnTo>
                <a:lnTo>
                  <a:pt x="11811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00800" y="3505200"/>
            <a:ext cx="2362200" cy="228600"/>
          </a:xfrm>
          <a:custGeom>
            <a:avLst/>
            <a:gdLst/>
            <a:ahLst/>
            <a:cxnLst/>
            <a:rect l="l" t="t" r="r" b="b"/>
            <a:pathLst>
              <a:path w="2362200" h="228600">
                <a:moveTo>
                  <a:pt x="0" y="228600"/>
                </a:moveTo>
                <a:lnTo>
                  <a:pt x="1494" y="184112"/>
                </a:lnTo>
                <a:lnTo>
                  <a:pt x="5572" y="147780"/>
                </a:lnTo>
                <a:lnTo>
                  <a:pt x="11626" y="123283"/>
                </a:lnTo>
                <a:lnTo>
                  <a:pt x="19050" y="114300"/>
                </a:lnTo>
                <a:lnTo>
                  <a:pt x="1162050" y="114300"/>
                </a:lnTo>
                <a:lnTo>
                  <a:pt x="1169473" y="105316"/>
                </a:lnTo>
                <a:lnTo>
                  <a:pt x="1175527" y="80819"/>
                </a:lnTo>
                <a:lnTo>
                  <a:pt x="1179605" y="44487"/>
                </a:lnTo>
                <a:lnTo>
                  <a:pt x="1181100" y="0"/>
                </a:lnTo>
                <a:lnTo>
                  <a:pt x="1182594" y="44487"/>
                </a:lnTo>
                <a:lnTo>
                  <a:pt x="1186672" y="80819"/>
                </a:lnTo>
                <a:lnTo>
                  <a:pt x="1192726" y="105316"/>
                </a:lnTo>
                <a:lnTo>
                  <a:pt x="1200150" y="114300"/>
                </a:lnTo>
                <a:lnTo>
                  <a:pt x="2343150" y="114300"/>
                </a:lnTo>
                <a:lnTo>
                  <a:pt x="2350573" y="123283"/>
                </a:lnTo>
                <a:lnTo>
                  <a:pt x="2356627" y="147780"/>
                </a:lnTo>
                <a:lnTo>
                  <a:pt x="2360705" y="184112"/>
                </a:lnTo>
                <a:lnTo>
                  <a:pt x="2362200" y="228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3540" y="3003930"/>
            <a:ext cx="88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Input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75729" y="3003930"/>
            <a:ext cx="109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10739" y="3950208"/>
            <a:ext cx="563880" cy="1523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81200" y="3581400"/>
            <a:ext cx="914400" cy="155575"/>
          </a:xfrm>
          <a:custGeom>
            <a:avLst/>
            <a:gdLst/>
            <a:ahLst/>
            <a:cxnLst/>
            <a:rect l="l" t="t" r="r" b="b"/>
            <a:pathLst>
              <a:path w="914400" h="155575">
                <a:moveTo>
                  <a:pt x="901445" y="77724"/>
                </a:moveTo>
                <a:lnTo>
                  <a:pt x="12954" y="77724"/>
                </a:lnTo>
                <a:lnTo>
                  <a:pt x="7929" y="83831"/>
                </a:lnTo>
                <a:lnTo>
                  <a:pt x="3810" y="100488"/>
                </a:lnTo>
                <a:lnTo>
                  <a:pt x="1023" y="125194"/>
                </a:lnTo>
                <a:lnTo>
                  <a:pt x="0" y="155448"/>
                </a:lnTo>
                <a:lnTo>
                  <a:pt x="914400" y="155448"/>
                </a:lnTo>
                <a:lnTo>
                  <a:pt x="913376" y="125194"/>
                </a:lnTo>
                <a:lnTo>
                  <a:pt x="910589" y="100488"/>
                </a:lnTo>
                <a:lnTo>
                  <a:pt x="906470" y="83831"/>
                </a:lnTo>
                <a:lnTo>
                  <a:pt x="901445" y="77724"/>
                </a:lnTo>
                <a:close/>
              </a:path>
              <a:path w="914400" h="155575">
                <a:moveTo>
                  <a:pt x="457200" y="0"/>
                </a:moveTo>
                <a:lnTo>
                  <a:pt x="456176" y="30253"/>
                </a:lnTo>
                <a:lnTo>
                  <a:pt x="453389" y="54959"/>
                </a:lnTo>
                <a:lnTo>
                  <a:pt x="449270" y="71616"/>
                </a:lnTo>
                <a:lnTo>
                  <a:pt x="444245" y="77724"/>
                </a:lnTo>
                <a:lnTo>
                  <a:pt x="470154" y="77724"/>
                </a:lnTo>
                <a:lnTo>
                  <a:pt x="465129" y="71616"/>
                </a:lnTo>
                <a:lnTo>
                  <a:pt x="461010" y="54959"/>
                </a:lnTo>
                <a:lnTo>
                  <a:pt x="458223" y="30253"/>
                </a:lnTo>
                <a:lnTo>
                  <a:pt x="4572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81200" y="3581400"/>
            <a:ext cx="914400" cy="155575"/>
          </a:xfrm>
          <a:custGeom>
            <a:avLst/>
            <a:gdLst/>
            <a:ahLst/>
            <a:cxnLst/>
            <a:rect l="l" t="t" r="r" b="b"/>
            <a:pathLst>
              <a:path w="914400" h="155575">
                <a:moveTo>
                  <a:pt x="0" y="155448"/>
                </a:moveTo>
                <a:lnTo>
                  <a:pt x="1023" y="125194"/>
                </a:lnTo>
                <a:lnTo>
                  <a:pt x="3810" y="100488"/>
                </a:lnTo>
                <a:lnTo>
                  <a:pt x="7929" y="83831"/>
                </a:lnTo>
                <a:lnTo>
                  <a:pt x="12954" y="77724"/>
                </a:lnTo>
                <a:lnTo>
                  <a:pt x="444245" y="77724"/>
                </a:lnTo>
                <a:lnTo>
                  <a:pt x="449270" y="71616"/>
                </a:lnTo>
                <a:lnTo>
                  <a:pt x="453389" y="54959"/>
                </a:lnTo>
                <a:lnTo>
                  <a:pt x="456176" y="30253"/>
                </a:lnTo>
                <a:lnTo>
                  <a:pt x="457200" y="0"/>
                </a:lnTo>
                <a:lnTo>
                  <a:pt x="458223" y="30253"/>
                </a:lnTo>
                <a:lnTo>
                  <a:pt x="461010" y="54959"/>
                </a:lnTo>
                <a:lnTo>
                  <a:pt x="465129" y="71616"/>
                </a:lnTo>
                <a:lnTo>
                  <a:pt x="470154" y="77724"/>
                </a:lnTo>
                <a:lnTo>
                  <a:pt x="901445" y="77724"/>
                </a:lnTo>
                <a:lnTo>
                  <a:pt x="906470" y="83831"/>
                </a:lnTo>
                <a:lnTo>
                  <a:pt x="910589" y="100488"/>
                </a:lnTo>
                <a:lnTo>
                  <a:pt x="913376" y="125194"/>
                </a:lnTo>
                <a:lnTo>
                  <a:pt x="914400" y="15544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60194" y="2851530"/>
            <a:ext cx="1278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Control 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Element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24" name="object 24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</a:t>
            </a:r>
            <a:r>
              <a:rPr dirty="0"/>
              <a:t>I – </a:t>
            </a:r>
            <a:r>
              <a:rPr spc="-5" dirty="0"/>
              <a:t>Introduction </a:t>
            </a:r>
            <a:r>
              <a:rPr spc="-15" dirty="0"/>
              <a:t>to </a:t>
            </a:r>
            <a:r>
              <a:rPr spc="-10" dirty="0"/>
              <a:t>Control</a:t>
            </a:r>
            <a:r>
              <a:rPr spc="-6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0385" y="821563"/>
            <a:ext cx="1200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4BC96"/>
                </a:solidFill>
                <a:latin typeface="Calibri"/>
                <a:cs typeface="Calibri"/>
              </a:rPr>
              <a:t>(4</a:t>
            </a:r>
            <a:r>
              <a:rPr sz="2400" spc="-10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744906"/>
            <a:ext cx="8988425" cy="24834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C4BC96"/>
                </a:solidFill>
                <a:latin typeface="Calibri"/>
                <a:cs typeface="Calibri"/>
              </a:rPr>
              <a:t>Introduction </a:t>
            </a:r>
            <a:r>
              <a:rPr sz="2400" spc="-15" dirty="0">
                <a:solidFill>
                  <a:srgbClr val="C4BC96"/>
                </a:solidFill>
                <a:latin typeface="Calibri"/>
                <a:cs typeface="Calibri"/>
              </a:rPr>
              <a:t>to Control</a:t>
            </a:r>
            <a:r>
              <a:rPr sz="2400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</a:t>
            </a:r>
            <a:r>
              <a:rPr sz="2000" spc="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Examples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b="1" spc="-5" dirty="0">
                <a:latin typeface="Calibri"/>
                <a:cs typeface="Calibri"/>
              </a:rPr>
              <a:t>Classification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0" dirty="0">
                <a:latin typeface="Calibri"/>
                <a:cs typeface="Calibri"/>
              </a:rPr>
              <a:t>Control </a:t>
            </a:r>
            <a:r>
              <a:rPr sz="2000" b="1" spc="-20" dirty="0">
                <a:latin typeface="Calibri"/>
                <a:cs typeface="Calibri"/>
              </a:rPr>
              <a:t>System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b="1" spc="-5" dirty="0">
                <a:latin typeface="Calibri"/>
                <a:cs typeface="Calibri"/>
              </a:rPr>
              <a:t>Open </a:t>
            </a:r>
            <a:r>
              <a:rPr sz="2000" b="1" dirty="0">
                <a:latin typeface="Calibri"/>
                <a:cs typeface="Calibri"/>
              </a:rPr>
              <a:t>Loop </a:t>
            </a:r>
            <a:r>
              <a:rPr sz="2000" b="1" spc="-5" dirty="0">
                <a:latin typeface="Calibri"/>
                <a:cs typeface="Calibri"/>
              </a:rPr>
              <a:t>and Closed Loop </a:t>
            </a:r>
            <a:r>
              <a:rPr sz="2000" b="1" spc="-20" dirty="0">
                <a:latin typeface="Calibri"/>
                <a:cs typeface="Calibri"/>
              </a:rPr>
              <a:t>Systems </a:t>
            </a:r>
            <a:r>
              <a:rPr sz="2000" b="1" dirty="0">
                <a:latin typeface="Calibri"/>
                <a:cs typeface="Calibri"/>
              </a:rPr>
              <a:t>–  </a:t>
            </a:r>
            <a:r>
              <a:rPr sz="2000" b="1" spc="-5" dirty="0">
                <a:latin typeface="Calibri"/>
                <a:cs typeface="Calibri"/>
              </a:rPr>
              <a:t>Definitions, Block </a:t>
            </a:r>
            <a:r>
              <a:rPr sz="2000" b="1" spc="-10" dirty="0">
                <a:latin typeface="Calibri"/>
                <a:cs typeface="Calibri"/>
              </a:rPr>
              <a:t>diagrams, practical examples, </a:t>
            </a:r>
            <a:r>
              <a:rPr sz="2000" b="1" spc="-5" dirty="0">
                <a:latin typeface="Calibri"/>
                <a:cs typeface="Calibri"/>
              </a:rPr>
              <a:t>and Comparison,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Linear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Non-linear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Varying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In-varying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(AC and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System),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3830" y="3272104"/>
            <a:ext cx="1228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4BC96"/>
                </a:solidFill>
                <a:latin typeface="Calibri"/>
                <a:cs typeface="Calibri"/>
              </a:rPr>
              <a:t>(4</a:t>
            </a:r>
            <a:r>
              <a:rPr sz="2400" b="1" spc="-6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194987"/>
            <a:ext cx="8987790" cy="18141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400" b="1" spc="-30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400" b="1" spc="-35" dirty="0">
                <a:solidFill>
                  <a:srgbClr val="C4BC96"/>
                </a:solidFill>
                <a:latin typeface="Calibri"/>
                <a:cs typeface="Calibri"/>
              </a:rPr>
              <a:t>Transfer</a:t>
            </a:r>
            <a:r>
              <a:rPr sz="2400" b="1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4BC96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000" spc="-25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Signifiance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 :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Definition, Derivation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Open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Control System,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Differential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Equations and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RC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RLC</a:t>
            </a:r>
            <a:r>
              <a:rPr sz="2000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Circuit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976419"/>
            <a:ext cx="8985250" cy="16592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712709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Block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 Diagram</a:t>
            </a:r>
            <a:r>
              <a:rPr sz="2400" b="1" spc="-15" dirty="0">
                <a:solidFill>
                  <a:srgbClr val="C4BC96"/>
                </a:solidFill>
                <a:latin typeface="Calibri"/>
                <a:cs typeface="Calibri"/>
              </a:rPr>
              <a:t> Algebra	</a:t>
            </a:r>
            <a:r>
              <a:rPr sz="2400" b="1" spc="-5" dirty="0">
                <a:solidFill>
                  <a:srgbClr val="C4BC96"/>
                </a:solidFill>
                <a:latin typeface="Calibri"/>
                <a:cs typeface="Calibri"/>
              </a:rPr>
              <a:t>(8</a:t>
            </a:r>
            <a:r>
              <a:rPr sz="2400" b="1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0,1,2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Standard equation, Practical  Examples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ts val="2275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Technique: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Need,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Rules,</a:t>
            </a: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Problems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ts val="1315"/>
              </a:lnSpc>
              <a:tabLst>
                <a:tab pos="4100829" algn="l"/>
                <a:tab pos="8360409" algn="l"/>
              </a:tabLst>
            </a:pP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	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	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0725" y="1592402"/>
            <a:ext cx="5315585" cy="828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Classification </a:t>
            </a:r>
            <a:r>
              <a:rPr sz="3200" b="1" dirty="0">
                <a:latin typeface="Calibri"/>
                <a:cs typeface="Calibri"/>
              </a:rPr>
              <a:t>of </a:t>
            </a:r>
            <a:r>
              <a:rPr sz="3200" b="1" spc="-10" dirty="0">
                <a:latin typeface="Calibri"/>
                <a:cs typeface="Calibri"/>
              </a:rPr>
              <a:t>Control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75"/>
              </a:spcBef>
            </a:pPr>
            <a:r>
              <a:rPr sz="2000" b="1" dirty="0">
                <a:latin typeface="Calibri"/>
                <a:cs typeface="Calibri"/>
              </a:rPr>
              <a:t>(Depending on </a:t>
            </a:r>
            <a:r>
              <a:rPr sz="2000" b="1" spc="-10" dirty="0">
                <a:latin typeface="Calibri"/>
                <a:cs typeface="Calibri"/>
              </a:rPr>
              <a:t>control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action)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761" y="2903982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761" y="3589782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3048000" y="0"/>
                </a:moveTo>
                <a:lnTo>
                  <a:pt x="0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761" y="3589782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3047999" y="0"/>
                </a:moveTo>
                <a:lnTo>
                  <a:pt x="0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1817" y="3589782"/>
            <a:ext cx="226060" cy="610235"/>
          </a:xfrm>
          <a:custGeom>
            <a:avLst/>
            <a:gdLst/>
            <a:ahLst/>
            <a:cxnLst/>
            <a:rect l="l" t="t" r="r" b="b"/>
            <a:pathLst>
              <a:path w="226060" h="610235">
                <a:moveTo>
                  <a:pt x="21718" y="384006"/>
                </a:moveTo>
                <a:lnTo>
                  <a:pt x="12233" y="387222"/>
                </a:lnTo>
                <a:lnTo>
                  <a:pt x="4806" y="393850"/>
                </a:lnTo>
                <a:lnTo>
                  <a:pt x="629" y="402526"/>
                </a:lnTo>
                <a:lnTo>
                  <a:pt x="0" y="412154"/>
                </a:lnTo>
                <a:lnTo>
                  <a:pt x="3216" y="421639"/>
                </a:lnTo>
                <a:lnTo>
                  <a:pt x="112944" y="609726"/>
                </a:lnTo>
                <a:lnTo>
                  <a:pt x="142062" y="559815"/>
                </a:lnTo>
                <a:lnTo>
                  <a:pt x="87798" y="559815"/>
                </a:lnTo>
                <a:lnTo>
                  <a:pt x="87798" y="466779"/>
                </a:lnTo>
                <a:lnTo>
                  <a:pt x="46650" y="396239"/>
                </a:lnTo>
                <a:lnTo>
                  <a:pt x="40022" y="388812"/>
                </a:lnTo>
                <a:lnTo>
                  <a:pt x="31347" y="384635"/>
                </a:lnTo>
                <a:lnTo>
                  <a:pt x="21718" y="384006"/>
                </a:lnTo>
                <a:close/>
              </a:path>
              <a:path w="226060" h="610235">
                <a:moveTo>
                  <a:pt x="87798" y="466779"/>
                </a:moveTo>
                <a:lnTo>
                  <a:pt x="87798" y="559815"/>
                </a:lnTo>
                <a:lnTo>
                  <a:pt x="138090" y="559815"/>
                </a:lnTo>
                <a:lnTo>
                  <a:pt x="138090" y="547115"/>
                </a:lnTo>
                <a:lnTo>
                  <a:pt x="91227" y="547115"/>
                </a:lnTo>
                <a:lnTo>
                  <a:pt x="112944" y="509886"/>
                </a:lnTo>
                <a:lnTo>
                  <a:pt x="87798" y="466779"/>
                </a:lnTo>
                <a:close/>
              </a:path>
              <a:path w="226060" h="610235">
                <a:moveTo>
                  <a:pt x="204170" y="384006"/>
                </a:moveTo>
                <a:lnTo>
                  <a:pt x="194542" y="384635"/>
                </a:lnTo>
                <a:lnTo>
                  <a:pt x="185866" y="388812"/>
                </a:lnTo>
                <a:lnTo>
                  <a:pt x="179238" y="396239"/>
                </a:lnTo>
                <a:lnTo>
                  <a:pt x="138090" y="466779"/>
                </a:lnTo>
                <a:lnTo>
                  <a:pt x="138090" y="559815"/>
                </a:lnTo>
                <a:lnTo>
                  <a:pt x="142062" y="559815"/>
                </a:lnTo>
                <a:lnTo>
                  <a:pt x="222672" y="421639"/>
                </a:lnTo>
                <a:lnTo>
                  <a:pt x="225889" y="412154"/>
                </a:lnTo>
                <a:lnTo>
                  <a:pt x="225260" y="402526"/>
                </a:lnTo>
                <a:lnTo>
                  <a:pt x="221083" y="393850"/>
                </a:lnTo>
                <a:lnTo>
                  <a:pt x="213655" y="387222"/>
                </a:lnTo>
                <a:lnTo>
                  <a:pt x="204170" y="384006"/>
                </a:lnTo>
                <a:close/>
              </a:path>
              <a:path w="226060" h="610235">
                <a:moveTo>
                  <a:pt x="112944" y="509886"/>
                </a:moveTo>
                <a:lnTo>
                  <a:pt x="91227" y="547115"/>
                </a:lnTo>
                <a:lnTo>
                  <a:pt x="134661" y="547115"/>
                </a:lnTo>
                <a:lnTo>
                  <a:pt x="112944" y="509886"/>
                </a:lnTo>
                <a:close/>
              </a:path>
              <a:path w="226060" h="610235">
                <a:moveTo>
                  <a:pt x="138090" y="466779"/>
                </a:moveTo>
                <a:lnTo>
                  <a:pt x="112944" y="509886"/>
                </a:lnTo>
                <a:lnTo>
                  <a:pt x="134661" y="547115"/>
                </a:lnTo>
                <a:lnTo>
                  <a:pt x="138090" y="547115"/>
                </a:lnTo>
                <a:lnTo>
                  <a:pt x="138090" y="466779"/>
                </a:lnTo>
                <a:close/>
              </a:path>
              <a:path w="226060" h="610235">
                <a:moveTo>
                  <a:pt x="138090" y="0"/>
                </a:moveTo>
                <a:lnTo>
                  <a:pt x="87798" y="0"/>
                </a:lnTo>
                <a:lnTo>
                  <a:pt x="87798" y="466779"/>
                </a:lnTo>
                <a:lnTo>
                  <a:pt x="112944" y="509886"/>
                </a:lnTo>
                <a:lnTo>
                  <a:pt x="138090" y="466779"/>
                </a:lnTo>
                <a:lnTo>
                  <a:pt x="138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07817" y="3589782"/>
            <a:ext cx="226060" cy="610235"/>
          </a:xfrm>
          <a:custGeom>
            <a:avLst/>
            <a:gdLst/>
            <a:ahLst/>
            <a:cxnLst/>
            <a:rect l="l" t="t" r="r" b="b"/>
            <a:pathLst>
              <a:path w="226059" h="610235">
                <a:moveTo>
                  <a:pt x="21718" y="384006"/>
                </a:moveTo>
                <a:lnTo>
                  <a:pt x="12233" y="387222"/>
                </a:lnTo>
                <a:lnTo>
                  <a:pt x="4806" y="393850"/>
                </a:lnTo>
                <a:lnTo>
                  <a:pt x="629" y="402526"/>
                </a:lnTo>
                <a:lnTo>
                  <a:pt x="0" y="412154"/>
                </a:lnTo>
                <a:lnTo>
                  <a:pt x="3216" y="421639"/>
                </a:lnTo>
                <a:lnTo>
                  <a:pt x="112944" y="609726"/>
                </a:lnTo>
                <a:lnTo>
                  <a:pt x="142062" y="559815"/>
                </a:lnTo>
                <a:lnTo>
                  <a:pt x="87798" y="559815"/>
                </a:lnTo>
                <a:lnTo>
                  <a:pt x="87798" y="466779"/>
                </a:lnTo>
                <a:lnTo>
                  <a:pt x="46650" y="396239"/>
                </a:lnTo>
                <a:lnTo>
                  <a:pt x="40022" y="388812"/>
                </a:lnTo>
                <a:lnTo>
                  <a:pt x="31347" y="384635"/>
                </a:lnTo>
                <a:lnTo>
                  <a:pt x="21718" y="384006"/>
                </a:lnTo>
                <a:close/>
              </a:path>
              <a:path w="226059" h="610235">
                <a:moveTo>
                  <a:pt x="87798" y="466779"/>
                </a:moveTo>
                <a:lnTo>
                  <a:pt x="87798" y="559815"/>
                </a:lnTo>
                <a:lnTo>
                  <a:pt x="138090" y="559815"/>
                </a:lnTo>
                <a:lnTo>
                  <a:pt x="138090" y="547115"/>
                </a:lnTo>
                <a:lnTo>
                  <a:pt x="91227" y="547115"/>
                </a:lnTo>
                <a:lnTo>
                  <a:pt x="112944" y="509886"/>
                </a:lnTo>
                <a:lnTo>
                  <a:pt x="87798" y="466779"/>
                </a:lnTo>
                <a:close/>
              </a:path>
              <a:path w="226059" h="610235">
                <a:moveTo>
                  <a:pt x="204170" y="384006"/>
                </a:moveTo>
                <a:lnTo>
                  <a:pt x="194542" y="384635"/>
                </a:lnTo>
                <a:lnTo>
                  <a:pt x="185866" y="388812"/>
                </a:lnTo>
                <a:lnTo>
                  <a:pt x="179238" y="396239"/>
                </a:lnTo>
                <a:lnTo>
                  <a:pt x="138090" y="466779"/>
                </a:lnTo>
                <a:lnTo>
                  <a:pt x="138090" y="559815"/>
                </a:lnTo>
                <a:lnTo>
                  <a:pt x="142062" y="559815"/>
                </a:lnTo>
                <a:lnTo>
                  <a:pt x="222672" y="421639"/>
                </a:lnTo>
                <a:lnTo>
                  <a:pt x="225889" y="412154"/>
                </a:lnTo>
                <a:lnTo>
                  <a:pt x="225260" y="402526"/>
                </a:lnTo>
                <a:lnTo>
                  <a:pt x="221083" y="393850"/>
                </a:lnTo>
                <a:lnTo>
                  <a:pt x="213655" y="387222"/>
                </a:lnTo>
                <a:lnTo>
                  <a:pt x="204170" y="384006"/>
                </a:lnTo>
                <a:close/>
              </a:path>
              <a:path w="226059" h="610235">
                <a:moveTo>
                  <a:pt x="112944" y="509886"/>
                </a:moveTo>
                <a:lnTo>
                  <a:pt x="91227" y="547115"/>
                </a:lnTo>
                <a:lnTo>
                  <a:pt x="134661" y="547115"/>
                </a:lnTo>
                <a:lnTo>
                  <a:pt x="112944" y="509886"/>
                </a:lnTo>
                <a:close/>
              </a:path>
              <a:path w="226059" h="610235">
                <a:moveTo>
                  <a:pt x="138090" y="466779"/>
                </a:moveTo>
                <a:lnTo>
                  <a:pt x="112944" y="509886"/>
                </a:lnTo>
                <a:lnTo>
                  <a:pt x="134661" y="547115"/>
                </a:lnTo>
                <a:lnTo>
                  <a:pt x="138090" y="547115"/>
                </a:lnTo>
                <a:lnTo>
                  <a:pt x="138090" y="466779"/>
                </a:lnTo>
                <a:close/>
              </a:path>
              <a:path w="226059" h="610235">
                <a:moveTo>
                  <a:pt x="138090" y="0"/>
                </a:moveTo>
                <a:lnTo>
                  <a:pt x="87798" y="0"/>
                </a:lnTo>
                <a:lnTo>
                  <a:pt x="87798" y="466779"/>
                </a:lnTo>
                <a:lnTo>
                  <a:pt x="112944" y="509886"/>
                </a:lnTo>
                <a:lnTo>
                  <a:pt x="138090" y="466779"/>
                </a:lnTo>
                <a:lnTo>
                  <a:pt x="138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969" y="4536185"/>
            <a:ext cx="28746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3760" marR="5080" indent="-861694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Open </a:t>
            </a:r>
            <a:r>
              <a:rPr sz="2400" b="1" spc="-10" dirty="0">
                <a:latin typeface="Tahoma"/>
                <a:cs typeface="Tahoma"/>
              </a:rPr>
              <a:t>Loop Control  </a:t>
            </a:r>
            <a:r>
              <a:rPr sz="2400" b="1" spc="-5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04052" y="4459985"/>
            <a:ext cx="30886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7430" marR="5080" indent="-101536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Closed Loop Control  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3540" y="60147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Classification </a:t>
            </a:r>
            <a:r>
              <a:rPr dirty="0"/>
              <a:t>of </a:t>
            </a:r>
            <a:r>
              <a:rPr spc="-10" dirty="0"/>
              <a:t>Control</a:t>
            </a:r>
            <a:r>
              <a:rPr spc="-80" dirty="0"/>
              <a:t> </a:t>
            </a:r>
            <a:r>
              <a:rPr spc="-30" dirty="0"/>
              <a:t>System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4" name="object 14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4497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Open </a:t>
            </a:r>
            <a:r>
              <a:rPr dirty="0"/>
              <a:t>Loop </a:t>
            </a:r>
            <a:r>
              <a:rPr spc="-10" dirty="0"/>
              <a:t>Control</a:t>
            </a:r>
            <a:r>
              <a:rPr spc="-80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96442"/>
            <a:ext cx="8376920" cy="2458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Definition: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50000"/>
              </a:lnSpc>
              <a:spcBef>
                <a:spcPts val="670"/>
              </a:spcBef>
            </a:pPr>
            <a:r>
              <a:rPr sz="2800" spc="-125" dirty="0">
                <a:latin typeface="Calibri"/>
                <a:cs typeface="Calibri"/>
              </a:rPr>
              <a:t>“A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which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control </a:t>
            </a:r>
            <a:r>
              <a:rPr sz="2800" spc="-5" dirty="0">
                <a:latin typeface="Calibri"/>
                <a:cs typeface="Calibri"/>
              </a:rPr>
              <a:t>action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totally   </a:t>
            </a:r>
            <a:r>
              <a:rPr sz="2800" spc="-5" dirty="0">
                <a:latin typeface="Calibri"/>
                <a:cs typeface="Calibri"/>
              </a:rPr>
              <a:t>independent of the output of the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called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open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800" spc="-25" dirty="0">
                <a:latin typeface="Calibri"/>
                <a:cs typeface="Calibri"/>
              </a:rPr>
              <a:t>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5818733"/>
            <a:ext cx="6494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Fig.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Block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Diagram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of Open loop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Control</a:t>
            </a:r>
            <a:r>
              <a:rPr sz="240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42160" y="4251959"/>
          <a:ext cx="19812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650"/>
                <a:gridCol w="1485900"/>
                <a:gridCol w="247650"/>
              </a:tblGrid>
              <a:tr h="121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Controller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877561" y="4267961"/>
            <a:ext cx="2133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Process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8961" y="4785137"/>
            <a:ext cx="1219835" cy="185420"/>
          </a:xfrm>
          <a:custGeom>
            <a:avLst/>
            <a:gdLst/>
            <a:ahLst/>
            <a:cxnLst/>
            <a:rect l="l" t="t" r="r" b="b"/>
            <a:pathLst>
              <a:path w="1219835" h="185420">
                <a:moveTo>
                  <a:pt x="1137665" y="92424"/>
                </a:moveTo>
                <a:lnTo>
                  <a:pt x="1044701" y="146653"/>
                </a:lnTo>
                <a:lnTo>
                  <a:pt x="1038548" y="152076"/>
                </a:lnTo>
                <a:lnTo>
                  <a:pt x="1035097" y="159178"/>
                </a:lnTo>
                <a:lnTo>
                  <a:pt x="1034575" y="167066"/>
                </a:lnTo>
                <a:lnTo>
                  <a:pt x="1037208" y="174847"/>
                </a:lnTo>
                <a:lnTo>
                  <a:pt x="1042650" y="180927"/>
                </a:lnTo>
                <a:lnTo>
                  <a:pt x="1049782" y="184340"/>
                </a:lnTo>
                <a:lnTo>
                  <a:pt x="1057675" y="184848"/>
                </a:lnTo>
                <a:lnTo>
                  <a:pt x="1065402" y="182213"/>
                </a:lnTo>
                <a:lnTo>
                  <a:pt x="1184057" y="112998"/>
                </a:lnTo>
                <a:lnTo>
                  <a:pt x="1178433" y="112998"/>
                </a:lnTo>
                <a:lnTo>
                  <a:pt x="1178433" y="110204"/>
                </a:lnTo>
                <a:lnTo>
                  <a:pt x="1168145" y="110204"/>
                </a:lnTo>
                <a:lnTo>
                  <a:pt x="1137665" y="92424"/>
                </a:lnTo>
                <a:close/>
              </a:path>
              <a:path w="1219835" h="185420">
                <a:moveTo>
                  <a:pt x="1102396" y="71850"/>
                </a:moveTo>
                <a:lnTo>
                  <a:pt x="0" y="71850"/>
                </a:lnTo>
                <a:lnTo>
                  <a:pt x="0" y="112998"/>
                </a:lnTo>
                <a:lnTo>
                  <a:pt x="1102396" y="112998"/>
                </a:lnTo>
                <a:lnTo>
                  <a:pt x="1137665" y="92424"/>
                </a:lnTo>
                <a:lnTo>
                  <a:pt x="1102396" y="71850"/>
                </a:lnTo>
                <a:close/>
              </a:path>
              <a:path w="1219835" h="185420">
                <a:moveTo>
                  <a:pt x="1184057" y="71850"/>
                </a:moveTo>
                <a:lnTo>
                  <a:pt x="1178433" y="71850"/>
                </a:lnTo>
                <a:lnTo>
                  <a:pt x="1178433" y="112998"/>
                </a:lnTo>
                <a:lnTo>
                  <a:pt x="1184057" y="112998"/>
                </a:lnTo>
                <a:lnTo>
                  <a:pt x="1219327" y="92424"/>
                </a:lnTo>
                <a:lnTo>
                  <a:pt x="1184057" y="71850"/>
                </a:lnTo>
                <a:close/>
              </a:path>
              <a:path w="1219835" h="185420">
                <a:moveTo>
                  <a:pt x="1168145" y="74644"/>
                </a:moveTo>
                <a:lnTo>
                  <a:pt x="1137665" y="92424"/>
                </a:lnTo>
                <a:lnTo>
                  <a:pt x="1168145" y="110204"/>
                </a:lnTo>
                <a:lnTo>
                  <a:pt x="1168145" y="74644"/>
                </a:lnTo>
                <a:close/>
              </a:path>
              <a:path w="1219835" h="185420">
                <a:moveTo>
                  <a:pt x="1178433" y="74644"/>
                </a:moveTo>
                <a:lnTo>
                  <a:pt x="1168145" y="74644"/>
                </a:lnTo>
                <a:lnTo>
                  <a:pt x="1168145" y="110204"/>
                </a:lnTo>
                <a:lnTo>
                  <a:pt x="1178433" y="110204"/>
                </a:lnTo>
                <a:lnTo>
                  <a:pt x="1178433" y="74644"/>
                </a:lnTo>
                <a:close/>
              </a:path>
              <a:path w="1219835" h="185420">
                <a:moveTo>
                  <a:pt x="1057675" y="0"/>
                </a:moveTo>
                <a:lnTo>
                  <a:pt x="1049782" y="507"/>
                </a:lnTo>
                <a:lnTo>
                  <a:pt x="1042650" y="3921"/>
                </a:lnTo>
                <a:lnTo>
                  <a:pt x="1037208" y="10001"/>
                </a:lnTo>
                <a:lnTo>
                  <a:pt x="1034575" y="17781"/>
                </a:lnTo>
                <a:lnTo>
                  <a:pt x="1035097" y="25669"/>
                </a:lnTo>
                <a:lnTo>
                  <a:pt x="1038548" y="32771"/>
                </a:lnTo>
                <a:lnTo>
                  <a:pt x="1044701" y="38195"/>
                </a:lnTo>
                <a:lnTo>
                  <a:pt x="1137665" y="92424"/>
                </a:lnTo>
                <a:lnTo>
                  <a:pt x="1168145" y="74644"/>
                </a:lnTo>
                <a:lnTo>
                  <a:pt x="1178433" y="74644"/>
                </a:lnTo>
                <a:lnTo>
                  <a:pt x="1178433" y="71850"/>
                </a:lnTo>
                <a:lnTo>
                  <a:pt x="1184057" y="71850"/>
                </a:lnTo>
                <a:lnTo>
                  <a:pt x="1065402" y="2635"/>
                </a:lnTo>
                <a:lnTo>
                  <a:pt x="1057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39361" y="4785137"/>
            <a:ext cx="838835" cy="185420"/>
          </a:xfrm>
          <a:custGeom>
            <a:avLst/>
            <a:gdLst/>
            <a:ahLst/>
            <a:cxnLst/>
            <a:rect l="l" t="t" r="r" b="b"/>
            <a:pathLst>
              <a:path w="838835" h="185420">
                <a:moveTo>
                  <a:pt x="756665" y="92424"/>
                </a:moveTo>
                <a:lnTo>
                  <a:pt x="663701" y="146653"/>
                </a:lnTo>
                <a:lnTo>
                  <a:pt x="657548" y="152076"/>
                </a:lnTo>
                <a:lnTo>
                  <a:pt x="654097" y="159178"/>
                </a:lnTo>
                <a:lnTo>
                  <a:pt x="653575" y="167066"/>
                </a:lnTo>
                <a:lnTo>
                  <a:pt x="656209" y="174847"/>
                </a:lnTo>
                <a:lnTo>
                  <a:pt x="661650" y="180927"/>
                </a:lnTo>
                <a:lnTo>
                  <a:pt x="668782" y="184340"/>
                </a:lnTo>
                <a:lnTo>
                  <a:pt x="676675" y="184848"/>
                </a:lnTo>
                <a:lnTo>
                  <a:pt x="684402" y="182213"/>
                </a:lnTo>
                <a:lnTo>
                  <a:pt x="803057" y="112998"/>
                </a:lnTo>
                <a:lnTo>
                  <a:pt x="797433" y="112998"/>
                </a:lnTo>
                <a:lnTo>
                  <a:pt x="797433" y="110204"/>
                </a:lnTo>
                <a:lnTo>
                  <a:pt x="787146" y="110204"/>
                </a:lnTo>
                <a:lnTo>
                  <a:pt x="756665" y="92424"/>
                </a:lnTo>
                <a:close/>
              </a:path>
              <a:path w="838835" h="185420">
                <a:moveTo>
                  <a:pt x="721396" y="71850"/>
                </a:moveTo>
                <a:lnTo>
                  <a:pt x="0" y="71850"/>
                </a:lnTo>
                <a:lnTo>
                  <a:pt x="0" y="112998"/>
                </a:lnTo>
                <a:lnTo>
                  <a:pt x="721396" y="112998"/>
                </a:lnTo>
                <a:lnTo>
                  <a:pt x="756665" y="92424"/>
                </a:lnTo>
                <a:lnTo>
                  <a:pt x="721396" y="71850"/>
                </a:lnTo>
                <a:close/>
              </a:path>
              <a:path w="838835" h="185420">
                <a:moveTo>
                  <a:pt x="803057" y="71850"/>
                </a:moveTo>
                <a:lnTo>
                  <a:pt x="797433" y="71850"/>
                </a:lnTo>
                <a:lnTo>
                  <a:pt x="797433" y="112998"/>
                </a:lnTo>
                <a:lnTo>
                  <a:pt x="803057" y="112998"/>
                </a:lnTo>
                <a:lnTo>
                  <a:pt x="838326" y="92424"/>
                </a:lnTo>
                <a:lnTo>
                  <a:pt x="803057" y="71850"/>
                </a:lnTo>
                <a:close/>
              </a:path>
              <a:path w="838835" h="185420">
                <a:moveTo>
                  <a:pt x="787146" y="74644"/>
                </a:moveTo>
                <a:lnTo>
                  <a:pt x="756665" y="92424"/>
                </a:lnTo>
                <a:lnTo>
                  <a:pt x="787146" y="110204"/>
                </a:lnTo>
                <a:lnTo>
                  <a:pt x="787146" y="74644"/>
                </a:lnTo>
                <a:close/>
              </a:path>
              <a:path w="838835" h="185420">
                <a:moveTo>
                  <a:pt x="797433" y="74644"/>
                </a:moveTo>
                <a:lnTo>
                  <a:pt x="787146" y="74644"/>
                </a:lnTo>
                <a:lnTo>
                  <a:pt x="787146" y="110204"/>
                </a:lnTo>
                <a:lnTo>
                  <a:pt x="797433" y="110204"/>
                </a:lnTo>
                <a:lnTo>
                  <a:pt x="797433" y="74644"/>
                </a:lnTo>
                <a:close/>
              </a:path>
              <a:path w="838835" h="185420">
                <a:moveTo>
                  <a:pt x="676675" y="0"/>
                </a:moveTo>
                <a:lnTo>
                  <a:pt x="668781" y="507"/>
                </a:lnTo>
                <a:lnTo>
                  <a:pt x="661650" y="3921"/>
                </a:lnTo>
                <a:lnTo>
                  <a:pt x="656209" y="10001"/>
                </a:lnTo>
                <a:lnTo>
                  <a:pt x="653575" y="17781"/>
                </a:lnTo>
                <a:lnTo>
                  <a:pt x="654097" y="25669"/>
                </a:lnTo>
                <a:lnTo>
                  <a:pt x="657548" y="32771"/>
                </a:lnTo>
                <a:lnTo>
                  <a:pt x="663701" y="38195"/>
                </a:lnTo>
                <a:lnTo>
                  <a:pt x="756665" y="92424"/>
                </a:lnTo>
                <a:lnTo>
                  <a:pt x="787146" y="74644"/>
                </a:lnTo>
                <a:lnTo>
                  <a:pt x="797433" y="74644"/>
                </a:lnTo>
                <a:lnTo>
                  <a:pt x="797433" y="71850"/>
                </a:lnTo>
                <a:lnTo>
                  <a:pt x="803057" y="71850"/>
                </a:lnTo>
                <a:lnTo>
                  <a:pt x="684402" y="2635"/>
                </a:lnTo>
                <a:lnTo>
                  <a:pt x="676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1161" y="4785137"/>
            <a:ext cx="1219835" cy="185420"/>
          </a:xfrm>
          <a:custGeom>
            <a:avLst/>
            <a:gdLst/>
            <a:ahLst/>
            <a:cxnLst/>
            <a:rect l="l" t="t" r="r" b="b"/>
            <a:pathLst>
              <a:path w="1219834" h="185420">
                <a:moveTo>
                  <a:pt x="1137666" y="92424"/>
                </a:moveTo>
                <a:lnTo>
                  <a:pt x="1044702" y="146653"/>
                </a:lnTo>
                <a:lnTo>
                  <a:pt x="1038548" y="152076"/>
                </a:lnTo>
                <a:lnTo>
                  <a:pt x="1035097" y="159178"/>
                </a:lnTo>
                <a:lnTo>
                  <a:pt x="1034575" y="167066"/>
                </a:lnTo>
                <a:lnTo>
                  <a:pt x="1037209" y="174847"/>
                </a:lnTo>
                <a:lnTo>
                  <a:pt x="1042650" y="180927"/>
                </a:lnTo>
                <a:lnTo>
                  <a:pt x="1049782" y="184340"/>
                </a:lnTo>
                <a:lnTo>
                  <a:pt x="1057675" y="184848"/>
                </a:lnTo>
                <a:lnTo>
                  <a:pt x="1065403" y="182213"/>
                </a:lnTo>
                <a:lnTo>
                  <a:pt x="1184057" y="112998"/>
                </a:lnTo>
                <a:lnTo>
                  <a:pt x="1178433" y="112998"/>
                </a:lnTo>
                <a:lnTo>
                  <a:pt x="1178433" y="110204"/>
                </a:lnTo>
                <a:lnTo>
                  <a:pt x="1168146" y="110204"/>
                </a:lnTo>
                <a:lnTo>
                  <a:pt x="1137666" y="92424"/>
                </a:lnTo>
                <a:close/>
              </a:path>
              <a:path w="1219834" h="185420">
                <a:moveTo>
                  <a:pt x="1102396" y="71850"/>
                </a:moveTo>
                <a:lnTo>
                  <a:pt x="0" y="71850"/>
                </a:lnTo>
                <a:lnTo>
                  <a:pt x="0" y="112998"/>
                </a:lnTo>
                <a:lnTo>
                  <a:pt x="1102396" y="112998"/>
                </a:lnTo>
                <a:lnTo>
                  <a:pt x="1137666" y="92424"/>
                </a:lnTo>
                <a:lnTo>
                  <a:pt x="1102396" y="71850"/>
                </a:lnTo>
                <a:close/>
              </a:path>
              <a:path w="1219834" h="185420">
                <a:moveTo>
                  <a:pt x="1184057" y="71850"/>
                </a:moveTo>
                <a:lnTo>
                  <a:pt x="1178433" y="71850"/>
                </a:lnTo>
                <a:lnTo>
                  <a:pt x="1178433" y="112998"/>
                </a:lnTo>
                <a:lnTo>
                  <a:pt x="1184057" y="112998"/>
                </a:lnTo>
                <a:lnTo>
                  <a:pt x="1219327" y="92424"/>
                </a:lnTo>
                <a:lnTo>
                  <a:pt x="1184057" y="71850"/>
                </a:lnTo>
                <a:close/>
              </a:path>
              <a:path w="1219834" h="185420">
                <a:moveTo>
                  <a:pt x="1168146" y="74644"/>
                </a:moveTo>
                <a:lnTo>
                  <a:pt x="1137666" y="92424"/>
                </a:lnTo>
                <a:lnTo>
                  <a:pt x="1168146" y="110204"/>
                </a:lnTo>
                <a:lnTo>
                  <a:pt x="1168146" y="74644"/>
                </a:lnTo>
                <a:close/>
              </a:path>
              <a:path w="1219834" h="185420">
                <a:moveTo>
                  <a:pt x="1178433" y="74644"/>
                </a:moveTo>
                <a:lnTo>
                  <a:pt x="1168146" y="74644"/>
                </a:lnTo>
                <a:lnTo>
                  <a:pt x="1168146" y="110204"/>
                </a:lnTo>
                <a:lnTo>
                  <a:pt x="1178433" y="110204"/>
                </a:lnTo>
                <a:lnTo>
                  <a:pt x="1178433" y="74644"/>
                </a:lnTo>
                <a:close/>
              </a:path>
              <a:path w="1219834" h="185420">
                <a:moveTo>
                  <a:pt x="1057675" y="0"/>
                </a:moveTo>
                <a:lnTo>
                  <a:pt x="1049782" y="507"/>
                </a:lnTo>
                <a:lnTo>
                  <a:pt x="1042650" y="3921"/>
                </a:lnTo>
                <a:lnTo>
                  <a:pt x="1037209" y="10001"/>
                </a:lnTo>
                <a:lnTo>
                  <a:pt x="1034575" y="17781"/>
                </a:lnTo>
                <a:lnTo>
                  <a:pt x="1035097" y="25669"/>
                </a:lnTo>
                <a:lnTo>
                  <a:pt x="1038548" y="32771"/>
                </a:lnTo>
                <a:lnTo>
                  <a:pt x="1044702" y="38195"/>
                </a:lnTo>
                <a:lnTo>
                  <a:pt x="1137666" y="92424"/>
                </a:lnTo>
                <a:lnTo>
                  <a:pt x="1168146" y="74644"/>
                </a:lnTo>
                <a:lnTo>
                  <a:pt x="1178433" y="74644"/>
                </a:lnTo>
                <a:lnTo>
                  <a:pt x="1178433" y="71850"/>
                </a:lnTo>
                <a:lnTo>
                  <a:pt x="1184057" y="71850"/>
                </a:lnTo>
                <a:lnTo>
                  <a:pt x="1065403" y="2635"/>
                </a:lnTo>
                <a:lnTo>
                  <a:pt x="1057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739" y="4370654"/>
            <a:ext cx="18567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Reference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I/p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739" y="5061280"/>
            <a:ext cx="471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4175" y="5061280"/>
            <a:ext cx="532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u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42809" y="4070984"/>
            <a:ext cx="139255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Con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1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led  o/p</a:t>
            </a:r>
            <a:endParaRPr sz="24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ahoma"/>
                <a:cs typeface="Tahoma"/>
              </a:rPr>
              <a:t>c(t)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7" name="object 17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19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1202" y="98247"/>
            <a:ext cx="17957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Objecti</a:t>
            </a:r>
            <a:r>
              <a:rPr spc="-30" dirty="0"/>
              <a:t>v</a:t>
            </a:r>
            <a:r>
              <a:rPr spc="-5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91870"/>
            <a:ext cx="8378825" cy="445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student </a:t>
            </a:r>
            <a:r>
              <a:rPr sz="2700" dirty="0">
                <a:latin typeface="Calibri"/>
                <a:cs typeface="Calibri"/>
              </a:rPr>
              <a:t>will </a:t>
            </a:r>
            <a:r>
              <a:rPr sz="2700" spc="-5" dirty="0">
                <a:latin typeface="Calibri"/>
                <a:cs typeface="Calibri"/>
              </a:rPr>
              <a:t>be </a:t>
            </a:r>
            <a:r>
              <a:rPr sz="2700" dirty="0">
                <a:latin typeface="Calibri"/>
                <a:cs typeface="Calibri"/>
              </a:rPr>
              <a:t>able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to: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265"/>
              </a:spcBef>
              <a:buFont typeface="Wingdings"/>
              <a:buChar char=""/>
              <a:tabLst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Understand </a:t>
            </a:r>
            <a:r>
              <a:rPr sz="2700" spc="-5" dirty="0">
                <a:latin typeface="Calibri"/>
                <a:cs typeface="Calibri"/>
              </a:rPr>
              <a:t>classifications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20" dirty="0">
                <a:latin typeface="Calibri"/>
                <a:cs typeface="Calibri"/>
              </a:rPr>
              <a:t>control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system.</a:t>
            </a:r>
            <a:endParaRPr sz="27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spcBef>
                <a:spcPts val="655"/>
              </a:spcBef>
              <a:buFont typeface="Wingdings"/>
              <a:buChar char=""/>
              <a:tabLst>
                <a:tab pos="355600" algn="l"/>
                <a:tab pos="2109470" algn="l"/>
                <a:tab pos="3176905" algn="l"/>
                <a:tab pos="4071620" algn="l"/>
                <a:tab pos="4838065" algn="l"/>
                <a:tab pos="6313170" algn="l"/>
                <a:tab pos="6965950" algn="l"/>
              </a:tabLst>
            </a:pPr>
            <a:r>
              <a:rPr sz="2700" dirty="0">
                <a:latin typeface="Calibri"/>
                <a:cs typeface="Calibri"/>
              </a:rPr>
              <a:t>Unde</a:t>
            </a:r>
            <a:r>
              <a:rPr sz="2700" spc="-65" dirty="0">
                <a:latin typeface="Calibri"/>
                <a:cs typeface="Calibri"/>
              </a:rPr>
              <a:t>r</a:t>
            </a:r>
            <a:r>
              <a:rPr sz="2700" spc="-40" dirty="0">
                <a:latin typeface="Calibri"/>
                <a:cs typeface="Calibri"/>
              </a:rPr>
              <a:t>s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d	</a:t>
            </a:r>
            <a:r>
              <a:rPr sz="2700" spc="-5" dirty="0">
                <a:latin typeface="Calibri"/>
                <a:cs typeface="Calibri"/>
              </a:rPr>
              <a:t>S</a:t>
            </a:r>
            <a:r>
              <a:rPr sz="2700" spc="-35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ady	</a:t>
            </a:r>
            <a:r>
              <a:rPr sz="2700" spc="-50" dirty="0">
                <a:latin typeface="Calibri"/>
                <a:cs typeface="Calibri"/>
              </a:rPr>
              <a:t>s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e,	time	</a:t>
            </a:r>
            <a:r>
              <a:rPr sz="2700" spc="-4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esp</a:t>
            </a:r>
            <a:r>
              <a:rPr sz="2700" spc="-10" dirty="0">
                <a:latin typeface="Calibri"/>
                <a:cs typeface="Calibri"/>
              </a:rPr>
              <a:t>o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spc="-15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e,	and	</a:t>
            </a:r>
            <a:r>
              <a:rPr sz="2700" spc="-5" dirty="0">
                <a:latin typeface="Calibri"/>
                <a:cs typeface="Calibri"/>
              </a:rPr>
              <a:t>f</a:t>
            </a:r>
            <a:r>
              <a:rPr sz="2700" spc="-4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-15" dirty="0">
                <a:latin typeface="Calibri"/>
                <a:cs typeface="Calibri"/>
              </a:rPr>
              <a:t>qu</a:t>
            </a:r>
            <a:r>
              <a:rPr sz="2700" dirty="0">
                <a:latin typeface="Calibri"/>
                <a:cs typeface="Calibri"/>
              </a:rPr>
              <a:t>ency  </a:t>
            </a:r>
            <a:r>
              <a:rPr sz="2700" spc="-10" dirty="0">
                <a:latin typeface="Calibri"/>
                <a:cs typeface="Calibri"/>
              </a:rPr>
              <a:t>response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analysis.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265"/>
              </a:spcBef>
              <a:buFont typeface="Wingdings"/>
              <a:buChar char=""/>
              <a:tabLst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Analyze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Stability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20" dirty="0">
                <a:latin typeface="Calibri"/>
                <a:cs typeface="Calibri"/>
              </a:rPr>
              <a:t>control </a:t>
            </a:r>
            <a:r>
              <a:rPr sz="2700" spc="-25" dirty="0">
                <a:latin typeface="Calibri"/>
                <a:cs typeface="Calibri"/>
              </a:rPr>
              <a:t>system </a:t>
            </a:r>
            <a:r>
              <a:rPr sz="2700" spc="-5" dirty="0">
                <a:latin typeface="Calibri"/>
                <a:cs typeface="Calibri"/>
              </a:rPr>
              <a:t>using RH criteria.</a:t>
            </a:r>
            <a:endParaRPr sz="27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spcBef>
                <a:spcPts val="650"/>
              </a:spcBef>
              <a:buFont typeface="Wingdings"/>
              <a:buChar char=""/>
              <a:tabLst>
                <a:tab pos="355600" algn="l"/>
              </a:tabLst>
            </a:pPr>
            <a:r>
              <a:rPr sz="2700" spc="-20" dirty="0">
                <a:latin typeface="Calibri"/>
                <a:cs typeface="Calibri"/>
              </a:rPr>
              <a:t>Understand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fundamentals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45" dirty="0">
                <a:latin typeface="Calibri"/>
                <a:cs typeface="Calibri"/>
              </a:rPr>
              <a:t>diff. </a:t>
            </a:r>
            <a:r>
              <a:rPr sz="2700" spc="-25" dirty="0">
                <a:latin typeface="Calibri"/>
                <a:cs typeface="Calibri"/>
              </a:rPr>
              <a:t>Hardware </a:t>
            </a:r>
            <a:r>
              <a:rPr sz="2700" spc="-10" dirty="0">
                <a:latin typeface="Calibri"/>
                <a:cs typeface="Calibri"/>
              </a:rPr>
              <a:t>parts </a:t>
            </a:r>
            <a:r>
              <a:rPr sz="2700" dirty="0">
                <a:latin typeface="Calibri"/>
                <a:cs typeface="Calibri"/>
              </a:rPr>
              <a:t>of  </a:t>
            </a:r>
            <a:r>
              <a:rPr sz="2700" spc="-10" dirty="0">
                <a:latin typeface="Calibri"/>
                <a:cs typeface="Calibri"/>
              </a:rPr>
              <a:t>PLC</a:t>
            </a:r>
            <a:r>
              <a:rPr sz="2700" spc="-10" dirty="0" smtClean="0">
                <a:latin typeface="Calibri"/>
                <a:cs typeface="Calibri"/>
              </a:rPr>
              <a:t>.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6464680"/>
            <a:ext cx="68770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7378" y="6464680"/>
            <a:ext cx="80899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883" rIns="0" bIns="0" rtlCol="0">
            <a:spAutoFit/>
          </a:bodyPr>
          <a:lstStyle/>
          <a:p>
            <a:pPr marL="1619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36347"/>
            <a:ext cx="2655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5844" algn="l"/>
              </a:tabLst>
            </a:pPr>
            <a:r>
              <a:rPr spc="-5" dirty="0"/>
              <a:t>O</a:t>
            </a:r>
            <a:r>
              <a:rPr spc="-35" dirty="0"/>
              <a:t>L</a:t>
            </a:r>
            <a:r>
              <a:rPr spc="-5" dirty="0"/>
              <a:t>C</a:t>
            </a:r>
            <a:r>
              <a:rPr dirty="0"/>
              <a:t>S	E</a:t>
            </a:r>
            <a:r>
              <a:rPr spc="-55" dirty="0"/>
              <a:t>x</a:t>
            </a:r>
            <a:r>
              <a:rPr dirty="0"/>
              <a:t>ampl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59160"/>
            <a:ext cx="418528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Electric hand drier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spc="-10" dirty="0">
                <a:latin typeface="Calibri"/>
                <a:cs typeface="Calibri"/>
              </a:rPr>
              <a:t>Hot  </a:t>
            </a:r>
            <a:r>
              <a:rPr sz="2800" spc="-5" dirty="0">
                <a:latin typeface="Calibri"/>
                <a:cs typeface="Calibri"/>
              </a:rPr>
              <a:t>air (output) </a:t>
            </a:r>
            <a:r>
              <a:rPr sz="2800" spc="-10" dirty="0">
                <a:latin typeface="Calibri"/>
                <a:cs typeface="Calibri"/>
              </a:rPr>
              <a:t>comes </a:t>
            </a:r>
            <a:r>
              <a:rPr sz="2800" spc="-5" dirty="0">
                <a:latin typeface="Calibri"/>
                <a:cs typeface="Calibri"/>
              </a:rPr>
              <a:t>out as  long as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25" dirty="0">
                <a:latin typeface="Calibri"/>
                <a:cs typeface="Calibri"/>
              </a:rPr>
              <a:t>keep </a:t>
            </a:r>
            <a:r>
              <a:rPr sz="2800" spc="-15" dirty="0">
                <a:latin typeface="Calibri"/>
                <a:cs typeface="Calibri"/>
              </a:rPr>
              <a:t>your  </a:t>
            </a:r>
            <a:r>
              <a:rPr sz="2800" spc="-5" dirty="0">
                <a:latin typeface="Calibri"/>
                <a:cs typeface="Calibri"/>
              </a:rPr>
              <a:t>hand under the machine,  </a:t>
            </a:r>
            <a:r>
              <a:rPr sz="2800" spc="-15" dirty="0">
                <a:latin typeface="Calibri"/>
                <a:cs typeface="Calibri"/>
              </a:rPr>
              <a:t>irrespective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how </a:t>
            </a:r>
            <a:r>
              <a:rPr sz="2800" dirty="0">
                <a:latin typeface="Calibri"/>
                <a:cs typeface="Calibri"/>
              </a:rPr>
              <a:t>much  </a:t>
            </a:r>
            <a:r>
              <a:rPr sz="2800" spc="-20" dirty="0">
                <a:latin typeface="Calibri"/>
                <a:cs typeface="Calibri"/>
              </a:rPr>
              <a:t>your </a:t>
            </a:r>
            <a:r>
              <a:rPr sz="2800" spc="-10" dirty="0">
                <a:latin typeface="Calibri"/>
                <a:cs typeface="Calibri"/>
              </a:rPr>
              <a:t>hand is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dried.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6800" y="1143000"/>
            <a:ext cx="3810000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1066800"/>
            <a:ext cx="3302507" cy="4978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36347"/>
            <a:ext cx="2655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5844" algn="l"/>
              </a:tabLst>
            </a:pPr>
            <a:r>
              <a:rPr spc="-5" dirty="0"/>
              <a:t>O</a:t>
            </a:r>
            <a:r>
              <a:rPr spc="-35" dirty="0"/>
              <a:t>L</a:t>
            </a:r>
            <a:r>
              <a:rPr spc="-5" dirty="0"/>
              <a:t>C</a:t>
            </a:r>
            <a:r>
              <a:rPr dirty="0"/>
              <a:t>S	E</a:t>
            </a:r>
            <a:r>
              <a:rPr spc="-55" dirty="0"/>
              <a:t>x</a:t>
            </a:r>
            <a:r>
              <a:rPr dirty="0"/>
              <a:t>ampl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086891"/>
            <a:ext cx="4566285" cy="322707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78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Automatic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washing</a:t>
            </a:r>
            <a:r>
              <a:rPr sz="2800" b="1" u="heavy" spc="1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machine</a:t>
            </a:r>
            <a:endParaRPr sz="2800">
              <a:latin typeface="Calibri"/>
              <a:cs typeface="Calibri"/>
            </a:endParaRPr>
          </a:p>
          <a:p>
            <a:pPr marL="355600" marR="5080" algn="just">
              <a:lnSpc>
                <a:spcPct val="15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5" dirty="0">
                <a:latin typeface="Calibri"/>
                <a:cs typeface="Calibri"/>
              </a:rPr>
              <a:t>machine runs  </a:t>
            </a:r>
            <a:r>
              <a:rPr sz="2800" spc="-15" dirty="0">
                <a:latin typeface="Calibri"/>
                <a:cs typeface="Calibri"/>
              </a:rPr>
              <a:t>according 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pre-set </a:t>
            </a:r>
            <a:r>
              <a:rPr sz="2800" spc="-5" dirty="0">
                <a:latin typeface="Calibri"/>
                <a:cs typeface="Calibri"/>
              </a:rPr>
              <a:t>time  </a:t>
            </a:r>
            <a:r>
              <a:rPr sz="2800" spc="-10" dirty="0">
                <a:latin typeface="Calibri"/>
                <a:cs typeface="Calibri"/>
              </a:rPr>
              <a:t>irrespective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washing </a:t>
            </a:r>
            <a:r>
              <a:rPr sz="2800" spc="-15" dirty="0">
                <a:latin typeface="Calibri"/>
                <a:cs typeface="Calibri"/>
              </a:rPr>
              <a:t>is  completed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4490" y="1806758"/>
          <a:ext cx="4146549" cy="1688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14320"/>
                <a:gridCol w="549909"/>
                <a:gridCol w="782320"/>
              </a:tblGrid>
              <a:tr h="550970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075"/>
                        </a:lnSpc>
                        <a:buFont typeface="Wingdings"/>
                        <a:buChar char=""/>
                        <a:tabLst>
                          <a:tab pos="374650" algn="l"/>
                          <a:tab pos="1617980" algn="l"/>
                        </a:tabLst>
                      </a:pPr>
                      <a:r>
                        <a:rPr sz="2800" b="1" u="heavy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Bread	</a:t>
                      </a:r>
                      <a:r>
                        <a:rPr sz="2800" b="1" u="heavy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toaster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3075"/>
                        </a:lnSpc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-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3075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This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640232"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1967230" algn="l"/>
                        </a:tabLst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machine	runs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10" dirty="0">
                          <a:latin typeface="Calibri"/>
                          <a:cs typeface="Calibri"/>
                        </a:rPr>
                        <a:t>as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per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53340" marB="0"/>
                </a:tc>
              </a:tr>
              <a:tr h="497586"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adjusted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ti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52705" marB="0"/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26440" y="3465347"/>
            <a:ext cx="376427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800" spc="-15" dirty="0">
                <a:latin typeface="Calibri"/>
                <a:cs typeface="Calibri"/>
              </a:rPr>
              <a:t>irrespective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toasting is  completed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740" y="136347"/>
            <a:ext cx="2655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5844" algn="l"/>
              </a:tabLst>
            </a:pPr>
            <a:r>
              <a:rPr spc="-5" dirty="0"/>
              <a:t>O</a:t>
            </a:r>
            <a:r>
              <a:rPr spc="-35" dirty="0"/>
              <a:t>L</a:t>
            </a:r>
            <a:r>
              <a:rPr spc="-5" dirty="0"/>
              <a:t>C</a:t>
            </a:r>
            <a:r>
              <a:rPr dirty="0"/>
              <a:t>S	E</a:t>
            </a:r>
            <a:r>
              <a:rPr spc="-55" dirty="0"/>
              <a:t>x</a:t>
            </a:r>
            <a:r>
              <a:rPr dirty="0"/>
              <a:t>ampl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6" name="object 6"/>
          <p:cNvSpPr/>
          <p:nvPr/>
        </p:nvSpPr>
        <p:spPr>
          <a:xfrm>
            <a:off x="5257800" y="1905000"/>
            <a:ext cx="3505200" cy="3353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773453"/>
            <a:ext cx="4110354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Automatic 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tea/coffee  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Vending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Machine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  These machines also  function </a:t>
            </a:r>
            <a:r>
              <a:rPr sz="2800" spc="-20" dirty="0">
                <a:latin typeface="Calibri"/>
                <a:cs typeface="Calibri"/>
              </a:rPr>
              <a:t>for </a:t>
            </a:r>
            <a:r>
              <a:rPr sz="2800" spc="-25" dirty="0">
                <a:latin typeface="Calibri"/>
                <a:cs typeface="Calibri"/>
              </a:rPr>
              <a:t>pre </a:t>
            </a:r>
            <a:r>
              <a:rPr sz="2800" spc="-10" dirty="0">
                <a:latin typeface="Calibri"/>
                <a:cs typeface="Calibri"/>
              </a:rPr>
              <a:t>adjusted 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only.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740" y="136347"/>
            <a:ext cx="2655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5844" algn="l"/>
              </a:tabLst>
            </a:pPr>
            <a:r>
              <a:rPr spc="-5" dirty="0"/>
              <a:t>O</a:t>
            </a:r>
            <a:r>
              <a:rPr spc="-35" dirty="0"/>
              <a:t>L</a:t>
            </a:r>
            <a:r>
              <a:rPr spc="-5" dirty="0"/>
              <a:t>C</a:t>
            </a:r>
            <a:r>
              <a:rPr dirty="0"/>
              <a:t>S	E</a:t>
            </a:r>
            <a:r>
              <a:rPr spc="-55" dirty="0"/>
              <a:t>x</a:t>
            </a:r>
            <a:r>
              <a:rPr dirty="0"/>
              <a:t>ampl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5105400" y="1295400"/>
            <a:ext cx="3733800" cy="506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11560"/>
            <a:ext cx="837628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Light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switch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 lamps </a:t>
            </a:r>
            <a:r>
              <a:rPr sz="2800" spc="-10" dirty="0">
                <a:latin typeface="Calibri"/>
                <a:cs typeface="Calibri"/>
              </a:rPr>
              <a:t>glow whenever </a:t>
            </a:r>
            <a:r>
              <a:rPr sz="2800" spc="-15" dirty="0">
                <a:latin typeface="Calibri"/>
                <a:cs typeface="Calibri"/>
              </a:rPr>
              <a:t>light </a:t>
            </a:r>
            <a:r>
              <a:rPr sz="2800" spc="-10" dirty="0">
                <a:latin typeface="Calibri"/>
                <a:cs typeface="Calibri"/>
              </a:rPr>
              <a:t>switch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on  </a:t>
            </a:r>
            <a:r>
              <a:rPr sz="2800" spc="-10" dirty="0">
                <a:latin typeface="Calibri"/>
                <a:cs typeface="Calibri"/>
              </a:rPr>
              <a:t>irrespective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light is </a:t>
            </a:r>
            <a:r>
              <a:rPr sz="2800" spc="-15" dirty="0">
                <a:latin typeface="Calibri"/>
                <a:cs typeface="Calibri"/>
              </a:rPr>
              <a:t>required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88173" y="3316046"/>
            <a:ext cx="1271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j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4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101699"/>
            <a:ext cx="689864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  <a:tab pos="1740535" algn="l"/>
                <a:tab pos="2378075" algn="l"/>
                <a:tab pos="3563620" algn="l"/>
                <a:tab pos="4847590" algn="l"/>
                <a:tab pos="5281930" algn="l"/>
                <a:tab pos="6640830" algn="l"/>
              </a:tabLst>
            </a:pP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Volume	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	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stereo	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800" b="1" spc="-25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–	</a:t>
            </a:r>
            <a:r>
              <a:rPr sz="2800" spc="-25" dirty="0">
                <a:latin typeface="Calibri"/>
                <a:cs typeface="Calibri"/>
              </a:rPr>
              <a:t>Volume	</a:t>
            </a:r>
            <a:r>
              <a:rPr sz="2800" spc="-10" dirty="0">
                <a:latin typeface="Calibri"/>
                <a:cs typeface="Calibri"/>
              </a:rPr>
              <a:t>is  </a:t>
            </a:r>
            <a:r>
              <a:rPr sz="2800" spc="-5" dirty="0">
                <a:latin typeface="Calibri"/>
                <a:cs typeface="Calibri"/>
              </a:rPr>
              <a:t>manually </a:t>
            </a:r>
            <a:r>
              <a:rPr sz="2800" spc="-10" dirty="0">
                <a:latin typeface="Calibri"/>
                <a:cs typeface="Calibri"/>
              </a:rPr>
              <a:t>irrespective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output </a:t>
            </a:r>
            <a:r>
              <a:rPr sz="2800" spc="-15" dirty="0">
                <a:latin typeface="Calibri"/>
                <a:cs typeface="Calibri"/>
              </a:rPr>
              <a:t>volume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level.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740" y="136347"/>
            <a:ext cx="2655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45844" algn="l"/>
              </a:tabLst>
            </a:pPr>
            <a:r>
              <a:rPr spc="-5" dirty="0"/>
              <a:t>O</a:t>
            </a:r>
            <a:r>
              <a:rPr spc="-35" dirty="0"/>
              <a:t>L</a:t>
            </a:r>
            <a:r>
              <a:rPr spc="-5" dirty="0"/>
              <a:t>C</a:t>
            </a:r>
            <a:r>
              <a:rPr dirty="0"/>
              <a:t>S	E</a:t>
            </a:r>
            <a:r>
              <a:rPr spc="-55" dirty="0"/>
              <a:t>x</a:t>
            </a:r>
            <a:r>
              <a:rPr dirty="0"/>
              <a:t>ampl</a:t>
            </a:r>
            <a:r>
              <a:rPr spc="-10" dirty="0"/>
              <a:t>e</a:t>
            </a:r>
            <a:r>
              <a:rPr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33642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Advantages </a:t>
            </a:r>
            <a:r>
              <a:rPr dirty="0"/>
              <a:t>of</a:t>
            </a:r>
            <a:r>
              <a:rPr spc="-105" dirty="0"/>
              <a:t> </a:t>
            </a:r>
            <a:r>
              <a:rPr spc="-10" dirty="0"/>
              <a:t>OLCS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32661"/>
            <a:ext cx="7722870" cy="4207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Simple in construction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Economical.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800" spc="-30" dirty="0">
                <a:latin typeface="Calibri"/>
                <a:cs typeface="Calibri"/>
              </a:rPr>
              <a:t>Easy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maintain.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Generally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stable.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Convenient to </a:t>
            </a:r>
            <a:r>
              <a:rPr sz="2800" spc="-5" dirty="0">
                <a:latin typeface="Calibri"/>
                <a:cs typeface="Calibri"/>
              </a:rPr>
              <a:t>use as </a:t>
            </a:r>
            <a:r>
              <a:rPr sz="2800" spc="-10" dirty="0">
                <a:latin typeface="Calibri"/>
                <a:cs typeface="Calibri"/>
              </a:rPr>
              <a:t>output is difficult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60147"/>
            <a:ext cx="38341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Disadvantages </a:t>
            </a:r>
            <a:r>
              <a:rPr dirty="0"/>
              <a:t>of</a:t>
            </a:r>
            <a:r>
              <a:rPr spc="-100" dirty="0"/>
              <a:t> </a:t>
            </a:r>
            <a:r>
              <a:rPr spc="-10" dirty="0"/>
              <a:t>OLCS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537157"/>
            <a:ext cx="3190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inaccurate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6890" y="3415106"/>
            <a:ext cx="4936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91920" algn="l"/>
                <a:tab pos="2781935" algn="l"/>
                <a:tab pos="3536315" algn="l"/>
              </a:tabLst>
            </a:pPr>
            <a:r>
              <a:rPr sz="2800" spc="-10" dirty="0">
                <a:latin typeface="Calibri"/>
                <a:cs typeface="Calibri"/>
              </a:rPr>
              <a:t>out</a:t>
            </a:r>
            <a:r>
              <a:rPr sz="2800" spc="5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no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ec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2476626"/>
            <a:ext cx="3133725" cy="2244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unreliable</a:t>
            </a:r>
            <a:endParaRPr sz="2800">
              <a:latin typeface="Calibri"/>
              <a:cs typeface="Calibri"/>
            </a:endParaRPr>
          </a:p>
          <a:p>
            <a:pPr marL="355600" marR="135890" indent="-342900">
              <a:lnSpc>
                <a:spcPct val="2001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  <a:tab pos="1292860" algn="l"/>
                <a:tab pos="2719705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han</a:t>
            </a:r>
            <a:r>
              <a:rPr sz="2800" spc="-3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in  </a:t>
            </a:r>
            <a:r>
              <a:rPr sz="2800" spc="-25" dirty="0">
                <a:latin typeface="Calibri"/>
                <a:cs typeface="Calibri"/>
              </a:rPr>
              <a:t>automatically.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60147"/>
            <a:ext cx="33610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Closed </a:t>
            </a:r>
            <a:r>
              <a:rPr dirty="0"/>
              <a:t>Loop</a:t>
            </a:r>
            <a:r>
              <a:rPr spc="-60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453642"/>
            <a:ext cx="8300084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Definition: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675"/>
              </a:spcBef>
              <a:tabLst>
                <a:tab pos="559435" algn="l"/>
                <a:tab pos="1784985" algn="l"/>
                <a:tab pos="2273935" algn="l"/>
                <a:tab pos="3357879" algn="l"/>
                <a:tab pos="4064000" algn="l"/>
                <a:tab pos="5310505" algn="l"/>
                <a:tab pos="6429375" algn="l"/>
                <a:tab pos="6873240" algn="l"/>
              </a:tabLst>
            </a:pPr>
            <a:r>
              <a:rPr sz="2800" spc="-240" dirty="0">
                <a:latin typeface="Calibri"/>
                <a:cs typeface="Calibri"/>
              </a:rPr>
              <a:t>“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w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h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tion</a:t>
            </a:r>
            <a:r>
              <a:rPr sz="2800" dirty="0">
                <a:latin typeface="Calibri"/>
                <a:cs typeface="Calibri"/>
              </a:rPr>
              <a:t>	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meh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w  </a:t>
            </a:r>
            <a:r>
              <a:rPr sz="2800" spc="-15" dirty="0">
                <a:latin typeface="Calibri"/>
                <a:cs typeface="Calibri"/>
              </a:rPr>
              <a:t>dependent </a:t>
            </a:r>
            <a:r>
              <a:rPr sz="2800" spc="-5" dirty="0">
                <a:latin typeface="Calibri"/>
                <a:cs typeface="Calibri"/>
              </a:rPr>
              <a:t>on the </a:t>
            </a:r>
            <a:r>
              <a:rPr sz="2800" spc="-10" dirty="0">
                <a:latin typeface="Calibri"/>
                <a:cs typeface="Calibri"/>
              </a:rPr>
              <a:t>output is called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closed loop</a:t>
            </a:r>
            <a:r>
              <a:rPr sz="2800" u="heavy" spc="229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800" spc="-25" dirty="0">
                <a:latin typeface="Calibri"/>
                <a:cs typeface="Calibri"/>
              </a:rPr>
              <a:t>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76276"/>
            <a:ext cx="341376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Block </a:t>
            </a:r>
            <a:r>
              <a:rPr sz="2900" spc="-15" dirty="0"/>
              <a:t>Diagram </a:t>
            </a:r>
            <a:r>
              <a:rPr sz="2900" dirty="0"/>
              <a:t>of</a:t>
            </a:r>
            <a:r>
              <a:rPr sz="2900" spc="-75" dirty="0"/>
              <a:t> </a:t>
            </a:r>
            <a:r>
              <a:rPr sz="2900" spc="-15" dirty="0"/>
              <a:t>CLCS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085850" y="2134361"/>
            <a:ext cx="1198245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0170" marR="7683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Reference  </a:t>
            </a:r>
            <a:r>
              <a:rPr sz="1800" spc="-1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2034" y="2134361"/>
            <a:ext cx="14986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Controller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9285" y="2134361"/>
            <a:ext cx="112522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Plant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1421" y="4267961"/>
            <a:ext cx="1498600" cy="1143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0805">
              <a:lnSpc>
                <a:spcPts val="2155"/>
              </a:lnSpc>
              <a:spcBef>
                <a:spcPts val="240"/>
              </a:spcBef>
            </a:pPr>
            <a:r>
              <a:rPr sz="1800" spc="-5" dirty="0">
                <a:latin typeface="Calibri"/>
                <a:cs typeface="Calibri"/>
              </a:rPr>
              <a:t>Feedback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ts val="2395"/>
              </a:lnSpc>
            </a:pPr>
            <a:r>
              <a:rPr sz="2000" spc="-15" dirty="0">
                <a:latin typeface="Calibri"/>
                <a:cs typeface="Calibri"/>
              </a:rPr>
              <a:t>Transducer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09494" y="2439161"/>
            <a:ext cx="599440" cy="533400"/>
          </a:xfrm>
          <a:custGeom>
            <a:avLst/>
            <a:gdLst/>
            <a:ahLst/>
            <a:cxnLst/>
            <a:rect l="l" t="t" r="r" b="b"/>
            <a:pathLst>
              <a:path w="599439" h="533400">
                <a:moveTo>
                  <a:pt x="0" y="266700"/>
                </a:moveTo>
                <a:lnTo>
                  <a:pt x="3920" y="223433"/>
                </a:lnTo>
                <a:lnTo>
                  <a:pt x="15270" y="182392"/>
                </a:lnTo>
                <a:lnTo>
                  <a:pt x="33432" y="144124"/>
                </a:lnTo>
                <a:lnTo>
                  <a:pt x="57790" y="109179"/>
                </a:lnTo>
                <a:lnTo>
                  <a:pt x="87725" y="78104"/>
                </a:lnTo>
                <a:lnTo>
                  <a:pt x="122621" y="51450"/>
                </a:lnTo>
                <a:lnTo>
                  <a:pt x="161860" y="29763"/>
                </a:lnTo>
                <a:lnTo>
                  <a:pt x="204825" y="13594"/>
                </a:lnTo>
                <a:lnTo>
                  <a:pt x="250899" y="3489"/>
                </a:lnTo>
                <a:lnTo>
                  <a:pt x="299466" y="0"/>
                </a:lnTo>
                <a:lnTo>
                  <a:pt x="348032" y="3489"/>
                </a:lnTo>
                <a:lnTo>
                  <a:pt x="394106" y="13594"/>
                </a:lnTo>
                <a:lnTo>
                  <a:pt x="437071" y="29763"/>
                </a:lnTo>
                <a:lnTo>
                  <a:pt x="476310" y="51450"/>
                </a:lnTo>
                <a:lnTo>
                  <a:pt x="511206" y="78104"/>
                </a:lnTo>
                <a:lnTo>
                  <a:pt x="541141" y="109179"/>
                </a:lnTo>
                <a:lnTo>
                  <a:pt x="565499" y="144124"/>
                </a:lnTo>
                <a:lnTo>
                  <a:pt x="583661" y="182392"/>
                </a:lnTo>
                <a:lnTo>
                  <a:pt x="595011" y="223433"/>
                </a:lnTo>
                <a:lnTo>
                  <a:pt x="598932" y="266700"/>
                </a:lnTo>
                <a:lnTo>
                  <a:pt x="595011" y="309966"/>
                </a:lnTo>
                <a:lnTo>
                  <a:pt x="583661" y="351007"/>
                </a:lnTo>
                <a:lnTo>
                  <a:pt x="565499" y="389275"/>
                </a:lnTo>
                <a:lnTo>
                  <a:pt x="541141" y="424220"/>
                </a:lnTo>
                <a:lnTo>
                  <a:pt x="511206" y="455295"/>
                </a:lnTo>
                <a:lnTo>
                  <a:pt x="476310" y="481949"/>
                </a:lnTo>
                <a:lnTo>
                  <a:pt x="437071" y="503636"/>
                </a:lnTo>
                <a:lnTo>
                  <a:pt x="394106" y="519805"/>
                </a:lnTo>
                <a:lnTo>
                  <a:pt x="348032" y="529910"/>
                </a:lnTo>
                <a:lnTo>
                  <a:pt x="299466" y="533400"/>
                </a:lnTo>
                <a:lnTo>
                  <a:pt x="250899" y="529910"/>
                </a:lnTo>
                <a:lnTo>
                  <a:pt x="204825" y="519805"/>
                </a:lnTo>
                <a:lnTo>
                  <a:pt x="161860" y="503636"/>
                </a:lnTo>
                <a:lnTo>
                  <a:pt x="122621" y="481949"/>
                </a:lnTo>
                <a:lnTo>
                  <a:pt x="87725" y="455295"/>
                </a:lnTo>
                <a:lnTo>
                  <a:pt x="57790" y="424220"/>
                </a:lnTo>
                <a:lnTo>
                  <a:pt x="33432" y="389275"/>
                </a:lnTo>
                <a:lnTo>
                  <a:pt x="15270" y="351007"/>
                </a:lnTo>
                <a:lnTo>
                  <a:pt x="3920" y="309966"/>
                </a:lnTo>
                <a:lnTo>
                  <a:pt x="0" y="2667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6361" y="2516885"/>
            <a:ext cx="424815" cy="377825"/>
          </a:xfrm>
          <a:custGeom>
            <a:avLst/>
            <a:gdLst/>
            <a:ahLst/>
            <a:cxnLst/>
            <a:rect l="l" t="t" r="r" b="b"/>
            <a:pathLst>
              <a:path w="424814" h="377825">
                <a:moveTo>
                  <a:pt x="0" y="377825"/>
                </a:moveTo>
                <a:lnTo>
                  <a:pt x="424561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96361" y="2516885"/>
            <a:ext cx="424815" cy="377825"/>
          </a:xfrm>
          <a:custGeom>
            <a:avLst/>
            <a:gdLst/>
            <a:ahLst/>
            <a:cxnLst/>
            <a:rect l="l" t="t" r="r" b="b"/>
            <a:pathLst>
              <a:path w="424814" h="377825">
                <a:moveTo>
                  <a:pt x="0" y="0"/>
                </a:moveTo>
                <a:lnTo>
                  <a:pt x="424561" y="377825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6918" y="2672060"/>
            <a:ext cx="599440" cy="144145"/>
          </a:xfrm>
          <a:custGeom>
            <a:avLst/>
            <a:gdLst/>
            <a:ahLst/>
            <a:cxnLst/>
            <a:rect l="l" t="t" r="r" b="b"/>
            <a:pathLst>
              <a:path w="599440" h="144144">
                <a:moveTo>
                  <a:pt x="535831" y="71901"/>
                </a:moveTo>
                <a:lnTo>
                  <a:pt x="463550" y="114065"/>
                </a:lnTo>
                <a:lnTo>
                  <a:pt x="458804" y="118282"/>
                </a:lnTo>
                <a:lnTo>
                  <a:pt x="456139" y="123797"/>
                </a:lnTo>
                <a:lnTo>
                  <a:pt x="455741" y="129907"/>
                </a:lnTo>
                <a:lnTo>
                  <a:pt x="457796" y="135909"/>
                </a:lnTo>
                <a:lnTo>
                  <a:pt x="462023" y="140715"/>
                </a:lnTo>
                <a:lnTo>
                  <a:pt x="467547" y="143402"/>
                </a:lnTo>
                <a:lnTo>
                  <a:pt x="473666" y="143803"/>
                </a:lnTo>
                <a:lnTo>
                  <a:pt x="479678" y="141751"/>
                </a:lnTo>
                <a:lnTo>
                  <a:pt x="571964" y="87903"/>
                </a:lnTo>
                <a:lnTo>
                  <a:pt x="567626" y="87903"/>
                </a:lnTo>
                <a:lnTo>
                  <a:pt x="567626" y="85744"/>
                </a:lnTo>
                <a:lnTo>
                  <a:pt x="559562" y="85744"/>
                </a:lnTo>
                <a:lnTo>
                  <a:pt x="535831" y="71901"/>
                </a:lnTo>
                <a:close/>
              </a:path>
              <a:path w="599440" h="144144">
                <a:moveTo>
                  <a:pt x="508399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08399" y="87903"/>
                </a:lnTo>
                <a:lnTo>
                  <a:pt x="535831" y="71901"/>
                </a:lnTo>
                <a:lnTo>
                  <a:pt x="508399" y="55899"/>
                </a:lnTo>
                <a:close/>
              </a:path>
              <a:path w="599440" h="144144">
                <a:moveTo>
                  <a:pt x="571964" y="55899"/>
                </a:moveTo>
                <a:lnTo>
                  <a:pt x="567626" y="55899"/>
                </a:lnTo>
                <a:lnTo>
                  <a:pt x="567626" y="87903"/>
                </a:lnTo>
                <a:lnTo>
                  <a:pt x="571964" y="87903"/>
                </a:lnTo>
                <a:lnTo>
                  <a:pt x="599389" y="71901"/>
                </a:lnTo>
                <a:lnTo>
                  <a:pt x="571964" y="55899"/>
                </a:lnTo>
                <a:close/>
              </a:path>
              <a:path w="599440" h="144144">
                <a:moveTo>
                  <a:pt x="559562" y="58058"/>
                </a:moveTo>
                <a:lnTo>
                  <a:pt x="535831" y="71901"/>
                </a:lnTo>
                <a:lnTo>
                  <a:pt x="559562" y="85744"/>
                </a:lnTo>
                <a:lnTo>
                  <a:pt x="559562" y="58058"/>
                </a:lnTo>
                <a:close/>
              </a:path>
              <a:path w="599440" h="144144">
                <a:moveTo>
                  <a:pt x="567626" y="58058"/>
                </a:moveTo>
                <a:lnTo>
                  <a:pt x="559562" y="58058"/>
                </a:lnTo>
                <a:lnTo>
                  <a:pt x="559562" y="85744"/>
                </a:lnTo>
                <a:lnTo>
                  <a:pt x="567626" y="85744"/>
                </a:lnTo>
                <a:lnTo>
                  <a:pt x="567626" y="58058"/>
                </a:lnTo>
                <a:close/>
              </a:path>
              <a:path w="599440" h="144144">
                <a:moveTo>
                  <a:pt x="473666" y="0"/>
                </a:moveTo>
                <a:lnTo>
                  <a:pt x="467547" y="400"/>
                </a:lnTo>
                <a:lnTo>
                  <a:pt x="462023" y="3087"/>
                </a:lnTo>
                <a:lnTo>
                  <a:pt x="457796" y="7893"/>
                </a:lnTo>
                <a:lnTo>
                  <a:pt x="455741" y="13896"/>
                </a:lnTo>
                <a:lnTo>
                  <a:pt x="456139" y="20006"/>
                </a:lnTo>
                <a:lnTo>
                  <a:pt x="458804" y="25521"/>
                </a:lnTo>
                <a:lnTo>
                  <a:pt x="463550" y="29737"/>
                </a:lnTo>
                <a:lnTo>
                  <a:pt x="535831" y="71901"/>
                </a:lnTo>
                <a:lnTo>
                  <a:pt x="559562" y="58058"/>
                </a:lnTo>
                <a:lnTo>
                  <a:pt x="567626" y="58058"/>
                </a:lnTo>
                <a:lnTo>
                  <a:pt x="567626" y="55899"/>
                </a:lnTo>
                <a:lnTo>
                  <a:pt x="571964" y="55899"/>
                </a:lnTo>
                <a:lnTo>
                  <a:pt x="479678" y="2051"/>
                </a:lnTo>
                <a:lnTo>
                  <a:pt x="473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83714" y="2672060"/>
            <a:ext cx="524510" cy="144145"/>
          </a:xfrm>
          <a:custGeom>
            <a:avLst/>
            <a:gdLst/>
            <a:ahLst/>
            <a:cxnLst/>
            <a:rect l="l" t="t" r="r" b="b"/>
            <a:pathLst>
              <a:path w="524510" h="144144">
                <a:moveTo>
                  <a:pt x="460901" y="71901"/>
                </a:moveTo>
                <a:lnTo>
                  <a:pt x="388619" y="114065"/>
                </a:lnTo>
                <a:lnTo>
                  <a:pt x="383887" y="118282"/>
                </a:lnTo>
                <a:lnTo>
                  <a:pt x="381238" y="123797"/>
                </a:lnTo>
                <a:lnTo>
                  <a:pt x="380851" y="129907"/>
                </a:lnTo>
                <a:lnTo>
                  <a:pt x="382905" y="135909"/>
                </a:lnTo>
                <a:lnTo>
                  <a:pt x="387121" y="140715"/>
                </a:lnTo>
                <a:lnTo>
                  <a:pt x="392636" y="143402"/>
                </a:lnTo>
                <a:lnTo>
                  <a:pt x="398746" y="143803"/>
                </a:lnTo>
                <a:lnTo>
                  <a:pt x="404749" y="141751"/>
                </a:lnTo>
                <a:lnTo>
                  <a:pt x="497073" y="87903"/>
                </a:lnTo>
                <a:lnTo>
                  <a:pt x="492760" y="87903"/>
                </a:lnTo>
                <a:lnTo>
                  <a:pt x="492760" y="85744"/>
                </a:lnTo>
                <a:lnTo>
                  <a:pt x="484631" y="85744"/>
                </a:lnTo>
                <a:lnTo>
                  <a:pt x="460901" y="71901"/>
                </a:lnTo>
                <a:close/>
              </a:path>
              <a:path w="524510" h="144144">
                <a:moveTo>
                  <a:pt x="433469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33469" y="87903"/>
                </a:lnTo>
                <a:lnTo>
                  <a:pt x="460901" y="71901"/>
                </a:lnTo>
                <a:lnTo>
                  <a:pt x="433469" y="55899"/>
                </a:lnTo>
                <a:close/>
              </a:path>
              <a:path w="524510" h="144144">
                <a:moveTo>
                  <a:pt x="497073" y="55899"/>
                </a:moveTo>
                <a:lnTo>
                  <a:pt x="492760" y="55899"/>
                </a:lnTo>
                <a:lnTo>
                  <a:pt x="492760" y="87903"/>
                </a:lnTo>
                <a:lnTo>
                  <a:pt x="497073" y="87903"/>
                </a:lnTo>
                <a:lnTo>
                  <a:pt x="524510" y="71901"/>
                </a:lnTo>
                <a:lnTo>
                  <a:pt x="497073" y="55899"/>
                </a:lnTo>
                <a:close/>
              </a:path>
              <a:path w="524510" h="144144">
                <a:moveTo>
                  <a:pt x="484631" y="58058"/>
                </a:moveTo>
                <a:lnTo>
                  <a:pt x="460901" y="71901"/>
                </a:lnTo>
                <a:lnTo>
                  <a:pt x="484631" y="85744"/>
                </a:lnTo>
                <a:lnTo>
                  <a:pt x="484631" y="58058"/>
                </a:lnTo>
                <a:close/>
              </a:path>
              <a:path w="524510" h="144144">
                <a:moveTo>
                  <a:pt x="492760" y="58058"/>
                </a:moveTo>
                <a:lnTo>
                  <a:pt x="484631" y="58058"/>
                </a:lnTo>
                <a:lnTo>
                  <a:pt x="484631" y="85744"/>
                </a:lnTo>
                <a:lnTo>
                  <a:pt x="492760" y="85744"/>
                </a:lnTo>
                <a:lnTo>
                  <a:pt x="492760" y="58058"/>
                </a:lnTo>
                <a:close/>
              </a:path>
              <a:path w="524510" h="144144">
                <a:moveTo>
                  <a:pt x="398746" y="0"/>
                </a:moveTo>
                <a:lnTo>
                  <a:pt x="392636" y="400"/>
                </a:lnTo>
                <a:lnTo>
                  <a:pt x="387121" y="3087"/>
                </a:lnTo>
                <a:lnTo>
                  <a:pt x="382905" y="7893"/>
                </a:lnTo>
                <a:lnTo>
                  <a:pt x="380851" y="13896"/>
                </a:lnTo>
                <a:lnTo>
                  <a:pt x="381238" y="20006"/>
                </a:lnTo>
                <a:lnTo>
                  <a:pt x="383887" y="25521"/>
                </a:lnTo>
                <a:lnTo>
                  <a:pt x="388619" y="29737"/>
                </a:lnTo>
                <a:lnTo>
                  <a:pt x="460901" y="71901"/>
                </a:lnTo>
                <a:lnTo>
                  <a:pt x="484631" y="58058"/>
                </a:lnTo>
                <a:lnTo>
                  <a:pt x="492760" y="58058"/>
                </a:lnTo>
                <a:lnTo>
                  <a:pt x="492760" y="55899"/>
                </a:lnTo>
                <a:lnTo>
                  <a:pt x="497073" y="55899"/>
                </a:lnTo>
                <a:lnTo>
                  <a:pt x="404749" y="2051"/>
                </a:lnTo>
                <a:lnTo>
                  <a:pt x="3987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08426" y="2672060"/>
            <a:ext cx="674370" cy="144145"/>
          </a:xfrm>
          <a:custGeom>
            <a:avLst/>
            <a:gdLst/>
            <a:ahLst/>
            <a:cxnLst/>
            <a:rect l="l" t="t" r="r" b="b"/>
            <a:pathLst>
              <a:path w="674370" h="144144">
                <a:moveTo>
                  <a:pt x="610761" y="71901"/>
                </a:moveTo>
                <a:lnTo>
                  <a:pt x="538479" y="114065"/>
                </a:lnTo>
                <a:lnTo>
                  <a:pt x="533729" y="118282"/>
                </a:lnTo>
                <a:lnTo>
                  <a:pt x="531050" y="123797"/>
                </a:lnTo>
                <a:lnTo>
                  <a:pt x="530657" y="129907"/>
                </a:lnTo>
                <a:lnTo>
                  <a:pt x="532764" y="135909"/>
                </a:lnTo>
                <a:lnTo>
                  <a:pt x="536981" y="140715"/>
                </a:lnTo>
                <a:lnTo>
                  <a:pt x="542496" y="143402"/>
                </a:lnTo>
                <a:lnTo>
                  <a:pt x="548606" y="143803"/>
                </a:lnTo>
                <a:lnTo>
                  <a:pt x="554609" y="141751"/>
                </a:lnTo>
                <a:lnTo>
                  <a:pt x="646835" y="87903"/>
                </a:lnTo>
                <a:lnTo>
                  <a:pt x="642493" y="87903"/>
                </a:lnTo>
                <a:lnTo>
                  <a:pt x="642493" y="85744"/>
                </a:lnTo>
                <a:lnTo>
                  <a:pt x="634491" y="85744"/>
                </a:lnTo>
                <a:lnTo>
                  <a:pt x="610761" y="71901"/>
                </a:lnTo>
                <a:close/>
              </a:path>
              <a:path w="674370" h="144144">
                <a:moveTo>
                  <a:pt x="583329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83329" y="87903"/>
                </a:lnTo>
                <a:lnTo>
                  <a:pt x="610761" y="71901"/>
                </a:lnTo>
                <a:lnTo>
                  <a:pt x="583329" y="55899"/>
                </a:lnTo>
                <a:close/>
              </a:path>
              <a:path w="674370" h="144144">
                <a:moveTo>
                  <a:pt x="646835" y="55899"/>
                </a:moveTo>
                <a:lnTo>
                  <a:pt x="642493" y="55899"/>
                </a:lnTo>
                <a:lnTo>
                  <a:pt x="642493" y="87903"/>
                </a:lnTo>
                <a:lnTo>
                  <a:pt x="646835" y="87903"/>
                </a:lnTo>
                <a:lnTo>
                  <a:pt x="674243" y="71901"/>
                </a:lnTo>
                <a:lnTo>
                  <a:pt x="646835" y="55899"/>
                </a:lnTo>
                <a:close/>
              </a:path>
              <a:path w="674370" h="144144">
                <a:moveTo>
                  <a:pt x="634491" y="58058"/>
                </a:moveTo>
                <a:lnTo>
                  <a:pt x="610761" y="71901"/>
                </a:lnTo>
                <a:lnTo>
                  <a:pt x="634491" y="85744"/>
                </a:lnTo>
                <a:lnTo>
                  <a:pt x="634491" y="58058"/>
                </a:lnTo>
                <a:close/>
              </a:path>
              <a:path w="674370" h="144144">
                <a:moveTo>
                  <a:pt x="642493" y="58058"/>
                </a:moveTo>
                <a:lnTo>
                  <a:pt x="634491" y="58058"/>
                </a:lnTo>
                <a:lnTo>
                  <a:pt x="634491" y="85744"/>
                </a:lnTo>
                <a:lnTo>
                  <a:pt x="642493" y="85744"/>
                </a:lnTo>
                <a:lnTo>
                  <a:pt x="642493" y="58058"/>
                </a:lnTo>
                <a:close/>
              </a:path>
              <a:path w="674370" h="144144">
                <a:moveTo>
                  <a:pt x="548606" y="0"/>
                </a:moveTo>
                <a:lnTo>
                  <a:pt x="542496" y="400"/>
                </a:lnTo>
                <a:lnTo>
                  <a:pt x="536981" y="3087"/>
                </a:lnTo>
                <a:lnTo>
                  <a:pt x="532764" y="7893"/>
                </a:lnTo>
                <a:lnTo>
                  <a:pt x="530657" y="13896"/>
                </a:lnTo>
                <a:lnTo>
                  <a:pt x="531050" y="20006"/>
                </a:lnTo>
                <a:lnTo>
                  <a:pt x="533729" y="25521"/>
                </a:lnTo>
                <a:lnTo>
                  <a:pt x="538479" y="29737"/>
                </a:lnTo>
                <a:lnTo>
                  <a:pt x="610761" y="71901"/>
                </a:lnTo>
                <a:lnTo>
                  <a:pt x="634491" y="58058"/>
                </a:lnTo>
                <a:lnTo>
                  <a:pt x="642493" y="58058"/>
                </a:lnTo>
                <a:lnTo>
                  <a:pt x="642493" y="55899"/>
                </a:lnTo>
                <a:lnTo>
                  <a:pt x="646835" y="55899"/>
                </a:lnTo>
                <a:lnTo>
                  <a:pt x="554609" y="2051"/>
                </a:lnTo>
                <a:lnTo>
                  <a:pt x="5486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80126" y="2672060"/>
            <a:ext cx="899160" cy="144145"/>
          </a:xfrm>
          <a:custGeom>
            <a:avLst/>
            <a:gdLst/>
            <a:ahLst/>
            <a:cxnLst/>
            <a:rect l="l" t="t" r="r" b="b"/>
            <a:pathLst>
              <a:path w="899160" h="144144">
                <a:moveTo>
                  <a:pt x="835551" y="71901"/>
                </a:moveTo>
                <a:lnTo>
                  <a:pt x="763270" y="114065"/>
                </a:lnTo>
                <a:lnTo>
                  <a:pt x="758463" y="118282"/>
                </a:lnTo>
                <a:lnTo>
                  <a:pt x="755776" y="123797"/>
                </a:lnTo>
                <a:lnTo>
                  <a:pt x="755376" y="129907"/>
                </a:lnTo>
                <a:lnTo>
                  <a:pt x="757427" y="135909"/>
                </a:lnTo>
                <a:lnTo>
                  <a:pt x="761646" y="140715"/>
                </a:lnTo>
                <a:lnTo>
                  <a:pt x="767175" y="143402"/>
                </a:lnTo>
                <a:lnTo>
                  <a:pt x="773322" y="143803"/>
                </a:lnTo>
                <a:lnTo>
                  <a:pt x="779399" y="141751"/>
                </a:lnTo>
                <a:lnTo>
                  <a:pt x="871625" y="87903"/>
                </a:lnTo>
                <a:lnTo>
                  <a:pt x="867283" y="87903"/>
                </a:lnTo>
                <a:lnTo>
                  <a:pt x="867283" y="85744"/>
                </a:lnTo>
                <a:lnTo>
                  <a:pt x="859282" y="85744"/>
                </a:lnTo>
                <a:lnTo>
                  <a:pt x="835551" y="71901"/>
                </a:lnTo>
                <a:close/>
              </a:path>
              <a:path w="899160" h="144144">
                <a:moveTo>
                  <a:pt x="808119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08119" y="87903"/>
                </a:lnTo>
                <a:lnTo>
                  <a:pt x="835551" y="71901"/>
                </a:lnTo>
                <a:lnTo>
                  <a:pt x="808119" y="55899"/>
                </a:lnTo>
                <a:close/>
              </a:path>
              <a:path w="899160" h="144144">
                <a:moveTo>
                  <a:pt x="871625" y="55899"/>
                </a:moveTo>
                <a:lnTo>
                  <a:pt x="867283" y="55899"/>
                </a:lnTo>
                <a:lnTo>
                  <a:pt x="867283" y="87903"/>
                </a:lnTo>
                <a:lnTo>
                  <a:pt x="871625" y="87903"/>
                </a:lnTo>
                <a:lnTo>
                  <a:pt x="899033" y="71901"/>
                </a:lnTo>
                <a:lnTo>
                  <a:pt x="871625" y="55899"/>
                </a:lnTo>
                <a:close/>
              </a:path>
              <a:path w="899160" h="144144">
                <a:moveTo>
                  <a:pt x="859282" y="58058"/>
                </a:moveTo>
                <a:lnTo>
                  <a:pt x="835551" y="71901"/>
                </a:lnTo>
                <a:lnTo>
                  <a:pt x="859282" y="85744"/>
                </a:lnTo>
                <a:lnTo>
                  <a:pt x="859282" y="58058"/>
                </a:lnTo>
                <a:close/>
              </a:path>
              <a:path w="899160" h="144144">
                <a:moveTo>
                  <a:pt x="867283" y="58058"/>
                </a:moveTo>
                <a:lnTo>
                  <a:pt x="859282" y="58058"/>
                </a:lnTo>
                <a:lnTo>
                  <a:pt x="859282" y="85744"/>
                </a:lnTo>
                <a:lnTo>
                  <a:pt x="867283" y="85744"/>
                </a:lnTo>
                <a:lnTo>
                  <a:pt x="867283" y="58058"/>
                </a:lnTo>
                <a:close/>
              </a:path>
              <a:path w="899160" h="144144">
                <a:moveTo>
                  <a:pt x="773322" y="0"/>
                </a:moveTo>
                <a:lnTo>
                  <a:pt x="767175" y="400"/>
                </a:lnTo>
                <a:lnTo>
                  <a:pt x="761646" y="3087"/>
                </a:lnTo>
                <a:lnTo>
                  <a:pt x="757427" y="7893"/>
                </a:lnTo>
                <a:lnTo>
                  <a:pt x="755376" y="13896"/>
                </a:lnTo>
                <a:lnTo>
                  <a:pt x="755776" y="20006"/>
                </a:lnTo>
                <a:lnTo>
                  <a:pt x="758463" y="25521"/>
                </a:lnTo>
                <a:lnTo>
                  <a:pt x="763270" y="29737"/>
                </a:lnTo>
                <a:lnTo>
                  <a:pt x="835551" y="71901"/>
                </a:lnTo>
                <a:lnTo>
                  <a:pt x="859282" y="58058"/>
                </a:lnTo>
                <a:lnTo>
                  <a:pt x="867283" y="58058"/>
                </a:lnTo>
                <a:lnTo>
                  <a:pt x="867283" y="55899"/>
                </a:lnTo>
                <a:lnTo>
                  <a:pt x="871625" y="55899"/>
                </a:lnTo>
                <a:lnTo>
                  <a:pt x="779399" y="2051"/>
                </a:lnTo>
                <a:lnTo>
                  <a:pt x="7733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03997" y="2672060"/>
            <a:ext cx="1273810" cy="144145"/>
          </a:xfrm>
          <a:custGeom>
            <a:avLst/>
            <a:gdLst/>
            <a:ahLst/>
            <a:cxnLst/>
            <a:rect l="l" t="t" r="r" b="b"/>
            <a:pathLst>
              <a:path w="1273809" h="144144">
                <a:moveTo>
                  <a:pt x="1210074" y="71901"/>
                </a:moveTo>
                <a:lnTo>
                  <a:pt x="1137793" y="114065"/>
                </a:lnTo>
                <a:lnTo>
                  <a:pt x="1133042" y="118282"/>
                </a:lnTo>
                <a:lnTo>
                  <a:pt x="1130363" y="123797"/>
                </a:lnTo>
                <a:lnTo>
                  <a:pt x="1129970" y="129907"/>
                </a:lnTo>
                <a:lnTo>
                  <a:pt x="1132077" y="135909"/>
                </a:lnTo>
                <a:lnTo>
                  <a:pt x="1136294" y="140715"/>
                </a:lnTo>
                <a:lnTo>
                  <a:pt x="1141809" y="143402"/>
                </a:lnTo>
                <a:lnTo>
                  <a:pt x="1147919" y="143803"/>
                </a:lnTo>
                <a:lnTo>
                  <a:pt x="1153922" y="141751"/>
                </a:lnTo>
                <a:lnTo>
                  <a:pt x="1246148" y="87903"/>
                </a:lnTo>
                <a:lnTo>
                  <a:pt x="1241805" y="87903"/>
                </a:lnTo>
                <a:lnTo>
                  <a:pt x="1241805" y="85744"/>
                </a:lnTo>
                <a:lnTo>
                  <a:pt x="1233804" y="85744"/>
                </a:lnTo>
                <a:lnTo>
                  <a:pt x="1210074" y="71901"/>
                </a:lnTo>
                <a:close/>
              </a:path>
              <a:path w="1273809" h="144144">
                <a:moveTo>
                  <a:pt x="1182642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182642" y="87903"/>
                </a:lnTo>
                <a:lnTo>
                  <a:pt x="1210074" y="71901"/>
                </a:lnTo>
                <a:lnTo>
                  <a:pt x="1182642" y="55899"/>
                </a:lnTo>
                <a:close/>
              </a:path>
              <a:path w="1273809" h="144144">
                <a:moveTo>
                  <a:pt x="1246148" y="55899"/>
                </a:moveTo>
                <a:lnTo>
                  <a:pt x="1241805" y="55899"/>
                </a:lnTo>
                <a:lnTo>
                  <a:pt x="1241805" y="87903"/>
                </a:lnTo>
                <a:lnTo>
                  <a:pt x="1246148" y="87903"/>
                </a:lnTo>
                <a:lnTo>
                  <a:pt x="1273555" y="71901"/>
                </a:lnTo>
                <a:lnTo>
                  <a:pt x="1246148" y="55899"/>
                </a:lnTo>
                <a:close/>
              </a:path>
              <a:path w="1273809" h="144144">
                <a:moveTo>
                  <a:pt x="1233804" y="58058"/>
                </a:moveTo>
                <a:lnTo>
                  <a:pt x="1210074" y="71901"/>
                </a:lnTo>
                <a:lnTo>
                  <a:pt x="1233804" y="85744"/>
                </a:lnTo>
                <a:lnTo>
                  <a:pt x="1233804" y="58058"/>
                </a:lnTo>
                <a:close/>
              </a:path>
              <a:path w="1273809" h="144144">
                <a:moveTo>
                  <a:pt x="1241805" y="58058"/>
                </a:moveTo>
                <a:lnTo>
                  <a:pt x="1233804" y="58058"/>
                </a:lnTo>
                <a:lnTo>
                  <a:pt x="1233804" y="85744"/>
                </a:lnTo>
                <a:lnTo>
                  <a:pt x="1241805" y="85744"/>
                </a:lnTo>
                <a:lnTo>
                  <a:pt x="1241805" y="58058"/>
                </a:lnTo>
                <a:close/>
              </a:path>
              <a:path w="1273809" h="144144">
                <a:moveTo>
                  <a:pt x="1147919" y="0"/>
                </a:moveTo>
                <a:lnTo>
                  <a:pt x="1141809" y="400"/>
                </a:lnTo>
                <a:lnTo>
                  <a:pt x="1136294" y="3087"/>
                </a:lnTo>
                <a:lnTo>
                  <a:pt x="1132077" y="7893"/>
                </a:lnTo>
                <a:lnTo>
                  <a:pt x="1130024" y="13896"/>
                </a:lnTo>
                <a:lnTo>
                  <a:pt x="1130411" y="20006"/>
                </a:lnTo>
                <a:lnTo>
                  <a:pt x="1133060" y="25521"/>
                </a:lnTo>
                <a:lnTo>
                  <a:pt x="1137793" y="29737"/>
                </a:lnTo>
                <a:lnTo>
                  <a:pt x="1210074" y="71901"/>
                </a:lnTo>
                <a:lnTo>
                  <a:pt x="1233804" y="58058"/>
                </a:lnTo>
                <a:lnTo>
                  <a:pt x="1241805" y="58058"/>
                </a:lnTo>
                <a:lnTo>
                  <a:pt x="1241805" y="55899"/>
                </a:lnTo>
                <a:lnTo>
                  <a:pt x="1246148" y="55899"/>
                </a:lnTo>
                <a:lnTo>
                  <a:pt x="1153922" y="2051"/>
                </a:lnTo>
                <a:lnTo>
                  <a:pt x="1147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05703" y="2743961"/>
            <a:ext cx="144145" cy="2134235"/>
          </a:xfrm>
          <a:custGeom>
            <a:avLst/>
            <a:gdLst/>
            <a:ahLst/>
            <a:cxnLst/>
            <a:rect l="l" t="t" r="r" b="b"/>
            <a:pathLst>
              <a:path w="144145" h="2134235">
                <a:moveTo>
                  <a:pt x="13896" y="1990068"/>
                </a:moveTo>
                <a:lnTo>
                  <a:pt x="7893" y="1992121"/>
                </a:lnTo>
                <a:lnTo>
                  <a:pt x="3087" y="1996338"/>
                </a:lnTo>
                <a:lnTo>
                  <a:pt x="400" y="2001853"/>
                </a:lnTo>
                <a:lnTo>
                  <a:pt x="0" y="2007963"/>
                </a:lnTo>
                <a:lnTo>
                  <a:pt x="2051" y="2013965"/>
                </a:lnTo>
                <a:lnTo>
                  <a:pt x="71901" y="2133727"/>
                </a:lnTo>
                <a:lnTo>
                  <a:pt x="90493" y="2101850"/>
                </a:lnTo>
                <a:lnTo>
                  <a:pt x="55899" y="2101850"/>
                </a:lnTo>
                <a:lnTo>
                  <a:pt x="55899" y="2042686"/>
                </a:lnTo>
                <a:lnTo>
                  <a:pt x="29737" y="1997837"/>
                </a:lnTo>
                <a:lnTo>
                  <a:pt x="25521" y="1993104"/>
                </a:lnTo>
                <a:lnTo>
                  <a:pt x="20006" y="1990455"/>
                </a:lnTo>
                <a:lnTo>
                  <a:pt x="13896" y="1990068"/>
                </a:lnTo>
                <a:close/>
              </a:path>
              <a:path w="144145" h="2134235">
                <a:moveTo>
                  <a:pt x="55899" y="2042686"/>
                </a:moveTo>
                <a:lnTo>
                  <a:pt x="55899" y="2101850"/>
                </a:lnTo>
                <a:lnTo>
                  <a:pt x="87903" y="2101850"/>
                </a:lnTo>
                <a:lnTo>
                  <a:pt x="87903" y="2093849"/>
                </a:lnTo>
                <a:lnTo>
                  <a:pt x="58058" y="2093849"/>
                </a:lnTo>
                <a:lnTo>
                  <a:pt x="71901" y="2070118"/>
                </a:lnTo>
                <a:lnTo>
                  <a:pt x="55899" y="2042686"/>
                </a:lnTo>
                <a:close/>
              </a:path>
              <a:path w="144145" h="2134235">
                <a:moveTo>
                  <a:pt x="129907" y="1990068"/>
                </a:moveTo>
                <a:lnTo>
                  <a:pt x="123797" y="1990455"/>
                </a:lnTo>
                <a:lnTo>
                  <a:pt x="118282" y="1993104"/>
                </a:lnTo>
                <a:lnTo>
                  <a:pt x="114065" y="1997837"/>
                </a:lnTo>
                <a:lnTo>
                  <a:pt x="87903" y="2042686"/>
                </a:lnTo>
                <a:lnTo>
                  <a:pt x="87903" y="2101850"/>
                </a:lnTo>
                <a:lnTo>
                  <a:pt x="90493" y="2101850"/>
                </a:lnTo>
                <a:lnTo>
                  <a:pt x="141751" y="2013965"/>
                </a:lnTo>
                <a:lnTo>
                  <a:pt x="143803" y="2007963"/>
                </a:lnTo>
                <a:lnTo>
                  <a:pt x="143402" y="2001853"/>
                </a:lnTo>
                <a:lnTo>
                  <a:pt x="140716" y="1996338"/>
                </a:lnTo>
                <a:lnTo>
                  <a:pt x="135909" y="1992121"/>
                </a:lnTo>
                <a:lnTo>
                  <a:pt x="129907" y="1990068"/>
                </a:lnTo>
                <a:close/>
              </a:path>
              <a:path w="144145" h="2134235">
                <a:moveTo>
                  <a:pt x="71901" y="2070118"/>
                </a:moveTo>
                <a:lnTo>
                  <a:pt x="58058" y="2093849"/>
                </a:lnTo>
                <a:lnTo>
                  <a:pt x="85744" y="2093849"/>
                </a:lnTo>
                <a:lnTo>
                  <a:pt x="71901" y="2070118"/>
                </a:lnTo>
                <a:close/>
              </a:path>
              <a:path w="144145" h="2134235">
                <a:moveTo>
                  <a:pt x="87903" y="2042686"/>
                </a:moveTo>
                <a:lnTo>
                  <a:pt x="71901" y="2070118"/>
                </a:lnTo>
                <a:lnTo>
                  <a:pt x="85744" y="2093849"/>
                </a:lnTo>
                <a:lnTo>
                  <a:pt x="87903" y="2093849"/>
                </a:lnTo>
                <a:lnTo>
                  <a:pt x="87903" y="2042686"/>
                </a:lnTo>
                <a:close/>
              </a:path>
              <a:path w="144145" h="2134235">
                <a:moveTo>
                  <a:pt x="87903" y="0"/>
                </a:moveTo>
                <a:lnTo>
                  <a:pt x="55899" y="0"/>
                </a:lnTo>
                <a:lnTo>
                  <a:pt x="55899" y="2042686"/>
                </a:lnTo>
                <a:lnTo>
                  <a:pt x="71901" y="2070118"/>
                </a:lnTo>
                <a:lnTo>
                  <a:pt x="87903" y="20426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79386" y="4805660"/>
            <a:ext cx="1498600" cy="144145"/>
          </a:xfrm>
          <a:custGeom>
            <a:avLst/>
            <a:gdLst/>
            <a:ahLst/>
            <a:cxnLst/>
            <a:rect l="l" t="t" r="r" b="b"/>
            <a:pathLst>
              <a:path w="1498600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5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90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90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5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1498600" h="144145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8" y="85744"/>
                </a:lnTo>
                <a:lnTo>
                  <a:pt x="39878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1498600" h="144145">
                <a:moveTo>
                  <a:pt x="1498473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1498473" y="87903"/>
                </a:lnTo>
                <a:lnTo>
                  <a:pt x="1498473" y="55899"/>
                </a:lnTo>
                <a:close/>
              </a:path>
              <a:path w="1498600" h="144145">
                <a:moveTo>
                  <a:pt x="39878" y="58058"/>
                </a:moveTo>
                <a:lnTo>
                  <a:pt x="39878" y="85744"/>
                </a:lnTo>
                <a:lnTo>
                  <a:pt x="63608" y="71901"/>
                </a:lnTo>
                <a:lnTo>
                  <a:pt x="39878" y="58058"/>
                </a:lnTo>
                <a:close/>
              </a:path>
              <a:path w="1498600" h="144145">
                <a:moveTo>
                  <a:pt x="63608" y="71901"/>
                </a:moveTo>
                <a:lnTo>
                  <a:pt x="39878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1498600" h="144145">
                <a:moveTo>
                  <a:pt x="87339" y="58058"/>
                </a:moveTo>
                <a:lnTo>
                  <a:pt x="39878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82747" y="4805660"/>
            <a:ext cx="2098040" cy="144145"/>
          </a:xfrm>
          <a:custGeom>
            <a:avLst/>
            <a:gdLst/>
            <a:ahLst/>
            <a:cxnLst/>
            <a:rect l="l" t="t" r="r" b="b"/>
            <a:pathLst>
              <a:path w="2098040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876" y="87903"/>
                </a:lnTo>
                <a:lnTo>
                  <a:pt x="31876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2098040" h="144145">
                <a:moveTo>
                  <a:pt x="91040" y="55899"/>
                </a:moveTo>
                <a:lnTo>
                  <a:pt x="31876" y="55899"/>
                </a:lnTo>
                <a:lnTo>
                  <a:pt x="31876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2098040" h="144145">
                <a:moveTo>
                  <a:pt x="209778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2097786" y="87903"/>
                </a:lnTo>
                <a:lnTo>
                  <a:pt x="2097786" y="55899"/>
                </a:lnTo>
                <a:close/>
              </a:path>
              <a:path w="2098040" h="144145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2098040" h="144145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2098040" h="144145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10972" y="2972435"/>
            <a:ext cx="144145" cy="1905635"/>
          </a:xfrm>
          <a:custGeom>
            <a:avLst/>
            <a:gdLst/>
            <a:ahLst/>
            <a:cxnLst/>
            <a:rect l="l" t="t" r="r" b="b"/>
            <a:pathLst>
              <a:path w="144145" h="1905635">
                <a:moveTo>
                  <a:pt x="71901" y="63608"/>
                </a:moveTo>
                <a:lnTo>
                  <a:pt x="55899" y="91040"/>
                </a:lnTo>
                <a:lnTo>
                  <a:pt x="55899" y="1905127"/>
                </a:lnTo>
                <a:lnTo>
                  <a:pt x="87903" y="19051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5" h="1905635">
                <a:moveTo>
                  <a:pt x="71901" y="0"/>
                </a:moveTo>
                <a:lnTo>
                  <a:pt x="2051" y="119761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5" h="19056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1"/>
                </a:lnTo>
                <a:lnTo>
                  <a:pt x="90419" y="31750"/>
                </a:lnTo>
                <a:close/>
              </a:path>
              <a:path w="144145" h="19056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5" h="19056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5" h="19056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5420" y="1824354"/>
            <a:ext cx="1045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Command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0136" y="2098675"/>
            <a:ext cx="32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I/p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33726" y="3299205"/>
            <a:ext cx="102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marR="5080" indent="-35052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10" dirty="0">
                <a:latin typeface="Tahoma"/>
                <a:cs typeface="Tahoma"/>
              </a:rPr>
              <a:t>f</a:t>
            </a:r>
            <a:r>
              <a:rPr sz="1800" spc="-5" dirty="0">
                <a:latin typeface="Tahoma"/>
                <a:cs typeface="Tahoma"/>
              </a:rPr>
              <a:t>e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ence  I/p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80359" y="4528184"/>
            <a:ext cx="10807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ahoma"/>
                <a:cs typeface="Tahoma"/>
              </a:rPr>
              <a:t>F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dback  </a:t>
            </a:r>
            <a:r>
              <a:rPr sz="2000" spc="-5" dirty="0">
                <a:latin typeface="Tahoma"/>
                <a:cs typeface="Tahoma"/>
              </a:rPr>
              <a:t>Signal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66130" y="1824354"/>
            <a:ext cx="1253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Manipulated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75757" y="2098675"/>
            <a:ext cx="632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Signal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91280" y="1824354"/>
            <a:ext cx="632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Error  </a:t>
            </a:r>
            <a:r>
              <a:rPr sz="1800" dirty="0">
                <a:latin typeface="Tahoma"/>
                <a:cs typeface="Tahoma"/>
              </a:rPr>
              <a:t>Signal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77150" y="1914906"/>
            <a:ext cx="11633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1480" marR="5080" indent="-39941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Cont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olled  O/p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11095" y="2362326"/>
            <a:ext cx="3213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r(t)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61715" y="2853054"/>
            <a:ext cx="3549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e(t)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33925" y="4496561"/>
            <a:ext cx="3613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b(t)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31557" y="4572761"/>
            <a:ext cx="340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c(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05241" y="2819780"/>
            <a:ext cx="340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ahoma"/>
                <a:cs typeface="Tahoma"/>
              </a:rPr>
              <a:t>c(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57747" y="2895980"/>
            <a:ext cx="419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m(t)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59685" y="1452860"/>
            <a:ext cx="5768975" cy="144145"/>
          </a:xfrm>
          <a:custGeom>
            <a:avLst/>
            <a:gdLst/>
            <a:ahLst/>
            <a:cxnLst/>
            <a:rect l="l" t="t" r="r" b="b"/>
            <a:pathLst>
              <a:path w="5768975" h="144144">
                <a:moveTo>
                  <a:pt x="5704985" y="71901"/>
                </a:moveTo>
                <a:lnTo>
                  <a:pt x="5632704" y="114065"/>
                </a:lnTo>
                <a:lnTo>
                  <a:pt x="5627897" y="118282"/>
                </a:lnTo>
                <a:lnTo>
                  <a:pt x="5625211" y="123797"/>
                </a:lnTo>
                <a:lnTo>
                  <a:pt x="5624810" y="129907"/>
                </a:lnTo>
                <a:lnTo>
                  <a:pt x="5626862" y="135909"/>
                </a:lnTo>
                <a:lnTo>
                  <a:pt x="5631080" y="140715"/>
                </a:lnTo>
                <a:lnTo>
                  <a:pt x="5636609" y="143402"/>
                </a:lnTo>
                <a:lnTo>
                  <a:pt x="5642756" y="143803"/>
                </a:lnTo>
                <a:lnTo>
                  <a:pt x="5648833" y="141751"/>
                </a:lnTo>
                <a:lnTo>
                  <a:pt x="5741059" y="87903"/>
                </a:lnTo>
                <a:lnTo>
                  <a:pt x="5736717" y="87903"/>
                </a:lnTo>
                <a:lnTo>
                  <a:pt x="5736717" y="85744"/>
                </a:lnTo>
                <a:lnTo>
                  <a:pt x="5728716" y="85744"/>
                </a:lnTo>
                <a:lnTo>
                  <a:pt x="5704985" y="71901"/>
                </a:lnTo>
                <a:close/>
              </a:path>
              <a:path w="5768975" h="144144">
                <a:moveTo>
                  <a:pt x="5677553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677553" y="87903"/>
                </a:lnTo>
                <a:lnTo>
                  <a:pt x="5704985" y="71901"/>
                </a:lnTo>
                <a:lnTo>
                  <a:pt x="5677553" y="55899"/>
                </a:lnTo>
                <a:close/>
              </a:path>
              <a:path w="5768975" h="144144">
                <a:moveTo>
                  <a:pt x="5741059" y="55899"/>
                </a:moveTo>
                <a:lnTo>
                  <a:pt x="5736717" y="55899"/>
                </a:lnTo>
                <a:lnTo>
                  <a:pt x="5736717" y="87903"/>
                </a:lnTo>
                <a:lnTo>
                  <a:pt x="5741059" y="87903"/>
                </a:lnTo>
                <a:lnTo>
                  <a:pt x="5768467" y="71901"/>
                </a:lnTo>
                <a:lnTo>
                  <a:pt x="5741059" y="55899"/>
                </a:lnTo>
                <a:close/>
              </a:path>
              <a:path w="5768975" h="144144">
                <a:moveTo>
                  <a:pt x="5728716" y="58058"/>
                </a:moveTo>
                <a:lnTo>
                  <a:pt x="5704985" y="71901"/>
                </a:lnTo>
                <a:lnTo>
                  <a:pt x="5728716" y="85744"/>
                </a:lnTo>
                <a:lnTo>
                  <a:pt x="5728716" y="58058"/>
                </a:lnTo>
                <a:close/>
              </a:path>
              <a:path w="5768975" h="144144">
                <a:moveTo>
                  <a:pt x="5736717" y="58058"/>
                </a:moveTo>
                <a:lnTo>
                  <a:pt x="5728716" y="58058"/>
                </a:lnTo>
                <a:lnTo>
                  <a:pt x="5728716" y="85744"/>
                </a:lnTo>
                <a:lnTo>
                  <a:pt x="5736717" y="85744"/>
                </a:lnTo>
                <a:lnTo>
                  <a:pt x="5736717" y="58058"/>
                </a:lnTo>
                <a:close/>
              </a:path>
              <a:path w="5768975" h="144144">
                <a:moveTo>
                  <a:pt x="5642756" y="0"/>
                </a:moveTo>
                <a:lnTo>
                  <a:pt x="5636609" y="400"/>
                </a:lnTo>
                <a:lnTo>
                  <a:pt x="5631080" y="3087"/>
                </a:lnTo>
                <a:lnTo>
                  <a:pt x="5626862" y="7893"/>
                </a:lnTo>
                <a:lnTo>
                  <a:pt x="5624810" y="13896"/>
                </a:lnTo>
                <a:lnTo>
                  <a:pt x="5625211" y="20006"/>
                </a:lnTo>
                <a:lnTo>
                  <a:pt x="5627897" y="25521"/>
                </a:lnTo>
                <a:lnTo>
                  <a:pt x="5632704" y="29737"/>
                </a:lnTo>
                <a:lnTo>
                  <a:pt x="5704985" y="71901"/>
                </a:lnTo>
                <a:lnTo>
                  <a:pt x="5728716" y="58058"/>
                </a:lnTo>
                <a:lnTo>
                  <a:pt x="5736717" y="58058"/>
                </a:lnTo>
                <a:lnTo>
                  <a:pt x="5736717" y="55899"/>
                </a:lnTo>
                <a:lnTo>
                  <a:pt x="5741059" y="55899"/>
                </a:lnTo>
                <a:lnTo>
                  <a:pt x="5648833" y="2051"/>
                </a:lnTo>
                <a:lnTo>
                  <a:pt x="56427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82975" y="5567660"/>
            <a:ext cx="4120515" cy="144145"/>
          </a:xfrm>
          <a:custGeom>
            <a:avLst/>
            <a:gdLst/>
            <a:ahLst/>
            <a:cxnLst/>
            <a:rect l="l" t="t" r="r" b="b"/>
            <a:pathLst>
              <a:path w="4120515" h="144145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26"/>
                </a:lnTo>
                <a:lnTo>
                  <a:pt x="125763" y="143781"/>
                </a:lnTo>
                <a:lnTo>
                  <a:pt x="131873" y="143383"/>
                </a:lnTo>
                <a:lnTo>
                  <a:pt x="137388" y="140719"/>
                </a:lnTo>
                <a:lnTo>
                  <a:pt x="141604" y="135973"/>
                </a:lnTo>
                <a:lnTo>
                  <a:pt x="143658" y="129959"/>
                </a:lnTo>
                <a:lnTo>
                  <a:pt x="143271" y="123836"/>
                </a:lnTo>
                <a:lnTo>
                  <a:pt x="140622" y="118312"/>
                </a:lnTo>
                <a:lnTo>
                  <a:pt x="135889" y="114091"/>
                </a:lnTo>
                <a:lnTo>
                  <a:pt x="90997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0997" y="55899"/>
                </a:lnTo>
                <a:lnTo>
                  <a:pt x="135889" y="29712"/>
                </a:lnTo>
                <a:lnTo>
                  <a:pt x="140622" y="25499"/>
                </a:lnTo>
                <a:lnTo>
                  <a:pt x="143271" y="19993"/>
                </a:lnTo>
                <a:lnTo>
                  <a:pt x="143658" y="13892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4120515" h="144145">
                <a:moveTo>
                  <a:pt x="90997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0997" y="87903"/>
                </a:lnTo>
                <a:lnTo>
                  <a:pt x="87252" y="85719"/>
                </a:lnTo>
                <a:lnTo>
                  <a:pt x="39877" y="85719"/>
                </a:lnTo>
                <a:lnTo>
                  <a:pt x="39877" y="58084"/>
                </a:lnTo>
                <a:lnTo>
                  <a:pt x="87252" y="58084"/>
                </a:lnTo>
                <a:lnTo>
                  <a:pt x="90997" y="55899"/>
                </a:lnTo>
                <a:close/>
              </a:path>
              <a:path w="4120515" h="144145">
                <a:moveTo>
                  <a:pt x="4120388" y="55899"/>
                </a:moveTo>
                <a:lnTo>
                  <a:pt x="90997" y="55899"/>
                </a:lnTo>
                <a:lnTo>
                  <a:pt x="63565" y="71901"/>
                </a:lnTo>
                <a:lnTo>
                  <a:pt x="90997" y="87903"/>
                </a:lnTo>
                <a:lnTo>
                  <a:pt x="4120388" y="87903"/>
                </a:lnTo>
                <a:lnTo>
                  <a:pt x="4120388" y="55899"/>
                </a:lnTo>
                <a:close/>
              </a:path>
              <a:path w="4120515" h="144145">
                <a:moveTo>
                  <a:pt x="39877" y="58084"/>
                </a:moveTo>
                <a:lnTo>
                  <a:pt x="39877" y="85719"/>
                </a:lnTo>
                <a:lnTo>
                  <a:pt x="63565" y="71901"/>
                </a:lnTo>
                <a:lnTo>
                  <a:pt x="39877" y="58084"/>
                </a:lnTo>
                <a:close/>
              </a:path>
              <a:path w="4120515" h="144145">
                <a:moveTo>
                  <a:pt x="63565" y="71901"/>
                </a:moveTo>
                <a:lnTo>
                  <a:pt x="39877" y="85719"/>
                </a:lnTo>
                <a:lnTo>
                  <a:pt x="87252" y="85719"/>
                </a:lnTo>
                <a:lnTo>
                  <a:pt x="63565" y="71901"/>
                </a:lnTo>
                <a:close/>
              </a:path>
              <a:path w="4120515" h="144145">
                <a:moveTo>
                  <a:pt x="87252" y="58084"/>
                </a:moveTo>
                <a:lnTo>
                  <a:pt x="39877" y="58084"/>
                </a:lnTo>
                <a:lnTo>
                  <a:pt x="63565" y="71901"/>
                </a:lnTo>
                <a:lnTo>
                  <a:pt x="87252" y="580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639692" y="1098550"/>
            <a:ext cx="1800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Forward</a:t>
            </a:r>
            <a:r>
              <a:rPr sz="2400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Path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38903" y="5747715"/>
            <a:ext cx="197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Feedback</a:t>
            </a:r>
            <a:r>
              <a:rPr sz="24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Path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40" name="object 40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1423" y="3810000"/>
            <a:ext cx="1981200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2819400"/>
            <a:ext cx="6667500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60147"/>
            <a:ext cx="25044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CLCS</a:t>
            </a:r>
            <a:r>
              <a:rPr spc="-7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3540" y="782960"/>
            <a:ext cx="83781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  <a:tab pos="2246630" algn="l"/>
                <a:tab pos="3676650" algn="l"/>
                <a:tab pos="4737735" algn="l"/>
                <a:tab pos="6209665" algn="l"/>
                <a:tab pos="7898765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Au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om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tic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Elect</a:t>
            </a:r>
            <a:r>
              <a:rPr sz="28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ic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2800" b="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He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</a:t>
            </a:r>
            <a:r>
              <a:rPr sz="2800" spc="-2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ele</a:t>
            </a:r>
            <a:r>
              <a:rPr sz="2800" spc="-15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  </a:t>
            </a:r>
            <a:r>
              <a:rPr sz="2800" spc="-15" dirty="0">
                <a:latin typeface="Calibri"/>
                <a:cs typeface="Calibri"/>
              </a:rPr>
              <a:t>controlled by </a:t>
            </a:r>
            <a:r>
              <a:rPr sz="2800" spc="-10" dirty="0">
                <a:latin typeface="Calibri"/>
                <a:cs typeface="Calibri"/>
              </a:rPr>
              <a:t>output </a:t>
            </a:r>
            <a:r>
              <a:rPr sz="2800" spc="-20" dirty="0">
                <a:latin typeface="Calibri"/>
                <a:cs typeface="Calibri"/>
              </a:rPr>
              <a:t>temperature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iron.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29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6464680"/>
            <a:ext cx="68770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7378" y="6464680"/>
            <a:ext cx="80899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883" rIns="0" bIns="0" rtlCol="0">
            <a:spAutoFit/>
          </a:bodyPr>
          <a:lstStyle/>
          <a:p>
            <a:pPr marL="1619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61" y="1574672"/>
            <a:ext cx="855980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3775" marR="989965" indent="197993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Module-I  </a:t>
            </a:r>
            <a:r>
              <a:rPr sz="5400" spc="-15" dirty="0"/>
              <a:t>Introduction </a:t>
            </a:r>
            <a:r>
              <a:rPr sz="5400" spc="-20" dirty="0"/>
              <a:t>to</a:t>
            </a:r>
            <a:r>
              <a:rPr sz="5400" spc="-45" dirty="0"/>
              <a:t> </a:t>
            </a:r>
            <a:r>
              <a:rPr sz="5400" spc="-20" dirty="0"/>
              <a:t>Control</a:t>
            </a:r>
            <a:endParaRPr sz="5400"/>
          </a:p>
          <a:p>
            <a:pPr marL="12700">
              <a:lnSpc>
                <a:spcPct val="100000"/>
              </a:lnSpc>
              <a:tabLst>
                <a:tab pos="3260725" algn="l"/>
                <a:tab pos="8546465" algn="l"/>
              </a:tabLst>
            </a:pPr>
            <a:r>
              <a:rPr sz="5400" u="heavy" dirty="0">
                <a:uFill>
                  <a:solidFill>
                    <a:srgbClr val="FF0000"/>
                  </a:solidFill>
                </a:uFill>
              </a:rPr>
              <a:t> 	</a:t>
            </a:r>
            <a:r>
              <a:rPr sz="5400" u="heavy" spc="-40" dirty="0">
                <a:uFill>
                  <a:solidFill>
                    <a:srgbClr val="FF0000"/>
                  </a:solidFill>
                </a:uFill>
              </a:rPr>
              <a:t>System	</a:t>
            </a:r>
            <a:endParaRPr sz="5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150365"/>
            <a:ext cx="845439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Servo </a:t>
            </a: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voltage</a:t>
            </a:r>
            <a:r>
              <a:rPr sz="3200" b="1" u="heavy" spc="6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stabilizer</a:t>
            </a:r>
            <a:r>
              <a:rPr sz="3200" b="1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 </a:t>
            </a:r>
            <a:r>
              <a:rPr sz="3200" spc="-30" dirty="0">
                <a:latin typeface="Calibri"/>
                <a:cs typeface="Calibri"/>
              </a:rPr>
              <a:t>Voltage </a:t>
            </a:r>
            <a:r>
              <a:rPr sz="3200" spc="-15" dirty="0">
                <a:latin typeface="Calibri"/>
                <a:cs typeface="Calibri"/>
              </a:rPr>
              <a:t>controller   </a:t>
            </a:r>
            <a:r>
              <a:rPr sz="3200" spc="-20" dirty="0">
                <a:latin typeface="Calibri"/>
                <a:cs typeface="Calibri"/>
              </a:rPr>
              <a:t>operates </a:t>
            </a:r>
            <a:r>
              <a:rPr sz="3200" spc="-5" dirty="0">
                <a:latin typeface="Calibri"/>
                <a:cs typeface="Calibri"/>
              </a:rPr>
              <a:t>depending upon </a:t>
            </a:r>
            <a:r>
              <a:rPr sz="3200" dirty="0">
                <a:latin typeface="Calibri"/>
                <a:cs typeface="Calibri"/>
              </a:rPr>
              <a:t>output </a:t>
            </a:r>
            <a:r>
              <a:rPr sz="3200" spc="-10" dirty="0">
                <a:latin typeface="Calibri"/>
                <a:cs typeface="Calibri"/>
              </a:rPr>
              <a:t>voltage </a:t>
            </a:r>
            <a:r>
              <a:rPr sz="3200" dirty="0">
                <a:latin typeface="Calibri"/>
                <a:cs typeface="Calibri"/>
              </a:rPr>
              <a:t>of the  </a:t>
            </a:r>
            <a:r>
              <a:rPr sz="3200" spc="-25" dirty="0">
                <a:latin typeface="Calibri"/>
                <a:cs typeface="Calibri"/>
              </a:rPr>
              <a:t>system.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60147"/>
            <a:ext cx="25044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CLCS</a:t>
            </a:r>
            <a:r>
              <a:rPr spc="-7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5" name="object 5"/>
          <p:cNvSpPr/>
          <p:nvPr/>
        </p:nvSpPr>
        <p:spPr>
          <a:xfrm>
            <a:off x="1508202" y="3369281"/>
            <a:ext cx="6264197" cy="2608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30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50365"/>
            <a:ext cx="2419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Perspiration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60147"/>
            <a:ext cx="25044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CLCS</a:t>
            </a:r>
            <a:r>
              <a:rPr spc="-7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5" name="object 5"/>
          <p:cNvSpPr/>
          <p:nvPr/>
        </p:nvSpPr>
        <p:spPr>
          <a:xfrm>
            <a:off x="1114044" y="2590800"/>
            <a:ext cx="6915911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31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33032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Advantages </a:t>
            </a:r>
            <a:r>
              <a:rPr dirty="0"/>
              <a:t>of</a:t>
            </a:r>
            <a:r>
              <a:rPr spc="-95" dirty="0"/>
              <a:t> </a:t>
            </a:r>
            <a:r>
              <a:rPr spc="-15" dirty="0"/>
              <a:t>CLCS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875131"/>
            <a:ext cx="8378190" cy="5415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4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Closed </a:t>
            </a:r>
            <a:r>
              <a:rPr sz="2600" dirty="0">
                <a:latin typeface="Calibri"/>
                <a:cs typeface="Calibri"/>
              </a:rPr>
              <a:t>loop </a:t>
            </a:r>
            <a:r>
              <a:rPr sz="2600" spc="-15" dirty="0">
                <a:latin typeface="Calibri"/>
                <a:cs typeface="Calibri"/>
              </a:rPr>
              <a:t>control </a:t>
            </a:r>
            <a:r>
              <a:rPr sz="2600" spc="-25" dirty="0">
                <a:latin typeface="Calibri"/>
                <a:cs typeface="Calibri"/>
              </a:rPr>
              <a:t>systems </a:t>
            </a:r>
            <a:r>
              <a:rPr sz="2600" spc="-10" dirty="0">
                <a:latin typeface="Calibri"/>
                <a:cs typeface="Calibri"/>
              </a:rPr>
              <a:t>are more accurate </a:t>
            </a:r>
            <a:r>
              <a:rPr sz="2600" spc="-15" dirty="0">
                <a:latin typeface="Calibri"/>
                <a:cs typeface="Calibri"/>
              </a:rPr>
              <a:t>even </a:t>
            </a: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the  </a:t>
            </a:r>
            <a:r>
              <a:rPr sz="2600" spc="-5" dirty="0">
                <a:latin typeface="Calibri"/>
                <a:cs typeface="Calibri"/>
              </a:rPr>
              <a:t>presence of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non-linearity.</a:t>
            </a:r>
            <a:endParaRPr sz="2600">
              <a:latin typeface="Calibri"/>
              <a:cs typeface="Calibri"/>
            </a:endParaRPr>
          </a:p>
          <a:p>
            <a:pPr marL="355600" marR="8255" indent="-342900">
              <a:lnSpc>
                <a:spcPct val="140000"/>
              </a:lnSpc>
              <a:spcBef>
                <a:spcPts val="625"/>
              </a:spcBef>
              <a:buFont typeface="Wingdings"/>
              <a:buChar char=""/>
              <a:tabLst>
                <a:tab pos="355600" algn="l"/>
                <a:tab pos="1349375" algn="l"/>
                <a:tab pos="2654300" algn="l"/>
                <a:tab pos="3098800" algn="l"/>
                <a:tab pos="3729990" algn="l"/>
                <a:tab pos="4566920" algn="l"/>
                <a:tab pos="5609590" algn="l"/>
                <a:tab pos="5970270" algn="l"/>
                <a:tab pos="7414259" algn="l"/>
                <a:tab pos="8081645" algn="l"/>
              </a:tabLst>
            </a:pPr>
            <a:r>
              <a:rPr sz="2600" spc="-5" dirty="0">
                <a:latin typeface="Calibri"/>
                <a:cs typeface="Calibri"/>
              </a:rPr>
              <a:t>Highl</a:t>
            </a:r>
            <a:r>
              <a:rPr sz="2600" dirty="0">
                <a:latin typeface="Calibri"/>
                <a:cs typeface="Calibri"/>
              </a:rPr>
              <a:t>y	accu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	as	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spc="-5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y	e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	a</a:t>
            </a:r>
            <a:r>
              <a:rPr sz="2600" spc="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i</a:t>
            </a:r>
            <a:r>
              <a:rPr sz="2600" spc="-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g	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	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ec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ed	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15" dirty="0">
                <a:latin typeface="Calibri"/>
                <a:cs typeface="Calibri"/>
              </a:rPr>
              <a:t>u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25" dirty="0">
                <a:latin typeface="Calibri"/>
                <a:cs typeface="Calibri"/>
              </a:rPr>
              <a:t>to  </a:t>
            </a:r>
            <a:r>
              <a:rPr sz="2600" spc="-5" dirty="0">
                <a:latin typeface="Calibri"/>
                <a:cs typeface="Calibri"/>
              </a:rPr>
              <a:t>presence of </a:t>
            </a:r>
            <a:r>
              <a:rPr sz="2600" spc="-10" dirty="0">
                <a:latin typeface="Calibri"/>
                <a:cs typeface="Calibri"/>
              </a:rPr>
              <a:t>feedback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7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Bandwidth </a:t>
            </a:r>
            <a:r>
              <a:rPr sz="2600" spc="-15" dirty="0">
                <a:latin typeface="Calibri"/>
                <a:cs typeface="Calibri"/>
              </a:rPr>
              <a:t>range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large.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75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Facilitates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automation.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40100"/>
              </a:lnSpc>
              <a:spcBef>
                <a:spcPts val="620"/>
              </a:spcBef>
              <a:buFont typeface="Wingdings"/>
              <a:buChar char=""/>
              <a:tabLst>
                <a:tab pos="355600" algn="l"/>
                <a:tab pos="1029335" algn="l"/>
                <a:tab pos="2550160" algn="l"/>
                <a:tab pos="3001645" algn="l"/>
                <a:tab pos="4107815" algn="l"/>
                <a:tab pos="4848860" algn="l"/>
                <a:tab pos="5363845" algn="l"/>
                <a:tab pos="6297930" algn="l"/>
                <a:tab pos="7179309" algn="l"/>
                <a:tab pos="7638415" algn="l"/>
              </a:tabLst>
            </a:pP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nsitivit</a:t>
            </a:r>
            <a:r>
              <a:rPr sz="2600" dirty="0">
                <a:latin typeface="Calibri"/>
                <a:cs typeface="Calibri"/>
              </a:rPr>
              <a:t>y	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	</a:t>
            </a:r>
            <a:r>
              <a:rPr sz="2600" spc="-50" dirty="0">
                <a:latin typeface="Calibri"/>
                <a:cs typeface="Calibri"/>
              </a:rPr>
              <a:t>s</a:t>
            </a:r>
            <a:r>
              <a:rPr sz="2600" spc="-40" dirty="0">
                <a:latin typeface="Calibri"/>
                <a:cs typeface="Calibri"/>
              </a:rPr>
              <a:t>y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em	m</a:t>
            </a:r>
            <a:r>
              <a:rPr sz="2600" spc="-5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y	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dirty="0">
                <a:latin typeface="Calibri"/>
                <a:cs typeface="Calibri"/>
              </a:rPr>
              <a:t>e	ma</a:t>
            </a:r>
            <a:r>
              <a:rPr sz="2600" spc="-20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5" dirty="0">
                <a:latin typeface="Calibri"/>
                <a:cs typeface="Calibri"/>
              </a:rPr>
              <a:t>smal</a:t>
            </a:r>
            <a:r>
              <a:rPr sz="2600" dirty="0">
                <a:latin typeface="Calibri"/>
                <a:cs typeface="Calibri"/>
              </a:rPr>
              <a:t>l	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o	ma</a:t>
            </a:r>
            <a:r>
              <a:rPr sz="2600" spc="-90" dirty="0">
                <a:latin typeface="Calibri"/>
                <a:cs typeface="Calibri"/>
              </a:rPr>
              <a:t>k</a:t>
            </a:r>
            <a:r>
              <a:rPr sz="2600" dirty="0">
                <a:latin typeface="Calibri"/>
                <a:cs typeface="Calibri"/>
              </a:rPr>
              <a:t>e  </a:t>
            </a:r>
            <a:r>
              <a:rPr sz="2600" spc="-20" dirty="0">
                <a:latin typeface="Calibri"/>
                <a:cs typeface="Calibri"/>
              </a:rPr>
              <a:t>system </a:t>
            </a:r>
            <a:r>
              <a:rPr sz="2600" spc="-10" dirty="0">
                <a:latin typeface="Calibri"/>
                <a:cs typeface="Calibri"/>
              </a:rPr>
              <a:t>more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stable.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75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spc="-20" dirty="0">
                <a:latin typeface="Calibri"/>
                <a:cs typeface="Calibri"/>
              </a:rPr>
              <a:t>system </a:t>
            </a:r>
            <a:r>
              <a:rPr sz="2600" dirty="0">
                <a:latin typeface="Calibri"/>
                <a:cs typeface="Calibri"/>
              </a:rPr>
              <a:t>is less </a:t>
            </a:r>
            <a:r>
              <a:rPr sz="2600" spc="-20" dirty="0">
                <a:latin typeface="Calibri"/>
                <a:cs typeface="Calibri"/>
              </a:rPr>
              <a:t>affected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noise.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32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60147"/>
            <a:ext cx="3773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Disadvantages </a:t>
            </a:r>
            <a:r>
              <a:rPr dirty="0"/>
              <a:t>of</a:t>
            </a:r>
            <a:r>
              <a:rPr spc="-95" dirty="0"/>
              <a:t> </a:t>
            </a:r>
            <a:r>
              <a:rPr spc="-15" dirty="0"/>
              <a:t>CLCS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96442"/>
            <a:ext cx="829818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costlier.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They </a:t>
            </a:r>
            <a:r>
              <a:rPr sz="2800" spc="-15" dirty="0">
                <a:latin typeface="Calibri"/>
                <a:cs typeface="Calibri"/>
              </a:rPr>
              <a:t>are complicated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design.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Required more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maintenance.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Feedback </a:t>
            </a:r>
            <a:r>
              <a:rPr sz="2800" spc="-5" dirty="0">
                <a:latin typeface="Calibri"/>
                <a:cs typeface="Calibri"/>
              </a:rPr>
              <a:t>leads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oscillatory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response.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5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Overall </a:t>
            </a:r>
            <a:r>
              <a:rPr sz="2800" spc="-15" dirty="0">
                <a:latin typeface="Calibri"/>
                <a:cs typeface="Calibri"/>
              </a:rPr>
              <a:t>gain </a:t>
            </a:r>
            <a:r>
              <a:rPr sz="2800" spc="-10" dirty="0">
                <a:latin typeface="Calibri"/>
                <a:cs typeface="Calibri"/>
              </a:rPr>
              <a:t>is reduced due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presence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feedback.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501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Stability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the major </a:t>
            </a:r>
            <a:r>
              <a:rPr sz="2800" spc="-15" dirty="0">
                <a:latin typeface="Calibri"/>
                <a:cs typeface="Calibri"/>
              </a:rPr>
              <a:t>problem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more care </a:t>
            </a:r>
            <a:r>
              <a:rPr sz="2800" spc="-10" dirty="0">
                <a:latin typeface="Calibri"/>
                <a:cs typeface="Calibri"/>
              </a:rPr>
              <a:t>is needed 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design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stable </a:t>
            </a:r>
            <a:r>
              <a:rPr sz="2800" spc="-5" dirty="0">
                <a:latin typeface="Calibri"/>
                <a:cs typeface="Calibri"/>
              </a:rPr>
              <a:t>closed loop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33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8247"/>
            <a:ext cx="5564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Difference </a:t>
            </a:r>
            <a:r>
              <a:rPr spc="-10" dirty="0"/>
              <a:t>Between OLCS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5" dirty="0"/>
              <a:t>CLCS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8290" y="2507614"/>
          <a:ext cx="8187688" cy="670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785"/>
                <a:gridCol w="1495425"/>
                <a:gridCol w="1028064"/>
                <a:gridCol w="664210"/>
                <a:gridCol w="1087755"/>
                <a:gridCol w="1512570"/>
                <a:gridCol w="944879"/>
              </a:tblGrid>
              <a:tr h="335280">
                <a:tc>
                  <a:txBody>
                    <a:bodyPr/>
                    <a:lstStyle/>
                    <a:p>
                      <a:pPr marL="31750">
                        <a:lnSpc>
                          <a:spcPts val="2280"/>
                        </a:lnSpc>
                        <a:tabLst>
                          <a:tab pos="488315" algn="l"/>
                        </a:tabLst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2.	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They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28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consume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ts val="228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less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228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2.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28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They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ts val="228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consume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ts val="2280"/>
                        </a:lnSpc>
                      </a:pPr>
                      <a:r>
                        <a:rPr sz="2400" spc="-15" dirty="0">
                          <a:latin typeface="Calibri"/>
                          <a:cs typeface="Calibri"/>
                        </a:rPr>
                        <a:t>more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35279">
                <a:tc>
                  <a:txBody>
                    <a:bodyPr/>
                    <a:lstStyle/>
                    <a:p>
                      <a:pPr marL="488950">
                        <a:lnSpc>
                          <a:spcPts val="2520"/>
                        </a:lnSpc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power.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ts val="2520"/>
                        </a:lnSpc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power.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23261" y="3223386"/>
            <a:ext cx="1003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4283" y="3223386"/>
            <a:ext cx="425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223386"/>
            <a:ext cx="19881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263650" algn="l"/>
                <a:tab pos="1717675" algn="l"/>
              </a:tabLst>
            </a:pPr>
            <a:r>
              <a:rPr sz="2400" spc="-5" dirty="0">
                <a:latin typeface="Calibri"/>
                <a:cs typeface="Calibri"/>
              </a:rPr>
              <a:t>3.	The	</a:t>
            </a:r>
            <a:r>
              <a:rPr sz="2400" spc="-10" dirty="0">
                <a:latin typeface="Calibri"/>
                <a:cs typeface="Calibri"/>
              </a:rPr>
              <a:t>OL 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sie</a:t>
            </a:r>
            <a:r>
              <a:rPr sz="2400" dirty="0">
                <a:latin typeface="Calibri"/>
                <a:cs typeface="Calibri"/>
              </a:rPr>
              <a:t>r		</a:t>
            </a:r>
            <a:r>
              <a:rPr sz="2400" spc="-2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1901" y="3589401"/>
            <a:ext cx="1188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construct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3955160"/>
            <a:ext cx="3194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81735" algn="l"/>
                <a:tab pos="1586865" algn="l"/>
                <a:tab pos="2199640" algn="l"/>
              </a:tabLst>
            </a:pP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ause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less	</a:t>
            </a:r>
            <a:r>
              <a:rPr sz="2400" spc="-5" dirty="0">
                <a:latin typeface="Calibri"/>
                <a:cs typeface="Calibri"/>
              </a:rPr>
              <a:t>nu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er 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components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4759832"/>
            <a:ext cx="36537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113155" algn="l"/>
                <a:tab pos="1507490" algn="l"/>
                <a:tab pos="1926589" algn="l"/>
                <a:tab pos="2660015" algn="l"/>
                <a:tab pos="3431540" algn="l"/>
              </a:tabLst>
            </a:pPr>
            <a:r>
              <a:rPr sz="2400" spc="-5" dirty="0">
                <a:latin typeface="Calibri"/>
                <a:cs typeface="Calibri"/>
              </a:rPr>
              <a:t>4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ope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1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	</a:t>
            </a:r>
            <a:r>
              <a:rPr sz="2400" spc="-5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st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s  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	inaccu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e	&amp;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40" y="5491683"/>
            <a:ext cx="1267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unreliable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8216" y="958088"/>
            <a:ext cx="787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58005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Open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Control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400" b="1" spc="-20" dirty="0">
                <a:latin typeface="Calibri"/>
                <a:cs typeface="Calibri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Closed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Control</a:t>
            </a:r>
            <a:r>
              <a:rPr sz="2400" b="1" u="heavy" spc="-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1613661"/>
            <a:ext cx="52108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113155" algn="l"/>
                <a:tab pos="1926589" algn="l"/>
                <a:tab pos="2660015" algn="l"/>
                <a:tab pos="4279900" algn="l"/>
                <a:tab pos="4737100" algn="l"/>
              </a:tabLst>
            </a:pPr>
            <a:r>
              <a:rPr sz="2400" spc="-5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ope</a:t>
            </a:r>
            <a:r>
              <a:rPr sz="2400" dirty="0">
                <a:latin typeface="Calibri"/>
                <a:cs typeface="Calibri"/>
              </a:rPr>
              <a:t>n	</a:t>
            </a:r>
            <a:r>
              <a:rPr sz="2400" spc="1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	</a:t>
            </a:r>
            <a:r>
              <a:rPr sz="2400" spc="-5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st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5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5" dirty="0">
                <a:latin typeface="Calibri"/>
                <a:cs typeface="Calibri"/>
              </a:rPr>
              <a:t>The 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simple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5" dirty="0">
                <a:latin typeface="Calibri"/>
                <a:cs typeface="Calibri"/>
              </a:rPr>
              <a:t> economical.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0140" y="1613661"/>
            <a:ext cx="2758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0285" algn="l"/>
                <a:tab pos="1768475" algn="l"/>
              </a:tabLst>
            </a:pPr>
            <a:r>
              <a:rPr sz="2400" dirty="0">
                <a:latin typeface="Calibri"/>
                <a:cs typeface="Calibri"/>
              </a:rPr>
              <a:t>closed	</a:t>
            </a:r>
            <a:r>
              <a:rPr sz="2400" spc="-5" dirty="0">
                <a:latin typeface="Calibri"/>
                <a:cs typeface="Calibri"/>
              </a:rPr>
              <a:t>loop	</a:t>
            </a:r>
            <a:r>
              <a:rPr sz="2400" spc="-25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2375" y="1979803"/>
            <a:ext cx="303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spc="-15" dirty="0">
                <a:latin typeface="Calibri"/>
                <a:cs typeface="Calibri"/>
              </a:rPr>
              <a:t>complex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costlier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5175" y="3223386"/>
            <a:ext cx="3884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141730" algn="l"/>
                <a:tab pos="1644650" algn="l"/>
                <a:tab pos="2837180" algn="l"/>
                <a:tab pos="3448050" algn="l"/>
              </a:tabLst>
            </a:pPr>
            <a:r>
              <a:rPr sz="2400" spc="-5" dirty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CL	</a:t>
            </a: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ems	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not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32375" y="3589401"/>
            <a:ext cx="3425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1675" algn="l"/>
                <a:tab pos="1099185" algn="l"/>
                <a:tab pos="2397760" algn="l"/>
              </a:tabLst>
            </a:pPr>
            <a:r>
              <a:rPr sz="2400" spc="-10" dirty="0">
                <a:latin typeface="Calibri"/>
                <a:cs typeface="Calibri"/>
              </a:rPr>
              <a:t>easy	</a:t>
            </a:r>
            <a:r>
              <a:rPr sz="2400" spc="-15" dirty="0">
                <a:latin typeface="Calibri"/>
                <a:cs typeface="Calibri"/>
              </a:rPr>
              <a:t>to	</a:t>
            </a:r>
            <a:r>
              <a:rPr sz="2400" spc="-10" dirty="0">
                <a:latin typeface="Calibri"/>
                <a:cs typeface="Calibri"/>
              </a:rPr>
              <a:t>construct	because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32375" y="3955160"/>
            <a:ext cx="3425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3260" algn="l"/>
                <a:tab pos="1758950" algn="l"/>
                <a:tab pos="3159760" algn="l"/>
              </a:tabLst>
            </a:pP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mo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</a:t>
            </a:r>
            <a:r>
              <a:rPr sz="2400" spc="-5" dirty="0">
                <a:latin typeface="Calibri"/>
                <a:cs typeface="Calibri"/>
              </a:rPr>
              <a:t>numb</a:t>
            </a:r>
            <a:r>
              <a:rPr sz="2400" dirty="0">
                <a:latin typeface="Calibri"/>
                <a:cs typeface="Calibri"/>
              </a:rPr>
              <a:t>er	</a:t>
            </a:r>
            <a:r>
              <a:rPr sz="2400" spc="-10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32375" y="4320920"/>
            <a:ext cx="277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components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5175" y="4759832"/>
            <a:ext cx="28695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137285" algn="l"/>
                <a:tab pos="1229995" algn="l"/>
                <a:tab pos="2135505" algn="l"/>
                <a:tab pos="2647950" algn="l"/>
              </a:tabLst>
            </a:pPr>
            <a:r>
              <a:rPr sz="2400" spc="-5" dirty="0">
                <a:latin typeface="Calibri"/>
                <a:cs typeface="Calibri"/>
              </a:rPr>
              <a:t>4.	The	</a:t>
            </a:r>
            <a:r>
              <a:rPr sz="2400" dirty="0">
                <a:latin typeface="Calibri"/>
                <a:cs typeface="Calibri"/>
              </a:rPr>
              <a:t>closed	</a:t>
            </a:r>
            <a:r>
              <a:rPr sz="2400" spc="-5" dirty="0">
                <a:latin typeface="Calibri"/>
                <a:cs typeface="Calibri"/>
              </a:rPr>
              <a:t>loop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		accu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e	&amp;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56169" y="4759832"/>
            <a:ext cx="10033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ems</a:t>
            </a:r>
            <a:endParaRPr sz="2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mo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32375" y="5491683"/>
            <a:ext cx="1026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bl</a:t>
            </a:r>
            <a:r>
              <a:rPr sz="2400" dirty="0">
                <a:latin typeface="Calibri"/>
                <a:cs typeface="Calibri"/>
              </a:rPr>
              <a:t>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25" name="object 25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34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6582" y="1489836"/>
            <a:ext cx="2225040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1290">
              <a:lnSpc>
                <a:spcPct val="140100"/>
              </a:lnSpc>
              <a:spcBef>
                <a:spcPts val="100"/>
              </a:spcBef>
              <a:tabLst>
                <a:tab pos="547370" algn="l"/>
                <a:tab pos="621665" algn="l"/>
                <a:tab pos="1152525" algn="l"/>
                <a:tab pos="1332230" algn="l"/>
                <a:tab pos="1482090" algn="l"/>
              </a:tabLst>
            </a:pPr>
            <a:r>
              <a:rPr sz="2400" dirty="0">
                <a:latin typeface="Calibri"/>
                <a:cs typeface="Calibri"/>
              </a:rPr>
              <a:t>is	</a:t>
            </a:r>
            <a:r>
              <a:rPr sz="2400" spc="-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t	a		ma</a:t>
            </a:r>
            <a:r>
              <a:rPr sz="2400" spc="5" dirty="0">
                <a:latin typeface="Calibri"/>
                <a:cs typeface="Calibri"/>
              </a:rPr>
              <a:t>j</a:t>
            </a:r>
            <a:r>
              <a:rPr sz="2400" spc="-5" dirty="0">
                <a:latin typeface="Calibri"/>
                <a:cs typeface="Calibri"/>
              </a:rPr>
              <a:t>or  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n	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		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816" y="1489836"/>
            <a:ext cx="1432560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100"/>
              </a:lnSpc>
              <a:spcBef>
                <a:spcPts val="100"/>
              </a:spcBef>
              <a:tabLst>
                <a:tab pos="426720" algn="l"/>
              </a:tabLst>
            </a:pPr>
            <a:r>
              <a:rPr sz="2400" spc="-5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.	</a:t>
            </a:r>
            <a:r>
              <a:rPr sz="2400" spc="-15" dirty="0">
                <a:latin typeface="Calibri"/>
                <a:cs typeface="Calibri"/>
              </a:rPr>
              <a:t>S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abili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y  </a:t>
            </a:r>
            <a:r>
              <a:rPr sz="2400" spc="-10" dirty="0">
                <a:latin typeface="Calibri"/>
                <a:cs typeface="Calibri"/>
              </a:rPr>
              <a:t>problem  </a:t>
            </a:r>
            <a:r>
              <a:rPr sz="2400" spc="-20" dirty="0">
                <a:latin typeface="Calibri"/>
                <a:cs typeface="Calibri"/>
              </a:rPr>
              <a:t>systems.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2029" y="2661030"/>
            <a:ext cx="2067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5930" algn="l"/>
              </a:tabLst>
            </a:pPr>
            <a:r>
              <a:rPr sz="2400" dirty="0">
                <a:latin typeface="Calibri"/>
                <a:cs typeface="Calibri"/>
              </a:rPr>
              <a:t>Gen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ly	</a:t>
            </a:r>
            <a:r>
              <a:rPr sz="2400" spc="-10" dirty="0">
                <a:latin typeface="Calibri"/>
                <a:cs typeface="Calibri"/>
              </a:rPr>
              <a:t>OL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816" y="3173095"/>
            <a:ext cx="2361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systems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stable.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816" y="3758565"/>
            <a:ext cx="365569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311785" algn="l"/>
              </a:tabLst>
            </a:pPr>
            <a:r>
              <a:rPr sz="2400" spc="-5" dirty="0">
                <a:latin typeface="Calibri"/>
                <a:cs typeface="Calibri"/>
              </a:rPr>
              <a:t>Small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bandwidth.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40000"/>
              </a:lnSpc>
              <a:spcBef>
                <a:spcPts val="575"/>
              </a:spcBef>
              <a:buAutoNum type="arabicPeriod" startAt="6"/>
              <a:tabLst>
                <a:tab pos="577850" algn="l"/>
                <a:tab pos="578485" algn="l"/>
                <a:tab pos="2088514" algn="l"/>
                <a:tab pos="3452495" algn="l"/>
              </a:tabLst>
            </a:pP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db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ck	eleme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is  </a:t>
            </a:r>
            <a:r>
              <a:rPr sz="2400" spc="-10" dirty="0">
                <a:latin typeface="Calibri"/>
                <a:cs typeface="Calibri"/>
              </a:rPr>
              <a:t>absent.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40000"/>
              </a:lnSpc>
              <a:spcBef>
                <a:spcPts val="580"/>
              </a:spcBef>
              <a:buAutoNum type="arabicPeriod" startAt="6"/>
              <a:tabLst>
                <a:tab pos="440690" algn="l"/>
                <a:tab pos="441325" algn="l"/>
                <a:tab pos="1524635" algn="l"/>
                <a:tab pos="3452495" algn="l"/>
              </a:tabLst>
            </a:pPr>
            <a:r>
              <a:rPr sz="2400" spc="-5" dirty="0">
                <a:latin typeface="Calibri"/>
                <a:cs typeface="Calibri"/>
              </a:rPr>
              <a:t>Outpu</a:t>
            </a:r>
            <a:r>
              <a:rPr sz="2400" dirty="0">
                <a:latin typeface="Calibri"/>
                <a:cs typeface="Calibri"/>
              </a:rPr>
              <a:t>t	me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eme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is 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necessary.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6175" y="1565646"/>
            <a:ext cx="3884929" cy="207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40000"/>
              </a:lnSpc>
              <a:spcBef>
                <a:spcPts val="105"/>
              </a:spcBef>
            </a:pPr>
            <a:r>
              <a:rPr sz="2400" spc="-5" dirty="0">
                <a:latin typeface="Calibri"/>
                <a:cs typeface="Calibri"/>
              </a:rPr>
              <a:t>5. </a:t>
            </a:r>
            <a:r>
              <a:rPr sz="2400" spc="-10" dirty="0">
                <a:latin typeface="Calibri"/>
                <a:cs typeface="Calibri"/>
              </a:rPr>
              <a:t>Stability is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major </a:t>
            </a:r>
            <a:r>
              <a:rPr sz="2400" spc="-10" dirty="0">
                <a:latin typeface="Calibri"/>
                <a:cs typeface="Calibri"/>
              </a:rPr>
              <a:t>problem  </a:t>
            </a:r>
            <a:r>
              <a:rPr sz="2400" dirty="0">
                <a:latin typeface="Calibri"/>
                <a:cs typeface="Calibri"/>
              </a:rPr>
              <a:t>in closed </a:t>
            </a:r>
            <a:r>
              <a:rPr sz="2400" spc="-5" dirty="0">
                <a:latin typeface="Calibri"/>
                <a:cs typeface="Calibri"/>
              </a:rPr>
              <a:t>loop </a:t>
            </a:r>
            <a:r>
              <a:rPr sz="2400" spc="-20" dirty="0">
                <a:latin typeface="Calibri"/>
                <a:cs typeface="Calibri"/>
              </a:rPr>
              <a:t>systems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-10" dirty="0">
                <a:latin typeface="Calibri"/>
                <a:cs typeface="Calibri"/>
              </a:rPr>
              <a:t>more  </a:t>
            </a:r>
            <a:r>
              <a:rPr sz="2400" spc="-15" dirty="0">
                <a:latin typeface="Calibri"/>
                <a:cs typeface="Calibri"/>
              </a:rPr>
              <a:t>care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needed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design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10" dirty="0">
                <a:latin typeface="Calibri"/>
                <a:cs typeface="Calibri"/>
              </a:rPr>
              <a:t>stable </a:t>
            </a:r>
            <a:r>
              <a:rPr sz="2400" dirty="0">
                <a:latin typeface="Calibri"/>
                <a:cs typeface="Calibri"/>
              </a:rPr>
              <a:t>closed </a:t>
            </a:r>
            <a:r>
              <a:rPr sz="2400" spc="-5" dirty="0">
                <a:latin typeface="Calibri"/>
                <a:cs typeface="Calibri"/>
              </a:rPr>
              <a:t>loop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56175" y="3834765"/>
            <a:ext cx="388556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311785" algn="l"/>
              </a:tabLst>
            </a:pPr>
            <a:r>
              <a:rPr sz="2400" spc="-15" dirty="0">
                <a:latin typeface="Calibri"/>
                <a:cs typeface="Calibri"/>
              </a:rPr>
              <a:t>Large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bandwidth.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40000"/>
              </a:lnSpc>
              <a:spcBef>
                <a:spcPts val="575"/>
              </a:spcBef>
              <a:buAutoNum type="arabicPeriod" startAt="6"/>
              <a:tabLst>
                <a:tab pos="655955" algn="l"/>
                <a:tab pos="656590" algn="l"/>
                <a:tab pos="2240915" algn="l"/>
                <a:tab pos="3683000" algn="l"/>
              </a:tabLst>
            </a:pPr>
            <a:r>
              <a:rPr sz="2400" spc="-3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db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ck	el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me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is  </a:t>
            </a:r>
            <a:r>
              <a:rPr sz="2400" spc="-10" dirty="0">
                <a:latin typeface="Calibri"/>
                <a:cs typeface="Calibri"/>
              </a:rPr>
              <a:t>present.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40000"/>
              </a:lnSpc>
              <a:spcBef>
                <a:spcPts val="580"/>
              </a:spcBef>
              <a:buAutoNum type="arabicPeriod" startAt="6"/>
              <a:tabLst>
                <a:tab pos="516890" algn="l"/>
                <a:tab pos="517525" algn="l"/>
                <a:tab pos="1677035" algn="l"/>
                <a:tab pos="3683000" algn="l"/>
              </a:tabLst>
            </a:pPr>
            <a:r>
              <a:rPr sz="2400" spc="-5" dirty="0">
                <a:latin typeface="Calibri"/>
                <a:cs typeface="Calibri"/>
              </a:rPr>
              <a:t>Outpu</a:t>
            </a:r>
            <a:r>
              <a:rPr sz="2400" dirty="0">
                <a:latin typeface="Calibri"/>
                <a:cs typeface="Calibri"/>
              </a:rPr>
              <a:t>t	me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su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1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is  </a:t>
            </a:r>
            <a:r>
              <a:rPr sz="2400" spc="-15" dirty="0">
                <a:latin typeface="Calibri"/>
                <a:cs typeface="Calibri"/>
              </a:rPr>
              <a:t>necessary.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3768" y="958088"/>
            <a:ext cx="787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58005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Open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Control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400" b="1" spc="-20" dirty="0">
                <a:latin typeface="Calibri"/>
                <a:cs typeface="Calibri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Closed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Control</a:t>
            </a:r>
            <a:r>
              <a:rPr sz="2400" b="1" u="heavy" spc="-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4" name="object 14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35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3540" y="98247"/>
            <a:ext cx="5564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Difference </a:t>
            </a:r>
            <a:r>
              <a:rPr spc="-10" dirty="0"/>
              <a:t>Between OLCS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5" dirty="0"/>
              <a:t>CLCS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487703"/>
            <a:ext cx="3883660" cy="254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9. The changes in the output </a:t>
            </a:r>
            <a:r>
              <a:rPr sz="2200" spc="-10" dirty="0">
                <a:latin typeface="Calibri"/>
                <a:cs typeface="Calibri"/>
              </a:rPr>
              <a:t>due 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external disturbances are not  </a:t>
            </a:r>
            <a:r>
              <a:rPr sz="2200" spc="-15" dirty="0">
                <a:latin typeface="Calibri"/>
                <a:cs typeface="Calibri"/>
              </a:rPr>
              <a:t>corrected </a:t>
            </a:r>
            <a:r>
              <a:rPr sz="2200" spc="-20" dirty="0">
                <a:latin typeface="Calibri"/>
                <a:cs typeface="Calibri"/>
              </a:rPr>
              <a:t>automatically. </a:t>
            </a:r>
            <a:r>
              <a:rPr sz="2200" spc="-5" dirty="0">
                <a:latin typeface="Calibri"/>
                <a:cs typeface="Calibri"/>
              </a:rPr>
              <a:t>So </a:t>
            </a:r>
            <a:r>
              <a:rPr sz="2200" spc="-10" dirty="0">
                <a:latin typeface="Calibri"/>
                <a:cs typeface="Calibri"/>
              </a:rPr>
              <a:t>they  are more sensitive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noise and  other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disturbances.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4238625"/>
            <a:ext cx="15836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10.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Examples: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4808601"/>
            <a:ext cx="1597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latin typeface="Calibri"/>
                <a:cs typeface="Calibri"/>
              </a:rPr>
              <a:t>Coffee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Maker,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5378907"/>
            <a:ext cx="2135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Automatic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60" dirty="0">
                <a:latin typeface="Calibri"/>
                <a:cs typeface="Calibri"/>
              </a:rPr>
              <a:t>Toaster,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5948883"/>
            <a:ext cx="13017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Hand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Drier.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9327" y="1487703"/>
            <a:ext cx="3654425" cy="254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2200" spc="-40" dirty="0">
                <a:latin typeface="Calibri"/>
                <a:cs typeface="Calibri"/>
              </a:rPr>
              <a:t>9.The </a:t>
            </a:r>
            <a:r>
              <a:rPr sz="2200" spc="-5" dirty="0">
                <a:latin typeface="Calibri"/>
                <a:cs typeface="Calibri"/>
              </a:rPr>
              <a:t>changes in the </a:t>
            </a:r>
            <a:r>
              <a:rPr sz="2200" spc="-10" dirty="0">
                <a:latin typeface="Calibri"/>
                <a:cs typeface="Calibri"/>
              </a:rPr>
              <a:t>output  due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external disturbances  are </a:t>
            </a:r>
            <a:r>
              <a:rPr sz="2200" spc="-15" dirty="0">
                <a:latin typeface="Calibri"/>
                <a:cs typeface="Calibri"/>
              </a:rPr>
              <a:t>corrected </a:t>
            </a:r>
            <a:r>
              <a:rPr sz="2200" spc="-20" dirty="0">
                <a:latin typeface="Calibri"/>
                <a:cs typeface="Calibri"/>
              </a:rPr>
              <a:t>automatically. </a:t>
            </a:r>
            <a:r>
              <a:rPr sz="2200" spc="-10" dirty="0">
                <a:latin typeface="Calibri"/>
                <a:cs typeface="Calibri"/>
              </a:rPr>
              <a:t>So  they are </a:t>
            </a:r>
            <a:r>
              <a:rPr sz="2200" spc="-5" dirty="0">
                <a:latin typeface="Calibri"/>
                <a:cs typeface="Calibri"/>
              </a:rPr>
              <a:t>less sensitive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noise  and other disturbances.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29327" y="4238625"/>
            <a:ext cx="15836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10.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Examples: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0327" y="4808601"/>
            <a:ext cx="17646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Guided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Missile,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0327" y="5378907"/>
            <a:ext cx="24993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5" dirty="0">
                <a:latin typeface="Calibri"/>
                <a:cs typeface="Calibri"/>
              </a:rPr>
              <a:t>Temp </a:t>
            </a:r>
            <a:r>
              <a:rPr sz="2200" spc="-20" dirty="0">
                <a:latin typeface="Calibri"/>
                <a:cs typeface="Calibri"/>
              </a:rPr>
              <a:t>control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oven,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10327" y="5948883"/>
            <a:ext cx="26708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Servo </a:t>
            </a:r>
            <a:r>
              <a:rPr sz="2200" spc="-15" dirty="0">
                <a:latin typeface="Calibri"/>
                <a:cs typeface="Calibri"/>
              </a:rPr>
              <a:t>voltage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stabilizer.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3540" y="98247"/>
            <a:ext cx="5564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Difference </a:t>
            </a:r>
            <a:r>
              <a:rPr spc="-10" dirty="0"/>
              <a:t>Between OLCS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5" dirty="0"/>
              <a:t>CLCS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7" name="object 17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36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3768" y="958088"/>
            <a:ext cx="787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58005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Open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Control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400" b="1" spc="-20" dirty="0">
                <a:latin typeface="Calibri"/>
                <a:cs typeface="Calibri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Closed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Loop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Control</a:t>
            </a:r>
            <a:r>
              <a:rPr sz="2400" b="1" u="heavy" spc="-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</a:t>
            </a:r>
            <a:r>
              <a:rPr dirty="0"/>
              <a:t>I – </a:t>
            </a:r>
            <a:r>
              <a:rPr spc="-5" dirty="0"/>
              <a:t>Introduction </a:t>
            </a:r>
            <a:r>
              <a:rPr spc="-15" dirty="0"/>
              <a:t>to </a:t>
            </a:r>
            <a:r>
              <a:rPr spc="-10" dirty="0"/>
              <a:t>Control</a:t>
            </a:r>
            <a:r>
              <a:rPr spc="-6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0385" y="821563"/>
            <a:ext cx="1200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4BC96"/>
                </a:solidFill>
                <a:latin typeface="Calibri"/>
                <a:cs typeface="Calibri"/>
              </a:rPr>
              <a:t>(4</a:t>
            </a:r>
            <a:r>
              <a:rPr sz="2400" spc="-10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744906"/>
            <a:ext cx="8985885" cy="24834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C4BC96"/>
                </a:solidFill>
                <a:latin typeface="Calibri"/>
                <a:cs typeface="Calibri"/>
              </a:rPr>
              <a:t>Introduction </a:t>
            </a:r>
            <a:r>
              <a:rPr sz="2400" spc="-15" dirty="0">
                <a:solidFill>
                  <a:srgbClr val="C4BC96"/>
                </a:solidFill>
                <a:latin typeface="Calibri"/>
                <a:cs typeface="Calibri"/>
              </a:rPr>
              <a:t>to Control</a:t>
            </a:r>
            <a:r>
              <a:rPr sz="2400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</a:t>
            </a:r>
            <a:r>
              <a:rPr sz="2000" spc="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Examples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b="1" spc="-5" dirty="0">
                <a:latin typeface="Calibri"/>
                <a:cs typeface="Calibri"/>
              </a:rPr>
              <a:t>Classification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0" dirty="0">
                <a:latin typeface="Calibri"/>
                <a:cs typeface="Calibri"/>
              </a:rPr>
              <a:t>Control </a:t>
            </a:r>
            <a:r>
              <a:rPr sz="2000" b="1" spc="-20" dirty="0">
                <a:latin typeface="Calibri"/>
                <a:cs typeface="Calibri"/>
              </a:rPr>
              <a:t>System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Open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Loop and Closed 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diagrams,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examples,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Comparison, </a:t>
            </a:r>
            <a:r>
              <a:rPr sz="2000" b="1" spc="-5" dirty="0">
                <a:latin typeface="Calibri"/>
                <a:cs typeface="Calibri"/>
              </a:rPr>
              <a:t>Linear </a:t>
            </a:r>
            <a:r>
              <a:rPr sz="2000" b="1" dirty="0">
                <a:latin typeface="Calibri"/>
                <a:cs typeface="Calibri"/>
              </a:rPr>
              <a:t>and  Non-linear </a:t>
            </a:r>
            <a:r>
              <a:rPr sz="2000" b="1" spc="-10" dirty="0">
                <a:latin typeface="Calibri"/>
                <a:cs typeface="Calibri"/>
              </a:rPr>
              <a:t>Control </a:t>
            </a:r>
            <a:r>
              <a:rPr sz="2000" b="1" spc="-15" dirty="0">
                <a:latin typeface="Calibri"/>
                <a:cs typeface="Calibri"/>
              </a:rPr>
              <a:t>System, </a:t>
            </a:r>
            <a:r>
              <a:rPr sz="2000" b="1" spc="-5" dirty="0">
                <a:latin typeface="Calibri"/>
                <a:cs typeface="Calibri"/>
              </a:rPr>
              <a:t>Time </a:t>
            </a:r>
            <a:r>
              <a:rPr sz="2000" b="1" spc="-15" dirty="0">
                <a:latin typeface="Calibri"/>
                <a:cs typeface="Calibri"/>
              </a:rPr>
              <a:t>Varying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5" dirty="0">
                <a:latin typeface="Calibri"/>
                <a:cs typeface="Calibri"/>
              </a:rPr>
              <a:t>Time In-varying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(AC and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System),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3830" y="3272104"/>
            <a:ext cx="1228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4BC96"/>
                </a:solidFill>
                <a:latin typeface="Calibri"/>
                <a:cs typeface="Calibri"/>
              </a:rPr>
              <a:t>(4</a:t>
            </a:r>
            <a:r>
              <a:rPr sz="2400" b="1" spc="-6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194987"/>
            <a:ext cx="8987790" cy="18141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400" b="1" spc="-30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400" b="1" spc="-35" dirty="0">
                <a:solidFill>
                  <a:srgbClr val="C4BC96"/>
                </a:solidFill>
                <a:latin typeface="Calibri"/>
                <a:cs typeface="Calibri"/>
              </a:rPr>
              <a:t>Transfer</a:t>
            </a:r>
            <a:r>
              <a:rPr sz="2400" b="1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4BC96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000" spc="-25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Signifiance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 :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Definition, Derivation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Open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Control System,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Differential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Equations and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RC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RLC</a:t>
            </a:r>
            <a:r>
              <a:rPr sz="2000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Circuit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976419"/>
            <a:ext cx="8985250" cy="16592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712709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Block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 Diagram</a:t>
            </a:r>
            <a:r>
              <a:rPr sz="2400" b="1" spc="-15" dirty="0">
                <a:solidFill>
                  <a:srgbClr val="C4BC96"/>
                </a:solidFill>
                <a:latin typeface="Calibri"/>
                <a:cs typeface="Calibri"/>
              </a:rPr>
              <a:t> Algebra	</a:t>
            </a:r>
            <a:r>
              <a:rPr sz="2400" b="1" spc="-5" dirty="0">
                <a:solidFill>
                  <a:srgbClr val="C4BC96"/>
                </a:solidFill>
                <a:latin typeface="Calibri"/>
                <a:cs typeface="Calibri"/>
              </a:rPr>
              <a:t>(8</a:t>
            </a:r>
            <a:r>
              <a:rPr sz="2400" b="1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0,1,2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Standard equation, Practical  Examples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ts val="2275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Technique: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Need,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Rules,</a:t>
            </a: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Problems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ts val="1315"/>
              </a:lnSpc>
              <a:tabLst>
                <a:tab pos="4100829" algn="l"/>
                <a:tab pos="8360409" algn="l"/>
              </a:tabLst>
            </a:pP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	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	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0725" y="1645361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Classification </a:t>
            </a:r>
            <a:r>
              <a:rPr sz="3200" b="1" dirty="0">
                <a:latin typeface="Calibri"/>
                <a:cs typeface="Calibri"/>
              </a:rPr>
              <a:t>of </a:t>
            </a:r>
            <a:r>
              <a:rPr sz="3200" b="1" spc="-10" dirty="0">
                <a:latin typeface="Calibri"/>
                <a:cs typeface="Calibri"/>
              </a:rPr>
              <a:t>Control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761" y="2362961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761" y="3048761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3048000" y="0"/>
                </a:moveTo>
                <a:lnTo>
                  <a:pt x="0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761" y="3048761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3047999" y="0"/>
                </a:moveTo>
                <a:lnTo>
                  <a:pt x="0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1817" y="3048761"/>
            <a:ext cx="226060" cy="610235"/>
          </a:xfrm>
          <a:custGeom>
            <a:avLst/>
            <a:gdLst/>
            <a:ahLst/>
            <a:cxnLst/>
            <a:rect l="l" t="t" r="r" b="b"/>
            <a:pathLst>
              <a:path w="226060" h="610235">
                <a:moveTo>
                  <a:pt x="21718" y="384006"/>
                </a:moveTo>
                <a:lnTo>
                  <a:pt x="12233" y="387223"/>
                </a:lnTo>
                <a:lnTo>
                  <a:pt x="4806" y="393850"/>
                </a:lnTo>
                <a:lnTo>
                  <a:pt x="629" y="402526"/>
                </a:lnTo>
                <a:lnTo>
                  <a:pt x="0" y="412154"/>
                </a:lnTo>
                <a:lnTo>
                  <a:pt x="3216" y="421639"/>
                </a:lnTo>
                <a:lnTo>
                  <a:pt x="112944" y="609726"/>
                </a:lnTo>
                <a:lnTo>
                  <a:pt x="142062" y="559815"/>
                </a:lnTo>
                <a:lnTo>
                  <a:pt x="87798" y="559815"/>
                </a:lnTo>
                <a:lnTo>
                  <a:pt x="87798" y="466779"/>
                </a:lnTo>
                <a:lnTo>
                  <a:pt x="46650" y="396239"/>
                </a:lnTo>
                <a:lnTo>
                  <a:pt x="40022" y="388812"/>
                </a:lnTo>
                <a:lnTo>
                  <a:pt x="31347" y="384635"/>
                </a:lnTo>
                <a:lnTo>
                  <a:pt x="21718" y="384006"/>
                </a:lnTo>
                <a:close/>
              </a:path>
              <a:path w="226060" h="610235">
                <a:moveTo>
                  <a:pt x="87798" y="466779"/>
                </a:moveTo>
                <a:lnTo>
                  <a:pt x="87798" y="559815"/>
                </a:lnTo>
                <a:lnTo>
                  <a:pt x="138090" y="559815"/>
                </a:lnTo>
                <a:lnTo>
                  <a:pt x="138090" y="547115"/>
                </a:lnTo>
                <a:lnTo>
                  <a:pt x="91227" y="547115"/>
                </a:lnTo>
                <a:lnTo>
                  <a:pt x="112944" y="509886"/>
                </a:lnTo>
                <a:lnTo>
                  <a:pt x="87798" y="466779"/>
                </a:lnTo>
                <a:close/>
              </a:path>
              <a:path w="226060" h="610235">
                <a:moveTo>
                  <a:pt x="204170" y="384006"/>
                </a:moveTo>
                <a:lnTo>
                  <a:pt x="194542" y="384635"/>
                </a:lnTo>
                <a:lnTo>
                  <a:pt x="185866" y="388812"/>
                </a:lnTo>
                <a:lnTo>
                  <a:pt x="179238" y="396239"/>
                </a:lnTo>
                <a:lnTo>
                  <a:pt x="138090" y="466779"/>
                </a:lnTo>
                <a:lnTo>
                  <a:pt x="138090" y="559815"/>
                </a:lnTo>
                <a:lnTo>
                  <a:pt x="142062" y="559815"/>
                </a:lnTo>
                <a:lnTo>
                  <a:pt x="222672" y="421639"/>
                </a:lnTo>
                <a:lnTo>
                  <a:pt x="225889" y="412154"/>
                </a:lnTo>
                <a:lnTo>
                  <a:pt x="225260" y="402526"/>
                </a:lnTo>
                <a:lnTo>
                  <a:pt x="221083" y="393850"/>
                </a:lnTo>
                <a:lnTo>
                  <a:pt x="213655" y="387223"/>
                </a:lnTo>
                <a:lnTo>
                  <a:pt x="204170" y="384006"/>
                </a:lnTo>
                <a:close/>
              </a:path>
              <a:path w="226060" h="610235">
                <a:moveTo>
                  <a:pt x="112944" y="509886"/>
                </a:moveTo>
                <a:lnTo>
                  <a:pt x="91227" y="547115"/>
                </a:lnTo>
                <a:lnTo>
                  <a:pt x="134661" y="547115"/>
                </a:lnTo>
                <a:lnTo>
                  <a:pt x="112944" y="509886"/>
                </a:lnTo>
                <a:close/>
              </a:path>
              <a:path w="226060" h="610235">
                <a:moveTo>
                  <a:pt x="138090" y="466779"/>
                </a:moveTo>
                <a:lnTo>
                  <a:pt x="112944" y="509886"/>
                </a:lnTo>
                <a:lnTo>
                  <a:pt x="134661" y="547115"/>
                </a:lnTo>
                <a:lnTo>
                  <a:pt x="138090" y="547115"/>
                </a:lnTo>
                <a:lnTo>
                  <a:pt x="138090" y="466779"/>
                </a:lnTo>
                <a:close/>
              </a:path>
              <a:path w="226060" h="610235">
                <a:moveTo>
                  <a:pt x="138090" y="0"/>
                </a:moveTo>
                <a:lnTo>
                  <a:pt x="87798" y="0"/>
                </a:lnTo>
                <a:lnTo>
                  <a:pt x="87798" y="466779"/>
                </a:lnTo>
                <a:lnTo>
                  <a:pt x="112944" y="509886"/>
                </a:lnTo>
                <a:lnTo>
                  <a:pt x="138090" y="466779"/>
                </a:lnTo>
                <a:lnTo>
                  <a:pt x="138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07817" y="3048761"/>
            <a:ext cx="226060" cy="610235"/>
          </a:xfrm>
          <a:custGeom>
            <a:avLst/>
            <a:gdLst/>
            <a:ahLst/>
            <a:cxnLst/>
            <a:rect l="l" t="t" r="r" b="b"/>
            <a:pathLst>
              <a:path w="226059" h="610235">
                <a:moveTo>
                  <a:pt x="21718" y="384006"/>
                </a:moveTo>
                <a:lnTo>
                  <a:pt x="12233" y="387223"/>
                </a:lnTo>
                <a:lnTo>
                  <a:pt x="4806" y="393850"/>
                </a:lnTo>
                <a:lnTo>
                  <a:pt x="629" y="402526"/>
                </a:lnTo>
                <a:lnTo>
                  <a:pt x="0" y="412154"/>
                </a:lnTo>
                <a:lnTo>
                  <a:pt x="3216" y="421639"/>
                </a:lnTo>
                <a:lnTo>
                  <a:pt x="112944" y="609726"/>
                </a:lnTo>
                <a:lnTo>
                  <a:pt x="142062" y="559815"/>
                </a:lnTo>
                <a:lnTo>
                  <a:pt x="87798" y="559815"/>
                </a:lnTo>
                <a:lnTo>
                  <a:pt x="87798" y="466779"/>
                </a:lnTo>
                <a:lnTo>
                  <a:pt x="46650" y="396239"/>
                </a:lnTo>
                <a:lnTo>
                  <a:pt x="40022" y="388812"/>
                </a:lnTo>
                <a:lnTo>
                  <a:pt x="31347" y="384635"/>
                </a:lnTo>
                <a:lnTo>
                  <a:pt x="21718" y="384006"/>
                </a:lnTo>
                <a:close/>
              </a:path>
              <a:path w="226059" h="610235">
                <a:moveTo>
                  <a:pt x="87798" y="466779"/>
                </a:moveTo>
                <a:lnTo>
                  <a:pt x="87798" y="559815"/>
                </a:lnTo>
                <a:lnTo>
                  <a:pt x="138090" y="559815"/>
                </a:lnTo>
                <a:lnTo>
                  <a:pt x="138090" y="547115"/>
                </a:lnTo>
                <a:lnTo>
                  <a:pt x="91227" y="547115"/>
                </a:lnTo>
                <a:lnTo>
                  <a:pt x="112944" y="509886"/>
                </a:lnTo>
                <a:lnTo>
                  <a:pt x="87798" y="466779"/>
                </a:lnTo>
                <a:close/>
              </a:path>
              <a:path w="226059" h="610235">
                <a:moveTo>
                  <a:pt x="204170" y="384006"/>
                </a:moveTo>
                <a:lnTo>
                  <a:pt x="194542" y="384635"/>
                </a:lnTo>
                <a:lnTo>
                  <a:pt x="185866" y="388812"/>
                </a:lnTo>
                <a:lnTo>
                  <a:pt x="179238" y="396239"/>
                </a:lnTo>
                <a:lnTo>
                  <a:pt x="138090" y="466779"/>
                </a:lnTo>
                <a:lnTo>
                  <a:pt x="138090" y="559815"/>
                </a:lnTo>
                <a:lnTo>
                  <a:pt x="142062" y="559815"/>
                </a:lnTo>
                <a:lnTo>
                  <a:pt x="222672" y="421639"/>
                </a:lnTo>
                <a:lnTo>
                  <a:pt x="225889" y="412154"/>
                </a:lnTo>
                <a:lnTo>
                  <a:pt x="225260" y="402526"/>
                </a:lnTo>
                <a:lnTo>
                  <a:pt x="221083" y="393850"/>
                </a:lnTo>
                <a:lnTo>
                  <a:pt x="213655" y="387223"/>
                </a:lnTo>
                <a:lnTo>
                  <a:pt x="204170" y="384006"/>
                </a:lnTo>
                <a:close/>
              </a:path>
              <a:path w="226059" h="610235">
                <a:moveTo>
                  <a:pt x="112944" y="509886"/>
                </a:moveTo>
                <a:lnTo>
                  <a:pt x="91227" y="547115"/>
                </a:lnTo>
                <a:lnTo>
                  <a:pt x="134661" y="547115"/>
                </a:lnTo>
                <a:lnTo>
                  <a:pt x="112944" y="509886"/>
                </a:lnTo>
                <a:close/>
              </a:path>
              <a:path w="226059" h="610235">
                <a:moveTo>
                  <a:pt x="138090" y="466779"/>
                </a:moveTo>
                <a:lnTo>
                  <a:pt x="112944" y="509886"/>
                </a:lnTo>
                <a:lnTo>
                  <a:pt x="134661" y="547115"/>
                </a:lnTo>
                <a:lnTo>
                  <a:pt x="138090" y="547115"/>
                </a:lnTo>
                <a:lnTo>
                  <a:pt x="138090" y="466779"/>
                </a:lnTo>
                <a:close/>
              </a:path>
              <a:path w="226059" h="610235">
                <a:moveTo>
                  <a:pt x="138090" y="0"/>
                </a:moveTo>
                <a:lnTo>
                  <a:pt x="87798" y="0"/>
                </a:lnTo>
                <a:lnTo>
                  <a:pt x="87798" y="466779"/>
                </a:lnTo>
                <a:lnTo>
                  <a:pt x="112944" y="509886"/>
                </a:lnTo>
                <a:lnTo>
                  <a:pt x="138090" y="466779"/>
                </a:lnTo>
                <a:lnTo>
                  <a:pt x="138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6821" y="3994784"/>
            <a:ext cx="21945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035" marR="5080" indent="-52197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Linear</a:t>
            </a:r>
            <a:r>
              <a:rPr sz="2400" b="1" spc="-6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Control  </a:t>
            </a:r>
            <a:r>
              <a:rPr sz="2400" b="1" spc="-5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5303" y="3918584"/>
            <a:ext cx="28632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305" marR="5080" indent="-90424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Non-linear </a:t>
            </a:r>
            <a:r>
              <a:rPr sz="2400" b="1" spc="-10" dirty="0">
                <a:latin typeface="Tahoma"/>
                <a:cs typeface="Tahoma"/>
              </a:rPr>
              <a:t>Control  </a:t>
            </a:r>
            <a:r>
              <a:rPr sz="2400" b="1" spc="-5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Classification </a:t>
            </a:r>
            <a:r>
              <a:rPr dirty="0"/>
              <a:t>of </a:t>
            </a:r>
            <a:r>
              <a:rPr spc="-10" dirty="0"/>
              <a:t>Control</a:t>
            </a:r>
            <a:r>
              <a:rPr spc="-80" dirty="0"/>
              <a:t> </a:t>
            </a:r>
            <a:r>
              <a:rPr spc="-30" dirty="0"/>
              <a:t>System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4" name="object 14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38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440" y="2494914"/>
            <a:ext cx="80346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29175" algn="l"/>
                <a:tab pos="6090920" algn="l"/>
                <a:tab pos="7609205" algn="l"/>
              </a:tabLst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ombin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tion	</a:t>
            </a:r>
            <a:r>
              <a:rPr sz="3200" spc="-5" dirty="0">
                <a:latin typeface="Calibri"/>
                <a:cs typeface="Calibri"/>
              </a:rPr>
              <a:t>shou</a:t>
            </a:r>
            <a:r>
              <a:rPr sz="3200" spc="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d	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5" dirty="0">
                <a:latin typeface="Calibri"/>
                <a:cs typeface="Calibri"/>
              </a:rPr>
              <a:t>uc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10" dirty="0">
                <a:latin typeface="Calibri"/>
                <a:cs typeface="Calibri"/>
              </a:rPr>
              <a:t>an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46050"/>
            <a:ext cx="8376284" cy="217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Linear </a:t>
            </a:r>
            <a:r>
              <a:rPr sz="2900" b="1" spc="-10" dirty="0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r>
              <a:rPr sz="29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00" b="1" spc="-25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40000"/>
              </a:lnSpc>
              <a:buFont typeface="Wingdings"/>
              <a:buChar char=""/>
              <a:tabLst>
                <a:tab pos="355600" algn="l"/>
                <a:tab pos="1483360" algn="l"/>
                <a:tab pos="2158365" algn="l"/>
                <a:tab pos="3940175" algn="l"/>
                <a:tab pos="4605020" algn="l"/>
                <a:tab pos="5990590" algn="l"/>
                <a:tab pos="6754495" algn="l"/>
                <a:tab pos="7776845" algn="l"/>
              </a:tabLst>
            </a:pPr>
            <a:r>
              <a:rPr sz="3200" dirty="0">
                <a:latin typeface="Calibri"/>
                <a:cs typeface="Calibri"/>
              </a:rPr>
              <a:t>When an input X1 </a:t>
            </a:r>
            <a:r>
              <a:rPr sz="3200" spc="-10" dirty="0">
                <a:latin typeface="Calibri"/>
                <a:cs typeface="Calibri"/>
              </a:rPr>
              <a:t>produces </a:t>
            </a:r>
            <a:r>
              <a:rPr sz="3200" dirty="0">
                <a:latin typeface="Calibri"/>
                <a:cs typeface="Calibri"/>
              </a:rPr>
              <a:t>an output </a:t>
            </a:r>
            <a:r>
              <a:rPr sz="3200" spc="-5" dirty="0">
                <a:latin typeface="Calibri"/>
                <a:cs typeface="Calibri"/>
              </a:rPr>
              <a:t>Y1 </a:t>
            </a:r>
            <a:r>
              <a:rPr sz="3200" dirty="0">
                <a:latin typeface="Calibri"/>
                <a:cs typeface="Calibri"/>
              </a:rPr>
              <a:t>&amp; an  inp</a:t>
            </a:r>
            <a:r>
              <a:rPr sz="3200" spc="10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t	X2	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oduce</a:t>
            </a:r>
            <a:r>
              <a:rPr sz="3200" dirty="0">
                <a:latin typeface="Calibri"/>
                <a:cs typeface="Calibri"/>
              </a:rPr>
              <a:t>s	an	</a:t>
            </a:r>
            <a:r>
              <a:rPr sz="3200" spc="-5" dirty="0">
                <a:latin typeface="Calibri"/>
                <a:cs typeface="Calibri"/>
              </a:rPr>
              <a:t>ou</a:t>
            </a:r>
            <a:r>
              <a:rPr sz="3200" spc="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t	</a:t>
            </a:r>
            <a:r>
              <a:rPr sz="3200" spc="5" dirty="0">
                <a:latin typeface="Calibri"/>
                <a:cs typeface="Calibri"/>
              </a:rPr>
              <a:t>Y</a:t>
            </a:r>
            <a:r>
              <a:rPr sz="3200" spc="-10" dirty="0">
                <a:latin typeface="Calibri"/>
                <a:cs typeface="Calibri"/>
              </a:rPr>
              <a:t>2</a:t>
            </a:r>
            <a:r>
              <a:rPr sz="3200" dirty="0">
                <a:latin typeface="Calibri"/>
                <a:cs typeface="Calibri"/>
              </a:rPr>
              <a:t>,	th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n	a</a:t>
            </a:r>
            <a:r>
              <a:rPr sz="3200" spc="-6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34038" y="2533079"/>
            <a:ext cx="1570990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i="1" spc="-175" dirty="0">
                <a:latin typeface="Symbol"/>
                <a:cs typeface="Symbol"/>
              </a:rPr>
              <a:t></a:t>
            </a:r>
            <a:r>
              <a:rPr sz="2800" i="1" spc="-295" dirty="0">
                <a:latin typeface="Times New Roman"/>
                <a:cs typeface="Times New Roman"/>
              </a:rPr>
              <a:t> </a:t>
            </a:r>
            <a:r>
              <a:rPr sz="2700" i="1" spc="20" dirty="0">
                <a:latin typeface="Times New Roman"/>
                <a:cs typeface="Times New Roman"/>
              </a:rPr>
              <a:t>X</a:t>
            </a:r>
            <a:r>
              <a:rPr sz="2700" spc="20" dirty="0">
                <a:latin typeface="Times New Roman"/>
                <a:cs typeface="Times New Roman"/>
              </a:rPr>
              <a:t>1</a:t>
            </a:r>
            <a:r>
              <a:rPr sz="2700" spc="20" dirty="0">
                <a:latin typeface="Symbol"/>
                <a:cs typeface="Symbol"/>
              </a:rPr>
              <a:t>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800" i="1" spc="-155" dirty="0">
                <a:latin typeface="Symbol"/>
                <a:cs typeface="Symbol"/>
              </a:rPr>
              <a:t></a:t>
            </a:r>
            <a:r>
              <a:rPr sz="2800" i="1" spc="-240" dirty="0">
                <a:latin typeface="Times New Roman"/>
                <a:cs typeface="Times New Roman"/>
              </a:rPr>
              <a:t> </a:t>
            </a:r>
            <a:r>
              <a:rPr sz="2700" i="1" spc="-110" dirty="0">
                <a:latin typeface="Times New Roman"/>
                <a:cs typeface="Times New Roman"/>
              </a:rPr>
              <a:t>X</a:t>
            </a:r>
            <a:r>
              <a:rPr sz="2700" i="1" spc="-295" dirty="0">
                <a:latin typeface="Times New Roman"/>
                <a:cs typeface="Times New Roman"/>
              </a:rPr>
              <a:t> </a:t>
            </a:r>
            <a:r>
              <a:rPr sz="2700" spc="-90" dirty="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6440" y="2982560"/>
            <a:ext cx="8035290" cy="2757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4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output </a:t>
            </a:r>
            <a:r>
              <a:rPr sz="2800" i="1" spc="-35" dirty="0">
                <a:latin typeface="Symbol"/>
                <a:cs typeface="Symbol"/>
              </a:rPr>
              <a:t></a:t>
            </a:r>
            <a:r>
              <a:rPr sz="4050" i="1" spc="-52" baseline="1028" dirty="0">
                <a:latin typeface="Times New Roman"/>
                <a:cs typeface="Times New Roman"/>
              </a:rPr>
              <a:t>Y</a:t>
            </a:r>
            <a:r>
              <a:rPr sz="4050" spc="-52" baseline="1028" dirty="0">
                <a:latin typeface="Times New Roman"/>
                <a:cs typeface="Times New Roman"/>
              </a:rPr>
              <a:t>1</a:t>
            </a:r>
            <a:r>
              <a:rPr sz="4050" spc="-52" baseline="1028" dirty="0">
                <a:latin typeface="Symbol"/>
                <a:cs typeface="Symbol"/>
              </a:rPr>
              <a:t></a:t>
            </a:r>
            <a:r>
              <a:rPr sz="4050" spc="-52" baseline="1028" dirty="0">
                <a:latin typeface="Times New Roman"/>
                <a:cs typeface="Times New Roman"/>
              </a:rPr>
              <a:t> </a:t>
            </a:r>
            <a:r>
              <a:rPr sz="2800" i="1" spc="-60" dirty="0">
                <a:latin typeface="Symbol"/>
                <a:cs typeface="Symbol"/>
              </a:rPr>
              <a:t></a:t>
            </a:r>
            <a:r>
              <a:rPr sz="4050" i="1" spc="-89" baseline="1028" dirty="0">
                <a:latin typeface="Times New Roman"/>
                <a:cs typeface="Times New Roman"/>
              </a:rPr>
              <a:t>Y </a:t>
            </a:r>
            <a:r>
              <a:rPr sz="4050" spc="-127" baseline="1028" dirty="0">
                <a:latin typeface="Times New Roman"/>
                <a:cs typeface="Times New Roman"/>
              </a:rPr>
              <a:t>2 </a:t>
            </a:r>
            <a:r>
              <a:rPr sz="3200" dirty="0">
                <a:latin typeface="Calibri"/>
                <a:cs typeface="Calibri"/>
              </a:rPr>
              <a:t>. In </a:t>
            </a:r>
            <a:r>
              <a:rPr sz="3200" spc="-5" dirty="0">
                <a:latin typeface="Calibri"/>
                <a:cs typeface="Calibri"/>
              </a:rPr>
              <a:t>such case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spc="-45" dirty="0">
                <a:latin typeface="Calibri"/>
                <a:cs typeface="Calibri"/>
              </a:rPr>
              <a:t>linear.  </a:t>
            </a:r>
            <a:r>
              <a:rPr sz="3200" spc="-25" dirty="0">
                <a:latin typeface="Calibri"/>
                <a:cs typeface="Calibri"/>
              </a:rPr>
              <a:t>Therefore, </a:t>
            </a:r>
            <a:r>
              <a:rPr sz="3200" spc="-5" dirty="0">
                <a:latin typeface="Calibri"/>
                <a:cs typeface="Calibri"/>
              </a:rPr>
              <a:t>linear </a:t>
            </a:r>
            <a:r>
              <a:rPr sz="3200" spc="-25" dirty="0">
                <a:latin typeface="Calibri"/>
                <a:cs typeface="Calibri"/>
              </a:rPr>
              <a:t>systems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those </a:t>
            </a:r>
            <a:r>
              <a:rPr sz="3200" spc="-10" dirty="0">
                <a:latin typeface="Calibri"/>
                <a:cs typeface="Calibri"/>
              </a:rPr>
              <a:t>where </a:t>
            </a:r>
            <a:r>
              <a:rPr sz="3200" dirty="0">
                <a:latin typeface="Calibri"/>
                <a:cs typeface="Calibri"/>
              </a:rPr>
              <a:t>the  </a:t>
            </a:r>
            <a:r>
              <a:rPr sz="3200" spc="-5" dirty="0">
                <a:latin typeface="Calibri"/>
                <a:cs typeface="Calibri"/>
              </a:rPr>
              <a:t>principles </a:t>
            </a:r>
            <a:r>
              <a:rPr sz="3200" dirty="0">
                <a:latin typeface="Calibri"/>
                <a:cs typeface="Calibri"/>
              </a:rPr>
              <a:t>of superposition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proportionality 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obeyed.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39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6277" y="98247"/>
            <a:ext cx="3168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Specific</a:t>
            </a:r>
            <a:r>
              <a:rPr spc="-7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65606"/>
            <a:ext cx="8376920" cy="373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Explain </a:t>
            </a: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dirty="0">
                <a:latin typeface="Calibri"/>
                <a:cs typeface="Calibri"/>
              </a:rPr>
              <a:t>types of </a:t>
            </a:r>
            <a:r>
              <a:rPr sz="3200" spc="-15" dirty="0">
                <a:latin typeface="Calibri"/>
                <a:cs typeface="Calibri"/>
              </a:rPr>
              <a:t>control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90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Develop </a:t>
            </a:r>
            <a:r>
              <a:rPr sz="3200" spc="-25" dirty="0">
                <a:latin typeface="Calibri"/>
                <a:cs typeface="Calibri"/>
              </a:rPr>
              <a:t>transfer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functions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85"/>
              </a:spcBef>
              <a:buFont typeface="Wingdings"/>
              <a:buChar char="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Differentiate </a:t>
            </a:r>
            <a:r>
              <a:rPr sz="3200" spc="-5" dirty="0">
                <a:latin typeface="Calibri"/>
                <a:cs typeface="Calibri"/>
              </a:rPr>
              <a:t>between </a:t>
            </a:r>
            <a:r>
              <a:rPr sz="3200" spc="-15" dirty="0">
                <a:latin typeface="Calibri"/>
                <a:cs typeface="Calibri"/>
              </a:rPr>
              <a:t>1st&amp; </a:t>
            </a:r>
            <a:r>
              <a:rPr sz="3200" spc="-5" dirty="0">
                <a:latin typeface="Calibri"/>
                <a:cs typeface="Calibri"/>
              </a:rPr>
              <a:t>2nd </a:t>
            </a:r>
            <a:r>
              <a:rPr sz="3200" spc="-15" dirty="0">
                <a:latin typeface="Calibri"/>
                <a:cs typeface="Calibri"/>
              </a:rPr>
              <a:t>order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spcBef>
                <a:spcPts val="770"/>
              </a:spcBef>
              <a:buFont typeface="Wingdings"/>
              <a:buChar char=""/>
              <a:tabLst>
                <a:tab pos="355600" algn="l"/>
                <a:tab pos="1949450" algn="l"/>
                <a:tab pos="2814320" algn="l"/>
                <a:tab pos="3903979" algn="l"/>
                <a:tab pos="5022850" algn="l"/>
                <a:tab pos="6610350" algn="l"/>
                <a:tab pos="7190105" algn="l"/>
              </a:tabLst>
            </a:pP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elop	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	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lock	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iag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am	of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ol  </a:t>
            </a:r>
            <a:r>
              <a:rPr sz="3200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9913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6464680"/>
            <a:ext cx="68770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7378" y="6464680"/>
            <a:ext cx="80899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883" rIns="0" bIns="0" rtlCol="0">
            <a:spAutoFit/>
          </a:bodyPr>
          <a:lstStyle/>
          <a:p>
            <a:pPr marL="1619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385061"/>
            <a:ext cx="8224520" cy="4036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Non-linear </a:t>
            </a:r>
            <a:r>
              <a:rPr sz="2800" spc="-25" dirty="0">
                <a:latin typeface="Calibri"/>
                <a:cs typeface="Calibri"/>
              </a:rPr>
              <a:t>systems </a:t>
            </a:r>
            <a:r>
              <a:rPr sz="2800" spc="-5" dirty="0">
                <a:latin typeface="Calibri"/>
                <a:cs typeface="Calibri"/>
              </a:rPr>
              <a:t>do </a:t>
            </a:r>
            <a:r>
              <a:rPr sz="2800" spc="-10" dirty="0">
                <a:latin typeface="Calibri"/>
                <a:cs typeface="Calibri"/>
              </a:rPr>
              <a:t>not obey </a:t>
            </a:r>
            <a:r>
              <a:rPr sz="2800" spc="-15" dirty="0">
                <a:latin typeface="Calibri"/>
                <a:cs typeface="Calibri"/>
              </a:rPr>
              <a:t>law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superposition.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2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  <a:tab pos="1039494" algn="l"/>
                <a:tab pos="2317115" algn="l"/>
                <a:tab pos="2760980" algn="l"/>
                <a:tab pos="4397375" algn="l"/>
                <a:tab pos="5688330" algn="l"/>
                <a:tab pos="7075805" algn="l"/>
                <a:tab pos="7600315" algn="l"/>
              </a:tabLst>
            </a:pP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st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lity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no</a:t>
            </a:r>
            <a:r>
              <a:rPr sz="2800" dirty="0">
                <a:latin typeface="Calibri"/>
                <a:cs typeface="Calibri"/>
              </a:rPr>
              <a:t>n-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nea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depe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oot  location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10" dirty="0">
                <a:latin typeface="Calibri"/>
                <a:cs typeface="Calibri"/>
              </a:rPr>
              <a:t>well </a:t>
            </a:r>
            <a:r>
              <a:rPr sz="2800" spc="-5" dirty="0">
                <a:latin typeface="Calibri"/>
                <a:cs typeface="Calibri"/>
              </a:rPr>
              <a:t>as initial </a:t>
            </a:r>
            <a:r>
              <a:rPr sz="2800" spc="-10" dirty="0">
                <a:latin typeface="Calibri"/>
                <a:cs typeface="Calibri"/>
              </a:rPr>
              <a:t>conditions </a:t>
            </a:r>
            <a:r>
              <a:rPr sz="2800" spc="-5" dirty="0">
                <a:latin typeface="Calibri"/>
                <a:cs typeface="Calibri"/>
              </a:rPr>
              <a:t>&amp; type of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2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  <a:tab pos="2032000" algn="l"/>
                <a:tab pos="3315335" algn="l"/>
                <a:tab pos="4438650" algn="l"/>
                <a:tab pos="5086350" algn="l"/>
                <a:tab pos="6607809" algn="l"/>
              </a:tabLst>
            </a:pP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10" dirty="0">
                <a:latin typeface="Calibri"/>
                <a:cs typeface="Calibri"/>
              </a:rPr>
              <a:t>-</a:t>
            </a:r>
            <a:r>
              <a:rPr sz="2800" spc="-5" dirty="0">
                <a:latin typeface="Calibri"/>
                <a:cs typeface="Calibri"/>
              </a:rPr>
              <a:t>linear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6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y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xhib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su</a:t>
            </a:r>
            <a:r>
              <a:rPr sz="2800" spc="-40" dirty="0">
                <a:latin typeface="Calibri"/>
                <a:cs typeface="Calibri"/>
              </a:rPr>
              <a:t>s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ne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os</a:t>
            </a:r>
            <a:r>
              <a:rPr sz="2800" spc="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ill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tions  of </a:t>
            </a:r>
            <a:r>
              <a:rPr sz="2800" spc="-20" dirty="0">
                <a:latin typeface="Calibri"/>
                <a:cs typeface="Calibri"/>
              </a:rPr>
              <a:t>fixed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frequency.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46050"/>
            <a:ext cx="404241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/>
              <a:t>Non-linear </a:t>
            </a:r>
            <a:r>
              <a:rPr sz="2900" spc="-10" dirty="0"/>
              <a:t>Control</a:t>
            </a:r>
            <a:r>
              <a:rPr sz="2900" spc="-60" dirty="0"/>
              <a:t> </a:t>
            </a:r>
            <a:r>
              <a:rPr sz="2900" spc="-25" dirty="0"/>
              <a:t>System</a:t>
            </a:r>
            <a:endParaRPr sz="2900"/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40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7062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Difference </a:t>
            </a:r>
            <a:r>
              <a:rPr sz="2800" spc="-10" dirty="0"/>
              <a:t>Between </a:t>
            </a:r>
            <a:r>
              <a:rPr sz="2800" spc="-5" dirty="0"/>
              <a:t>Linear &amp; Non-linear</a:t>
            </a:r>
            <a:r>
              <a:rPr sz="2800" spc="155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670773"/>
            <a:ext cx="3805554" cy="190436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Obey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superposition.</a:t>
            </a:r>
            <a:endParaRPr sz="2200">
              <a:latin typeface="Calibri"/>
              <a:cs typeface="Calibri"/>
            </a:endParaRPr>
          </a:p>
          <a:p>
            <a:pPr marL="469900" marR="5715" indent="-457834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latin typeface="Calibri"/>
                <a:cs typeface="Calibri"/>
              </a:rPr>
              <a:t>Can be </a:t>
            </a:r>
            <a:r>
              <a:rPr sz="2200" spc="-15" dirty="0">
                <a:latin typeface="Calibri"/>
                <a:cs typeface="Calibri"/>
              </a:rPr>
              <a:t>analyzed </a:t>
            </a:r>
            <a:r>
              <a:rPr sz="2200" spc="-10" dirty="0">
                <a:latin typeface="Calibri"/>
                <a:cs typeface="Calibri"/>
              </a:rPr>
              <a:t>by </a:t>
            </a:r>
            <a:r>
              <a:rPr sz="2200" spc="-15" dirty="0">
                <a:latin typeface="Calibri"/>
                <a:cs typeface="Calibri"/>
              </a:rPr>
              <a:t>standard  test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signals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900" algn="l"/>
                <a:tab pos="470534" algn="l"/>
                <a:tab pos="1598930" algn="l"/>
                <a:tab pos="2792730" algn="l"/>
                <a:tab pos="3496945" algn="l"/>
              </a:tabLst>
            </a:pP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ability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pend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nl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	on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root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location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951884"/>
            <a:ext cx="3804920" cy="190373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25"/>
              </a:spcBef>
              <a:buAutoNum type="arabicPeriod" startAt="4"/>
              <a:tabLst>
                <a:tab pos="469900" algn="l"/>
                <a:tab pos="470534" algn="l"/>
              </a:tabLst>
            </a:pPr>
            <a:r>
              <a:rPr sz="2200" spc="-5" dirty="0">
                <a:latin typeface="Calibri"/>
                <a:cs typeface="Calibri"/>
              </a:rPr>
              <a:t>Do </a:t>
            </a:r>
            <a:r>
              <a:rPr sz="2200" spc="-10" dirty="0">
                <a:latin typeface="Calibri"/>
                <a:cs typeface="Calibri"/>
              </a:rPr>
              <a:t>not </a:t>
            </a:r>
            <a:r>
              <a:rPr sz="2200" spc="-15" dirty="0">
                <a:latin typeface="Calibri"/>
                <a:cs typeface="Calibri"/>
              </a:rPr>
              <a:t>exhibit </a:t>
            </a:r>
            <a:r>
              <a:rPr sz="2200" spc="-5" dirty="0">
                <a:latin typeface="Calibri"/>
                <a:cs typeface="Calibri"/>
              </a:rPr>
              <a:t>limit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cycles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AutoNum type="arabicPeriod" startAt="4"/>
              <a:tabLst>
                <a:tab pos="469900" algn="l"/>
                <a:tab pos="470534" algn="l"/>
                <a:tab pos="995680" algn="l"/>
                <a:tab pos="1590040" algn="l"/>
                <a:tab pos="2565400" algn="l"/>
              </a:tabLst>
            </a:pPr>
            <a:r>
              <a:rPr sz="2200" spc="-5" dirty="0">
                <a:latin typeface="Calibri"/>
                <a:cs typeface="Calibri"/>
              </a:rPr>
              <a:t>Do	</a:t>
            </a:r>
            <a:r>
              <a:rPr sz="2200" spc="-10" dirty="0">
                <a:latin typeface="Calibri"/>
                <a:cs typeface="Calibri"/>
              </a:rPr>
              <a:t>not	exhibit	</a:t>
            </a:r>
            <a:r>
              <a:rPr sz="2200" spc="-15" dirty="0">
                <a:latin typeface="Calibri"/>
                <a:cs typeface="Calibri"/>
              </a:rPr>
              <a:t>hysteresis/</a:t>
            </a:r>
            <a:endParaRPr sz="2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jump</a:t>
            </a:r>
            <a:r>
              <a:rPr sz="2200" spc="-10" dirty="0">
                <a:latin typeface="Calibri"/>
                <a:cs typeface="Calibri"/>
              </a:rPr>
              <a:t> resonance</a:t>
            </a:r>
            <a:endParaRPr sz="2200">
              <a:latin typeface="Calibri"/>
              <a:cs typeface="Calibri"/>
            </a:endParaRPr>
          </a:p>
          <a:p>
            <a:pPr marL="469900" marR="5080" indent="-457834">
              <a:lnSpc>
                <a:spcPct val="100000"/>
              </a:lnSpc>
              <a:spcBef>
                <a:spcPts val="530"/>
              </a:spcBef>
              <a:buAutoNum type="arabicPeriod" startAt="6"/>
              <a:tabLst>
                <a:tab pos="469900" algn="l"/>
                <a:tab pos="470534" algn="l"/>
              </a:tabLst>
            </a:pPr>
            <a:r>
              <a:rPr sz="2200" spc="-5" dirty="0">
                <a:latin typeface="Calibri"/>
                <a:cs typeface="Calibri"/>
              </a:rPr>
              <a:t>Can be </a:t>
            </a:r>
            <a:r>
              <a:rPr sz="2200" spc="-10" dirty="0">
                <a:latin typeface="Calibri"/>
                <a:cs typeface="Calibri"/>
              </a:rPr>
              <a:t>analyzed by </a:t>
            </a:r>
            <a:r>
              <a:rPr sz="2200" spc="-5" dirty="0">
                <a:latin typeface="Calibri"/>
                <a:cs typeface="Calibri"/>
              </a:rPr>
              <a:t>Laplace  </a:t>
            </a:r>
            <a:r>
              <a:rPr sz="2200" spc="-15" dirty="0">
                <a:latin typeface="Calibri"/>
                <a:cs typeface="Calibri"/>
              </a:rPr>
              <a:t>transform, </a:t>
            </a:r>
            <a:r>
              <a:rPr sz="2200" spc="-5" dirty="0">
                <a:latin typeface="Calibri"/>
                <a:cs typeface="Calibri"/>
              </a:rPr>
              <a:t>z-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transform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958088"/>
            <a:ext cx="71951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3905" algn="l"/>
                <a:tab pos="3974465" algn="l"/>
                <a:tab pos="486283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Linear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400" b="1" spc="-20" dirty="0">
                <a:latin typeface="Calibri"/>
                <a:cs typeface="Calibri"/>
              </a:rPr>
              <a:t>	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Non-linear</a:t>
            </a:r>
            <a:r>
              <a:rPr sz="2400" b="1" u="heavy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03775" y="1700745"/>
            <a:ext cx="4110990" cy="116649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latin typeface="Calibri"/>
                <a:cs typeface="Calibri"/>
              </a:rPr>
              <a:t>Do not </a:t>
            </a:r>
            <a:r>
              <a:rPr sz="2200" spc="-10" dirty="0">
                <a:latin typeface="Calibri"/>
                <a:cs typeface="Calibri"/>
              </a:rPr>
              <a:t>obey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superposition</a:t>
            </a:r>
            <a:endParaRPr sz="2200">
              <a:latin typeface="Calibri"/>
              <a:cs typeface="Calibri"/>
            </a:endParaRPr>
          </a:p>
          <a:p>
            <a:pPr marL="469900" marR="5080" indent="-457834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200" spc="-5" dirty="0">
                <a:latin typeface="Calibri"/>
                <a:cs typeface="Calibri"/>
              </a:rPr>
              <a:t>Cannot be </a:t>
            </a:r>
            <a:r>
              <a:rPr sz="2200" spc="-10" dirty="0">
                <a:latin typeface="Calibri"/>
                <a:cs typeface="Calibri"/>
              </a:rPr>
              <a:t>analyzed by </a:t>
            </a:r>
            <a:r>
              <a:rPr sz="2200" spc="-15" dirty="0">
                <a:latin typeface="Calibri"/>
                <a:cs typeface="Calibri"/>
              </a:rPr>
              <a:t>standard  test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signals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03775" y="2909442"/>
            <a:ext cx="41090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tabLst>
                <a:tab pos="469900" algn="l"/>
                <a:tab pos="1701164" algn="l"/>
                <a:tab pos="1737995" algn="l"/>
                <a:tab pos="2545715" algn="l"/>
                <a:tab pos="2997200" algn="l"/>
                <a:tab pos="3614420" algn="l"/>
                <a:tab pos="3905250" algn="l"/>
              </a:tabLst>
            </a:pPr>
            <a:r>
              <a:rPr sz="2200" spc="-5" dirty="0">
                <a:latin typeface="Calibri"/>
                <a:cs typeface="Calibri"/>
              </a:rPr>
              <a:t>3.	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ability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pend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o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4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oot  lo</a:t>
            </a:r>
            <a:r>
              <a:rPr sz="2200" spc="-30" dirty="0">
                <a:latin typeface="Calibri"/>
                <a:cs typeface="Calibri"/>
              </a:rPr>
              <a:t>c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tions,</a:t>
            </a:r>
            <a:r>
              <a:rPr sz="2200" dirty="0">
                <a:latin typeface="Calibri"/>
                <a:cs typeface="Calibri"/>
              </a:rPr>
              <a:t>		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20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tial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ndit</a:t>
            </a:r>
            <a:r>
              <a:rPr sz="2200" spc="-15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" dirty="0">
                <a:latin typeface="Calibri"/>
                <a:cs typeface="Calibri"/>
              </a:rPr>
              <a:t>&amp;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03775" y="3512591"/>
            <a:ext cx="4109085" cy="23056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sz="2200" spc="-5" dirty="0">
                <a:latin typeface="Calibri"/>
                <a:cs typeface="Calibri"/>
              </a:rPr>
              <a:t>type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input</a:t>
            </a:r>
            <a:endParaRPr sz="22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AutoNum type="arabicPeriod" startAt="4"/>
              <a:tabLst>
                <a:tab pos="469900" algn="l"/>
                <a:tab pos="470534" algn="l"/>
              </a:tabLst>
            </a:pPr>
            <a:r>
              <a:rPr sz="2200" spc="-10" dirty="0">
                <a:latin typeface="Calibri"/>
                <a:cs typeface="Calibri"/>
              </a:rPr>
              <a:t>Exhibits </a:t>
            </a:r>
            <a:r>
              <a:rPr sz="2200" spc="-5" dirty="0">
                <a:latin typeface="Calibri"/>
                <a:cs typeface="Calibri"/>
              </a:rPr>
              <a:t>limit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cycles</a:t>
            </a:r>
            <a:endParaRPr sz="2200">
              <a:latin typeface="Calibri"/>
              <a:cs typeface="Calibri"/>
            </a:endParaRPr>
          </a:p>
          <a:p>
            <a:pPr marL="469900" marR="6350" indent="-457834">
              <a:lnSpc>
                <a:spcPct val="100000"/>
              </a:lnSpc>
              <a:spcBef>
                <a:spcPts val="530"/>
              </a:spcBef>
              <a:buAutoNum type="arabicPeriod" startAt="4"/>
              <a:tabLst>
                <a:tab pos="469900" algn="l"/>
                <a:tab pos="470534" algn="l"/>
                <a:tab pos="1816735" algn="l"/>
                <a:tab pos="3512185" algn="l"/>
              </a:tabLst>
            </a:pPr>
            <a:r>
              <a:rPr sz="2200" spc="-10" dirty="0">
                <a:latin typeface="Calibri"/>
                <a:cs typeface="Calibri"/>
              </a:rPr>
              <a:t>Ex</a:t>
            </a:r>
            <a:r>
              <a:rPr sz="2200" spc="-15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ibi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45" dirty="0">
                <a:latin typeface="Calibri"/>
                <a:cs typeface="Calibri"/>
              </a:rPr>
              <a:t>h</a:t>
            </a:r>
            <a:r>
              <a:rPr sz="2200" spc="-30" dirty="0">
                <a:latin typeface="Calibri"/>
                <a:cs typeface="Calibri"/>
              </a:rPr>
              <a:t>y</a:t>
            </a:r>
            <a:r>
              <a:rPr sz="2200" spc="-25" dirty="0">
                <a:latin typeface="Calibri"/>
                <a:cs typeface="Calibri"/>
              </a:rPr>
              <a:t>st</a:t>
            </a:r>
            <a:r>
              <a:rPr sz="2200" spc="-5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esi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" dirty="0">
                <a:latin typeface="Calibri"/>
                <a:cs typeface="Calibri"/>
              </a:rPr>
              <a:t>/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jump  resonance</a:t>
            </a:r>
            <a:endParaRPr sz="2200">
              <a:latin typeface="Calibri"/>
              <a:cs typeface="Calibri"/>
            </a:endParaRPr>
          </a:p>
          <a:p>
            <a:pPr marL="469900" marR="5080" indent="-457834">
              <a:lnSpc>
                <a:spcPct val="100000"/>
              </a:lnSpc>
              <a:spcBef>
                <a:spcPts val="530"/>
              </a:spcBef>
              <a:buAutoNum type="arabicPeriod" startAt="4"/>
              <a:tabLst>
                <a:tab pos="469900" algn="l"/>
                <a:tab pos="470534" algn="l"/>
              </a:tabLst>
            </a:pPr>
            <a:r>
              <a:rPr sz="2200" spc="-5" dirty="0">
                <a:latin typeface="Calibri"/>
                <a:cs typeface="Calibri"/>
              </a:rPr>
              <a:t>Cannot be </a:t>
            </a:r>
            <a:r>
              <a:rPr sz="2200" spc="-15" dirty="0">
                <a:latin typeface="Calibri"/>
                <a:cs typeface="Calibri"/>
              </a:rPr>
              <a:t>analyzed </a:t>
            </a:r>
            <a:r>
              <a:rPr sz="2200" spc="-5" dirty="0">
                <a:latin typeface="Calibri"/>
                <a:cs typeface="Calibri"/>
              </a:rPr>
              <a:t>by Laplace  </a:t>
            </a:r>
            <a:r>
              <a:rPr sz="2200" spc="-15" dirty="0">
                <a:latin typeface="Calibri"/>
                <a:cs typeface="Calibri"/>
              </a:rPr>
              <a:t>transform, </a:t>
            </a:r>
            <a:r>
              <a:rPr sz="2200" spc="-5" dirty="0">
                <a:latin typeface="Calibri"/>
                <a:cs typeface="Calibri"/>
              </a:rPr>
              <a:t>z-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transform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41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0725" y="1569161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latin typeface="Calibri"/>
                <a:cs typeface="Calibri"/>
              </a:rPr>
              <a:t>Classification </a:t>
            </a:r>
            <a:r>
              <a:rPr sz="3200" b="1" dirty="0">
                <a:latin typeface="Calibri"/>
                <a:cs typeface="Calibri"/>
              </a:rPr>
              <a:t>of </a:t>
            </a:r>
            <a:r>
              <a:rPr sz="3200" b="1" spc="-10" dirty="0">
                <a:latin typeface="Calibri"/>
                <a:cs typeface="Calibri"/>
              </a:rPr>
              <a:t>Control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761" y="2362961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761" y="3048761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3048000" y="0"/>
                </a:moveTo>
                <a:lnTo>
                  <a:pt x="0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761" y="3048761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3047999" y="0"/>
                </a:moveTo>
                <a:lnTo>
                  <a:pt x="0" y="0"/>
                </a:lnTo>
              </a:path>
            </a:pathLst>
          </a:custGeom>
          <a:ln w="5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11817" y="3048761"/>
            <a:ext cx="226060" cy="610235"/>
          </a:xfrm>
          <a:custGeom>
            <a:avLst/>
            <a:gdLst/>
            <a:ahLst/>
            <a:cxnLst/>
            <a:rect l="l" t="t" r="r" b="b"/>
            <a:pathLst>
              <a:path w="226060" h="610235">
                <a:moveTo>
                  <a:pt x="21718" y="384006"/>
                </a:moveTo>
                <a:lnTo>
                  <a:pt x="12233" y="387223"/>
                </a:lnTo>
                <a:lnTo>
                  <a:pt x="4806" y="393850"/>
                </a:lnTo>
                <a:lnTo>
                  <a:pt x="629" y="402526"/>
                </a:lnTo>
                <a:lnTo>
                  <a:pt x="0" y="412154"/>
                </a:lnTo>
                <a:lnTo>
                  <a:pt x="3216" y="421639"/>
                </a:lnTo>
                <a:lnTo>
                  <a:pt x="112944" y="609726"/>
                </a:lnTo>
                <a:lnTo>
                  <a:pt x="142062" y="559815"/>
                </a:lnTo>
                <a:lnTo>
                  <a:pt x="87798" y="559815"/>
                </a:lnTo>
                <a:lnTo>
                  <a:pt x="87798" y="466779"/>
                </a:lnTo>
                <a:lnTo>
                  <a:pt x="46650" y="396239"/>
                </a:lnTo>
                <a:lnTo>
                  <a:pt x="40022" y="388812"/>
                </a:lnTo>
                <a:lnTo>
                  <a:pt x="31347" y="384635"/>
                </a:lnTo>
                <a:lnTo>
                  <a:pt x="21718" y="384006"/>
                </a:lnTo>
                <a:close/>
              </a:path>
              <a:path w="226060" h="610235">
                <a:moveTo>
                  <a:pt x="87798" y="466779"/>
                </a:moveTo>
                <a:lnTo>
                  <a:pt x="87798" y="559815"/>
                </a:lnTo>
                <a:lnTo>
                  <a:pt x="138090" y="559815"/>
                </a:lnTo>
                <a:lnTo>
                  <a:pt x="138090" y="547115"/>
                </a:lnTo>
                <a:lnTo>
                  <a:pt x="91227" y="547115"/>
                </a:lnTo>
                <a:lnTo>
                  <a:pt x="112944" y="509886"/>
                </a:lnTo>
                <a:lnTo>
                  <a:pt x="87798" y="466779"/>
                </a:lnTo>
                <a:close/>
              </a:path>
              <a:path w="226060" h="610235">
                <a:moveTo>
                  <a:pt x="204170" y="384006"/>
                </a:moveTo>
                <a:lnTo>
                  <a:pt x="194542" y="384635"/>
                </a:lnTo>
                <a:lnTo>
                  <a:pt x="185866" y="388812"/>
                </a:lnTo>
                <a:lnTo>
                  <a:pt x="179238" y="396239"/>
                </a:lnTo>
                <a:lnTo>
                  <a:pt x="138090" y="466779"/>
                </a:lnTo>
                <a:lnTo>
                  <a:pt x="138090" y="559815"/>
                </a:lnTo>
                <a:lnTo>
                  <a:pt x="142062" y="559815"/>
                </a:lnTo>
                <a:lnTo>
                  <a:pt x="222672" y="421639"/>
                </a:lnTo>
                <a:lnTo>
                  <a:pt x="225889" y="412154"/>
                </a:lnTo>
                <a:lnTo>
                  <a:pt x="225260" y="402526"/>
                </a:lnTo>
                <a:lnTo>
                  <a:pt x="221083" y="393850"/>
                </a:lnTo>
                <a:lnTo>
                  <a:pt x="213655" y="387223"/>
                </a:lnTo>
                <a:lnTo>
                  <a:pt x="204170" y="384006"/>
                </a:lnTo>
                <a:close/>
              </a:path>
              <a:path w="226060" h="610235">
                <a:moveTo>
                  <a:pt x="112944" y="509886"/>
                </a:moveTo>
                <a:lnTo>
                  <a:pt x="91227" y="547115"/>
                </a:lnTo>
                <a:lnTo>
                  <a:pt x="134661" y="547115"/>
                </a:lnTo>
                <a:lnTo>
                  <a:pt x="112944" y="509886"/>
                </a:lnTo>
                <a:close/>
              </a:path>
              <a:path w="226060" h="610235">
                <a:moveTo>
                  <a:pt x="138090" y="466779"/>
                </a:moveTo>
                <a:lnTo>
                  <a:pt x="112944" y="509886"/>
                </a:lnTo>
                <a:lnTo>
                  <a:pt x="134661" y="547115"/>
                </a:lnTo>
                <a:lnTo>
                  <a:pt x="138090" y="547115"/>
                </a:lnTo>
                <a:lnTo>
                  <a:pt x="138090" y="466779"/>
                </a:lnTo>
                <a:close/>
              </a:path>
              <a:path w="226060" h="610235">
                <a:moveTo>
                  <a:pt x="138090" y="0"/>
                </a:moveTo>
                <a:lnTo>
                  <a:pt x="87798" y="0"/>
                </a:lnTo>
                <a:lnTo>
                  <a:pt x="87798" y="466779"/>
                </a:lnTo>
                <a:lnTo>
                  <a:pt x="112944" y="509886"/>
                </a:lnTo>
                <a:lnTo>
                  <a:pt x="138090" y="466779"/>
                </a:lnTo>
                <a:lnTo>
                  <a:pt x="138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07817" y="3048761"/>
            <a:ext cx="226060" cy="610235"/>
          </a:xfrm>
          <a:custGeom>
            <a:avLst/>
            <a:gdLst/>
            <a:ahLst/>
            <a:cxnLst/>
            <a:rect l="l" t="t" r="r" b="b"/>
            <a:pathLst>
              <a:path w="226059" h="610235">
                <a:moveTo>
                  <a:pt x="21718" y="384006"/>
                </a:moveTo>
                <a:lnTo>
                  <a:pt x="12233" y="387223"/>
                </a:lnTo>
                <a:lnTo>
                  <a:pt x="4806" y="393850"/>
                </a:lnTo>
                <a:lnTo>
                  <a:pt x="629" y="402526"/>
                </a:lnTo>
                <a:lnTo>
                  <a:pt x="0" y="412154"/>
                </a:lnTo>
                <a:lnTo>
                  <a:pt x="3216" y="421639"/>
                </a:lnTo>
                <a:lnTo>
                  <a:pt x="112944" y="609726"/>
                </a:lnTo>
                <a:lnTo>
                  <a:pt x="142062" y="559815"/>
                </a:lnTo>
                <a:lnTo>
                  <a:pt x="87798" y="559815"/>
                </a:lnTo>
                <a:lnTo>
                  <a:pt x="87798" y="466779"/>
                </a:lnTo>
                <a:lnTo>
                  <a:pt x="46650" y="396239"/>
                </a:lnTo>
                <a:lnTo>
                  <a:pt x="40022" y="388812"/>
                </a:lnTo>
                <a:lnTo>
                  <a:pt x="31347" y="384635"/>
                </a:lnTo>
                <a:lnTo>
                  <a:pt x="21718" y="384006"/>
                </a:lnTo>
                <a:close/>
              </a:path>
              <a:path w="226059" h="610235">
                <a:moveTo>
                  <a:pt x="87798" y="466779"/>
                </a:moveTo>
                <a:lnTo>
                  <a:pt x="87798" y="559815"/>
                </a:lnTo>
                <a:lnTo>
                  <a:pt x="138090" y="559815"/>
                </a:lnTo>
                <a:lnTo>
                  <a:pt x="138090" y="547115"/>
                </a:lnTo>
                <a:lnTo>
                  <a:pt x="91227" y="547115"/>
                </a:lnTo>
                <a:lnTo>
                  <a:pt x="112944" y="509886"/>
                </a:lnTo>
                <a:lnTo>
                  <a:pt x="87798" y="466779"/>
                </a:lnTo>
                <a:close/>
              </a:path>
              <a:path w="226059" h="610235">
                <a:moveTo>
                  <a:pt x="204170" y="384006"/>
                </a:moveTo>
                <a:lnTo>
                  <a:pt x="194542" y="384635"/>
                </a:lnTo>
                <a:lnTo>
                  <a:pt x="185866" y="388812"/>
                </a:lnTo>
                <a:lnTo>
                  <a:pt x="179238" y="396239"/>
                </a:lnTo>
                <a:lnTo>
                  <a:pt x="138090" y="466779"/>
                </a:lnTo>
                <a:lnTo>
                  <a:pt x="138090" y="559815"/>
                </a:lnTo>
                <a:lnTo>
                  <a:pt x="142062" y="559815"/>
                </a:lnTo>
                <a:lnTo>
                  <a:pt x="222672" y="421639"/>
                </a:lnTo>
                <a:lnTo>
                  <a:pt x="225889" y="412154"/>
                </a:lnTo>
                <a:lnTo>
                  <a:pt x="225260" y="402526"/>
                </a:lnTo>
                <a:lnTo>
                  <a:pt x="221083" y="393850"/>
                </a:lnTo>
                <a:lnTo>
                  <a:pt x="213655" y="387223"/>
                </a:lnTo>
                <a:lnTo>
                  <a:pt x="204170" y="384006"/>
                </a:lnTo>
                <a:close/>
              </a:path>
              <a:path w="226059" h="610235">
                <a:moveTo>
                  <a:pt x="112944" y="509886"/>
                </a:moveTo>
                <a:lnTo>
                  <a:pt x="91227" y="547115"/>
                </a:lnTo>
                <a:lnTo>
                  <a:pt x="134661" y="547115"/>
                </a:lnTo>
                <a:lnTo>
                  <a:pt x="112944" y="509886"/>
                </a:lnTo>
                <a:close/>
              </a:path>
              <a:path w="226059" h="610235">
                <a:moveTo>
                  <a:pt x="138090" y="466779"/>
                </a:moveTo>
                <a:lnTo>
                  <a:pt x="112944" y="509886"/>
                </a:lnTo>
                <a:lnTo>
                  <a:pt x="134661" y="547115"/>
                </a:lnTo>
                <a:lnTo>
                  <a:pt x="138090" y="547115"/>
                </a:lnTo>
                <a:lnTo>
                  <a:pt x="138090" y="466779"/>
                </a:lnTo>
                <a:close/>
              </a:path>
              <a:path w="226059" h="610235">
                <a:moveTo>
                  <a:pt x="138090" y="0"/>
                </a:moveTo>
                <a:lnTo>
                  <a:pt x="87798" y="0"/>
                </a:lnTo>
                <a:lnTo>
                  <a:pt x="87798" y="466779"/>
                </a:lnTo>
                <a:lnTo>
                  <a:pt x="112944" y="509886"/>
                </a:lnTo>
                <a:lnTo>
                  <a:pt x="138090" y="466779"/>
                </a:lnTo>
                <a:lnTo>
                  <a:pt x="138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9953" y="3994784"/>
            <a:ext cx="2364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256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Time </a:t>
            </a:r>
            <a:r>
              <a:rPr sz="2400" b="1" dirty="0">
                <a:latin typeface="Tahoma"/>
                <a:cs typeface="Tahoma"/>
              </a:rPr>
              <a:t>Varying  </a:t>
            </a:r>
            <a:r>
              <a:rPr sz="2400" b="1" spc="-5" dirty="0">
                <a:latin typeface="Tahoma"/>
                <a:cs typeface="Tahoma"/>
              </a:rPr>
              <a:t>Control</a:t>
            </a:r>
            <a:r>
              <a:rPr sz="2400" b="1" spc="-6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0547" y="3918584"/>
            <a:ext cx="3566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6825" marR="5080" indent="-125476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ahoma"/>
                <a:cs typeface="Tahoma"/>
              </a:rPr>
              <a:t>Time Invarying </a:t>
            </a:r>
            <a:r>
              <a:rPr sz="2400" b="1" spc="-10" dirty="0">
                <a:latin typeface="Tahoma"/>
                <a:cs typeface="Tahoma"/>
              </a:rPr>
              <a:t>Control  </a:t>
            </a:r>
            <a:r>
              <a:rPr sz="2400" b="1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53155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Classification </a:t>
            </a:r>
            <a:r>
              <a:rPr dirty="0"/>
              <a:t>of </a:t>
            </a:r>
            <a:r>
              <a:rPr spc="-10" dirty="0"/>
              <a:t>Control</a:t>
            </a:r>
            <a:r>
              <a:rPr spc="-80" dirty="0"/>
              <a:t> </a:t>
            </a:r>
            <a:r>
              <a:rPr spc="-30" dirty="0"/>
              <a:t>System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4" name="object 14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42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1775"/>
            <a:ext cx="8377555" cy="41230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Time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varying/In-varying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r>
              <a:rPr sz="2800" b="1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200100"/>
              </a:lnSpc>
              <a:spcBef>
                <a:spcPts val="1345"/>
              </a:spcBef>
              <a:buFont typeface="Wingdings"/>
              <a:buChar char=""/>
              <a:tabLst>
                <a:tab pos="355600" algn="l"/>
                <a:tab pos="1669414" algn="l"/>
                <a:tab pos="2760980" algn="l"/>
                <a:tab pos="4557395" algn="l"/>
                <a:tab pos="5314950" algn="l"/>
                <a:tab pos="6102985" algn="l"/>
                <a:tab pos="6909434" algn="l"/>
                <a:tab pos="7520940" algn="l"/>
              </a:tabLst>
            </a:pP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whose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pa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ti</a:t>
            </a:r>
            <a:r>
              <a:rPr sz="2800" spc="-15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ed  time </a:t>
            </a:r>
            <a:r>
              <a:rPr sz="2800" spc="-10" dirty="0">
                <a:latin typeface="Calibri"/>
                <a:cs typeface="Calibri"/>
              </a:rPr>
              <a:t>varying </a:t>
            </a:r>
            <a:r>
              <a:rPr sz="2800" spc="-20" dirty="0">
                <a:latin typeface="Calibri"/>
                <a:cs typeface="Calibri"/>
              </a:rPr>
              <a:t>control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systems.</a:t>
            </a:r>
            <a:endParaRPr sz="2800">
              <a:latin typeface="Calibri"/>
              <a:cs typeface="Calibri"/>
            </a:endParaRPr>
          </a:p>
          <a:p>
            <a:pPr marL="355600" marR="6350" indent="-342900">
              <a:lnSpc>
                <a:spcPct val="2001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  <a:tab pos="1396365" algn="l"/>
                <a:tab pos="3223895" algn="l"/>
                <a:tab pos="3772535" algn="l"/>
                <a:tab pos="4439920" algn="l"/>
                <a:tab pos="5226685" algn="l"/>
                <a:tab pos="6042025" algn="l"/>
                <a:tab pos="6878955" algn="l"/>
                <a:tab pos="7520940" algn="l"/>
              </a:tabLst>
            </a:pPr>
            <a:r>
              <a:rPr sz="2800" spc="-5" dirty="0">
                <a:latin typeface="Calibri"/>
                <a:cs typeface="Calibri"/>
              </a:rPr>
              <a:t>When	</a:t>
            </a:r>
            <a:r>
              <a:rPr sz="2800" spc="-10" dirty="0">
                <a:latin typeface="Calibri"/>
                <a:cs typeface="Calibri"/>
              </a:rPr>
              <a:t>pa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am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no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ed  </a:t>
            </a:r>
            <a:r>
              <a:rPr sz="2800" spc="-10" dirty="0">
                <a:latin typeface="Calibri"/>
                <a:cs typeface="Calibri"/>
              </a:rPr>
              <a:t>Time </a:t>
            </a:r>
            <a:r>
              <a:rPr sz="2800" spc="-15" dirty="0">
                <a:latin typeface="Calibri"/>
                <a:cs typeface="Calibri"/>
              </a:rPr>
              <a:t>Invariant </a:t>
            </a:r>
            <a:r>
              <a:rPr sz="2800" spc="-20" dirty="0">
                <a:latin typeface="Calibri"/>
                <a:cs typeface="Calibri"/>
              </a:rPr>
              <a:t>control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43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69875"/>
            <a:ext cx="8376920" cy="4848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Time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varying/In-varying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Control</a:t>
            </a:r>
            <a:r>
              <a:rPr sz="2800" b="1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3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2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mass of </a:t>
            </a:r>
            <a:r>
              <a:rPr sz="3200" spc="-15" dirty="0">
                <a:latin typeface="Calibri"/>
                <a:cs typeface="Calibri"/>
              </a:rPr>
              <a:t>missile/rocket </a:t>
            </a:r>
            <a:r>
              <a:rPr sz="3200" spc="-5" dirty="0">
                <a:latin typeface="Calibri"/>
                <a:cs typeface="Calibri"/>
              </a:rPr>
              <a:t>reduces </a:t>
            </a:r>
            <a:r>
              <a:rPr sz="3200" dirty="0">
                <a:latin typeface="Calibri"/>
                <a:cs typeface="Calibri"/>
              </a:rPr>
              <a:t>as </a:t>
            </a:r>
            <a:r>
              <a:rPr sz="3200" spc="-5" dirty="0">
                <a:latin typeface="Calibri"/>
                <a:cs typeface="Calibri"/>
              </a:rPr>
              <a:t>fuel is  burnt </a:t>
            </a:r>
            <a:r>
              <a:rPr sz="3200" spc="5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hence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parameter </a:t>
            </a:r>
            <a:r>
              <a:rPr sz="3200" dirty="0">
                <a:latin typeface="Calibri"/>
                <a:cs typeface="Calibri"/>
              </a:rPr>
              <a:t>mass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time  </a:t>
            </a:r>
            <a:r>
              <a:rPr sz="3200" spc="-5" dirty="0">
                <a:latin typeface="Calibri"/>
                <a:cs typeface="Calibri"/>
              </a:rPr>
              <a:t>varying </a:t>
            </a:r>
            <a:r>
              <a:rPr sz="3200" dirty="0">
                <a:latin typeface="Calibri"/>
                <a:cs typeface="Calibri"/>
              </a:rPr>
              <a:t>and the </a:t>
            </a:r>
            <a:r>
              <a:rPr sz="3200" spc="-15" dirty="0">
                <a:latin typeface="Calibri"/>
                <a:cs typeface="Calibri"/>
              </a:rPr>
              <a:t>control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dirty="0">
                <a:latin typeface="Calibri"/>
                <a:cs typeface="Calibri"/>
              </a:rPr>
              <a:t>is time </a:t>
            </a:r>
            <a:r>
              <a:rPr sz="3200" spc="-5" dirty="0">
                <a:latin typeface="Calibri"/>
                <a:cs typeface="Calibri"/>
              </a:rPr>
              <a:t>varying  </a:t>
            </a:r>
            <a:r>
              <a:rPr sz="3200" dirty="0">
                <a:latin typeface="Calibri"/>
                <a:cs typeface="Calibri"/>
              </a:rPr>
              <a:t>type.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44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</a:t>
            </a:r>
            <a:r>
              <a:rPr dirty="0"/>
              <a:t>I – </a:t>
            </a:r>
            <a:r>
              <a:rPr spc="-5" dirty="0"/>
              <a:t>Introduction </a:t>
            </a:r>
            <a:r>
              <a:rPr spc="-15" dirty="0"/>
              <a:t>to </a:t>
            </a:r>
            <a:r>
              <a:rPr spc="-10" dirty="0"/>
              <a:t>Control</a:t>
            </a:r>
            <a:r>
              <a:rPr spc="-6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0385" y="821563"/>
            <a:ext cx="1200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4BC96"/>
                </a:solidFill>
                <a:latin typeface="Calibri"/>
                <a:cs typeface="Calibri"/>
              </a:rPr>
              <a:t>(4</a:t>
            </a:r>
            <a:r>
              <a:rPr sz="2400" spc="-10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744906"/>
            <a:ext cx="8988425" cy="24834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C4BC96"/>
                </a:solidFill>
                <a:latin typeface="Calibri"/>
                <a:cs typeface="Calibri"/>
              </a:rPr>
              <a:t>Introduction </a:t>
            </a:r>
            <a:r>
              <a:rPr sz="2400" spc="-15" dirty="0">
                <a:solidFill>
                  <a:srgbClr val="C4BC96"/>
                </a:solidFill>
                <a:latin typeface="Calibri"/>
                <a:cs typeface="Calibri"/>
              </a:rPr>
              <a:t>to Control</a:t>
            </a:r>
            <a:r>
              <a:rPr sz="2400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</a:t>
            </a:r>
            <a:r>
              <a:rPr sz="2000" spc="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Examples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of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Open Loop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diagrams,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examples,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Comparison, Linear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Non-linear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Varying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In-varying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56285" marR="762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b="1" spc="-5" dirty="0">
                <a:latin typeface="Calibri"/>
                <a:cs typeface="Calibri"/>
              </a:rPr>
              <a:t>Servo </a:t>
            </a:r>
            <a:r>
              <a:rPr sz="2000" b="1" spc="-15" dirty="0">
                <a:latin typeface="Calibri"/>
                <a:cs typeface="Calibri"/>
              </a:rPr>
              <a:t>System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b="1" spc="-5" dirty="0">
                <a:latin typeface="Calibri"/>
                <a:cs typeface="Calibri"/>
              </a:rPr>
              <a:t>Definition, </a:t>
            </a:r>
            <a:r>
              <a:rPr sz="2000" b="1" dirty="0">
                <a:latin typeface="Calibri"/>
                <a:cs typeface="Calibri"/>
              </a:rPr>
              <a:t>Block </a:t>
            </a:r>
            <a:r>
              <a:rPr sz="2000" b="1" spc="-10" dirty="0">
                <a:latin typeface="Calibri"/>
                <a:cs typeface="Calibri"/>
              </a:rPr>
              <a:t>Diagram, </a:t>
            </a:r>
            <a:r>
              <a:rPr sz="2000" b="1" spc="-5" dirty="0">
                <a:latin typeface="Calibri"/>
                <a:cs typeface="Calibri"/>
              </a:rPr>
              <a:t>Classification </a:t>
            </a:r>
            <a:r>
              <a:rPr sz="2000" b="1" spc="-10" dirty="0">
                <a:latin typeface="Calibri"/>
                <a:cs typeface="Calibri"/>
              </a:rPr>
              <a:t>(AC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10" dirty="0">
                <a:latin typeface="Calibri"/>
                <a:cs typeface="Calibri"/>
              </a:rPr>
              <a:t>DC </a:t>
            </a:r>
            <a:r>
              <a:rPr sz="2000" b="1" spc="-5" dirty="0">
                <a:latin typeface="Calibri"/>
                <a:cs typeface="Calibri"/>
              </a:rPr>
              <a:t>Servo  </a:t>
            </a:r>
            <a:r>
              <a:rPr sz="2000" b="1" spc="-15" dirty="0">
                <a:latin typeface="Calibri"/>
                <a:cs typeface="Calibri"/>
              </a:rPr>
              <a:t>System), </a:t>
            </a:r>
            <a:r>
              <a:rPr sz="2000" b="1" dirty="0">
                <a:latin typeface="Calibri"/>
                <a:cs typeface="Calibri"/>
              </a:rPr>
              <a:t>Block </a:t>
            </a:r>
            <a:r>
              <a:rPr sz="2000" b="1" spc="-10" dirty="0">
                <a:latin typeface="Calibri"/>
                <a:cs typeface="Calibri"/>
              </a:rPr>
              <a:t>diagram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5" dirty="0">
                <a:latin typeface="Calibri"/>
                <a:cs typeface="Calibri"/>
              </a:rPr>
              <a:t>DC Servo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3830" y="3272104"/>
            <a:ext cx="1228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4BC96"/>
                </a:solidFill>
                <a:latin typeface="Calibri"/>
                <a:cs typeface="Calibri"/>
              </a:rPr>
              <a:t>(4</a:t>
            </a:r>
            <a:r>
              <a:rPr sz="2400" b="1" spc="-6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194987"/>
            <a:ext cx="8987790" cy="18141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400" b="1" spc="-30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400" b="1" spc="-35" dirty="0">
                <a:solidFill>
                  <a:srgbClr val="C4BC96"/>
                </a:solidFill>
                <a:latin typeface="Calibri"/>
                <a:cs typeface="Calibri"/>
              </a:rPr>
              <a:t>Transfer</a:t>
            </a:r>
            <a:r>
              <a:rPr sz="2400" b="1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4BC96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000" spc="-25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Signifiance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 :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Definition, Derivation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Open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Control System,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Differential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Equations and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RC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RLC</a:t>
            </a:r>
            <a:r>
              <a:rPr sz="2000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Circuit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976419"/>
            <a:ext cx="8985250" cy="16592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712709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Block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 Diagram</a:t>
            </a:r>
            <a:r>
              <a:rPr sz="2400" b="1" spc="-15" dirty="0">
                <a:solidFill>
                  <a:srgbClr val="C4BC96"/>
                </a:solidFill>
                <a:latin typeface="Calibri"/>
                <a:cs typeface="Calibri"/>
              </a:rPr>
              <a:t> Algebra	</a:t>
            </a:r>
            <a:r>
              <a:rPr sz="2400" b="1" spc="-5" dirty="0">
                <a:solidFill>
                  <a:srgbClr val="C4BC96"/>
                </a:solidFill>
                <a:latin typeface="Calibri"/>
                <a:cs typeface="Calibri"/>
              </a:rPr>
              <a:t>(8</a:t>
            </a:r>
            <a:r>
              <a:rPr sz="2400" b="1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0,1,2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Standard equation, Practical  Examples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ts val="2275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Technique: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Need,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Rules,</a:t>
            </a: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Problems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ts val="1315"/>
              </a:lnSpc>
              <a:tabLst>
                <a:tab pos="4100829" algn="l"/>
                <a:tab pos="8360409" algn="l"/>
              </a:tabLst>
            </a:pP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	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	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87297"/>
            <a:ext cx="8378825" cy="4821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Definition:</a:t>
            </a:r>
            <a:endParaRPr sz="2600">
              <a:latin typeface="Calibri"/>
              <a:cs typeface="Calibri"/>
            </a:endParaRPr>
          </a:p>
          <a:p>
            <a:pPr marL="527685" marR="5080" indent="-515620" algn="just">
              <a:lnSpc>
                <a:spcPct val="150000"/>
              </a:lnSpc>
              <a:spcBef>
                <a:spcPts val="620"/>
              </a:spcBef>
              <a:buAutoNum type="arabicPeriod"/>
              <a:tabLst>
                <a:tab pos="528320" algn="l"/>
              </a:tabLst>
            </a:pPr>
            <a:r>
              <a:rPr sz="2600" dirty="0">
                <a:latin typeface="Calibri"/>
                <a:cs typeface="Calibri"/>
              </a:rPr>
              <a:t>Servo </a:t>
            </a:r>
            <a:r>
              <a:rPr sz="2600" spc="-25" dirty="0">
                <a:latin typeface="Calibri"/>
                <a:cs typeface="Calibri"/>
              </a:rPr>
              <a:t>system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defined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10" dirty="0">
                <a:latin typeface="Calibri"/>
                <a:cs typeface="Calibri"/>
              </a:rPr>
              <a:t>automatic </a:t>
            </a:r>
            <a:r>
              <a:rPr sz="2600" spc="-15" dirty="0">
                <a:latin typeface="Calibri"/>
                <a:cs typeface="Calibri"/>
              </a:rPr>
              <a:t>feedback control  </a:t>
            </a:r>
            <a:r>
              <a:rPr sz="2600" spc="-25" dirty="0">
                <a:latin typeface="Calibri"/>
                <a:cs typeface="Calibri"/>
              </a:rPr>
              <a:t>system </a:t>
            </a:r>
            <a:r>
              <a:rPr sz="2600" spc="-10" dirty="0">
                <a:latin typeface="Calibri"/>
                <a:cs typeface="Calibri"/>
              </a:rPr>
              <a:t>working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spc="-10" dirty="0">
                <a:latin typeface="Calibri"/>
                <a:cs typeface="Calibri"/>
              </a:rPr>
              <a:t>error </a:t>
            </a:r>
            <a:r>
              <a:rPr sz="2600" spc="-5" dirty="0">
                <a:latin typeface="Calibri"/>
                <a:cs typeface="Calibri"/>
              </a:rPr>
              <a:t>signals </a:t>
            </a:r>
            <a:r>
              <a:rPr sz="2600" dirty="0">
                <a:latin typeface="Calibri"/>
                <a:cs typeface="Calibri"/>
              </a:rPr>
              <a:t>giving </a:t>
            </a:r>
            <a:r>
              <a:rPr sz="2600" spc="-5" dirty="0">
                <a:latin typeface="Calibri"/>
                <a:cs typeface="Calibri"/>
              </a:rPr>
              <a:t>the output </a:t>
            </a:r>
            <a:r>
              <a:rPr sz="2600" dirty="0">
                <a:latin typeface="Calibri"/>
                <a:cs typeface="Calibri"/>
              </a:rPr>
              <a:t>as  </a:t>
            </a:r>
            <a:r>
              <a:rPr sz="2600" spc="-5" dirty="0">
                <a:latin typeface="Calibri"/>
                <a:cs typeface="Calibri"/>
              </a:rPr>
              <a:t>mechanical position, velocity 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acceleration.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</a:pPr>
            <a:endParaRPr sz="2550">
              <a:latin typeface="Times New Roman"/>
              <a:cs typeface="Times New Roman"/>
            </a:endParaRPr>
          </a:p>
          <a:p>
            <a:pPr marL="527685" marR="5080" indent="-515620" algn="just">
              <a:lnSpc>
                <a:spcPct val="150000"/>
              </a:lnSpc>
              <a:buAutoNum type="arabicPeriod"/>
              <a:tabLst>
                <a:tab pos="528320" algn="l"/>
              </a:tabLst>
            </a:pPr>
            <a:r>
              <a:rPr sz="2600" dirty="0">
                <a:latin typeface="Calibri"/>
                <a:cs typeface="Calibri"/>
              </a:rPr>
              <a:t>Servo </a:t>
            </a:r>
            <a:r>
              <a:rPr sz="2600" spc="-30" dirty="0">
                <a:latin typeface="Calibri"/>
                <a:cs typeface="Calibri"/>
              </a:rPr>
              <a:t>system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one </a:t>
            </a:r>
            <a:r>
              <a:rPr sz="2600" spc="-5" dirty="0">
                <a:latin typeface="Calibri"/>
                <a:cs typeface="Calibri"/>
              </a:rPr>
              <a:t>type of </a:t>
            </a:r>
            <a:r>
              <a:rPr sz="2600" spc="-15" dirty="0">
                <a:latin typeface="Calibri"/>
                <a:cs typeface="Calibri"/>
              </a:rPr>
              <a:t>feedback control </a:t>
            </a:r>
            <a:r>
              <a:rPr sz="2600" spc="-25" dirty="0">
                <a:latin typeface="Calibri"/>
                <a:cs typeface="Calibri"/>
              </a:rPr>
              <a:t>system </a:t>
            </a:r>
            <a:r>
              <a:rPr sz="2600" dirty="0">
                <a:latin typeface="Calibri"/>
                <a:cs typeface="Calibri"/>
              </a:rPr>
              <a:t>in  which </a:t>
            </a:r>
            <a:r>
              <a:rPr sz="2600" spc="-15" dirty="0">
                <a:latin typeface="Calibri"/>
                <a:cs typeface="Calibri"/>
              </a:rPr>
              <a:t>control </a:t>
            </a:r>
            <a:r>
              <a:rPr sz="2600" spc="-5" dirty="0">
                <a:latin typeface="Calibri"/>
                <a:cs typeface="Calibri"/>
              </a:rPr>
              <a:t>variable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the mechanical load position </a:t>
            </a:r>
            <a:r>
              <a:rPr sz="2600" dirty="0">
                <a:latin typeface="Calibri"/>
                <a:cs typeface="Calibri"/>
              </a:rPr>
              <a:t>&amp;  its time </a:t>
            </a:r>
            <a:r>
              <a:rPr sz="2600" spc="-10" dirty="0">
                <a:latin typeface="Calibri"/>
                <a:cs typeface="Calibri"/>
              </a:rPr>
              <a:t>derivatives </a:t>
            </a:r>
            <a:r>
              <a:rPr sz="2600" spc="-20" dirty="0">
                <a:latin typeface="Calibri"/>
                <a:cs typeface="Calibri"/>
              </a:rPr>
              <a:t>like </a:t>
            </a:r>
            <a:r>
              <a:rPr sz="2600" spc="-5" dirty="0">
                <a:latin typeface="Calibri"/>
                <a:cs typeface="Calibri"/>
              </a:rPr>
              <a:t>velocity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acceleration.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76276"/>
            <a:ext cx="206565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dirty="0"/>
              <a:t>Servo</a:t>
            </a:r>
            <a:r>
              <a:rPr sz="2900" spc="-70" dirty="0"/>
              <a:t> </a:t>
            </a:r>
            <a:r>
              <a:rPr sz="2900" spc="-25" dirty="0"/>
              <a:t>System</a:t>
            </a:r>
            <a:endParaRPr sz="2900"/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46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9765"/>
            <a:ext cx="6592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General </a:t>
            </a:r>
            <a:r>
              <a:rPr dirty="0"/>
              <a:t>block </a:t>
            </a:r>
            <a:r>
              <a:rPr spc="-10" dirty="0"/>
              <a:t>diagram </a:t>
            </a:r>
            <a:r>
              <a:rPr dirty="0"/>
              <a:t>of </a:t>
            </a:r>
            <a:r>
              <a:rPr spc="-5" dirty="0"/>
              <a:t>Servo</a:t>
            </a:r>
            <a:r>
              <a:rPr spc="-40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72571" y="2229908"/>
            <a:ext cx="8708571" cy="264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47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8247"/>
            <a:ext cx="5695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Difference </a:t>
            </a:r>
            <a:r>
              <a:rPr spc="-10" dirty="0"/>
              <a:t>between </a:t>
            </a:r>
            <a:r>
              <a:rPr dirty="0"/>
              <a:t>Servo</a:t>
            </a:r>
            <a:r>
              <a:rPr spc="-1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828761"/>
            <a:ext cx="3651885" cy="156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20" dirty="0">
                <a:latin typeface="Calibri"/>
                <a:cs typeface="Calibri"/>
              </a:rPr>
              <a:t>Efficiency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low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Low </a:t>
            </a:r>
            <a:r>
              <a:rPr sz="2800" spc="-15" dirty="0">
                <a:latin typeface="Calibri"/>
                <a:cs typeface="Calibri"/>
              </a:rPr>
              <a:t>power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  <a:tab pos="1326515" algn="l"/>
                <a:tab pos="3101975" algn="l"/>
              </a:tabLst>
            </a:pPr>
            <a:r>
              <a:rPr sz="2800" spc="-5" dirty="0">
                <a:latin typeface="Calibri"/>
                <a:cs typeface="Calibri"/>
              </a:rPr>
              <a:t>It	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equ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less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5286" y="3878960"/>
            <a:ext cx="1155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stability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3280117"/>
            <a:ext cx="2423795" cy="14776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latin typeface="Calibri"/>
                <a:cs typeface="Calibri"/>
              </a:rPr>
              <a:t>maintenance</a:t>
            </a:r>
            <a:endParaRPr sz="2800">
              <a:latin typeface="Calibri"/>
              <a:cs typeface="Calibri"/>
            </a:endParaRPr>
          </a:p>
          <a:p>
            <a:pPr marL="527685" marR="530860" indent="-515620">
              <a:lnSpc>
                <a:spcPct val="100000"/>
              </a:lnSpc>
              <a:spcBef>
                <a:spcPts val="675"/>
              </a:spcBef>
              <a:tabLst>
                <a:tab pos="527685" algn="l"/>
              </a:tabLst>
            </a:pPr>
            <a:r>
              <a:rPr sz="2800" spc="-5" dirty="0">
                <a:latin typeface="Calibri"/>
                <a:cs typeface="Calibri"/>
              </a:rPr>
              <a:t>4.	</a:t>
            </a:r>
            <a:r>
              <a:rPr sz="2800" spc="-10" dirty="0">
                <a:latin typeface="Calibri"/>
                <a:cs typeface="Calibri"/>
              </a:rPr>
              <a:t>Less  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ob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ems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4731143"/>
            <a:ext cx="3653790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5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Smooth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operation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 startAt="5"/>
              <a:tabLst>
                <a:tab pos="527685" algn="l"/>
                <a:tab pos="528320" algn="l"/>
                <a:tab pos="1193800" algn="l"/>
                <a:tab pos="2147570" algn="l"/>
              </a:tabLst>
            </a:pPr>
            <a:r>
              <a:rPr sz="2800" spc="-5" dirty="0">
                <a:latin typeface="Calibri"/>
                <a:cs typeface="Calibri"/>
              </a:rPr>
              <a:t>It	</a:t>
            </a:r>
            <a:r>
              <a:rPr sz="2800" spc="-10" dirty="0">
                <a:latin typeface="Calibri"/>
                <a:cs typeface="Calibri"/>
              </a:rPr>
              <a:t>has	</a:t>
            </a:r>
            <a:r>
              <a:rPr sz="2800" spc="-5" dirty="0">
                <a:latin typeface="Calibri"/>
                <a:cs typeface="Calibri"/>
              </a:rPr>
              <a:t>non-linear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3756" y="5756859"/>
            <a:ext cx="2091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characteristics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9975" y="1828761"/>
            <a:ext cx="3652520" cy="15627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20" dirty="0">
                <a:latin typeface="Calibri"/>
                <a:cs typeface="Calibri"/>
              </a:rPr>
              <a:t>Efficiency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High </a:t>
            </a:r>
            <a:r>
              <a:rPr sz="2800" spc="-15" dirty="0">
                <a:latin typeface="Calibri"/>
                <a:cs typeface="Calibri"/>
              </a:rPr>
              <a:t>power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  <a:tab pos="966469" algn="l"/>
                <a:tab pos="2381250" algn="l"/>
              </a:tabLst>
            </a:pPr>
            <a:r>
              <a:rPr sz="2800" spc="-5" dirty="0">
                <a:latin typeface="Calibri"/>
                <a:cs typeface="Calibri"/>
              </a:rPr>
              <a:t>It	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equ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eque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8445" y="3878960"/>
            <a:ext cx="1155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stability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9975" y="3280117"/>
            <a:ext cx="2423795" cy="14776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latin typeface="Calibri"/>
                <a:cs typeface="Calibri"/>
              </a:rPr>
              <a:t>maintenance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527685" algn="l"/>
              </a:tabLst>
            </a:pPr>
            <a:r>
              <a:rPr sz="2800" spc="-5" dirty="0">
                <a:latin typeface="Calibri"/>
                <a:cs typeface="Calibri"/>
              </a:rPr>
              <a:t>4.	</a:t>
            </a:r>
            <a:r>
              <a:rPr sz="2800" spc="-15" dirty="0">
                <a:latin typeface="Calibri"/>
                <a:cs typeface="Calibri"/>
              </a:rPr>
              <a:t>More</a:t>
            </a:r>
            <a:endParaRPr sz="28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problems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9975" y="4731143"/>
            <a:ext cx="2821305" cy="10509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5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Noisy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operation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98133" y="5330138"/>
            <a:ext cx="5207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has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87818" y="5330138"/>
            <a:ext cx="843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95340" y="5756859"/>
            <a:ext cx="2091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characteristics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3444" y="1098550"/>
            <a:ext cx="669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10354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AC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servo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System</a:t>
            </a:r>
            <a:r>
              <a:rPr sz="2400" b="1" spc="-5" dirty="0">
                <a:latin typeface="Tahoma"/>
                <a:cs typeface="Tahoma"/>
              </a:rPr>
              <a:t>	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DC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servo</a:t>
            </a:r>
            <a:r>
              <a:rPr sz="2400" b="1" u="heavy" spc="-1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9" name="object 19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48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0" y="1267485"/>
            <a:ext cx="9001125" cy="48285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00076"/>
            <a:ext cx="257492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5" dirty="0"/>
              <a:t>DC </a:t>
            </a:r>
            <a:r>
              <a:rPr sz="2900" dirty="0"/>
              <a:t>Servo</a:t>
            </a:r>
            <a:r>
              <a:rPr sz="2900" spc="-80" dirty="0"/>
              <a:t> </a:t>
            </a:r>
            <a:r>
              <a:rPr sz="2900" spc="-25" dirty="0"/>
              <a:t>System</a:t>
            </a:r>
            <a:endParaRPr sz="2900"/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49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</a:t>
            </a:r>
            <a:r>
              <a:rPr dirty="0"/>
              <a:t>I – </a:t>
            </a:r>
            <a:r>
              <a:rPr spc="-5" dirty="0"/>
              <a:t>Introduction </a:t>
            </a:r>
            <a:r>
              <a:rPr spc="-15" dirty="0"/>
              <a:t>to </a:t>
            </a:r>
            <a:r>
              <a:rPr spc="-10" dirty="0"/>
              <a:t>Control</a:t>
            </a:r>
            <a:r>
              <a:rPr spc="-6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7921" y="821563"/>
            <a:ext cx="1228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(4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Marks)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744906"/>
            <a:ext cx="8988425" cy="24834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Introduction </a:t>
            </a:r>
            <a:r>
              <a:rPr sz="2400" b="1" spc="-15" dirty="0">
                <a:latin typeface="Calibri"/>
                <a:cs typeface="Calibri"/>
              </a:rPr>
              <a:t>to </a:t>
            </a:r>
            <a:r>
              <a:rPr sz="2400" b="1" spc="-10" dirty="0">
                <a:latin typeface="Calibri"/>
                <a:cs typeface="Calibri"/>
              </a:rPr>
              <a:t>Control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b="1" spc="-10" dirty="0">
                <a:latin typeface="Calibri"/>
                <a:cs typeface="Calibri"/>
              </a:rPr>
              <a:t>Control </a:t>
            </a:r>
            <a:r>
              <a:rPr sz="2000" b="1" spc="-15" dirty="0">
                <a:latin typeface="Calibri"/>
                <a:cs typeface="Calibri"/>
              </a:rPr>
              <a:t>System </a:t>
            </a:r>
            <a:r>
              <a:rPr sz="2000" b="1" dirty="0">
                <a:latin typeface="Calibri"/>
                <a:cs typeface="Calibri"/>
              </a:rPr>
              <a:t>– </a:t>
            </a:r>
            <a:r>
              <a:rPr sz="2000" b="1" spc="-5" dirty="0">
                <a:latin typeface="Calibri"/>
                <a:cs typeface="Calibri"/>
              </a:rPr>
              <a:t>Definition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10" dirty="0">
                <a:latin typeface="Calibri"/>
                <a:cs typeface="Calibri"/>
              </a:rPr>
              <a:t>Practical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Examples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of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Open Loop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diagrams,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examples,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Comparison, Linear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Non-linear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Varying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In-varying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(AC and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System),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3830" y="3272104"/>
            <a:ext cx="1228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C4BC96"/>
                </a:solidFill>
                <a:latin typeface="Calibri"/>
                <a:cs typeface="Calibri"/>
              </a:rPr>
              <a:t>(4</a:t>
            </a:r>
            <a:r>
              <a:rPr sz="2400" b="1" spc="-6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194987"/>
            <a:ext cx="8987790" cy="18141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400" b="1" spc="-30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400" b="1" spc="-35" dirty="0">
                <a:solidFill>
                  <a:srgbClr val="C4BC96"/>
                </a:solidFill>
                <a:latin typeface="Calibri"/>
                <a:cs typeface="Calibri"/>
              </a:rPr>
              <a:t>Transfer</a:t>
            </a:r>
            <a:r>
              <a:rPr sz="2400" b="1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C4BC96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000" spc="-25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Signifiance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 :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Definition, Derivation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Open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Control System,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Differential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Equations and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RC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RLC</a:t>
            </a:r>
            <a:r>
              <a:rPr sz="2000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Circuit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976419"/>
            <a:ext cx="8985250" cy="15081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712709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Block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 Diagram</a:t>
            </a:r>
            <a:r>
              <a:rPr sz="2400" b="1" spc="-15" dirty="0">
                <a:solidFill>
                  <a:srgbClr val="C4BC96"/>
                </a:solidFill>
                <a:latin typeface="Calibri"/>
                <a:cs typeface="Calibri"/>
              </a:rPr>
              <a:t> Algebra	</a:t>
            </a:r>
            <a:r>
              <a:rPr sz="2400" b="1" spc="-5" dirty="0">
                <a:solidFill>
                  <a:srgbClr val="C4BC96"/>
                </a:solidFill>
                <a:latin typeface="Calibri"/>
                <a:cs typeface="Calibri"/>
              </a:rPr>
              <a:t>(8</a:t>
            </a:r>
            <a:r>
              <a:rPr sz="2400" b="1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0,1,2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Standard equation, Practical  Examples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Technique: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Need,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Rules,</a:t>
            </a: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Problems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940" y="6464680"/>
            <a:ext cx="68770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7378" y="6464680"/>
            <a:ext cx="80899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883" rIns="0" bIns="0" rtlCol="0">
            <a:spAutoFit/>
          </a:bodyPr>
          <a:lstStyle/>
          <a:p>
            <a:pPr marL="161925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76276"/>
            <a:ext cx="257492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DC 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Servo</a:t>
            </a:r>
            <a:r>
              <a:rPr sz="29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00" b="1" spc="-25" dirty="0">
                <a:solidFill>
                  <a:srgbClr val="FF0000"/>
                </a:solidFill>
                <a:latin typeface="Calibri"/>
                <a:cs typeface="Calibri"/>
              </a:rPr>
              <a:t>System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8136" y="2744850"/>
            <a:ext cx="5274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Working </a:t>
            </a:r>
            <a:r>
              <a:rPr sz="4000" b="1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of Servo</a:t>
            </a:r>
            <a:r>
              <a:rPr sz="4000" b="1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sz="4000" b="1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System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50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</a:t>
            </a:r>
            <a:r>
              <a:rPr dirty="0"/>
              <a:t>I – </a:t>
            </a:r>
            <a:r>
              <a:rPr spc="-5" dirty="0"/>
              <a:t>Introduction </a:t>
            </a:r>
            <a:r>
              <a:rPr spc="-15" dirty="0"/>
              <a:t>to </a:t>
            </a:r>
            <a:r>
              <a:rPr spc="-10" dirty="0"/>
              <a:t>Control</a:t>
            </a:r>
            <a:r>
              <a:rPr spc="-6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0385" y="821563"/>
            <a:ext cx="1200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4BC96"/>
                </a:solidFill>
                <a:latin typeface="Calibri"/>
                <a:cs typeface="Calibri"/>
              </a:rPr>
              <a:t>(4</a:t>
            </a:r>
            <a:r>
              <a:rPr sz="2400" spc="-10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744906"/>
            <a:ext cx="8988425" cy="24834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C4BC96"/>
                </a:solidFill>
                <a:latin typeface="Calibri"/>
                <a:cs typeface="Calibri"/>
              </a:rPr>
              <a:t>Introduction </a:t>
            </a:r>
            <a:r>
              <a:rPr sz="2400" spc="-15" dirty="0">
                <a:solidFill>
                  <a:srgbClr val="C4BC96"/>
                </a:solidFill>
                <a:latin typeface="Calibri"/>
                <a:cs typeface="Calibri"/>
              </a:rPr>
              <a:t>to Control</a:t>
            </a:r>
            <a:r>
              <a:rPr sz="2400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</a:t>
            </a:r>
            <a:r>
              <a:rPr sz="2000" spc="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Examples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of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Open Loop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diagrams,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examples,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Comparison, Linear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Non-linear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Varying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In-varying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(AC and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System),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3830" y="3272104"/>
            <a:ext cx="1228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(4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Marks)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194987"/>
            <a:ext cx="8987790" cy="18141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Laplace </a:t>
            </a:r>
            <a:r>
              <a:rPr sz="2400" b="1" spc="-30" dirty="0">
                <a:latin typeface="Calibri"/>
                <a:cs typeface="Calibri"/>
              </a:rPr>
              <a:t>Transform </a:t>
            </a:r>
            <a:r>
              <a:rPr sz="2400" b="1" dirty="0">
                <a:latin typeface="Calibri"/>
                <a:cs typeface="Calibri"/>
              </a:rPr>
              <a:t>and </a:t>
            </a:r>
            <a:r>
              <a:rPr sz="2400" b="1" spc="-35" dirty="0">
                <a:latin typeface="Calibri"/>
                <a:cs typeface="Calibri"/>
              </a:rPr>
              <a:t>Transfer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b="1" dirty="0">
                <a:latin typeface="Calibri"/>
                <a:cs typeface="Calibri"/>
              </a:rPr>
              <a:t>Laplace </a:t>
            </a:r>
            <a:r>
              <a:rPr sz="2000" b="1" spc="-25" dirty="0">
                <a:latin typeface="Calibri"/>
                <a:cs typeface="Calibri"/>
              </a:rPr>
              <a:t>Transform </a:t>
            </a:r>
            <a:r>
              <a:rPr sz="2000" b="1" dirty="0">
                <a:latin typeface="Calibri"/>
                <a:cs typeface="Calibri"/>
              </a:rPr>
              <a:t>: Signifiance </a:t>
            </a:r>
            <a:r>
              <a:rPr sz="2000" b="1" spc="-5" dirty="0">
                <a:latin typeface="Calibri"/>
                <a:cs typeface="Calibri"/>
              </a:rPr>
              <a:t>in </a:t>
            </a:r>
            <a:r>
              <a:rPr sz="2000" b="1" spc="-10" dirty="0">
                <a:latin typeface="Calibri"/>
                <a:cs typeface="Calibri"/>
              </a:rPr>
              <a:t>Control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 :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Definition, Derivation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Open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Control System,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Differential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Equations and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RC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RLC</a:t>
            </a:r>
            <a:r>
              <a:rPr sz="2000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Circuit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976419"/>
            <a:ext cx="8985250" cy="16592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712709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Block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 Diagram</a:t>
            </a:r>
            <a:r>
              <a:rPr sz="2400" b="1" spc="-15" dirty="0">
                <a:solidFill>
                  <a:srgbClr val="C4BC96"/>
                </a:solidFill>
                <a:latin typeface="Calibri"/>
                <a:cs typeface="Calibri"/>
              </a:rPr>
              <a:t> Algebra	</a:t>
            </a:r>
            <a:r>
              <a:rPr sz="2400" b="1" spc="-5" dirty="0">
                <a:solidFill>
                  <a:srgbClr val="C4BC96"/>
                </a:solidFill>
                <a:latin typeface="Calibri"/>
                <a:cs typeface="Calibri"/>
              </a:rPr>
              <a:t>(8</a:t>
            </a:r>
            <a:r>
              <a:rPr sz="2400" b="1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0,1,2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Standard equation, Practical  Examples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ts val="2275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Technique: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Need,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Rules,</a:t>
            </a: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Problems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ts val="1315"/>
              </a:lnSpc>
              <a:tabLst>
                <a:tab pos="4100829" algn="l"/>
                <a:tab pos="8360409" algn="l"/>
              </a:tabLst>
            </a:pP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	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	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3844" y="985773"/>
            <a:ext cx="31337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239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The French Newton  Pierre-Simon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Laplace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67400" y="1981200"/>
            <a:ext cx="2942844" cy="392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88178" y="1174750"/>
            <a:ext cx="266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ahoma"/>
                <a:cs typeface="Tahoma"/>
              </a:rPr>
              <a:t>in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1174750"/>
            <a:ext cx="484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110416"/>
              <a:buFont typeface="Wingdings"/>
              <a:buChar char=""/>
              <a:tabLst>
                <a:tab pos="355600" algn="l"/>
                <a:tab pos="2449195" algn="l"/>
              </a:tabLst>
            </a:pPr>
            <a:r>
              <a:rPr sz="2400" spc="-10" dirty="0">
                <a:latin typeface="Tahoma"/>
                <a:cs typeface="Tahoma"/>
              </a:rPr>
              <a:t>Developed	</a:t>
            </a:r>
            <a:r>
              <a:rPr sz="2400" spc="-5" dirty="0">
                <a:latin typeface="Tahoma"/>
                <a:cs typeface="Tahoma"/>
              </a:rPr>
              <a:t>mathematics  </a:t>
            </a:r>
            <a:r>
              <a:rPr sz="2400" spc="-25" dirty="0">
                <a:latin typeface="Tahoma"/>
                <a:cs typeface="Tahoma"/>
              </a:rPr>
              <a:t>astronomy, </a:t>
            </a:r>
            <a:r>
              <a:rPr sz="2400" spc="-5" dirty="0">
                <a:latin typeface="Tahoma"/>
                <a:cs typeface="Tahoma"/>
              </a:rPr>
              <a:t>physics,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statistics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" y="2345563"/>
            <a:ext cx="5099685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110416"/>
              <a:buFont typeface="Wingdings"/>
              <a:buChar char=""/>
              <a:tabLst>
                <a:tab pos="355600" algn="l"/>
                <a:tab pos="1349375" algn="l"/>
                <a:tab pos="2155190" algn="l"/>
                <a:tab pos="2546985" algn="l"/>
                <a:tab pos="3757295" algn="l"/>
                <a:tab pos="4686935" algn="l"/>
              </a:tabLst>
            </a:pPr>
            <a:r>
              <a:rPr sz="2400" spc="10" dirty="0">
                <a:latin typeface="Tahoma"/>
                <a:cs typeface="Tahoma"/>
              </a:rPr>
              <a:t>B</a:t>
            </a:r>
            <a:r>
              <a:rPr sz="2400" spc="-5" dirty="0">
                <a:latin typeface="Tahoma"/>
                <a:cs typeface="Tahoma"/>
              </a:rPr>
              <a:t>ega</a:t>
            </a:r>
            <a:r>
              <a:rPr sz="2400" dirty="0">
                <a:latin typeface="Tahoma"/>
                <a:cs typeface="Tahoma"/>
              </a:rPr>
              <a:t>n	</a:t>
            </a:r>
            <a:r>
              <a:rPr sz="2400" spc="-5" dirty="0">
                <a:latin typeface="Tahoma"/>
                <a:cs typeface="Tahoma"/>
              </a:rPr>
              <a:t>wo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k	</a:t>
            </a:r>
            <a:r>
              <a:rPr sz="2400" spc="-1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n	</a:t>
            </a:r>
            <a:r>
              <a:rPr sz="2400" spc="-5" dirty="0">
                <a:latin typeface="Tahoma"/>
                <a:cs typeface="Tahoma"/>
              </a:rPr>
              <a:t>calcul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s	</a:t>
            </a:r>
            <a:r>
              <a:rPr sz="2400" spc="-5" dirty="0">
                <a:latin typeface="Tahoma"/>
                <a:cs typeface="Tahoma"/>
              </a:rPr>
              <a:t>whic</a:t>
            </a:r>
            <a:r>
              <a:rPr sz="2400" dirty="0">
                <a:latin typeface="Tahoma"/>
                <a:cs typeface="Tahoma"/>
              </a:rPr>
              <a:t>h	led  to the Laplace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Transform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00FF"/>
              </a:buClr>
              <a:buFont typeface="Wingdings"/>
              <a:buChar char="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FF"/>
              </a:buClr>
              <a:buSzPct val="110416"/>
              <a:buFont typeface="Wingdings"/>
              <a:buChar char=""/>
              <a:tabLst>
                <a:tab pos="355600" algn="l"/>
                <a:tab pos="1991995" algn="l"/>
                <a:tab pos="3138805" algn="l"/>
                <a:tab pos="4016375" algn="l"/>
              </a:tabLst>
            </a:pPr>
            <a:r>
              <a:rPr sz="2400" spc="-10" dirty="0">
                <a:latin typeface="Tahoma"/>
                <a:cs typeface="Tahoma"/>
              </a:rPr>
              <a:t>Focused	</a:t>
            </a:r>
            <a:r>
              <a:rPr sz="2400" dirty="0">
                <a:latin typeface="Tahoma"/>
                <a:cs typeface="Tahoma"/>
              </a:rPr>
              <a:t>later	on	</a:t>
            </a:r>
            <a:r>
              <a:rPr sz="2400" spc="-5" dirty="0">
                <a:latin typeface="Tahoma"/>
                <a:cs typeface="Tahoma"/>
              </a:rPr>
              <a:t>celestial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mechanics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35889" y="4699232"/>
          <a:ext cx="5139690" cy="1099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0515"/>
                <a:gridCol w="712470"/>
                <a:gridCol w="2846705"/>
              </a:tblGrid>
              <a:tr h="370563">
                <a:tc>
                  <a:txBody>
                    <a:bodyPr/>
                    <a:lstStyle/>
                    <a:p>
                      <a:pPr marL="342900" marR="92710" indent="-342900" algn="r">
                        <a:lnSpc>
                          <a:spcPts val="2815"/>
                        </a:lnSpc>
                        <a:buClr>
                          <a:srgbClr val="0000FF"/>
                        </a:buClr>
                        <a:buSzPct val="110416"/>
                        <a:buFont typeface="Wingdings"/>
                        <a:buChar char=""/>
                        <a:tabLst>
                          <a:tab pos="342900" algn="l"/>
                          <a:tab pos="1186815" algn="l"/>
                        </a:tabLst>
                      </a:pPr>
                      <a:r>
                        <a:rPr sz="2400" spc="5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e	</a:t>
                      </a:r>
                      <a:r>
                        <a:rPr sz="2400" spc="-10" dirty="0">
                          <a:latin typeface="Tahoma"/>
                          <a:cs typeface="Tahoma"/>
                        </a:rPr>
                        <a:t>of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2815"/>
                        </a:lnSpc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the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15"/>
                        </a:lnSpc>
                        <a:tabLst>
                          <a:tab pos="810895" algn="l"/>
                          <a:tab pos="2331720" algn="l"/>
                        </a:tabLst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i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rs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t	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scientist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s	to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362224">
                <a:tc>
                  <a:txBody>
                    <a:bodyPr/>
                    <a:lstStyle/>
                    <a:p>
                      <a:pPr marR="156210" algn="r">
                        <a:lnSpc>
                          <a:spcPts val="2750"/>
                        </a:lnSpc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suggest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750"/>
                        </a:lnSpc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the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ts val="2750"/>
                        </a:lnSpc>
                        <a:tabLst>
                          <a:tab pos="1511935" algn="l"/>
                          <a:tab pos="2037714" algn="l"/>
                        </a:tabLst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exist</a:t>
                      </a:r>
                      <a:r>
                        <a:rPr sz="2400" spc="-1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4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c</a:t>
                      </a:r>
                      <a:r>
                        <a:rPr sz="2400" dirty="0">
                          <a:latin typeface="Tahoma"/>
                          <a:cs typeface="Tahoma"/>
                        </a:rPr>
                        <a:t>e	of	black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366965">
                <a:tc>
                  <a:txBody>
                    <a:bodyPr/>
                    <a:lstStyle/>
                    <a:p>
                      <a:pPr marL="374650">
                        <a:lnSpc>
                          <a:spcPts val="2790"/>
                        </a:lnSpc>
                      </a:pPr>
                      <a:r>
                        <a:rPr sz="2400" dirty="0">
                          <a:latin typeface="Tahoma"/>
                          <a:cs typeface="Tahoma"/>
                        </a:rPr>
                        <a:t>holes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3540" y="121665"/>
            <a:ext cx="30937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Laplace</a:t>
            </a:r>
            <a:r>
              <a:rPr spc="-100" dirty="0"/>
              <a:t> </a:t>
            </a:r>
            <a:r>
              <a:rPr spc="-35" dirty="0"/>
              <a:t>Transform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52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28446"/>
            <a:ext cx="837692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  <a:tab pos="821690" algn="l"/>
                <a:tab pos="2185670" algn="l"/>
                <a:tab pos="2806700" algn="l"/>
                <a:tab pos="4812030" algn="l"/>
                <a:tab pos="5245100" algn="l"/>
                <a:tab pos="5739130" algn="l"/>
                <a:tab pos="7339330" algn="l"/>
              </a:tabLst>
            </a:pPr>
            <a:r>
              <a:rPr sz="2800" spc="-254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alu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per</a:t>
            </a:r>
            <a:r>
              <a:rPr sz="2800" spc="-6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ormanc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au</a:t>
            </a:r>
            <a:r>
              <a:rPr sz="2800" spc="-2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om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tic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ol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014"/>
              </a:spcBef>
              <a:tabLst>
                <a:tab pos="3129280" algn="l"/>
                <a:tab pos="6057265" algn="l"/>
              </a:tabLst>
            </a:pPr>
            <a:r>
              <a:rPr sz="2800" spc="-25" dirty="0">
                <a:latin typeface="Calibri"/>
                <a:cs typeface="Calibri"/>
              </a:rPr>
              <a:t>system</a:t>
            </a:r>
            <a:r>
              <a:rPr sz="2800" spc="3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commonly	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3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mathematical	</a:t>
            </a:r>
            <a:r>
              <a:rPr sz="2800" spc="-15" dirty="0">
                <a:latin typeface="Calibri"/>
                <a:cs typeface="Calibri"/>
              </a:rPr>
              <a:t>tool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u="heavy" spc="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“Laplace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020"/>
              </a:spcBef>
            </a:pPr>
            <a:r>
              <a:rPr sz="2800" u="heavy" spc="-7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Transform”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601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  <a:tab pos="1623695" algn="l"/>
                <a:tab pos="3228340" algn="l"/>
                <a:tab pos="4644390" algn="l"/>
                <a:tab pos="5309235" algn="l"/>
                <a:tab pos="7069455" algn="l"/>
              </a:tabLst>
            </a:pPr>
            <a:r>
              <a:rPr sz="2800" spc="-10" dirty="0">
                <a:latin typeface="Calibri"/>
                <a:cs typeface="Calibri"/>
              </a:rPr>
              <a:t>Lap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ace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s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or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co</a:t>
            </a:r>
            <a:r>
              <a:rPr sz="2800" spc="-65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erts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f</a:t>
            </a:r>
            <a:r>
              <a:rPr sz="2800" spc="-8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equ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n 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algebraic </a:t>
            </a:r>
            <a:r>
              <a:rPr sz="2800" spc="-10" dirty="0">
                <a:latin typeface="Calibri"/>
                <a:cs typeface="Calibri"/>
              </a:rPr>
              <a:t>equation in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‘s’.</a:t>
            </a:r>
            <a:endParaRPr sz="2800">
              <a:latin typeface="Calibri"/>
              <a:cs typeface="Calibri"/>
            </a:endParaRPr>
          </a:p>
          <a:p>
            <a:pPr marL="355600" marR="6985" indent="-342900">
              <a:lnSpc>
                <a:spcPct val="160100"/>
              </a:lnSpc>
              <a:spcBef>
                <a:spcPts val="665"/>
              </a:spcBef>
              <a:buFont typeface="Wingdings"/>
              <a:buChar char=""/>
              <a:tabLst>
                <a:tab pos="355600" algn="l"/>
                <a:tab pos="1702435" algn="l"/>
                <a:tab pos="3405504" algn="l"/>
                <a:tab pos="4328795" algn="l"/>
                <a:tab pos="4993640" algn="l"/>
                <a:tab pos="6236970" algn="l"/>
                <a:tab pos="6825615" algn="l"/>
                <a:tab pos="8058784" algn="l"/>
              </a:tabLst>
            </a:pPr>
            <a:r>
              <a:rPr sz="2800" b="1" spc="-5" dirty="0">
                <a:latin typeface="Calibri"/>
                <a:cs typeface="Calibri"/>
              </a:rPr>
              <a:t>Lapla</a:t>
            </a:r>
            <a:r>
              <a:rPr sz="2800" b="1" spc="5" dirty="0">
                <a:latin typeface="Calibri"/>
                <a:cs typeface="Calibri"/>
              </a:rPr>
              <a:t>c</a:t>
            </a:r>
            <a:r>
              <a:rPr sz="2800" b="1" spc="-5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5" dirty="0">
                <a:latin typeface="Calibri"/>
                <a:cs typeface="Calibri"/>
              </a:rPr>
              <a:t>t</a:t>
            </a:r>
            <a:r>
              <a:rPr sz="2800" b="1" spc="-65" dirty="0">
                <a:latin typeface="Calibri"/>
                <a:cs typeface="Calibri"/>
              </a:rPr>
              <a:t>r</a:t>
            </a:r>
            <a:r>
              <a:rPr sz="2800" b="1" spc="-5" dirty="0">
                <a:latin typeface="Calibri"/>
                <a:cs typeface="Calibri"/>
              </a:rPr>
              <a:t>an</a:t>
            </a:r>
            <a:r>
              <a:rPr sz="2800" b="1" spc="-30" dirty="0">
                <a:latin typeface="Calibri"/>
                <a:cs typeface="Calibri"/>
              </a:rPr>
              <a:t>s</a:t>
            </a:r>
            <a:r>
              <a:rPr sz="2800" b="1" spc="-55" dirty="0">
                <a:latin typeface="Calibri"/>
                <a:cs typeface="Calibri"/>
              </a:rPr>
              <a:t>f</a:t>
            </a:r>
            <a:r>
              <a:rPr sz="2800" b="1" spc="-5" dirty="0">
                <a:latin typeface="Calibri"/>
                <a:cs typeface="Calibri"/>
              </a:rPr>
              <a:t>orm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60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x</a:t>
            </a:r>
            <a:r>
              <a:rPr sz="2800" b="1" spc="-5" dirty="0">
                <a:latin typeface="Calibri"/>
                <a:cs typeface="Calibri"/>
              </a:rPr>
              <a:t>i</a:t>
            </a:r>
            <a:r>
              <a:rPr sz="2800" b="1" spc="-45" dirty="0">
                <a:latin typeface="Calibri"/>
                <a:cs typeface="Calibri"/>
              </a:rPr>
              <a:t>s</a:t>
            </a:r>
            <a:r>
              <a:rPr sz="2800" b="1" spc="-5" dirty="0">
                <a:latin typeface="Calibri"/>
                <a:cs typeface="Calibri"/>
              </a:rPr>
              <a:t>t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5" dirty="0">
                <a:latin typeface="Calibri"/>
                <a:cs typeface="Calibri"/>
              </a:rPr>
              <a:t>f</a:t>
            </a:r>
            <a:r>
              <a:rPr sz="2800" b="1" spc="-5" dirty="0">
                <a:latin typeface="Calibri"/>
                <a:cs typeface="Calibri"/>
              </a:rPr>
              <a:t>or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almo</a:t>
            </a:r>
            <a:r>
              <a:rPr sz="2800" b="1" spc="-45" dirty="0">
                <a:latin typeface="Calibri"/>
                <a:cs typeface="Calibri"/>
              </a:rPr>
              <a:t>s</a:t>
            </a:r>
            <a:r>
              <a:rPr sz="2800" b="1" spc="-5" dirty="0">
                <a:latin typeface="Calibri"/>
                <a:cs typeface="Calibri"/>
              </a:rPr>
              <a:t>t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all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5" dirty="0">
                <a:latin typeface="Calibri"/>
                <a:cs typeface="Calibri"/>
              </a:rPr>
              <a:t>s</a:t>
            </a:r>
            <a:r>
              <a:rPr sz="2800" b="1" dirty="0">
                <a:latin typeface="Calibri"/>
                <a:cs typeface="Calibri"/>
              </a:rPr>
              <a:t>i</a:t>
            </a:r>
            <a:r>
              <a:rPr sz="2800" b="1" spc="-10" dirty="0">
                <a:latin typeface="Calibri"/>
                <a:cs typeface="Calibri"/>
              </a:rPr>
              <a:t>gnal</a:t>
            </a:r>
            <a:r>
              <a:rPr sz="2800" b="1" spc="-5" dirty="0">
                <a:latin typeface="Calibri"/>
                <a:cs typeface="Calibri"/>
              </a:rPr>
              <a:t>s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spc="-10" dirty="0">
                <a:latin typeface="Calibri"/>
                <a:cs typeface="Calibri"/>
              </a:rPr>
              <a:t>of  practical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interest.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21665"/>
            <a:ext cx="30937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Laplace</a:t>
            </a:r>
            <a:r>
              <a:rPr spc="-100" dirty="0"/>
              <a:t> </a:t>
            </a:r>
            <a:r>
              <a:rPr spc="-35" dirty="0"/>
              <a:t>Transform</a:t>
            </a: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53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21665"/>
            <a:ext cx="41452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Why </a:t>
            </a:r>
            <a:r>
              <a:rPr dirty="0"/>
              <a:t>Laplace</a:t>
            </a:r>
            <a:r>
              <a:rPr spc="-45" dirty="0"/>
              <a:t> </a:t>
            </a:r>
            <a:r>
              <a:rPr spc="-35" dirty="0"/>
              <a:t>Transform?</a:t>
            </a:r>
          </a:p>
        </p:txBody>
      </p:sp>
      <p:sp>
        <p:nvSpPr>
          <p:cNvPr id="3" name="object 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86380" y="946429"/>
            <a:ext cx="3394075" cy="868680"/>
          </a:xfrm>
          <a:custGeom>
            <a:avLst/>
            <a:gdLst/>
            <a:ahLst/>
            <a:cxnLst/>
            <a:rect l="l" t="t" r="r" b="b"/>
            <a:pathLst>
              <a:path w="3394075" h="868680">
                <a:moveTo>
                  <a:pt x="3393802" y="868067"/>
                </a:moveTo>
                <a:lnTo>
                  <a:pt x="3363943" y="828495"/>
                </a:lnTo>
                <a:lnTo>
                  <a:pt x="3333260" y="789733"/>
                </a:lnTo>
                <a:lnTo>
                  <a:pt x="3301770" y="751790"/>
                </a:lnTo>
                <a:lnTo>
                  <a:pt x="3269489" y="714673"/>
                </a:lnTo>
                <a:lnTo>
                  <a:pt x="3236436" y="678392"/>
                </a:lnTo>
                <a:lnTo>
                  <a:pt x="3202626" y="642955"/>
                </a:lnTo>
                <a:lnTo>
                  <a:pt x="3168078" y="608369"/>
                </a:lnTo>
                <a:lnTo>
                  <a:pt x="3132808" y="574645"/>
                </a:lnTo>
                <a:lnTo>
                  <a:pt x="3096833" y="541790"/>
                </a:lnTo>
                <a:lnTo>
                  <a:pt x="3060171" y="509812"/>
                </a:lnTo>
                <a:lnTo>
                  <a:pt x="3022838" y="478721"/>
                </a:lnTo>
                <a:lnTo>
                  <a:pt x="2984851" y="448524"/>
                </a:lnTo>
                <a:lnTo>
                  <a:pt x="2946229" y="419230"/>
                </a:lnTo>
                <a:lnTo>
                  <a:pt x="2906986" y="390848"/>
                </a:lnTo>
                <a:lnTo>
                  <a:pt x="2867142" y="363386"/>
                </a:lnTo>
                <a:lnTo>
                  <a:pt x="2826712" y="336852"/>
                </a:lnTo>
                <a:lnTo>
                  <a:pt x="2785714" y="311255"/>
                </a:lnTo>
                <a:lnTo>
                  <a:pt x="2744165" y="286604"/>
                </a:lnTo>
                <a:lnTo>
                  <a:pt x="2702082" y="262906"/>
                </a:lnTo>
                <a:lnTo>
                  <a:pt x="2659482" y="240170"/>
                </a:lnTo>
                <a:lnTo>
                  <a:pt x="2616382" y="218406"/>
                </a:lnTo>
                <a:lnTo>
                  <a:pt x="2572799" y="197620"/>
                </a:lnTo>
                <a:lnTo>
                  <a:pt x="2528751" y="177822"/>
                </a:lnTo>
                <a:lnTo>
                  <a:pt x="2484254" y="159021"/>
                </a:lnTo>
                <a:lnTo>
                  <a:pt x="2439325" y="141224"/>
                </a:lnTo>
                <a:lnTo>
                  <a:pt x="2393982" y="124440"/>
                </a:lnTo>
                <a:lnTo>
                  <a:pt x="2348241" y="108677"/>
                </a:lnTo>
                <a:lnTo>
                  <a:pt x="2302120" y="93945"/>
                </a:lnTo>
                <a:lnTo>
                  <a:pt x="2255636" y="80250"/>
                </a:lnTo>
                <a:lnTo>
                  <a:pt x="2208806" y="67603"/>
                </a:lnTo>
                <a:lnTo>
                  <a:pt x="2161646" y="56011"/>
                </a:lnTo>
                <a:lnTo>
                  <a:pt x="2114175" y="45483"/>
                </a:lnTo>
                <a:lnTo>
                  <a:pt x="2066408" y="36028"/>
                </a:lnTo>
                <a:lnTo>
                  <a:pt x="2018363" y="27653"/>
                </a:lnTo>
                <a:lnTo>
                  <a:pt x="1970058" y="20367"/>
                </a:lnTo>
                <a:lnTo>
                  <a:pt x="1921509" y="14179"/>
                </a:lnTo>
                <a:lnTo>
                  <a:pt x="1872733" y="9097"/>
                </a:lnTo>
                <a:lnTo>
                  <a:pt x="1823747" y="5129"/>
                </a:lnTo>
                <a:lnTo>
                  <a:pt x="1774569" y="2285"/>
                </a:lnTo>
                <a:lnTo>
                  <a:pt x="1725216" y="572"/>
                </a:lnTo>
                <a:lnTo>
                  <a:pt x="1675704" y="0"/>
                </a:lnTo>
                <a:lnTo>
                  <a:pt x="1625515" y="464"/>
                </a:lnTo>
                <a:lnTo>
                  <a:pt x="1575487" y="2107"/>
                </a:lnTo>
                <a:lnTo>
                  <a:pt x="1525638" y="4918"/>
                </a:lnTo>
                <a:lnTo>
                  <a:pt x="1475985" y="8889"/>
                </a:lnTo>
                <a:lnTo>
                  <a:pt x="1426546" y="14010"/>
                </a:lnTo>
                <a:lnTo>
                  <a:pt x="1377340" y="20274"/>
                </a:lnTo>
                <a:lnTo>
                  <a:pt x="1328383" y="27672"/>
                </a:lnTo>
                <a:lnTo>
                  <a:pt x="1279694" y="36194"/>
                </a:lnTo>
                <a:lnTo>
                  <a:pt x="1231291" y="45831"/>
                </a:lnTo>
                <a:lnTo>
                  <a:pt x="1183190" y="56576"/>
                </a:lnTo>
                <a:lnTo>
                  <a:pt x="1135410" y="68418"/>
                </a:lnTo>
                <a:lnTo>
                  <a:pt x="1087969" y="81350"/>
                </a:lnTo>
                <a:lnTo>
                  <a:pt x="1040885" y="95363"/>
                </a:lnTo>
                <a:lnTo>
                  <a:pt x="994174" y="110446"/>
                </a:lnTo>
                <a:lnTo>
                  <a:pt x="947856" y="126593"/>
                </a:lnTo>
                <a:lnTo>
                  <a:pt x="901947" y="143794"/>
                </a:lnTo>
                <a:lnTo>
                  <a:pt x="856466" y="162040"/>
                </a:lnTo>
                <a:lnTo>
                  <a:pt x="811430" y="181322"/>
                </a:lnTo>
                <a:lnTo>
                  <a:pt x="766857" y="201632"/>
                </a:lnTo>
                <a:lnTo>
                  <a:pt x="722765" y="222960"/>
                </a:lnTo>
                <a:lnTo>
                  <a:pt x="679172" y="245299"/>
                </a:lnTo>
                <a:lnTo>
                  <a:pt x="636094" y="268638"/>
                </a:lnTo>
                <a:lnTo>
                  <a:pt x="593551" y="292970"/>
                </a:lnTo>
                <a:lnTo>
                  <a:pt x="551560" y="318285"/>
                </a:lnTo>
                <a:lnTo>
                  <a:pt x="510138" y="344575"/>
                </a:lnTo>
                <a:lnTo>
                  <a:pt x="469304" y="371830"/>
                </a:lnTo>
                <a:lnTo>
                  <a:pt x="429075" y="400043"/>
                </a:lnTo>
                <a:lnTo>
                  <a:pt x="389469" y="429203"/>
                </a:lnTo>
                <a:lnTo>
                  <a:pt x="350504" y="459303"/>
                </a:lnTo>
                <a:lnTo>
                  <a:pt x="312197" y="490334"/>
                </a:lnTo>
                <a:lnTo>
                  <a:pt x="274567" y="522286"/>
                </a:lnTo>
                <a:lnTo>
                  <a:pt x="237630" y="555151"/>
                </a:lnTo>
                <a:lnTo>
                  <a:pt x="201405" y="588920"/>
                </a:lnTo>
                <a:lnTo>
                  <a:pt x="165910" y="623585"/>
                </a:lnTo>
                <a:lnTo>
                  <a:pt x="131162" y="659136"/>
                </a:lnTo>
                <a:lnTo>
                  <a:pt x="97179" y="695564"/>
                </a:lnTo>
                <a:lnTo>
                  <a:pt x="63980" y="732861"/>
                </a:lnTo>
                <a:lnTo>
                  <a:pt x="31580" y="771019"/>
                </a:lnTo>
                <a:lnTo>
                  <a:pt x="0" y="810027"/>
                </a:lnTo>
              </a:path>
            </a:pathLst>
          </a:custGeom>
          <a:ln w="18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538" y="1713876"/>
            <a:ext cx="125149" cy="143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90266" y="987067"/>
            <a:ext cx="1438275" cy="56578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9"/>
              </a:spcBef>
            </a:pP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Laplace  </a:t>
            </a:r>
            <a:r>
              <a:rPr sz="1800" spc="-9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spc="1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spc="-7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70813" y="1819905"/>
            <a:ext cx="2209165" cy="28536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60960">
              <a:lnSpc>
                <a:spcPts val="2090"/>
              </a:lnSpc>
              <a:spcBef>
                <a:spcPts val="229"/>
              </a:spcBef>
            </a:pP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Frequency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domain  </a:t>
            </a:r>
            <a:r>
              <a:rPr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unknown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F(s), 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Alg</a:t>
            </a:r>
            <a:r>
              <a:rPr sz="18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Eqs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5080" marR="5080">
              <a:lnSpc>
                <a:spcPts val="2090"/>
              </a:lnSpc>
              <a:spcBef>
                <a:spcPts val="1375"/>
              </a:spcBef>
            </a:pP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Solve  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Algebraic  E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qu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spc="-7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67310" marR="410209">
              <a:lnSpc>
                <a:spcPts val="2090"/>
              </a:lnSpc>
              <a:spcBef>
                <a:spcPts val="1590"/>
              </a:spcBef>
            </a:pPr>
            <a:r>
              <a:rPr sz="1800" spc="5" dirty="0">
                <a:solidFill>
                  <a:srgbClr val="FF0000"/>
                </a:solidFill>
                <a:latin typeface="Times New Roman"/>
                <a:cs typeface="Times New Roman"/>
              </a:rPr>
              <a:t>Frequency</a:t>
            </a:r>
            <a:r>
              <a:rPr sz="18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domain  known</a:t>
            </a:r>
            <a:r>
              <a:rPr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F(s)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13565" y="2381719"/>
            <a:ext cx="0" cy="1708785"/>
          </a:xfrm>
          <a:custGeom>
            <a:avLst/>
            <a:gdLst/>
            <a:ahLst/>
            <a:cxnLst/>
            <a:rect l="l" t="t" r="r" b="b"/>
            <a:pathLst>
              <a:path h="1708785">
                <a:moveTo>
                  <a:pt x="0" y="0"/>
                </a:moveTo>
                <a:lnTo>
                  <a:pt x="0" y="1708509"/>
                </a:lnTo>
              </a:path>
            </a:pathLst>
          </a:custGeom>
          <a:ln w="1842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63683" y="4009503"/>
            <a:ext cx="111314" cy="135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07606" y="4107803"/>
            <a:ext cx="1236980" cy="56578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9"/>
              </a:spcBef>
            </a:pPr>
            <a:r>
              <a:rPr sz="1800" spc="-35" dirty="0">
                <a:latin typeface="Times New Roman"/>
                <a:cs typeface="Times New Roman"/>
              </a:rPr>
              <a:t>Time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domain  known </a:t>
            </a:r>
            <a:r>
              <a:rPr sz="1800" spc="-15" dirty="0">
                <a:latin typeface="Times New Roman"/>
                <a:cs typeface="Times New Roman"/>
              </a:rPr>
              <a:t>f(t)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21139" y="2326847"/>
            <a:ext cx="0" cy="1763395"/>
          </a:xfrm>
          <a:custGeom>
            <a:avLst/>
            <a:gdLst/>
            <a:ahLst/>
            <a:cxnLst/>
            <a:rect l="l" t="t" r="r" b="b"/>
            <a:pathLst>
              <a:path h="1763395">
                <a:moveTo>
                  <a:pt x="0" y="0"/>
                </a:moveTo>
                <a:lnTo>
                  <a:pt x="0" y="1763381"/>
                </a:lnTo>
              </a:path>
            </a:pathLst>
          </a:custGeom>
          <a:ln w="18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0876" y="4009503"/>
            <a:ext cx="111441" cy="135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52098" y="1765033"/>
            <a:ext cx="2757170" cy="165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>
              <a:lnSpc>
                <a:spcPts val="2125"/>
              </a:lnSpc>
              <a:spcBef>
                <a:spcPts val="100"/>
              </a:spcBef>
            </a:pPr>
            <a:r>
              <a:rPr sz="1800" spc="-3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domain</a:t>
            </a:r>
            <a:endParaRPr sz="1800">
              <a:latin typeface="Times New Roman"/>
              <a:cs typeface="Times New Roman"/>
            </a:endParaRPr>
          </a:p>
          <a:p>
            <a:pPr marL="186055">
              <a:lnSpc>
                <a:spcPts val="2125"/>
              </a:lnSpc>
            </a:pPr>
            <a:r>
              <a:rPr sz="1800" spc="10" dirty="0">
                <a:latin typeface="Times New Roman"/>
                <a:cs typeface="Times New Roman"/>
              </a:rPr>
              <a:t>unknown </a:t>
            </a:r>
            <a:r>
              <a:rPr sz="1800" spc="-20" dirty="0">
                <a:latin typeface="Times New Roman"/>
                <a:cs typeface="Times New Roman"/>
              </a:rPr>
              <a:t>f(t), </a:t>
            </a:r>
            <a:r>
              <a:rPr sz="1800" spc="10" dirty="0">
                <a:latin typeface="Times New Roman"/>
                <a:cs typeface="Times New Roman"/>
              </a:rPr>
              <a:t>d/dt, </a:t>
            </a:r>
            <a:r>
              <a:rPr sz="1800" spc="-30" dirty="0">
                <a:latin typeface="Times New Roman"/>
                <a:cs typeface="Times New Roman"/>
              </a:rPr>
              <a:t>Diff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Eqs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1693545">
              <a:lnSpc>
                <a:spcPts val="2090"/>
              </a:lnSpc>
            </a:pPr>
            <a:r>
              <a:rPr sz="1800" spc="-15" dirty="0">
                <a:latin typeface="Times New Roman"/>
                <a:cs typeface="Times New Roman"/>
              </a:rPr>
              <a:t>Solve  </a:t>
            </a:r>
            <a:r>
              <a:rPr sz="1800" spc="-10" dirty="0">
                <a:latin typeface="Times New Roman"/>
                <a:cs typeface="Times New Roman"/>
              </a:rPr>
              <a:t>D</a:t>
            </a:r>
            <a:r>
              <a:rPr sz="1800" spc="-70" dirty="0">
                <a:latin typeface="Times New Roman"/>
                <a:cs typeface="Times New Roman"/>
              </a:rPr>
              <a:t>i</a:t>
            </a:r>
            <a:r>
              <a:rPr sz="1800" spc="-30" dirty="0">
                <a:latin typeface="Times New Roman"/>
                <a:cs typeface="Times New Roman"/>
              </a:rPr>
              <a:t>ff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3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7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l  Equations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51475" y="4596622"/>
            <a:ext cx="3429000" cy="900430"/>
          </a:xfrm>
          <a:custGeom>
            <a:avLst/>
            <a:gdLst/>
            <a:ahLst/>
            <a:cxnLst/>
            <a:rect l="l" t="t" r="r" b="b"/>
            <a:pathLst>
              <a:path w="3429000" h="900429">
                <a:moveTo>
                  <a:pt x="0" y="108223"/>
                </a:moveTo>
                <a:lnTo>
                  <a:pt x="32040" y="146286"/>
                </a:lnTo>
                <a:lnTo>
                  <a:pt x="64861" y="183517"/>
                </a:lnTo>
                <a:lnTo>
                  <a:pt x="98447" y="219908"/>
                </a:lnTo>
                <a:lnTo>
                  <a:pt x="132779" y="255450"/>
                </a:lnTo>
                <a:lnTo>
                  <a:pt x="167842" y="290136"/>
                </a:lnTo>
                <a:lnTo>
                  <a:pt x="203617" y="323957"/>
                </a:lnTo>
                <a:lnTo>
                  <a:pt x="240088" y="356905"/>
                </a:lnTo>
                <a:lnTo>
                  <a:pt x="277238" y="388970"/>
                </a:lnTo>
                <a:lnTo>
                  <a:pt x="315049" y="420146"/>
                </a:lnTo>
                <a:lnTo>
                  <a:pt x="353505" y="450422"/>
                </a:lnTo>
                <a:lnTo>
                  <a:pt x="392589" y="479792"/>
                </a:lnTo>
                <a:lnTo>
                  <a:pt x="432284" y="508246"/>
                </a:lnTo>
                <a:lnTo>
                  <a:pt x="472571" y="535777"/>
                </a:lnTo>
                <a:lnTo>
                  <a:pt x="513436" y="562375"/>
                </a:lnTo>
                <a:lnTo>
                  <a:pt x="554860" y="588033"/>
                </a:lnTo>
                <a:lnTo>
                  <a:pt x="596826" y="612742"/>
                </a:lnTo>
                <a:lnTo>
                  <a:pt x="639317" y="636494"/>
                </a:lnTo>
                <a:lnTo>
                  <a:pt x="682317" y="659280"/>
                </a:lnTo>
                <a:lnTo>
                  <a:pt x="725808" y="681093"/>
                </a:lnTo>
                <a:lnTo>
                  <a:pt x="769774" y="701922"/>
                </a:lnTo>
                <a:lnTo>
                  <a:pt x="814196" y="721762"/>
                </a:lnTo>
                <a:lnTo>
                  <a:pt x="859058" y="740602"/>
                </a:lnTo>
                <a:lnTo>
                  <a:pt x="904344" y="758434"/>
                </a:lnTo>
                <a:lnTo>
                  <a:pt x="950035" y="775251"/>
                </a:lnTo>
                <a:lnTo>
                  <a:pt x="996116" y="791043"/>
                </a:lnTo>
                <a:lnTo>
                  <a:pt x="1042568" y="805803"/>
                </a:lnTo>
                <a:lnTo>
                  <a:pt x="1089375" y="819522"/>
                </a:lnTo>
                <a:lnTo>
                  <a:pt x="1136520" y="832191"/>
                </a:lnTo>
                <a:lnTo>
                  <a:pt x="1183985" y="843803"/>
                </a:lnTo>
                <a:lnTo>
                  <a:pt x="1231755" y="854348"/>
                </a:lnTo>
                <a:lnTo>
                  <a:pt x="1279811" y="863819"/>
                </a:lnTo>
                <a:lnTo>
                  <a:pt x="1328136" y="872207"/>
                </a:lnTo>
                <a:lnTo>
                  <a:pt x="1376714" y="879504"/>
                </a:lnTo>
                <a:lnTo>
                  <a:pt x="1425528" y="885702"/>
                </a:lnTo>
                <a:lnTo>
                  <a:pt x="1474559" y="890791"/>
                </a:lnTo>
                <a:lnTo>
                  <a:pt x="1523793" y="894764"/>
                </a:lnTo>
                <a:lnTo>
                  <a:pt x="1573210" y="897612"/>
                </a:lnTo>
                <a:lnTo>
                  <a:pt x="1622795" y="899327"/>
                </a:lnTo>
                <a:lnTo>
                  <a:pt x="1672531" y="899901"/>
                </a:lnTo>
                <a:lnTo>
                  <a:pt x="1722172" y="899225"/>
                </a:lnTo>
                <a:lnTo>
                  <a:pt x="1771648" y="897426"/>
                </a:lnTo>
                <a:lnTo>
                  <a:pt x="1820940" y="894511"/>
                </a:lnTo>
                <a:lnTo>
                  <a:pt x="1870034" y="890490"/>
                </a:lnTo>
                <a:lnTo>
                  <a:pt x="1918914" y="885371"/>
                </a:lnTo>
                <a:lnTo>
                  <a:pt x="1967562" y="879162"/>
                </a:lnTo>
                <a:lnTo>
                  <a:pt x="2015963" y="871870"/>
                </a:lnTo>
                <a:lnTo>
                  <a:pt x="2064100" y="863506"/>
                </a:lnTo>
                <a:lnTo>
                  <a:pt x="2111958" y="854076"/>
                </a:lnTo>
                <a:lnTo>
                  <a:pt x="2159521" y="843590"/>
                </a:lnTo>
                <a:lnTo>
                  <a:pt x="2206771" y="832056"/>
                </a:lnTo>
                <a:lnTo>
                  <a:pt x="2253694" y="819481"/>
                </a:lnTo>
                <a:lnTo>
                  <a:pt x="2300272" y="805875"/>
                </a:lnTo>
                <a:lnTo>
                  <a:pt x="2346490" y="791245"/>
                </a:lnTo>
                <a:lnTo>
                  <a:pt x="2392332" y="775601"/>
                </a:lnTo>
                <a:lnTo>
                  <a:pt x="2437781" y="758950"/>
                </a:lnTo>
                <a:lnTo>
                  <a:pt x="2482821" y="741300"/>
                </a:lnTo>
                <a:lnTo>
                  <a:pt x="2527437" y="722661"/>
                </a:lnTo>
                <a:lnTo>
                  <a:pt x="2571611" y="703040"/>
                </a:lnTo>
                <a:lnTo>
                  <a:pt x="2615328" y="682445"/>
                </a:lnTo>
                <a:lnTo>
                  <a:pt x="2658571" y="660886"/>
                </a:lnTo>
                <a:lnTo>
                  <a:pt x="2701325" y="638370"/>
                </a:lnTo>
                <a:lnTo>
                  <a:pt x="2743573" y="614905"/>
                </a:lnTo>
                <a:lnTo>
                  <a:pt x="2785300" y="590501"/>
                </a:lnTo>
                <a:lnTo>
                  <a:pt x="2826488" y="565165"/>
                </a:lnTo>
                <a:lnTo>
                  <a:pt x="2867122" y="538906"/>
                </a:lnTo>
                <a:lnTo>
                  <a:pt x="2907186" y="511732"/>
                </a:lnTo>
                <a:lnTo>
                  <a:pt x="2946663" y="483651"/>
                </a:lnTo>
                <a:lnTo>
                  <a:pt x="2985537" y="454673"/>
                </a:lnTo>
                <a:lnTo>
                  <a:pt x="3023793" y="424804"/>
                </a:lnTo>
                <a:lnTo>
                  <a:pt x="3061413" y="394053"/>
                </a:lnTo>
                <a:lnTo>
                  <a:pt x="3098383" y="362430"/>
                </a:lnTo>
                <a:lnTo>
                  <a:pt x="3134685" y="329941"/>
                </a:lnTo>
                <a:lnTo>
                  <a:pt x="3170303" y="296596"/>
                </a:lnTo>
                <a:lnTo>
                  <a:pt x="3205222" y="262403"/>
                </a:lnTo>
                <a:lnTo>
                  <a:pt x="3239425" y="227369"/>
                </a:lnTo>
                <a:lnTo>
                  <a:pt x="3272897" y="191505"/>
                </a:lnTo>
                <a:lnTo>
                  <a:pt x="3305620" y="154817"/>
                </a:lnTo>
                <a:lnTo>
                  <a:pt x="3337578" y="117314"/>
                </a:lnTo>
                <a:lnTo>
                  <a:pt x="3368757" y="79004"/>
                </a:lnTo>
                <a:lnTo>
                  <a:pt x="3399138" y="39897"/>
                </a:lnTo>
                <a:lnTo>
                  <a:pt x="3428707" y="0"/>
                </a:lnTo>
              </a:path>
            </a:pathLst>
          </a:custGeom>
          <a:ln w="18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4313" y="4674304"/>
            <a:ext cx="126672" cy="1420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76089" y="5563026"/>
            <a:ext cx="981075" cy="8312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9"/>
              </a:spcBef>
            </a:pP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Inverse  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Laplace  </a:t>
            </a:r>
            <a:r>
              <a:rPr sz="1800" spc="-9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800" spc="1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800" spc="3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9" name="object 19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54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8072" y="996442"/>
            <a:ext cx="2840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86865" algn="l"/>
                <a:tab pos="2167890" algn="l"/>
              </a:tabLst>
            </a:pPr>
            <a:r>
              <a:rPr sz="2800" spc="-5" dirty="0">
                <a:latin typeface="Calibri"/>
                <a:cs typeface="Calibri"/>
              </a:rPr>
              <a:t>equ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tion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ti</a:t>
            </a:r>
            <a:r>
              <a:rPr sz="2800" spc="-15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2362326"/>
            <a:ext cx="8302625" cy="3823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Initial </a:t>
            </a:r>
            <a:r>
              <a:rPr sz="2800" spc="-10" dirty="0">
                <a:latin typeface="Calibri"/>
                <a:cs typeface="Calibri"/>
              </a:rPr>
              <a:t>conditions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0" dirty="0">
                <a:latin typeface="Calibri"/>
                <a:cs typeface="Calibri"/>
              </a:rPr>
              <a:t>automatically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incorporated.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Laplace </a:t>
            </a:r>
            <a:r>
              <a:rPr sz="2800" spc="-20" dirty="0">
                <a:latin typeface="Calibri"/>
                <a:cs typeface="Calibri"/>
              </a:rPr>
              <a:t>transform </a:t>
            </a:r>
            <a:r>
              <a:rPr sz="2800" spc="-15" dirty="0">
                <a:latin typeface="Calibri"/>
                <a:cs typeface="Calibri"/>
              </a:rPr>
              <a:t>provides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easy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&amp; </a:t>
            </a:r>
            <a:r>
              <a:rPr sz="2800" spc="-25" dirty="0">
                <a:latin typeface="Calibri"/>
                <a:cs typeface="Calibri"/>
              </a:rPr>
              <a:t>effective  </a:t>
            </a:r>
            <a:r>
              <a:rPr sz="2800" spc="-5" dirty="0">
                <a:latin typeface="Calibri"/>
                <a:cs typeface="Calibri"/>
              </a:rPr>
              <a:t>solution of </a:t>
            </a:r>
            <a:r>
              <a:rPr sz="2800" spc="-15" dirty="0">
                <a:latin typeface="Calibri"/>
                <a:cs typeface="Calibri"/>
              </a:rPr>
              <a:t>many </a:t>
            </a:r>
            <a:r>
              <a:rPr sz="2800" spc="-10" dirty="0">
                <a:latin typeface="Calibri"/>
                <a:cs typeface="Calibri"/>
              </a:rPr>
              <a:t>problems </a:t>
            </a:r>
            <a:r>
              <a:rPr sz="2800" spc="-5" dirty="0">
                <a:latin typeface="Calibri"/>
                <a:cs typeface="Calibri"/>
              </a:rPr>
              <a:t>arising </a:t>
            </a:r>
            <a:r>
              <a:rPr sz="2800" spc="-10" dirty="0">
                <a:latin typeface="Calibri"/>
                <a:cs typeface="Calibri"/>
              </a:rPr>
              <a:t>in automatic </a:t>
            </a:r>
            <a:r>
              <a:rPr sz="2800" spc="-20" dirty="0">
                <a:latin typeface="Calibri"/>
                <a:cs typeface="Calibri"/>
              </a:rPr>
              <a:t>control  </a:t>
            </a:r>
            <a:r>
              <a:rPr sz="2800" spc="-25" dirty="0">
                <a:latin typeface="Calibri"/>
                <a:cs typeface="Calibri"/>
              </a:rPr>
              <a:t>systems.</a:t>
            </a:r>
            <a:endParaRPr sz="2800">
              <a:latin typeface="Calibri"/>
              <a:cs typeface="Calibri"/>
            </a:endParaRPr>
          </a:p>
          <a:p>
            <a:pPr marL="355600" marR="8255" indent="-342900" algn="just">
              <a:lnSpc>
                <a:spcPct val="15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Laplace </a:t>
            </a:r>
            <a:r>
              <a:rPr sz="2800" spc="-20" dirty="0">
                <a:latin typeface="Calibri"/>
                <a:cs typeface="Calibri"/>
              </a:rPr>
              <a:t>transform </a:t>
            </a:r>
            <a:r>
              <a:rPr sz="2800" spc="-10" dirty="0">
                <a:latin typeface="Calibri"/>
                <a:cs typeface="Calibri"/>
              </a:rPr>
              <a:t>allows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use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graphical  </a:t>
            </a:r>
            <a:r>
              <a:rPr sz="2800" spc="-10" dirty="0">
                <a:latin typeface="Calibri"/>
                <a:cs typeface="Calibri"/>
              </a:rPr>
              <a:t>techniques,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predicting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performance.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07975"/>
            <a:ext cx="5276215" cy="1880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Advantages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of Laplace</a:t>
            </a:r>
            <a:r>
              <a:rPr sz="2800" b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35" dirty="0">
                <a:solidFill>
                  <a:srgbClr val="FF0000"/>
                </a:solidFill>
                <a:latin typeface="Calibri"/>
                <a:cs typeface="Calibri"/>
              </a:rPr>
              <a:t>Transform</a:t>
            </a:r>
            <a:endParaRPr sz="2800">
              <a:latin typeface="Calibri"/>
              <a:cs typeface="Calibri"/>
            </a:endParaRPr>
          </a:p>
          <a:p>
            <a:pPr marL="431800" marR="5080" indent="-342900">
              <a:lnSpc>
                <a:spcPct val="150000"/>
              </a:lnSpc>
              <a:spcBef>
                <a:spcPts val="1170"/>
              </a:spcBef>
              <a:buFont typeface="Wingdings"/>
              <a:buChar char=""/>
              <a:tabLst>
                <a:tab pos="431800" algn="l"/>
                <a:tab pos="1910080" algn="l"/>
                <a:tab pos="2490470" algn="l"/>
                <a:tab pos="3683000" algn="l"/>
              </a:tabLst>
            </a:pPr>
            <a:r>
              <a:rPr sz="2800" spc="-10" dirty="0">
                <a:latin typeface="Calibri"/>
                <a:cs typeface="Calibri"/>
              </a:rPr>
              <a:t>Solu</a:t>
            </a:r>
            <a:r>
              <a:rPr sz="2800" spc="-1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ion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4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30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35" dirty="0">
                <a:latin typeface="Calibri"/>
                <a:cs typeface="Calibri"/>
              </a:rPr>
              <a:t>f</a:t>
            </a:r>
            <a:r>
              <a:rPr sz="2800" spc="-8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ial  </a:t>
            </a:r>
            <a:r>
              <a:rPr sz="2800" spc="-25" dirty="0">
                <a:latin typeface="Calibri"/>
                <a:cs typeface="Calibri"/>
              </a:rPr>
              <a:t>systems </a:t>
            </a:r>
            <a:r>
              <a:rPr sz="2800" spc="-10" dirty="0">
                <a:latin typeface="Calibri"/>
                <a:cs typeface="Calibri"/>
              </a:rPr>
              <a:t>can be </a:t>
            </a:r>
            <a:r>
              <a:rPr sz="2800" spc="-5" dirty="0">
                <a:latin typeface="Calibri"/>
                <a:cs typeface="Calibri"/>
              </a:rPr>
              <a:t>easily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obtained.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55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8247"/>
            <a:ext cx="7727315" cy="1430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Laplace </a:t>
            </a:r>
            <a:r>
              <a:rPr sz="3200" b="1" spc="-35" dirty="0">
                <a:solidFill>
                  <a:srgbClr val="FF0000"/>
                </a:solidFill>
                <a:latin typeface="Calibri"/>
                <a:cs typeface="Calibri"/>
              </a:rPr>
              <a:t>Transform-</a:t>
            </a:r>
            <a:r>
              <a:rPr sz="32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Definition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The Laplace </a:t>
            </a:r>
            <a:r>
              <a:rPr sz="2800" spc="-25" dirty="0">
                <a:latin typeface="Calibri"/>
                <a:cs typeface="Calibri"/>
              </a:rPr>
              <a:t>transform </a:t>
            </a:r>
            <a:r>
              <a:rPr sz="2800" spc="-5" dirty="0">
                <a:latin typeface="Calibri"/>
                <a:cs typeface="Calibri"/>
              </a:rPr>
              <a:t>of a function, </a:t>
            </a:r>
            <a:r>
              <a:rPr sz="2800" i="1" spc="-5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),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defined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214242"/>
            <a:ext cx="8300720" cy="216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where 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) </a:t>
            </a:r>
            <a:r>
              <a:rPr sz="2400" spc="-10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symbol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Laplace </a:t>
            </a:r>
            <a:r>
              <a:rPr sz="2400" spc="-15" dirty="0">
                <a:latin typeface="Calibri"/>
                <a:cs typeface="Calibri"/>
              </a:rPr>
              <a:t>transform, </a:t>
            </a:r>
            <a:r>
              <a:rPr sz="2400" dirty="0">
                <a:latin typeface="Calibri"/>
                <a:cs typeface="Calibri"/>
              </a:rPr>
              <a:t>L is the </a:t>
            </a:r>
            <a:r>
              <a:rPr sz="2400" spc="-5" dirty="0">
                <a:latin typeface="Calibri"/>
                <a:cs typeface="Calibri"/>
              </a:rPr>
              <a:t>Laplace  </a:t>
            </a:r>
            <a:r>
              <a:rPr sz="2400" spc="-15" dirty="0">
                <a:latin typeface="Calibri"/>
                <a:cs typeface="Calibri"/>
              </a:rPr>
              <a:t>transform </a:t>
            </a:r>
            <a:r>
              <a:rPr sz="2400" spc="-40" dirty="0">
                <a:latin typeface="Calibri"/>
                <a:cs typeface="Calibri"/>
              </a:rPr>
              <a:t>operator,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some function of </a:t>
            </a:r>
            <a:r>
              <a:rPr sz="2400" dirty="0">
                <a:latin typeface="Calibri"/>
                <a:cs typeface="Calibri"/>
              </a:rPr>
              <a:t>time, </a:t>
            </a:r>
            <a:r>
              <a:rPr sz="2400" i="1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2400" i="1" spc="-5" dirty="0">
                <a:latin typeface="Calibri"/>
                <a:cs typeface="Calibri"/>
              </a:rPr>
              <a:t>Note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operator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transforms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domain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i="1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domain function, </a:t>
            </a:r>
            <a:r>
              <a:rPr sz="2400" i="1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). </a:t>
            </a:r>
            <a:r>
              <a:rPr sz="2400" i="1" dirty="0">
                <a:latin typeface="Calibri"/>
                <a:cs typeface="Calibri"/>
              </a:rPr>
              <a:t>s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i="1" spc="-15" dirty="0">
                <a:latin typeface="Calibri"/>
                <a:cs typeface="Calibri"/>
              </a:rPr>
              <a:t>complex</a:t>
            </a:r>
            <a:r>
              <a:rPr sz="2400" i="1" spc="-8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variable</a:t>
            </a:r>
            <a:r>
              <a:rPr sz="240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5384698"/>
            <a:ext cx="1185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/>
                <a:cs typeface="Calibri"/>
              </a:rPr>
              <a:t>s = a +</a:t>
            </a:r>
            <a:r>
              <a:rPr sz="2400" i="1" spc="-114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bj</a:t>
            </a:r>
            <a:r>
              <a:rPr sz="240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0000" y="2354238"/>
            <a:ext cx="772795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59765" algn="l"/>
              </a:tabLst>
            </a:pPr>
            <a:r>
              <a:rPr sz="3250" spc="-295" dirty="0">
                <a:latin typeface="Symbol"/>
                <a:cs typeface="Symbol"/>
              </a:rPr>
              <a:t></a:t>
            </a:r>
            <a:r>
              <a:rPr sz="3250" spc="-295" dirty="0">
                <a:latin typeface="Times New Roman"/>
                <a:cs typeface="Times New Roman"/>
              </a:rPr>
              <a:t>	</a:t>
            </a:r>
            <a:r>
              <a:rPr sz="3250" spc="-295" dirty="0">
                <a:latin typeface="Symbol"/>
                <a:cs typeface="Symbol"/>
              </a:rPr>
              <a:t>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1972" y="2363842"/>
            <a:ext cx="362585" cy="5022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100" spc="-245" dirty="0">
                <a:latin typeface="Symbol"/>
                <a:cs typeface="Symbol"/>
              </a:rPr>
              <a:t></a:t>
            </a:r>
            <a:r>
              <a:rPr sz="3100" spc="204" dirty="0">
                <a:latin typeface="Times New Roman"/>
                <a:cs typeface="Times New Roman"/>
              </a:rPr>
              <a:t> </a:t>
            </a:r>
            <a:r>
              <a:rPr sz="3100" spc="-245" dirty="0">
                <a:latin typeface="Symbol"/>
                <a:cs typeface="Symbol"/>
              </a:rPr>
              <a:t>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3630" y="2691207"/>
            <a:ext cx="139700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2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9773" y="2436933"/>
            <a:ext cx="70612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08610" algn="l"/>
                <a:tab pos="557530" algn="l"/>
              </a:tabLst>
            </a:pPr>
            <a:r>
              <a:rPr sz="2350" i="1" spc="10" dirty="0">
                <a:latin typeface="Times New Roman"/>
                <a:cs typeface="Times New Roman"/>
              </a:rPr>
              <a:t>f	t	</a:t>
            </a:r>
            <a:r>
              <a:rPr sz="2350" i="1" spc="20" dirty="0">
                <a:latin typeface="Times New Roman"/>
                <a:cs typeface="Times New Roman"/>
              </a:rPr>
              <a:t>e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2325" y="2436933"/>
            <a:ext cx="164274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28065" algn="l"/>
              </a:tabLst>
            </a:pPr>
            <a:r>
              <a:rPr sz="2350" i="1" spc="20" dirty="0">
                <a:latin typeface="Times New Roman"/>
                <a:cs typeface="Times New Roman"/>
              </a:rPr>
              <a:t>dt	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spc="25" dirty="0">
                <a:latin typeface="Times New Roman"/>
                <a:cs typeface="Times New Roman"/>
              </a:rPr>
              <a:t>1</a:t>
            </a:r>
            <a:r>
              <a:rPr sz="2350" spc="-40" dirty="0">
                <a:latin typeface="Times New Roman"/>
                <a:cs typeface="Times New Roman"/>
              </a:rPr>
              <a:t>-</a:t>
            </a:r>
            <a:r>
              <a:rPr sz="2350" spc="20" dirty="0">
                <a:latin typeface="Times New Roman"/>
                <a:cs typeface="Times New Roman"/>
              </a:rPr>
              <a:t>1)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39131" y="2296944"/>
            <a:ext cx="18859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35" dirty="0">
                <a:latin typeface="Symbol"/>
                <a:cs typeface="Symbol"/>
              </a:rPr>
              <a:t>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1607" y="2376857"/>
            <a:ext cx="32067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150" dirty="0">
                <a:latin typeface="Symbol"/>
                <a:cs typeface="Symbol"/>
              </a:rPr>
              <a:t></a:t>
            </a:r>
            <a:r>
              <a:rPr sz="1750" i="1" spc="15" dirty="0">
                <a:latin typeface="Times New Roman"/>
                <a:cs typeface="Times New Roman"/>
              </a:rPr>
              <a:t>st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6912" y="2394506"/>
            <a:ext cx="151130" cy="570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50" spc="10" dirty="0">
                <a:latin typeface="Symbol"/>
                <a:cs typeface="Symbol"/>
              </a:rPr>
              <a:t>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8458" y="2436932"/>
            <a:ext cx="2088514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75715" algn="l"/>
                <a:tab pos="1908175" algn="l"/>
              </a:tabLst>
            </a:pPr>
            <a:r>
              <a:rPr sz="2350" i="1" spc="30" dirty="0">
                <a:latin typeface="Times New Roman"/>
                <a:cs typeface="Times New Roman"/>
              </a:rPr>
              <a:t>F</a:t>
            </a:r>
            <a:r>
              <a:rPr sz="2350" i="1" spc="-330" dirty="0">
                <a:latin typeface="Times New Roman"/>
                <a:cs typeface="Times New Roman"/>
              </a:rPr>
              <a:t> </a:t>
            </a:r>
            <a:r>
              <a:rPr sz="2350" spc="114" dirty="0">
                <a:latin typeface="Times New Roman"/>
                <a:cs typeface="Times New Roman"/>
              </a:rPr>
              <a:t>(</a:t>
            </a:r>
            <a:r>
              <a:rPr sz="2350" i="1" spc="95" dirty="0">
                <a:latin typeface="Times New Roman"/>
                <a:cs typeface="Times New Roman"/>
              </a:rPr>
              <a:t>s</a:t>
            </a:r>
            <a:r>
              <a:rPr sz="2350" spc="15" dirty="0">
                <a:latin typeface="Times New Roman"/>
                <a:cs typeface="Times New Roman"/>
              </a:rPr>
              <a:t>)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Symbol"/>
                <a:cs typeface="Symbol"/>
              </a:rPr>
              <a:t></a:t>
            </a:r>
            <a:r>
              <a:rPr sz="2350" spc="-7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Arial"/>
                <a:cs typeface="Arial"/>
              </a:rPr>
              <a:t>L</a:t>
            </a:r>
            <a:r>
              <a:rPr sz="2350" dirty="0">
                <a:latin typeface="Arial"/>
                <a:cs typeface="Arial"/>
              </a:rPr>
              <a:t>	</a:t>
            </a:r>
            <a:r>
              <a:rPr sz="2350" i="1" spc="10" dirty="0">
                <a:latin typeface="Times New Roman"/>
                <a:cs typeface="Times New Roman"/>
              </a:rPr>
              <a:t>f</a:t>
            </a:r>
            <a:r>
              <a:rPr sz="2350" i="1" spc="-1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i="1" spc="170" dirty="0">
                <a:latin typeface="Times New Roman"/>
                <a:cs typeface="Times New Roman"/>
              </a:rPr>
              <a:t>t</a:t>
            </a:r>
            <a:r>
              <a:rPr sz="2350" spc="15" dirty="0">
                <a:latin typeface="Times New Roman"/>
                <a:cs typeface="Times New Roman"/>
              </a:rPr>
              <a:t>)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25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7190" y="5597669"/>
            <a:ext cx="31115" cy="17780"/>
          </a:xfrm>
          <a:custGeom>
            <a:avLst/>
            <a:gdLst/>
            <a:ahLst/>
            <a:cxnLst/>
            <a:rect l="l" t="t" r="r" b="b"/>
            <a:pathLst>
              <a:path w="31114" h="17779">
                <a:moveTo>
                  <a:pt x="0" y="17203"/>
                </a:moveTo>
                <a:lnTo>
                  <a:pt x="3106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48558" y="5597669"/>
            <a:ext cx="74295" cy="118745"/>
          </a:xfrm>
          <a:custGeom>
            <a:avLst/>
            <a:gdLst/>
            <a:ahLst/>
            <a:cxnLst/>
            <a:rect l="l" t="t" r="r" b="b"/>
            <a:pathLst>
              <a:path w="74294" h="118745">
                <a:moveTo>
                  <a:pt x="0" y="0"/>
                </a:moveTo>
                <a:lnTo>
                  <a:pt x="73918" y="1182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22476" y="5403216"/>
            <a:ext cx="80010" cy="313055"/>
          </a:xfrm>
          <a:custGeom>
            <a:avLst/>
            <a:gdLst/>
            <a:ahLst/>
            <a:cxnLst/>
            <a:rect l="l" t="t" r="r" b="b"/>
            <a:pathLst>
              <a:path w="80010" h="313054">
                <a:moveTo>
                  <a:pt x="0" y="313029"/>
                </a:moveTo>
                <a:lnTo>
                  <a:pt x="79825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02302" y="5402916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0" y="0"/>
                </a:moveTo>
                <a:lnTo>
                  <a:pt x="3171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09427" y="5389708"/>
            <a:ext cx="505459" cy="321310"/>
          </a:xfrm>
          <a:custGeom>
            <a:avLst/>
            <a:gdLst/>
            <a:ahLst/>
            <a:cxnLst/>
            <a:rect l="l" t="t" r="r" b="b"/>
            <a:pathLst>
              <a:path w="505460" h="321310">
                <a:moveTo>
                  <a:pt x="55065" y="212268"/>
                </a:moveTo>
                <a:lnTo>
                  <a:pt x="25460" y="212268"/>
                </a:lnTo>
                <a:lnTo>
                  <a:pt x="100009" y="321007"/>
                </a:lnTo>
                <a:lnTo>
                  <a:pt x="115232" y="321007"/>
                </a:lnTo>
                <a:lnTo>
                  <a:pt x="123138" y="289981"/>
                </a:lnTo>
                <a:lnTo>
                  <a:pt x="107772" y="289981"/>
                </a:lnTo>
                <a:lnTo>
                  <a:pt x="55065" y="212268"/>
                </a:lnTo>
                <a:close/>
              </a:path>
              <a:path w="505460" h="321310">
                <a:moveTo>
                  <a:pt x="505034" y="0"/>
                </a:moveTo>
                <a:lnTo>
                  <a:pt x="181691" y="0"/>
                </a:lnTo>
                <a:lnTo>
                  <a:pt x="107772" y="289981"/>
                </a:lnTo>
                <a:lnTo>
                  <a:pt x="123138" y="289981"/>
                </a:lnTo>
                <a:lnTo>
                  <a:pt x="193190" y="15043"/>
                </a:lnTo>
                <a:lnTo>
                  <a:pt x="505034" y="15043"/>
                </a:lnTo>
                <a:lnTo>
                  <a:pt x="505034" y="0"/>
                </a:lnTo>
                <a:close/>
              </a:path>
              <a:path w="505460" h="321310">
                <a:moveTo>
                  <a:pt x="41932" y="192905"/>
                </a:moveTo>
                <a:lnTo>
                  <a:pt x="0" y="215339"/>
                </a:lnTo>
                <a:lnTo>
                  <a:pt x="4657" y="223941"/>
                </a:lnTo>
                <a:lnTo>
                  <a:pt x="25460" y="212268"/>
                </a:lnTo>
                <a:lnTo>
                  <a:pt x="55065" y="212268"/>
                </a:lnTo>
                <a:lnTo>
                  <a:pt x="41932" y="192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83939" y="5372400"/>
            <a:ext cx="958215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26110" algn="l"/>
              </a:tabLst>
            </a:pPr>
            <a:r>
              <a:rPr sz="2350" i="1" spc="10" dirty="0">
                <a:latin typeface="Times New Roman"/>
                <a:cs typeface="Times New Roman"/>
              </a:rPr>
              <a:t>j</a:t>
            </a:r>
            <a:r>
              <a:rPr sz="2350" i="1" spc="50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Times New Roman"/>
                <a:cs typeface="Times New Roman"/>
              </a:rPr>
              <a:t>B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15" dirty="0">
                <a:latin typeface="Symbol"/>
                <a:cs typeface="Symbol"/>
              </a:rPr>
              <a:t></a:t>
            </a:r>
            <a:r>
              <a:rPr sz="2350" spc="2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23" name="object 23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56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22631"/>
            <a:ext cx="427164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10" dirty="0"/>
              <a:t>Standard </a:t>
            </a:r>
            <a:r>
              <a:rPr sz="2900" spc="-5" dirty="0"/>
              <a:t>Laplace</a:t>
            </a:r>
            <a:r>
              <a:rPr sz="2900" spc="-65" dirty="0"/>
              <a:t> </a:t>
            </a:r>
            <a:r>
              <a:rPr sz="2900" spc="-30" dirty="0"/>
              <a:t>Transform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472196" y="834810"/>
            <a:ext cx="410146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72410" algn="l"/>
              </a:tabLst>
            </a:pPr>
            <a:r>
              <a:rPr sz="1450" i="1" spc="100" dirty="0">
                <a:latin typeface="Times New Roman"/>
                <a:cs typeface="Times New Roman"/>
              </a:rPr>
              <a:t>f</a:t>
            </a:r>
            <a:r>
              <a:rPr sz="1450" i="1" spc="50" dirty="0">
                <a:latin typeface="Times New Roman"/>
                <a:cs typeface="Times New Roman"/>
              </a:rPr>
              <a:t> </a:t>
            </a:r>
            <a:r>
              <a:rPr sz="1450" spc="140" dirty="0">
                <a:latin typeface="Times New Roman"/>
                <a:cs typeface="Times New Roman"/>
              </a:rPr>
              <a:t>(</a:t>
            </a:r>
            <a:r>
              <a:rPr sz="1450" i="1" spc="140" dirty="0">
                <a:latin typeface="Times New Roman"/>
                <a:cs typeface="Times New Roman"/>
              </a:rPr>
              <a:t>t</a:t>
            </a:r>
            <a:r>
              <a:rPr sz="1450" spc="140" dirty="0">
                <a:latin typeface="Times New Roman"/>
                <a:cs typeface="Times New Roman"/>
              </a:rPr>
              <a:t>)	</a:t>
            </a:r>
            <a:r>
              <a:rPr sz="1450" i="1" spc="220" dirty="0">
                <a:latin typeface="Times New Roman"/>
                <a:cs typeface="Times New Roman"/>
              </a:rPr>
              <a:t>F</a:t>
            </a:r>
            <a:r>
              <a:rPr sz="1450" spc="220" dirty="0">
                <a:latin typeface="Times New Roman"/>
                <a:cs typeface="Times New Roman"/>
              </a:rPr>
              <a:t>(</a:t>
            </a:r>
            <a:r>
              <a:rPr sz="1450" i="1" spc="220" dirty="0">
                <a:latin typeface="Times New Roman"/>
                <a:cs typeface="Times New Roman"/>
              </a:rPr>
              <a:t>s</a:t>
            </a:r>
            <a:r>
              <a:rPr sz="1450" spc="220" dirty="0">
                <a:latin typeface="Times New Roman"/>
                <a:cs typeface="Times New Roman"/>
              </a:rPr>
              <a:t>)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225" dirty="0">
                <a:latin typeface="Symbol"/>
                <a:cs typeface="Symbol"/>
              </a:rPr>
              <a:t></a:t>
            </a:r>
            <a:r>
              <a:rPr sz="1450" spc="45" dirty="0">
                <a:latin typeface="Times New Roman"/>
                <a:cs typeface="Times New Roman"/>
              </a:rPr>
              <a:t> </a:t>
            </a:r>
            <a:r>
              <a:rPr sz="1450" i="1" spc="125" dirty="0">
                <a:latin typeface="Times New Roman"/>
                <a:cs typeface="Times New Roman"/>
              </a:rPr>
              <a:t>L</a:t>
            </a:r>
            <a:r>
              <a:rPr sz="1450" spc="125" dirty="0">
                <a:latin typeface="Times New Roman"/>
                <a:cs typeface="Times New Roman"/>
              </a:rPr>
              <a:t>[</a:t>
            </a:r>
            <a:r>
              <a:rPr sz="1450" spc="-30" dirty="0">
                <a:latin typeface="Times New Roman"/>
                <a:cs typeface="Times New Roman"/>
              </a:rPr>
              <a:t> </a:t>
            </a:r>
            <a:r>
              <a:rPr sz="1450" i="1" spc="114" dirty="0">
                <a:latin typeface="Times New Roman"/>
                <a:cs typeface="Times New Roman"/>
              </a:rPr>
              <a:t>f</a:t>
            </a:r>
            <a:r>
              <a:rPr sz="1450" i="1" spc="25" dirty="0">
                <a:latin typeface="Times New Roman"/>
                <a:cs typeface="Times New Roman"/>
              </a:rPr>
              <a:t> </a:t>
            </a:r>
            <a:r>
              <a:rPr sz="1450" spc="130" dirty="0">
                <a:latin typeface="Times New Roman"/>
                <a:cs typeface="Times New Roman"/>
              </a:rPr>
              <a:t>(</a:t>
            </a:r>
            <a:r>
              <a:rPr sz="1450" i="1" spc="130" dirty="0">
                <a:latin typeface="Times New Roman"/>
                <a:cs typeface="Times New Roman"/>
              </a:rPr>
              <a:t>t</a:t>
            </a:r>
            <a:r>
              <a:rPr sz="1450" spc="130" dirty="0">
                <a:latin typeface="Times New Roman"/>
                <a:cs typeface="Times New Roman"/>
              </a:rPr>
              <a:t>)]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799" y="849243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6819" y="0"/>
                </a:lnTo>
              </a:path>
            </a:pathLst>
          </a:custGeom>
          <a:ln w="2212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936" y="839103"/>
            <a:ext cx="2794635" cy="0"/>
          </a:xfrm>
          <a:custGeom>
            <a:avLst/>
            <a:gdLst/>
            <a:ahLst/>
            <a:cxnLst/>
            <a:rect l="l" t="t" r="r" b="b"/>
            <a:pathLst>
              <a:path w="2794635">
                <a:moveTo>
                  <a:pt x="0" y="0"/>
                </a:moveTo>
                <a:lnTo>
                  <a:pt x="2794546" y="0"/>
                </a:lnTo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1619" y="838181"/>
            <a:ext cx="27305" cy="22225"/>
          </a:xfrm>
          <a:custGeom>
            <a:avLst/>
            <a:gdLst/>
            <a:ahLst/>
            <a:cxnLst/>
            <a:rect l="l" t="t" r="r" b="b"/>
            <a:pathLst>
              <a:path w="27305" h="22225">
                <a:moveTo>
                  <a:pt x="0" y="22124"/>
                </a:moveTo>
                <a:lnTo>
                  <a:pt x="27276" y="22124"/>
                </a:lnTo>
                <a:lnTo>
                  <a:pt x="27276" y="0"/>
                </a:lnTo>
                <a:lnTo>
                  <a:pt x="0" y="0"/>
                </a:lnTo>
                <a:lnTo>
                  <a:pt x="0" y="221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02755" y="839103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003" y="0"/>
                </a:lnTo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02755" y="839103"/>
            <a:ext cx="0" cy="2032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0"/>
                </a:moveTo>
                <a:lnTo>
                  <a:pt x="0" y="20281"/>
                </a:lnTo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8896" y="849243"/>
            <a:ext cx="2770505" cy="0"/>
          </a:xfrm>
          <a:custGeom>
            <a:avLst/>
            <a:gdLst/>
            <a:ahLst/>
            <a:cxnLst/>
            <a:rect l="l" t="t" r="r" b="b"/>
            <a:pathLst>
              <a:path w="2770504">
                <a:moveTo>
                  <a:pt x="0" y="0"/>
                </a:moveTo>
                <a:lnTo>
                  <a:pt x="2769921" y="0"/>
                </a:lnTo>
              </a:path>
            </a:pathLst>
          </a:custGeom>
          <a:ln w="2212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30032" y="839103"/>
            <a:ext cx="2767965" cy="0"/>
          </a:xfrm>
          <a:custGeom>
            <a:avLst/>
            <a:gdLst/>
            <a:ahLst/>
            <a:cxnLst/>
            <a:rect l="l" t="t" r="r" b="b"/>
            <a:pathLst>
              <a:path w="2767965">
                <a:moveTo>
                  <a:pt x="0" y="0"/>
                </a:moveTo>
                <a:lnTo>
                  <a:pt x="2767648" y="0"/>
                </a:lnTo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98817" y="838181"/>
            <a:ext cx="27305" cy="22225"/>
          </a:xfrm>
          <a:custGeom>
            <a:avLst/>
            <a:gdLst/>
            <a:ahLst/>
            <a:cxnLst/>
            <a:rect l="l" t="t" r="r" b="b"/>
            <a:pathLst>
              <a:path w="27304" h="22225">
                <a:moveTo>
                  <a:pt x="0" y="22124"/>
                </a:moveTo>
                <a:lnTo>
                  <a:pt x="27276" y="22124"/>
                </a:lnTo>
                <a:lnTo>
                  <a:pt x="27276" y="0"/>
                </a:lnTo>
                <a:lnTo>
                  <a:pt x="0" y="0"/>
                </a:lnTo>
                <a:lnTo>
                  <a:pt x="0" y="221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99954" y="839103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003" y="0"/>
                </a:lnTo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99954" y="839103"/>
            <a:ext cx="0" cy="20320"/>
          </a:xfrm>
          <a:custGeom>
            <a:avLst/>
            <a:gdLst/>
            <a:ahLst/>
            <a:cxnLst/>
            <a:rect l="l" t="t" r="r" b="b"/>
            <a:pathLst>
              <a:path h="20319">
                <a:moveTo>
                  <a:pt x="0" y="0"/>
                </a:moveTo>
                <a:lnTo>
                  <a:pt x="0" y="20281"/>
                </a:lnTo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26094" y="849243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79">
                <a:moveTo>
                  <a:pt x="0" y="0"/>
                </a:moveTo>
                <a:lnTo>
                  <a:pt x="2760829" y="0"/>
                </a:lnTo>
              </a:path>
            </a:pathLst>
          </a:custGeom>
          <a:ln w="2212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27230" y="839103"/>
            <a:ext cx="2759710" cy="0"/>
          </a:xfrm>
          <a:custGeom>
            <a:avLst/>
            <a:gdLst/>
            <a:ahLst/>
            <a:cxnLst/>
            <a:rect l="l" t="t" r="r" b="b"/>
            <a:pathLst>
              <a:path w="2759709">
                <a:moveTo>
                  <a:pt x="0" y="0"/>
                </a:moveTo>
                <a:lnTo>
                  <a:pt x="2759692" y="0"/>
                </a:lnTo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04748" y="1091398"/>
            <a:ext cx="77851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204" dirty="0">
                <a:latin typeface="Times New Roman"/>
                <a:cs typeface="Times New Roman"/>
              </a:rPr>
              <a:t>1</a:t>
            </a:r>
            <a:r>
              <a:rPr sz="1450" spc="-229" dirty="0">
                <a:latin typeface="Times New Roman"/>
                <a:cs typeface="Times New Roman"/>
              </a:rPr>
              <a:t> </a:t>
            </a:r>
            <a:r>
              <a:rPr sz="1450" spc="145" dirty="0">
                <a:latin typeface="Times New Roman"/>
                <a:cs typeface="Times New Roman"/>
              </a:rPr>
              <a:t>or </a:t>
            </a:r>
            <a:r>
              <a:rPr sz="1450" i="1" spc="165" dirty="0">
                <a:latin typeface="Times New Roman"/>
                <a:cs typeface="Times New Roman"/>
              </a:rPr>
              <a:t>u</a:t>
            </a:r>
            <a:r>
              <a:rPr sz="1450" spc="165" dirty="0">
                <a:latin typeface="Times New Roman"/>
                <a:cs typeface="Times New Roman"/>
              </a:rPr>
              <a:t>(</a:t>
            </a:r>
            <a:r>
              <a:rPr sz="1450" i="1" spc="165" dirty="0">
                <a:latin typeface="Times New Roman"/>
                <a:cs typeface="Times New Roman"/>
              </a:rPr>
              <a:t>t</a:t>
            </a:r>
            <a:r>
              <a:rPr sz="1450" spc="165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40770" y="1364978"/>
            <a:ext cx="118110" cy="0"/>
          </a:xfrm>
          <a:custGeom>
            <a:avLst/>
            <a:gdLst/>
            <a:ahLst/>
            <a:cxnLst/>
            <a:rect l="l" t="t" r="r" b="b"/>
            <a:pathLst>
              <a:path w="118110">
                <a:moveTo>
                  <a:pt x="0" y="0"/>
                </a:moveTo>
                <a:lnTo>
                  <a:pt x="117624" y="0"/>
                </a:lnTo>
              </a:path>
            </a:pathLst>
          </a:custGeom>
          <a:ln w="9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31648" y="1059625"/>
            <a:ext cx="137795" cy="54546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50" spc="15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305"/>
              </a:spcBef>
            </a:pPr>
            <a:r>
              <a:rPr sz="1450" i="1" spc="120" dirty="0">
                <a:latin typeface="Times New Roman"/>
                <a:cs typeface="Times New Roman"/>
              </a:rPr>
              <a:t>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4799" y="1112899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6819" y="0"/>
                </a:lnTo>
              </a:path>
            </a:pathLst>
          </a:custGeom>
          <a:ln w="1106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5936" y="1108290"/>
            <a:ext cx="2794635" cy="0"/>
          </a:xfrm>
          <a:custGeom>
            <a:avLst/>
            <a:gdLst/>
            <a:ahLst/>
            <a:cxnLst/>
            <a:rect l="l" t="t" r="r" b="b"/>
            <a:pathLst>
              <a:path w="2794635">
                <a:moveTo>
                  <a:pt x="0" y="0"/>
                </a:moveTo>
                <a:lnTo>
                  <a:pt x="2794546" y="0"/>
                </a:lnTo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01619" y="1107368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69" h="11430">
                <a:moveTo>
                  <a:pt x="0" y="11062"/>
                </a:moveTo>
                <a:lnTo>
                  <a:pt x="13638" y="11062"/>
                </a:lnTo>
                <a:lnTo>
                  <a:pt x="13638" y="0"/>
                </a:lnTo>
                <a:lnTo>
                  <a:pt x="0" y="0"/>
                </a:lnTo>
                <a:lnTo>
                  <a:pt x="0" y="11062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02755" y="1108290"/>
            <a:ext cx="11430" cy="0"/>
          </a:xfrm>
          <a:custGeom>
            <a:avLst/>
            <a:gdLst/>
            <a:ahLst/>
            <a:cxnLst/>
            <a:rect l="l" t="t" r="r" b="b"/>
            <a:pathLst>
              <a:path w="11430">
                <a:moveTo>
                  <a:pt x="0" y="0"/>
                </a:moveTo>
                <a:lnTo>
                  <a:pt x="11365" y="0"/>
                </a:lnTo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02755" y="110829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218"/>
                </a:lnTo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15257" y="1112899"/>
            <a:ext cx="2783840" cy="0"/>
          </a:xfrm>
          <a:custGeom>
            <a:avLst/>
            <a:gdLst/>
            <a:ahLst/>
            <a:cxnLst/>
            <a:rect l="l" t="t" r="r" b="b"/>
            <a:pathLst>
              <a:path w="2783840">
                <a:moveTo>
                  <a:pt x="0" y="0"/>
                </a:moveTo>
                <a:lnTo>
                  <a:pt x="2783559" y="0"/>
                </a:lnTo>
              </a:path>
            </a:pathLst>
          </a:custGeom>
          <a:ln w="1106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16394" y="1108290"/>
            <a:ext cx="2781300" cy="0"/>
          </a:xfrm>
          <a:custGeom>
            <a:avLst/>
            <a:gdLst/>
            <a:ahLst/>
            <a:cxnLst/>
            <a:rect l="l" t="t" r="r" b="b"/>
            <a:pathLst>
              <a:path w="2781300">
                <a:moveTo>
                  <a:pt x="0" y="0"/>
                </a:moveTo>
                <a:lnTo>
                  <a:pt x="2781286" y="0"/>
                </a:lnTo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98817" y="1107368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30">
                <a:moveTo>
                  <a:pt x="0" y="11062"/>
                </a:moveTo>
                <a:lnTo>
                  <a:pt x="13638" y="11062"/>
                </a:lnTo>
                <a:lnTo>
                  <a:pt x="13638" y="0"/>
                </a:lnTo>
                <a:lnTo>
                  <a:pt x="0" y="0"/>
                </a:lnTo>
                <a:lnTo>
                  <a:pt x="0" y="11062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99954" y="1108290"/>
            <a:ext cx="11430" cy="0"/>
          </a:xfrm>
          <a:custGeom>
            <a:avLst/>
            <a:gdLst/>
            <a:ahLst/>
            <a:cxnLst/>
            <a:rect l="l" t="t" r="r" b="b"/>
            <a:pathLst>
              <a:path w="11429">
                <a:moveTo>
                  <a:pt x="0" y="0"/>
                </a:moveTo>
                <a:lnTo>
                  <a:pt x="11365" y="0"/>
                </a:lnTo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99954" y="1108290"/>
            <a:ext cx="0" cy="9525"/>
          </a:xfrm>
          <a:custGeom>
            <a:avLst/>
            <a:gdLst/>
            <a:ahLst/>
            <a:cxnLst/>
            <a:rect l="l" t="t" r="r" b="b"/>
            <a:pathLst>
              <a:path h="9525">
                <a:moveTo>
                  <a:pt x="0" y="0"/>
                </a:moveTo>
                <a:lnTo>
                  <a:pt x="0" y="9218"/>
                </a:lnTo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912456" y="1112899"/>
            <a:ext cx="2774950" cy="0"/>
          </a:xfrm>
          <a:custGeom>
            <a:avLst/>
            <a:gdLst/>
            <a:ahLst/>
            <a:cxnLst/>
            <a:rect l="l" t="t" r="r" b="b"/>
            <a:pathLst>
              <a:path w="2774950">
                <a:moveTo>
                  <a:pt x="0" y="0"/>
                </a:moveTo>
                <a:lnTo>
                  <a:pt x="2774467" y="0"/>
                </a:lnTo>
              </a:path>
            </a:pathLst>
          </a:custGeom>
          <a:ln w="11062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13592" y="1108290"/>
            <a:ext cx="2773680" cy="0"/>
          </a:xfrm>
          <a:custGeom>
            <a:avLst/>
            <a:gdLst/>
            <a:ahLst/>
            <a:cxnLst/>
            <a:rect l="l" t="t" r="r" b="b"/>
            <a:pathLst>
              <a:path w="2773679">
                <a:moveTo>
                  <a:pt x="0" y="0"/>
                </a:moveTo>
                <a:lnTo>
                  <a:pt x="2773331" y="0"/>
                </a:lnTo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1774" y="1515337"/>
            <a:ext cx="38989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75" i="1" spc="209" baseline="-24904" dirty="0">
                <a:latin typeface="Times New Roman"/>
                <a:cs typeface="Times New Roman"/>
              </a:rPr>
              <a:t>e</a:t>
            </a:r>
            <a:r>
              <a:rPr sz="800" spc="140" dirty="0">
                <a:latin typeface="Symbol"/>
                <a:cs typeface="Symbol"/>
              </a:rPr>
              <a:t></a:t>
            </a:r>
            <a:r>
              <a:rPr sz="900" i="1" spc="140" dirty="0">
                <a:latin typeface="Symbol"/>
                <a:cs typeface="Symbol"/>
              </a:rPr>
              <a:t></a:t>
            </a:r>
            <a:r>
              <a:rPr sz="900" i="1" spc="-155" dirty="0">
                <a:latin typeface="Times New Roman"/>
                <a:cs typeface="Times New Roman"/>
              </a:rPr>
              <a:t> </a:t>
            </a:r>
            <a:r>
              <a:rPr sz="800" i="1" spc="60" dirty="0">
                <a:latin typeface="Times New Roman"/>
                <a:cs typeface="Times New Roman"/>
              </a:rPr>
              <a:t>t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42309" y="1840511"/>
            <a:ext cx="474345" cy="0"/>
          </a:xfrm>
          <a:custGeom>
            <a:avLst/>
            <a:gdLst/>
            <a:ahLst/>
            <a:cxnLst/>
            <a:rect l="l" t="t" r="r" b="b"/>
            <a:pathLst>
              <a:path w="474345">
                <a:moveTo>
                  <a:pt x="0" y="0"/>
                </a:moveTo>
                <a:lnTo>
                  <a:pt x="473853" y="0"/>
                </a:lnTo>
              </a:path>
            </a:pathLst>
          </a:custGeom>
          <a:ln w="9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408979" y="1573907"/>
            <a:ext cx="13843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16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242025" y="2318349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124" y="0"/>
                </a:lnTo>
              </a:path>
            </a:pathLst>
          </a:custGeom>
          <a:ln w="9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3221291" y="1818919"/>
            <a:ext cx="701040" cy="742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231140" algn="r">
              <a:lnSpc>
                <a:spcPts val="1789"/>
              </a:lnSpc>
              <a:spcBef>
                <a:spcPts val="114"/>
              </a:spcBef>
            </a:pPr>
            <a:r>
              <a:rPr sz="1450" i="1" spc="125" dirty="0">
                <a:latin typeface="Times New Roman"/>
                <a:cs typeface="Times New Roman"/>
              </a:rPr>
              <a:t>s</a:t>
            </a:r>
            <a:r>
              <a:rPr sz="1450" i="1" spc="-75" dirty="0">
                <a:latin typeface="Times New Roman"/>
                <a:cs typeface="Times New Roman"/>
              </a:rPr>
              <a:t> </a:t>
            </a:r>
            <a:r>
              <a:rPr sz="1450" spc="175" dirty="0">
                <a:latin typeface="Symbol"/>
                <a:cs typeface="Symbol"/>
              </a:rPr>
              <a:t></a:t>
            </a:r>
            <a:r>
              <a:rPr sz="1450" spc="-215" dirty="0">
                <a:latin typeface="Times New Roman"/>
                <a:cs typeface="Times New Roman"/>
              </a:rPr>
              <a:t> </a:t>
            </a:r>
            <a:r>
              <a:rPr sz="1550" i="1" spc="140" dirty="0">
                <a:latin typeface="Symbol"/>
                <a:cs typeface="Symbol"/>
              </a:rPr>
              <a:t></a:t>
            </a:r>
            <a:endParaRPr sz="1550">
              <a:latin typeface="Symbol"/>
              <a:cs typeface="Symbol"/>
            </a:endParaRPr>
          </a:p>
          <a:p>
            <a:pPr marR="271780" algn="r">
              <a:lnSpc>
                <a:spcPts val="1789"/>
              </a:lnSpc>
            </a:pPr>
            <a:r>
              <a:rPr sz="1550" i="1" spc="175" dirty="0">
                <a:latin typeface="Symbol"/>
                <a:cs typeface="Symbol"/>
              </a:rPr>
              <a:t></a:t>
            </a:r>
            <a:endParaRPr sz="155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185"/>
              </a:spcBef>
            </a:pPr>
            <a:r>
              <a:rPr sz="1450" i="1" spc="175" dirty="0">
                <a:latin typeface="Times New Roman"/>
                <a:cs typeface="Times New Roman"/>
              </a:rPr>
              <a:t>s</a:t>
            </a:r>
            <a:r>
              <a:rPr sz="1200" spc="262" baseline="45138" dirty="0">
                <a:latin typeface="Times New Roman"/>
                <a:cs typeface="Times New Roman"/>
              </a:rPr>
              <a:t>2</a:t>
            </a:r>
            <a:r>
              <a:rPr sz="1200" spc="345" baseline="45138" dirty="0">
                <a:latin typeface="Times New Roman"/>
                <a:cs typeface="Times New Roman"/>
              </a:rPr>
              <a:t> </a:t>
            </a:r>
            <a:r>
              <a:rPr sz="1450" spc="195" dirty="0">
                <a:latin typeface="Symbol"/>
                <a:cs typeface="Symbol"/>
              </a:rPr>
              <a:t></a:t>
            </a:r>
            <a:r>
              <a:rPr sz="1450" spc="-200" dirty="0">
                <a:latin typeface="Times New Roman"/>
                <a:cs typeface="Times New Roman"/>
              </a:rPr>
              <a:t> </a:t>
            </a:r>
            <a:r>
              <a:rPr sz="1550" i="1" spc="175" dirty="0">
                <a:latin typeface="Symbol"/>
                <a:cs typeface="Symbol"/>
              </a:rPr>
              <a:t></a:t>
            </a:r>
            <a:r>
              <a:rPr sz="1550" i="1" spc="-215" dirty="0">
                <a:latin typeface="Times New Roman"/>
                <a:cs typeface="Times New Roman"/>
              </a:rPr>
              <a:t> </a:t>
            </a:r>
            <a:r>
              <a:rPr sz="1200" spc="179" baseline="45138" dirty="0">
                <a:latin typeface="Times New Roman"/>
                <a:cs typeface="Times New Roman"/>
              </a:rPr>
              <a:t>2</a:t>
            </a:r>
            <a:endParaRPr sz="1200" baseline="45138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2666" y="2028222"/>
            <a:ext cx="580390" cy="718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180" dirty="0">
                <a:latin typeface="Times New Roman"/>
                <a:cs typeface="Times New Roman"/>
              </a:rPr>
              <a:t>sin</a:t>
            </a:r>
            <a:r>
              <a:rPr sz="1600" i="1" spc="180" dirty="0">
                <a:latin typeface="Symbol"/>
                <a:cs typeface="Symbol"/>
              </a:rPr>
              <a:t></a:t>
            </a:r>
            <a:r>
              <a:rPr sz="1450" i="1" spc="180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1560"/>
              </a:spcBef>
            </a:pPr>
            <a:r>
              <a:rPr sz="1500" spc="120" dirty="0">
                <a:latin typeface="Times New Roman"/>
                <a:cs typeface="Times New Roman"/>
              </a:rPr>
              <a:t>co</a:t>
            </a:r>
            <a:r>
              <a:rPr sz="1500" spc="220" dirty="0">
                <a:latin typeface="Times New Roman"/>
                <a:cs typeface="Times New Roman"/>
              </a:rPr>
              <a:t>s</a:t>
            </a:r>
            <a:r>
              <a:rPr sz="1650" i="1" spc="170" dirty="0">
                <a:latin typeface="Symbol"/>
                <a:cs typeface="Symbol"/>
              </a:rPr>
              <a:t></a:t>
            </a:r>
            <a:r>
              <a:rPr sz="1500" i="1" spc="140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42025" y="2793882"/>
            <a:ext cx="673735" cy="0"/>
          </a:xfrm>
          <a:custGeom>
            <a:avLst/>
            <a:gdLst/>
            <a:ahLst/>
            <a:cxnLst/>
            <a:rect l="l" t="t" r="r" b="b"/>
            <a:pathLst>
              <a:path w="673735">
                <a:moveTo>
                  <a:pt x="0" y="0"/>
                </a:moveTo>
                <a:lnTo>
                  <a:pt x="673124" y="0"/>
                </a:lnTo>
              </a:path>
            </a:pathLst>
          </a:custGeom>
          <a:ln w="9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221291" y="2505564"/>
            <a:ext cx="701040" cy="53149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270"/>
              </a:spcBef>
            </a:pPr>
            <a:r>
              <a:rPr sz="1450" i="1" spc="135" dirty="0">
                <a:latin typeface="Times New Roman"/>
                <a:cs typeface="Times New Roman"/>
              </a:rPr>
              <a:t>s</a:t>
            </a: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1450" i="1" spc="175" dirty="0">
                <a:latin typeface="Times New Roman"/>
                <a:cs typeface="Times New Roman"/>
              </a:rPr>
              <a:t>s</a:t>
            </a:r>
            <a:r>
              <a:rPr sz="1200" spc="262" baseline="45138" dirty="0">
                <a:latin typeface="Times New Roman"/>
                <a:cs typeface="Times New Roman"/>
              </a:rPr>
              <a:t>2</a:t>
            </a:r>
            <a:r>
              <a:rPr sz="1200" spc="345" baseline="45138" dirty="0">
                <a:latin typeface="Times New Roman"/>
                <a:cs typeface="Times New Roman"/>
              </a:rPr>
              <a:t> </a:t>
            </a:r>
            <a:r>
              <a:rPr sz="1450" spc="195" dirty="0">
                <a:latin typeface="Symbol"/>
                <a:cs typeface="Symbol"/>
              </a:rPr>
              <a:t></a:t>
            </a:r>
            <a:r>
              <a:rPr sz="1450" spc="-200" dirty="0">
                <a:latin typeface="Times New Roman"/>
                <a:cs typeface="Times New Roman"/>
              </a:rPr>
              <a:t> </a:t>
            </a:r>
            <a:r>
              <a:rPr sz="1550" i="1" spc="175" dirty="0">
                <a:latin typeface="Symbol"/>
                <a:cs typeface="Symbol"/>
              </a:rPr>
              <a:t></a:t>
            </a:r>
            <a:r>
              <a:rPr sz="1550" i="1" spc="-215" dirty="0">
                <a:latin typeface="Times New Roman"/>
                <a:cs typeface="Times New Roman"/>
              </a:rPr>
              <a:t> </a:t>
            </a:r>
            <a:r>
              <a:rPr sz="1200" spc="179" baseline="45138" dirty="0">
                <a:latin typeface="Times New Roman"/>
                <a:cs typeface="Times New Roman"/>
              </a:rPr>
              <a:t>2</a:t>
            </a:r>
            <a:endParaRPr sz="1200" baseline="45138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1051" y="3010552"/>
            <a:ext cx="965200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450" i="1" spc="140" dirty="0">
                <a:latin typeface="Times New Roman"/>
                <a:cs typeface="Times New Roman"/>
              </a:rPr>
              <a:t>e</a:t>
            </a:r>
            <a:r>
              <a:rPr sz="1200" spc="209" baseline="45138" dirty="0">
                <a:latin typeface="Symbol"/>
                <a:cs typeface="Symbol"/>
              </a:rPr>
              <a:t></a:t>
            </a:r>
            <a:r>
              <a:rPr sz="1350" i="1" spc="209" baseline="40123" dirty="0">
                <a:latin typeface="Symbol"/>
                <a:cs typeface="Symbol"/>
              </a:rPr>
              <a:t></a:t>
            </a:r>
            <a:r>
              <a:rPr sz="1200" i="1" spc="209" baseline="45138" dirty="0">
                <a:latin typeface="Times New Roman"/>
                <a:cs typeface="Times New Roman"/>
              </a:rPr>
              <a:t>t </a:t>
            </a:r>
            <a:r>
              <a:rPr sz="1450" spc="145" dirty="0">
                <a:latin typeface="Times New Roman"/>
                <a:cs typeface="Times New Roman"/>
              </a:rPr>
              <a:t>sin</a:t>
            </a:r>
            <a:r>
              <a:rPr sz="1450" spc="-180" dirty="0">
                <a:latin typeface="Times New Roman"/>
                <a:cs typeface="Times New Roman"/>
              </a:rPr>
              <a:t> </a:t>
            </a:r>
            <a:r>
              <a:rPr sz="1550" i="1" spc="180" dirty="0">
                <a:latin typeface="Symbol"/>
                <a:cs typeface="Symbol"/>
              </a:rPr>
              <a:t></a:t>
            </a:r>
            <a:r>
              <a:rPr sz="1450" i="1" spc="180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42068" y="3268198"/>
            <a:ext cx="1186180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851" y="0"/>
                </a:lnTo>
              </a:path>
            </a:pathLst>
          </a:custGeom>
          <a:ln w="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214950" y="2966798"/>
            <a:ext cx="1218565" cy="5429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275"/>
              </a:spcBef>
            </a:pPr>
            <a:r>
              <a:rPr sz="1550" i="1" spc="160" dirty="0">
                <a:latin typeface="Symbol"/>
                <a:cs typeface="Symbol"/>
              </a:rPr>
              <a:t></a:t>
            </a:r>
            <a:endParaRPr sz="1550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450" spc="155" dirty="0">
                <a:latin typeface="Times New Roman"/>
                <a:cs typeface="Times New Roman"/>
              </a:rPr>
              <a:t>(</a:t>
            </a:r>
            <a:r>
              <a:rPr sz="1450" i="1" spc="155" dirty="0">
                <a:latin typeface="Times New Roman"/>
                <a:cs typeface="Times New Roman"/>
              </a:rPr>
              <a:t>s</a:t>
            </a:r>
            <a:r>
              <a:rPr sz="1450" i="1" spc="-35" dirty="0">
                <a:latin typeface="Times New Roman"/>
                <a:cs typeface="Times New Roman"/>
              </a:rPr>
              <a:t> </a:t>
            </a:r>
            <a:r>
              <a:rPr sz="1450" spc="180" dirty="0">
                <a:latin typeface="Symbol"/>
                <a:cs typeface="Symbol"/>
              </a:rPr>
              <a:t></a:t>
            </a:r>
            <a:r>
              <a:rPr sz="1450" spc="-200" dirty="0">
                <a:latin typeface="Times New Roman"/>
                <a:cs typeface="Times New Roman"/>
              </a:rPr>
              <a:t> </a:t>
            </a:r>
            <a:r>
              <a:rPr sz="1550" i="1" spc="145" dirty="0">
                <a:latin typeface="Symbol"/>
                <a:cs typeface="Symbol"/>
              </a:rPr>
              <a:t></a:t>
            </a:r>
            <a:r>
              <a:rPr sz="1550" i="1" spc="-195" dirty="0">
                <a:latin typeface="Times New Roman"/>
                <a:cs typeface="Times New Roman"/>
              </a:rPr>
              <a:t> </a:t>
            </a:r>
            <a:r>
              <a:rPr sz="1450" spc="140" dirty="0">
                <a:latin typeface="Times New Roman"/>
                <a:cs typeface="Times New Roman"/>
              </a:rPr>
              <a:t>)</a:t>
            </a:r>
            <a:r>
              <a:rPr sz="1200" spc="209" baseline="45138" dirty="0">
                <a:latin typeface="Times New Roman"/>
                <a:cs typeface="Times New Roman"/>
              </a:rPr>
              <a:t>2</a:t>
            </a:r>
            <a:r>
              <a:rPr sz="1200" spc="397" baseline="45138" dirty="0">
                <a:latin typeface="Times New Roman"/>
                <a:cs typeface="Times New Roman"/>
              </a:rPr>
              <a:t> </a:t>
            </a:r>
            <a:r>
              <a:rPr sz="1450" spc="180" dirty="0">
                <a:latin typeface="Symbol"/>
                <a:cs typeface="Symbol"/>
              </a:rPr>
              <a:t></a:t>
            </a:r>
            <a:r>
              <a:rPr sz="1450" spc="-170" dirty="0">
                <a:latin typeface="Times New Roman"/>
                <a:cs typeface="Times New Roman"/>
              </a:rPr>
              <a:t> </a:t>
            </a:r>
            <a:r>
              <a:rPr sz="1550" i="1" spc="160" dirty="0">
                <a:latin typeface="Symbol"/>
                <a:cs typeface="Symbol"/>
              </a:rPr>
              <a:t></a:t>
            </a:r>
            <a:r>
              <a:rPr sz="1550" i="1" spc="-175" dirty="0">
                <a:latin typeface="Times New Roman"/>
                <a:cs typeface="Times New Roman"/>
              </a:rPr>
              <a:t> </a:t>
            </a:r>
            <a:r>
              <a:rPr sz="1200" spc="172" baseline="45138" dirty="0">
                <a:latin typeface="Times New Roman"/>
                <a:cs typeface="Times New Roman"/>
              </a:rPr>
              <a:t>2</a:t>
            </a:r>
            <a:endParaRPr sz="1200" baseline="45138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1104" y="3517531"/>
            <a:ext cx="994410" cy="264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450" i="1" spc="140" dirty="0">
                <a:latin typeface="Times New Roman"/>
                <a:cs typeface="Times New Roman"/>
              </a:rPr>
              <a:t>e</a:t>
            </a:r>
            <a:r>
              <a:rPr sz="1200" spc="209" baseline="45138" dirty="0">
                <a:latin typeface="Symbol"/>
                <a:cs typeface="Symbol"/>
              </a:rPr>
              <a:t></a:t>
            </a:r>
            <a:r>
              <a:rPr sz="1350" i="1" spc="209" baseline="40123" dirty="0">
                <a:latin typeface="Symbol"/>
                <a:cs typeface="Symbol"/>
              </a:rPr>
              <a:t></a:t>
            </a:r>
            <a:r>
              <a:rPr sz="1200" i="1" spc="209" baseline="45138" dirty="0">
                <a:latin typeface="Times New Roman"/>
                <a:cs typeface="Times New Roman"/>
              </a:rPr>
              <a:t>t</a:t>
            </a:r>
            <a:r>
              <a:rPr sz="1200" i="1" spc="315" baseline="45138" dirty="0">
                <a:latin typeface="Times New Roman"/>
                <a:cs typeface="Times New Roman"/>
              </a:rPr>
              <a:t> </a:t>
            </a:r>
            <a:r>
              <a:rPr sz="1450" spc="180" dirty="0">
                <a:latin typeface="Times New Roman"/>
                <a:cs typeface="Times New Roman"/>
              </a:rPr>
              <a:t>cos</a:t>
            </a:r>
            <a:r>
              <a:rPr sz="1550" i="1" spc="180" dirty="0">
                <a:latin typeface="Symbol"/>
                <a:cs typeface="Symbol"/>
              </a:rPr>
              <a:t></a:t>
            </a:r>
            <a:r>
              <a:rPr sz="1450" i="1" spc="180" dirty="0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242068" y="3775229"/>
            <a:ext cx="1186180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851" y="0"/>
                </a:lnTo>
              </a:path>
            </a:pathLst>
          </a:custGeom>
          <a:ln w="92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214950" y="3473829"/>
            <a:ext cx="1218565" cy="5429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275"/>
              </a:spcBef>
            </a:pPr>
            <a:r>
              <a:rPr sz="1450" i="1" spc="125" dirty="0">
                <a:latin typeface="Times New Roman"/>
                <a:cs typeface="Times New Roman"/>
              </a:rPr>
              <a:t>s</a:t>
            </a:r>
            <a:r>
              <a:rPr sz="1450" i="1" spc="-30" dirty="0">
                <a:latin typeface="Times New Roman"/>
                <a:cs typeface="Times New Roman"/>
              </a:rPr>
              <a:t> </a:t>
            </a:r>
            <a:r>
              <a:rPr sz="1450" spc="180" dirty="0">
                <a:latin typeface="Symbol"/>
                <a:cs typeface="Symbol"/>
              </a:rPr>
              <a:t></a:t>
            </a:r>
            <a:r>
              <a:rPr sz="1450" spc="-195" dirty="0">
                <a:latin typeface="Times New Roman"/>
                <a:cs typeface="Times New Roman"/>
              </a:rPr>
              <a:t> </a:t>
            </a:r>
            <a:r>
              <a:rPr sz="1550" i="1" spc="145" dirty="0">
                <a:latin typeface="Symbol"/>
                <a:cs typeface="Symbol"/>
              </a:rPr>
              <a:t></a:t>
            </a:r>
            <a:endParaRPr sz="1550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450" spc="155" dirty="0">
                <a:latin typeface="Times New Roman"/>
                <a:cs typeface="Times New Roman"/>
              </a:rPr>
              <a:t>(</a:t>
            </a:r>
            <a:r>
              <a:rPr sz="1450" i="1" spc="155" dirty="0">
                <a:latin typeface="Times New Roman"/>
                <a:cs typeface="Times New Roman"/>
              </a:rPr>
              <a:t>s</a:t>
            </a:r>
            <a:r>
              <a:rPr sz="1450" i="1" spc="-35" dirty="0">
                <a:latin typeface="Times New Roman"/>
                <a:cs typeface="Times New Roman"/>
              </a:rPr>
              <a:t> </a:t>
            </a:r>
            <a:r>
              <a:rPr sz="1450" spc="180" dirty="0">
                <a:latin typeface="Symbol"/>
                <a:cs typeface="Symbol"/>
              </a:rPr>
              <a:t></a:t>
            </a:r>
            <a:r>
              <a:rPr sz="1450" spc="-200" dirty="0">
                <a:latin typeface="Times New Roman"/>
                <a:cs typeface="Times New Roman"/>
              </a:rPr>
              <a:t> </a:t>
            </a:r>
            <a:r>
              <a:rPr sz="1550" i="1" spc="145" dirty="0">
                <a:latin typeface="Symbol"/>
                <a:cs typeface="Symbol"/>
              </a:rPr>
              <a:t></a:t>
            </a:r>
            <a:r>
              <a:rPr sz="1550" i="1" spc="-195" dirty="0">
                <a:latin typeface="Times New Roman"/>
                <a:cs typeface="Times New Roman"/>
              </a:rPr>
              <a:t> </a:t>
            </a:r>
            <a:r>
              <a:rPr sz="1450" spc="140" dirty="0">
                <a:latin typeface="Times New Roman"/>
                <a:cs typeface="Times New Roman"/>
              </a:rPr>
              <a:t>)</a:t>
            </a:r>
            <a:r>
              <a:rPr sz="1200" spc="209" baseline="45138" dirty="0">
                <a:latin typeface="Times New Roman"/>
                <a:cs typeface="Times New Roman"/>
              </a:rPr>
              <a:t>2</a:t>
            </a:r>
            <a:r>
              <a:rPr sz="1200" spc="397" baseline="45138" dirty="0">
                <a:latin typeface="Times New Roman"/>
                <a:cs typeface="Times New Roman"/>
              </a:rPr>
              <a:t> </a:t>
            </a:r>
            <a:r>
              <a:rPr sz="1450" spc="180" dirty="0">
                <a:latin typeface="Symbol"/>
                <a:cs typeface="Symbol"/>
              </a:rPr>
              <a:t></a:t>
            </a:r>
            <a:r>
              <a:rPr sz="1450" spc="-170" dirty="0">
                <a:latin typeface="Times New Roman"/>
                <a:cs typeface="Times New Roman"/>
              </a:rPr>
              <a:t> </a:t>
            </a:r>
            <a:r>
              <a:rPr sz="1550" i="1" spc="160" dirty="0">
                <a:latin typeface="Symbol"/>
                <a:cs typeface="Symbol"/>
              </a:rPr>
              <a:t></a:t>
            </a:r>
            <a:r>
              <a:rPr sz="1550" i="1" spc="-175" dirty="0">
                <a:latin typeface="Times New Roman"/>
                <a:cs typeface="Times New Roman"/>
              </a:rPr>
              <a:t> </a:t>
            </a:r>
            <a:r>
              <a:rPr sz="1200" spc="172" baseline="45138" dirty="0">
                <a:latin typeface="Times New Roman"/>
                <a:cs typeface="Times New Roman"/>
              </a:rPr>
              <a:t>2</a:t>
            </a:r>
            <a:endParaRPr sz="1200" baseline="45138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3154" y="3977490"/>
            <a:ext cx="8890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i="1" spc="80" dirty="0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12121" y="4283476"/>
            <a:ext cx="216535" cy="0"/>
          </a:xfrm>
          <a:custGeom>
            <a:avLst/>
            <a:gdLst/>
            <a:ahLst/>
            <a:cxnLst/>
            <a:rect l="l" t="t" r="r" b="b"/>
            <a:pathLst>
              <a:path w="216535">
                <a:moveTo>
                  <a:pt x="0" y="0"/>
                </a:moveTo>
                <a:lnTo>
                  <a:pt x="215998" y="0"/>
                </a:lnTo>
              </a:path>
            </a:pathLst>
          </a:custGeom>
          <a:ln w="9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98327" y="4436140"/>
            <a:ext cx="22542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75" i="1" spc="97" baseline="-24904" dirty="0">
                <a:latin typeface="Times New Roman"/>
                <a:cs typeface="Times New Roman"/>
              </a:rPr>
              <a:t>t</a:t>
            </a:r>
            <a:r>
              <a:rPr sz="2175" i="1" spc="-292" baseline="-24904" dirty="0">
                <a:latin typeface="Times New Roman"/>
                <a:cs typeface="Times New Roman"/>
              </a:rPr>
              <a:t> </a:t>
            </a:r>
            <a:r>
              <a:rPr sz="800" i="1" spc="90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242278" y="4761268"/>
            <a:ext cx="357505" cy="0"/>
          </a:xfrm>
          <a:custGeom>
            <a:avLst/>
            <a:gdLst/>
            <a:ahLst/>
            <a:cxnLst/>
            <a:rect l="l" t="t" r="r" b="b"/>
            <a:pathLst>
              <a:path w="357504">
                <a:moveTo>
                  <a:pt x="0" y="0"/>
                </a:moveTo>
                <a:lnTo>
                  <a:pt x="357124" y="0"/>
                </a:lnTo>
              </a:path>
            </a:pathLst>
          </a:custGeom>
          <a:ln w="91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221698" y="4016872"/>
            <a:ext cx="411480" cy="90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ts val="1570"/>
              </a:lnSpc>
              <a:spcBef>
                <a:spcPts val="100"/>
              </a:spcBef>
            </a:pPr>
            <a:r>
              <a:rPr sz="1450" spc="145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207645">
              <a:lnSpc>
                <a:spcPts val="1570"/>
              </a:lnSpc>
            </a:pPr>
            <a:r>
              <a:rPr sz="2175" i="1" spc="240" baseline="-24904" dirty="0">
                <a:latin typeface="Times New Roman"/>
                <a:cs typeface="Times New Roman"/>
              </a:rPr>
              <a:t>s</a:t>
            </a:r>
            <a:r>
              <a:rPr sz="800" spc="160" dirty="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  <a:p>
            <a:pPr marL="113030">
              <a:lnSpc>
                <a:spcPts val="1580"/>
              </a:lnSpc>
              <a:spcBef>
                <a:spcPts val="625"/>
              </a:spcBef>
            </a:pPr>
            <a:r>
              <a:rPr sz="1450" i="1" spc="180" dirty="0">
                <a:latin typeface="Times New Roman"/>
                <a:cs typeface="Times New Roman"/>
              </a:rPr>
              <a:t>n</a:t>
            </a:r>
            <a:r>
              <a:rPr sz="1450" spc="180" dirty="0">
                <a:latin typeface="Times New Roman"/>
                <a:cs typeface="Times New Roman"/>
              </a:rPr>
              <a:t>!</a:t>
            </a:r>
            <a:endParaRPr sz="1450">
              <a:latin typeface="Times New Roman"/>
              <a:cs typeface="Times New Roman"/>
            </a:endParaRPr>
          </a:p>
          <a:p>
            <a:pPr marL="38100">
              <a:lnSpc>
                <a:spcPts val="1580"/>
              </a:lnSpc>
            </a:pPr>
            <a:r>
              <a:rPr sz="2175" i="1" spc="232" baseline="-24904" dirty="0">
                <a:latin typeface="Times New Roman"/>
                <a:cs typeface="Times New Roman"/>
              </a:rPr>
              <a:t>s</a:t>
            </a:r>
            <a:r>
              <a:rPr sz="800" i="1" spc="155" dirty="0">
                <a:latin typeface="Times New Roman"/>
                <a:cs typeface="Times New Roman"/>
              </a:rPr>
              <a:t>n</a:t>
            </a:r>
            <a:r>
              <a:rPr sz="800" spc="155" dirty="0">
                <a:latin typeface="Symbol"/>
                <a:cs typeface="Symbol"/>
              </a:rPr>
              <a:t></a:t>
            </a:r>
            <a:r>
              <a:rPr sz="800" spc="155" dirty="0"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1144" y="4911632"/>
            <a:ext cx="557530" cy="24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75" i="1" spc="209" baseline="-24904" dirty="0">
                <a:latin typeface="Times New Roman"/>
                <a:cs typeface="Times New Roman"/>
              </a:rPr>
              <a:t>e</a:t>
            </a:r>
            <a:r>
              <a:rPr sz="800" spc="140" dirty="0">
                <a:latin typeface="Symbol"/>
                <a:cs typeface="Symbol"/>
              </a:rPr>
              <a:t></a:t>
            </a:r>
            <a:r>
              <a:rPr sz="900" i="1" spc="140" dirty="0">
                <a:latin typeface="Symbol"/>
                <a:cs typeface="Symbol"/>
              </a:rPr>
              <a:t></a:t>
            </a:r>
            <a:r>
              <a:rPr sz="800" i="1" spc="140" dirty="0">
                <a:latin typeface="Times New Roman"/>
                <a:cs typeface="Times New Roman"/>
              </a:rPr>
              <a:t>t</a:t>
            </a:r>
            <a:r>
              <a:rPr sz="800" i="1" spc="-75" dirty="0">
                <a:latin typeface="Times New Roman"/>
                <a:cs typeface="Times New Roman"/>
              </a:rPr>
              <a:t> </a:t>
            </a:r>
            <a:r>
              <a:rPr sz="2175" i="1" spc="277" baseline="-24904" dirty="0">
                <a:latin typeface="Times New Roman"/>
                <a:cs typeface="Times New Roman"/>
              </a:rPr>
              <a:t>t</a:t>
            </a:r>
            <a:r>
              <a:rPr sz="800" i="1" spc="185" dirty="0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242300" y="5234304"/>
            <a:ext cx="881380" cy="0"/>
          </a:xfrm>
          <a:custGeom>
            <a:avLst/>
            <a:gdLst/>
            <a:ahLst/>
            <a:cxnLst/>
            <a:rect l="l" t="t" r="r" b="b"/>
            <a:pathLst>
              <a:path w="881379">
                <a:moveTo>
                  <a:pt x="0" y="0"/>
                </a:moveTo>
                <a:lnTo>
                  <a:pt x="880973" y="0"/>
                </a:lnTo>
              </a:path>
            </a:pathLst>
          </a:custGeom>
          <a:ln w="9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583898" y="4970085"/>
            <a:ext cx="225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280" dirty="0">
                <a:latin typeface="Times New Roman"/>
                <a:cs typeface="Times New Roman"/>
              </a:rPr>
              <a:t>n</a:t>
            </a:r>
            <a:r>
              <a:rPr sz="1400" spc="114" dirty="0">
                <a:latin typeface="Times New Roman"/>
                <a:cs typeface="Times New Roman"/>
              </a:rPr>
              <a:t>!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5738" y="5469480"/>
            <a:ext cx="408940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50" i="1" spc="125" dirty="0">
                <a:latin typeface="Symbol"/>
                <a:cs typeface="Symbol"/>
              </a:rPr>
              <a:t></a:t>
            </a:r>
            <a:r>
              <a:rPr sz="1550" i="1" spc="-150" dirty="0">
                <a:latin typeface="Times New Roman"/>
                <a:cs typeface="Times New Roman"/>
              </a:rPr>
              <a:t> </a:t>
            </a:r>
            <a:r>
              <a:rPr sz="1450" spc="145" dirty="0">
                <a:latin typeface="Times New Roman"/>
                <a:cs typeface="Times New Roman"/>
              </a:rPr>
              <a:t>(</a:t>
            </a:r>
            <a:r>
              <a:rPr sz="1450" i="1" spc="145" dirty="0">
                <a:latin typeface="Times New Roman"/>
                <a:cs typeface="Times New Roman"/>
              </a:rPr>
              <a:t>t</a:t>
            </a:r>
            <a:r>
              <a:rPr sz="1450" spc="145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66186" y="5171296"/>
            <a:ext cx="963930" cy="5238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445"/>
              </a:spcBef>
            </a:pPr>
            <a:r>
              <a:rPr sz="1400" spc="170" dirty="0">
                <a:latin typeface="Times New Roman"/>
                <a:cs typeface="Times New Roman"/>
              </a:rPr>
              <a:t>(</a:t>
            </a:r>
            <a:r>
              <a:rPr sz="1400" i="1" spc="170" dirty="0">
                <a:latin typeface="Times New Roman"/>
                <a:cs typeface="Times New Roman"/>
              </a:rPr>
              <a:t>s</a:t>
            </a:r>
            <a:r>
              <a:rPr sz="1400" i="1" spc="35" dirty="0">
                <a:latin typeface="Times New Roman"/>
                <a:cs typeface="Times New Roman"/>
              </a:rPr>
              <a:t> </a:t>
            </a:r>
            <a:r>
              <a:rPr sz="1400" spc="195" dirty="0">
                <a:latin typeface="Symbol"/>
                <a:cs typeface="Symbol"/>
              </a:rPr>
              <a:t></a:t>
            </a:r>
            <a:r>
              <a:rPr sz="1400" spc="-120" dirty="0">
                <a:latin typeface="Times New Roman"/>
                <a:cs typeface="Times New Roman"/>
              </a:rPr>
              <a:t> </a:t>
            </a:r>
            <a:r>
              <a:rPr sz="1550" i="1" spc="130" dirty="0">
                <a:latin typeface="Symbol"/>
                <a:cs typeface="Symbol"/>
              </a:rPr>
              <a:t></a:t>
            </a:r>
            <a:r>
              <a:rPr sz="1550" i="1" spc="-185" dirty="0">
                <a:latin typeface="Times New Roman"/>
                <a:cs typeface="Times New Roman"/>
              </a:rPr>
              <a:t> </a:t>
            </a:r>
            <a:r>
              <a:rPr sz="1400" spc="140" dirty="0">
                <a:latin typeface="Times New Roman"/>
                <a:cs typeface="Times New Roman"/>
              </a:rPr>
              <a:t>)</a:t>
            </a:r>
            <a:r>
              <a:rPr sz="1200" i="1" spc="209" baseline="45138" dirty="0">
                <a:latin typeface="Times New Roman"/>
                <a:cs typeface="Times New Roman"/>
              </a:rPr>
              <a:t>n</a:t>
            </a:r>
            <a:r>
              <a:rPr sz="1200" spc="209" baseline="45138" dirty="0">
                <a:latin typeface="Symbol"/>
                <a:cs typeface="Symbol"/>
              </a:rPr>
              <a:t></a:t>
            </a:r>
            <a:r>
              <a:rPr sz="1200" spc="209" baseline="45138" dirty="0">
                <a:latin typeface="Times New Roman"/>
                <a:cs typeface="Times New Roman"/>
              </a:rPr>
              <a:t>1</a:t>
            </a:r>
            <a:endParaRPr sz="1200" baseline="45138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sz="1200" spc="14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04800" y="5771265"/>
            <a:ext cx="2797175" cy="0"/>
          </a:xfrm>
          <a:custGeom>
            <a:avLst/>
            <a:gdLst/>
            <a:ahLst/>
            <a:cxnLst/>
            <a:rect l="l" t="t" r="r" b="b"/>
            <a:pathLst>
              <a:path w="2797175">
                <a:moveTo>
                  <a:pt x="0" y="0"/>
                </a:moveTo>
                <a:lnTo>
                  <a:pt x="2796819" y="0"/>
                </a:lnTo>
              </a:path>
            </a:pathLst>
          </a:custGeom>
          <a:ln w="2212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5936" y="5761124"/>
            <a:ext cx="2794635" cy="0"/>
          </a:xfrm>
          <a:custGeom>
            <a:avLst/>
            <a:gdLst/>
            <a:ahLst/>
            <a:cxnLst/>
            <a:rect l="l" t="t" r="r" b="b"/>
            <a:pathLst>
              <a:path w="2794635">
                <a:moveTo>
                  <a:pt x="0" y="0"/>
                </a:moveTo>
                <a:lnTo>
                  <a:pt x="2794546" y="0"/>
                </a:lnTo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101619" y="5760202"/>
            <a:ext cx="27305" cy="22225"/>
          </a:xfrm>
          <a:custGeom>
            <a:avLst/>
            <a:gdLst/>
            <a:ahLst/>
            <a:cxnLst/>
            <a:rect l="l" t="t" r="r" b="b"/>
            <a:pathLst>
              <a:path w="27305" h="22225">
                <a:moveTo>
                  <a:pt x="0" y="22124"/>
                </a:moveTo>
                <a:lnTo>
                  <a:pt x="27276" y="22124"/>
                </a:lnTo>
                <a:lnTo>
                  <a:pt x="27276" y="0"/>
                </a:lnTo>
                <a:lnTo>
                  <a:pt x="0" y="0"/>
                </a:lnTo>
                <a:lnTo>
                  <a:pt x="0" y="221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02755" y="5761124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003" y="0"/>
                </a:lnTo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02755" y="5761124"/>
            <a:ext cx="0" cy="20320"/>
          </a:xfrm>
          <a:custGeom>
            <a:avLst/>
            <a:gdLst/>
            <a:ahLst/>
            <a:cxnLst/>
            <a:rect l="l" t="t" r="r" b="b"/>
            <a:pathLst>
              <a:path h="20320">
                <a:moveTo>
                  <a:pt x="0" y="0"/>
                </a:moveTo>
                <a:lnTo>
                  <a:pt x="0" y="20281"/>
                </a:lnTo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128896" y="5771265"/>
            <a:ext cx="2770505" cy="0"/>
          </a:xfrm>
          <a:custGeom>
            <a:avLst/>
            <a:gdLst/>
            <a:ahLst/>
            <a:cxnLst/>
            <a:rect l="l" t="t" r="r" b="b"/>
            <a:pathLst>
              <a:path w="2770504">
                <a:moveTo>
                  <a:pt x="0" y="0"/>
                </a:moveTo>
                <a:lnTo>
                  <a:pt x="2769921" y="0"/>
                </a:lnTo>
              </a:path>
            </a:pathLst>
          </a:custGeom>
          <a:ln w="2212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130032" y="5761124"/>
            <a:ext cx="2767965" cy="0"/>
          </a:xfrm>
          <a:custGeom>
            <a:avLst/>
            <a:gdLst/>
            <a:ahLst/>
            <a:cxnLst/>
            <a:rect l="l" t="t" r="r" b="b"/>
            <a:pathLst>
              <a:path w="2767965">
                <a:moveTo>
                  <a:pt x="0" y="0"/>
                </a:moveTo>
                <a:lnTo>
                  <a:pt x="2767648" y="0"/>
                </a:lnTo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898817" y="5760202"/>
            <a:ext cx="27305" cy="22225"/>
          </a:xfrm>
          <a:custGeom>
            <a:avLst/>
            <a:gdLst/>
            <a:ahLst/>
            <a:cxnLst/>
            <a:rect l="l" t="t" r="r" b="b"/>
            <a:pathLst>
              <a:path w="27304" h="22225">
                <a:moveTo>
                  <a:pt x="0" y="22124"/>
                </a:moveTo>
                <a:lnTo>
                  <a:pt x="27276" y="22124"/>
                </a:lnTo>
                <a:lnTo>
                  <a:pt x="27276" y="0"/>
                </a:lnTo>
                <a:lnTo>
                  <a:pt x="0" y="0"/>
                </a:lnTo>
                <a:lnTo>
                  <a:pt x="0" y="22124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899954" y="5761124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>
                <a:moveTo>
                  <a:pt x="0" y="0"/>
                </a:moveTo>
                <a:lnTo>
                  <a:pt x="25003" y="0"/>
                </a:lnTo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99954" y="5761124"/>
            <a:ext cx="0" cy="20320"/>
          </a:xfrm>
          <a:custGeom>
            <a:avLst/>
            <a:gdLst/>
            <a:ahLst/>
            <a:cxnLst/>
            <a:rect l="l" t="t" r="r" b="b"/>
            <a:pathLst>
              <a:path h="20320">
                <a:moveTo>
                  <a:pt x="0" y="0"/>
                </a:moveTo>
                <a:lnTo>
                  <a:pt x="0" y="20281"/>
                </a:lnTo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926094" y="5771265"/>
            <a:ext cx="2760980" cy="0"/>
          </a:xfrm>
          <a:custGeom>
            <a:avLst/>
            <a:gdLst/>
            <a:ahLst/>
            <a:cxnLst/>
            <a:rect l="l" t="t" r="r" b="b"/>
            <a:pathLst>
              <a:path w="2760979">
                <a:moveTo>
                  <a:pt x="0" y="0"/>
                </a:moveTo>
                <a:lnTo>
                  <a:pt x="2760829" y="0"/>
                </a:lnTo>
              </a:path>
            </a:pathLst>
          </a:custGeom>
          <a:ln w="22124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927230" y="5761124"/>
            <a:ext cx="2759710" cy="0"/>
          </a:xfrm>
          <a:custGeom>
            <a:avLst/>
            <a:gdLst/>
            <a:ahLst/>
            <a:cxnLst/>
            <a:rect l="l" t="t" r="r" b="b"/>
            <a:pathLst>
              <a:path w="2759709">
                <a:moveTo>
                  <a:pt x="0" y="0"/>
                </a:moveTo>
                <a:lnTo>
                  <a:pt x="2759692" y="0"/>
                </a:lnTo>
              </a:path>
            </a:pathLst>
          </a:custGeom>
          <a:ln w="3175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94388" y="5932246"/>
            <a:ext cx="23209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140" dirty="0">
                <a:latin typeface="Times New Roman"/>
                <a:cs typeface="Times New Roman"/>
              </a:rPr>
              <a:t>*Use </a:t>
            </a:r>
            <a:r>
              <a:rPr sz="1200" spc="150" dirty="0">
                <a:latin typeface="Times New Roman"/>
                <a:cs typeface="Times New Roman"/>
              </a:rPr>
              <a:t>when </a:t>
            </a:r>
            <a:r>
              <a:rPr sz="1200" spc="114" dirty="0">
                <a:latin typeface="Times New Roman"/>
                <a:cs typeface="Times New Roman"/>
              </a:rPr>
              <a:t>roots are</a:t>
            </a:r>
            <a:r>
              <a:rPr sz="1200" spc="-155" dirty="0">
                <a:latin typeface="Times New Roman"/>
                <a:cs typeface="Times New Roman"/>
              </a:rPr>
              <a:t> </a:t>
            </a:r>
            <a:r>
              <a:rPr sz="1200" spc="130" dirty="0">
                <a:latin typeface="Times New Roman"/>
                <a:cs typeface="Times New Roman"/>
              </a:rPr>
              <a:t>complex.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71" name="object 71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57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8247"/>
            <a:ext cx="440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Inverse </a:t>
            </a:r>
            <a:r>
              <a:rPr dirty="0"/>
              <a:t>Laplace</a:t>
            </a:r>
            <a:r>
              <a:rPr spc="-70" dirty="0"/>
              <a:t> </a:t>
            </a:r>
            <a:r>
              <a:rPr spc="-35" dirty="0"/>
              <a:t>Transform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340" y="1229613"/>
            <a:ext cx="842645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10" dirty="0">
                <a:latin typeface="Calibri"/>
                <a:cs typeface="Calibri"/>
              </a:rPr>
              <a:t>definition,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inverse </a:t>
            </a:r>
            <a:r>
              <a:rPr sz="2800" spc="-10" dirty="0">
                <a:latin typeface="Calibri"/>
                <a:cs typeface="Calibri"/>
              </a:rPr>
              <a:t>Laplace </a:t>
            </a:r>
            <a:r>
              <a:rPr sz="2800" spc="-25" dirty="0">
                <a:latin typeface="Calibri"/>
                <a:cs typeface="Calibri"/>
              </a:rPr>
              <a:t>transform </a:t>
            </a:r>
            <a:r>
              <a:rPr sz="2800" spc="-45" dirty="0">
                <a:latin typeface="Calibri"/>
                <a:cs typeface="Calibri"/>
              </a:rPr>
              <a:t>operator,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775" baseline="25525" dirty="0">
                <a:latin typeface="Calibri"/>
                <a:cs typeface="Calibri"/>
              </a:rPr>
              <a:t>-1</a:t>
            </a:r>
            <a:r>
              <a:rPr sz="2800" dirty="0">
                <a:latin typeface="Calibri"/>
                <a:cs typeface="Calibri"/>
              </a:rPr>
              <a:t>,  </a:t>
            </a:r>
            <a:r>
              <a:rPr sz="2800" spc="-15" dirty="0">
                <a:latin typeface="Calibri"/>
                <a:cs typeface="Calibri"/>
              </a:rPr>
              <a:t>converts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i="1" spc="-5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-domain function back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corresponding 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spc="-10" dirty="0">
                <a:latin typeface="Calibri"/>
                <a:cs typeface="Calibri"/>
              </a:rPr>
              <a:t>domain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2661" y="3093524"/>
            <a:ext cx="3682365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950" i="1" spc="15" dirty="0">
                <a:latin typeface="Times New Roman"/>
                <a:cs typeface="Times New Roman"/>
              </a:rPr>
              <a:t>f </a:t>
            </a:r>
            <a:r>
              <a:rPr sz="7725" spc="-157" baseline="-3236" dirty="0">
                <a:latin typeface="Symbol"/>
                <a:cs typeface="Symbol"/>
              </a:rPr>
              <a:t></a:t>
            </a:r>
            <a:r>
              <a:rPr sz="3950" i="1" spc="-105" dirty="0">
                <a:latin typeface="Times New Roman"/>
                <a:cs typeface="Times New Roman"/>
              </a:rPr>
              <a:t>t </a:t>
            </a:r>
            <a:r>
              <a:rPr sz="7725" spc="-600" baseline="-3236" dirty="0">
                <a:latin typeface="Symbol"/>
                <a:cs typeface="Symbol"/>
              </a:rPr>
              <a:t></a:t>
            </a:r>
            <a:r>
              <a:rPr sz="7725" spc="-600" baseline="-3236" dirty="0">
                <a:latin typeface="Times New Roman"/>
                <a:cs typeface="Times New Roman"/>
              </a:rPr>
              <a:t> </a:t>
            </a:r>
            <a:r>
              <a:rPr sz="3950" spc="30" dirty="0">
                <a:latin typeface="Symbol"/>
                <a:cs typeface="Symbol"/>
              </a:rPr>
              <a:t></a:t>
            </a:r>
            <a:r>
              <a:rPr sz="3950" spc="30" dirty="0">
                <a:latin typeface="Times New Roman"/>
                <a:cs typeface="Times New Roman"/>
              </a:rPr>
              <a:t> </a:t>
            </a:r>
            <a:r>
              <a:rPr sz="3950" spc="45" dirty="0">
                <a:latin typeface="Arial"/>
                <a:cs typeface="Arial"/>
              </a:rPr>
              <a:t>L</a:t>
            </a:r>
            <a:r>
              <a:rPr sz="4425" spc="67" baseline="32956" dirty="0">
                <a:latin typeface="Symbol"/>
                <a:cs typeface="Symbol"/>
              </a:rPr>
              <a:t></a:t>
            </a:r>
            <a:r>
              <a:rPr sz="4425" spc="67" baseline="32956" dirty="0">
                <a:latin typeface="Times New Roman"/>
                <a:cs typeface="Times New Roman"/>
              </a:rPr>
              <a:t>1 </a:t>
            </a:r>
            <a:r>
              <a:rPr sz="3950" spc="-400" dirty="0">
                <a:latin typeface="Symbol"/>
                <a:cs typeface="Symbol"/>
              </a:rPr>
              <a:t></a:t>
            </a:r>
            <a:r>
              <a:rPr sz="5925" spc="-600" baseline="-19690" dirty="0">
                <a:latin typeface="Symbol"/>
                <a:cs typeface="Symbol"/>
              </a:rPr>
              <a:t></a:t>
            </a:r>
            <a:r>
              <a:rPr sz="3950" i="1" spc="-400" dirty="0">
                <a:latin typeface="Times New Roman"/>
                <a:cs typeface="Times New Roman"/>
              </a:rPr>
              <a:t>F</a:t>
            </a:r>
            <a:r>
              <a:rPr sz="3950" i="1" spc="-715" dirty="0">
                <a:latin typeface="Times New Roman"/>
                <a:cs typeface="Times New Roman"/>
              </a:rPr>
              <a:t> </a:t>
            </a:r>
            <a:r>
              <a:rPr sz="7725" spc="-442" baseline="-3236" dirty="0">
                <a:latin typeface="Symbol"/>
                <a:cs typeface="Symbol"/>
              </a:rPr>
              <a:t></a:t>
            </a:r>
            <a:r>
              <a:rPr sz="3950" i="1" spc="-295" dirty="0">
                <a:latin typeface="Times New Roman"/>
                <a:cs typeface="Times New Roman"/>
              </a:rPr>
              <a:t>s</a:t>
            </a:r>
            <a:r>
              <a:rPr sz="7725" spc="-442" baseline="-3236" dirty="0">
                <a:latin typeface="Symbol"/>
                <a:cs typeface="Symbol"/>
              </a:rPr>
              <a:t></a:t>
            </a:r>
            <a:r>
              <a:rPr sz="3950" spc="-295" dirty="0">
                <a:latin typeface="Symbol"/>
                <a:cs typeface="Symbol"/>
              </a:rPr>
              <a:t></a:t>
            </a:r>
            <a:r>
              <a:rPr sz="5925" spc="-442" baseline="-19690" dirty="0">
                <a:latin typeface="Symbol"/>
                <a:cs typeface="Symbol"/>
              </a:rPr>
              <a:t></a:t>
            </a:r>
            <a:endParaRPr sz="5925" baseline="-1969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58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</a:t>
            </a:r>
            <a:r>
              <a:rPr dirty="0"/>
              <a:t>I – </a:t>
            </a:r>
            <a:r>
              <a:rPr spc="-5" dirty="0"/>
              <a:t>Introduction </a:t>
            </a:r>
            <a:r>
              <a:rPr spc="-15" dirty="0"/>
              <a:t>to </a:t>
            </a:r>
            <a:r>
              <a:rPr spc="-10" dirty="0"/>
              <a:t>Control</a:t>
            </a:r>
            <a:r>
              <a:rPr spc="-6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0385" y="821563"/>
            <a:ext cx="1200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4BC96"/>
                </a:solidFill>
                <a:latin typeface="Calibri"/>
                <a:cs typeface="Calibri"/>
              </a:rPr>
              <a:t>(4</a:t>
            </a:r>
            <a:r>
              <a:rPr sz="2400" spc="-10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744906"/>
            <a:ext cx="8988425" cy="24834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C4BC96"/>
                </a:solidFill>
                <a:latin typeface="Calibri"/>
                <a:cs typeface="Calibri"/>
              </a:rPr>
              <a:t>Introduction </a:t>
            </a:r>
            <a:r>
              <a:rPr sz="2400" spc="-15" dirty="0">
                <a:solidFill>
                  <a:srgbClr val="C4BC96"/>
                </a:solidFill>
                <a:latin typeface="Calibri"/>
                <a:cs typeface="Calibri"/>
              </a:rPr>
              <a:t>to Control</a:t>
            </a:r>
            <a:r>
              <a:rPr sz="2400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</a:t>
            </a:r>
            <a:r>
              <a:rPr sz="2000" spc="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Examples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of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Open Loop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diagrams,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examples,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Comparison, Linear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Non-linear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Varying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In-varying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(AC and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System),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5626" y="3272104"/>
            <a:ext cx="12020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4BC96"/>
                </a:solidFill>
                <a:latin typeface="Calibri"/>
                <a:cs typeface="Calibri"/>
              </a:rPr>
              <a:t>(4</a:t>
            </a:r>
            <a:r>
              <a:rPr sz="2400" spc="-9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194987"/>
            <a:ext cx="8987790" cy="18141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400" spc="-35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4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400" spc="-40" dirty="0">
                <a:solidFill>
                  <a:srgbClr val="C4BC96"/>
                </a:solidFill>
                <a:latin typeface="Calibri"/>
                <a:cs typeface="Calibri"/>
              </a:rPr>
              <a:t>Transfer</a:t>
            </a:r>
            <a:r>
              <a:rPr sz="2400" spc="3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000" spc="-25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Signifiance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b="1" spc="-25" dirty="0">
                <a:latin typeface="Calibri"/>
                <a:cs typeface="Calibri"/>
              </a:rPr>
              <a:t>Transfer </a:t>
            </a:r>
            <a:r>
              <a:rPr sz="2000" b="1" spc="-5" dirty="0">
                <a:latin typeface="Calibri"/>
                <a:cs typeface="Calibri"/>
              </a:rPr>
              <a:t>Function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b="1" spc="-5" dirty="0">
                <a:latin typeface="Calibri"/>
                <a:cs typeface="Calibri"/>
              </a:rPr>
              <a:t>Definition, </a:t>
            </a:r>
            <a:r>
              <a:rPr sz="2000" b="1" spc="-10" dirty="0">
                <a:latin typeface="Calibri"/>
                <a:cs typeface="Calibri"/>
              </a:rPr>
              <a:t>Derivation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15" dirty="0">
                <a:latin typeface="Calibri"/>
                <a:cs typeface="Calibri"/>
              </a:rPr>
              <a:t>transfer </a:t>
            </a:r>
            <a:r>
              <a:rPr sz="2000" b="1" spc="-5" dirty="0">
                <a:latin typeface="Calibri"/>
                <a:cs typeface="Calibri"/>
              </a:rPr>
              <a:t>functions </a:t>
            </a:r>
            <a:r>
              <a:rPr sz="2000" b="1" spc="-15" dirty="0">
                <a:latin typeface="Calibri"/>
                <a:cs typeface="Calibri"/>
              </a:rPr>
              <a:t>for </a:t>
            </a:r>
            <a:r>
              <a:rPr sz="2000" b="1" spc="-5" dirty="0">
                <a:latin typeface="Calibri"/>
                <a:cs typeface="Calibri"/>
              </a:rPr>
              <a:t>Closed loop  </a:t>
            </a:r>
            <a:r>
              <a:rPr sz="2000" b="1" spc="-10" dirty="0">
                <a:latin typeface="Calibri"/>
                <a:cs typeface="Calibri"/>
              </a:rPr>
              <a:t>Control </a:t>
            </a:r>
            <a:r>
              <a:rPr sz="2000" b="1" spc="-20" dirty="0">
                <a:latin typeface="Calibri"/>
                <a:cs typeface="Calibri"/>
              </a:rPr>
              <a:t>System </a:t>
            </a:r>
            <a:r>
              <a:rPr sz="2000" b="1" spc="-5" dirty="0">
                <a:latin typeface="Calibri"/>
                <a:cs typeface="Calibri"/>
              </a:rPr>
              <a:t>and Open </a:t>
            </a:r>
            <a:r>
              <a:rPr sz="2000" b="1" dirty="0">
                <a:latin typeface="Calibri"/>
                <a:cs typeface="Calibri"/>
              </a:rPr>
              <a:t>Loop </a:t>
            </a:r>
            <a:r>
              <a:rPr sz="2000" b="1" spc="-10" dirty="0">
                <a:latin typeface="Calibri"/>
                <a:cs typeface="Calibri"/>
              </a:rPr>
              <a:t>Control </a:t>
            </a:r>
            <a:r>
              <a:rPr sz="2000" b="1" spc="-15" dirty="0">
                <a:latin typeface="Calibri"/>
                <a:cs typeface="Calibri"/>
              </a:rPr>
              <a:t>System, </a:t>
            </a:r>
            <a:r>
              <a:rPr sz="2000" b="1" spc="-10" dirty="0">
                <a:latin typeface="Calibri"/>
                <a:cs typeface="Calibri"/>
              </a:rPr>
              <a:t>Differential Equations and  </a:t>
            </a:r>
            <a:r>
              <a:rPr sz="2000" b="1" spc="-15" dirty="0">
                <a:latin typeface="Calibri"/>
                <a:cs typeface="Calibri"/>
              </a:rPr>
              <a:t>transfer </a:t>
            </a:r>
            <a:r>
              <a:rPr sz="2000" b="1" dirty="0">
                <a:latin typeface="Calibri"/>
                <a:cs typeface="Calibri"/>
              </a:rPr>
              <a:t>functions of </a:t>
            </a:r>
            <a:r>
              <a:rPr sz="2000" b="1" spc="-10" dirty="0">
                <a:latin typeface="Calibri"/>
                <a:cs typeface="Calibri"/>
              </a:rPr>
              <a:t>RC </a:t>
            </a:r>
            <a:r>
              <a:rPr sz="2000" b="1" dirty="0">
                <a:latin typeface="Calibri"/>
                <a:cs typeface="Calibri"/>
              </a:rPr>
              <a:t>and </a:t>
            </a:r>
            <a:r>
              <a:rPr sz="2000" b="1" spc="-5" dirty="0">
                <a:latin typeface="Calibri"/>
                <a:cs typeface="Calibri"/>
              </a:rPr>
              <a:t>RLC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Circuit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976419"/>
            <a:ext cx="8985250" cy="16592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712709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Block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 Diagram</a:t>
            </a:r>
            <a:r>
              <a:rPr sz="2400" b="1" spc="-15" dirty="0">
                <a:solidFill>
                  <a:srgbClr val="C4BC96"/>
                </a:solidFill>
                <a:latin typeface="Calibri"/>
                <a:cs typeface="Calibri"/>
              </a:rPr>
              <a:t> Algebra	</a:t>
            </a:r>
            <a:r>
              <a:rPr sz="2400" b="1" spc="-5" dirty="0">
                <a:solidFill>
                  <a:srgbClr val="C4BC96"/>
                </a:solidFill>
                <a:latin typeface="Calibri"/>
                <a:cs typeface="Calibri"/>
              </a:rPr>
              <a:t>(8</a:t>
            </a:r>
            <a:r>
              <a:rPr sz="2400" b="1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0,1,2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Standard equation, Practical  Examples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ts val="2275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Technique: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Need,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Rules,</a:t>
            </a: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Problems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ts val="1315"/>
              </a:lnSpc>
              <a:tabLst>
                <a:tab pos="4100829" algn="l"/>
                <a:tab pos="8360409" algn="l"/>
              </a:tabLst>
            </a:pP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	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	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67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26238"/>
            <a:ext cx="1042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Input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3754907"/>
            <a:ext cx="822452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stimulus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0" dirty="0">
                <a:latin typeface="Calibri"/>
                <a:cs typeface="Calibri"/>
              </a:rPr>
              <a:t>excitation </a:t>
            </a:r>
            <a:r>
              <a:rPr sz="2800" spc="-5" dirty="0">
                <a:latin typeface="Calibri"/>
                <a:cs typeface="Calibri"/>
              </a:rPr>
              <a:t>applied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control </a:t>
            </a:r>
            <a:r>
              <a:rPr sz="2800" spc="-30" dirty="0">
                <a:latin typeface="Calibri"/>
                <a:cs typeface="Calibri"/>
              </a:rPr>
              <a:t>system 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external source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order to  produce  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0" dirty="0">
                <a:latin typeface="Calibri"/>
                <a:cs typeface="Calibri"/>
              </a:rPr>
              <a:t>output is called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1828800"/>
            <a:ext cx="2286000" cy="1219200"/>
          </a:xfrm>
          <a:custGeom>
            <a:avLst/>
            <a:gdLst/>
            <a:ahLst/>
            <a:cxnLst/>
            <a:rect l="l" t="t" r="r" b="b"/>
            <a:pathLst>
              <a:path w="2286000" h="1219200">
                <a:moveTo>
                  <a:pt x="0" y="1219200"/>
                </a:moveTo>
                <a:lnTo>
                  <a:pt x="2286000" y="1219200"/>
                </a:lnTo>
                <a:lnTo>
                  <a:pt x="22860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solidFill>
            <a:srgbClr val="1E1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7600" y="1828800"/>
            <a:ext cx="2286000" cy="1219200"/>
          </a:xfrm>
          <a:custGeom>
            <a:avLst/>
            <a:gdLst/>
            <a:ahLst/>
            <a:cxnLst/>
            <a:rect l="l" t="t" r="r" b="b"/>
            <a:pathLst>
              <a:path w="2286000" h="1219200">
                <a:moveTo>
                  <a:pt x="0" y="1219200"/>
                </a:moveTo>
                <a:lnTo>
                  <a:pt x="2286000" y="1219200"/>
                </a:lnTo>
                <a:lnTo>
                  <a:pt x="22860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600" y="22946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5" h="287655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6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2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5" h="287655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5" h="287655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5" h="287655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5" h="287655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5" h="287655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6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2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12594" y="1860245"/>
            <a:ext cx="750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np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56461"/>
            <a:ext cx="8377555" cy="4805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 relationship between </a:t>
            </a:r>
            <a:r>
              <a:rPr sz="2800" spc="-5" dirty="0">
                <a:latin typeface="Calibri"/>
                <a:cs typeface="Calibri"/>
              </a:rPr>
              <a:t>input &amp; output of a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given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transfer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2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Definition: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ratio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Laplace </a:t>
            </a:r>
            <a:r>
              <a:rPr sz="2800" spc="-20" dirty="0">
                <a:latin typeface="Calibri"/>
                <a:cs typeface="Calibri"/>
              </a:rPr>
              <a:t>transform </a:t>
            </a:r>
            <a:r>
              <a:rPr sz="2800" spc="-5" dirty="0">
                <a:latin typeface="Calibri"/>
                <a:cs typeface="Calibri"/>
              </a:rPr>
              <a:t>of the output 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Laplace </a:t>
            </a:r>
            <a:r>
              <a:rPr sz="2800" spc="-25" dirty="0">
                <a:latin typeface="Calibri"/>
                <a:cs typeface="Calibri"/>
              </a:rPr>
              <a:t>transform </a:t>
            </a:r>
            <a:r>
              <a:rPr sz="2800" spc="-5" dirty="0">
                <a:latin typeface="Calibri"/>
                <a:cs typeface="Calibri"/>
              </a:rPr>
              <a:t>of the input under the  assumption of </a:t>
            </a:r>
            <a:r>
              <a:rPr sz="2800" spc="-35" dirty="0">
                <a:latin typeface="Calibri"/>
                <a:cs typeface="Calibri"/>
              </a:rPr>
              <a:t>zero </a:t>
            </a:r>
            <a:r>
              <a:rPr sz="2800" spc="-5" dirty="0">
                <a:latin typeface="Calibri"/>
                <a:cs typeface="Calibri"/>
              </a:rPr>
              <a:t>initial conditions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409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defined </a:t>
            </a:r>
            <a:r>
              <a:rPr sz="2800" spc="-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u="heavy" spc="-7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“Transfer</a:t>
            </a:r>
            <a:r>
              <a:rPr sz="2800" b="1" u="heavy" spc="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Function”</a:t>
            </a:r>
            <a:r>
              <a:rPr sz="2800" b="1" spc="-3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98247"/>
            <a:ext cx="29533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Transfer</a:t>
            </a:r>
            <a:r>
              <a:rPr spc="-35" dirty="0"/>
              <a:t> </a:t>
            </a:r>
            <a:r>
              <a:rPr spc="-5" dirty="0"/>
              <a:t>Function</a:t>
            </a: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60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21665"/>
            <a:ext cx="29533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Transfer</a:t>
            </a:r>
            <a:r>
              <a:rPr spc="-60" dirty="0"/>
              <a:t> </a:t>
            </a:r>
            <a:r>
              <a:rPr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961" y="1296161"/>
            <a:ext cx="15240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549910" marR="241300" indent="-302260">
              <a:lnSpc>
                <a:spcPct val="100000"/>
              </a:lnSpc>
              <a:spcBef>
                <a:spcPts val="170"/>
              </a:spcBef>
            </a:pP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y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  g(t)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1838579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5" h="134619">
                <a:moveTo>
                  <a:pt x="857097" y="67183"/>
                </a:moveTo>
                <a:lnTo>
                  <a:pt x="791565" y="105410"/>
                </a:lnTo>
                <a:lnTo>
                  <a:pt x="784669" y="109347"/>
                </a:lnTo>
                <a:lnTo>
                  <a:pt x="782332" y="118237"/>
                </a:lnTo>
                <a:lnTo>
                  <a:pt x="786358" y="125095"/>
                </a:lnTo>
                <a:lnTo>
                  <a:pt x="790384" y="132080"/>
                </a:lnTo>
                <a:lnTo>
                  <a:pt x="799249" y="134366"/>
                </a:lnTo>
                <a:lnTo>
                  <a:pt x="889620" y="81661"/>
                </a:lnTo>
                <a:lnTo>
                  <a:pt x="885736" y="81661"/>
                </a:lnTo>
                <a:lnTo>
                  <a:pt x="885736" y="79629"/>
                </a:lnTo>
                <a:lnTo>
                  <a:pt x="878433" y="79629"/>
                </a:lnTo>
                <a:lnTo>
                  <a:pt x="857097" y="67183"/>
                </a:lnTo>
                <a:close/>
              </a:path>
              <a:path w="915035" h="134619">
                <a:moveTo>
                  <a:pt x="832278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832278" y="81661"/>
                </a:lnTo>
                <a:lnTo>
                  <a:pt x="857097" y="67183"/>
                </a:lnTo>
                <a:lnTo>
                  <a:pt x="832278" y="52705"/>
                </a:lnTo>
                <a:close/>
              </a:path>
              <a:path w="915035" h="134619">
                <a:moveTo>
                  <a:pt x="889620" y="52705"/>
                </a:moveTo>
                <a:lnTo>
                  <a:pt x="885736" y="52705"/>
                </a:lnTo>
                <a:lnTo>
                  <a:pt x="885736" y="81661"/>
                </a:lnTo>
                <a:lnTo>
                  <a:pt x="889620" y="81661"/>
                </a:lnTo>
                <a:lnTo>
                  <a:pt x="914463" y="67183"/>
                </a:lnTo>
                <a:lnTo>
                  <a:pt x="889620" y="52705"/>
                </a:lnTo>
                <a:close/>
              </a:path>
              <a:path w="915035" h="134619">
                <a:moveTo>
                  <a:pt x="878433" y="54737"/>
                </a:moveTo>
                <a:lnTo>
                  <a:pt x="857097" y="67183"/>
                </a:lnTo>
                <a:lnTo>
                  <a:pt x="878433" y="79629"/>
                </a:lnTo>
                <a:lnTo>
                  <a:pt x="878433" y="54737"/>
                </a:lnTo>
                <a:close/>
              </a:path>
              <a:path w="915035" h="134619">
                <a:moveTo>
                  <a:pt x="885736" y="54737"/>
                </a:moveTo>
                <a:lnTo>
                  <a:pt x="878433" y="54737"/>
                </a:lnTo>
                <a:lnTo>
                  <a:pt x="878433" y="79629"/>
                </a:lnTo>
                <a:lnTo>
                  <a:pt x="885736" y="79629"/>
                </a:lnTo>
                <a:lnTo>
                  <a:pt x="885736" y="54737"/>
                </a:lnTo>
                <a:close/>
              </a:path>
              <a:path w="915035" h="134619">
                <a:moveTo>
                  <a:pt x="799249" y="0"/>
                </a:moveTo>
                <a:lnTo>
                  <a:pt x="790384" y="2286"/>
                </a:lnTo>
                <a:lnTo>
                  <a:pt x="786358" y="9271"/>
                </a:lnTo>
                <a:lnTo>
                  <a:pt x="782332" y="16129"/>
                </a:lnTo>
                <a:lnTo>
                  <a:pt x="784669" y="25019"/>
                </a:lnTo>
                <a:lnTo>
                  <a:pt x="791565" y="28956"/>
                </a:lnTo>
                <a:lnTo>
                  <a:pt x="857097" y="67183"/>
                </a:lnTo>
                <a:lnTo>
                  <a:pt x="878433" y="54737"/>
                </a:lnTo>
                <a:lnTo>
                  <a:pt x="885736" y="54737"/>
                </a:lnTo>
                <a:lnTo>
                  <a:pt x="885736" y="52705"/>
                </a:lnTo>
                <a:lnTo>
                  <a:pt x="889620" y="52705"/>
                </a:lnTo>
                <a:lnTo>
                  <a:pt x="799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3961" y="1838579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5" h="134619">
                <a:moveTo>
                  <a:pt x="857122" y="67183"/>
                </a:moveTo>
                <a:lnTo>
                  <a:pt x="791590" y="105410"/>
                </a:lnTo>
                <a:lnTo>
                  <a:pt x="784605" y="109347"/>
                </a:lnTo>
                <a:lnTo>
                  <a:pt x="782320" y="118237"/>
                </a:lnTo>
                <a:lnTo>
                  <a:pt x="786384" y="125095"/>
                </a:lnTo>
                <a:lnTo>
                  <a:pt x="790448" y="132080"/>
                </a:lnTo>
                <a:lnTo>
                  <a:pt x="799211" y="134366"/>
                </a:lnTo>
                <a:lnTo>
                  <a:pt x="889676" y="81661"/>
                </a:lnTo>
                <a:lnTo>
                  <a:pt x="885698" y="81661"/>
                </a:lnTo>
                <a:lnTo>
                  <a:pt x="885698" y="79629"/>
                </a:lnTo>
                <a:lnTo>
                  <a:pt x="878459" y="79629"/>
                </a:lnTo>
                <a:lnTo>
                  <a:pt x="857122" y="67183"/>
                </a:lnTo>
                <a:close/>
              </a:path>
              <a:path w="915035" h="134619">
                <a:moveTo>
                  <a:pt x="8323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832303" y="81661"/>
                </a:lnTo>
                <a:lnTo>
                  <a:pt x="857122" y="67183"/>
                </a:lnTo>
                <a:lnTo>
                  <a:pt x="832303" y="52705"/>
                </a:lnTo>
                <a:close/>
              </a:path>
              <a:path w="915035" h="134619">
                <a:moveTo>
                  <a:pt x="889678" y="52705"/>
                </a:moveTo>
                <a:lnTo>
                  <a:pt x="885698" y="52705"/>
                </a:lnTo>
                <a:lnTo>
                  <a:pt x="885698" y="81661"/>
                </a:lnTo>
                <a:lnTo>
                  <a:pt x="889676" y="81661"/>
                </a:lnTo>
                <a:lnTo>
                  <a:pt x="914526" y="67183"/>
                </a:lnTo>
                <a:lnTo>
                  <a:pt x="889678" y="52705"/>
                </a:lnTo>
                <a:close/>
              </a:path>
              <a:path w="915035" h="134619">
                <a:moveTo>
                  <a:pt x="878459" y="54737"/>
                </a:moveTo>
                <a:lnTo>
                  <a:pt x="857122" y="67183"/>
                </a:lnTo>
                <a:lnTo>
                  <a:pt x="878459" y="79629"/>
                </a:lnTo>
                <a:lnTo>
                  <a:pt x="878459" y="54737"/>
                </a:lnTo>
                <a:close/>
              </a:path>
              <a:path w="915035" h="134619">
                <a:moveTo>
                  <a:pt x="885698" y="54737"/>
                </a:moveTo>
                <a:lnTo>
                  <a:pt x="878459" y="54737"/>
                </a:lnTo>
                <a:lnTo>
                  <a:pt x="878459" y="79629"/>
                </a:lnTo>
                <a:lnTo>
                  <a:pt x="885698" y="79629"/>
                </a:lnTo>
                <a:lnTo>
                  <a:pt x="885698" y="54737"/>
                </a:lnTo>
                <a:close/>
              </a:path>
              <a:path w="915035" h="134619">
                <a:moveTo>
                  <a:pt x="799211" y="0"/>
                </a:moveTo>
                <a:lnTo>
                  <a:pt x="790448" y="2286"/>
                </a:lnTo>
                <a:lnTo>
                  <a:pt x="786384" y="9271"/>
                </a:lnTo>
                <a:lnTo>
                  <a:pt x="782320" y="16129"/>
                </a:lnTo>
                <a:lnTo>
                  <a:pt x="784605" y="25019"/>
                </a:lnTo>
                <a:lnTo>
                  <a:pt x="791590" y="28956"/>
                </a:lnTo>
                <a:lnTo>
                  <a:pt x="857122" y="67183"/>
                </a:lnTo>
                <a:lnTo>
                  <a:pt x="878459" y="54737"/>
                </a:lnTo>
                <a:lnTo>
                  <a:pt x="885698" y="54737"/>
                </a:lnTo>
                <a:lnTo>
                  <a:pt x="885698" y="52705"/>
                </a:lnTo>
                <a:lnTo>
                  <a:pt x="889678" y="52705"/>
                </a:lnTo>
                <a:lnTo>
                  <a:pt x="799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3540" y="1551178"/>
            <a:ext cx="471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r(</a:t>
            </a:r>
            <a:r>
              <a:rPr sz="2400" dirty="0">
                <a:latin typeface="Tahoma"/>
                <a:cs typeface="Tahoma"/>
              </a:rPr>
              <a:t>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7920" y="1479550"/>
            <a:ext cx="501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c(t)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961" y="1678685"/>
            <a:ext cx="1143000" cy="532130"/>
          </a:xfrm>
          <a:custGeom>
            <a:avLst/>
            <a:gdLst/>
            <a:ahLst/>
            <a:cxnLst/>
            <a:rect l="l" t="t" r="r" b="b"/>
            <a:pathLst>
              <a:path w="1143000" h="532130">
                <a:moveTo>
                  <a:pt x="0" y="265938"/>
                </a:moveTo>
                <a:lnTo>
                  <a:pt x="265557" y="0"/>
                </a:lnTo>
                <a:lnTo>
                  <a:pt x="265557" y="132968"/>
                </a:lnTo>
                <a:lnTo>
                  <a:pt x="877442" y="132968"/>
                </a:lnTo>
                <a:lnTo>
                  <a:pt x="877442" y="0"/>
                </a:lnTo>
                <a:lnTo>
                  <a:pt x="1143000" y="265938"/>
                </a:lnTo>
                <a:lnTo>
                  <a:pt x="877442" y="531876"/>
                </a:lnTo>
                <a:lnTo>
                  <a:pt x="877442" y="398906"/>
                </a:lnTo>
                <a:lnTo>
                  <a:pt x="265557" y="398906"/>
                </a:lnTo>
                <a:lnTo>
                  <a:pt x="265557" y="531876"/>
                </a:lnTo>
                <a:lnTo>
                  <a:pt x="0" y="265938"/>
                </a:lnTo>
                <a:close/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46575" y="1174750"/>
            <a:ext cx="318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0" dirty="0">
                <a:latin typeface="Tahoma"/>
                <a:cs typeface="Tahoma"/>
              </a:rPr>
              <a:t>LT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40958" y="1296161"/>
            <a:ext cx="15240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513080" marR="240665" indent="-264160">
              <a:lnSpc>
                <a:spcPct val="100000"/>
              </a:lnSpc>
              <a:spcBef>
                <a:spcPts val="170"/>
              </a:spcBef>
            </a:pP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y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  G(s)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26558" y="1838579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5" h="134619">
                <a:moveTo>
                  <a:pt x="857122" y="67183"/>
                </a:moveTo>
                <a:lnTo>
                  <a:pt x="791590" y="105410"/>
                </a:lnTo>
                <a:lnTo>
                  <a:pt x="784605" y="109347"/>
                </a:lnTo>
                <a:lnTo>
                  <a:pt x="782319" y="118237"/>
                </a:lnTo>
                <a:lnTo>
                  <a:pt x="786383" y="125095"/>
                </a:lnTo>
                <a:lnTo>
                  <a:pt x="790447" y="132080"/>
                </a:lnTo>
                <a:lnTo>
                  <a:pt x="799211" y="134366"/>
                </a:lnTo>
                <a:lnTo>
                  <a:pt x="889676" y="81661"/>
                </a:lnTo>
                <a:lnTo>
                  <a:pt x="885697" y="81661"/>
                </a:lnTo>
                <a:lnTo>
                  <a:pt x="885697" y="79629"/>
                </a:lnTo>
                <a:lnTo>
                  <a:pt x="878458" y="79629"/>
                </a:lnTo>
                <a:lnTo>
                  <a:pt x="857122" y="67183"/>
                </a:lnTo>
                <a:close/>
              </a:path>
              <a:path w="915035" h="134619">
                <a:moveTo>
                  <a:pt x="8323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832303" y="81661"/>
                </a:lnTo>
                <a:lnTo>
                  <a:pt x="857122" y="67183"/>
                </a:lnTo>
                <a:lnTo>
                  <a:pt x="832303" y="52705"/>
                </a:lnTo>
                <a:close/>
              </a:path>
              <a:path w="915035" h="134619">
                <a:moveTo>
                  <a:pt x="889678" y="52705"/>
                </a:moveTo>
                <a:lnTo>
                  <a:pt x="885697" y="52705"/>
                </a:lnTo>
                <a:lnTo>
                  <a:pt x="885697" y="81661"/>
                </a:lnTo>
                <a:lnTo>
                  <a:pt x="889676" y="81661"/>
                </a:lnTo>
                <a:lnTo>
                  <a:pt x="914526" y="67183"/>
                </a:lnTo>
                <a:lnTo>
                  <a:pt x="889678" y="52705"/>
                </a:lnTo>
                <a:close/>
              </a:path>
              <a:path w="915035" h="134619">
                <a:moveTo>
                  <a:pt x="878458" y="54737"/>
                </a:moveTo>
                <a:lnTo>
                  <a:pt x="857122" y="67183"/>
                </a:lnTo>
                <a:lnTo>
                  <a:pt x="878458" y="79629"/>
                </a:lnTo>
                <a:lnTo>
                  <a:pt x="878458" y="54737"/>
                </a:lnTo>
                <a:close/>
              </a:path>
              <a:path w="915035" h="134619">
                <a:moveTo>
                  <a:pt x="885697" y="54737"/>
                </a:moveTo>
                <a:lnTo>
                  <a:pt x="878458" y="54737"/>
                </a:lnTo>
                <a:lnTo>
                  <a:pt x="878458" y="79629"/>
                </a:lnTo>
                <a:lnTo>
                  <a:pt x="885697" y="79629"/>
                </a:lnTo>
                <a:lnTo>
                  <a:pt x="885697" y="54737"/>
                </a:lnTo>
                <a:close/>
              </a:path>
              <a:path w="915035" h="134619">
                <a:moveTo>
                  <a:pt x="799211" y="0"/>
                </a:moveTo>
                <a:lnTo>
                  <a:pt x="790447" y="2286"/>
                </a:lnTo>
                <a:lnTo>
                  <a:pt x="786383" y="9271"/>
                </a:lnTo>
                <a:lnTo>
                  <a:pt x="782319" y="16129"/>
                </a:lnTo>
                <a:lnTo>
                  <a:pt x="784605" y="25019"/>
                </a:lnTo>
                <a:lnTo>
                  <a:pt x="791590" y="28956"/>
                </a:lnTo>
                <a:lnTo>
                  <a:pt x="857122" y="67183"/>
                </a:lnTo>
                <a:lnTo>
                  <a:pt x="878458" y="54737"/>
                </a:lnTo>
                <a:lnTo>
                  <a:pt x="885697" y="54737"/>
                </a:lnTo>
                <a:lnTo>
                  <a:pt x="885697" y="52705"/>
                </a:lnTo>
                <a:lnTo>
                  <a:pt x="889678" y="52705"/>
                </a:lnTo>
                <a:lnTo>
                  <a:pt x="799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64957" y="1838579"/>
            <a:ext cx="915035" cy="134620"/>
          </a:xfrm>
          <a:custGeom>
            <a:avLst/>
            <a:gdLst/>
            <a:ahLst/>
            <a:cxnLst/>
            <a:rect l="l" t="t" r="r" b="b"/>
            <a:pathLst>
              <a:path w="915034" h="134619">
                <a:moveTo>
                  <a:pt x="857123" y="67183"/>
                </a:moveTo>
                <a:lnTo>
                  <a:pt x="791591" y="105410"/>
                </a:lnTo>
                <a:lnTo>
                  <a:pt x="784606" y="109347"/>
                </a:lnTo>
                <a:lnTo>
                  <a:pt x="782320" y="118237"/>
                </a:lnTo>
                <a:lnTo>
                  <a:pt x="786384" y="125095"/>
                </a:lnTo>
                <a:lnTo>
                  <a:pt x="790448" y="132080"/>
                </a:lnTo>
                <a:lnTo>
                  <a:pt x="799211" y="134366"/>
                </a:lnTo>
                <a:lnTo>
                  <a:pt x="889676" y="81661"/>
                </a:lnTo>
                <a:lnTo>
                  <a:pt x="885698" y="81661"/>
                </a:lnTo>
                <a:lnTo>
                  <a:pt x="885698" y="79629"/>
                </a:lnTo>
                <a:lnTo>
                  <a:pt x="878459" y="79629"/>
                </a:lnTo>
                <a:lnTo>
                  <a:pt x="857123" y="67183"/>
                </a:lnTo>
                <a:close/>
              </a:path>
              <a:path w="915034" h="134619">
                <a:moveTo>
                  <a:pt x="8323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832303" y="81661"/>
                </a:lnTo>
                <a:lnTo>
                  <a:pt x="857123" y="67183"/>
                </a:lnTo>
                <a:lnTo>
                  <a:pt x="832303" y="52705"/>
                </a:lnTo>
                <a:close/>
              </a:path>
              <a:path w="915034" h="134619">
                <a:moveTo>
                  <a:pt x="889678" y="52705"/>
                </a:moveTo>
                <a:lnTo>
                  <a:pt x="885698" y="52705"/>
                </a:lnTo>
                <a:lnTo>
                  <a:pt x="885698" y="81661"/>
                </a:lnTo>
                <a:lnTo>
                  <a:pt x="889676" y="81661"/>
                </a:lnTo>
                <a:lnTo>
                  <a:pt x="914526" y="67183"/>
                </a:lnTo>
                <a:lnTo>
                  <a:pt x="889678" y="52705"/>
                </a:lnTo>
                <a:close/>
              </a:path>
              <a:path w="915034" h="134619">
                <a:moveTo>
                  <a:pt x="878459" y="54737"/>
                </a:moveTo>
                <a:lnTo>
                  <a:pt x="857123" y="67183"/>
                </a:lnTo>
                <a:lnTo>
                  <a:pt x="878459" y="79629"/>
                </a:lnTo>
                <a:lnTo>
                  <a:pt x="878459" y="54737"/>
                </a:lnTo>
                <a:close/>
              </a:path>
              <a:path w="915034" h="134619">
                <a:moveTo>
                  <a:pt x="885698" y="54737"/>
                </a:moveTo>
                <a:lnTo>
                  <a:pt x="878459" y="54737"/>
                </a:lnTo>
                <a:lnTo>
                  <a:pt x="878459" y="79629"/>
                </a:lnTo>
                <a:lnTo>
                  <a:pt x="885698" y="79629"/>
                </a:lnTo>
                <a:lnTo>
                  <a:pt x="885698" y="54737"/>
                </a:lnTo>
                <a:close/>
              </a:path>
              <a:path w="915034" h="134619">
                <a:moveTo>
                  <a:pt x="799211" y="0"/>
                </a:moveTo>
                <a:lnTo>
                  <a:pt x="790448" y="2286"/>
                </a:lnTo>
                <a:lnTo>
                  <a:pt x="786384" y="9271"/>
                </a:lnTo>
                <a:lnTo>
                  <a:pt x="782320" y="16129"/>
                </a:lnTo>
                <a:lnTo>
                  <a:pt x="784606" y="25019"/>
                </a:lnTo>
                <a:lnTo>
                  <a:pt x="791591" y="28956"/>
                </a:lnTo>
                <a:lnTo>
                  <a:pt x="857123" y="67183"/>
                </a:lnTo>
                <a:lnTo>
                  <a:pt x="878459" y="54737"/>
                </a:lnTo>
                <a:lnTo>
                  <a:pt x="885698" y="54737"/>
                </a:lnTo>
                <a:lnTo>
                  <a:pt x="885698" y="52705"/>
                </a:lnTo>
                <a:lnTo>
                  <a:pt x="889678" y="52705"/>
                </a:lnTo>
                <a:lnTo>
                  <a:pt x="7992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05425" y="1551178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99806" y="1479550"/>
            <a:ext cx="57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341" y="2584442"/>
            <a:ext cx="3137535" cy="163766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spc="-2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system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shown,</a:t>
            </a:r>
            <a:endParaRPr sz="2000">
              <a:latin typeface="Tahoma"/>
              <a:cs typeface="Tahoma"/>
            </a:endParaRPr>
          </a:p>
          <a:p>
            <a:pPr marL="151765" marR="1303020">
              <a:lnSpc>
                <a:spcPct val="100000"/>
              </a:lnSpc>
              <a:spcBef>
                <a:spcPts val="900"/>
              </a:spcBef>
            </a:pPr>
            <a:r>
              <a:rPr sz="2400" spc="-5" dirty="0">
                <a:latin typeface="Tahoma"/>
                <a:cs typeface="Tahoma"/>
              </a:rPr>
              <a:t>c(t)=</a:t>
            </a:r>
            <a:r>
              <a:rPr sz="2400" spc="-7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output  </a:t>
            </a:r>
            <a:r>
              <a:rPr sz="2400" spc="-5" dirty="0">
                <a:latin typeface="Tahoma"/>
                <a:cs typeface="Tahoma"/>
              </a:rPr>
              <a:t>r(t)=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input</a:t>
            </a:r>
            <a:endParaRPr sz="2400">
              <a:latin typeface="Tahoma"/>
              <a:cs typeface="Tahoma"/>
            </a:endParaRPr>
          </a:p>
          <a:p>
            <a:pPr marL="151765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g(t)= </a:t>
            </a:r>
            <a:r>
              <a:rPr sz="2400" spc="-15" dirty="0">
                <a:latin typeface="Tahoma"/>
                <a:cs typeface="Tahoma"/>
              </a:rPr>
              <a:t>System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function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43903" y="3099308"/>
            <a:ext cx="18643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L{c(t)}=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L{r(t)}=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L{g(t)}=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G(s)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9740" y="4585461"/>
            <a:ext cx="6921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Therefore </a:t>
            </a:r>
            <a:r>
              <a:rPr sz="2000" spc="-10" dirty="0">
                <a:latin typeface="Tahoma"/>
                <a:cs typeface="Tahoma"/>
              </a:rPr>
              <a:t>transfer </a:t>
            </a:r>
            <a:r>
              <a:rPr sz="2000" spc="-5" dirty="0">
                <a:latin typeface="Tahoma"/>
                <a:cs typeface="Tahoma"/>
              </a:rPr>
              <a:t>function G(s)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above system </a:t>
            </a:r>
            <a:r>
              <a:rPr sz="2000" dirty="0">
                <a:latin typeface="Tahoma"/>
                <a:cs typeface="Tahoma"/>
              </a:rPr>
              <a:t>is </a:t>
            </a:r>
            <a:r>
              <a:rPr sz="2000" spc="-5" dirty="0">
                <a:latin typeface="Tahoma"/>
                <a:cs typeface="Tahoma"/>
              </a:rPr>
              <a:t>given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65" dirty="0">
                <a:latin typeface="Tahoma"/>
                <a:cs typeface="Tahoma"/>
              </a:rPr>
              <a:t>by,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7794" y="5290515"/>
            <a:ext cx="819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G(s)=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8518" y="5021417"/>
            <a:ext cx="923925" cy="80327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150" i="1" u="heavy" spc="10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150" i="1" u="heavy" spc="-2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50" u="heavy" spc="6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2150" i="1" u="heavy" spc="6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150" u="heavy" spc="6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480"/>
              </a:spcBef>
            </a:pPr>
            <a:r>
              <a:rPr sz="2150" i="1" spc="780" dirty="0">
                <a:latin typeface="Times New Roman"/>
                <a:cs typeface="Times New Roman"/>
              </a:rPr>
              <a:t>R</a:t>
            </a:r>
            <a:r>
              <a:rPr sz="2150" spc="780" dirty="0">
                <a:latin typeface="Times New Roman"/>
                <a:cs typeface="Times New Roman"/>
              </a:rPr>
              <a:t>(</a:t>
            </a:r>
            <a:r>
              <a:rPr sz="2150" i="1" spc="780" dirty="0">
                <a:latin typeface="Times New Roman"/>
                <a:cs typeface="Times New Roman"/>
              </a:rPr>
              <a:t>s</a:t>
            </a:r>
            <a:r>
              <a:rPr sz="2150" spc="78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34461" y="5061280"/>
            <a:ext cx="3660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84505" algn="l"/>
                <a:tab pos="3329940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	Laplace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	</a:t>
            </a:r>
            <a:r>
              <a:rPr sz="3600" baseline="-41666" dirty="0">
                <a:latin typeface="Tahoma"/>
                <a:cs typeface="Tahoma"/>
              </a:rPr>
              <a:t>=</a:t>
            </a:r>
            <a:endParaRPr sz="3600" baseline="-41666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73322" y="5514238"/>
            <a:ext cx="2172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Laplace of</a:t>
            </a:r>
            <a:r>
              <a:rPr sz="2400" spc="-9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25" name="object 25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61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5834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/>
              <a:t>Transfer </a:t>
            </a:r>
            <a:r>
              <a:rPr sz="2800" spc="-5" dirty="0"/>
              <a:t>Function of closed loop</a:t>
            </a:r>
            <a:r>
              <a:rPr sz="2800" spc="40" dirty="0"/>
              <a:t> </a:t>
            </a:r>
            <a:r>
              <a:rPr sz="2800" spc="-30" dirty="0"/>
              <a:t>system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94893" y="1949684"/>
            <a:ext cx="500380" cy="144145"/>
          </a:xfrm>
          <a:custGeom>
            <a:avLst/>
            <a:gdLst/>
            <a:ahLst/>
            <a:cxnLst/>
            <a:rect l="l" t="t" r="r" b="b"/>
            <a:pathLst>
              <a:path w="500380" h="144144">
                <a:moveTo>
                  <a:pt x="436580" y="71901"/>
                </a:moveTo>
                <a:lnTo>
                  <a:pt x="364299" y="114065"/>
                </a:lnTo>
                <a:lnTo>
                  <a:pt x="359553" y="118282"/>
                </a:lnTo>
                <a:lnTo>
                  <a:pt x="356889" y="123797"/>
                </a:lnTo>
                <a:lnTo>
                  <a:pt x="356491" y="129907"/>
                </a:lnTo>
                <a:lnTo>
                  <a:pt x="358546" y="135909"/>
                </a:lnTo>
                <a:lnTo>
                  <a:pt x="362767" y="140716"/>
                </a:lnTo>
                <a:lnTo>
                  <a:pt x="368292" y="143402"/>
                </a:lnTo>
                <a:lnTo>
                  <a:pt x="374414" y="143803"/>
                </a:lnTo>
                <a:lnTo>
                  <a:pt x="380428" y="141751"/>
                </a:lnTo>
                <a:lnTo>
                  <a:pt x="472714" y="87903"/>
                </a:lnTo>
                <a:lnTo>
                  <a:pt x="468376" y="87903"/>
                </a:lnTo>
                <a:lnTo>
                  <a:pt x="468376" y="85744"/>
                </a:lnTo>
                <a:lnTo>
                  <a:pt x="460311" y="85744"/>
                </a:lnTo>
                <a:lnTo>
                  <a:pt x="436580" y="71901"/>
                </a:lnTo>
                <a:close/>
              </a:path>
              <a:path w="500380" h="144144">
                <a:moveTo>
                  <a:pt x="409148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409148" y="87903"/>
                </a:lnTo>
                <a:lnTo>
                  <a:pt x="436580" y="71901"/>
                </a:lnTo>
                <a:lnTo>
                  <a:pt x="409148" y="55899"/>
                </a:lnTo>
                <a:close/>
              </a:path>
              <a:path w="500380" h="144144">
                <a:moveTo>
                  <a:pt x="472714" y="55899"/>
                </a:moveTo>
                <a:lnTo>
                  <a:pt x="468376" y="55899"/>
                </a:lnTo>
                <a:lnTo>
                  <a:pt x="468376" y="87903"/>
                </a:lnTo>
                <a:lnTo>
                  <a:pt x="472714" y="87903"/>
                </a:lnTo>
                <a:lnTo>
                  <a:pt x="500138" y="71901"/>
                </a:lnTo>
                <a:lnTo>
                  <a:pt x="472714" y="55899"/>
                </a:lnTo>
                <a:close/>
              </a:path>
              <a:path w="500380" h="144144">
                <a:moveTo>
                  <a:pt x="460311" y="58058"/>
                </a:moveTo>
                <a:lnTo>
                  <a:pt x="436580" y="71901"/>
                </a:lnTo>
                <a:lnTo>
                  <a:pt x="460311" y="85744"/>
                </a:lnTo>
                <a:lnTo>
                  <a:pt x="460311" y="58058"/>
                </a:lnTo>
                <a:close/>
              </a:path>
              <a:path w="500380" h="144144">
                <a:moveTo>
                  <a:pt x="468376" y="58058"/>
                </a:moveTo>
                <a:lnTo>
                  <a:pt x="460311" y="58058"/>
                </a:lnTo>
                <a:lnTo>
                  <a:pt x="460311" y="85744"/>
                </a:lnTo>
                <a:lnTo>
                  <a:pt x="468376" y="85744"/>
                </a:lnTo>
                <a:lnTo>
                  <a:pt x="468376" y="58058"/>
                </a:lnTo>
                <a:close/>
              </a:path>
              <a:path w="500380" h="144144">
                <a:moveTo>
                  <a:pt x="374414" y="0"/>
                </a:moveTo>
                <a:lnTo>
                  <a:pt x="368292" y="400"/>
                </a:lnTo>
                <a:lnTo>
                  <a:pt x="362767" y="3087"/>
                </a:lnTo>
                <a:lnTo>
                  <a:pt x="358546" y="7893"/>
                </a:lnTo>
                <a:lnTo>
                  <a:pt x="356491" y="13896"/>
                </a:lnTo>
                <a:lnTo>
                  <a:pt x="356889" y="20006"/>
                </a:lnTo>
                <a:lnTo>
                  <a:pt x="359553" y="25521"/>
                </a:lnTo>
                <a:lnTo>
                  <a:pt x="364299" y="29737"/>
                </a:lnTo>
                <a:lnTo>
                  <a:pt x="436580" y="71901"/>
                </a:lnTo>
                <a:lnTo>
                  <a:pt x="460311" y="58058"/>
                </a:lnTo>
                <a:lnTo>
                  <a:pt x="468376" y="58058"/>
                </a:lnTo>
                <a:lnTo>
                  <a:pt x="468376" y="55899"/>
                </a:lnTo>
                <a:lnTo>
                  <a:pt x="472714" y="55899"/>
                </a:lnTo>
                <a:lnTo>
                  <a:pt x="380428" y="2051"/>
                </a:lnTo>
                <a:lnTo>
                  <a:pt x="374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0167" y="1518869"/>
            <a:ext cx="4933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0532" y="1716023"/>
            <a:ext cx="609600" cy="6096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Calibri"/>
                <a:cs typeface="Calibri"/>
              </a:rPr>
              <a:t>G(s)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80894" y="1949684"/>
            <a:ext cx="1219835" cy="144145"/>
          </a:xfrm>
          <a:custGeom>
            <a:avLst/>
            <a:gdLst/>
            <a:ahLst/>
            <a:cxnLst/>
            <a:rect l="l" t="t" r="r" b="b"/>
            <a:pathLst>
              <a:path w="1219835" h="144144">
                <a:moveTo>
                  <a:pt x="1155718" y="71901"/>
                </a:moveTo>
                <a:lnTo>
                  <a:pt x="1083436" y="114065"/>
                </a:lnTo>
                <a:lnTo>
                  <a:pt x="1078704" y="118282"/>
                </a:lnTo>
                <a:lnTo>
                  <a:pt x="1076055" y="123797"/>
                </a:lnTo>
                <a:lnTo>
                  <a:pt x="1075668" y="129907"/>
                </a:lnTo>
                <a:lnTo>
                  <a:pt x="1077721" y="135909"/>
                </a:lnTo>
                <a:lnTo>
                  <a:pt x="1081938" y="140716"/>
                </a:lnTo>
                <a:lnTo>
                  <a:pt x="1087453" y="143402"/>
                </a:lnTo>
                <a:lnTo>
                  <a:pt x="1093563" y="143803"/>
                </a:lnTo>
                <a:lnTo>
                  <a:pt x="1099566" y="141751"/>
                </a:lnTo>
                <a:lnTo>
                  <a:pt x="1191890" y="87903"/>
                </a:lnTo>
                <a:lnTo>
                  <a:pt x="1187577" y="87903"/>
                </a:lnTo>
                <a:lnTo>
                  <a:pt x="1187577" y="85744"/>
                </a:lnTo>
                <a:lnTo>
                  <a:pt x="1179448" y="85744"/>
                </a:lnTo>
                <a:lnTo>
                  <a:pt x="1155718" y="71901"/>
                </a:lnTo>
                <a:close/>
              </a:path>
              <a:path w="1219835" h="144144">
                <a:moveTo>
                  <a:pt x="1128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128286" y="87903"/>
                </a:lnTo>
                <a:lnTo>
                  <a:pt x="1155718" y="71901"/>
                </a:lnTo>
                <a:lnTo>
                  <a:pt x="1128286" y="55899"/>
                </a:lnTo>
                <a:close/>
              </a:path>
              <a:path w="1219835" h="144144">
                <a:moveTo>
                  <a:pt x="1191890" y="55899"/>
                </a:moveTo>
                <a:lnTo>
                  <a:pt x="1187577" y="55899"/>
                </a:lnTo>
                <a:lnTo>
                  <a:pt x="1187577" y="87903"/>
                </a:lnTo>
                <a:lnTo>
                  <a:pt x="1191890" y="87903"/>
                </a:lnTo>
                <a:lnTo>
                  <a:pt x="1219327" y="71901"/>
                </a:lnTo>
                <a:lnTo>
                  <a:pt x="1191890" y="55899"/>
                </a:lnTo>
                <a:close/>
              </a:path>
              <a:path w="1219835" h="144144">
                <a:moveTo>
                  <a:pt x="1179448" y="58058"/>
                </a:moveTo>
                <a:lnTo>
                  <a:pt x="1155718" y="71901"/>
                </a:lnTo>
                <a:lnTo>
                  <a:pt x="1179448" y="85744"/>
                </a:lnTo>
                <a:lnTo>
                  <a:pt x="1179448" y="58058"/>
                </a:lnTo>
                <a:close/>
              </a:path>
              <a:path w="1219835" h="144144">
                <a:moveTo>
                  <a:pt x="1187577" y="58058"/>
                </a:moveTo>
                <a:lnTo>
                  <a:pt x="1179448" y="58058"/>
                </a:lnTo>
                <a:lnTo>
                  <a:pt x="1179448" y="85744"/>
                </a:lnTo>
                <a:lnTo>
                  <a:pt x="1187577" y="85744"/>
                </a:lnTo>
                <a:lnTo>
                  <a:pt x="1187577" y="58058"/>
                </a:lnTo>
                <a:close/>
              </a:path>
              <a:path w="1219835" h="144144">
                <a:moveTo>
                  <a:pt x="1093563" y="0"/>
                </a:moveTo>
                <a:lnTo>
                  <a:pt x="1087453" y="400"/>
                </a:lnTo>
                <a:lnTo>
                  <a:pt x="1081938" y="3087"/>
                </a:lnTo>
                <a:lnTo>
                  <a:pt x="1077721" y="7893"/>
                </a:lnTo>
                <a:lnTo>
                  <a:pt x="1075668" y="13896"/>
                </a:lnTo>
                <a:lnTo>
                  <a:pt x="1076055" y="20006"/>
                </a:lnTo>
                <a:lnTo>
                  <a:pt x="1078704" y="25521"/>
                </a:lnTo>
                <a:lnTo>
                  <a:pt x="1083436" y="29737"/>
                </a:lnTo>
                <a:lnTo>
                  <a:pt x="1155718" y="71901"/>
                </a:lnTo>
                <a:lnTo>
                  <a:pt x="1179448" y="58058"/>
                </a:lnTo>
                <a:lnTo>
                  <a:pt x="1187577" y="58058"/>
                </a:lnTo>
                <a:lnTo>
                  <a:pt x="1187577" y="55899"/>
                </a:lnTo>
                <a:lnTo>
                  <a:pt x="1191890" y="55899"/>
                </a:lnTo>
                <a:lnTo>
                  <a:pt x="1099566" y="2051"/>
                </a:lnTo>
                <a:lnTo>
                  <a:pt x="109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0532" y="2935223"/>
            <a:ext cx="609600" cy="609600"/>
          </a:xfrm>
          <a:prstGeom prst="rect">
            <a:avLst/>
          </a:prstGeom>
          <a:solidFill>
            <a:srgbClr val="4F81BC"/>
          </a:solidFill>
          <a:ln w="914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000" spc="-5" dirty="0">
                <a:latin typeface="Calibri"/>
                <a:cs typeface="Calibri"/>
              </a:rPr>
              <a:t>H(s)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1331" y="1716023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266700" y="0"/>
                </a:moveTo>
                <a:lnTo>
                  <a:pt x="223439" y="3990"/>
                </a:lnTo>
                <a:lnTo>
                  <a:pt x="182402" y="15544"/>
                </a:lnTo>
                <a:lnTo>
                  <a:pt x="144135" y="34032"/>
                </a:lnTo>
                <a:lnTo>
                  <a:pt x="109190" y="58826"/>
                </a:lnTo>
                <a:lnTo>
                  <a:pt x="78114" y="89296"/>
                </a:lnTo>
                <a:lnTo>
                  <a:pt x="51457" y="124815"/>
                </a:lnTo>
                <a:lnTo>
                  <a:pt x="29768" y="164753"/>
                </a:lnTo>
                <a:lnTo>
                  <a:pt x="13596" y="208483"/>
                </a:lnTo>
                <a:lnTo>
                  <a:pt x="3490" y="255374"/>
                </a:lnTo>
                <a:lnTo>
                  <a:pt x="0" y="304800"/>
                </a:lnTo>
                <a:lnTo>
                  <a:pt x="3490" y="354225"/>
                </a:lnTo>
                <a:lnTo>
                  <a:pt x="13596" y="401116"/>
                </a:lnTo>
                <a:lnTo>
                  <a:pt x="29768" y="444846"/>
                </a:lnTo>
                <a:lnTo>
                  <a:pt x="51457" y="484784"/>
                </a:lnTo>
                <a:lnTo>
                  <a:pt x="78114" y="520303"/>
                </a:lnTo>
                <a:lnTo>
                  <a:pt x="109190" y="550773"/>
                </a:lnTo>
                <a:lnTo>
                  <a:pt x="144135" y="575567"/>
                </a:lnTo>
                <a:lnTo>
                  <a:pt x="182402" y="594055"/>
                </a:lnTo>
                <a:lnTo>
                  <a:pt x="223439" y="605609"/>
                </a:lnTo>
                <a:lnTo>
                  <a:pt x="266700" y="609600"/>
                </a:lnTo>
                <a:lnTo>
                  <a:pt x="309960" y="605609"/>
                </a:lnTo>
                <a:lnTo>
                  <a:pt x="350997" y="594055"/>
                </a:lnTo>
                <a:lnTo>
                  <a:pt x="389264" y="575567"/>
                </a:lnTo>
                <a:lnTo>
                  <a:pt x="424209" y="550773"/>
                </a:lnTo>
                <a:lnTo>
                  <a:pt x="455285" y="520303"/>
                </a:lnTo>
                <a:lnTo>
                  <a:pt x="481942" y="484784"/>
                </a:lnTo>
                <a:lnTo>
                  <a:pt x="503631" y="444846"/>
                </a:lnTo>
                <a:lnTo>
                  <a:pt x="519803" y="401116"/>
                </a:lnTo>
                <a:lnTo>
                  <a:pt x="529909" y="354225"/>
                </a:lnTo>
                <a:lnTo>
                  <a:pt x="533400" y="304800"/>
                </a:lnTo>
                <a:lnTo>
                  <a:pt x="529909" y="255374"/>
                </a:lnTo>
                <a:lnTo>
                  <a:pt x="519803" y="208483"/>
                </a:lnTo>
                <a:lnTo>
                  <a:pt x="503631" y="164753"/>
                </a:lnTo>
                <a:lnTo>
                  <a:pt x="481942" y="124815"/>
                </a:lnTo>
                <a:lnTo>
                  <a:pt x="455285" y="89296"/>
                </a:lnTo>
                <a:lnTo>
                  <a:pt x="424209" y="58826"/>
                </a:lnTo>
                <a:lnTo>
                  <a:pt x="389264" y="34032"/>
                </a:lnTo>
                <a:lnTo>
                  <a:pt x="350997" y="15544"/>
                </a:lnTo>
                <a:lnTo>
                  <a:pt x="309960" y="3990"/>
                </a:lnTo>
                <a:lnTo>
                  <a:pt x="2667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1331" y="1716023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304800"/>
                </a:moveTo>
                <a:lnTo>
                  <a:pt x="3490" y="255374"/>
                </a:lnTo>
                <a:lnTo>
                  <a:pt x="13596" y="208483"/>
                </a:lnTo>
                <a:lnTo>
                  <a:pt x="29768" y="164753"/>
                </a:lnTo>
                <a:lnTo>
                  <a:pt x="51457" y="124815"/>
                </a:lnTo>
                <a:lnTo>
                  <a:pt x="78114" y="89296"/>
                </a:lnTo>
                <a:lnTo>
                  <a:pt x="109190" y="58826"/>
                </a:lnTo>
                <a:lnTo>
                  <a:pt x="144135" y="34032"/>
                </a:lnTo>
                <a:lnTo>
                  <a:pt x="182402" y="15544"/>
                </a:lnTo>
                <a:lnTo>
                  <a:pt x="223439" y="3990"/>
                </a:lnTo>
                <a:lnTo>
                  <a:pt x="266700" y="0"/>
                </a:lnTo>
                <a:lnTo>
                  <a:pt x="309960" y="3990"/>
                </a:lnTo>
                <a:lnTo>
                  <a:pt x="350997" y="15544"/>
                </a:lnTo>
                <a:lnTo>
                  <a:pt x="389264" y="34032"/>
                </a:lnTo>
                <a:lnTo>
                  <a:pt x="424209" y="58826"/>
                </a:lnTo>
                <a:lnTo>
                  <a:pt x="455285" y="89296"/>
                </a:lnTo>
                <a:lnTo>
                  <a:pt x="481942" y="124815"/>
                </a:lnTo>
                <a:lnTo>
                  <a:pt x="503631" y="164753"/>
                </a:lnTo>
                <a:lnTo>
                  <a:pt x="519803" y="208483"/>
                </a:lnTo>
                <a:lnTo>
                  <a:pt x="529909" y="255374"/>
                </a:lnTo>
                <a:lnTo>
                  <a:pt x="533400" y="304800"/>
                </a:lnTo>
                <a:lnTo>
                  <a:pt x="529909" y="354225"/>
                </a:lnTo>
                <a:lnTo>
                  <a:pt x="519803" y="401116"/>
                </a:lnTo>
                <a:lnTo>
                  <a:pt x="503631" y="444846"/>
                </a:lnTo>
                <a:lnTo>
                  <a:pt x="481942" y="484784"/>
                </a:lnTo>
                <a:lnTo>
                  <a:pt x="455285" y="520303"/>
                </a:lnTo>
                <a:lnTo>
                  <a:pt x="424209" y="550773"/>
                </a:lnTo>
                <a:lnTo>
                  <a:pt x="389264" y="575567"/>
                </a:lnTo>
                <a:lnTo>
                  <a:pt x="350997" y="594055"/>
                </a:lnTo>
                <a:lnTo>
                  <a:pt x="309960" y="605609"/>
                </a:lnTo>
                <a:lnTo>
                  <a:pt x="266700" y="609600"/>
                </a:lnTo>
                <a:lnTo>
                  <a:pt x="223439" y="605609"/>
                </a:lnTo>
                <a:lnTo>
                  <a:pt x="182402" y="594055"/>
                </a:lnTo>
                <a:lnTo>
                  <a:pt x="144135" y="575567"/>
                </a:lnTo>
                <a:lnTo>
                  <a:pt x="109190" y="550773"/>
                </a:lnTo>
                <a:lnTo>
                  <a:pt x="78114" y="520303"/>
                </a:lnTo>
                <a:lnTo>
                  <a:pt x="51457" y="484784"/>
                </a:lnTo>
                <a:lnTo>
                  <a:pt x="29768" y="444846"/>
                </a:lnTo>
                <a:lnTo>
                  <a:pt x="13596" y="401116"/>
                </a:lnTo>
                <a:lnTo>
                  <a:pt x="3490" y="354225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9055" y="1792223"/>
            <a:ext cx="377825" cy="431800"/>
          </a:xfrm>
          <a:custGeom>
            <a:avLst/>
            <a:gdLst/>
            <a:ahLst/>
            <a:cxnLst/>
            <a:rect l="l" t="t" r="r" b="b"/>
            <a:pathLst>
              <a:path w="377825" h="431800">
                <a:moveTo>
                  <a:pt x="0" y="0"/>
                </a:moveTo>
                <a:lnTo>
                  <a:pt x="377825" y="431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9055" y="1804416"/>
            <a:ext cx="377825" cy="431800"/>
          </a:xfrm>
          <a:custGeom>
            <a:avLst/>
            <a:gdLst/>
            <a:ahLst/>
            <a:cxnLst/>
            <a:rect l="l" t="t" r="r" b="b"/>
            <a:pathLst>
              <a:path w="377825" h="431800">
                <a:moveTo>
                  <a:pt x="377825" y="0"/>
                </a:moveTo>
                <a:lnTo>
                  <a:pt x="0" y="431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5494" y="1961514"/>
            <a:ext cx="685800" cy="120650"/>
          </a:xfrm>
          <a:custGeom>
            <a:avLst/>
            <a:gdLst/>
            <a:ahLst/>
            <a:cxnLst/>
            <a:rect l="l" t="t" r="r" b="b"/>
            <a:pathLst>
              <a:path w="685800" h="120650">
                <a:moveTo>
                  <a:pt x="634510" y="60071"/>
                </a:moveTo>
                <a:lnTo>
                  <a:pt x="575944" y="94234"/>
                </a:lnTo>
                <a:lnTo>
                  <a:pt x="569722" y="97789"/>
                </a:lnTo>
                <a:lnTo>
                  <a:pt x="567689" y="105790"/>
                </a:lnTo>
                <a:lnTo>
                  <a:pt x="571245" y="111887"/>
                </a:lnTo>
                <a:lnTo>
                  <a:pt x="574801" y="118110"/>
                </a:lnTo>
                <a:lnTo>
                  <a:pt x="582803" y="120142"/>
                </a:lnTo>
                <a:lnTo>
                  <a:pt x="663589" y="73025"/>
                </a:lnTo>
                <a:lnTo>
                  <a:pt x="660145" y="73025"/>
                </a:lnTo>
                <a:lnTo>
                  <a:pt x="660145" y="71247"/>
                </a:lnTo>
                <a:lnTo>
                  <a:pt x="653669" y="71247"/>
                </a:lnTo>
                <a:lnTo>
                  <a:pt x="634510" y="60071"/>
                </a:lnTo>
                <a:close/>
              </a:path>
              <a:path w="685800" h="120650">
                <a:moveTo>
                  <a:pt x="612303" y="47117"/>
                </a:moveTo>
                <a:lnTo>
                  <a:pt x="0" y="47117"/>
                </a:lnTo>
                <a:lnTo>
                  <a:pt x="0" y="73025"/>
                </a:lnTo>
                <a:lnTo>
                  <a:pt x="612303" y="73025"/>
                </a:lnTo>
                <a:lnTo>
                  <a:pt x="634510" y="60071"/>
                </a:lnTo>
                <a:lnTo>
                  <a:pt x="612303" y="47117"/>
                </a:lnTo>
                <a:close/>
              </a:path>
              <a:path w="685800" h="120650">
                <a:moveTo>
                  <a:pt x="663588" y="47117"/>
                </a:moveTo>
                <a:lnTo>
                  <a:pt x="660145" y="47117"/>
                </a:lnTo>
                <a:lnTo>
                  <a:pt x="660145" y="73025"/>
                </a:lnTo>
                <a:lnTo>
                  <a:pt x="663589" y="73025"/>
                </a:lnTo>
                <a:lnTo>
                  <a:pt x="685800" y="60071"/>
                </a:lnTo>
                <a:lnTo>
                  <a:pt x="663588" y="47117"/>
                </a:lnTo>
                <a:close/>
              </a:path>
              <a:path w="685800" h="120650">
                <a:moveTo>
                  <a:pt x="653669" y="48895"/>
                </a:moveTo>
                <a:lnTo>
                  <a:pt x="634510" y="60071"/>
                </a:lnTo>
                <a:lnTo>
                  <a:pt x="653669" y="71247"/>
                </a:lnTo>
                <a:lnTo>
                  <a:pt x="653669" y="48895"/>
                </a:lnTo>
                <a:close/>
              </a:path>
              <a:path w="685800" h="120650">
                <a:moveTo>
                  <a:pt x="660145" y="48895"/>
                </a:moveTo>
                <a:lnTo>
                  <a:pt x="653669" y="48895"/>
                </a:lnTo>
                <a:lnTo>
                  <a:pt x="653669" y="71247"/>
                </a:lnTo>
                <a:lnTo>
                  <a:pt x="660145" y="71247"/>
                </a:lnTo>
                <a:lnTo>
                  <a:pt x="660145" y="48895"/>
                </a:lnTo>
                <a:close/>
              </a:path>
              <a:path w="685800" h="120650">
                <a:moveTo>
                  <a:pt x="582803" y="0"/>
                </a:moveTo>
                <a:lnTo>
                  <a:pt x="574801" y="2032"/>
                </a:lnTo>
                <a:lnTo>
                  <a:pt x="571245" y="8255"/>
                </a:lnTo>
                <a:lnTo>
                  <a:pt x="567689" y="14350"/>
                </a:lnTo>
                <a:lnTo>
                  <a:pt x="569722" y="22351"/>
                </a:lnTo>
                <a:lnTo>
                  <a:pt x="575944" y="25908"/>
                </a:lnTo>
                <a:lnTo>
                  <a:pt x="634510" y="60071"/>
                </a:lnTo>
                <a:lnTo>
                  <a:pt x="653669" y="48895"/>
                </a:lnTo>
                <a:lnTo>
                  <a:pt x="660145" y="48895"/>
                </a:lnTo>
                <a:lnTo>
                  <a:pt x="660145" y="47117"/>
                </a:lnTo>
                <a:lnTo>
                  <a:pt x="663588" y="47117"/>
                </a:lnTo>
                <a:lnTo>
                  <a:pt x="5828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30423" y="2009394"/>
            <a:ext cx="120650" cy="1250950"/>
          </a:xfrm>
          <a:custGeom>
            <a:avLst/>
            <a:gdLst/>
            <a:ahLst/>
            <a:cxnLst/>
            <a:rect l="l" t="t" r="r" b="b"/>
            <a:pathLst>
              <a:path w="120650" h="1250950">
                <a:moveTo>
                  <a:pt x="14350" y="1132839"/>
                </a:moveTo>
                <a:lnTo>
                  <a:pt x="8254" y="1136395"/>
                </a:lnTo>
                <a:lnTo>
                  <a:pt x="2031" y="1139952"/>
                </a:lnTo>
                <a:lnTo>
                  <a:pt x="0" y="1147952"/>
                </a:lnTo>
                <a:lnTo>
                  <a:pt x="60070" y="1250950"/>
                </a:lnTo>
                <a:lnTo>
                  <a:pt x="75033" y="1225295"/>
                </a:lnTo>
                <a:lnTo>
                  <a:pt x="47116" y="1225295"/>
                </a:lnTo>
                <a:lnTo>
                  <a:pt x="47116" y="1177453"/>
                </a:lnTo>
                <a:lnTo>
                  <a:pt x="25907" y="1141094"/>
                </a:lnTo>
                <a:lnTo>
                  <a:pt x="22351" y="1134871"/>
                </a:lnTo>
                <a:lnTo>
                  <a:pt x="14350" y="1132839"/>
                </a:lnTo>
                <a:close/>
              </a:path>
              <a:path w="120650" h="1250950">
                <a:moveTo>
                  <a:pt x="47116" y="1177453"/>
                </a:moveTo>
                <a:lnTo>
                  <a:pt x="47116" y="1225295"/>
                </a:lnTo>
                <a:lnTo>
                  <a:pt x="73025" y="1225295"/>
                </a:lnTo>
                <a:lnTo>
                  <a:pt x="73025" y="1218818"/>
                </a:lnTo>
                <a:lnTo>
                  <a:pt x="48894" y="1218818"/>
                </a:lnTo>
                <a:lnTo>
                  <a:pt x="60070" y="1199660"/>
                </a:lnTo>
                <a:lnTo>
                  <a:pt x="47116" y="1177453"/>
                </a:lnTo>
                <a:close/>
              </a:path>
              <a:path w="120650" h="1250950">
                <a:moveTo>
                  <a:pt x="105790" y="1132839"/>
                </a:moveTo>
                <a:lnTo>
                  <a:pt x="97789" y="1134871"/>
                </a:lnTo>
                <a:lnTo>
                  <a:pt x="94233" y="1141094"/>
                </a:lnTo>
                <a:lnTo>
                  <a:pt x="73025" y="1177453"/>
                </a:lnTo>
                <a:lnTo>
                  <a:pt x="73025" y="1225295"/>
                </a:lnTo>
                <a:lnTo>
                  <a:pt x="75033" y="1225295"/>
                </a:lnTo>
                <a:lnTo>
                  <a:pt x="120141" y="1147952"/>
                </a:lnTo>
                <a:lnTo>
                  <a:pt x="118109" y="1139952"/>
                </a:lnTo>
                <a:lnTo>
                  <a:pt x="111887" y="1136395"/>
                </a:lnTo>
                <a:lnTo>
                  <a:pt x="105790" y="1132839"/>
                </a:lnTo>
                <a:close/>
              </a:path>
              <a:path w="120650" h="1250950">
                <a:moveTo>
                  <a:pt x="60070" y="1199660"/>
                </a:moveTo>
                <a:lnTo>
                  <a:pt x="48894" y="1218818"/>
                </a:lnTo>
                <a:lnTo>
                  <a:pt x="71246" y="1218818"/>
                </a:lnTo>
                <a:lnTo>
                  <a:pt x="60070" y="1199660"/>
                </a:lnTo>
                <a:close/>
              </a:path>
              <a:path w="120650" h="1250950">
                <a:moveTo>
                  <a:pt x="73025" y="1177453"/>
                </a:moveTo>
                <a:lnTo>
                  <a:pt x="60070" y="1199660"/>
                </a:lnTo>
                <a:lnTo>
                  <a:pt x="71246" y="1218818"/>
                </a:lnTo>
                <a:lnTo>
                  <a:pt x="73025" y="1218818"/>
                </a:lnTo>
                <a:lnTo>
                  <a:pt x="73025" y="1177453"/>
                </a:lnTo>
                <a:close/>
              </a:path>
              <a:path w="120650" h="1250950">
                <a:moveTo>
                  <a:pt x="73025" y="0"/>
                </a:moveTo>
                <a:lnTo>
                  <a:pt x="47116" y="0"/>
                </a:lnTo>
                <a:lnTo>
                  <a:pt x="47116" y="1177453"/>
                </a:lnTo>
                <a:lnTo>
                  <a:pt x="60070" y="1199660"/>
                </a:lnTo>
                <a:lnTo>
                  <a:pt x="73025" y="1177453"/>
                </a:lnTo>
                <a:lnTo>
                  <a:pt x="730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80894" y="3182239"/>
            <a:ext cx="610235" cy="120650"/>
          </a:xfrm>
          <a:custGeom>
            <a:avLst/>
            <a:gdLst/>
            <a:ahLst/>
            <a:cxnLst/>
            <a:rect l="l" t="t" r="r" b="b"/>
            <a:pathLst>
              <a:path w="610235" h="120650">
                <a:moveTo>
                  <a:pt x="104012" y="0"/>
                </a:moveTo>
                <a:lnTo>
                  <a:pt x="0" y="58547"/>
                </a:lnTo>
                <a:lnTo>
                  <a:pt x="102107" y="120269"/>
                </a:lnTo>
                <a:lnTo>
                  <a:pt x="109981" y="118363"/>
                </a:lnTo>
                <a:lnTo>
                  <a:pt x="113792" y="112140"/>
                </a:lnTo>
                <a:lnTo>
                  <a:pt x="117475" y="106045"/>
                </a:lnTo>
                <a:lnTo>
                  <a:pt x="115443" y="98171"/>
                </a:lnTo>
                <a:lnTo>
                  <a:pt x="109347" y="94361"/>
                </a:lnTo>
                <a:lnTo>
                  <a:pt x="73371" y="72633"/>
                </a:lnTo>
                <a:lnTo>
                  <a:pt x="25400" y="71882"/>
                </a:lnTo>
                <a:lnTo>
                  <a:pt x="25907" y="45974"/>
                </a:lnTo>
                <a:lnTo>
                  <a:pt x="75149" y="45974"/>
                </a:lnTo>
                <a:lnTo>
                  <a:pt x="116712" y="22606"/>
                </a:lnTo>
                <a:lnTo>
                  <a:pt x="118872" y="14732"/>
                </a:lnTo>
                <a:lnTo>
                  <a:pt x="115316" y="8509"/>
                </a:lnTo>
                <a:lnTo>
                  <a:pt x="111887" y="2286"/>
                </a:lnTo>
                <a:lnTo>
                  <a:pt x="104012" y="0"/>
                </a:lnTo>
                <a:close/>
              </a:path>
              <a:path w="610235" h="120650">
                <a:moveTo>
                  <a:pt x="73814" y="46724"/>
                </a:moveTo>
                <a:lnTo>
                  <a:pt x="51368" y="59344"/>
                </a:lnTo>
                <a:lnTo>
                  <a:pt x="73371" y="72633"/>
                </a:lnTo>
                <a:lnTo>
                  <a:pt x="609345" y="81025"/>
                </a:lnTo>
                <a:lnTo>
                  <a:pt x="609854" y="55118"/>
                </a:lnTo>
                <a:lnTo>
                  <a:pt x="73814" y="46724"/>
                </a:lnTo>
                <a:close/>
              </a:path>
              <a:path w="610235" h="120650">
                <a:moveTo>
                  <a:pt x="25907" y="45974"/>
                </a:moveTo>
                <a:lnTo>
                  <a:pt x="25400" y="71882"/>
                </a:lnTo>
                <a:lnTo>
                  <a:pt x="73371" y="72633"/>
                </a:lnTo>
                <a:lnTo>
                  <a:pt x="69394" y="70231"/>
                </a:lnTo>
                <a:lnTo>
                  <a:pt x="32004" y="70231"/>
                </a:lnTo>
                <a:lnTo>
                  <a:pt x="32385" y="47878"/>
                </a:lnTo>
                <a:lnTo>
                  <a:pt x="71760" y="47878"/>
                </a:lnTo>
                <a:lnTo>
                  <a:pt x="73814" y="46724"/>
                </a:lnTo>
                <a:lnTo>
                  <a:pt x="25907" y="45974"/>
                </a:lnTo>
                <a:close/>
              </a:path>
              <a:path w="610235" h="120650">
                <a:moveTo>
                  <a:pt x="32385" y="47878"/>
                </a:moveTo>
                <a:lnTo>
                  <a:pt x="32004" y="70231"/>
                </a:lnTo>
                <a:lnTo>
                  <a:pt x="51368" y="59344"/>
                </a:lnTo>
                <a:lnTo>
                  <a:pt x="32385" y="47878"/>
                </a:lnTo>
                <a:close/>
              </a:path>
              <a:path w="610235" h="120650">
                <a:moveTo>
                  <a:pt x="51368" y="59344"/>
                </a:moveTo>
                <a:lnTo>
                  <a:pt x="32004" y="70231"/>
                </a:lnTo>
                <a:lnTo>
                  <a:pt x="69394" y="70231"/>
                </a:lnTo>
                <a:lnTo>
                  <a:pt x="51368" y="59344"/>
                </a:lnTo>
                <a:close/>
              </a:path>
              <a:path w="610235" h="120650">
                <a:moveTo>
                  <a:pt x="71760" y="47878"/>
                </a:moveTo>
                <a:lnTo>
                  <a:pt x="32385" y="47878"/>
                </a:lnTo>
                <a:lnTo>
                  <a:pt x="51368" y="59344"/>
                </a:lnTo>
                <a:lnTo>
                  <a:pt x="71760" y="47878"/>
                </a:lnTo>
                <a:close/>
              </a:path>
              <a:path w="610235" h="120650">
                <a:moveTo>
                  <a:pt x="75149" y="45974"/>
                </a:moveTo>
                <a:lnTo>
                  <a:pt x="25907" y="45974"/>
                </a:lnTo>
                <a:lnTo>
                  <a:pt x="73814" y="46724"/>
                </a:lnTo>
                <a:lnTo>
                  <a:pt x="75149" y="45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8730" y="3189097"/>
            <a:ext cx="953135" cy="120650"/>
          </a:xfrm>
          <a:custGeom>
            <a:avLst/>
            <a:gdLst/>
            <a:ahLst/>
            <a:cxnLst/>
            <a:rect l="l" t="t" r="r" b="b"/>
            <a:pathLst>
              <a:path w="953135" h="120650">
                <a:moveTo>
                  <a:pt x="102476" y="0"/>
                </a:moveTo>
                <a:lnTo>
                  <a:pt x="0" y="61213"/>
                </a:lnTo>
                <a:lnTo>
                  <a:pt x="103682" y="120268"/>
                </a:lnTo>
                <a:lnTo>
                  <a:pt x="111594" y="118110"/>
                </a:lnTo>
                <a:lnTo>
                  <a:pt x="118681" y="105663"/>
                </a:lnTo>
                <a:lnTo>
                  <a:pt x="116509" y="97789"/>
                </a:lnTo>
                <a:lnTo>
                  <a:pt x="74654" y="73913"/>
                </a:lnTo>
                <a:lnTo>
                  <a:pt x="25831" y="73913"/>
                </a:lnTo>
                <a:lnTo>
                  <a:pt x="25577" y="48005"/>
                </a:lnTo>
                <a:lnTo>
                  <a:pt x="73479" y="47526"/>
                </a:lnTo>
                <a:lnTo>
                  <a:pt x="109613" y="25907"/>
                </a:lnTo>
                <a:lnTo>
                  <a:pt x="115760" y="22351"/>
                </a:lnTo>
                <a:lnTo>
                  <a:pt x="117767" y="14350"/>
                </a:lnTo>
                <a:lnTo>
                  <a:pt x="114096" y="8254"/>
                </a:lnTo>
                <a:lnTo>
                  <a:pt x="110439" y="2031"/>
                </a:lnTo>
                <a:lnTo>
                  <a:pt x="102476" y="0"/>
                </a:lnTo>
                <a:close/>
              </a:path>
              <a:path w="953135" h="120650">
                <a:moveTo>
                  <a:pt x="73479" y="47526"/>
                </a:moveTo>
                <a:lnTo>
                  <a:pt x="25577" y="48005"/>
                </a:lnTo>
                <a:lnTo>
                  <a:pt x="25831" y="73913"/>
                </a:lnTo>
                <a:lnTo>
                  <a:pt x="73813" y="73434"/>
                </a:lnTo>
                <a:lnTo>
                  <a:pt x="71537" y="72136"/>
                </a:lnTo>
                <a:lnTo>
                  <a:pt x="32346" y="72136"/>
                </a:lnTo>
                <a:lnTo>
                  <a:pt x="32131" y="49656"/>
                </a:lnTo>
                <a:lnTo>
                  <a:pt x="69918" y="49656"/>
                </a:lnTo>
                <a:lnTo>
                  <a:pt x="73479" y="47526"/>
                </a:lnTo>
                <a:close/>
              </a:path>
              <a:path w="953135" h="120650">
                <a:moveTo>
                  <a:pt x="73813" y="73434"/>
                </a:moveTo>
                <a:lnTo>
                  <a:pt x="25831" y="73913"/>
                </a:lnTo>
                <a:lnTo>
                  <a:pt x="74654" y="73913"/>
                </a:lnTo>
                <a:lnTo>
                  <a:pt x="73813" y="73434"/>
                </a:lnTo>
                <a:close/>
              </a:path>
              <a:path w="953135" h="120650">
                <a:moveTo>
                  <a:pt x="952436" y="38735"/>
                </a:moveTo>
                <a:lnTo>
                  <a:pt x="73479" y="47526"/>
                </a:lnTo>
                <a:lnTo>
                  <a:pt x="51475" y="60691"/>
                </a:lnTo>
                <a:lnTo>
                  <a:pt x="73813" y="73434"/>
                </a:lnTo>
                <a:lnTo>
                  <a:pt x="952690" y="64642"/>
                </a:lnTo>
                <a:lnTo>
                  <a:pt x="952436" y="38735"/>
                </a:lnTo>
                <a:close/>
              </a:path>
              <a:path w="953135" h="120650">
                <a:moveTo>
                  <a:pt x="32131" y="49656"/>
                </a:moveTo>
                <a:lnTo>
                  <a:pt x="32346" y="72136"/>
                </a:lnTo>
                <a:lnTo>
                  <a:pt x="51475" y="60691"/>
                </a:lnTo>
                <a:lnTo>
                  <a:pt x="32131" y="49656"/>
                </a:lnTo>
                <a:close/>
              </a:path>
              <a:path w="953135" h="120650">
                <a:moveTo>
                  <a:pt x="51475" y="60691"/>
                </a:moveTo>
                <a:lnTo>
                  <a:pt x="32346" y="72136"/>
                </a:lnTo>
                <a:lnTo>
                  <a:pt x="71537" y="72136"/>
                </a:lnTo>
                <a:lnTo>
                  <a:pt x="51475" y="60691"/>
                </a:lnTo>
                <a:close/>
              </a:path>
              <a:path w="953135" h="120650">
                <a:moveTo>
                  <a:pt x="69918" y="49656"/>
                </a:moveTo>
                <a:lnTo>
                  <a:pt x="32131" y="49656"/>
                </a:lnTo>
                <a:lnTo>
                  <a:pt x="51475" y="60691"/>
                </a:lnTo>
                <a:lnTo>
                  <a:pt x="69918" y="49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96759" y="2326385"/>
            <a:ext cx="120650" cy="914400"/>
          </a:xfrm>
          <a:custGeom>
            <a:avLst/>
            <a:gdLst/>
            <a:ahLst/>
            <a:cxnLst/>
            <a:rect l="l" t="t" r="r" b="b"/>
            <a:pathLst>
              <a:path w="120650" h="914400">
                <a:moveTo>
                  <a:pt x="60134" y="51311"/>
                </a:moveTo>
                <a:lnTo>
                  <a:pt x="47180" y="73518"/>
                </a:lnTo>
                <a:lnTo>
                  <a:pt x="47180" y="914400"/>
                </a:lnTo>
                <a:lnTo>
                  <a:pt x="73088" y="914400"/>
                </a:lnTo>
                <a:lnTo>
                  <a:pt x="73088" y="73518"/>
                </a:lnTo>
                <a:lnTo>
                  <a:pt x="60134" y="51311"/>
                </a:lnTo>
                <a:close/>
              </a:path>
              <a:path w="120650" h="914400">
                <a:moveTo>
                  <a:pt x="60134" y="0"/>
                </a:moveTo>
                <a:lnTo>
                  <a:pt x="3606" y="96900"/>
                </a:lnTo>
                <a:lnTo>
                  <a:pt x="0" y="102997"/>
                </a:lnTo>
                <a:lnTo>
                  <a:pt x="2082" y="110998"/>
                </a:lnTo>
                <a:lnTo>
                  <a:pt x="14452" y="118110"/>
                </a:lnTo>
                <a:lnTo>
                  <a:pt x="22377" y="116077"/>
                </a:lnTo>
                <a:lnTo>
                  <a:pt x="25984" y="109854"/>
                </a:lnTo>
                <a:lnTo>
                  <a:pt x="47180" y="73518"/>
                </a:lnTo>
                <a:lnTo>
                  <a:pt x="47180" y="25653"/>
                </a:lnTo>
                <a:lnTo>
                  <a:pt x="75099" y="25653"/>
                </a:lnTo>
                <a:lnTo>
                  <a:pt x="60134" y="0"/>
                </a:lnTo>
                <a:close/>
              </a:path>
              <a:path w="120650" h="914400">
                <a:moveTo>
                  <a:pt x="75099" y="25653"/>
                </a:moveTo>
                <a:lnTo>
                  <a:pt x="73088" y="25653"/>
                </a:lnTo>
                <a:lnTo>
                  <a:pt x="73088" y="73518"/>
                </a:lnTo>
                <a:lnTo>
                  <a:pt x="94284" y="109854"/>
                </a:lnTo>
                <a:lnTo>
                  <a:pt x="97891" y="116077"/>
                </a:lnTo>
                <a:lnTo>
                  <a:pt x="105816" y="118110"/>
                </a:lnTo>
                <a:lnTo>
                  <a:pt x="118186" y="110998"/>
                </a:lnTo>
                <a:lnTo>
                  <a:pt x="120268" y="102997"/>
                </a:lnTo>
                <a:lnTo>
                  <a:pt x="116662" y="96900"/>
                </a:lnTo>
                <a:lnTo>
                  <a:pt x="75099" y="25653"/>
                </a:lnTo>
                <a:close/>
              </a:path>
              <a:path w="120650" h="914400">
                <a:moveTo>
                  <a:pt x="73088" y="25653"/>
                </a:moveTo>
                <a:lnTo>
                  <a:pt x="47180" y="25653"/>
                </a:lnTo>
                <a:lnTo>
                  <a:pt x="47180" y="73518"/>
                </a:lnTo>
                <a:lnTo>
                  <a:pt x="60134" y="51311"/>
                </a:lnTo>
                <a:lnTo>
                  <a:pt x="48945" y="32130"/>
                </a:lnTo>
                <a:lnTo>
                  <a:pt x="73088" y="32130"/>
                </a:lnTo>
                <a:lnTo>
                  <a:pt x="73088" y="25653"/>
                </a:lnTo>
                <a:close/>
              </a:path>
              <a:path w="120650" h="914400">
                <a:moveTo>
                  <a:pt x="73088" y="32130"/>
                </a:moveTo>
                <a:lnTo>
                  <a:pt x="71323" y="32130"/>
                </a:lnTo>
                <a:lnTo>
                  <a:pt x="60134" y="51311"/>
                </a:lnTo>
                <a:lnTo>
                  <a:pt x="73088" y="73518"/>
                </a:lnTo>
                <a:lnTo>
                  <a:pt x="73088" y="32130"/>
                </a:lnTo>
                <a:close/>
              </a:path>
              <a:path w="120650" h="914400">
                <a:moveTo>
                  <a:pt x="71323" y="32130"/>
                </a:moveTo>
                <a:lnTo>
                  <a:pt x="48945" y="32130"/>
                </a:lnTo>
                <a:lnTo>
                  <a:pt x="60134" y="51311"/>
                </a:lnTo>
                <a:lnTo>
                  <a:pt x="71323" y="32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87017" y="2891155"/>
            <a:ext cx="483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B(s)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8167" y="1774063"/>
            <a:ext cx="39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latin typeface="Tahoma"/>
                <a:cs typeface="Tahoma"/>
              </a:rPr>
              <a:t>+</a:t>
            </a:r>
            <a:r>
              <a:rPr sz="3600" spc="157" baseline="-21990" dirty="0">
                <a:latin typeface="Tahoma"/>
                <a:cs typeface="Tahoma"/>
              </a:rPr>
              <a:t>-</a:t>
            </a:r>
            <a:endParaRPr sz="3600" baseline="-2199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6693" y="3501008"/>
            <a:ext cx="9728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eedb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ck 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Signal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31493" y="985773"/>
            <a:ext cx="632460" cy="86486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065" marR="5080" indent="-109220" algn="ctr">
              <a:lnSpc>
                <a:spcPct val="97400"/>
              </a:lnSpc>
              <a:spcBef>
                <a:spcPts val="155"/>
              </a:spcBef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Error 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Signal  </a:t>
            </a:r>
            <a:r>
              <a:rPr sz="2000" dirty="0">
                <a:latin typeface="Tahoma"/>
                <a:cs typeface="Tahoma"/>
              </a:rPr>
              <a:t>E(s)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39" y="2129154"/>
            <a:ext cx="568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np</a:t>
            </a:r>
            <a:r>
              <a:rPr sz="1800" spc="5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73145" y="1547270"/>
            <a:ext cx="917575" cy="80581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  <a:p>
            <a:pPr marL="207645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572761" y="1030986"/>
            <a:ext cx="0" cy="5599430"/>
          </a:xfrm>
          <a:custGeom>
            <a:avLst/>
            <a:gdLst/>
            <a:ahLst/>
            <a:cxnLst/>
            <a:rect l="l" t="t" r="r" b="b"/>
            <a:pathLst>
              <a:path h="5599430">
                <a:moveTo>
                  <a:pt x="0" y="0"/>
                </a:moveTo>
                <a:lnTo>
                  <a:pt x="0" y="5599112"/>
                </a:lnTo>
              </a:path>
            </a:pathLst>
          </a:custGeom>
          <a:ln w="3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3540" y="4107560"/>
            <a:ext cx="3321050" cy="110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Error </a:t>
            </a:r>
            <a:r>
              <a:rPr sz="2000" dirty="0">
                <a:latin typeface="Tahoma"/>
                <a:cs typeface="Tahoma"/>
              </a:rPr>
              <a:t>signal is </a:t>
            </a:r>
            <a:r>
              <a:rPr sz="2000" spc="-5" dirty="0">
                <a:latin typeface="Tahoma"/>
                <a:cs typeface="Tahoma"/>
              </a:rPr>
              <a:t>given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by;</a:t>
            </a:r>
            <a:endParaRPr sz="2000">
              <a:latin typeface="Tahoma"/>
              <a:cs typeface="Tahoma"/>
            </a:endParaRPr>
          </a:p>
          <a:p>
            <a:pPr marL="533400">
              <a:lnSpc>
                <a:spcPct val="100000"/>
              </a:lnSpc>
              <a:spcBef>
                <a:spcPts val="1465"/>
              </a:spcBef>
            </a:pPr>
            <a:r>
              <a:rPr sz="1700" i="1" spc="85" dirty="0">
                <a:latin typeface="Times New Roman"/>
                <a:cs typeface="Times New Roman"/>
              </a:rPr>
              <a:t>E</a:t>
            </a:r>
            <a:r>
              <a:rPr sz="1700" spc="85" dirty="0">
                <a:latin typeface="Times New Roman"/>
                <a:cs typeface="Times New Roman"/>
              </a:rPr>
              <a:t>(</a:t>
            </a:r>
            <a:r>
              <a:rPr sz="1700" i="1" spc="85" dirty="0">
                <a:latin typeface="Times New Roman"/>
                <a:cs typeface="Times New Roman"/>
              </a:rPr>
              <a:t>s</a:t>
            </a:r>
            <a:r>
              <a:rPr sz="1700" spc="85" dirty="0">
                <a:latin typeface="Times New Roman"/>
                <a:cs typeface="Times New Roman"/>
              </a:rPr>
              <a:t>)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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i="1" spc="70" dirty="0">
                <a:latin typeface="Times New Roman"/>
                <a:cs typeface="Times New Roman"/>
              </a:rPr>
              <a:t>R</a:t>
            </a:r>
            <a:r>
              <a:rPr sz="1700" spc="70" dirty="0">
                <a:latin typeface="Times New Roman"/>
                <a:cs typeface="Times New Roman"/>
              </a:rPr>
              <a:t>(</a:t>
            </a:r>
            <a:r>
              <a:rPr sz="1700" i="1" spc="70" dirty="0">
                <a:latin typeface="Times New Roman"/>
                <a:cs typeface="Times New Roman"/>
              </a:rPr>
              <a:t>s</a:t>
            </a:r>
            <a:r>
              <a:rPr sz="1700" spc="70" dirty="0">
                <a:latin typeface="Times New Roman"/>
                <a:cs typeface="Times New Roman"/>
              </a:rPr>
              <a:t>)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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i="1" spc="70" dirty="0">
                <a:latin typeface="Times New Roman"/>
                <a:cs typeface="Times New Roman"/>
              </a:rPr>
              <a:t>B</a:t>
            </a:r>
            <a:r>
              <a:rPr sz="1700" spc="70" dirty="0">
                <a:latin typeface="Times New Roman"/>
                <a:cs typeface="Times New Roman"/>
              </a:rPr>
              <a:t>(</a:t>
            </a:r>
            <a:r>
              <a:rPr sz="1700" i="1" spc="70" dirty="0">
                <a:latin typeface="Times New Roman"/>
                <a:cs typeface="Times New Roman"/>
              </a:rPr>
              <a:t>s</a:t>
            </a:r>
            <a:r>
              <a:rPr sz="1700" spc="70" dirty="0">
                <a:latin typeface="Times New Roman"/>
                <a:cs typeface="Times New Roman"/>
              </a:rPr>
              <a:t>)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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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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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</a:t>
            </a:r>
            <a:r>
              <a:rPr sz="1700" spc="-114" dirty="0">
                <a:latin typeface="Times New Roman"/>
                <a:cs typeface="Times New Roman"/>
              </a:rPr>
              <a:t> </a:t>
            </a:r>
            <a:r>
              <a:rPr sz="1700" spc="-70" dirty="0">
                <a:latin typeface="Times New Roman"/>
                <a:cs typeface="Times New Roman"/>
              </a:rPr>
              <a:t>(1)</a:t>
            </a:r>
            <a:endParaRPr sz="1700">
              <a:latin typeface="Times New Roman"/>
              <a:cs typeface="Times New Roman"/>
            </a:endParaRPr>
          </a:p>
          <a:p>
            <a:pPr marL="490855">
              <a:lnSpc>
                <a:spcPct val="100000"/>
              </a:lnSpc>
              <a:spcBef>
                <a:spcPts val="565"/>
              </a:spcBef>
            </a:pPr>
            <a:r>
              <a:rPr sz="1700" spc="55" dirty="0">
                <a:latin typeface="Symbol"/>
                <a:cs typeface="Symbol"/>
              </a:rPr>
              <a:t>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i="1" spc="70" dirty="0">
                <a:latin typeface="Times New Roman"/>
                <a:cs typeface="Times New Roman"/>
              </a:rPr>
              <a:t>R</a:t>
            </a:r>
            <a:r>
              <a:rPr sz="1700" spc="70" dirty="0">
                <a:latin typeface="Times New Roman"/>
                <a:cs typeface="Times New Roman"/>
              </a:rPr>
              <a:t>(</a:t>
            </a:r>
            <a:r>
              <a:rPr sz="1700" i="1" spc="70" dirty="0">
                <a:latin typeface="Times New Roman"/>
                <a:cs typeface="Times New Roman"/>
              </a:rPr>
              <a:t>s</a:t>
            </a:r>
            <a:r>
              <a:rPr sz="1700" spc="70" dirty="0">
                <a:latin typeface="Times New Roman"/>
                <a:cs typeface="Times New Roman"/>
              </a:rPr>
              <a:t>) </a:t>
            </a:r>
            <a:r>
              <a:rPr sz="1700" spc="35" dirty="0">
                <a:latin typeface="Symbol"/>
                <a:cs typeface="Symbol"/>
              </a:rPr>
              <a:t>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i="1" spc="85" dirty="0">
                <a:latin typeface="Times New Roman"/>
                <a:cs typeface="Times New Roman"/>
              </a:rPr>
              <a:t>E</a:t>
            </a:r>
            <a:r>
              <a:rPr sz="1700" spc="85" dirty="0">
                <a:latin typeface="Times New Roman"/>
                <a:cs typeface="Times New Roman"/>
              </a:rPr>
              <a:t>(</a:t>
            </a:r>
            <a:r>
              <a:rPr sz="1700" i="1" spc="85" dirty="0">
                <a:latin typeface="Times New Roman"/>
                <a:cs typeface="Times New Roman"/>
              </a:rPr>
              <a:t>s</a:t>
            </a:r>
            <a:r>
              <a:rPr sz="1700" spc="85" dirty="0">
                <a:latin typeface="Times New Roman"/>
                <a:cs typeface="Times New Roman"/>
              </a:rPr>
              <a:t>)</a:t>
            </a:r>
            <a:r>
              <a:rPr sz="1700" spc="-305" dirty="0">
                <a:latin typeface="Times New Roman"/>
                <a:cs typeface="Times New Roman"/>
              </a:rPr>
              <a:t> </a:t>
            </a:r>
            <a:r>
              <a:rPr sz="1700" spc="35" dirty="0">
                <a:latin typeface="Symbol"/>
                <a:cs typeface="Symbol"/>
              </a:rPr>
              <a:t>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i="1" spc="70" dirty="0">
                <a:latin typeface="Times New Roman"/>
                <a:cs typeface="Times New Roman"/>
              </a:rPr>
              <a:t>B</a:t>
            </a:r>
            <a:r>
              <a:rPr sz="1700" spc="70" dirty="0">
                <a:latin typeface="Times New Roman"/>
                <a:cs typeface="Times New Roman"/>
              </a:rPr>
              <a:t>(</a:t>
            </a:r>
            <a:r>
              <a:rPr sz="1700" i="1" spc="70" dirty="0">
                <a:latin typeface="Times New Roman"/>
                <a:cs typeface="Times New Roman"/>
              </a:rPr>
              <a:t>s</a:t>
            </a:r>
            <a:r>
              <a:rPr sz="1700" spc="70" dirty="0">
                <a:latin typeface="Times New Roman"/>
                <a:cs typeface="Times New Roman"/>
              </a:rPr>
              <a:t>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543876" y="6050229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0" y="0"/>
                </a:moveTo>
                <a:lnTo>
                  <a:pt x="393313" y="0"/>
                </a:lnTo>
              </a:path>
            </a:pathLst>
          </a:custGeom>
          <a:ln w="106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29539" y="5262858"/>
            <a:ext cx="4308475" cy="90043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70"/>
              </a:spcBef>
            </a:pPr>
            <a:r>
              <a:rPr sz="2000" spc="-5" dirty="0">
                <a:latin typeface="Tahoma"/>
                <a:cs typeface="Tahoma"/>
              </a:rPr>
              <a:t>Gain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10" dirty="0">
                <a:latin typeface="Tahoma"/>
                <a:cs typeface="Tahoma"/>
              </a:rPr>
              <a:t>feedback </a:t>
            </a:r>
            <a:r>
              <a:rPr sz="2000" dirty="0">
                <a:latin typeface="Tahoma"/>
                <a:cs typeface="Tahoma"/>
              </a:rPr>
              <a:t>network is </a:t>
            </a:r>
            <a:r>
              <a:rPr sz="2000" spc="-5" dirty="0">
                <a:latin typeface="Tahoma"/>
                <a:cs typeface="Tahoma"/>
              </a:rPr>
              <a:t>given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by;</a:t>
            </a:r>
            <a:endParaRPr sz="2000">
              <a:latin typeface="Tahoma"/>
              <a:cs typeface="Tahoma"/>
            </a:endParaRPr>
          </a:p>
          <a:p>
            <a:pPr marL="789305">
              <a:lnSpc>
                <a:spcPct val="100000"/>
              </a:lnSpc>
              <a:spcBef>
                <a:spcPts val="1115"/>
              </a:spcBef>
            </a:pPr>
            <a:r>
              <a:rPr sz="1750" i="1" spc="-85" dirty="0">
                <a:latin typeface="Times New Roman"/>
                <a:cs typeface="Times New Roman"/>
              </a:rPr>
              <a:t>H </a:t>
            </a:r>
            <a:r>
              <a:rPr sz="1750" spc="-15" dirty="0">
                <a:latin typeface="Times New Roman"/>
                <a:cs typeface="Times New Roman"/>
              </a:rPr>
              <a:t>(</a:t>
            </a:r>
            <a:r>
              <a:rPr sz="1750" i="1" spc="-15" dirty="0">
                <a:latin typeface="Times New Roman"/>
                <a:cs typeface="Times New Roman"/>
              </a:rPr>
              <a:t>s</a:t>
            </a:r>
            <a:r>
              <a:rPr sz="1750" spc="-15" dirty="0">
                <a:latin typeface="Times New Roman"/>
                <a:cs typeface="Times New Roman"/>
              </a:rPr>
              <a:t>) </a:t>
            </a:r>
            <a:r>
              <a:rPr sz="1750" spc="-65" dirty="0">
                <a:latin typeface="Symbol"/>
                <a:cs typeface="Symbol"/>
              </a:rPr>
              <a:t>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2625" i="1" spc="-37" baseline="34920" dirty="0">
                <a:latin typeface="Times New Roman"/>
                <a:cs typeface="Times New Roman"/>
              </a:rPr>
              <a:t>B</a:t>
            </a:r>
            <a:r>
              <a:rPr sz="2625" spc="-37" baseline="34920" dirty="0">
                <a:latin typeface="Times New Roman"/>
                <a:cs typeface="Times New Roman"/>
              </a:rPr>
              <a:t>(</a:t>
            </a:r>
            <a:r>
              <a:rPr sz="2625" i="1" spc="-37" baseline="34920" dirty="0">
                <a:latin typeface="Times New Roman"/>
                <a:cs typeface="Times New Roman"/>
              </a:rPr>
              <a:t>s</a:t>
            </a:r>
            <a:r>
              <a:rPr sz="2625" spc="-37" baseline="34920" dirty="0">
                <a:latin typeface="Times New Roman"/>
                <a:cs typeface="Times New Roman"/>
              </a:rPr>
              <a:t>)</a:t>
            </a:r>
            <a:endParaRPr sz="2625" baseline="3492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25975" y="1002868"/>
            <a:ext cx="3554095" cy="1300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Gain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dirty="0">
                <a:latin typeface="Tahoma"/>
                <a:cs typeface="Tahoma"/>
              </a:rPr>
              <a:t>CL </a:t>
            </a:r>
            <a:r>
              <a:rPr sz="2000" spc="-5" dirty="0">
                <a:latin typeface="Tahoma"/>
                <a:cs typeface="Tahoma"/>
              </a:rPr>
              <a:t>system </a:t>
            </a:r>
            <a:r>
              <a:rPr sz="2000" dirty="0">
                <a:latin typeface="Tahoma"/>
                <a:cs typeface="Tahoma"/>
              </a:rPr>
              <a:t>is </a:t>
            </a:r>
            <a:r>
              <a:rPr sz="2000" spc="-5" dirty="0">
                <a:latin typeface="Tahoma"/>
                <a:cs typeface="Tahoma"/>
              </a:rPr>
              <a:t>given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by;</a:t>
            </a:r>
            <a:endParaRPr sz="2000">
              <a:latin typeface="Tahoma"/>
              <a:cs typeface="Tahoma"/>
            </a:endParaRPr>
          </a:p>
          <a:p>
            <a:pPr marL="356235">
              <a:lnSpc>
                <a:spcPts val="1595"/>
              </a:lnSpc>
              <a:spcBef>
                <a:spcPts val="2030"/>
              </a:spcBef>
            </a:pPr>
            <a:r>
              <a:rPr sz="1600" spc="70" dirty="0">
                <a:latin typeface="Times New Roman"/>
                <a:cs typeface="Times New Roman"/>
              </a:rPr>
              <a:t>G(</a:t>
            </a:r>
            <a:r>
              <a:rPr sz="1600" i="1" spc="70" dirty="0">
                <a:latin typeface="Times New Roman"/>
                <a:cs typeface="Times New Roman"/>
              </a:rPr>
              <a:t>s</a:t>
            </a:r>
            <a:r>
              <a:rPr sz="1600" spc="70" dirty="0">
                <a:latin typeface="Times New Roman"/>
                <a:cs typeface="Times New Roman"/>
              </a:rPr>
              <a:t>) </a:t>
            </a:r>
            <a:r>
              <a:rPr sz="1600" spc="65" dirty="0">
                <a:latin typeface="Symbol"/>
                <a:cs typeface="Symbol"/>
              </a:rPr>
              <a:t>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2400" u="sng" spc="104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C(</a:t>
            </a:r>
            <a:r>
              <a:rPr sz="2400" i="1" u="sng" spc="104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400" u="sng" spc="104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sz="2400" baseline="34722">
              <a:latin typeface="Times New Roman"/>
              <a:cs typeface="Times New Roman"/>
            </a:endParaRPr>
          </a:p>
          <a:p>
            <a:pPr marL="1004569">
              <a:lnSpc>
                <a:spcPts val="1595"/>
              </a:lnSpc>
            </a:pPr>
            <a:r>
              <a:rPr sz="1600" spc="65" dirty="0">
                <a:latin typeface="Times New Roman"/>
                <a:cs typeface="Times New Roman"/>
              </a:rPr>
              <a:t>E(</a:t>
            </a:r>
            <a:r>
              <a:rPr sz="1600" i="1" spc="65" dirty="0">
                <a:latin typeface="Times New Roman"/>
                <a:cs typeface="Times New Roman"/>
              </a:rPr>
              <a:t>s</a:t>
            </a:r>
            <a:r>
              <a:rPr sz="1600" spc="65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  <a:p>
            <a:pPr marL="325120">
              <a:lnSpc>
                <a:spcPct val="100000"/>
              </a:lnSpc>
              <a:spcBef>
                <a:spcPts val="484"/>
              </a:spcBef>
            </a:pPr>
            <a:r>
              <a:rPr sz="1600" spc="125" dirty="0">
                <a:latin typeface="Symbol"/>
                <a:cs typeface="Symbol"/>
              </a:rPr>
              <a:t></a:t>
            </a:r>
            <a:r>
              <a:rPr sz="1600" i="1" spc="125" dirty="0">
                <a:latin typeface="Times New Roman"/>
                <a:cs typeface="Times New Roman"/>
              </a:rPr>
              <a:t>C</a:t>
            </a:r>
            <a:r>
              <a:rPr sz="1600" spc="125" dirty="0">
                <a:latin typeface="Times New Roman"/>
                <a:cs typeface="Times New Roman"/>
              </a:rPr>
              <a:t>(</a:t>
            </a:r>
            <a:r>
              <a:rPr sz="1600" i="1" spc="125" dirty="0">
                <a:latin typeface="Times New Roman"/>
                <a:cs typeface="Times New Roman"/>
              </a:rPr>
              <a:t>s</a:t>
            </a:r>
            <a:r>
              <a:rPr sz="1600" spc="125" dirty="0">
                <a:latin typeface="Times New Roman"/>
                <a:cs typeface="Times New Roman"/>
              </a:rPr>
              <a:t>)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Symbol"/>
                <a:cs typeface="Symbol"/>
              </a:rPr>
              <a:t>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i="1" spc="50" dirty="0">
                <a:latin typeface="Times New Roman"/>
                <a:cs typeface="Times New Roman"/>
              </a:rPr>
              <a:t>G</a:t>
            </a:r>
            <a:r>
              <a:rPr sz="1600" spc="50" dirty="0">
                <a:latin typeface="Times New Roman"/>
                <a:cs typeface="Times New Roman"/>
              </a:rPr>
              <a:t>(s).E(s)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Symbol"/>
                <a:cs typeface="Symbol"/>
              </a:rPr>
              <a:t>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Symbol"/>
                <a:cs typeface="Symbol"/>
              </a:rPr>
              <a:t>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Symbol"/>
                <a:cs typeface="Symbol"/>
              </a:rPr>
              <a:t>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Symbol"/>
                <a:cs typeface="Symbol"/>
              </a:rPr>
              <a:t>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65" dirty="0">
                <a:latin typeface="Symbol"/>
                <a:cs typeface="Symbol"/>
              </a:rPr>
              <a:t>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Symbol"/>
                <a:cs typeface="Symbol"/>
              </a:rPr>
              <a:t></a:t>
            </a:r>
            <a:r>
              <a:rPr sz="1600" spc="25" dirty="0">
                <a:latin typeface="Times New Roman"/>
                <a:cs typeface="Times New Roman"/>
              </a:rPr>
              <a:t>(3)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51375" y="2428592"/>
            <a:ext cx="4415155" cy="124269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-5" dirty="0">
                <a:latin typeface="Tahoma"/>
                <a:cs typeface="Tahoma"/>
              </a:rPr>
              <a:t>Substitute </a:t>
            </a:r>
            <a:r>
              <a:rPr sz="2000" spc="-10" dirty="0">
                <a:latin typeface="Tahoma"/>
                <a:cs typeface="Tahoma"/>
              </a:rPr>
              <a:t>value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E(s) from eq. </a:t>
            </a:r>
            <a:r>
              <a:rPr sz="2000" dirty="0">
                <a:latin typeface="Tahoma"/>
                <a:cs typeface="Tahoma"/>
              </a:rPr>
              <a:t>1 to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L="255270">
              <a:lnSpc>
                <a:spcPct val="100000"/>
              </a:lnSpc>
              <a:spcBef>
                <a:spcPts val="830"/>
              </a:spcBef>
            </a:pPr>
            <a:r>
              <a:rPr sz="2050" spc="-100" dirty="0">
                <a:latin typeface="Times New Roman"/>
                <a:cs typeface="Times New Roman"/>
              </a:rPr>
              <a:t>C(</a:t>
            </a:r>
            <a:r>
              <a:rPr sz="2050" i="1" spc="-100" dirty="0">
                <a:latin typeface="Times New Roman"/>
                <a:cs typeface="Times New Roman"/>
              </a:rPr>
              <a:t>s</a:t>
            </a:r>
            <a:r>
              <a:rPr sz="2050" spc="-100" dirty="0">
                <a:latin typeface="Times New Roman"/>
                <a:cs typeface="Times New Roman"/>
              </a:rPr>
              <a:t>) </a:t>
            </a:r>
            <a:r>
              <a:rPr sz="2050" spc="-165" dirty="0">
                <a:latin typeface="Symbol"/>
                <a:cs typeface="Symbol"/>
              </a:rPr>
              <a:t>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i="1" spc="-95" dirty="0">
                <a:latin typeface="Times New Roman"/>
                <a:cs typeface="Times New Roman"/>
              </a:rPr>
              <a:t>G</a:t>
            </a:r>
            <a:r>
              <a:rPr sz="2050" spc="-95" dirty="0">
                <a:latin typeface="Times New Roman"/>
                <a:cs typeface="Times New Roman"/>
              </a:rPr>
              <a:t>(</a:t>
            </a:r>
            <a:r>
              <a:rPr sz="2050" i="1" spc="-95" dirty="0">
                <a:latin typeface="Times New Roman"/>
                <a:cs typeface="Times New Roman"/>
              </a:rPr>
              <a:t>s</a:t>
            </a:r>
            <a:r>
              <a:rPr sz="2050" spc="-95" dirty="0">
                <a:latin typeface="Times New Roman"/>
                <a:cs typeface="Times New Roman"/>
              </a:rPr>
              <a:t>).(R(</a:t>
            </a:r>
            <a:r>
              <a:rPr sz="2050" i="1" spc="-95" dirty="0">
                <a:latin typeface="Times New Roman"/>
                <a:cs typeface="Times New Roman"/>
              </a:rPr>
              <a:t>s</a:t>
            </a:r>
            <a:r>
              <a:rPr sz="2050" spc="-95" dirty="0">
                <a:latin typeface="Times New Roman"/>
                <a:cs typeface="Times New Roman"/>
              </a:rPr>
              <a:t>) </a:t>
            </a:r>
            <a:r>
              <a:rPr sz="2050" spc="-165" dirty="0">
                <a:latin typeface="Symbol"/>
                <a:cs typeface="Symbol"/>
              </a:rPr>
              <a:t></a:t>
            </a:r>
            <a:r>
              <a:rPr sz="2050" spc="-135" dirty="0">
                <a:latin typeface="Times New Roman"/>
                <a:cs typeface="Times New Roman"/>
              </a:rPr>
              <a:t> </a:t>
            </a:r>
            <a:r>
              <a:rPr sz="2050" spc="-130" dirty="0">
                <a:latin typeface="Times New Roman"/>
                <a:cs typeface="Times New Roman"/>
              </a:rPr>
              <a:t>B(s))</a:t>
            </a:r>
            <a:endParaRPr sz="2050">
              <a:latin typeface="Times New Roman"/>
              <a:cs typeface="Times New Roman"/>
            </a:endParaRPr>
          </a:p>
          <a:p>
            <a:pPr marL="223520">
              <a:lnSpc>
                <a:spcPct val="100000"/>
              </a:lnSpc>
              <a:spcBef>
                <a:spcPts val="645"/>
              </a:spcBef>
            </a:pPr>
            <a:r>
              <a:rPr sz="2050" spc="-75" dirty="0">
                <a:latin typeface="Symbol"/>
                <a:cs typeface="Symbol"/>
              </a:rPr>
              <a:t></a:t>
            </a:r>
            <a:r>
              <a:rPr sz="2050" i="1" spc="-75" dirty="0">
                <a:latin typeface="Times New Roman"/>
                <a:cs typeface="Times New Roman"/>
              </a:rPr>
              <a:t>C</a:t>
            </a:r>
            <a:r>
              <a:rPr sz="2050" spc="-75" dirty="0">
                <a:latin typeface="Times New Roman"/>
                <a:cs typeface="Times New Roman"/>
              </a:rPr>
              <a:t>(</a:t>
            </a:r>
            <a:r>
              <a:rPr sz="2050" i="1" spc="-75" dirty="0">
                <a:latin typeface="Times New Roman"/>
                <a:cs typeface="Times New Roman"/>
              </a:rPr>
              <a:t>s</a:t>
            </a:r>
            <a:r>
              <a:rPr sz="2050" spc="-75" dirty="0">
                <a:latin typeface="Times New Roman"/>
                <a:cs typeface="Times New Roman"/>
              </a:rPr>
              <a:t>) </a:t>
            </a:r>
            <a:r>
              <a:rPr sz="2050" spc="-165" dirty="0">
                <a:latin typeface="Symbol"/>
                <a:cs typeface="Symbol"/>
              </a:rPr>
              <a:t>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i="1" spc="-90" dirty="0">
                <a:latin typeface="Times New Roman"/>
                <a:cs typeface="Times New Roman"/>
              </a:rPr>
              <a:t>G</a:t>
            </a:r>
            <a:r>
              <a:rPr sz="2050" spc="-90" dirty="0">
                <a:latin typeface="Times New Roman"/>
                <a:cs typeface="Times New Roman"/>
              </a:rPr>
              <a:t>(</a:t>
            </a:r>
            <a:r>
              <a:rPr sz="2050" i="1" spc="-90" dirty="0">
                <a:latin typeface="Times New Roman"/>
                <a:cs typeface="Times New Roman"/>
              </a:rPr>
              <a:t>s</a:t>
            </a:r>
            <a:r>
              <a:rPr sz="2050" spc="-90" dirty="0">
                <a:latin typeface="Times New Roman"/>
                <a:cs typeface="Times New Roman"/>
              </a:rPr>
              <a:t>).R(s) </a:t>
            </a:r>
            <a:r>
              <a:rPr sz="2050" spc="-165" dirty="0">
                <a:latin typeface="Symbol"/>
                <a:cs typeface="Symbol"/>
              </a:rPr>
              <a:t>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i="1" spc="-85" dirty="0">
                <a:latin typeface="Times New Roman"/>
                <a:cs typeface="Times New Roman"/>
              </a:rPr>
              <a:t>G</a:t>
            </a:r>
            <a:r>
              <a:rPr sz="2050" spc="-85" dirty="0">
                <a:latin typeface="Times New Roman"/>
                <a:cs typeface="Times New Roman"/>
              </a:rPr>
              <a:t>(</a:t>
            </a:r>
            <a:r>
              <a:rPr sz="2050" i="1" spc="-85" dirty="0">
                <a:latin typeface="Times New Roman"/>
                <a:cs typeface="Times New Roman"/>
              </a:rPr>
              <a:t>s</a:t>
            </a:r>
            <a:r>
              <a:rPr sz="2050" spc="-85" dirty="0">
                <a:latin typeface="Times New Roman"/>
                <a:cs typeface="Times New Roman"/>
              </a:rPr>
              <a:t>).</a:t>
            </a:r>
            <a:r>
              <a:rPr sz="2050" i="1" spc="-85" dirty="0">
                <a:latin typeface="Times New Roman"/>
                <a:cs typeface="Times New Roman"/>
              </a:rPr>
              <a:t>B</a:t>
            </a:r>
            <a:r>
              <a:rPr sz="2050" spc="-85" dirty="0">
                <a:latin typeface="Times New Roman"/>
                <a:cs typeface="Times New Roman"/>
              </a:rPr>
              <a:t>(</a:t>
            </a:r>
            <a:r>
              <a:rPr sz="2050" i="1" spc="-85" dirty="0">
                <a:latin typeface="Times New Roman"/>
                <a:cs typeface="Times New Roman"/>
              </a:rPr>
              <a:t>s</a:t>
            </a:r>
            <a:r>
              <a:rPr sz="2050" spc="-85" dirty="0">
                <a:latin typeface="Times New Roman"/>
                <a:cs typeface="Times New Roman"/>
              </a:rPr>
              <a:t>) </a:t>
            </a:r>
            <a:r>
              <a:rPr sz="2050" spc="-165" dirty="0">
                <a:latin typeface="Symbol"/>
                <a:cs typeface="Symbol"/>
              </a:rPr>
              <a:t>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spc="-165" dirty="0">
                <a:latin typeface="Symbol"/>
                <a:cs typeface="Symbol"/>
              </a:rPr>
              <a:t>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spc="-165" dirty="0">
                <a:latin typeface="Symbol"/>
                <a:cs typeface="Symbol"/>
              </a:rPr>
              <a:t>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spc="-165" dirty="0">
                <a:latin typeface="Symbol"/>
                <a:cs typeface="Symbol"/>
              </a:rPr>
              <a:t></a:t>
            </a:r>
            <a:r>
              <a:rPr sz="2050" spc="-165" dirty="0">
                <a:latin typeface="Times New Roman"/>
                <a:cs typeface="Times New Roman"/>
              </a:rPr>
              <a:t> </a:t>
            </a:r>
            <a:r>
              <a:rPr sz="2050" spc="-165" dirty="0">
                <a:latin typeface="Symbol"/>
                <a:cs typeface="Symbol"/>
              </a:rPr>
              <a:t></a:t>
            </a:r>
            <a:r>
              <a:rPr sz="2050" spc="-290" dirty="0">
                <a:latin typeface="Times New Roman"/>
                <a:cs typeface="Times New Roman"/>
              </a:rPr>
              <a:t> </a:t>
            </a:r>
            <a:r>
              <a:rPr sz="2050" spc="-114" dirty="0">
                <a:latin typeface="Symbol"/>
                <a:cs typeface="Symbol"/>
              </a:rPr>
              <a:t></a:t>
            </a:r>
            <a:r>
              <a:rPr sz="2050" spc="-114" dirty="0">
                <a:latin typeface="Times New Roman"/>
                <a:cs typeface="Times New Roman"/>
              </a:rPr>
              <a:t>(4)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51375" y="3828317"/>
            <a:ext cx="4418330" cy="1926589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spc="-5" dirty="0">
                <a:latin typeface="Tahoma"/>
                <a:cs typeface="Tahoma"/>
              </a:rPr>
              <a:t>Substitute </a:t>
            </a:r>
            <a:r>
              <a:rPr sz="2000" spc="-10" dirty="0">
                <a:latin typeface="Tahoma"/>
                <a:cs typeface="Tahoma"/>
              </a:rPr>
              <a:t>value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B(s) </a:t>
            </a:r>
            <a:r>
              <a:rPr sz="2000" spc="-10" dirty="0">
                <a:latin typeface="Tahoma"/>
                <a:cs typeface="Tahoma"/>
              </a:rPr>
              <a:t>from </a:t>
            </a:r>
            <a:r>
              <a:rPr sz="2000" spc="-5" dirty="0">
                <a:latin typeface="Tahoma"/>
                <a:cs typeface="Tahoma"/>
              </a:rPr>
              <a:t>eq. </a:t>
            </a:r>
            <a:r>
              <a:rPr sz="2000" dirty="0">
                <a:latin typeface="Tahoma"/>
                <a:cs typeface="Tahoma"/>
              </a:rPr>
              <a:t>2 </a:t>
            </a:r>
            <a:r>
              <a:rPr sz="2000" spc="-5" dirty="0">
                <a:latin typeface="Tahoma"/>
                <a:cs typeface="Tahoma"/>
              </a:rPr>
              <a:t>to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183515">
              <a:lnSpc>
                <a:spcPct val="100000"/>
              </a:lnSpc>
              <a:spcBef>
                <a:spcPts val="695"/>
              </a:spcBef>
            </a:pPr>
            <a:r>
              <a:rPr sz="1900" i="1" spc="240" dirty="0">
                <a:latin typeface="Times New Roman"/>
                <a:cs typeface="Times New Roman"/>
              </a:rPr>
              <a:t>C</a:t>
            </a:r>
            <a:r>
              <a:rPr sz="1900" spc="240" dirty="0">
                <a:latin typeface="Times New Roman"/>
                <a:cs typeface="Times New Roman"/>
              </a:rPr>
              <a:t>(</a:t>
            </a:r>
            <a:r>
              <a:rPr sz="1900" i="1" spc="240" dirty="0">
                <a:latin typeface="Times New Roman"/>
                <a:cs typeface="Times New Roman"/>
              </a:rPr>
              <a:t>s</a:t>
            </a:r>
            <a:r>
              <a:rPr sz="1900" spc="240" dirty="0">
                <a:latin typeface="Times New Roman"/>
                <a:cs typeface="Times New Roman"/>
              </a:rPr>
              <a:t>)</a:t>
            </a:r>
            <a:r>
              <a:rPr sz="1900" spc="85" dirty="0">
                <a:latin typeface="Times New Roman"/>
                <a:cs typeface="Times New Roman"/>
              </a:rPr>
              <a:t> </a:t>
            </a:r>
            <a:r>
              <a:rPr sz="1900" spc="229" dirty="0">
                <a:latin typeface="Symbol"/>
                <a:cs typeface="Symbol"/>
              </a:rPr>
              <a:t>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i="1" spc="185" dirty="0">
                <a:latin typeface="Times New Roman"/>
                <a:cs typeface="Times New Roman"/>
              </a:rPr>
              <a:t>G</a:t>
            </a:r>
            <a:r>
              <a:rPr sz="1900" spc="185" dirty="0">
                <a:latin typeface="Times New Roman"/>
                <a:cs typeface="Times New Roman"/>
              </a:rPr>
              <a:t>(s)</a:t>
            </a:r>
            <a:r>
              <a:rPr sz="1900" spc="-195" dirty="0">
                <a:latin typeface="Times New Roman"/>
                <a:cs typeface="Times New Roman"/>
              </a:rPr>
              <a:t> </a:t>
            </a:r>
            <a:r>
              <a:rPr sz="1900" spc="160" dirty="0">
                <a:latin typeface="Times New Roman"/>
                <a:cs typeface="Times New Roman"/>
              </a:rPr>
              <a:t>R(s)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229" dirty="0">
                <a:latin typeface="Symbol"/>
                <a:cs typeface="Symbol"/>
              </a:rPr>
              <a:t></a:t>
            </a:r>
            <a:r>
              <a:rPr sz="1900" spc="-105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Times New Roman"/>
                <a:cs typeface="Times New Roman"/>
              </a:rPr>
              <a:t>G(s).H(s).C(s)</a:t>
            </a:r>
            <a:endParaRPr sz="1900">
              <a:latin typeface="Times New Roman"/>
              <a:cs typeface="Times New Roman"/>
            </a:endParaRPr>
          </a:p>
          <a:p>
            <a:pPr marL="187960">
              <a:lnSpc>
                <a:spcPct val="100000"/>
              </a:lnSpc>
              <a:spcBef>
                <a:spcPts val="595"/>
              </a:spcBef>
            </a:pPr>
            <a:r>
              <a:rPr sz="1900" spc="165" dirty="0">
                <a:latin typeface="Times New Roman"/>
                <a:cs typeface="Times New Roman"/>
              </a:rPr>
              <a:t>G(s).R(s)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spc="229" dirty="0">
                <a:latin typeface="Symbol"/>
                <a:cs typeface="Symbol"/>
              </a:rPr>
              <a:t>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160" dirty="0">
                <a:latin typeface="Times New Roman"/>
                <a:cs typeface="Times New Roman"/>
              </a:rPr>
              <a:t>C(s)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1900" spc="229" dirty="0">
                <a:latin typeface="Symbol"/>
                <a:cs typeface="Symbol"/>
              </a:rPr>
              <a:t>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Times New Roman"/>
                <a:cs typeface="Times New Roman"/>
              </a:rPr>
              <a:t>G(s).H(s).C(s)</a:t>
            </a:r>
            <a:endParaRPr sz="1900">
              <a:latin typeface="Times New Roman"/>
              <a:cs typeface="Times New Roman"/>
            </a:endParaRPr>
          </a:p>
          <a:p>
            <a:pPr marL="187960">
              <a:lnSpc>
                <a:spcPct val="100000"/>
              </a:lnSpc>
              <a:spcBef>
                <a:spcPts val="590"/>
              </a:spcBef>
            </a:pPr>
            <a:r>
              <a:rPr sz="1900" spc="165" dirty="0">
                <a:latin typeface="Times New Roman"/>
                <a:cs typeface="Times New Roman"/>
              </a:rPr>
              <a:t>G(s).R(s)</a:t>
            </a:r>
            <a:r>
              <a:rPr sz="1900" spc="105" dirty="0">
                <a:latin typeface="Times New Roman"/>
                <a:cs typeface="Times New Roman"/>
              </a:rPr>
              <a:t> </a:t>
            </a:r>
            <a:r>
              <a:rPr sz="1900" spc="229" dirty="0">
                <a:latin typeface="Symbol"/>
                <a:cs typeface="Symbol"/>
              </a:rPr>
              <a:t>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125" dirty="0">
                <a:latin typeface="Times New Roman"/>
                <a:cs typeface="Times New Roman"/>
              </a:rPr>
              <a:t>C(s)(1</a:t>
            </a:r>
            <a:r>
              <a:rPr sz="1900" spc="-240" dirty="0">
                <a:latin typeface="Times New Roman"/>
                <a:cs typeface="Times New Roman"/>
              </a:rPr>
              <a:t> </a:t>
            </a:r>
            <a:r>
              <a:rPr sz="1900" spc="229" dirty="0">
                <a:latin typeface="Symbol"/>
                <a:cs typeface="Symbol"/>
              </a:rPr>
              <a:t>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160" dirty="0">
                <a:latin typeface="Times New Roman"/>
                <a:cs typeface="Times New Roman"/>
              </a:rPr>
              <a:t>G(s).H(s))</a:t>
            </a:r>
            <a:endParaRPr sz="19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730"/>
              </a:spcBef>
            </a:pPr>
            <a:r>
              <a:rPr sz="2000" spc="-30" dirty="0">
                <a:latin typeface="Tahoma"/>
                <a:cs typeface="Tahoma"/>
              </a:rPr>
              <a:t>Transfer </a:t>
            </a:r>
            <a:r>
              <a:rPr sz="2000" spc="-5" dirty="0">
                <a:latin typeface="Tahoma"/>
                <a:cs typeface="Tahoma"/>
              </a:rPr>
              <a:t>function </a:t>
            </a:r>
            <a:r>
              <a:rPr sz="2000" dirty="0">
                <a:latin typeface="Tahoma"/>
                <a:cs typeface="Tahoma"/>
              </a:rPr>
              <a:t>is </a:t>
            </a:r>
            <a:r>
              <a:rPr sz="2000" spc="-5" dirty="0">
                <a:latin typeface="Tahoma"/>
                <a:cs typeface="Tahoma"/>
              </a:rPr>
              <a:t>given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by;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89715" y="6214734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89" y="0"/>
                </a:lnTo>
              </a:path>
            </a:pathLst>
          </a:custGeom>
          <a:ln w="14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33158" y="6214734"/>
            <a:ext cx="1467485" cy="0"/>
          </a:xfrm>
          <a:custGeom>
            <a:avLst/>
            <a:gdLst/>
            <a:ahLst/>
            <a:cxnLst/>
            <a:rect l="l" t="t" r="r" b="b"/>
            <a:pathLst>
              <a:path w="1467484">
                <a:moveTo>
                  <a:pt x="0" y="0"/>
                </a:moveTo>
                <a:lnTo>
                  <a:pt x="1467393" y="0"/>
                </a:lnTo>
              </a:path>
            </a:pathLst>
          </a:custGeom>
          <a:ln w="146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985349" y="5803150"/>
            <a:ext cx="1852930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18260" algn="l"/>
              </a:tabLst>
            </a:pPr>
            <a:r>
              <a:rPr sz="2250" i="1" spc="90" dirty="0">
                <a:latin typeface="Times New Roman"/>
                <a:cs typeface="Times New Roman"/>
              </a:rPr>
              <a:t>C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40" dirty="0">
                <a:latin typeface="Times New Roman"/>
                <a:cs typeface="Times New Roman"/>
              </a:rPr>
              <a:t>s</a:t>
            </a:r>
            <a:r>
              <a:rPr sz="2250" spc="-30" dirty="0">
                <a:latin typeface="Times New Roman"/>
                <a:cs typeface="Times New Roman"/>
              </a:rPr>
              <a:t>)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i="1" spc="30" dirty="0">
                <a:latin typeface="Times New Roman"/>
                <a:cs typeface="Times New Roman"/>
              </a:rPr>
              <a:t>G</a:t>
            </a:r>
            <a:r>
              <a:rPr sz="2250" spc="60" dirty="0">
                <a:latin typeface="Times New Roman"/>
                <a:cs typeface="Times New Roman"/>
              </a:rPr>
              <a:t>(</a:t>
            </a:r>
            <a:r>
              <a:rPr sz="2250" i="1" spc="40" dirty="0">
                <a:latin typeface="Times New Roman"/>
                <a:cs typeface="Times New Roman"/>
              </a:rPr>
              <a:t>s</a:t>
            </a:r>
            <a:r>
              <a:rPr sz="2250" spc="-3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92079" y="5985051"/>
            <a:ext cx="176530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spc="-5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08828" y="6047333"/>
            <a:ext cx="686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.</a:t>
            </a:r>
            <a:r>
              <a:rPr sz="2400" spc="-340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.=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5940" y="5981511"/>
            <a:ext cx="3105785" cy="6870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014094">
              <a:lnSpc>
                <a:spcPct val="100000"/>
              </a:lnSpc>
              <a:spcBef>
                <a:spcPts val="600"/>
              </a:spcBef>
            </a:pPr>
            <a:r>
              <a:rPr sz="1750" i="1" spc="-10" dirty="0">
                <a:latin typeface="Times New Roman"/>
                <a:cs typeface="Times New Roman"/>
              </a:rPr>
              <a:t>C</a:t>
            </a:r>
            <a:r>
              <a:rPr sz="1750" spc="-10" dirty="0">
                <a:latin typeface="Times New Roman"/>
                <a:cs typeface="Times New Roman"/>
              </a:rPr>
              <a:t>(</a:t>
            </a:r>
            <a:r>
              <a:rPr sz="1750" i="1" spc="-10" dirty="0">
                <a:latin typeface="Times New Roman"/>
                <a:cs typeface="Times New Roman"/>
              </a:rPr>
              <a:t>s</a:t>
            </a:r>
            <a:r>
              <a:rPr sz="1750" spc="-10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spc="-275" dirty="0">
                <a:latin typeface="Tahoma"/>
                <a:cs typeface="Tahoma"/>
              </a:rPr>
              <a:t>6/30</a:t>
            </a:r>
            <a:r>
              <a:rPr sz="1750" spc="-275" dirty="0">
                <a:latin typeface="Symbol"/>
                <a:cs typeface="Symbol"/>
              </a:rPr>
              <a:t></a:t>
            </a:r>
            <a:r>
              <a:rPr sz="1400" spc="-275" dirty="0">
                <a:latin typeface="Tahoma"/>
                <a:cs typeface="Tahoma"/>
              </a:rPr>
              <a:t>/20</a:t>
            </a:r>
            <a:r>
              <a:rPr sz="1750" i="1" spc="-275" dirty="0">
                <a:latin typeface="Times New Roman"/>
                <a:cs typeface="Times New Roman"/>
              </a:rPr>
              <a:t>B</a:t>
            </a:r>
            <a:r>
              <a:rPr sz="1400" spc="-275" dirty="0">
                <a:latin typeface="Tahoma"/>
                <a:cs typeface="Tahoma"/>
              </a:rPr>
              <a:t>1</a:t>
            </a:r>
            <a:r>
              <a:rPr sz="1750" spc="-275" dirty="0">
                <a:latin typeface="Times New Roman"/>
                <a:cs typeface="Times New Roman"/>
              </a:rPr>
              <a:t>(</a:t>
            </a:r>
            <a:r>
              <a:rPr sz="1400" spc="-275" dirty="0">
                <a:latin typeface="Tahoma"/>
                <a:cs typeface="Tahoma"/>
              </a:rPr>
              <a:t>6</a:t>
            </a:r>
            <a:r>
              <a:rPr sz="1750" i="1" spc="-275" dirty="0">
                <a:latin typeface="Times New Roman"/>
                <a:cs typeface="Times New Roman"/>
              </a:rPr>
              <a:t>s</a:t>
            </a:r>
            <a:r>
              <a:rPr sz="1750" spc="-275" dirty="0">
                <a:latin typeface="Times New Roman"/>
                <a:cs typeface="Times New Roman"/>
              </a:rPr>
              <a:t>)</a:t>
            </a:r>
            <a:r>
              <a:rPr sz="1750" spc="-200" dirty="0">
                <a:latin typeface="Times New Roman"/>
                <a:cs typeface="Times New Roman"/>
              </a:rPr>
              <a:t> </a:t>
            </a:r>
            <a:r>
              <a:rPr sz="1750" spc="-65" dirty="0">
                <a:latin typeface="Symbol"/>
                <a:cs typeface="Symbol"/>
              </a:rPr>
              <a:t></a:t>
            </a:r>
            <a:r>
              <a:rPr sz="1750" spc="15" dirty="0">
                <a:latin typeface="Times New Roman"/>
                <a:cs typeface="Times New Roman"/>
              </a:rPr>
              <a:t> </a:t>
            </a:r>
            <a:r>
              <a:rPr sz="1750" i="1" spc="-85" dirty="0">
                <a:latin typeface="Times New Roman"/>
                <a:cs typeface="Times New Roman"/>
              </a:rPr>
              <a:t>H</a:t>
            </a:r>
            <a:r>
              <a:rPr sz="1750" i="1" spc="-245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(s).C(s)</a:t>
            </a:r>
            <a:r>
              <a:rPr sz="1750" spc="-130" dirty="0">
                <a:latin typeface="Times New Roman"/>
                <a:cs typeface="Times New Roman"/>
              </a:rPr>
              <a:t> </a:t>
            </a:r>
            <a:r>
              <a:rPr sz="1750" spc="-65" dirty="0">
                <a:latin typeface="Symbol"/>
                <a:cs typeface="Symbol"/>
              </a:rPr>
              <a:t></a:t>
            </a:r>
            <a:r>
              <a:rPr sz="1750" spc="-140" dirty="0">
                <a:latin typeface="Times New Roman"/>
                <a:cs typeface="Times New Roman"/>
              </a:rPr>
              <a:t> </a:t>
            </a:r>
            <a:r>
              <a:rPr sz="1750" spc="-65" dirty="0">
                <a:latin typeface="Symbol"/>
                <a:cs typeface="Symbol"/>
              </a:rPr>
              <a:t></a:t>
            </a:r>
            <a:r>
              <a:rPr sz="1750" spc="-140" dirty="0">
                <a:latin typeface="Times New Roman"/>
                <a:cs typeface="Times New Roman"/>
              </a:rPr>
              <a:t> </a:t>
            </a:r>
            <a:r>
              <a:rPr sz="1750" spc="-65" dirty="0">
                <a:latin typeface="Symbol"/>
                <a:cs typeface="Symbol"/>
              </a:rPr>
              <a:t></a:t>
            </a:r>
            <a:r>
              <a:rPr sz="1750" spc="-135" dirty="0">
                <a:latin typeface="Times New Roman"/>
                <a:cs typeface="Times New Roman"/>
              </a:rPr>
              <a:t> </a:t>
            </a:r>
            <a:r>
              <a:rPr sz="1750" spc="-65" dirty="0">
                <a:latin typeface="Symbol"/>
                <a:cs typeface="Symbol"/>
              </a:rPr>
              <a:t></a:t>
            </a:r>
            <a:r>
              <a:rPr sz="1750" spc="-140" dirty="0">
                <a:latin typeface="Times New Roman"/>
                <a:cs typeface="Times New Roman"/>
              </a:rPr>
              <a:t> </a:t>
            </a:r>
            <a:r>
              <a:rPr sz="1750" spc="-65" dirty="0">
                <a:latin typeface="Symbol"/>
                <a:cs typeface="Symbol"/>
              </a:rPr>
              <a:t></a:t>
            </a:r>
            <a:r>
              <a:rPr sz="1750" spc="-140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Symbol"/>
                <a:cs typeface="Symbol"/>
              </a:rPr>
              <a:t></a:t>
            </a:r>
            <a:r>
              <a:rPr sz="1750" spc="-50" dirty="0">
                <a:latin typeface="Times New Roman"/>
                <a:cs typeface="Times New Roman"/>
              </a:rPr>
              <a:t>(2)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71365" y="6418884"/>
            <a:ext cx="10026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dirty="0" smtClean="0">
                <a:latin typeface="Tahoma"/>
                <a:cs typeface="Tahoma"/>
              </a:rPr>
              <a:t> 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81620" y="6210797"/>
            <a:ext cx="2651760" cy="372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837565" algn="l"/>
              </a:tabLst>
            </a:pPr>
            <a:r>
              <a:rPr sz="2250" i="1" spc="20" dirty="0">
                <a:latin typeface="Times New Roman"/>
                <a:cs typeface="Times New Roman"/>
              </a:rPr>
              <a:t>R</a:t>
            </a:r>
            <a:r>
              <a:rPr sz="2250" spc="20" dirty="0">
                <a:latin typeface="Times New Roman"/>
                <a:cs typeface="Times New Roman"/>
              </a:rPr>
              <a:t>(</a:t>
            </a:r>
            <a:r>
              <a:rPr sz="2250" i="1" spc="20" dirty="0">
                <a:latin typeface="Times New Roman"/>
                <a:cs typeface="Times New Roman"/>
              </a:rPr>
              <a:t>s</a:t>
            </a:r>
            <a:r>
              <a:rPr sz="2250" spc="20" dirty="0">
                <a:latin typeface="Times New Roman"/>
                <a:cs typeface="Times New Roman"/>
              </a:rPr>
              <a:t>)	</a:t>
            </a:r>
            <a:r>
              <a:rPr sz="2250" spc="-45" dirty="0">
                <a:latin typeface="Times New Roman"/>
                <a:cs typeface="Times New Roman"/>
              </a:rPr>
              <a:t>1 </a:t>
            </a:r>
            <a:r>
              <a:rPr sz="2250" spc="-50" dirty="0">
                <a:latin typeface="Symbol"/>
                <a:cs typeface="Symbol"/>
              </a:rPr>
              <a:t></a:t>
            </a:r>
            <a:r>
              <a:rPr sz="2250" spc="-50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G</a:t>
            </a:r>
            <a:r>
              <a:rPr sz="2250" spc="5" dirty="0">
                <a:latin typeface="Times New Roman"/>
                <a:cs typeface="Times New Roman"/>
              </a:rPr>
              <a:t>(</a:t>
            </a:r>
            <a:r>
              <a:rPr sz="2250" i="1" spc="5" dirty="0">
                <a:latin typeface="Times New Roman"/>
                <a:cs typeface="Times New Roman"/>
              </a:rPr>
              <a:t>s</a:t>
            </a:r>
            <a:r>
              <a:rPr sz="2250" spc="5" dirty="0">
                <a:latin typeface="Times New Roman"/>
                <a:cs typeface="Times New Roman"/>
              </a:rPr>
              <a:t>).H(s)</a:t>
            </a:r>
            <a:r>
              <a:rPr sz="2250" spc="-125" dirty="0">
                <a:latin typeface="Times New Roman"/>
                <a:cs typeface="Times New Roman"/>
              </a:rPr>
              <a:t> </a:t>
            </a:r>
            <a:r>
              <a:rPr sz="2100" baseline="-29761" dirty="0">
                <a:latin typeface="Tahoma"/>
                <a:cs typeface="Tahoma"/>
              </a:rPr>
              <a:t>70</a:t>
            </a:r>
            <a:endParaRPr sz="2100" baseline="-29761">
              <a:latin typeface="Tahoma"/>
              <a:cs typeface="Tahom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235" algn="l"/>
                <a:tab pos="1026794" algn="l"/>
                <a:tab pos="2245995" algn="l"/>
                <a:tab pos="3803650" algn="l"/>
                <a:tab pos="4443730" algn="l"/>
                <a:tab pos="4940935" algn="l"/>
                <a:tab pos="5763895" algn="l"/>
                <a:tab pos="7990840" algn="l"/>
              </a:tabLst>
            </a:pPr>
            <a:r>
              <a:rPr spc="-10" dirty="0"/>
              <a:t>Th</a:t>
            </a:r>
            <a:r>
              <a:rPr spc="-5" dirty="0"/>
              <a:t>e</a:t>
            </a:r>
            <a:r>
              <a:rPr dirty="0"/>
              <a:t>	</a:t>
            </a:r>
            <a:r>
              <a:rPr spc="-10" dirty="0"/>
              <a:t>Laplac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t</a:t>
            </a:r>
            <a:r>
              <a:rPr spc="-70" dirty="0"/>
              <a:t>r</a:t>
            </a:r>
            <a:r>
              <a:rPr spc="-5" dirty="0"/>
              <a:t>an</a:t>
            </a:r>
            <a:r>
              <a:rPr spc="-35" dirty="0"/>
              <a:t>s</a:t>
            </a:r>
            <a:r>
              <a:rPr spc="-70" dirty="0"/>
              <a:t>f</a:t>
            </a:r>
            <a:r>
              <a:rPr spc="5" dirty="0"/>
              <a:t>o</a:t>
            </a:r>
            <a:r>
              <a:rPr spc="-5" dirty="0"/>
              <a:t>rm</a:t>
            </a:r>
            <a:r>
              <a:rPr dirty="0"/>
              <a:t>	</a:t>
            </a:r>
            <a:r>
              <a:rPr spc="-25" dirty="0"/>
              <a:t>c</a:t>
            </a:r>
            <a:r>
              <a:rPr spc="-5" dirty="0"/>
              <a:t>an</a:t>
            </a:r>
            <a:r>
              <a:rPr dirty="0"/>
              <a:t>	</a:t>
            </a:r>
            <a:r>
              <a:rPr spc="-10" dirty="0"/>
              <a:t>b</a:t>
            </a:r>
            <a:r>
              <a:rPr spc="-5" dirty="0"/>
              <a:t>e</a:t>
            </a:r>
            <a:r>
              <a:rPr dirty="0"/>
              <a:t>	</a:t>
            </a:r>
            <a:r>
              <a:rPr spc="-10" dirty="0"/>
              <a:t>use</a:t>
            </a:r>
            <a:r>
              <a:rPr spc="-5" dirty="0"/>
              <a:t>d</a:t>
            </a:r>
            <a:r>
              <a:rPr dirty="0"/>
              <a:t>	</a:t>
            </a:r>
            <a:r>
              <a:rPr spc="-5" dirty="0"/>
              <a:t>i</a:t>
            </a:r>
            <a:r>
              <a:rPr spc="5" dirty="0"/>
              <a:t>n</a:t>
            </a:r>
            <a:r>
              <a:rPr spc="-10" dirty="0"/>
              <a:t>depe</a:t>
            </a:r>
            <a:r>
              <a:rPr dirty="0"/>
              <a:t>n</a:t>
            </a:r>
            <a:r>
              <a:rPr spc="-10" dirty="0"/>
              <a:t>de</a:t>
            </a:r>
            <a:r>
              <a:rPr spc="-40" dirty="0"/>
              <a:t>n</a:t>
            </a:r>
            <a:r>
              <a:rPr dirty="0"/>
              <a:t>t</a:t>
            </a:r>
            <a:r>
              <a:rPr spc="-5" dirty="0"/>
              <a:t>ly</a:t>
            </a:r>
            <a:r>
              <a:rPr dirty="0"/>
              <a:t>	</a:t>
            </a:r>
            <a:r>
              <a:rPr spc="-5" dirty="0"/>
              <a:t>on</a:t>
            </a:r>
          </a:p>
          <a:p>
            <a:pPr marL="356235" marR="6350">
              <a:lnSpc>
                <a:spcPct val="200000"/>
              </a:lnSpc>
              <a:spcBef>
                <a:spcPts val="5"/>
              </a:spcBef>
            </a:pPr>
            <a:r>
              <a:rPr spc="-25" dirty="0"/>
              <a:t>different </a:t>
            </a:r>
            <a:r>
              <a:rPr spc="-10" dirty="0"/>
              <a:t>circuit </a:t>
            </a:r>
            <a:r>
              <a:rPr spc="-5" dirty="0"/>
              <a:t>elements, and then the </a:t>
            </a:r>
            <a:r>
              <a:rPr spc="-10" dirty="0"/>
              <a:t>circuit </a:t>
            </a:r>
            <a:r>
              <a:rPr spc="-5" dirty="0"/>
              <a:t>can </a:t>
            </a:r>
            <a:r>
              <a:rPr spc="-10" dirty="0"/>
              <a:t>be  </a:t>
            </a:r>
            <a:r>
              <a:rPr spc="-15" dirty="0"/>
              <a:t>solved entirely </a:t>
            </a:r>
            <a:r>
              <a:rPr spc="-5" dirty="0"/>
              <a:t>in the S </a:t>
            </a:r>
            <a:r>
              <a:rPr spc="-10" dirty="0"/>
              <a:t>Domain (Which is </a:t>
            </a:r>
            <a:r>
              <a:rPr spc="-5" dirty="0"/>
              <a:t>much</a:t>
            </a:r>
            <a:r>
              <a:rPr spc="235" dirty="0"/>
              <a:t> </a:t>
            </a:r>
            <a:r>
              <a:rPr spc="-5" dirty="0"/>
              <a:t>easier).</a:t>
            </a:r>
          </a:p>
          <a:p>
            <a:pPr marL="635"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56235" indent="-342900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pc="-10" dirty="0"/>
              <a:t>Let's </a:t>
            </a:r>
            <a:r>
              <a:rPr spc="-35" dirty="0"/>
              <a:t>take </a:t>
            </a:r>
            <a:r>
              <a:rPr spc="-5" dirty="0"/>
              <a:t>a look </a:t>
            </a:r>
            <a:r>
              <a:rPr spc="-15" dirty="0"/>
              <a:t>at </a:t>
            </a:r>
            <a:r>
              <a:rPr spc="-10" dirty="0"/>
              <a:t>some </a:t>
            </a:r>
            <a:r>
              <a:rPr spc="-5" dirty="0"/>
              <a:t>of the </a:t>
            </a:r>
            <a:r>
              <a:rPr spc="-10" dirty="0"/>
              <a:t>circuit</a:t>
            </a:r>
            <a:r>
              <a:rPr spc="130" dirty="0"/>
              <a:t> </a:t>
            </a:r>
            <a:r>
              <a:rPr spc="-10" dirty="0"/>
              <a:t>elements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83591"/>
            <a:ext cx="8524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Laplace </a:t>
            </a:r>
            <a:r>
              <a:rPr sz="2800" spc="-5" dirty="0">
                <a:latin typeface="Tahoma"/>
                <a:cs typeface="Tahoma"/>
              </a:rPr>
              <a:t>Transform of Passive </a:t>
            </a:r>
            <a:r>
              <a:rPr sz="2800" spc="-10" dirty="0">
                <a:latin typeface="Tahoma"/>
                <a:cs typeface="Tahoma"/>
              </a:rPr>
              <a:t>Element </a:t>
            </a:r>
            <a:r>
              <a:rPr sz="2800" spc="-5" dirty="0">
                <a:latin typeface="Tahoma"/>
                <a:cs typeface="Tahoma"/>
              </a:rPr>
              <a:t>(R,L &amp;</a:t>
            </a:r>
            <a:r>
              <a:rPr sz="2800" spc="105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63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349250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/>
              <a:t>Laplace </a:t>
            </a:r>
            <a:r>
              <a:rPr sz="2900" spc="-30" dirty="0"/>
              <a:t>Transform </a:t>
            </a:r>
            <a:r>
              <a:rPr sz="2900" dirty="0"/>
              <a:t>of</a:t>
            </a:r>
            <a:r>
              <a:rPr sz="2900" spc="-75" dirty="0"/>
              <a:t> </a:t>
            </a:r>
            <a:r>
              <a:rPr sz="2900" dirty="0"/>
              <a:t>R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459740" y="782960"/>
            <a:ext cx="8301990" cy="3397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25" dirty="0">
                <a:latin typeface="Calibri"/>
                <a:cs typeface="Calibri"/>
              </a:rPr>
              <a:t>Resistors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time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frequency </a:t>
            </a:r>
            <a:r>
              <a:rPr sz="2800" spc="-15" dirty="0">
                <a:latin typeface="Calibri"/>
                <a:cs typeface="Calibri"/>
              </a:rPr>
              <a:t>invariant. </a:t>
            </a:r>
            <a:r>
              <a:rPr sz="2800" spc="-20" dirty="0">
                <a:latin typeface="Calibri"/>
                <a:cs typeface="Calibri"/>
              </a:rPr>
              <a:t>Therefore, 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transform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20" dirty="0">
                <a:latin typeface="Calibri"/>
                <a:cs typeface="Calibri"/>
              </a:rPr>
              <a:t>resistor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the same as the  </a:t>
            </a:r>
            <a:r>
              <a:rPr sz="2800" spc="-15" dirty="0">
                <a:latin typeface="Calibri"/>
                <a:cs typeface="Calibri"/>
              </a:rPr>
              <a:t>resistance </a:t>
            </a:r>
            <a:r>
              <a:rPr sz="2800" spc="-5" dirty="0">
                <a:latin typeface="Calibri"/>
                <a:cs typeface="Calibri"/>
              </a:rPr>
              <a:t>of the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resistor.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308100">
              <a:lnSpc>
                <a:spcPct val="100000"/>
              </a:lnSpc>
              <a:spcBef>
                <a:spcPts val="1625"/>
              </a:spcBef>
            </a:pPr>
            <a:r>
              <a:rPr sz="2800" spc="-15" dirty="0">
                <a:latin typeface="Calibri"/>
                <a:cs typeface="Calibri"/>
              </a:rPr>
              <a:t>L{Resistor}=R(s)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64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60731"/>
            <a:ext cx="348043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Laplace 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Transform 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9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6341" y="2453216"/>
            <a:ext cx="760095" cy="0"/>
          </a:xfrm>
          <a:custGeom>
            <a:avLst/>
            <a:gdLst/>
            <a:ahLst/>
            <a:cxnLst/>
            <a:rect l="l" t="t" r="r" b="b"/>
            <a:pathLst>
              <a:path w="760095">
                <a:moveTo>
                  <a:pt x="0" y="0"/>
                </a:moveTo>
                <a:lnTo>
                  <a:pt x="759619" y="0"/>
                </a:lnTo>
              </a:path>
            </a:pathLst>
          </a:custGeom>
          <a:ln w="176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2940" y="1174750"/>
            <a:ext cx="7621905" cy="145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Let us look at </a:t>
            </a:r>
            <a:r>
              <a:rPr sz="2400" spc="-5" dirty="0">
                <a:latin typeface="Tahoma"/>
                <a:cs typeface="Tahoma"/>
              </a:rPr>
              <a:t>the relationship </a:t>
            </a:r>
            <a:r>
              <a:rPr sz="2400" dirty="0">
                <a:latin typeface="Tahoma"/>
                <a:cs typeface="Tahoma"/>
              </a:rPr>
              <a:t>between </a:t>
            </a:r>
            <a:r>
              <a:rPr sz="2400" spc="-5" dirty="0">
                <a:latin typeface="Tahoma"/>
                <a:cs typeface="Tahoma"/>
              </a:rPr>
              <a:t>voltage, </a:t>
            </a:r>
            <a:r>
              <a:rPr sz="2400" spc="-10" dirty="0">
                <a:latin typeface="Tahoma"/>
                <a:cs typeface="Tahoma"/>
              </a:rPr>
              <a:t>current, 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capacitance,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 time </a:t>
            </a:r>
            <a:r>
              <a:rPr sz="2400" dirty="0">
                <a:latin typeface="Tahoma"/>
                <a:cs typeface="Tahoma"/>
              </a:rPr>
              <a:t>domain:</a:t>
            </a:r>
            <a:endParaRPr sz="2400">
              <a:latin typeface="Tahoma"/>
              <a:cs typeface="Tahoma"/>
            </a:endParaRPr>
          </a:p>
          <a:p>
            <a:pPr marL="1515745">
              <a:lnSpc>
                <a:spcPct val="100000"/>
              </a:lnSpc>
              <a:spcBef>
                <a:spcPts val="2155"/>
              </a:spcBef>
            </a:pPr>
            <a:r>
              <a:rPr sz="2750" i="1" spc="135" dirty="0">
                <a:latin typeface="Times New Roman"/>
                <a:cs typeface="Times New Roman"/>
              </a:rPr>
              <a:t>i</a:t>
            </a:r>
            <a:r>
              <a:rPr sz="2750" spc="135" dirty="0">
                <a:latin typeface="Times New Roman"/>
                <a:cs typeface="Times New Roman"/>
              </a:rPr>
              <a:t>(</a:t>
            </a:r>
            <a:r>
              <a:rPr sz="2750" i="1" spc="135" dirty="0">
                <a:latin typeface="Times New Roman"/>
                <a:cs typeface="Times New Roman"/>
              </a:rPr>
              <a:t>t</a:t>
            </a:r>
            <a:r>
              <a:rPr sz="2750" spc="135" dirty="0">
                <a:latin typeface="Times New Roman"/>
                <a:cs typeface="Times New Roman"/>
              </a:rPr>
              <a:t>) </a:t>
            </a:r>
            <a:r>
              <a:rPr sz="2750" spc="125" dirty="0">
                <a:latin typeface="Symbol"/>
                <a:cs typeface="Symbol"/>
              </a:rPr>
              <a:t></a:t>
            </a:r>
            <a:r>
              <a:rPr sz="2750" spc="125" dirty="0">
                <a:latin typeface="Times New Roman"/>
                <a:cs typeface="Times New Roman"/>
              </a:rPr>
              <a:t> </a:t>
            </a:r>
            <a:r>
              <a:rPr sz="2750" i="1" spc="150" dirty="0">
                <a:latin typeface="Times New Roman"/>
                <a:cs typeface="Times New Roman"/>
              </a:rPr>
              <a:t>C</a:t>
            </a:r>
            <a:r>
              <a:rPr sz="2750" i="1" spc="-95" dirty="0">
                <a:latin typeface="Times New Roman"/>
                <a:cs typeface="Times New Roman"/>
              </a:rPr>
              <a:t> </a:t>
            </a:r>
            <a:r>
              <a:rPr sz="4125" i="1" spc="135" baseline="35353" dirty="0">
                <a:latin typeface="Times New Roman"/>
                <a:cs typeface="Times New Roman"/>
              </a:rPr>
              <a:t>dv</a:t>
            </a:r>
            <a:r>
              <a:rPr sz="4125" spc="135" baseline="35353" dirty="0">
                <a:latin typeface="Times New Roman"/>
                <a:cs typeface="Times New Roman"/>
              </a:rPr>
              <a:t>(t)</a:t>
            </a:r>
            <a:endParaRPr sz="4125" baseline="3535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2414652"/>
            <a:ext cx="6654800" cy="88582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R="483234" algn="ctr">
              <a:lnSpc>
                <a:spcPct val="100000"/>
              </a:lnSpc>
              <a:spcBef>
                <a:spcPts val="430"/>
              </a:spcBef>
            </a:pPr>
            <a:r>
              <a:rPr sz="2750" i="1" spc="80" dirty="0">
                <a:latin typeface="Times New Roman"/>
                <a:cs typeface="Times New Roman"/>
              </a:rPr>
              <a:t>dt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400" spc="-5" dirty="0">
                <a:latin typeface="Tahoma"/>
                <a:cs typeface="Tahoma"/>
              </a:rPr>
              <a:t>Solving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voltage, </a:t>
            </a:r>
            <a:r>
              <a:rPr sz="2400" spc="-10" dirty="0">
                <a:latin typeface="Tahoma"/>
                <a:cs typeface="Tahoma"/>
              </a:rPr>
              <a:t>we </a:t>
            </a:r>
            <a:r>
              <a:rPr sz="2400" dirty="0">
                <a:latin typeface="Tahoma"/>
                <a:cs typeface="Tahoma"/>
              </a:rPr>
              <a:t>get </a:t>
            </a:r>
            <a:r>
              <a:rPr sz="2400" spc="-5" dirty="0">
                <a:latin typeface="Tahoma"/>
                <a:cs typeface="Tahoma"/>
              </a:rPr>
              <a:t>the following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integral: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3005" y="3971295"/>
            <a:ext cx="318135" cy="0"/>
          </a:xfrm>
          <a:custGeom>
            <a:avLst/>
            <a:gdLst/>
            <a:ahLst/>
            <a:cxnLst/>
            <a:rect l="l" t="t" r="r" b="b"/>
            <a:pathLst>
              <a:path w="318135">
                <a:moveTo>
                  <a:pt x="0" y="0"/>
                </a:moveTo>
                <a:lnTo>
                  <a:pt x="318074" y="0"/>
                </a:lnTo>
              </a:path>
            </a:pathLst>
          </a:custGeom>
          <a:ln w="175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24128" y="3259349"/>
            <a:ext cx="577850" cy="469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4350" spc="240" baseline="-28735" dirty="0">
                <a:latin typeface="Times New Roman"/>
                <a:cs typeface="Times New Roman"/>
              </a:rPr>
              <a:t>1</a:t>
            </a:r>
            <a:r>
              <a:rPr sz="4350" spc="307" baseline="-28735" dirty="0">
                <a:latin typeface="Times New Roman"/>
                <a:cs typeface="Times New Roman"/>
              </a:rPr>
              <a:t> </a:t>
            </a:r>
            <a:r>
              <a:rPr sz="1650" spc="150" dirty="0">
                <a:latin typeface="Symbol"/>
                <a:cs typeface="Symbol"/>
              </a:rPr>
              <a:t>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2033" y="3496295"/>
            <a:ext cx="2537460" cy="942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ts val="4475"/>
              </a:lnSpc>
              <a:spcBef>
                <a:spcPts val="114"/>
              </a:spcBef>
              <a:tabLst>
                <a:tab pos="1435735" algn="l"/>
              </a:tabLst>
            </a:pPr>
            <a:r>
              <a:rPr sz="2900" spc="75" dirty="0">
                <a:latin typeface="Times New Roman"/>
                <a:cs typeface="Times New Roman"/>
              </a:rPr>
              <a:t>v(t)</a:t>
            </a:r>
            <a:r>
              <a:rPr sz="2900" spc="65" dirty="0">
                <a:latin typeface="Times New Roman"/>
                <a:cs typeface="Times New Roman"/>
              </a:rPr>
              <a:t> </a:t>
            </a:r>
            <a:r>
              <a:rPr sz="2900" spc="175" dirty="0">
                <a:latin typeface="Symbol"/>
                <a:cs typeface="Symbol"/>
              </a:rPr>
              <a:t></a:t>
            </a:r>
            <a:r>
              <a:rPr sz="2900" spc="175" dirty="0">
                <a:latin typeface="Times New Roman"/>
                <a:cs typeface="Times New Roman"/>
              </a:rPr>
              <a:t>	</a:t>
            </a:r>
            <a:r>
              <a:rPr sz="6525" spc="240" baseline="-13409" dirty="0">
                <a:latin typeface="Symbol"/>
                <a:cs typeface="Symbol"/>
              </a:rPr>
              <a:t></a:t>
            </a:r>
            <a:r>
              <a:rPr sz="2900" spc="160" dirty="0">
                <a:latin typeface="Times New Roman"/>
                <a:cs typeface="Times New Roman"/>
              </a:rPr>
              <a:t>i(t)</a:t>
            </a:r>
            <a:r>
              <a:rPr sz="2900" spc="-425" dirty="0">
                <a:latin typeface="Times New Roman"/>
                <a:cs typeface="Times New Roman"/>
              </a:rPr>
              <a:t> </a:t>
            </a:r>
            <a:r>
              <a:rPr sz="2900" spc="100" dirty="0">
                <a:latin typeface="Times New Roman"/>
                <a:cs typeface="Times New Roman"/>
              </a:rPr>
              <a:t>dt</a:t>
            </a:r>
            <a:endParaRPr sz="2900">
              <a:latin typeface="Times New Roman"/>
              <a:cs typeface="Times New Roman"/>
            </a:endParaRPr>
          </a:p>
          <a:p>
            <a:pPr marR="147955" algn="ctr">
              <a:lnSpc>
                <a:spcPts val="2735"/>
              </a:lnSpc>
            </a:pPr>
            <a:r>
              <a:rPr sz="2900" i="1" spc="215" dirty="0">
                <a:latin typeface="Times New Roman"/>
                <a:cs typeface="Times New Roman"/>
              </a:rPr>
              <a:t>C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6846" y="6031187"/>
            <a:ext cx="280035" cy="0"/>
          </a:xfrm>
          <a:custGeom>
            <a:avLst/>
            <a:gdLst/>
            <a:ahLst/>
            <a:cxnLst/>
            <a:rect l="l" t="t" r="r" b="b"/>
            <a:pathLst>
              <a:path w="280035">
                <a:moveTo>
                  <a:pt x="0" y="0"/>
                </a:moveTo>
                <a:lnTo>
                  <a:pt x="279955" y="0"/>
                </a:lnTo>
              </a:path>
            </a:pathLst>
          </a:custGeom>
          <a:ln w="19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2177" y="6031187"/>
            <a:ext cx="187325" cy="0"/>
          </a:xfrm>
          <a:custGeom>
            <a:avLst/>
            <a:gdLst/>
            <a:ahLst/>
            <a:cxnLst/>
            <a:rect l="l" t="t" r="r" b="b"/>
            <a:pathLst>
              <a:path w="187325">
                <a:moveTo>
                  <a:pt x="0" y="0"/>
                </a:moveTo>
                <a:lnTo>
                  <a:pt x="186858" y="0"/>
                </a:lnTo>
              </a:path>
            </a:pathLst>
          </a:custGeom>
          <a:ln w="199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64801" y="6031815"/>
            <a:ext cx="527050" cy="52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0" i="1" spc="-330" dirty="0">
                <a:latin typeface="Times New Roman"/>
                <a:cs typeface="Times New Roman"/>
              </a:rPr>
              <a:t>C</a:t>
            </a:r>
            <a:r>
              <a:rPr sz="3300" i="1" spc="65" dirty="0">
                <a:latin typeface="Times New Roman"/>
                <a:cs typeface="Times New Roman"/>
              </a:rPr>
              <a:t> </a:t>
            </a:r>
            <a:r>
              <a:rPr sz="3300" i="1" spc="-195" dirty="0">
                <a:latin typeface="Times New Roman"/>
                <a:cs typeface="Times New Roman"/>
              </a:rPr>
              <a:t>s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6915" y="4172715"/>
            <a:ext cx="6713855" cy="205993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588645" algn="ctr">
              <a:lnSpc>
                <a:spcPct val="100000"/>
              </a:lnSpc>
              <a:spcBef>
                <a:spcPts val="625"/>
              </a:spcBef>
            </a:pPr>
            <a:r>
              <a:rPr sz="1650" i="1" spc="65" dirty="0">
                <a:latin typeface="Times New Roman"/>
                <a:cs typeface="Times New Roman"/>
              </a:rPr>
              <a:t>to</a:t>
            </a:r>
            <a:endParaRPr sz="1650">
              <a:latin typeface="Times New Roman"/>
              <a:cs typeface="Times New Roman"/>
            </a:endParaRPr>
          </a:p>
          <a:p>
            <a:pPr marL="38100" marR="30480">
              <a:lnSpc>
                <a:spcPct val="100000"/>
              </a:lnSpc>
              <a:spcBef>
                <a:spcPts val="715"/>
              </a:spcBef>
            </a:pPr>
            <a:r>
              <a:rPr sz="2400" spc="-5" dirty="0">
                <a:latin typeface="Tahoma"/>
                <a:cs typeface="Tahoma"/>
              </a:rPr>
              <a:t>Then, transforming this equation </a:t>
            </a:r>
            <a:r>
              <a:rPr sz="2400" dirty="0">
                <a:latin typeface="Tahoma"/>
                <a:cs typeface="Tahoma"/>
              </a:rPr>
              <a:t>into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1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Laplace  domain, </a:t>
            </a:r>
            <a:r>
              <a:rPr sz="2400" spc="-5" dirty="0">
                <a:latin typeface="Tahoma"/>
                <a:cs typeface="Tahoma"/>
              </a:rPr>
              <a:t>we </a:t>
            </a:r>
            <a:r>
              <a:rPr sz="2400" dirty="0">
                <a:latin typeface="Tahoma"/>
                <a:cs typeface="Tahoma"/>
              </a:rPr>
              <a:t>get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following: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Times New Roman"/>
              <a:cs typeface="Times New Roman"/>
            </a:endParaRPr>
          </a:p>
          <a:p>
            <a:pPr marR="1121410" algn="ctr">
              <a:lnSpc>
                <a:spcPct val="100000"/>
              </a:lnSpc>
            </a:pPr>
            <a:r>
              <a:rPr sz="3300" i="1" spc="-305" dirty="0">
                <a:latin typeface="Times New Roman"/>
                <a:cs typeface="Times New Roman"/>
              </a:rPr>
              <a:t>V </a:t>
            </a:r>
            <a:r>
              <a:rPr sz="3300" spc="-120" dirty="0">
                <a:latin typeface="Times New Roman"/>
                <a:cs typeface="Times New Roman"/>
              </a:rPr>
              <a:t>(</a:t>
            </a:r>
            <a:r>
              <a:rPr sz="3300" i="1" spc="-120" dirty="0">
                <a:latin typeface="Times New Roman"/>
                <a:cs typeface="Times New Roman"/>
              </a:rPr>
              <a:t>s</a:t>
            </a:r>
            <a:r>
              <a:rPr sz="3300" spc="-120" dirty="0">
                <a:latin typeface="Times New Roman"/>
                <a:cs typeface="Times New Roman"/>
              </a:rPr>
              <a:t>) </a:t>
            </a:r>
            <a:r>
              <a:rPr sz="3300" spc="-270" dirty="0">
                <a:latin typeface="Symbol"/>
                <a:cs typeface="Symbol"/>
              </a:rPr>
              <a:t></a:t>
            </a:r>
            <a:r>
              <a:rPr sz="3300" spc="-270" dirty="0">
                <a:latin typeface="Times New Roman"/>
                <a:cs typeface="Times New Roman"/>
              </a:rPr>
              <a:t> </a:t>
            </a:r>
            <a:r>
              <a:rPr sz="4950" spc="-375" baseline="34511" dirty="0">
                <a:latin typeface="Times New Roman"/>
                <a:cs typeface="Times New Roman"/>
              </a:rPr>
              <a:t>1 1 </a:t>
            </a:r>
            <a:r>
              <a:rPr sz="3300" i="1" spc="-165" dirty="0">
                <a:latin typeface="Times New Roman"/>
                <a:cs typeface="Times New Roman"/>
              </a:rPr>
              <a:t>I</a:t>
            </a:r>
            <a:r>
              <a:rPr sz="3300" i="1" spc="-220" dirty="0">
                <a:latin typeface="Times New Roman"/>
                <a:cs typeface="Times New Roman"/>
              </a:rPr>
              <a:t> </a:t>
            </a:r>
            <a:r>
              <a:rPr sz="3300" spc="-190" dirty="0">
                <a:latin typeface="Times New Roman"/>
                <a:cs typeface="Times New Roman"/>
              </a:rPr>
              <a:t>(s)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6" name="object 16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65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75884" y="3469588"/>
            <a:ext cx="3660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3590" algn="l"/>
                <a:tab pos="1313815" algn="l"/>
                <a:tab pos="3006090" algn="l"/>
              </a:tabLst>
            </a:pP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apaci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with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98401" y="5227161"/>
            <a:ext cx="594995" cy="0"/>
          </a:xfrm>
          <a:custGeom>
            <a:avLst/>
            <a:gdLst/>
            <a:ahLst/>
            <a:cxnLst/>
            <a:rect l="l" t="t" r="r" b="b"/>
            <a:pathLst>
              <a:path w="594995">
                <a:moveTo>
                  <a:pt x="0" y="0"/>
                </a:moveTo>
                <a:lnTo>
                  <a:pt x="594911" y="0"/>
                </a:lnTo>
              </a:path>
            </a:pathLst>
          </a:custGeom>
          <a:ln w="215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62810" y="4591963"/>
            <a:ext cx="271145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spc="155" dirty="0">
                <a:latin typeface="Times New Roman"/>
                <a:cs typeface="Times New Roman"/>
              </a:rPr>
              <a:t>1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2880" y="5228861"/>
            <a:ext cx="539750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i="1" spc="145" dirty="0">
                <a:latin typeface="Times New Roman"/>
                <a:cs typeface="Times New Roman"/>
              </a:rPr>
              <a:t>sC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2761" y="4876213"/>
            <a:ext cx="2849245" cy="567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50" i="1" spc="80" dirty="0">
                <a:latin typeface="Times New Roman"/>
                <a:cs typeface="Times New Roman"/>
              </a:rPr>
              <a:t>L</a:t>
            </a:r>
            <a:r>
              <a:rPr sz="3550" spc="80" dirty="0">
                <a:latin typeface="Times New Roman"/>
                <a:cs typeface="Times New Roman"/>
              </a:rPr>
              <a:t>{capacitor}</a:t>
            </a:r>
            <a:r>
              <a:rPr sz="3550" spc="-245" dirty="0">
                <a:latin typeface="Times New Roman"/>
                <a:cs typeface="Times New Roman"/>
              </a:rPr>
              <a:t> </a:t>
            </a:r>
            <a:r>
              <a:rPr sz="3550" spc="170" dirty="0">
                <a:latin typeface="Symbol"/>
                <a:cs typeface="Symbol"/>
              </a:rPr>
              <a:t></a:t>
            </a:r>
            <a:endParaRPr sz="35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160731"/>
            <a:ext cx="8586470" cy="1405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spc="-5" dirty="0">
                <a:solidFill>
                  <a:srgbClr val="FF0000"/>
                </a:solidFill>
                <a:latin typeface="Calibri"/>
                <a:cs typeface="Calibri"/>
              </a:rPr>
              <a:t>Laplace 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Transform 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9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900" b="1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2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ahoma"/>
                <a:cs typeface="Tahoma"/>
              </a:rPr>
              <a:t>Again, if </a:t>
            </a:r>
            <a:r>
              <a:rPr sz="2400" spc="-10" dirty="0">
                <a:latin typeface="Tahoma"/>
                <a:cs typeface="Tahoma"/>
              </a:rPr>
              <a:t>we solve for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ratio </a:t>
            </a:r>
            <a:r>
              <a:rPr sz="2400" spc="-5" dirty="0">
                <a:latin typeface="Tahoma"/>
                <a:cs typeface="Tahoma"/>
              </a:rPr>
              <a:t>V(s)/I(s), we </a:t>
            </a:r>
            <a:r>
              <a:rPr sz="2400" dirty="0">
                <a:latin typeface="Tahoma"/>
                <a:cs typeface="Tahoma"/>
              </a:rPr>
              <a:t>get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following: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31035" y="2457989"/>
            <a:ext cx="653415" cy="0"/>
          </a:xfrm>
          <a:custGeom>
            <a:avLst/>
            <a:gdLst/>
            <a:ahLst/>
            <a:cxnLst/>
            <a:rect l="l" t="t" r="r" b="b"/>
            <a:pathLst>
              <a:path w="653414">
                <a:moveTo>
                  <a:pt x="0" y="0"/>
                </a:moveTo>
                <a:lnTo>
                  <a:pt x="653047" y="0"/>
                </a:lnTo>
              </a:path>
            </a:pathLst>
          </a:custGeom>
          <a:ln w="19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85729" y="2457990"/>
            <a:ext cx="440690" cy="0"/>
          </a:xfrm>
          <a:custGeom>
            <a:avLst/>
            <a:gdLst/>
            <a:ahLst/>
            <a:cxnLst/>
            <a:rect l="l" t="t" r="r" b="b"/>
            <a:pathLst>
              <a:path w="440689">
                <a:moveTo>
                  <a:pt x="0" y="0"/>
                </a:moveTo>
                <a:lnTo>
                  <a:pt x="440663" y="0"/>
                </a:lnTo>
              </a:path>
            </a:pathLst>
          </a:custGeom>
          <a:ln w="199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0240" y="1791039"/>
            <a:ext cx="4228465" cy="25577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369820">
              <a:lnSpc>
                <a:spcPct val="100000"/>
              </a:lnSpc>
              <a:spcBef>
                <a:spcPts val="820"/>
              </a:spcBef>
              <a:tabLst>
                <a:tab pos="3565525" algn="l"/>
              </a:tabLst>
            </a:pPr>
            <a:r>
              <a:rPr sz="3200" i="1" spc="-240" dirty="0">
                <a:latin typeface="Times New Roman"/>
                <a:cs typeface="Times New Roman"/>
              </a:rPr>
              <a:t>V</a:t>
            </a:r>
            <a:r>
              <a:rPr sz="3200" i="1" spc="-37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(s)</a:t>
            </a:r>
            <a:r>
              <a:rPr sz="3200" spc="160" dirty="0">
                <a:latin typeface="Times New Roman"/>
                <a:cs typeface="Times New Roman"/>
              </a:rPr>
              <a:t> </a:t>
            </a:r>
            <a:r>
              <a:rPr sz="4800" spc="-322" baseline="-35590" dirty="0">
                <a:latin typeface="Symbol"/>
                <a:cs typeface="Symbol"/>
              </a:rPr>
              <a:t></a:t>
            </a:r>
            <a:r>
              <a:rPr sz="4800" spc="-322" baseline="-35590" dirty="0">
                <a:latin typeface="Times New Roman"/>
                <a:cs typeface="Times New Roman"/>
              </a:rPr>
              <a:t>	</a:t>
            </a:r>
            <a:r>
              <a:rPr sz="3200" spc="-195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2447925">
              <a:lnSpc>
                <a:spcPct val="100000"/>
              </a:lnSpc>
              <a:spcBef>
                <a:spcPts val="725"/>
              </a:spcBef>
              <a:tabLst>
                <a:tab pos="3462020" algn="l"/>
              </a:tabLst>
            </a:pPr>
            <a:r>
              <a:rPr sz="3200" i="1" spc="-130" dirty="0">
                <a:latin typeface="Times New Roman"/>
                <a:cs typeface="Times New Roman"/>
              </a:rPr>
              <a:t>I</a:t>
            </a:r>
            <a:r>
              <a:rPr sz="3200" i="1" spc="-46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(s)	</a:t>
            </a:r>
            <a:r>
              <a:rPr sz="3200" i="1" spc="-210" dirty="0">
                <a:latin typeface="Times New Roman"/>
                <a:cs typeface="Times New Roman"/>
              </a:rPr>
              <a:t>sC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50">
              <a:latin typeface="Times New Roman"/>
              <a:cs typeface="Times New Roman"/>
            </a:endParaRPr>
          </a:p>
          <a:p>
            <a:pPr marL="50800" marR="43180">
              <a:lnSpc>
                <a:spcPct val="100000"/>
              </a:lnSpc>
              <a:tabLst>
                <a:tab pos="1911350" algn="l"/>
                <a:tab pos="2753360" algn="l"/>
              </a:tabLst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s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orm  capacitance </a:t>
            </a:r>
            <a:r>
              <a:rPr sz="2800" spc="-5" dirty="0">
                <a:latin typeface="Calibri"/>
                <a:cs typeface="Calibri"/>
              </a:rPr>
              <a:t>C </a:t>
            </a:r>
            <a:r>
              <a:rPr sz="2800" spc="-10" dirty="0">
                <a:latin typeface="Calibri"/>
                <a:cs typeface="Calibri"/>
              </a:rPr>
              <a:t>is given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4" name="object 14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66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344106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/>
              <a:t>Laplace </a:t>
            </a:r>
            <a:r>
              <a:rPr sz="2900" spc="-30" dirty="0"/>
              <a:t>Transform </a:t>
            </a:r>
            <a:r>
              <a:rPr sz="2900" dirty="0"/>
              <a:t>of</a:t>
            </a:r>
            <a:r>
              <a:rPr sz="2900" spc="-80" dirty="0"/>
              <a:t> </a:t>
            </a:r>
            <a:r>
              <a:rPr sz="2900" dirty="0"/>
              <a:t>L</a:t>
            </a:r>
            <a:endParaRPr sz="2900"/>
          </a:p>
        </p:txBody>
      </p:sp>
      <p:sp>
        <p:nvSpPr>
          <p:cNvPr id="3" name="object 3"/>
          <p:cNvSpPr/>
          <p:nvPr/>
        </p:nvSpPr>
        <p:spPr>
          <a:xfrm>
            <a:off x="3956243" y="2605616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>
                <a:moveTo>
                  <a:pt x="0" y="0"/>
                </a:moveTo>
                <a:lnTo>
                  <a:pt x="624722" y="0"/>
                </a:lnTo>
              </a:path>
            </a:pathLst>
          </a:custGeom>
          <a:ln w="16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2940" y="1174750"/>
            <a:ext cx="7621905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Let us look at </a:t>
            </a:r>
            <a:r>
              <a:rPr sz="2400" spc="-5" dirty="0">
                <a:latin typeface="Tahoma"/>
                <a:cs typeface="Tahoma"/>
              </a:rPr>
              <a:t>the relationship </a:t>
            </a:r>
            <a:r>
              <a:rPr sz="2400" dirty="0">
                <a:latin typeface="Tahoma"/>
                <a:cs typeface="Tahoma"/>
              </a:rPr>
              <a:t>between </a:t>
            </a:r>
            <a:r>
              <a:rPr sz="2400" spc="-5" dirty="0">
                <a:latin typeface="Tahoma"/>
                <a:cs typeface="Tahoma"/>
              </a:rPr>
              <a:t>voltage, </a:t>
            </a:r>
            <a:r>
              <a:rPr sz="2400" spc="-10" dirty="0">
                <a:latin typeface="Tahoma"/>
                <a:cs typeface="Tahoma"/>
              </a:rPr>
              <a:t>current, 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inductance,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the time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domain: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2201545">
              <a:lnSpc>
                <a:spcPct val="100000"/>
              </a:lnSpc>
            </a:pPr>
            <a:r>
              <a:rPr sz="2750" i="1" spc="-20" dirty="0">
                <a:latin typeface="Times New Roman"/>
                <a:cs typeface="Times New Roman"/>
              </a:rPr>
              <a:t>v</a:t>
            </a:r>
            <a:r>
              <a:rPr sz="2750" spc="-20" dirty="0">
                <a:latin typeface="Times New Roman"/>
                <a:cs typeface="Times New Roman"/>
              </a:rPr>
              <a:t>(t) </a:t>
            </a:r>
            <a:r>
              <a:rPr sz="2750" spc="-20" dirty="0">
                <a:latin typeface="Symbol"/>
                <a:cs typeface="Symbol"/>
              </a:rPr>
              <a:t>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L</a:t>
            </a:r>
            <a:r>
              <a:rPr sz="2750" spc="-185" dirty="0">
                <a:latin typeface="Times New Roman"/>
                <a:cs typeface="Times New Roman"/>
              </a:rPr>
              <a:t> </a:t>
            </a:r>
            <a:r>
              <a:rPr sz="4125" i="1" spc="-22" baseline="35353" dirty="0">
                <a:latin typeface="Times New Roman"/>
                <a:cs typeface="Times New Roman"/>
              </a:rPr>
              <a:t>di</a:t>
            </a:r>
            <a:r>
              <a:rPr sz="4125" spc="-22" baseline="35353" dirty="0">
                <a:latin typeface="Times New Roman"/>
                <a:cs typeface="Times New Roman"/>
              </a:rPr>
              <a:t>(t)</a:t>
            </a:r>
            <a:endParaRPr sz="4125" baseline="3535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7166" y="2572315"/>
            <a:ext cx="7859395" cy="13671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820419" algn="ctr">
              <a:lnSpc>
                <a:spcPct val="100000"/>
              </a:lnSpc>
              <a:spcBef>
                <a:spcPts val="390"/>
              </a:spcBef>
            </a:pPr>
            <a:r>
              <a:rPr sz="2750" i="1" spc="-50" dirty="0">
                <a:latin typeface="Times New Roman"/>
                <a:cs typeface="Times New Roman"/>
              </a:rPr>
              <a:t>dt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254"/>
              </a:spcBef>
              <a:tabLst>
                <a:tab pos="1251585" algn="l"/>
                <a:tab pos="1975485" algn="l"/>
                <a:tab pos="2740660" algn="l"/>
                <a:tab pos="3422015" algn="l"/>
                <a:tab pos="4702175" algn="l"/>
                <a:tab pos="6084570" algn="l"/>
                <a:tab pos="6709409" algn="l"/>
                <a:tab pos="7364095" algn="l"/>
              </a:tabLst>
            </a:pPr>
            <a:r>
              <a:rPr sz="2800" spc="-10" dirty="0">
                <a:latin typeface="Calibri"/>
                <a:cs typeface="Calibri"/>
              </a:rPr>
              <a:t>pu</a:t>
            </a:r>
            <a:r>
              <a:rPr sz="2800" spc="-4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ting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Laplac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main,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  </a:t>
            </a:r>
            <a:r>
              <a:rPr sz="2800" spc="-15" dirty="0">
                <a:latin typeface="Calibri"/>
                <a:cs typeface="Calibri"/>
              </a:rPr>
              <a:t>formula: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85514" y="6136164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614" y="0"/>
                </a:lnTo>
              </a:path>
            </a:pathLst>
          </a:custGeom>
          <a:ln w="147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0318" y="4141127"/>
            <a:ext cx="4274185" cy="2365375"/>
          </a:xfrm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2173605">
              <a:lnSpc>
                <a:spcPct val="100000"/>
              </a:lnSpc>
              <a:spcBef>
                <a:spcPts val="1960"/>
              </a:spcBef>
            </a:pPr>
            <a:r>
              <a:rPr sz="2700" i="1" spc="320" dirty="0">
                <a:latin typeface="Times New Roman"/>
                <a:cs typeface="Times New Roman"/>
              </a:rPr>
              <a:t>V</a:t>
            </a:r>
            <a:r>
              <a:rPr sz="2700" i="1" spc="-300" dirty="0">
                <a:latin typeface="Times New Roman"/>
                <a:cs typeface="Times New Roman"/>
              </a:rPr>
              <a:t> </a:t>
            </a:r>
            <a:r>
              <a:rPr sz="2700" spc="145" dirty="0">
                <a:latin typeface="Times New Roman"/>
                <a:cs typeface="Times New Roman"/>
              </a:rPr>
              <a:t>(s)</a:t>
            </a:r>
            <a:r>
              <a:rPr sz="2700" spc="60" dirty="0">
                <a:latin typeface="Times New Roman"/>
                <a:cs typeface="Times New Roman"/>
              </a:rPr>
              <a:t> </a:t>
            </a:r>
            <a:r>
              <a:rPr sz="2700" spc="290" dirty="0">
                <a:latin typeface="Symbol"/>
                <a:cs typeface="Symbol"/>
              </a:rPr>
              <a:t>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135" dirty="0">
                <a:latin typeface="Times New Roman"/>
                <a:cs typeface="Times New Roman"/>
              </a:rPr>
              <a:t>sLI(s)</a:t>
            </a:r>
            <a:endParaRPr sz="27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930"/>
              </a:spcBef>
            </a:pP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solving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our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ratio</a:t>
            </a:r>
            <a:endParaRPr sz="2800">
              <a:latin typeface="Calibri"/>
              <a:cs typeface="Calibri"/>
            </a:endParaRPr>
          </a:p>
          <a:p>
            <a:pPr marL="2667635" marR="43180" indent="-116839">
              <a:lnSpc>
                <a:spcPct val="119600"/>
              </a:lnSpc>
              <a:spcBef>
                <a:spcPts val="1570"/>
              </a:spcBef>
              <a:tabLst>
                <a:tab pos="3467100" algn="l"/>
              </a:tabLst>
            </a:pPr>
            <a:r>
              <a:rPr sz="2250" i="1" spc="625" dirty="0">
                <a:latin typeface="Times New Roman"/>
                <a:cs typeface="Times New Roman"/>
              </a:rPr>
              <a:t>V</a:t>
            </a:r>
            <a:r>
              <a:rPr sz="2250" i="1" spc="-5" dirty="0">
                <a:latin typeface="Times New Roman"/>
                <a:cs typeface="Times New Roman"/>
              </a:rPr>
              <a:t> </a:t>
            </a:r>
            <a:r>
              <a:rPr sz="2250" spc="370" dirty="0">
                <a:latin typeface="Times New Roman"/>
                <a:cs typeface="Times New Roman"/>
              </a:rPr>
              <a:t>(s)	</a:t>
            </a:r>
            <a:r>
              <a:rPr sz="3375" spc="847" baseline="-35802" dirty="0">
                <a:latin typeface="Symbol"/>
                <a:cs typeface="Symbol"/>
              </a:rPr>
              <a:t></a:t>
            </a:r>
            <a:r>
              <a:rPr sz="3375" spc="232" baseline="-35802" dirty="0">
                <a:latin typeface="Times New Roman"/>
                <a:cs typeface="Times New Roman"/>
              </a:rPr>
              <a:t> </a:t>
            </a:r>
            <a:r>
              <a:rPr sz="3375" spc="810" baseline="-35802" dirty="0">
                <a:latin typeface="Times New Roman"/>
                <a:cs typeface="Times New Roman"/>
              </a:rPr>
              <a:t>sL </a:t>
            </a:r>
            <a:r>
              <a:rPr sz="2250" spc="540" dirty="0">
                <a:latin typeface="Times New Roman"/>
                <a:cs typeface="Times New Roman"/>
              </a:rPr>
              <a:t> </a:t>
            </a:r>
            <a:r>
              <a:rPr sz="2250" spc="350" dirty="0">
                <a:latin typeface="Times New Roman"/>
                <a:cs typeface="Times New Roman"/>
              </a:rPr>
              <a:t>I(s)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67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344106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/>
              <a:t>Laplace </a:t>
            </a:r>
            <a:r>
              <a:rPr sz="2900" spc="-30" dirty="0"/>
              <a:t>Transform </a:t>
            </a:r>
            <a:r>
              <a:rPr sz="2900" dirty="0"/>
              <a:t>of</a:t>
            </a:r>
            <a:r>
              <a:rPr sz="2900" spc="-80" dirty="0"/>
              <a:t> </a:t>
            </a:r>
            <a:r>
              <a:rPr sz="2900" dirty="0"/>
              <a:t>L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535940" y="1326896"/>
            <a:ext cx="8225155" cy="2170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libri"/>
                <a:cs typeface="Calibri"/>
              </a:rPr>
              <a:t>Therefore,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transform </a:t>
            </a:r>
            <a:r>
              <a:rPr sz="2800" spc="-5" dirty="0">
                <a:latin typeface="Calibri"/>
                <a:cs typeface="Calibri"/>
              </a:rPr>
              <a:t>of an </a:t>
            </a:r>
            <a:r>
              <a:rPr sz="2800" spc="-10" dirty="0">
                <a:latin typeface="Calibri"/>
                <a:cs typeface="Calibri"/>
              </a:rPr>
              <a:t>inductor </a:t>
            </a:r>
            <a:r>
              <a:rPr sz="2800" spc="-5" dirty="0">
                <a:latin typeface="Calibri"/>
                <a:cs typeface="Calibri"/>
              </a:rPr>
              <a:t>with inductance  L </a:t>
            </a:r>
            <a:r>
              <a:rPr sz="2800" spc="-10" dirty="0">
                <a:latin typeface="Calibri"/>
                <a:cs typeface="Calibri"/>
              </a:rPr>
              <a:t>is given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R="854710" algn="ctr">
              <a:lnSpc>
                <a:spcPct val="100000"/>
              </a:lnSpc>
            </a:pPr>
            <a:r>
              <a:rPr sz="3450" i="1" spc="775" dirty="0">
                <a:latin typeface="Times New Roman"/>
                <a:cs typeface="Times New Roman"/>
              </a:rPr>
              <a:t>L</a:t>
            </a:r>
            <a:r>
              <a:rPr sz="3450" spc="775" dirty="0">
                <a:latin typeface="Times New Roman"/>
                <a:cs typeface="Times New Roman"/>
              </a:rPr>
              <a:t>{inductor} </a:t>
            </a:r>
            <a:r>
              <a:rPr sz="3450" spc="1095" dirty="0">
                <a:latin typeface="Symbol"/>
                <a:cs typeface="Symbol"/>
              </a:rPr>
              <a:t></a:t>
            </a:r>
            <a:r>
              <a:rPr sz="3450" spc="-500" dirty="0">
                <a:latin typeface="Times New Roman"/>
                <a:cs typeface="Times New Roman"/>
              </a:rPr>
              <a:t> </a:t>
            </a:r>
            <a:r>
              <a:rPr sz="3450" spc="965" dirty="0">
                <a:latin typeface="Times New Roman"/>
                <a:cs typeface="Times New Roman"/>
              </a:rPr>
              <a:t>sL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68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447800"/>
            <a:ext cx="838200" cy="605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939" y="259791"/>
            <a:ext cx="7827645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Transfer Function of RC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and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RLC electrical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circuits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25"/>
              </a:spcBef>
            </a:pPr>
            <a:r>
              <a:rPr sz="2400" spc="-5" dirty="0">
                <a:latin typeface="Tahoma"/>
                <a:cs typeface="Tahoma"/>
              </a:rPr>
              <a:t>Example: Find the </a:t>
            </a:r>
            <a:r>
              <a:rPr sz="2400" dirty="0">
                <a:latin typeface="Tahoma"/>
                <a:cs typeface="Tahoma"/>
              </a:rPr>
              <a:t>TF of </a:t>
            </a:r>
            <a:r>
              <a:rPr sz="2400" spc="-5" dirty="0">
                <a:latin typeface="Tahoma"/>
                <a:cs typeface="Tahoma"/>
              </a:rPr>
              <a:t>given RC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network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361" y="1677161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9561" y="1677161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0" y="1676400"/>
            <a:ext cx="0" cy="596265"/>
          </a:xfrm>
          <a:custGeom>
            <a:avLst/>
            <a:gdLst/>
            <a:ahLst/>
            <a:cxnLst/>
            <a:rect l="l" t="t" r="r" b="b"/>
            <a:pathLst>
              <a:path h="596264">
                <a:moveTo>
                  <a:pt x="0" y="0"/>
                </a:moveTo>
                <a:lnTo>
                  <a:pt x="0" y="59613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4372" y="2308415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5" y="0"/>
                </a:lnTo>
              </a:path>
            </a:pathLst>
          </a:custGeom>
          <a:ln w="7175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4372" y="2415984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5" y="0"/>
                </a:lnTo>
              </a:path>
            </a:pathLst>
          </a:custGeom>
          <a:ln w="7175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14372" y="2272538"/>
            <a:ext cx="448309" cy="71755"/>
          </a:xfrm>
          <a:custGeom>
            <a:avLst/>
            <a:gdLst/>
            <a:ahLst/>
            <a:cxnLst/>
            <a:rect l="l" t="t" r="r" b="b"/>
            <a:pathLst>
              <a:path w="448310" h="71755">
                <a:moveTo>
                  <a:pt x="0" y="0"/>
                </a:moveTo>
                <a:lnTo>
                  <a:pt x="448055" y="0"/>
                </a:lnTo>
                <a:lnTo>
                  <a:pt x="448055" y="71754"/>
                </a:lnTo>
                <a:lnTo>
                  <a:pt x="0" y="7175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4372" y="2380107"/>
            <a:ext cx="448309" cy="71755"/>
          </a:xfrm>
          <a:custGeom>
            <a:avLst/>
            <a:gdLst/>
            <a:ahLst/>
            <a:cxnLst/>
            <a:rect l="l" t="t" r="r" b="b"/>
            <a:pathLst>
              <a:path w="448310" h="71755">
                <a:moveTo>
                  <a:pt x="0" y="0"/>
                </a:moveTo>
                <a:lnTo>
                  <a:pt x="448055" y="0"/>
                </a:lnTo>
                <a:lnTo>
                  <a:pt x="448055" y="71754"/>
                </a:lnTo>
                <a:lnTo>
                  <a:pt x="0" y="7175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8400" y="24384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9361" y="3048761"/>
            <a:ext cx="2819400" cy="0"/>
          </a:xfrm>
          <a:custGeom>
            <a:avLst/>
            <a:gdLst/>
            <a:ahLst/>
            <a:cxnLst/>
            <a:rect l="l" t="t" r="r" b="b"/>
            <a:pathLst>
              <a:path w="2819400">
                <a:moveTo>
                  <a:pt x="0" y="0"/>
                </a:moveTo>
                <a:lnTo>
                  <a:pt x="28194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95322" y="1936445"/>
            <a:ext cx="163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57322" y="2165730"/>
            <a:ext cx="52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5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t)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863" y="2165730"/>
            <a:ext cx="46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i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t)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66800" y="2507488"/>
            <a:ext cx="158750" cy="381000"/>
          </a:xfrm>
          <a:custGeom>
            <a:avLst/>
            <a:gdLst/>
            <a:ahLst/>
            <a:cxnLst/>
            <a:rect l="l" t="t" r="r" b="b"/>
            <a:pathLst>
              <a:path w="158750" h="381000">
                <a:moveTo>
                  <a:pt x="158508" y="0"/>
                </a:moveTo>
                <a:lnTo>
                  <a:pt x="0" y="197612"/>
                </a:lnTo>
                <a:lnTo>
                  <a:pt x="158508" y="381000"/>
                </a:lnTo>
                <a:lnTo>
                  <a:pt x="15850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6800" y="2057400"/>
            <a:ext cx="762000" cy="831215"/>
          </a:xfrm>
          <a:custGeom>
            <a:avLst/>
            <a:gdLst/>
            <a:ahLst/>
            <a:cxnLst/>
            <a:rect l="l" t="t" r="r" b="b"/>
            <a:pathLst>
              <a:path w="762000" h="831214">
                <a:moveTo>
                  <a:pt x="762000" y="323850"/>
                </a:moveTo>
                <a:lnTo>
                  <a:pt x="750965" y="268634"/>
                </a:lnTo>
                <a:lnTo>
                  <a:pt x="719081" y="216443"/>
                </a:lnTo>
                <a:lnTo>
                  <a:pt x="668177" y="168055"/>
                </a:lnTo>
                <a:lnTo>
                  <a:pt x="636164" y="145530"/>
                </a:lnTo>
                <a:lnTo>
                  <a:pt x="600082" y="124248"/>
                </a:lnTo>
                <a:lnTo>
                  <a:pt x="560159" y="104307"/>
                </a:lnTo>
                <a:lnTo>
                  <a:pt x="516624" y="85802"/>
                </a:lnTo>
                <a:lnTo>
                  <a:pt x="469706" y="68832"/>
                </a:lnTo>
                <a:lnTo>
                  <a:pt x="419633" y="53494"/>
                </a:lnTo>
                <a:lnTo>
                  <a:pt x="366635" y="39886"/>
                </a:lnTo>
                <a:lnTo>
                  <a:pt x="310939" y="28104"/>
                </a:lnTo>
                <a:lnTo>
                  <a:pt x="252774" y="18246"/>
                </a:lnTo>
                <a:lnTo>
                  <a:pt x="192369" y="10409"/>
                </a:lnTo>
                <a:lnTo>
                  <a:pt x="129952" y="4691"/>
                </a:lnTo>
                <a:lnTo>
                  <a:pt x="65753" y="1189"/>
                </a:lnTo>
                <a:lnTo>
                  <a:pt x="0" y="0"/>
                </a:lnTo>
                <a:lnTo>
                  <a:pt x="65753" y="1189"/>
                </a:lnTo>
                <a:lnTo>
                  <a:pt x="129952" y="4691"/>
                </a:lnTo>
                <a:lnTo>
                  <a:pt x="192369" y="10409"/>
                </a:lnTo>
                <a:lnTo>
                  <a:pt x="252774" y="18246"/>
                </a:lnTo>
                <a:lnTo>
                  <a:pt x="310939" y="28104"/>
                </a:lnTo>
                <a:lnTo>
                  <a:pt x="366635" y="39886"/>
                </a:lnTo>
                <a:lnTo>
                  <a:pt x="419633" y="53494"/>
                </a:lnTo>
                <a:lnTo>
                  <a:pt x="469706" y="68832"/>
                </a:lnTo>
                <a:lnTo>
                  <a:pt x="516624" y="85802"/>
                </a:lnTo>
                <a:lnTo>
                  <a:pt x="560159" y="104307"/>
                </a:lnTo>
                <a:lnTo>
                  <a:pt x="600082" y="124248"/>
                </a:lnTo>
                <a:lnTo>
                  <a:pt x="636164" y="145530"/>
                </a:lnTo>
                <a:lnTo>
                  <a:pt x="668177" y="168055"/>
                </a:lnTo>
                <a:lnTo>
                  <a:pt x="719081" y="216443"/>
                </a:lnTo>
                <a:lnTo>
                  <a:pt x="750965" y="268634"/>
                </a:lnTo>
                <a:lnTo>
                  <a:pt x="762000" y="323850"/>
                </a:lnTo>
                <a:lnTo>
                  <a:pt x="750502" y="380058"/>
                </a:lnTo>
                <a:lnTo>
                  <a:pt x="717191" y="433383"/>
                </a:lnTo>
                <a:lnTo>
                  <a:pt x="663838" y="482892"/>
                </a:lnTo>
                <a:lnTo>
                  <a:pt x="630201" y="505924"/>
                </a:lnTo>
                <a:lnTo>
                  <a:pt x="592218" y="527653"/>
                </a:lnTo>
                <a:lnTo>
                  <a:pt x="550111" y="547962"/>
                </a:lnTo>
                <a:lnTo>
                  <a:pt x="504102" y="566735"/>
                </a:lnTo>
                <a:lnTo>
                  <a:pt x="454412" y="583855"/>
                </a:lnTo>
                <a:lnTo>
                  <a:pt x="401263" y="599205"/>
                </a:lnTo>
                <a:lnTo>
                  <a:pt x="344877" y="612671"/>
                </a:lnTo>
                <a:lnTo>
                  <a:pt x="285474" y="624134"/>
                </a:lnTo>
                <a:lnTo>
                  <a:pt x="223278" y="633478"/>
                </a:lnTo>
                <a:lnTo>
                  <a:pt x="158508" y="640588"/>
                </a:lnTo>
                <a:lnTo>
                  <a:pt x="158508" y="831088"/>
                </a:lnTo>
                <a:lnTo>
                  <a:pt x="0" y="647700"/>
                </a:lnTo>
                <a:lnTo>
                  <a:pt x="158508" y="450088"/>
                </a:lnTo>
                <a:lnTo>
                  <a:pt x="158508" y="640588"/>
                </a:lnTo>
                <a:lnTo>
                  <a:pt x="223278" y="633478"/>
                </a:lnTo>
                <a:lnTo>
                  <a:pt x="285474" y="624134"/>
                </a:lnTo>
                <a:lnTo>
                  <a:pt x="344877" y="612671"/>
                </a:lnTo>
                <a:lnTo>
                  <a:pt x="401263" y="599205"/>
                </a:lnTo>
                <a:lnTo>
                  <a:pt x="454412" y="583855"/>
                </a:lnTo>
                <a:lnTo>
                  <a:pt x="504102" y="566735"/>
                </a:lnTo>
                <a:lnTo>
                  <a:pt x="550111" y="547962"/>
                </a:lnTo>
                <a:lnTo>
                  <a:pt x="592218" y="527653"/>
                </a:lnTo>
                <a:lnTo>
                  <a:pt x="630201" y="505924"/>
                </a:lnTo>
                <a:lnTo>
                  <a:pt x="663838" y="482892"/>
                </a:lnTo>
                <a:lnTo>
                  <a:pt x="717191" y="433383"/>
                </a:lnTo>
                <a:lnTo>
                  <a:pt x="750502" y="380058"/>
                </a:lnTo>
                <a:lnTo>
                  <a:pt x="759088" y="352256"/>
                </a:lnTo>
                <a:lnTo>
                  <a:pt x="762000" y="3238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22044" y="2165730"/>
            <a:ext cx="32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i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t)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4939" y="3289807"/>
            <a:ext cx="28130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Apply KVL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input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loop,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70579" y="4104756"/>
            <a:ext cx="240029" cy="0"/>
          </a:xfrm>
          <a:custGeom>
            <a:avLst/>
            <a:gdLst/>
            <a:ahLst/>
            <a:cxnLst/>
            <a:rect l="l" t="t" r="r" b="b"/>
            <a:pathLst>
              <a:path w="240030">
                <a:moveTo>
                  <a:pt x="0" y="0"/>
                </a:moveTo>
                <a:lnTo>
                  <a:pt x="239949" y="0"/>
                </a:lnTo>
              </a:path>
            </a:pathLst>
          </a:custGeom>
          <a:ln w="141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02445" y="3680361"/>
            <a:ext cx="179705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3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85148" y="3653187"/>
            <a:ext cx="7493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i="1" spc="15" dirty="0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1408" y="3719922"/>
            <a:ext cx="2835275" cy="765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3590"/>
              </a:lnSpc>
              <a:spcBef>
                <a:spcPts val="120"/>
              </a:spcBef>
              <a:tabLst>
                <a:tab pos="2035810" algn="l"/>
              </a:tabLst>
            </a:pPr>
            <a:r>
              <a:rPr sz="2350" i="1" spc="20" dirty="0">
                <a:latin typeface="Times New Roman"/>
                <a:cs typeface="Times New Roman"/>
              </a:rPr>
              <a:t>vi</a:t>
            </a:r>
            <a:r>
              <a:rPr sz="2350" spc="20" dirty="0">
                <a:latin typeface="Times New Roman"/>
                <a:cs typeface="Times New Roman"/>
              </a:rPr>
              <a:t>(t) </a:t>
            </a:r>
            <a:r>
              <a:rPr sz="2350" spc="40" dirty="0">
                <a:latin typeface="Symbol"/>
                <a:cs typeface="Symbol"/>
              </a:rPr>
              <a:t></a:t>
            </a:r>
            <a:r>
              <a:rPr sz="2350" dirty="0">
                <a:latin typeface="Times New Roman"/>
                <a:cs typeface="Times New Roman"/>
              </a:rPr>
              <a:t> </a:t>
            </a:r>
            <a:r>
              <a:rPr sz="2350" spc="15" dirty="0">
                <a:latin typeface="Times New Roman"/>
                <a:cs typeface="Times New Roman"/>
              </a:rPr>
              <a:t>Ri(t)</a:t>
            </a:r>
            <a:r>
              <a:rPr sz="2350" spc="-135" dirty="0">
                <a:latin typeface="Times New Roman"/>
                <a:cs typeface="Times New Roman"/>
              </a:rPr>
              <a:t> </a:t>
            </a:r>
            <a:r>
              <a:rPr sz="2350" spc="40" dirty="0">
                <a:latin typeface="Symbol"/>
                <a:cs typeface="Symbol"/>
              </a:rPr>
              <a:t></a:t>
            </a:r>
            <a:r>
              <a:rPr sz="2350" spc="40" dirty="0">
                <a:latin typeface="Times New Roman"/>
                <a:cs typeface="Times New Roman"/>
              </a:rPr>
              <a:t>	</a:t>
            </a:r>
            <a:r>
              <a:rPr sz="5250" spc="67" baseline="-13492" dirty="0">
                <a:latin typeface="Symbol"/>
                <a:cs typeface="Symbol"/>
              </a:rPr>
              <a:t></a:t>
            </a:r>
            <a:r>
              <a:rPr sz="2350" i="1" spc="45" dirty="0">
                <a:latin typeface="Times New Roman"/>
                <a:cs typeface="Times New Roman"/>
              </a:rPr>
              <a:t>i</a:t>
            </a:r>
            <a:r>
              <a:rPr sz="2350" spc="45" dirty="0">
                <a:latin typeface="Times New Roman"/>
                <a:cs typeface="Times New Roman"/>
              </a:rPr>
              <a:t>(t)</a:t>
            </a:r>
            <a:r>
              <a:rPr sz="2350" i="1" spc="45" dirty="0">
                <a:latin typeface="Times New Roman"/>
                <a:cs typeface="Times New Roman"/>
              </a:rPr>
              <a:t>dt</a:t>
            </a:r>
            <a:endParaRPr sz="2350">
              <a:latin typeface="Times New Roman"/>
              <a:cs typeface="Times New Roman"/>
            </a:endParaRPr>
          </a:p>
          <a:p>
            <a:pPr marL="1748155">
              <a:lnSpc>
                <a:spcPts val="2210"/>
              </a:lnSpc>
            </a:pPr>
            <a:r>
              <a:rPr sz="2350" i="1" spc="50" dirty="0">
                <a:latin typeface="Times New Roman"/>
                <a:cs typeface="Times New Roman"/>
              </a:rPr>
              <a:t>C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463933" y="6391355"/>
            <a:ext cx="260985" cy="0"/>
          </a:xfrm>
          <a:custGeom>
            <a:avLst/>
            <a:gdLst/>
            <a:ahLst/>
            <a:cxnLst/>
            <a:rect l="l" t="t" r="r" b="b"/>
            <a:pathLst>
              <a:path w="260985">
                <a:moveTo>
                  <a:pt x="0" y="0"/>
                </a:moveTo>
                <a:lnTo>
                  <a:pt x="260840" y="0"/>
                </a:lnTo>
              </a:path>
            </a:pathLst>
          </a:custGeom>
          <a:ln w="14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99834" y="5966960"/>
            <a:ext cx="191770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13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-22859" y="4315936"/>
            <a:ext cx="4680585" cy="18567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 algn="ctr">
              <a:lnSpc>
                <a:spcPct val="100000"/>
              </a:lnSpc>
              <a:spcBef>
                <a:spcPts val="105"/>
              </a:spcBef>
            </a:pPr>
            <a:r>
              <a:rPr sz="1350" spc="25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2000" spc="-35" dirty="0">
                <a:latin typeface="Tahoma"/>
                <a:cs typeface="Tahoma"/>
              </a:rPr>
              <a:t>Taking </a:t>
            </a:r>
            <a:r>
              <a:rPr sz="2000" dirty="0">
                <a:latin typeface="Tahoma"/>
                <a:cs typeface="Tahoma"/>
              </a:rPr>
              <a:t>Laplace </a:t>
            </a:r>
            <a:r>
              <a:rPr sz="2000" spc="-10" dirty="0">
                <a:latin typeface="Tahoma"/>
                <a:cs typeface="Tahoma"/>
              </a:rPr>
              <a:t>transform </a:t>
            </a:r>
            <a:r>
              <a:rPr sz="2000" spc="-5" dirty="0">
                <a:latin typeface="Tahoma"/>
                <a:cs typeface="Tahoma"/>
              </a:rPr>
              <a:t>above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equation</a:t>
            </a:r>
            <a:endParaRPr sz="2000">
              <a:latin typeface="Tahoma"/>
              <a:cs typeface="Tahoma"/>
            </a:endParaRPr>
          </a:p>
          <a:p>
            <a:pPr marL="299720">
              <a:lnSpc>
                <a:spcPts val="2075"/>
              </a:lnSpc>
              <a:spcBef>
                <a:spcPts val="1450"/>
              </a:spcBef>
            </a:pPr>
            <a:r>
              <a:rPr sz="2100" spc="-90" dirty="0">
                <a:latin typeface="Times New Roman"/>
                <a:cs typeface="Times New Roman"/>
              </a:rPr>
              <a:t>Vi(s) </a:t>
            </a:r>
            <a:r>
              <a:rPr sz="2100" spc="-95" dirty="0">
                <a:latin typeface="Symbol"/>
                <a:cs typeface="Symbol"/>
              </a:rPr>
              <a:t></a:t>
            </a:r>
            <a:r>
              <a:rPr sz="2100" spc="-95" dirty="0">
                <a:latin typeface="Times New Roman"/>
                <a:cs typeface="Times New Roman"/>
              </a:rPr>
              <a:t> RI(s) </a:t>
            </a:r>
            <a:r>
              <a:rPr sz="2100" spc="-95" dirty="0">
                <a:latin typeface="Symbol"/>
                <a:cs typeface="Symbol"/>
              </a:rPr>
              <a:t></a:t>
            </a:r>
            <a:r>
              <a:rPr sz="3150" u="heavy" spc="-142" baseline="343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150" u="heavy" spc="-127" baseline="343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150" spc="-127" baseline="34391" dirty="0">
                <a:latin typeface="Times New Roman"/>
                <a:cs typeface="Times New Roman"/>
              </a:rPr>
              <a:t> </a:t>
            </a:r>
            <a:r>
              <a:rPr sz="2100" i="1" spc="-60" dirty="0">
                <a:latin typeface="Times New Roman"/>
                <a:cs typeface="Times New Roman"/>
              </a:rPr>
              <a:t>I</a:t>
            </a:r>
            <a:r>
              <a:rPr sz="2100" i="1" spc="-459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Times New Roman"/>
                <a:cs typeface="Times New Roman"/>
              </a:rPr>
              <a:t>(s) </a:t>
            </a:r>
            <a:r>
              <a:rPr sz="2100" spc="-95" dirty="0">
                <a:latin typeface="Symbol"/>
                <a:cs typeface="Symbol"/>
              </a:rPr>
              <a:t>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95" dirty="0">
                <a:latin typeface="Symbol"/>
                <a:cs typeface="Symbol"/>
              </a:rPr>
              <a:t>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95" dirty="0">
                <a:latin typeface="Symbol"/>
                <a:cs typeface="Symbol"/>
              </a:rPr>
              <a:t>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95" dirty="0">
                <a:latin typeface="Symbol"/>
                <a:cs typeface="Symbol"/>
              </a:rPr>
              <a:t>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95" dirty="0">
                <a:latin typeface="Symbol"/>
                <a:cs typeface="Symbol"/>
              </a:rPr>
              <a:t>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160" dirty="0">
                <a:latin typeface="Symbol"/>
                <a:cs typeface="Symbol"/>
              </a:rPr>
              <a:t></a:t>
            </a:r>
            <a:r>
              <a:rPr sz="2100" spc="-160" dirty="0">
                <a:latin typeface="Times New Roman"/>
                <a:cs typeface="Times New Roman"/>
              </a:rPr>
              <a:t>(1)</a:t>
            </a:r>
            <a:endParaRPr sz="2100">
              <a:latin typeface="Times New Roman"/>
              <a:cs typeface="Times New Roman"/>
            </a:endParaRPr>
          </a:p>
          <a:p>
            <a:pPr marL="1786889">
              <a:lnSpc>
                <a:spcPts val="1975"/>
              </a:lnSpc>
            </a:pPr>
            <a:r>
              <a:rPr sz="2100" i="1" spc="-110" dirty="0">
                <a:latin typeface="Times New Roman"/>
                <a:cs typeface="Times New Roman"/>
              </a:rPr>
              <a:t>sC</a:t>
            </a:r>
            <a:endParaRPr sz="2100">
              <a:latin typeface="Times New Roman"/>
              <a:cs typeface="Times New Roman"/>
            </a:endParaRPr>
          </a:p>
          <a:p>
            <a:pPr marL="190500">
              <a:lnSpc>
                <a:spcPts val="2300"/>
              </a:lnSpc>
            </a:pPr>
            <a:r>
              <a:rPr sz="2000" spc="-5" dirty="0">
                <a:latin typeface="Tahoma"/>
                <a:cs typeface="Tahoma"/>
              </a:rPr>
              <a:t>Apply KVL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dirty="0">
                <a:latin typeface="Tahoma"/>
                <a:cs typeface="Tahoma"/>
              </a:rPr>
              <a:t>output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loop,</a:t>
            </a:r>
            <a:endParaRPr sz="2000">
              <a:latin typeface="Tahoma"/>
              <a:cs typeface="Tahoma"/>
            </a:endParaRPr>
          </a:p>
          <a:p>
            <a:pPr marL="1842135">
              <a:lnSpc>
                <a:spcPct val="100000"/>
              </a:lnSpc>
              <a:spcBef>
                <a:spcPts val="919"/>
              </a:spcBef>
            </a:pPr>
            <a:r>
              <a:rPr sz="1350" i="1" spc="40" dirty="0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9407" y="6005321"/>
            <a:ext cx="2199640" cy="766445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024890" marR="30480" indent="-987425">
              <a:lnSpc>
                <a:spcPct val="60200"/>
              </a:lnSpc>
              <a:spcBef>
                <a:spcPts val="1795"/>
              </a:spcBef>
              <a:tabLst>
                <a:tab pos="1336040" algn="l"/>
              </a:tabLst>
            </a:pPr>
            <a:r>
              <a:rPr sz="2350" i="1" spc="80" dirty="0">
                <a:latin typeface="Times New Roman"/>
                <a:cs typeface="Times New Roman"/>
              </a:rPr>
              <a:t>v</a:t>
            </a:r>
            <a:r>
              <a:rPr sz="2350" i="1" spc="150" dirty="0">
                <a:latin typeface="Times New Roman"/>
                <a:cs typeface="Times New Roman"/>
              </a:rPr>
              <a:t>o</a:t>
            </a:r>
            <a:r>
              <a:rPr sz="2350" spc="55" dirty="0">
                <a:latin typeface="Times New Roman"/>
                <a:cs typeface="Times New Roman"/>
              </a:rPr>
              <a:t>(</a:t>
            </a:r>
            <a:r>
              <a:rPr sz="2350" spc="80" dirty="0">
                <a:latin typeface="Times New Roman"/>
                <a:cs typeface="Times New Roman"/>
              </a:rPr>
              <a:t>t)</a:t>
            </a:r>
            <a:r>
              <a:rPr sz="2350" spc="70" dirty="0">
                <a:latin typeface="Times New Roman"/>
                <a:cs typeface="Times New Roman"/>
              </a:rPr>
              <a:t> </a:t>
            </a:r>
            <a:r>
              <a:rPr sz="2350" spc="140" dirty="0">
                <a:latin typeface="Symbol"/>
                <a:cs typeface="Symbol"/>
              </a:rPr>
              <a:t></a:t>
            </a:r>
            <a:r>
              <a:rPr sz="2350" dirty="0">
                <a:latin typeface="Times New Roman"/>
                <a:cs typeface="Times New Roman"/>
              </a:rPr>
              <a:t>		</a:t>
            </a:r>
            <a:r>
              <a:rPr sz="5250" spc="637" baseline="-13492" dirty="0">
                <a:latin typeface="Symbol"/>
                <a:cs typeface="Symbol"/>
              </a:rPr>
              <a:t></a:t>
            </a:r>
            <a:r>
              <a:rPr sz="2350" i="1" spc="150" dirty="0">
                <a:latin typeface="Times New Roman"/>
                <a:cs typeface="Times New Roman"/>
              </a:rPr>
              <a:t>i</a:t>
            </a:r>
            <a:r>
              <a:rPr sz="2350" spc="55" dirty="0">
                <a:latin typeface="Times New Roman"/>
                <a:cs typeface="Times New Roman"/>
              </a:rPr>
              <a:t>(</a:t>
            </a:r>
            <a:r>
              <a:rPr sz="2350" spc="70" dirty="0">
                <a:latin typeface="Times New Roman"/>
                <a:cs typeface="Times New Roman"/>
              </a:rPr>
              <a:t>t</a:t>
            </a:r>
            <a:r>
              <a:rPr sz="2350" spc="-70" dirty="0">
                <a:latin typeface="Times New Roman"/>
                <a:cs typeface="Times New Roman"/>
              </a:rPr>
              <a:t>)</a:t>
            </a:r>
            <a:r>
              <a:rPr sz="2350" i="1" spc="110" dirty="0">
                <a:latin typeface="Times New Roman"/>
                <a:cs typeface="Times New Roman"/>
              </a:rPr>
              <a:t>d</a:t>
            </a:r>
            <a:r>
              <a:rPr sz="2350" i="1" spc="65" dirty="0">
                <a:latin typeface="Times New Roman"/>
                <a:cs typeface="Times New Roman"/>
              </a:rPr>
              <a:t>t  </a:t>
            </a:r>
            <a:r>
              <a:rPr sz="2350" i="1" spc="175" dirty="0">
                <a:latin typeface="Times New Roman"/>
                <a:cs typeface="Times New Roman"/>
              </a:rPr>
              <a:t>C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755641" y="1529333"/>
            <a:ext cx="0" cy="5177155"/>
          </a:xfrm>
          <a:custGeom>
            <a:avLst/>
            <a:gdLst/>
            <a:ahLst/>
            <a:cxnLst/>
            <a:rect l="l" t="t" r="r" b="b"/>
            <a:pathLst>
              <a:path h="5177155">
                <a:moveTo>
                  <a:pt x="0" y="0"/>
                </a:moveTo>
                <a:lnTo>
                  <a:pt x="0" y="5176837"/>
                </a:lnTo>
              </a:path>
            </a:pathLst>
          </a:custGeom>
          <a:ln w="3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09333" y="2335212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182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826253" y="1631950"/>
            <a:ext cx="4221480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Tahoma"/>
                <a:cs typeface="Tahoma"/>
              </a:rPr>
              <a:t>Taking </a:t>
            </a:r>
            <a:r>
              <a:rPr sz="1800" dirty="0">
                <a:latin typeface="Tahoma"/>
                <a:cs typeface="Tahoma"/>
              </a:rPr>
              <a:t>Laplace </a:t>
            </a:r>
            <a:r>
              <a:rPr sz="1800" spc="-10" dirty="0">
                <a:latin typeface="Tahoma"/>
                <a:cs typeface="Tahoma"/>
              </a:rPr>
              <a:t>transform </a:t>
            </a:r>
            <a:r>
              <a:rPr sz="1800" spc="-5" dirty="0">
                <a:latin typeface="Tahoma"/>
                <a:cs typeface="Tahoma"/>
              </a:rPr>
              <a:t>above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equation</a:t>
            </a:r>
            <a:endParaRPr sz="1800">
              <a:latin typeface="Tahoma"/>
              <a:cs typeface="Tahoma"/>
            </a:endParaRPr>
          </a:p>
          <a:p>
            <a:pPr marR="281940" algn="ctr">
              <a:lnSpc>
                <a:spcPct val="100000"/>
              </a:lnSpc>
              <a:spcBef>
                <a:spcPts val="1700"/>
              </a:spcBef>
              <a:tabLst>
                <a:tab pos="820419" algn="l"/>
              </a:tabLst>
            </a:pPr>
            <a:r>
              <a:rPr sz="2100" spc="-170" dirty="0">
                <a:latin typeface="Times New Roman"/>
                <a:cs typeface="Times New Roman"/>
              </a:rPr>
              <a:t>Vo(s)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-180" dirty="0">
                <a:latin typeface="Symbol"/>
                <a:cs typeface="Symbol"/>
              </a:rPr>
              <a:t></a:t>
            </a:r>
            <a:r>
              <a:rPr sz="2100" spc="-180" dirty="0">
                <a:latin typeface="Times New Roman"/>
                <a:cs typeface="Times New Roman"/>
              </a:rPr>
              <a:t>	</a:t>
            </a:r>
            <a:r>
              <a:rPr sz="3150" spc="-247" baseline="34391" dirty="0">
                <a:latin typeface="Times New Roman"/>
                <a:cs typeface="Times New Roman"/>
              </a:rPr>
              <a:t>1 </a:t>
            </a:r>
            <a:r>
              <a:rPr sz="2100" i="1" spc="-110" dirty="0">
                <a:latin typeface="Times New Roman"/>
                <a:cs typeface="Times New Roman"/>
              </a:rPr>
              <a:t>I </a:t>
            </a:r>
            <a:r>
              <a:rPr sz="2100" spc="-130" dirty="0">
                <a:latin typeface="Times New Roman"/>
                <a:cs typeface="Times New Roman"/>
              </a:rPr>
              <a:t>(s) </a:t>
            </a:r>
            <a:r>
              <a:rPr sz="2100" spc="-1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1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1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1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180" dirty="0">
                <a:latin typeface="Symbol"/>
                <a:cs typeface="Symbol"/>
              </a:rPr>
              <a:t></a:t>
            </a:r>
            <a:r>
              <a:rPr sz="2100" spc="-355" dirty="0">
                <a:latin typeface="Times New Roman"/>
                <a:cs typeface="Times New Roman"/>
              </a:rPr>
              <a:t> </a:t>
            </a:r>
            <a:r>
              <a:rPr sz="2100" spc="-140" dirty="0">
                <a:latin typeface="Symbol"/>
                <a:cs typeface="Symbol"/>
              </a:rPr>
              <a:t></a:t>
            </a:r>
            <a:r>
              <a:rPr sz="2100" spc="-140" dirty="0">
                <a:latin typeface="Times New Roman"/>
                <a:cs typeface="Times New Roman"/>
              </a:rPr>
              <a:t>(2)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59685" y="3927043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4822" y="0"/>
                </a:lnTo>
              </a:path>
            </a:pathLst>
          </a:custGeom>
          <a:ln w="101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879975" y="3795846"/>
            <a:ext cx="2393315" cy="81470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R="268605" algn="r">
              <a:lnSpc>
                <a:spcPct val="100000"/>
              </a:lnSpc>
              <a:spcBef>
                <a:spcPts val="1100"/>
              </a:spcBef>
            </a:pPr>
            <a:r>
              <a:rPr sz="1650" i="1" spc="-10" dirty="0">
                <a:latin typeface="Times New Roman"/>
                <a:cs typeface="Times New Roman"/>
              </a:rPr>
              <a:t>sC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spc="-10" dirty="0">
                <a:latin typeface="Tahoma"/>
                <a:cs typeface="Tahoma"/>
              </a:rPr>
              <a:t>From </a:t>
            </a:r>
            <a:r>
              <a:rPr sz="1800" spc="-5" dirty="0">
                <a:latin typeface="Tahoma"/>
                <a:cs typeface="Tahoma"/>
              </a:rPr>
              <a:t>equation </a:t>
            </a:r>
            <a:r>
              <a:rPr sz="1800" dirty="0">
                <a:latin typeface="Tahoma"/>
                <a:cs typeface="Tahoma"/>
              </a:rPr>
              <a:t>3 and</a:t>
            </a:r>
            <a:r>
              <a:rPr sz="1800" spc="-6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4,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54575" y="2330983"/>
            <a:ext cx="3454400" cy="17043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467359" algn="ctr">
              <a:lnSpc>
                <a:spcPct val="100000"/>
              </a:lnSpc>
              <a:spcBef>
                <a:spcPts val="90"/>
              </a:spcBef>
            </a:pPr>
            <a:r>
              <a:rPr sz="2100" i="1" spc="-190" dirty="0">
                <a:latin typeface="Times New Roman"/>
                <a:cs typeface="Times New Roman"/>
              </a:rPr>
              <a:t>sC</a:t>
            </a:r>
            <a:endParaRPr sz="2100">
              <a:latin typeface="Times New Roman"/>
              <a:cs typeface="Times New Roman"/>
            </a:endParaRPr>
          </a:p>
          <a:p>
            <a:pPr marR="33655" algn="r">
              <a:lnSpc>
                <a:spcPct val="100000"/>
              </a:lnSpc>
              <a:spcBef>
                <a:spcPts val="1695"/>
              </a:spcBef>
            </a:pPr>
            <a:r>
              <a:rPr sz="2100" spc="-120" dirty="0">
                <a:latin typeface="Symbol"/>
                <a:cs typeface="Symbol"/>
              </a:rPr>
              <a:t>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i="1" spc="-45" dirty="0">
                <a:latin typeface="Times New Roman"/>
                <a:cs typeface="Times New Roman"/>
              </a:rPr>
              <a:t>I</a:t>
            </a:r>
            <a:r>
              <a:rPr sz="2100" i="1" spc="-330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Times New Roman"/>
                <a:cs typeface="Times New Roman"/>
              </a:rPr>
              <a:t>(s)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Symbol"/>
                <a:cs typeface="Symbol"/>
              </a:rPr>
              <a:t>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i="1" spc="-80" dirty="0">
                <a:latin typeface="Times New Roman"/>
                <a:cs typeface="Times New Roman"/>
              </a:rPr>
              <a:t>sC</a:t>
            </a:r>
            <a:r>
              <a:rPr sz="2100" spc="-80" dirty="0">
                <a:latin typeface="Times New Roman"/>
                <a:cs typeface="Times New Roman"/>
              </a:rPr>
              <a:t>.Vo(s)</a:t>
            </a:r>
            <a:r>
              <a:rPr sz="2100" spc="-195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Symbol"/>
                <a:cs typeface="Symbol"/>
              </a:rPr>
              <a:t>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Symbol"/>
                <a:cs typeface="Symbol"/>
              </a:rPr>
              <a:t>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Symbol"/>
                <a:cs typeface="Symbol"/>
              </a:rPr>
              <a:t>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Symbol"/>
                <a:cs typeface="Symbol"/>
              </a:rPr>
              <a:t>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-75" dirty="0">
                <a:latin typeface="Symbol"/>
                <a:cs typeface="Symbol"/>
              </a:rPr>
              <a:t>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spc="-100" dirty="0">
                <a:latin typeface="Symbol"/>
                <a:cs typeface="Symbol"/>
              </a:rPr>
              <a:t></a:t>
            </a:r>
            <a:r>
              <a:rPr sz="2100" spc="-100" dirty="0">
                <a:latin typeface="Times New Roman"/>
                <a:cs typeface="Times New Roman"/>
              </a:rPr>
              <a:t>(3)</a:t>
            </a:r>
            <a:endParaRPr sz="2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9"/>
              </a:spcBef>
            </a:pPr>
            <a:r>
              <a:rPr sz="1800" spc="-10" dirty="0">
                <a:latin typeface="Tahoma"/>
                <a:cs typeface="Tahoma"/>
              </a:rPr>
              <a:t>From </a:t>
            </a:r>
            <a:r>
              <a:rPr sz="1800" spc="-5" dirty="0">
                <a:latin typeface="Tahoma"/>
                <a:cs typeface="Tahoma"/>
              </a:rPr>
              <a:t>equation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1,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</a:pPr>
            <a:r>
              <a:rPr sz="1650" spc="-15" dirty="0">
                <a:latin typeface="Times New Roman"/>
                <a:cs typeface="Times New Roman"/>
              </a:rPr>
              <a:t>Vi(s) </a:t>
            </a:r>
            <a:r>
              <a:rPr sz="1650" spc="5" dirty="0">
                <a:latin typeface="Symbol"/>
                <a:cs typeface="Symbol"/>
              </a:rPr>
              <a:t>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i="1" dirty="0">
                <a:latin typeface="Times New Roman"/>
                <a:cs typeface="Times New Roman"/>
              </a:rPr>
              <a:t>I </a:t>
            </a:r>
            <a:r>
              <a:rPr sz="1650" spc="10" dirty="0">
                <a:latin typeface="Times New Roman"/>
                <a:cs typeface="Times New Roman"/>
              </a:rPr>
              <a:t>(s)(R</a:t>
            </a:r>
            <a:r>
              <a:rPr sz="1650" spc="10" dirty="0">
                <a:latin typeface="Symbol"/>
                <a:cs typeface="Symbol"/>
              </a:rPr>
              <a:t></a:t>
            </a:r>
            <a:r>
              <a:rPr sz="1650" spc="-130" dirty="0">
                <a:latin typeface="Times New Roman"/>
                <a:cs typeface="Times New Roman"/>
              </a:rPr>
              <a:t> </a:t>
            </a:r>
            <a:r>
              <a:rPr sz="2475" spc="7" baseline="35353" dirty="0">
                <a:latin typeface="Times New Roman"/>
                <a:cs typeface="Times New Roman"/>
              </a:rPr>
              <a:t>1 </a:t>
            </a:r>
            <a:r>
              <a:rPr sz="1650" dirty="0">
                <a:latin typeface="Times New Roman"/>
                <a:cs typeface="Times New Roman"/>
              </a:rPr>
              <a:t>)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Symbol"/>
                <a:cs typeface="Symbol"/>
              </a:rPr>
              <a:t></a:t>
            </a:r>
            <a:r>
              <a:rPr sz="1650" spc="5" dirty="0">
                <a:latin typeface="Times New Roman"/>
                <a:cs typeface="Times New Roman"/>
              </a:rPr>
              <a:t>(4)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961403" y="5317237"/>
            <a:ext cx="403860" cy="0"/>
          </a:xfrm>
          <a:custGeom>
            <a:avLst/>
            <a:gdLst/>
            <a:ahLst/>
            <a:cxnLst/>
            <a:rect l="l" t="t" r="r" b="b"/>
            <a:pathLst>
              <a:path w="403859">
                <a:moveTo>
                  <a:pt x="0" y="0"/>
                </a:moveTo>
                <a:lnTo>
                  <a:pt x="403504" y="0"/>
                </a:lnTo>
              </a:path>
            </a:pathLst>
          </a:custGeom>
          <a:ln w="130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043359" y="4927782"/>
            <a:ext cx="48514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35915" algn="l"/>
              </a:tabLst>
            </a:pPr>
            <a:r>
              <a:rPr sz="2150" spc="229" dirty="0">
                <a:latin typeface="Times New Roman"/>
                <a:cs typeface="Times New Roman"/>
              </a:rPr>
              <a:t>1	</a:t>
            </a:r>
            <a:r>
              <a:rPr sz="3225" spc="232" baseline="-34883" dirty="0">
                <a:latin typeface="Times New Roman"/>
                <a:cs typeface="Times New Roman"/>
              </a:rPr>
              <a:t>)</a:t>
            </a:r>
            <a:endParaRPr sz="3225" baseline="-34883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74007" y="5313253"/>
            <a:ext cx="37401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i="1" spc="229" dirty="0">
                <a:latin typeface="Times New Roman"/>
                <a:cs typeface="Times New Roman"/>
              </a:rPr>
              <a:t>sC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66177" y="5099819"/>
            <a:ext cx="28352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175" dirty="0">
                <a:latin typeface="Times New Roman"/>
                <a:cs typeface="Times New Roman"/>
              </a:rPr>
              <a:t>Vi(s) </a:t>
            </a:r>
            <a:r>
              <a:rPr sz="2150" spc="254" dirty="0">
                <a:latin typeface="Symbol"/>
                <a:cs typeface="Symbol"/>
              </a:rPr>
              <a:t></a:t>
            </a:r>
            <a:r>
              <a:rPr sz="2150" spc="-25" dirty="0">
                <a:latin typeface="Times New Roman"/>
                <a:cs typeface="Times New Roman"/>
              </a:rPr>
              <a:t> </a:t>
            </a:r>
            <a:r>
              <a:rPr sz="2150" spc="204" dirty="0">
                <a:latin typeface="Times New Roman"/>
                <a:cs typeface="Times New Roman"/>
              </a:rPr>
              <a:t>Vo(s).</a:t>
            </a:r>
            <a:r>
              <a:rPr sz="2150" i="1" spc="204" dirty="0">
                <a:latin typeface="Times New Roman"/>
                <a:cs typeface="Times New Roman"/>
              </a:rPr>
              <a:t>sC</a:t>
            </a:r>
            <a:r>
              <a:rPr sz="2150" spc="204" dirty="0">
                <a:latin typeface="Times New Roman"/>
                <a:cs typeface="Times New Roman"/>
              </a:rPr>
              <a:t>.(R</a:t>
            </a:r>
            <a:r>
              <a:rPr sz="2150" spc="204" dirty="0">
                <a:latin typeface="Symbol"/>
                <a:cs typeface="Symbol"/>
              </a:rPr>
              <a:t>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41" name="object 41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69</a:t>
            </a:fld>
            <a:endParaRPr sz="14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92905" y="6621307"/>
            <a:ext cx="121920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80"/>
              </a:lnSpc>
            </a:pPr>
            <a:r>
              <a:rPr sz="1350" spc="80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9765"/>
            <a:ext cx="12376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3983995"/>
            <a:ext cx="7919084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6235" algn="l"/>
                <a:tab pos="1097915" algn="l"/>
                <a:tab pos="2181225" algn="l"/>
                <a:tab pos="3700779" algn="l"/>
                <a:tab pos="5194935" algn="l"/>
                <a:tab pos="6098540" algn="l"/>
                <a:tab pos="6476365" algn="l"/>
                <a:tab pos="7684134" algn="l"/>
              </a:tabLst>
            </a:pP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tual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ns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ne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f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25" dirty="0">
                <a:latin typeface="Calibri"/>
                <a:cs typeface="Calibri"/>
              </a:rPr>
              <a:t>y</a:t>
            </a:r>
            <a:r>
              <a:rPr sz="2800" spc="-40" dirty="0">
                <a:latin typeface="Calibri"/>
                <a:cs typeface="Calibri"/>
              </a:rPr>
              <a:t>s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em</a:t>
            </a:r>
            <a:r>
              <a:rPr sz="2800" dirty="0">
                <a:latin typeface="Calibri"/>
                <a:cs typeface="Calibri"/>
              </a:rPr>
              <a:t>	is  </a:t>
            </a:r>
            <a:r>
              <a:rPr sz="2800" spc="-10" dirty="0">
                <a:latin typeface="Calibri"/>
                <a:cs typeface="Calibri"/>
              </a:rPr>
              <a:t>called output.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57600" y="1828800"/>
            <a:ext cx="2286000" cy="1219200"/>
          </a:xfrm>
          <a:custGeom>
            <a:avLst/>
            <a:gdLst/>
            <a:ahLst/>
            <a:cxnLst/>
            <a:rect l="l" t="t" r="r" b="b"/>
            <a:pathLst>
              <a:path w="2286000" h="1219200">
                <a:moveTo>
                  <a:pt x="0" y="1219200"/>
                </a:moveTo>
                <a:lnTo>
                  <a:pt x="2286000" y="1219200"/>
                </a:lnTo>
                <a:lnTo>
                  <a:pt x="22860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solidFill>
            <a:srgbClr val="1E1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57600" y="1828800"/>
            <a:ext cx="2286000" cy="1219200"/>
          </a:xfrm>
          <a:custGeom>
            <a:avLst/>
            <a:gdLst/>
            <a:ahLst/>
            <a:cxnLst/>
            <a:rect l="l" t="t" r="r" b="b"/>
            <a:pathLst>
              <a:path w="2286000" h="1219200">
                <a:moveTo>
                  <a:pt x="0" y="1219200"/>
                </a:moveTo>
                <a:lnTo>
                  <a:pt x="2286000" y="1219200"/>
                </a:lnTo>
                <a:lnTo>
                  <a:pt x="2286000" y="0"/>
                </a:lnTo>
                <a:lnTo>
                  <a:pt x="0" y="0"/>
                </a:lnTo>
                <a:lnTo>
                  <a:pt x="0" y="1219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3600" y="22946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5" h="287655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6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2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5" h="287655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5" h="287655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5" h="287655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5" h="287655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5" h="287655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6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2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26453" y="1860245"/>
            <a:ext cx="955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Ou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43600" y="22946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4" h="287655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1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4" h="287655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4" h="287655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4" h="287655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4" h="287655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4" h="287655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1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12594" y="1860245"/>
            <a:ext cx="750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np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3" name="object 13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8849" y="1455433"/>
            <a:ext cx="671830" cy="0"/>
          </a:xfrm>
          <a:custGeom>
            <a:avLst/>
            <a:gdLst/>
            <a:ahLst/>
            <a:cxnLst/>
            <a:rect l="l" t="t" r="r" b="b"/>
            <a:pathLst>
              <a:path w="671829">
                <a:moveTo>
                  <a:pt x="0" y="0"/>
                </a:moveTo>
                <a:lnTo>
                  <a:pt x="671317" y="0"/>
                </a:lnTo>
              </a:path>
            </a:pathLst>
          </a:custGeom>
          <a:ln w="14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31110" y="1835269"/>
            <a:ext cx="348615" cy="0"/>
          </a:xfrm>
          <a:custGeom>
            <a:avLst/>
            <a:gdLst/>
            <a:ahLst/>
            <a:cxnLst/>
            <a:rect l="l" t="t" r="r" b="b"/>
            <a:pathLst>
              <a:path w="348615">
                <a:moveTo>
                  <a:pt x="0" y="0"/>
                </a:moveTo>
                <a:lnTo>
                  <a:pt x="348518" y="0"/>
                </a:lnTo>
              </a:path>
            </a:pathLst>
          </a:custGeom>
          <a:ln w="70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08406" y="1455433"/>
            <a:ext cx="1391285" cy="0"/>
          </a:xfrm>
          <a:custGeom>
            <a:avLst/>
            <a:gdLst/>
            <a:ahLst/>
            <a:cxnLst/>
            <a:rect l="l" t="t" r="r" b="b"/>
            <a:pathLst>
              <a:path w="1391284">
                <a:moveTo>
                  <a:pt x="0" y="0"/>
                </a:moveTo>
                <a:lnTo>
                  <a:pt x="1390684" y="0"/>
                </a:lnTo>
              </a:path>
            </a:pathLst>
          </a:custGeom>
          <a:ln w="14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19623" y="1040555"/>
            <a:ext cx="16764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3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4713" y="1451550"/>
            <a:ext cx="60579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60" dirty="0">
                <a:latin typeface="Times New Roman"/>
                <a:cs typeface="Times New Roman"/>
              </a:rPr>
              <a:t>V</a:t>
            </a:r>
            <a:r>
              <a:rPr sz="2300" spc="-20" dirty="0">
                <a:latin typeface="Times New Roman"/>
                <a:cs typeface="Times New Roman"/>
              </a:rPr>
              <a:t>i</a:t>
            </a:r>
            <a:r>
              <a:rPr sz="2300" spc="-35" dirty="0">
                <a:latin typeface="Times New Roman"/>
                <a:cs typeface="Times New Roman"/>
              </a:rPr>
              <a:t>(</a:t>
            </a:r>
            <a:r>
              <a:rPr sz="2300" spc="-25" dirty="0">
                <a:latin typeface="Times New Roman"/>
                <a:cs typeface="Times New Roman"/>
              </a:rPr>
              <a:t>s)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40120" y="1831376"/>
            <a:ext cx="32512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i="1" spc="-40" dirty="0">
                <a:latin typeface="Times New Roman"/>
                <a:cs typeface="Times New Roman"/>
              </a:rPr>
              <a:t>sC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8460" y="1040555"/>
            <a:ext cx="969644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300" spc="-40" dirty="0">
                <a:latin typeface="Times New Roman"/>
                <a:cs typeface="Times New Roman"/>
              </a:rPr>
              <a:t>Vo(s)</a:t>
            </a:r>
            <a:r>
              <a:rPr sz="2300" spc="114" dirty="0">
                <a:latin typeface="Times New Roman"/>
                <a:cs typeface="Times New Roman"/>
              </a:rPr>
              <a:t> </a:t>
            </a:r>
            <a:r>
              <a:rPr sz="3450" spc="-60" baseline="-35024" dirty="0">
                <a:latin typeface="Symbol"/>
                <a:cs typeface="Symbol"/>
              </a:rPr>
              <a:t></a:t>
            </a:r>
            <a:endParaRPr sz="3450" baseline="-35024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2016" y="1603833"/>
            <a:ext cx="143319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042035" algn="l"/>
              </a:tabLst>
            </a:pPr>
            <a:r>
              <a:rPr sz="2300" i="1" dirty="0">
                <a:latin typeface="Times New Roman"/>
                <a:cs typeface="Times New Roman"/>
              </a:rPr>
              <a:t>sC</a:t>
            </a:r>
            <a:r>
              <a:rPr sz="2300" dirty="0">
                <a:latin typeface="Times New Roman"/>
                <a:cs typeface="Times New Roman"/>
              </a:rPr>
              <a:t>.(R</a:t>
            </a:r>
            <a:r>
              <a:rPr sz="2300" dirty="0">
                <a:latin typeface="Symbol"/>
                <a:cs typeface="Symbol"/>
              </a:rPr>
              <a:t>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3450" spc="-52" baseline="35024" dirty="0">
                <a:latin typeface="Times New Roman"/>
                <a:cs typeface="Times New Roman"/>
              </a:rPr>
              <a:t>1</a:t>
            </a:r>
            <a:r>
              <a:rPr sz="3450" spc="397" baseline="35024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95409" y="2877304"/>
            <a:ext cx="670560" cy="0"/>
          </a:xfrm>
          <a:custGeom>
            <a:avLst/>
            <a:gdLst/>
            <a:ahLst/>
            <a:cxnLst/>
            <a:rect l="l" t="t" r="r" b="b"/>
            <a:pathLst>
              <a:path w="670560">
                <a:moveTo>
                  <a:pt x="0" y="0"/>
                </a:moveTo>
                <a:lnTo>
                  <a:pt x="670135" y="0"/>
                </a:lnTo>
              </a:path>
            </a:pathLst>
          </a:custGeom>
          <a:ln w="13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85955" y="3231827"/>
            <a:ext cx="868680" cy="0"/>
          </a:xfrm>
          <a:custGeom>
            <a:avLst/>
            <a:gdLst/>
            <a:ahLst/>
            <a:cxnLst/>
            <a:rect l="l" t="t" r="r" b="b"/>
            <a:pathLst>
              <a:path w="868679">
                <a:moveTo>
                  <a:pt x="0" y="0"/>
                </a:moveTo>
                <a:lnTo>
                  <a:pt x="868679" y="0"/>
                </a:lnTo>
              </a:path>
            </a:pathLst>
          </a:custGeom>
          <a:ln w="65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83353" y="2877304"/>
            <a:ext cx="1490980" cy="0"/>
          </a:xfrm>
          <a:custGeom>
            <a:avLst/>
            <a:gdLst/>
            <a:ahLst/>
            <a:cxnLst/>
            <a:rect l="l" t="t" r="r" b="b"/>
            <a:pathLst>
              <a:path w="1490979">
                <a:moveTo>
                  <a:pt x="0" y="0"/>
                </a:moveTo>
                <a:lnTo>
                  <a:pt x="1490609" y="0"/>
                </a:lnTo>
              </a:path>
            </a:pathLst>
          </a:custGeom>
          <a:ln w="131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45416" y="2489227"/>
            <a:ext cx="16827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4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31069" y="2872833"/>
            <a:ext cx="60706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40" dirty="0">
                <a:latin typeface="Times New Roman"/>
                <a:cs typeface="Times New Roman"/>
              </a:rPr>
              <a:t>V</a:t>
            </a:r>
            <a:r>
              <a:rPr sz="2150" spc="25" dirty="0">
                <a:latin typeface="Times New Roman"/>
                <a:cs typeface="Times New Roman"/>
              </a:rPr>
              <a:t>i</a:t>
            </a:r>
            <a:r>
              <a:rPr sz="2150" spc="10" dirty="0">
                <a:latin typeface="Times New Roman"/>
                <a:cs typeface="Times New Roman"/>
              </a:rPr>
              <a:t>(</a:t>
            </a:r>
            <a:r>
              <a:rPr sz="2150" spc="35" dirty="0">
                <a:latin typeface="Times New Roman"/>
                <a:cs typeface="Times New Roman"/>
              </a:rPr>
              <a:t>s)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55691" y="3014969"/>
            <a:ext cx="12065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spc="30" dirty="0"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5383" y="3227348"/>
            <a:ext cx="32639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50" i="1" spc="45" dirty="0">
                <a:latin typeface="Times New Roman"/>
                <a:cs typeface="Times New Roman"/>
              </a:rPr>
              <a:t>sC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74580" y="2489227"/>
            <a:ext cx="970280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50" spc="30" dirty="0">
                <a:latin typeface="Times New Roman"/>
                <a:cs typeface="Times New Roman"/>
              </a:rPr>
              <a:t>Vo(s)</a:t>
            </a:r>
            <a:r>
              <a:rPr sz="2150" spc="135" dirty="0">
                <a:latin typeface="Times New Roman"/>
                <a:cs typeface="Times New Roman"/>
              </a:rPr>
              <a:t> </a:t>
            </a:r>
            <a:r>
              <a:rPr sz="3225" spc="75" baseline="-34883" dirty="0">
                <a:latin typeface="Symbol"/>
                <a:cs typeface="Symbol"/>
              </a:rPr>
              <a:t></a:t>
            </a:r>
            <a:endParaRPr sz="3225" baseline="-34883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67130" y="2843193"/>
            <a:ext cx="1440815" cy="3524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225" i="1" spc="67" baseline="-34883" dirty="0">
                <a:latin typeface="Times New Roman"/>
                <a:cs typeface="Times New Roman"/>
              </a:rPr>
              <a:t>sC</a:t>
            </a:r>
            <a:r>
              <a:rPr sz="3225" spc="67" baseline="-34883" dirty="0">
                <a:latin typeface="Times New Roman"/>
                <a:cs typeface="Times New Roman"/>
              </a:rPr>
              <a:t>.(</a:t>
            </a:r>
            <a:r>
              <a:rPr sz="3225" spc="-465" baseline="-34883" dirty="0">
                <a:latin typeface="Times New Roman"/>
                <a:cs typeface="Times New Roman"/>
              </a:rPr>
              <a:t> </a:t>
            </a:r>
            <a:r>
              <a:rPr sz="2150" i="1" spc="45" dirty="0">
                <a:latin typeface="Times New Roman"/>
                <a:cs typeface="Times New Roman"/>
              </a:rPr>
              <a:t>sCR</a:t>
            </a:r>
            <a:r>
              <a:rPr sz="2150" i="1" spc="-95" dirty="0">
                <a:latin typeface="Times New Roman"/>
                <a:cs typeface="Times New Roman"/>
              </a:rPr>
              <a:t> </a:t>
            </a:r>
            <a:r>
              <a:rPr sz="2150" spc="50" dirty="0">
                <a:latin typeface="Symbol"/>
                <a:cs typeface="Symbol"/>
              </a:rPr>
              <a:t></a:t>
            </a:r>
            <a:r>
              <a:rPr sz="2150" spc="-330" dirty="0">
                <a:latin typeface="Times New Roman"/>
                <a:cs typeface="Times New Roman"/>
              </a:rPr>
              <a:t> </a:t>
            </a:r>
            <a:r>
              <a:rPr sz="2150" spc="45" dirty="0">
                <a:latin typeface="Times New Roman"/>
                <a:cs typeface="Times New Roman"/>
              </a:rPr>
              <a:t>1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54680" y="4326696"/>
            <a:ext cx="836294" cy="0"/>
          </a:xfrm>
          <a:custGeom>
            <a:avLst/>
            <a:gdLst/>
            <a:ahLst/>
            <a:cxnLst/>
            <a:rect l="l" t="t" r="r" b="b"/>
            <a:pathLst>
              <a:path w="836295">
                <a:moveTo>
                  <a:pt x="0" y="0"/>
                </a:moveTo>
                <a:lnTo>
                  <a:pt x="835698" y="0"/>
                </a:lnTo>
              </a:path>
            </a:pathLst>
          </a:custGeom>
          <a:ln w="16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86219" y="4326696"/>
            <a:ext cx="1083310" cy="0"/>
          </a:xfrm>
          <a:custGeom>
            <a:avLst/>
            <a:gdLst/>
            <a:ahLst/>
            <a:cxnLst/>
            <a:rect l="l" t="t" r="r" b="b"/>
            <a:pathLst>
              <a:path w="1083309">
                <a:moveTo>
                  <a:pt x="0" y="0"/>
                </a:moveTo>
                <a:lnTo>
                  <a:pt x="1083273" y="0"/>
                </a:lnTo>
              </a:path>
            </a:pathLst>
          </a:custGeom>
          <a:ln w="167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602281" y="4324011"/>
            <a:ext cx="7473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10" dirty="0">
                <a:latin typeface="Times New Roman"/>
                <a:cs typeface="Times New Roman"/>
              </a:rPr>
              <a:t>V</a:t>
            </a:r>
            <a:r>
              <a:rPr sz="2600" spc="50" dirty="0">
                <a:latin typeface="Times New Roman"/>
                <a:cs typeface="Times New Roman"/>
              </a:rPr>
              <a:t>i</a:t>
            </a:r>
            <a:r>
              <a:rPr sz="2600" spc="40" dirty="0">
                <a:latin typeface="Times New Roman"/>
                <a:cs typeface="Times New Roman"/>
              </a:rPr>
              <a:t>(</a:t>
            </a:r>
            <a:r>
              <a:rPr sz="2600" spc="65" dirty="0">
                <a:latin typeface="Times New Roman"/>
                <a:cs typeface="Times New Roman"/>
              </a:rPr>
              <a:t>s</a:t>
            </a:r>
            <a:r>
              <a:rPr sz="2600" spc="5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25871" y="3858129"/>
            <a:ext cx="19278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713864" algn="l"/>
              </a:tabLst>
            </a:pPr>
            <a:r>
              <a:rPr sz="2600" spc="70" dirty="0">
                <a:latin typeface="Times New Roman"/>
                <a:cs typeface="Times New Roman"/>
              </a:rPr>
              <a:t>Vo(s)</a:t>
            </a:r>
            <a:r>
              <a:rPr sz="2600" spc="290" dirty="0">
                <a:latin typeface="Times New Roman"/>
                <a:cs typeface="Times New Roman"/>
              </a:rPr>
              <a:t> </a:t>
            </a:r>
            <a:r>
              <a:rPr sz="3900" spc="127" baseline="-35256" dirty="0">
                <a:latin typeface="Symbol"/>
                <a:cs typeface="Symbol"/>
              </a:rPr>
              <a:t></a:t>
            </a:r>
            <a:r>
              <a:rPr sz="3900" spc="127" baseline="-35256" dirty="0">
                <a:latin typeface="Times New Roman"/>
                <a:cs typeface="Times New Roman"/>
              </a:rPr>
              <a:t>	</a:t>
            </a:r>
            <a:r>
              <a:rPr sz="2600" spc="7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01197" y="4324011"/>
            <a:ext cx="10972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spc="95" dirty="0">
                <a:latin typeface="Times New Roman"/>
                <a:cs typeface="Times New Roman"/>
              </a:rPr>
              <a:t>sCR </a:t>
            </a:r>
            <a:r>
              <a:rPr sz="2600" spc="85" dirty="0">
                <a:latin typeface="Symbol"/>
                <a:cs typeface="Symbol"/>
              </a:rPr>
              <a:t></a:t>
            </a:r>
            <a:r>
              <a:rPr sz="2600" spc="-57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5416" y="1250950"/>
            <a:ext cx="3460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Tahoma"/>
                <a:cs typeface="Tahoma"/>
              </a:rPr>
              <a:t>Transfer </a:t>
            </a:r>
            <a:r>
              <a:rPr sz="2400" spc="-5" dirty="0">
                <a:latin typeface="Tahoma"/>
                <a:cs typeface="Tahoma"/>
              </a:rPr>
              <a:t>Function=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G(s)=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789194" y="5727604"/>
            <a:ext cx="1024890" cy="0"/>
          </a:xfrm>
          <a:custGeom>
            <a:avLst/>
            <a:gdLst/>
            <a:ahLst/>
            <a:cxnLst/>
            <a:rect l="l" t="t" r="r" b="b"/>
            <a:pathLst>
              <a:path w="1024889">
                <a:moveTo>
                  <a:pt x="0" y="0"/>
                </a:moveTo>
                <a:lnTo>
                  <a:pt x="1024792" y="0"/>
                </a:lnTo>
              </a:path>
            </a:pathLst>
          </a:custGeom>
          <a:ln w="170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77361" y="5106161"/>
            <a:ext cx="2057400" cy="11430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2800" spc="-6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35560" algn="ctr">
              <a:lnSpc>
                <a:spcPct val="100000"/>
              </a:lnSpc>
              <a:spcBef>
                <a:spcPts val="595"/>
              </a:spcBef>
            </a:pPr>
            <a:r>
              <a:rPr sz="2800" i="1" spc="-90" dirty="0">
                <a:latin typeface="Times New Roman"/>
                <a:cs typeface="Times New Roman"/>
              </a:rPr>
              <a:t>sCR </a:t>
            </a:r>
            <a:r>
              <a:rPr sz="2800" spc="-75" dirty="0">
                <a:latin typeface="Symbol"/>
                <a:cs typeface="Symbol"/>
              </a:rPr>
              <a:t></a:t>
            </a:r>
            <a:r>
              <a:rPr sz="2800" spc="-53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677161" y="5605782"/>
            <a:ext cx="1600835" cy="144145"/>
          </a:xfrm>
          <a:custGeom>
            <a:avLst/>
            <a:gdLst/>
            <a:ahLst/>
            <a:cxnLst/>
            <a:rect l="l" t="t" r="r" b="b"/>
            <a:pathLst>
              <a:path w="1600835" h="144145">
                <a:moveTo>
                  <a:pt x="1536761" y="71879"/>
                </a:moveTo>
                <a:lnTo>
                  <a:pt x="1464437" y="114069"/>
                </a:lnTo>
                <a:lnTo>
                  <a:pt x="1459704" y="118289"/>
                </a:lnTo>
                <a:lnTo>
                  <a:pt x="1457055" y="123814"/>
                </a:lnTo>
                <a:lnTo>
                  <a:pt x="1456668" y="129937"/>
                </a:lnTo>
                <a:lnTo>
                  <a:pt x="1458721" y="135951"/>
                </a:lnTo>
                <a:lnTo>
                  <a:pt x="1462938" y="140696"/>
                </a:lnTo>
                <a:lnTo>
                  <a:pt x="1468453" y="143361"/>
                </a:lnTo>
                <a:lnTo>
                  <a:pt x="1474563" y="143759"/>
                </a:lnTo>
                <a:lnTo>
                  <a:pt x="1480565" y="141704"/>
                </a:lnTo>
                <a:lnTo>
                  <a:pt x="1572880" y="87881"/>
                </a:lnTo>
                <a:lnTo>
                  <a:pt x="1568450" y="87881"/>
                </a:lnTo>
                <a:lnTo>
                  <a:pt x="1568450" y="85697"/>
                </a:lnTo>
                <a:lnTo>
                  <a:pt x="1560449" y="85697"/>
                </a:lnTo>
                <a:lnTo>
                  <a:pt x="1536761" y="71879"/>
                </a:lnTo>
                <a:close/>
              </a:path>
              <a:path w="1600835" h="144145">
                <a:moveTo>
                  <a:pt x="1509329" y="55877"/>
                </a:moveTo>
                <a:lnTo>
                  <a:pt x="0" y="55877"/>
                </a:lnTo>
                <a:lnTo>
                  <a:pt x="0" y="87881"/>
                </a:lnTo>
                <a:lnTo>
                  <a:pt x="1509329" y="87881"/>
                </a:lnTo>
                <a:lnTo>
                  <a:pt x="1536761" y="71879"/>
                </a:lnTo>
                <a:lnTo>
                  <a:pt x="1509329" y="55877"/>
                </a:lnTo>
                <a:close/>
              </a:path>
              <a:path w="1600835" h="144145">
                <a:moveTo>
                  <a:pt x="1572880" y="55877"/>
                </a:moveTo>
                <a:lnTo>
                  <a:pt x="1568450" y="55877"/>
                </a:lnTo>
                <a:lnTo>
                  <a:pt x="1568450" y="87881"/>
                </a:lnTo>
                <a:lnTo>
                  <a:pt x="1572880" y="87881"/>
                </a:lnTo>
                <a:lnTo>
                  <a:pt x="1600327" y="71879"/>
                </a:lnTo>
                <a:lnTo>
                  <a:pt x="1572880" y="55877"/>
                </a:lnTo>
                <a:close/>
              </a:path>
              <a:path w="1600835" h="144145">
                <a:moveTo>
                  <a:pt x="1560449" y="58062"/>
                </a:moveTo>
                <a:lnTo>
                  <a:pt x="1536761" y="71879"/>
                </a:lnTo>
                <a:lnTo>
                  <a:pt x="1560449" y="85697"/>
                </a:lnTo>
                <a:lnTo>
                  <a:pt x="1560449" y="58062"/>
                </a:lnTo>
                <a:close/>
              </a:path>
              <a:path w="1600835" h="144145">
                <a:moveTo>
                  <a:pt x="1568450" y="58062"/>
                </a:moveTo>
                <a:lnTo>
                  <a:pt x="1560449" y="58062"/>
                </a:lnTo>
                <a:lnTo>
                  <a:pt x="1560449" y="85697"/>
                </a:lnTo>
                <a:lnTo>
                  <a:pt x="1568450" y="85697"/>
                </a:lnTo>
                <a:lnTo>
                  <a:pt x="1568450" y="58062"/>
                </a:lnTo>
                <a:close/>
              </a:path>
              <a:path w="1600835" h="144145">
                <a:moveTo>
                  <a:pt x="1474563" y="0"/>
                </a:moveTo>
                <a:lnTo>
                  <a:pt x="1468453" y="397"/>
                </a:lnTo>
                <a:lnTo>
                  <a:pt x="1462938" y="3062"/>
                </a:lnTo>
                <a:lnTo>
                  <a:pt x="1458721" y="7808"/>
                </a:lnTo>
                <a:lnTo>
                  <a:pt x="1456668" y="13822"/>
                </a:lnTo>
                <a:lnTo>
                  <a:pt x="1457055" y="19944"/>
                </a:lnTo>
                <a:lnTo>
                  <a:pt x="1459704" y="25469"/>
                </a:lnTo>
                <a:lnTo>
                  <a:pt x="1464437" y="29690"/>
                </a:lnTo>
                <a:lnTo>
                  <a:pt x="1536761" y="71879"/>
                </a:lnTo>
                <a:lnTo>
                  <a:pt x="1560449" y="58062"/>
                </a:lnTo>
                <a:lnTo>
                  <a:pt x="1568450" y="58062"/>
                </a:lnTo>
                <a:lnTo>
                  <a:pt x="1568450" y="55877"/>
                </a:lnTo>
                <a:lnTo>
                  <a:pt x="1572880" y="55877"/>
                </a:lnTo>
                <a:lnTo>
                  <a:pt x="1480565" y="2055"/>
                </a:lnTo>
                <a:lnTo>
                  <a:pt x="1474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34761" y="5643882"/>
            <a:ext cx="1600835" cy="144145"/>
          </a:xfrm>
          <a:custGeom>
            <a:avLst/>
            <a:gdLst/>
            <a:ahLst/>
            <a:cxnLst/>
            <a:rect l="l" t="t" r="r" b="b"/>
            <a:pathLst>
              <a:path w="1600834" h="144145">
                <a:moveTo>
                  <a:pt x="1536761" y="71879"/>
                </a:moveTo>
                <a:lnTo>
                  <a:pt x="1464437" y="114069"/>
                </a:lnTo>
                <a:lnTo>
                  <a:pt x="1459704" y="118289"/>
                </a:lnTo>
                <a:lnTo>
                  <a:pt x="1457055" y="123814"/>
                </a:lnTo>
                <a:lnTo>
                  <a:pt x="1456668" y="129937"/>
                </a:lnTo>
                <a:lnTo>
                  <a:pt x="1458721" y="135951"/>
                </a:lnTo>
                <a:lnTo>
                  <a:pt x="1462938" y="140696"/>
                </a:lnTo>
                <a:lnTo>
                  <a:pt x="1468453" y="143361"/>
                </a:lnTo>
                <a:lnTo>
                  <a:pt x="1474563" y="143759"/>
                </a:lnTo>
                <a:lnTo>
                  <a:pt x="1480565" y="141704"/>
                </a:lnTo>
                <a:lnTo>
                  <a:pt x="1572880" y="87881"/>
                </a:lnTo>
                <a:lnTo>
                  <a:pt x="1568577" y="87881"/>
                </a:lnTo>
                <a:lnTo>
                  <a:pt x="1568577" y="85697"/>
                </a:lnTo>
                <a:lnTo>
                  <a:pt x="1560448" y="85697"/>
                </a:lnTo>
                <a:lnTo>
                  <a:pt x="1536761" y="71879"/>
                </a:lnTo>
                <a:close/>
              </a:path>
              <a:path w="1600834" h="144145">
                <a:moveTo>
                  <a:pt x="1509329" y="55877"/>
                </a:moveTo>
                <a:lnTo>
                  <a:pt x="0" y="55877"/>
                </a:lnTo>
                <a:lnTo>
                  <a:pt x="0" y="87881"/>
                </a:lnTo>
                <a:lnTo>
                  <a:pt x="1509329" y="87881"/>
                </a:lnTo>
                <a:lnTo>
                  <a:pt x="1536761" y="71879"/>
                </a:lnTo>
                <a:lnTo>
                  <a:pt x="1509329" y="55877"/>
                </a:lnTo>
                <a:close/>
              </a:path>
              <a:path w="1600834" h="144145">
                <a:moveTo>
                  <a:pt x="1572880" y="55877"/>
                </a:moveTo>
                <a:lnTo>
                  <a:pt x="1568577" y="55877"/>
                </a:lnTo>
                <a:lnTo>
                  <a:pt x="1568577" y="87881"/>
                </a:lnTo>
                <a:lnTo>
                  <a:pt x="1572880" y="87881"/>
                </a:lnTo>
                <a:lnTo>
                  <a:pt x="1600327" y="71879"/>
                </a:lnTo>
                <a:lnTo>
                  <a:pt x="1572880" y="55877"/>
                </a:lnTo>
                <a:close/>
              </a:path>
              <a:path w="1600834" h="144145">
                <a:moveTo>
                  <a:pt x="1560448" y="58062"/>
                </a:moveTo>
                <a:lnTo>
                  <a:pt x="1536761" y="71879"/>
                </a:lnTo>
                <a:lnTo>
                  <a:pt x="1560448" y="85697"/>
                </a:lnTo>
                <a:lnTo>
                  <a:pt x="1560448" y="58062"/>
                </a:lnTo>
                <a:close/>
              </a:path>
              <a:path w="1600834" h="144145">
                <a:moveTo>
                  <a:pt x="1568577" y="58062"/>
                </a:moveTo>
                <a:lnTo>
                  <a:pt x="1560448" y="58062"/>
                </a:lnTo>
                <a:lnTo>
                  <a:pt x="1560448" y="85697"/>
                </a:lnTo>
                <a:lnTo>
                  <a:pt x="1568577" y="85697"/>
                </a:lnTo>
                <a:lnTo>
                  <a:pt x="1568577" y="58062"/>
                </a:lnTo>
                <a:close/>
              </a:path>
              <a:path w="1600834" h="144145">
                <a:moveTo>
                  <a:pt x="1474563" y="0"/>
                </a:moveTo>
                <a:lnTo>
                  <a:pt x="1468453" y="397"/>
                </a:lnTo>
                <a:lnTo>
                  <a:pt x="1462938" y="3062"/>
                </a:lnTo>
                <a:lnTo>
                  <a:pt x="1458721" y="7808"/>
                </a:lnTo>
                <a:lnTo>
                  <a:pt x="1456668" y="13822"/>
                </a:lnTo>
                <a:lnTo>
                  <a:pt x="1457055" y="19944"/>
                </a:lnTo>
                <a:lnTo>
                  <a:pt x="1459704" y="25469"/>
                </a:lnTo>
                <a:lnTo>
                  <a:pt x="1464437" y="29690"/>
                </a:lnTo>
                <a:lnTo>
                  <a:pt x="1536761" y="71879"/>
                </a:lnTo>
                <a:lnTo>
                  <a:pt x="1560448" y="58062"/>
                </a:lnTo>
                <a:lnTo>
                  <a:pt x="1568577" y="58062"/>
                </a:lnTo>
                <a:lnTo>
                  <a:pt x="1568577" y="55877"/>
                </a:lnTo>
                <a:lnTo>
                  <a:pt x="1572880" y="55877"/>
                </a:lnTo>
                <a:lnTo>
                  <a:pt x="1480565" y="2055"/>
                </a:lnTo>
                <a:lnTo>
                  <a:pt x="1474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526794" y="5285638"/>
            <a:ext cx="647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Vi(s)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80428" y="5285638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latin typeface="Tahoma"/>
                <a:cs typeface="Tahoma"/>
              </a:rPr>
              <a:t>V</a:t>
            </a:r>
            <a:r>
              <a:rPr sz="240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(</a:t>
            </a:r>
            <a:r>
              <a:rPr sz="2400" spc="-5" dirty="0">
                <a:latin typeface="Tahoma"/>
                <a:cs typeface="Tahoma"/>
              </a:rPr>
              <a:t>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34" name="object 34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70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416" y="259791"/>
            <a:ext cx="76752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Transfer Function of RC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RLC electrical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circuits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5641" y="1529333"/>
            <a:ext cx="0" cy="5177155"/>
          </a:xfrm>
          <a:custGeom>
            <a:avLst/>
            <a:gdLst/>
            <a:ahLst/>
            <a:cxnLst/>
            <a:rect l="l" t="t" r="r" b="b"/>
            <a:pathLst>
              <a:path h="5177155">
                <a:moveTo>
                  <a:pt x="0" y="0"/>
                </a:moveTo>
                <a:lnTo>
                  <a:pt x="0" y="5176837"/>
                </a:lnTo>
              </a:path>
            </a:pathLst>
          </a:custGeom>
          <a:ln w="35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5761" y="1677161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48255" y="1371600"/>
            <a:ext cx="694944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1447800"/>
            <a:ext cx="838200" cy="605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361" y="1677161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1561" y="1677161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2364" y="1676400"/>
            <a:ext cx="0" cy="596265"/>
          </a:xfrm>
          <a:custGeom>
            <a:avLst/>
            <a:gdLst/>
            <a:ahLst/>
            <a:cxnLst/>
            <a:rect l="l" t="t" r="r" b="b"/>
            <a:pathLst>
              <a:path h="596264">
                <a:moveTo>
                  <a:pt x="0" y="0"/>
                </a:moveTo>
                <a:lnTo>
                  <a:pt x="0" y="59613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88335" y="2308415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7175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88335" y="2415984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6" y="0"/>
                </a:lnTo>
              </a:path>
            </a:pathLst>
          </a:custGeom>
          <a:ln w="7175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8335" y="2272538"/>
            <a:ext cx="448309" cy="71755"/>
          </a:xfrm>
          <a:custGeom>
            <a:avLst/>
            <a:gdLst/>
            <a:ahLst/>
            <a:cxnLst/>
            <a:rect l="l" t="t" r="r" b="b"/>
            <a:pathLst>
              <a:path w="448310" h="71755">
                <a:moveTo>
                  <a:pt x="0" y="0"/>
                </a:moveTo>
                <a:lnTo>
                  <a:pt x="448056" y="0"/>
                </a:lnTo>
                <a:lnTo>
                  <a:pt x="448056" y="71754"/>
                </a:lnTo>
                <a:lnTo>
                  <a:pt x="0" y="7175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88335" y="2380107"/>
            <a:ext cx="448309" cy="71755"/>
          </a:xfrm>
          <a:custGeom>
            <a:avLst/>
            <a:gdLst/>
            <a:ahLst/>
            <a:cxnLst/>
            <a:rect l="l" t="t" r="r" b="b"/>
            <a:pathLst>
              <a:path w="448310" h="71755">
                <a:moveTo>
                  <a:pt x="0" y="0"/>
                </a:moveTo>
                <a:lnTo>
                  <a:pt x="448056" y="0"/>
                </a:lnTo>
                <a:lnTo>
                  <a:pt x="448056" y="71754"/>
                </a:lnTo>
                <a:lnTo>
                  <a:pt x="0" y="71754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12364" y="24384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9361" y="3048761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03421" y="2165730"/>
            <a:ext cx="52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5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t)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863" y="2165730"/>
            <a:ext cx="46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i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t)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6800" y="2507488"/>
            <a:ext cx="158750" cy="381000"/>
          </a:xfrm>
          <a:custGeom>
            <a:avLst/>
            <a:gdLst/>
            <a:ahLst/>
            <a:cxnLst/>
            <a:rect l="l" t="t" r="r" b="b"/>
            <a:pathLst>
              <a:path w="158750" h="381000">
                <a:moveTo>
                  <a:pt x="158508" y="0"/>
                </a:moveTo>
                <a:lnTo>
                  <a:pt x="0" y="197612"/>
                </a:lnTo>
                <a:lnTo>
                  <a:pt x="158508" y="381000"/>
                </a:lnTo>
                <a:lnTo>
                  <a:pt x="15850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66800" y="2057400"/>
            <a:ext cx="762000" cy="831215"/>
          </a:xfrm>
          <a:custGeom>
            <a:avLst/>
            <a:gdLst/>
            <a:ahLst/>
            <a:cxnLst/>
            <a:rect l="l" t="t" r="r" b="b"/>
            <a:pathLst>
              <a:path w="762000" h="831214">
                <a:moveTo>
                  <a:pt x="762000" y="323850"/>
                </a:moveTo>
                <a:lnTo>
                  <a:pt x="750965" y="268634"/>
                </a:lnTo>
                <a:lnTo>
                  <a:pt x="719081" y="216443"/>
                </a:lnTo>
                <a:lnTo>
                  <a:pt x="668177" y="168055"/>
                </a:lnTo>
                <a:lnTo>
                  <a:pt x="636164" y="145530"/>
                </a:lnTo>
                <a:lnTo>
                  <a:pt x="600082" y="124248"/>
                </a:lnTo>
                <a:lnTo>
                  <a:pt x="560159" y="104307"/>
                </a:lnTo>
                <a:lnTo>
                  <a:pt x="516624" y="85802"/>
                </a:lnTo>
                <a:lnTo>
                  <a:pt x="469706" y="68832"/>
                </a:lnTo>
                <a:lnTo>
                  <a:pt x="419633" y="53494"/>
                </a:lnTo>
                <a:lnTo>
                  <a:pt x="366635" y="39886"/>
                </a:lnTo>
                <a:lnTo>
                  <a:pt x="310939" y="28104"/>
                </a:lnTo>
                <a:lnTo>
                  <a:pt x="252774" y="18246"/>
                </a:lnTo>
                <a:lnTo>
                  <a:pt x="192369" y="10409"/>
                </a:lnTo>
                <a:lnTo>
                  <a:pt x="129952" y="4691"/>
                </a:lnTo>
                <a:lnTo>
                  <a:pt x="65753" y="1189"/>
                </a:lnTo>
                <a:lnTo>
                  <a:pt x="0" y="0"/>
                </a:lnTo>
                <a:lnTo>
                  <a:pt x="65753" y="1189"/>
                </a:lnTo>
                <a:lnTo>
                  <a:pt x="129952" y="4691"/>
                </a:lnTo>
                <a:lnTo>
                  <a:pt x="192369" y="10409"/>
                </a:lnTo>
                <a:lnTo>
                  <a:pt x="252774" y="18246"/>
                </a:lnTo>
                <a:lnTo>
                  <a:pt x="310939" y="28104"/>
                </a:lnTo>
                <a:lnTo>
                  <a:pt x="366635" y="39886"/>
                </a:lnTo>
                <a:lnTo>
                  <a:pt x="419633" y="53494"/>
                </a:lnTo>
                <a:lnTo>
                  <a:pt x="469706" y="68832"/>
                </a:lnTo>
                <a:lnTo>
                  <a:pt x="516624" y="85802"/>
                </a:lnTo>
                <a:lnTo>
                  <a:pt x="560159" y="104307"/>
                </a:lnTo>
                <a:lnTo>
                  <a:pt x="600082" y="124248"/>
                </a:lnTo>
                <a:lnTo>
                  <a:pt x="636164" y="145530"/>
                </a:lnTo>
                <a:lnTo>
                  <a:pt x="668177" y="168055"/>
                </a:lnTo>
                <a:lnTo>
                  <a:pt x="719081" y="216443"/>
                </a:lnTo>
                <a:lnTo>
                  <a:pt x="750965" y="268634"/>
                </a:lnTo>
                <a:lnTo>
                  <a:pt x="762000" y="323850"/>
                </a:lnTo>
                <a:lnTo>
                  <a:pt x="750502" y="380058"/>
                </a:lnTo>
                <a:lnTo>
                  <a:pt x="717191" y="433383"/>
                </a:lnTo>
                <a:lnTo>
                  <a:pt x="663838" y="482892"/>
                </a:lnTo>
                <a:lnTo>
                  <a:pt x="630201" y="505924"/>
                </a:lnTo>
                <a:lnTo>
                  <a:pt x="592218" y="527653"/>
                </a:lnTo>
                <a:lnTo>
                  <a:pt x="550111" y="547962"/>
                </a:lnTo>
                <a:lnTo>
                  <a:pt x="504102" y="566735"/>
                </a:lnTo>
                <a:lnTo>
                  <a:pt x="454412" y="583855"/>
                </a:lnTo>
                <a:lnTo>
                  <a:pt x="401263" y="599205"/>
                </a:lnTo>
                <a:lnTo>
                  <a:pt x="344877" y="612671"/>
                </a:lnTo>
                <a:lnTo>
                  <a:pt x="285474" y="624134"/>
                </a:lnTo>
                <a:lnTo>
                  <a:pt x="223278" y="633478"/>
                </a:lnTo>
                <a:lnTo>
                  <a:pt x="158508" y="640588"/>
                </a:lnTo>
                <a:lnTo>
                  <a:pt x="158508" y="831088"/>
                </a:lnTo>
                <a:lnTo>
                  <a:pt x="0" y="647700"/>
                </a:lnTo>
                <a:lnTo>
                  <a:pt x="158508" y="450088"/>
                </a:lnTo>
                <a:lnTo>
                  <a:pt x="158508" y="640588"/>
                </a:lnTo>
                <a:lnTo>
                  <a:pt x="223278" y="633478"/>
                </a:lnTo>
                <a:lnTo>
                  <a:pt x="285474" y="624134"/>
                </a:lnTo>
                <a:lnTo>
                  <a:pt x="344877" y="612671"/>
                </a:lnTo>
                <a:lnTo>
                  <a:pt x="401263" y="599205"/>
                </a:lnTo>
                <a:lnTo>
                  <a:pt x="454412" y="583855"/>
                </a:lnTo>
                <a:lnTo>
                  <a:pt x="504102" y="566735"/>
                </a:lnTo>
                <a:lnTo>
                  <a:pt x="550111" y="547962"/>
                </a:lnTo>
                <a:lnTo>
                  <a:pt x="592218" y="527653"/>
                </a:lnTo>
                <a:lnTo>
                  <a:pt x="630201" y="505924"/>
                </a:lnTo>
                <a:lnTo>
                  <a:pt x="663838" y="482892"/>
                </a:lnTo>
                <a:lnTo>
                  <a:pt x="717191" y="433383"/>
                </a:lnTo>
                <a:lnTo>
                  <a:pt x="750502" y="380058"/>
                </a:lnTo>
                <a:lnTo>
                  <a:pt x="759088" y="352256"/>
                </a:lnTo>
                <a:lnTo>
                  <a:pt x="762000" y="3238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22044" y="2165730"/>
            <a:ext cx="328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i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t)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4939" y="946150"/>
            <a:ext cx="7616190" cy="1290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85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Example: Find the </a:t>
            </a:r>
            <a:r>
              <a:rPr sz="2400" dirty="0">
                <a:latin typeface="Tahoma"/>
                <a:cs typeface="Tahoma"/>
              </a:rPr>
              <a:t>TF of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10" dirty="0">
                <a:latin typeface="Tahoma"/>
                <a:cs typeface="Tahoma"/>
              </a:rPr>
              <a:t>RLC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network</a:t>
            </a:r>
            <a:endParaRPr sz="2400">
              <a:latin typeface="Tahoma"/>
              <a:cs typeface="Tahoma"/>
            </a:endParaRPr>
          </a:p>
          <a:p>
            <a:pPr marL="2374900">
              <a:lnSpc>
                <a:spcPts val="1964"/>
              </a:lnSpc>
            </a:pPr>
            <a:r>
              <a:rPr sz="1800" dirty="0">
                <a:latin typeface="Tahoma"/>
                <a:cs typeface="Tahoma"/>
              </a:rPr>
              <a:t>L</a:t>
            </a:r>
            <a:endParaRPr sz="1800">
              <a:latin typeface="Tahoma"/>
              <a:cs typeface="Tahoma"/>
            </a:endParaRPr>
          </a:p>
          <a:p>
            <a:pPr marL="4815205">
              <a:lnSpc>
                <a:spcPts val="2400"/>
              </a:lnSpc>
              <a:spcBef>
                <a:spcPts val="755"/>
              </a:spcBef>
            </a:pPr>
            <a:r>
              <a:rPr sz="2000" spc="-5" dirty="0">
                <a:latin typeface="Tahoma"/>
                <a:cs typeface="Tahoma"/>
              </a:rPr>
              <a:t>Apply KVL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input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loop,</a:t>
            </a:r>
            <a:endParaRPr sz="2000">
              <a:latin typeface="Tahoma"/>
              <a:cs typeface="Tahoma"/>
            </a:endParaRPr>
          </a:p>
          <a:p>
            <a:pPr marL="2527300">
              <a:lnSpc>
                <a:spcPts val="2160"/>
              </a:lnSpc>
            </a:pPr>
            <a:r>
              <a:rPr sz="1800" dirty="0"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58161" y="4431029"/>
            <a:ext cx="163830" cy="0"/>
          </a:xfrm>
          <a:custGeom>
            <a:avLst/>
            <a:gdLst/>
            <a:ahLst/>
            <a:cxnLst/>
            <a:rect l="l" t="t" r="r" b="b"/>
            <a:pathLst>
              <a:path w="163830">
                <a:moveTo>
                  <a:pt x="0" y="0"/>
                </a:moveTo>
                <a:lnTo>
                  <a:pt x="163575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00655" y="4114800"/>
            <a:ext cx="694944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295400" y="4191000"/>
            <a:ext cx="838200" cy="605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1761" y="4420361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43961" y="4420361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64764" y="4419600"/>
            <a:ext cx="0" cy="596265"/>
          </a:xfrm>
          <a:custGeom>
            <a:avLst/>
            <a:gdLst/>
            <a:ahLst/>
            <a:cxnLst/>
            <a:rect l="l" t="t" r="r" b="b"/>
            <a:pathLst>
              <a:path h="596264">
                <a:moveTo>
                  <a:pt x="0" y="0"/>
                </a:moveTo>
                <a:lnTo>
                  <a:pt x="0" y="59613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40735" y="5051615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5" y="0"/>
                </a:lnTo>
              </a:path>
            </a:pathLst>
          </a:custGeom>
          <a:ln w="7175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40735" y="5159184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5" y="0"/>
                </a:lnTo>
              </a:path>
            </a:pathLst>
          </a:custGeom>
          <a:ln w="7175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40735" y="5015738"/>
            <a:ext cx="448309" cy="71755"/>
          </a:xfrm>
          <a:custGeom>
            <a:avLst/>
            <a:gdLst/>
            <a:ahLst/>
            <a:cxnLst/>
            <a:rect l="l" t="t" r="r" b="b"/>
            <a:pathLst>
              <a:path w="448310" h="71754">
                <a:moveTo>
                  <a:pt x="0" y="0"/>
                </a:moveTo>
                <a:lnTo>
                  <a:pt x="448055" y="0"/>
                </a:lnTo>
                <a:lnTo>
                  <a:pt x="448055" y="71755"/>
                </a:lnTo>
                <a:lnTo>
                  <a:pt x="0" y="717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40735" y="5123307"/>
            <a:ext cx="448309" cy="71755"/>
          </a:xfrm>
          <a:custGeom>
            <a:avLst/>
            <a:gdLst/>
            <a:ahLst/>
            <a:cxnLst/>
            <a:rect l="l" t="t" r="r" b="b"/>
            <a:pathLst>
              <a:path w="448310" h="71754">
                <a:moveTo>
                  <a:pt x="0" y="0"/>
                </a:moveTo>
                <a:lnTo>
                  <a:pt x="448055" y="0"/>
                </a:lnTo>
                <a:lnTo>
                  <a:pt x="448055" y="71755"/>
                </a:lnTo>
                <a:lnTo>
                  <a:pt x="0" y="7175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64764" y="5181600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81761" y="5791961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0" y="0"/>
                </a:moveTo>
                <a:lnTo>
                  <a:pt x="35814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655821" y="4909184"/>
            <a:ext cx="551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o</a:t>
            </a:r>
            <a:r>
              <a:rPr sz="1800" spc="-15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6568" y="4909184"/>
            <a:ext cx="490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Vi</a:t>
            </a:r>
            <a:r>
              <a:rPr sz="1800" spc="-10" dirty="0">
                <a:latin typeface="Tahoma"/>
                <a:cs typeface="Tahoma"/>
              </a:rPr>
              <a:t>(</a:t>
            </a:r>
            <a:r>
              <a:rPr sz="1800" spc="-5" dirty="0"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219200" y="5250688"/>
            <a:ext cx="158750" cy="381635"/>
          </a:xfrm>
          <a:custGeom>
            <a:avLst/>
            <a:gdLst/>
            <a:ahLst/>
            <a:cxnLst/>
            <a:rect l="l" t="t" r="r" b="b"/>
            <a:pathLst>
              <a:path w="158750" h="381635">
                <a:moveTo>
                  <a:pt x="158496" y="0"/>
                </a:moveTo>
                <a:lnTo>
                  <a:pt x="0" y="197612"/>
                </a:lnTo>
                <a:lnTo>
                  <a:pt x="158496" y="381025"/>
                </a:lnTo>
                <a:lnTo>
                  <a:pt x="15849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219200" y="4800600"/>
            <a:ext cx="762000" cy="831215"/>
          </a:xfrm>
          <a:custGeom>
            <a:avLst/>
            <a:gdLst/>
            <a:ahLst/>
            <a:cxnLst/>
            <a:rect l="l" t="t" r="r" b="b"/>
            <a:pathLst>
              <a:path w="762000" h="831214">
                <a:moveTo>
                  <a:pt x="762000" y="323850"/>
                </a:moveTo>
                <a:lnTo>
                  <a:pt x="750965" y="268634"/>
                </a:lnTo>
                <a:lnTo>
                  <a:pt x="719081" y="216443"/>
                </a:lnTo>
                <a:lnTo>
                  <a:pt x="668177" y="168055"/>
                </a:lnTo>
                <a:lnTo>
                  <a:pt x="636164" y="145530"/>
                </a:lnTo>
                <a:lnTo>
                  <a:pt x="600082" y="124248"/>
                </a:lnTo>
                <a:lnTo>
                  <a:pt x="560159" y="104307"/>
                </a:lnTo>
                <a:lnTo>
                  <a:pt x="516624" y="85802"/>
                </a:lnTo>
                <a:lnTo>
                  <a:pt x="469706" y="68832"/>
                </a:lnTo>
                <a:lnTo>
                  <a:pt x="419633" y="53494"/>
                </a:lnTo>
                <a:lnTo>
                  <a:pt x="366635" y="39886"/>
                </a:lnTo>
                <a:lnTo>
                  <a:pt x="310939" y="28104"/>
                </a:lnTo>
                <a:lnTo>
                  <a:pt x="252774" y="18246"/>
                </a:lnTo>
                <a:lnTo>
                  <a:pt x="192369" y="10409"/>
                </a:lnTo>
                <a:lnTo>
                  <a:pt x="129952" y="4691"/>
                </a:lnTo>
                <a:lnTo>
                  <a:pt x="65753" y="1189"/>
                </a:lnTo>
                <a:lnTo>
                  <a:pt x="0" y="0"/>
                </a:lnTo>
                <a:lnTo>
                  <a:pt x="65753" y="1189"/>
                </a:lnTo>
                <a:lnTo>
                  <a:pt x="129952" y="4691"/>
                </a:lnTo>
                <a:lnTo>
                  <a:pt x="192369" y="10409"/>
                </a:lnTo>
                <a:lnTo>
                  <a:pt x="252774" y="18246"/>
                </a:lnTo>
                <a:lnTo>
                  <a:pt x="310939" y="28104"/>
                </a:lnTo>
                <a:lnTo>
                  <a:pt x="366635" y="39886"/>
                </a:lnTo>
                <a:lnTo>
                  <a:pt x="419633" y="53494"/>
                </a:lnTo>
                <a:lnTo>
                  <a:pt x="469706" y="68832"/>
                </a:lnTo>
                <a:lnTo>
                  <a:pt x="516624" y="85802"/>
                </a:lnTo>
                <a:lnTo>
                  <a:pt x="560159" y="104307"/>
                </a:lnTo>
                <a:lnTo>
                  <a:pt x="600082" y="124248"/>
                </a:lnTo>
                <a:lnTo>
                  <a:pt x="636164" y="145530"/>
                </a:lnTo>
                <a:lnTo>
                  <a:pt x="668177" y="168055"/>
                </a:lnTo>
                <a:lnTo>
                  <a:pt x="719081" y="216443"/>
                </a:lnTo>
                <a:lnTo>
                  <a:pt x="750965" y="268634"/>
                </a:lnTo>
                <a:lnTo>
                  <a:pt x="762000" y="323850"/>
                </a:lnTo>
                <a:lnTo>
                  <a:pt x="750502" y="380058"/>
                </a:lnTo>
                <a:lnTo>
                  <a:pt x="717190" y="433383"/>
                </a:lnTo>
                <a:lnTo>
                  <a:pt x="663838" y="482892"/>
                </a:lnTo>
                <a:lnTo>
                  <a:pt x="630200" y="505924"/>
                </a:lnTo>
                <a:lnTo>
                  <a:pt x="592216" y="527653"/>
                </a:lnTo>
                <a:lnTo>
                  <a:pt x="550109" y="547962"/>
                </a:lnTo>
                <a:lnTo>
                  <a:pt x="504099" y="566735"/>
                </a:lnTo>
                <a:lnTo>
                  <a:pt x="454408" y="583855"/>
                </a:lnTo>
                <a:lnTo>
                  <a:pt x="401258" y="599205"/>
                </a:lnTo>
                <a:lnTo>
                  <a:pt x="344870" y="612671"/>
                </a:lnTo>
                <a:lnTo>
                  <a:pt x="285466" y="624134"/>
                </a:lnTo>
                <a:lnTo>
                  <a:pt x="223267" y="633478"/>
                </a:lnTo>
                <a:lnTo>
                  <a:pt x="158496" y="640588"/>
                </a:lnTo>
                <a:lnTo>
                  <a:pt x="158496" y="831113"/>
                </a:lnTo>
                <a:lnTo>
                  <a:pt x="0" y="647700"/>
                </a:lnTo>
                <a:lnTo>
                  <a:pt x="158496" y="450088"/>
                </a:lnTo>
                <a:lnTo>
                  <a:pt x="158496" y="640588"/>
                </a:lnTo>
                <a:lnTo>
                  <a:pt x="223267" y="633478"/>
                </a:lnTo>
                <a:lnTo>
                  <a:pt x="285466" y="624134"/>
                </a:lnTo>
                <a:lnTo>
                  <a:pt x="344870" y="612671"/>
                </a:lnTo>
                <a:lnTo>
                  <a:pt x="401258" y="599205"/>
                </a:lnTo>
                <a:lnTo>
                  <a:pt x="454408" y="583855"/>
                </a:lnTo>
                <a:lnTo>
                  <a:pt x="504099" y="566735"/>
                </a:lnTo>
                <a:lnTo>
                  <a:pt x="550109" y="547962"/>
                </a:lnTo>
                <a:lnTo>
                  <a:pt x="592216" y="527653"/>
                </a:lnTo>
                <a:lnTo>
                  <a:pt x="630200" y="505924"/>
                </a:lnTo>
                <a:lnTo>
                  <a:pt x="663838" y="482892"/>
                </a:lnTo>
                <a:lnTo>
                  <a:pt x="717190" y="433383"/>
                </a:lnTo>
                <a:lnTo>
                  <a:pt x="750502" y="380058"/>
                </a:lnTo>
                <a:lnTo>
                  <a:pt x="759088" y="352256"/>
                </a:lnTo>
                <a:lnTo>
                  <a:pt x="762000" y="32385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374394" y="4909184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I(s)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69794" y="3929633"/>
            <a:ext cx="241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sL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66408" y="4721571"/>
            <a:ext cx="325755" cy="62166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1650" u="sng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spc="-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65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650">
              <a:latin typeface="Times New Roman"/>
              <a:cs typeface="Times New Roman"/>
            </a:endParaRPr>
          </a:p>
          <a:p>
            <a:pPr marL="31115">
              <a:lnSpc>
                <a:spcPct val="100000"/>
              </a:lnSpc>
              <a:spcBef>
                <a:spcPts val="365"/>
              </a:spcBef>
            </a:pPr>
            <a:r>
              <a:rPr sz="1650" i="1" spc="145" dirty="0">
                <a:latin typeface="Times New Roman"/>
                <a:cs typeface="Times New Roman"/>
              </a:rPr>
              <a:t>sC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11453" y="2688930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5">
                <a:moveTo>
                  <a:pt x="0" y="0"/>
                </a:moveTo>
                <a:lnTo>
                  <a:pt x="323183" y="0"/>
                </a:lnTo>
              </a:path>
            </a:pathLst>
          </a:custGeom>
          <a:ln w="13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495099" y="2279946"/>
            <a:ext cx="16002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spc="-70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74593" y="2460900"/>
            <a:ext cx="42100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45" dirty="0">
                <a:latin typeface="Times New Roman"/>
                <a:cs typeface="Times New Roman"/>
              </a:rPr>
              <a:t>I</a:t>
            </a:r>
            <a:r>
              <a:rPr sz="2250" i="1" spc="-409" dirty="0">
                <a:latin typeface="Times New Roman"/>
                <a:cs typeface="Times New Roman"/>
              </a:rPr>
              <a:t> </a:t>
            </a:r>
            <a:r>
              <a:rPr sz="2250" spc="-65" dirty="0">
                <a:latin typeface="Times New Roman"/>
                <a:cs typeface="Times New Roman"/>
              </a:rPr>
              <a:t>(s)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19196" y="2685398"/>
            <a:ext cx="304800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95" dirty="0">
                <a:latin typeface="Times New Roman"/>
                <a:cs typeface="Times New Roman"/>
              </a:rPr>
              <a:t>sC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955283" y="2460900"/>
            <a:ext cx="2412365" cy="370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i="1" spc="-60" dirty="0">
                <a:latin typeface="Times New Roman"/>
                <a:cs typeface="Times New Roman"/>
              </a:rPr>
              <a:t>Vi</a:t>
            </a:r>
            <a:r>
              <a:rPr sz="2250" spc="-60" dirty="0">
                <a:latin typeface="Times New Roman"/>
                <a:cs typeface="Times New Roman"/>
              </a:rPr>
              <a:t>(s) </a:t>
            </a:r>
            <a:r>
              <a:rPr sz="2250" spc="-75" dirty="0">
                <a:latin typeface="Symbol"/>
                <a:cs typeface="Symbol"/>
              </a:rPr>
              <a:t></a:t>
            </a:r>
            <a:r>
              <a:rPr sz="2250" spc="-75" dirty="0">
                <a:latin typeface="Times New Roman"/>
                <a:cs typeface="Times New Roman"/>
              </a:rPr>
              <a:t> </a:t>
            </a:r>
            <a:r>
              <a:rPr sz="2250" spc="-85" dirty="0">
                <a:latin typeface="Times New Roman"/>
                <a:cs typeface="Times New Roman"/>
              </a:rPr>
              <a:t>RI(s) </a:t>
            </a:r>
            <a:r>
              <a:rPr sz="2250" spc="-75" dirty="0">
                <a:latin typeface="Symbol"/>
                <a:cs typeface="Symbol"/>
              </a:rPr>
              <a:t></a:t>
            </a:r>
            <a:r>
              <a:rPr sz="2250" spc="-75" dirty="0">
                <a:latin typeface="Times New Roman"/>
                <a:cs typeface="Times New Roman"/>
              </a:rPr>
              <a:t> </a:t>
            </a:r>
            <a:r>
              <a:rPr sz="2250" spc="-90" dirty="0">
                <a:latin typeface="Times New Roman"/>
                <a:cs typeface="Times New Roman"/>
              </a:rPr>
              <a:t>sLI(s)</a:t>
            </a:r>
            <a:r>
              <a:rPr sz="2250" spc="-434" dirty="0">
                <a:latin typeface="Times New Roman"/>
                <a:cs typeface="Times New Roman"/>
              </a:rPr>
              <a:t> </a:t>
            </a:r>
            <a:r>
              <a:rPr sz="2250" spc="-75" dirty="0">
                <a:latin typeface="Symbol"/>
                <a:cs typeface="Symbol"/>
              </a:rPr>
              <a:t>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02970" y="3773752"/>
            <a:ext cx="285115" cy="3492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-95" dirty="0">
                <a:latin typeface="Times New Roman"/>
                <a:cs typeface="Times New Roman"/>
              </a:rPr>
              <a:t>sC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4592" y="3293469"/>
            <a:ext cx="8898255" cy="619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2320"/>
              </a:lnSpc>
              <a:spcBef>
                <a:spcPts val="125"/>
              </a:spcBef>
              <a:tabLst>
                <a:tab pos="6531609" algn="l"/>
              </a:tabLst>
            </a:pPr>
            <a:r>
              <a:rPr sz="2000" spc="-35" dirty="0">
                <a:latin typeface="Tahoma"/>
                <a:cs typeface="Tahoma"/>
              </a:rPr>
              <a:t>Taking </a:t>
            </a:r>
            <a:r>
              <a:rPr sz="2000" dirty="0">
                <a:latin typeface="Tahoma"/>
                <a:cs typeface="Tahoma"/>
              </a:rPr>
              <a:t>Laplace </a:t>
            </a:r>
            <a:r>
              <a:rPr sz="2000" spc="-5" dirty="0">
                <a:latin typeface="Tahoma"/>
                <a:cs typeface="Tahoma"/>
              </a:rPr>
              <a:t>transform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above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network	</a:t>
            </a:r>
            <a:r>
              <a:rPr sz="3000" u="heavy" baseline="-2222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3150" u="heavy" spc="-112" baseline="-2116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150" u="heavy" spc="232" baseline="-2116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3150" baseline="-21164">
              <a:latin typeface="Times New Roman"/>
              <a:cs typeface="Times New Roman"/>
            </a:endParaRPr>
          </a:p>
          <a:p>
            <a:pPr marL="4710430">
              <a:lnSpc>
                <a:spcPts val="2320"/>
              </a:lnSpc>
              <a:tabLst>
                <a:tab pos="6842759" algn="l"/>
              </a:tabLst>
            </a:pPr>
            <a:r>
              <a:rPr sz="2100" spc="-70" dirty="0">
                <a:latin typeface="Symbol"/>
                <a:cs typeface="Symbol"/>
              </a:rPr>
              <a:t></a:t>
            </a:r>
            <a:r>
              <a:rPr sz="2100" i="1" spc="-70" dirty="0">
                <a:latin typeface="Times New Roman"/>
                <a:cs typeface="Times New Roman"/>
              </a:rPr>
              <a:t>Vi</a:t>
            </a:r>
            <a:r>
              <a:rPr sz="2100" spc="-70" dirty="0">
                <a:latin typeface="Times New Roman"/>
                <a:cs typeface="Times New Roman"/>
              </a:rPr>
              <a:t>(s) </a:t>
            </a:r>
            <a:r>
              <a:rPr sz="2100" spc="-80" dirty="0">
                <a:latin typeface="Symbol"/>
                <a:cs typeface="Symbol"/>
              </a:rPr>
              <a:t></a:t>
            </a:r>
            <a:r>
              <a:rPr sz="2100" spc="-165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[R</a:t>
            </a:r>
            <a:r>
              <a:rPr sz="2100" spc="-40" dirty="0">
                <a:latin typeface="Symbol"/>
                <a:cs typeface="Symbol"/>
              </a:rPr>
              <a:t></a:t>
            </a:r>
            <a:r>
              <a:rPr sz="2100" spc="-190" dirty="0">
                <a:latin typeface="Times New Roman"/>
                <a:cs typeface="Times New Roman"/>
              </a:rPr>
              <a:t> </a:t>
            </a:r>
            <a:r>
              <a:rPr sz="2100" spc="-70" dirty="0">
                <a:latin typeface="Times New Roman"/>
                <a:cs typeface="Times New Roman"/>
              </a:rPr>
              <a:t>sL</a:t>
            </a:r>
            <a:r>
              <a:rPr sz="2100" spc="-70" dirty="0">
                <a:latin typeface="Symbol"/>
                <a:cs typeface="Symbol"/>
              </a:rPr>
              <a:t></a:t>
            </a:r>
            <a:r>
              <a:rPr sz="2100" spc="-70" dirty="0">
                <a:latin typeface="Times New Roman"/>
                <a:cs typeface="Times New Roman"/>
              </a:rPr>
              <a:t>	</a:t>
            </a:r>
            <a:r>
              <a:rPr sz="2100" spc="-45" dirty="0">
                <a:latin typeface="Times New Roman"/>
                <a:cs typeface="Times New Roman"/>
              </a:rPr>
              <a:t>]</a:t>
            </a:r>
            <a:r>
              <a:rPr sz="2100" i="1" spc="-45" dirty="0">
                <a:latin typeface="Times New Roman"/>
                <a:cs typeface="Times New Roman"/>
              </a:rPr>
              <a:t>I</a:t>
            </a:r>
            <a:r>
              <a:rPr sz="2100" i="1" spc="-320" dirty="0">
                <a:latin typeface="Times New Roman"/>
                <a:cs typeface="Times New Roman"/>
              </a:rPr>
              <a:t> </a:t>
            </a:r>
            <a:r>
              <a:rPr sz="2100" spc="-65" dirty="0">
                <a:latin typeface="Times New Roman"/>
                <a:cs typeface="Times New Roman"/>
              </a:rPr>
              <a:t>(s)</a:t>
            </a:r>
            <a:r>
              <a:rPr sz="2100" spc="-175" dirty="0">
                <a:latin typeface="Times New Roman"/>
                <a:cs typeface="Times New Roman"/>
              </a:rPr>
              <a:t> </a:t>
            </a:r>
            <a:r>
              <a:rPr sz="2100" spc="-80" dirty="0">
                <a:latin typeface="Symbol"/>
                <a:cs typeface="Symbol"/>
              </a:rPr>
              <a:t></a:t>
            </a:r>
            <a:r>
              <a:rPr sz="2100" spc="-175" dirty="0">
                <a:latin typeface="Times New Roman"/>
                <a:cs typeface="Times New Roman"/>
              </a:rPr>
              <a:t> </a:t>
            </a:r>
            <a:r>
              <a:rPr sz="2100" spc="-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80" dirty="0">
                <a:latin typeface="Symbol"/>
                <a:cs typeface="Symbol"/>
              </a:rPr>
              <a:t></a:t>
            </a:r>
            <a:r>
              <a:rPr sz="2100" spc="-175" dirty="0">
                <a:latin typeface="Times New Roman"/>
                <a:cs typeface="Times New Roman"/>
              </a:rPr>
              <a:t> </a:t>
            </a:r>
            <a:r>
              <a:rPr sz="2100" spc="-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80" dirty="0">
                <a:latin typeface="Symbol"/>
                <a:cs typeface="Symbol"/>
              </a:rPr>
              <a:t></a:t>
            </a:r>
            <a:r>
              <a:rPr sz="2100" spc="-175" dirty="0">
                <a:latin typeface="Times New Roman"/>
                <a:cs typeface="Times New Roman"/>
              </a:rPr>
              <a:t> </a:t>
            </a:r>
            <a:r>
              <a:rPr sz="2100" spc="-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80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175" dirty="0">
                <a:latin typeface="Times New Roman"/>
                <a:cs typeface="Times New Roman"/>
              </a:rPr>
              <a:t>(1)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07102" y="4356861"/>
            <a:ext cx="29787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Apply KVL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dirty="0">
                <a:latin typeface="Tahoma"/>
                <a:cs typeface="Tahoma"/>
              </a:rPr>
              <a:t>output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loop,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807200" y="5301115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>
                <a:moveTo>
                  <a:pt x="0" y="0"/>
                </a:moveTo>
                <a:lnTo>
                  <a:pt x="289009" y="0"/>
                </a:lnTo>
              </a:path>
            </a:pathLst>
          </a:custGeom>
          <a:ln w="129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880665" y="4915732"/>
            <a:ext cx="14541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11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813057" y="5297037"/>
            <a:ext cx="27495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-135" dirty="0">
                <a:latin typeface="Times New Roman"/>
                <a:cs typeface="Times New Roman"/>
              </a:rPr>
              <a:t>sC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29831" y="5085909"/>
            <a:ext cx="72771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-110" dirty="0">
                <a:latin typeface="Times New Roman"/>
                <a:cs typeface="Times New Roman"/>
              </a:rPr>
              <a:t>Vo</a:t>
            </a:r>
            <a:r>
              <a:rPr sz="2100" spc="-110" dirty="0">
                <a:latin typeface="Times New Roman"/>
                <a:cs typeface="Times New Roman"/>
              </a:rPr>
              <a:t>(s)</a:t>
            </a:r>
            <a:r>
              <a:rPr sz="2100" spc="-125" dirty="0">
                <a:latin typeface="Times New Roman"/>
                <a:cs typeface="Times New Roman"/>
              </a:rPr>
              <a:t> </a:t>
            </a:r>
            <a:r>
              <a:rPr sz="2100" spc="-12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130930" y="5085909"/>
            <a:ext cx="1713864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-75" dirty="0">
                <a:latin typeface="Times New Roman"/>
                <a:cs typeface="Times New Roman"/>
              </a:rPr>
              <a:t>I</a:t>
            </a:r>
            <a:r>
              <a:rPr sz="2100" i="1" spc="-335" dirty="0">
                <a:latin typeface="Times New Roman"/>
                <a:cs typeface="Times New Roman"/>
              </a:rPr>
              <a:t> </a:t>
            </a:r>
            <a:r>
              <a:rPr sz="2100" spc="-95" dirty="0">
                <a:latin typeface="Times New Roman"/>
                <a:cs typeface="Times New Roman"/>
              </a:rPr>
              <a:t>(s)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-120" dirty="0">
                <a:latin typeface="Symbol"/>
                <a:cs typeface="Symbol"/>
              </a:rPr>
              <a:t></a:t>
            </a:r>
            <a:r>
              <a:rPr sz="2100" spc="-190" dirty="0">
                <a:latin typeface="Times New Roman"/>
                <a:cs typeface="Times New Roman"/>
              </a:rPr>
              <a:t> </a:t>
            </a:r>
            <a:r>
              <a:rPr sz="2100" spc="-120" dirty="0">
                <a:latin typeface="Symbol"/>
                <a:cs typeface="Symbol"/>
              </a:rPr>
              <a:t></a:t>
            </a:r>
            <a:r>
              <a:rPr sz="2100" spc="-195" dirty="0">
                <a:latin typeface="Times New Roman"/>
                <a:cs typeface="Times New Roman"/>
              </a:rPr>
              <a:t> </a:t>
            </a:r>
            <a:r>
              <a:rPr sz="2100" spc="-120" dirty="0">
                <a:latin typeface="Symbol"/>
                <a:cs typeface="Symbol"/>
              </a:rPr>
              <a:t></a:t>
            </a:r>
            <a:r>
              <a:rPr sz="2100" spc="-190" dirty="0">
                <a:latin typeface="Times New Roman"/>
                <a:cs typeface="Times New Roman"/>
              </a:rPr>
              <a:t> </a:t>
            </a:r>
            <a:r>
              <a:rPr sz="2100" spc="-120" dirty="0">
                <a:latin typeface="Symbol"/>
                <a:cs typeface="Symbol"/>
              </a:rPr>
              <a:t></a:t>
            </a:r>
            <a:r>
              <a:rPr sz="2100" spc="-190" dirty="0">
                <a:latin typeface="Times New Roman"/>
                <a:cs typeface="Times New Roman"/>
              </a:rPr>
              <a:t> </a:t>
            </a:r>
            <a:r>
              <a:rPr sz="2100" spc="-120" dirty="0">
                <a:latin typeface="Symbol"/>
                <a:cs typeface="Symbol"/>
              </a:rPr>
              <a:t></a:t>
            </a:r>
            <a:r>
              <a:rPr sz="2100" spc="-195" dirty="0">
                <a:latin typeface="Times New Roman"/>
                <a:cs typeface="Times New Roman"/>
              </a:rPr>
              <a:t> </a:t>
            </a:r>
            <a:r>
              <a:rPr sz="2100" spc="-90" dirty="0">
                <a:latin typeface="Symbol"/>
                <a:cs typeface="Symbol"/>
              </a:rPr>
              <a:t></a:t>
            </a:r>
            <a:r>
              <a:rPr sz="2100" spc="-90" dirty="0">
                <a:latin typeface="Times New Roman"/>
                <a:cs typeface="Times New Roman"/>
              </a:rPr>
              <a:t>(2)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56" name="object 5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57" name="object 57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71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43863" y="1284179"/>
            <a:ext cx="352425" cy="0"/>
          </a:xfrm>
          <a:custGeom>
            <a:avLst/>
            <a:gdLst/>
            <a:ahLst/>
            <a:cxnLst/>
            <a:rect l="l" t="t" r="r" b="b"/>
            <a:pathLst>
              <a:path w="352425">
                <a:moveTo>
                  <a:pt x="0" y="0"/>
                </a:moveTo>
                <a:lnTo>
                  <a:pt x="352278" y="0"/>
                </a:lnTo>
              </a:path>
            </a:pathLst>
          </a:custGeom>
          <a:ln w="5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40894" y="1817268"/>
            <a:ext cx="351790" cy="0"/>
          </a:xfrm>
          <a:custGeom>
            <a:avLst/>
            <a:gdLst/>
            <a:ahLst/>
            <a:cxnLst/>
            <a:rect l="l" t="t" r="r" b="b"/>
            <a:pathLst>
              <a:path w="351790">
                <a:moveTo>
                  <a:pt x="0" y="0"/>
                </a:moveTo>
                <a:lnTo>
                  <a:pt x="351640" y="0"/>
                </a:lnTo>
              </a:path>
            </a:pathLst>
          </a:custGeom>
          <a:ln w="51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1346" y="1539978"/>
            <a:ext cx="1916430" cy="0"/>
          </a:xfrm>
          <a:custGeom>
            <a:avLst/>
            <a:gdLst/>
            <a:ahLst/>
            <a:cxnLst/>
            <a:rect l="l" t="t" r="r" b="b"/>
            <a:pathLst>
              <a:path w="1916429">
                <a:moveTo>
                  <a:pt x="0" y="0"/>
                </a:moveTo>
                <a:lnTo>
                  <a:pt x="1916066" y="0"/>
                </a:lnTo>
              </a:path>
            </a:pathLst>
          </a:custGeom>
          <a:ln w="103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35799" y="977853"/>
            <a:ext cx="1695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30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3252" y="1111999"/>
            <a:ext cx="865505" cy="4470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0050">
              <a:lnSpc>
                <a:spcPts val="1645"/>
              </a:lnSpc>
              <a:spcBef>
                <a:spcPts val="125"/>
              </a:spcBef>
            </a:pPr>
            <a:r>
              <a:rPr sz="1650" i="1" spc="204" dirty="0">
                <a:latin typeface="Times New Roman"/>
                <a:cs typeface="Times New Roman"/>
              </a:rPr>
              <a:t>I</a:t>
            </a:r>
            <a:r>
              <a:rPr sz="1650" i="1" spc="-225" dirty="0">
                <a:latin typeface="Times New Roman"/>
                <a:cs typeface="Times New Roman"/>
              </a:rPr>
              <a:t> </a:t>
            </a:r>
            <a:r>
              <a:rPr sz="1650" spc="265" dirty="0">
                <a:latin typeface="Times New Roman"/>
                <a:cs typeface="Times New Roman"/>
              </a:rPr>
              <a:t>(</a:t>
            </a:r>
            <a:r>
              <a:rPr sz="1650" i="1" spc="265" dirty="0">
                <a:latin typeface="Times New Roman"/>
                <a:cs typeface="Times New Roman"/>
              </a:rPr>
              <a:t>s</a:t>
            </a:r>
            <a:r>
              <a:rPr sz="1650" spc="265" dirty="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650" i="1" spc="320" dirty="0">
                <a:latin typeface="Times New Roman"/>
                <a:cs typeface="Times New Roman"/>
              </a:rPr>
              <a:t>sC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0284" y="1811022"/>
            <a:ext cx="32893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320" dirty="0">
                <a:latin typeface="Times New Roman"/>
                <a:cs typeface="Times New Roman"/>
              </a:rPr>
              <a:t>sC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9867" y="1188507"/>
            <a:ext cx="951865" cy="6267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650" i="1" u="sng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Vo</a:t>
            </a:r>
            <a:r>
              <a:rPr sz="1650" u="sng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(s)</a:t>
            </a:r>
            <a:r>
              <a:rPr sz="1650" spc="275" dirty="0">
                <a:latin typeface="Times New Roman"/>
                <a:cs typeface="Times New Roman"/>
              </a:rPr>
              <a:t> </a:t>
            </a:r>
            <a:r>
              <a:rPr sz="2475" spc="502" baseline="-35353" dirty="0">
                <a:latin typeface="Symbol"/>
                <a:cs typeface="Symbol"/>
              </a:rPr>
              <a:t></a:t>
            </a:r>
            <a:endParaRPr sz="2475" baseline="-35353">
              <a:latin typeface="Symbol"/>
              <a:cs typeface="Symbol"/>
            </a:endParaRPr>
          </a:p>
          <a:p>
            <a:pPr marL="66675">
              <a:lnSpc>
                <a:spcPct val="100000"/>
              </a:lnSpc>
              <a:spcBef>
                <a:spcPts val="385"/>
              </a:spcBef>
            </a:pPr>
            <a:r>
              <a:rPr sz="1650" i="1" spc="245" dirty="0">
                <a:latin typeface="Times New Roman"/>
                <a:cs typeface="Times New Roman"/>
              </a:rPr>
              <a:t>Vi</a:t>
            </a:r>
            <a:r>
              <a:rPr sz="1650" spc="245" dirty="0">
                <a:latin typeface="Times New Roman"/>
                <a:cs typeface="Times New Roman"/>
              </a:rPr>
              <a:t>(s)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9183" y="1644652"/>
            <a:ext cx="19856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176020" algn="l"/>
              </a:tabLst>
            </a:pPr>
            <a:r>
              <a:rPr sz="1650" spc="365" dirty="0">
                <a:latin typeface="Times New Roman"/>
                <a:cs typeface="Times New Roman"/>
              </a:rPr>
              <a:t>[R</a:t>
            </a:r>
            <a:r>
              <a:rPr sz="1650" spc="365" dirty="0">
                <a:latin typeface="Symbol"/>
                <a:cs typeface="Symbol"/>
              </a:rPr>
              <a:t>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330" dirty="0">
                <a:latin typeface="Times New Roman"/>
                <a:cs typeface="Times New Roman"/>
              </a:rPr>
              <a:t>sL</a:t>
            </a:r>
            <a:r>
              <a:rPr sz="1650" spc="330" dirty="0">
                <a:latin typeface="Symbol"/>
                <a:cs typeface="Symbol"/>
              </a:rPr>
              <a:t></a:t>
            </a:r>
            <a:r>
              <a:rPr sz="1650" spc="330" dirty="0">
                <a:latin typeface="Times New Roman"/>
                <a:cs typeface="Times New Roman"/>
              </a:rPr>
              <a:t>	</a:t>
            </a:r>
            <a:r>
              <a:rPr sz="2475" spc="457" baseline="35353" dirty="0">
                <a:latin typeface="Times New Roman"/>
                <a:cs typeface="Times New Roman"/>
              </a:rPr>
              <a:t>1 </a:t>
            </a:r>
            <a:r>
              <a:rPr sz="1650" spc="204" dirty="0">
                <a:latin typeface="Times New Roman"/>
                <a:cs typeface="Times New Roman"/>
              </a:rPr>
              <a:t>]</a:t>
            </a:r>
            <a:r>
              <a:rPr sz="1650" spc="-90" dirty="0">
                <a:latin typeface="Times New Roman"/>
                <a:cs typeface="Times New Roman"/>
              </a:rPr>
              <a:t> </a:t>
            </a:r>
            <a:r>
              <a:rPr sz="1650" spc="190" dirty="0">
                <a:latin typeface="Times New Roman"/>
                <a:cs typeface="Times New Roman"/>
              </a:rPr>
              <a:t>I(s)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732790"/>
            <a:ext cx="3855720" cy="985519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spc="-10" dirty="0">
                <a:latin typeface="Tahoma"/>
                <a:cs typeface="Tahoma"/>
              </a:rPr>
              <a:t>From </a:t>
            </a:r>
            <a:r>
              <a:rPr sz="1800" spc="-5" dirty="0">
                <a:latin typeface="Tahoma"/>
                <a:cs typeface="Tahoma"/>
              </a:rPr>
              <a:t>equation </a:t>
            </a:r>
            <a:r>
              <a:rPr sz="1800" dirty="0">
                <a:latin typeface="Tahoma"/>
                <a:cs typeface="Tahoma"/>
              </a:rPr>
              <a:t>1 and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2,</a:t>
            </a:r>
            <a:endParaRPr sz="1800">
              <a:latin typeface="Tahoma"/>
              <a:cs typeface="Tahoma"/>
            </a:endParaRPr>
          </a:p>
          <a:p>
            <a:pPr marL="1293495">
              <a:lnSpc>
                <a:spcPct val="100000"/>
              </a:lnSpc>
              <a:spcBef>
                <a:spcPts val="1440"/>
              </a:spcBef>
            </a:pPr>
            <a:r>
              <a:rPr sz="2400" spc="-40" dirty="0">
                <a:latin typeface="Tahoma"/>
                <a:cs typeface="Tahoma"/>
              </a:rPr>
              <a:t>Transfer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Function=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46704" y="2571027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474" y="0"/>
                </a:lnTo>
              </a:path>
            </a:pathLst>
          </a:custGeom>
          <a:ln w="5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88727" y="3088590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474" y="0"/>
                </a:lnTo>
              </a:path>
            </a:pathLst>
          </a:custGeom>
          <a:ln w="50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50767" y="2790410"/>
            <a:ext cx="41719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00" spc="275" dirty="0">
                <a:latin typeface="Times New Roman"/>
                <a:cs typeface="Times New Roman"/>
              </a:rPr>
              <a:t>1</a:t>
            </a:r>
            <a:r>
              <a:rPr sz="1600" spc="409" dirty="0">
                <a:latin typeface="Times New Roman"/>
                <a:cs typeface="Times New Roman"/>
              </a:rPr>
              <a:t> </a:t>
            </a:r>
            <a:r>
              <a:rPr sz="2400" spc="277" baseline="-36458" dirty="0">
                <a:latin typeface="Times New Roman"/>
                <a:cs typeface="Times New Roman"/>
              </a:rPr>
              <a:t>]</a:t>
            </a:r>
            <a:endParaRPr sz="2400" baseline="-36458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97049" y="3082156"/>
            <a:ext cx="31559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i="1" spc="290" dirty="0">
                <a:latin typeface="Times New Roman"/>
                <a:cs typeface="Times New Roman"/>
              </a:rPr>
              <a:t>sC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24692" y="2229829"/>
            <a:ext cx="1755139" cy="60833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26060" algn="ctr">
              <a:lnSpc>
                <a:spcPct val="100000"/>
              </a:lnSpc>
              <a:spcBef>
                <a:spcPts val="465"/>
              </a:spcBef>
            </a:pPr>
            <a:r>
              <a:rPr sz="1600" spc="27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75"/>
              </a:spcBef>
              <a:tabLst>
                <a:tab pos="842644" algn="l"/>
                <a:tab pos="1703705" algn="l"/>
              </a:tabLst>
            </a:pPr>
            <a:r>
              <a:rPr sz="2400" spc="457" baseline="-24305" dirty="0">
                <a:latin typeface="Symbol"/>
                <a:cs typeface="Symbol"/>
              </a:rPr>
              <a:t></a:t>
            </a:r>
            <a:r>
              <a:rPr sz="1600" u="sng" spc="30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1600" i="1" u="sng" spc="2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84647" y="2920631"/>
            <a:ext cx="953769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340" dirty="0">
                <a:latin typeface="Times New Roman"/>
                <a:cs typeface="Times New Roman"/>
              </a:rPr>
              <a:t>[R</a:t>
            </a:r>
            <a:r>
              <a:rPr sz="1600" spc="340" dirty="0">
                <a:latin typeface="Symbol"/>
                <a:cs typeface="Symbol"/>
              </a:rPr>
              <a:t>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305" dirty="0">
                <a:latin typeface="Times New Roman"/>
                <a:cs typeface="Times New Roman"/>
              </a:rPr>
              <a:t>sL</a:t>
            </a:r>
            <a:r>
              <a:rPr sz="1600" spc="305" dirty="0">
                <a:latin typeface="Symbol"/>
                <a:cs typeface="Symbol"/>
              </a:rPr>
              <a:t>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01561" y="114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799" y="0"/>
                </a:moveTo>
                <a:lnTo>
                  <a:pt x="0" y="304800"/>
                </a:lnTo>
              </a:path>
            </a:pathLst>
          </a:custGeom>
          <a:ln w="3505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34961" y="1677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304800"/>
                </a:lnTo>
              </a:path>
            </a:pathLst>
          </a:custGeom>
          <a:ln w="3505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38717" y="3837654"/>
            <a:ext cx="275590" cy="0"/>
          </a:xfrm>
          <a:custGeom>
            <a:avLst/>
            <a:gdLst/>
            <a:ahLst/>
            <a:cxnLst/>
            <a:rect l="l" t="t" r="r" b="b"/>
            <a:pathLst>
              <a:path w="275589">
                <a:moveTo>
                  <a:pt x="0" y="0"/>
                </a:moveTo>
                <a:lnTo>
                  <a:pt x="275388" y="0"/>
                </a:lnTo>
              </a:path>
            </a:pathLst>
          </a:custGeom>
          <a:ln w="46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6607" y="4340583"/>
            <a:ext cx="1380490" cy="0"/>
          </a:xfrm>
          <a:custGeom>
            <a:avLst/>
            <a:gdLst/>
            <a:ahLst/>
            <a:cxnLst/>
            <a:rect l="l" t="t" r="r" b="b"/>
            <a:pathLst>
              <a:path w="1380490">
                <a:moveTo>
                  <a:pt x="0" y="0"/>
                </a:moveTo>
                <a:lnTo>
                  <a:pt x="1380063" y="0"/>
                </a:lnTo>
              </a:path>
            </a:pathLst>
          </a:custGeom>
          <a:ln w="46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08256" y="3520551"/>
            <a:ext cx="1752600" cy="10687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2880" algn="ctr">
              <a:lnSpc>
                <a:spcPct val="100000"/>
              </a:lnSpc>
              <a:spcBef>
                <a:spcPts val="425"/>
              </a:spcBef>
            </a:pPr>
            <a:r>
              <a:rPr sz="1500" spc="12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295275" marR="68580" indent="-219710">
              <a:lnSpc>
                <a:spcPct val="101699"/>
              </a:lnSpc>
              <a:spcBef>
                <a:spcPts val="295"/>
              </a:spcBef>
              <a:tabLst>
                <a:tab pos="847725" algn="l"/>
                <a:tab pos="1675764" algn="l"/>
              </a:tabLst>
            </a:pPr>
            <a:r>
              <a:rPr sz="2250" spc="195" baseline="-24074" dirty="0">
                <a:latin typeface="Symbol"/>
                <a:cs typeface="Symbol"/>
              </a:rPr>
              <a:t></a:t>
            </a:r>
            <a:r>
              <a:rPr sz="1500" u="sng" spc="13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1500" i="1" u="sng" spc="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 	</a:t>
            </a:r>
            <a:r>
              <a:rPr sz="1500" i="1" dirty="0">
                <a:latin typeface="Times New Roman"/>
                <a:cs typeface="Times New Roman"/>
              </a:rPr>
              <a:t> </a:t>
            </a:r>
            <a:r>
              <a:rPr sz="1500" i="1" spc="140" dirty="0">
                <a:latin typeface="Times New Roman"/>
                <a:cs typeface="Times New Roman"/>
              </a:rPr>
              <a:t>sCR</a:t>
            </a:r>
            <a:r>
              <a:rPr sz="1500" i="1" spc="2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Symbol"/>
                <a:cs typeface="Symbol"/>
              </a:rPr>
              <a:t>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i="1" spc="135" dirty="0">
                <a:latin typeface="Times New Roman"/>
                <a:cs typeface="Times New Roman"/>
              </a:rPr>
              <a:t>s</a:t>
            </a:r>
            <a:r>
              <a:rPr sz="1275" spc="202" baseline="42483" dirty="0">
                <a:latin typeface="Times New Roman"/>
                <a:cs typeface="Times New Roman"/>
              </a:rPr>
              <a:t>2</a:t>
            </a:r>
            <a:r>
              <a:rPr sz="1275" spc="-60" baseline="42483" dirty="0">
                <a:latin typeface="Times New Roman"/>
                <a:cs typeface="Times New Roman"/>
              </a:rPr>
              <a:t> </a:t>
            </a:r>
            <a:r>
              <a:rPr sz="1500" i="1" spc="155" dirty="0">
                <a:latin typeface="Times New Roman"/>
                <a:cs typeface="Times New Roman"/>
              </a:rPr>
              <a:t>LC</a:t>
            </a:r>
            <a:r>
              <a:rPr sz="1500" i="1" spc="40" dirty="0">
                <a:latin typeface="Times New Roman"/>
                <a:cs typeface="Times New Roman"/>
              </a:rPr>
              <a:t> </a:t>
            </a:r>
            <a:r>
              <a:rPr sz="1500" spc="130" dirty="0">
                <a:latin typeface="Symbol"/>
                <a:cs typeface="Symbol"/>
              </a:rPr>
              <a:t></a:t>
            </a:r>
            <a:r>
              <a:rPr sz="1500" spc="-200" dirty="0">
                <a:latin typeface="Times New Roman"/>
                <a:cs typeface="Times New Roman"/>
              </a:rPr>
              <a:t> </a:t>
            </a:r>
            <a:r>
              <a:rPr sz="1500" spc="12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179705" algn="ctr">
              <a:lnSpc>
                <a:spcPct val="100000"/>
              </a:lnSpc>
              <a:spcBef>
                <a:spcPts val="325"/>
              </a:spcBef>
            </a:pPr>
            <a:r>
              <a:rPr sz="1500" i="1" spc="130" dirty="0">
                <a:latin typeface="Times New Roman"/>
                <a:cs typeface="Times New Roman"/>
              </a:rPr>
              <a:t>sC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612342" y="5115276"/>
            <a:ext cx="1692275" cy="0"/>
          </a:xfrm>
          <a:custGeom>
            <a:avLst/>
            <a:gdLst/>
            <a:ahLst/>
            <a:cxnLst/>
            <a:rect l="l" t="t" r="r" b="b"/>
            <a:pathLst>
              <a:path w="1692275">
                <a:moveTo>
                  <a:pt x="0" y="0"/>
                </a:moveTo>
                <a:lnTo>
                  <a:pt x="1692255" y="0"/>
                </a:lnTo>
              </a:path>
            </a:pathLst>
          </a:custGeom>
          <a:ln w="11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76882" y="4777085"/>
            <a:ext cx="16637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18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73406" y="4925713"/>
            <a:ext cx="179705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195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95521" y="5113399"/>
            <a:ext cx="176403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850" i="1" spc="180" dirty="0">
                <a:latin typeface="Times New Roman"/>
                <a:cs typeface="Times New Roman"/>
              </a:rPr>
              <a:t>sCR</a:t>
            </a:r>
            <a:r>
              <a:rPr sz="1850" i="1" spc="-50" dirty="0">
                <a:latin typeface="Times New Roman"/>
                <a:cs typeface="Times New Roman"/>
              </a:rPr>
              <a:t> </a:t>
            </a:r>
            <a:r>
              <a:rPr sz="1850" spc="195" dirty="0">
                <a:latin typeface="Symbol"/>
                <a:cs typeface="Symbol"/>
              </a:rPr>
              <a:t>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i="1" spc="175" dirty="0">
                <a:latin typeface="Times New Roman"/>
                <a:cs typeface="Times New Roman"/>
              </a:rPr>
              <a:t>s</a:t>
            </a:r>
            <a:r>
              <a:rPr sz="1575" spc="262" baseline="44973" dirty="0">
                <a:latin typeface="Times New Roman"/>
                <a:cs typeface="Times New Roman"/>
              </a:rPr>
              <a:t>2</a:t>
            </a:r>
            <a:r>
              <a:rPr sz="1575" spc="-75" baseline="44973" dirty="0">
                <a:latin typeface="Times New Roman"/>
                <a:cs typeface="Times New Roman"/>
              </a:rPr>
              <a:t> </a:t>
            </a:r>
            <a:r>
              <a:rPr sz="1850" i="1" spc="210" dirty="0">
                <a:latin typeface="Times New Roman"/>
                <a:cs typeface="Times New Roman"/>
              </a:rPr>
              <a:t>LC</a:t>
            </a:r>
            <a:r>
              <a:rPr sz="1850" i="1" spc="25" dirty="0">
                <a:latin typeface="Times New Roman"/>
                <a:cs typeface="Times New Roman"/>
              </a:rPr>
              <a:t> </a:t>
            </a:r>
            <a:r>
              <a:rPr sz="1850" spc="195" dirty="0">
                <a:latin typeface="Symbol"/>
                <a:cs typeface="Symbol"/>
              </a:rPr>
              <a:t></a:t>
            </a:r>
            <a:r>
              <a:rPr sz="1850" spc="-270" dirty="0">
                <a:latin typeface="Times New Roman"/>
                <a:cs typeface="Times New Roman"/>
              </a:rPr>
              <a:t> </a:t>
            </a:r>
            <a:r>
              <a:rPr sz="1850" spc="18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57158" y="6297612"/>
            <a:ext cx="1503680" cy="0"/>
          </a:xfrm>
          <a:custGeom>
            <a:avLst/>
            <a:gdLst/>
            <a:ahLst/>
            <a:cxnLst/>
            <a:rect l="l" t="t" r="r" b="b"/>
            <a:pathLst>
              <a:path w="1503679">
                <a:moveTo>
                  <a:pt x="0" y="0"/>
                </a:moveTo>
                <a:lnTo>
                  <a:pt x="15034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334993" y="5918737"/>
            <a:ext cx="15049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7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43460" y="6085943"/>
            <a:ext cx="16256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7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37962" y="6297088"/>
            <a:ext cx="157607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00" i="1" dirty="0">
                <a:latin typeface="Times New Roman"/>
                <a:cs typeface="Times New Roman"/>
              </a:rPr>
              <a:t>s</a:t>
            </a:r>
            <a:r>
              <a:rPr sz="1800" baseline="43981" dirty="0">
                <a:latin typeface="Times New Roman"/>
                <a:cs typeface="Times New Roman"/>
              </a:rPr>
              <a:t>2 </a:t>
            </a:r>
            <a:r>
              <a:rPr sz="2100" i="1" spc="-95" dirty="0">
                <a:latin typeface="Times New Roman"/>
                <a:cs typeface="Times New Roman"/>
              </a:rPr>
              <a:t>LC </a:t>
            </a:r>
            <a:r>
              <a:rPr sz="2100" spc="-75" dirty="0">
                <a:latin typeface="Symbol"/>
                <a:cs typeface="Symbol"/>
              </a:rPr>
              <a:t>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i="1" spc="-95" dirty="0">
                <a:latin typeface="Times New Roman"/>
                <a:cs typeface="Times New Roman"/>
              </a:rPr>
              <a:t>sCR</a:t>
            </a:r>
            <a:r>
              <a:rPr sz="2100" i="1" spc="-34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1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5940" y="6418884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dirty="0" smtClean="0">
                <a:latin typeface="Tahoma"/>
                <a:cs typeface="Tahoma"/>
              </a:rPr>
              <a:t> 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71365" y="6418884"/>
            <a:ext cx="10026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dirty="0" smtClean="0">
                <a:latin typeface="Tahoma"/>
                <a:cs typeface="Tahoma"/>
              </a:rPr>
              <a:t> 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87333" y="6418884"/>
            <a:ext cx="22097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80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342" y="136347"/>
            <a:ext cx="71208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</a:t>
            </a:r>
            <a:r>
              <a:rPr dirty="0"/>
              <a:t>I – </a:t>
            </a:r>
            <a:r>
              <a:rPr spc="-5" dirty="0"/>
              <a:t>Introduction </a:t>
            </a:r>
            <a:r>
              <a:rPr spc="-15" dirty="0"/>
              <a:t>to </a:t>
            </a:r>
            <a:r>
              <a:rPr spc="-10" dirty="0"/>
              <a:t>Control</a:t>
            </a:r>
            <a:r>
              <a:rPr spc="-6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0385" y="821563"/>
            <a:ext cx="1200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4BC96"/>
                </a:solidFill>
                <a:latin typeface="Calibri"/>
                <a:cs typeface="Calibri"/>
              </a:rPr>
              <a:t>(4</a:t>
            </a:r>
            <a:r>
              <a:rPr sz="2400" spc="-10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744906"/>
            <a:ext cx="8988425" cy="24834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C4BC96"/>
                </a:solidFill>
                <a:latin typeface="Calibri"/>
                <a:cs typeface="Calibri"/>
              </a:rPr>
              <a:t>Introduction </a:t>
            </a:r>
            <a:r>
              <a:rPr sz="2400" spc="-15" dirty="0">
                <a:solidFill>
                  <a:srgbClr val="C4BC96"/>
                </a:solidFill>
                <a:latin typeface="Calibri"/>
                <a:cs typeface="Calibri"/>
              </a:rPr>
              <a:t>to Control</a:t>
            </a:r>
            <a:r>
              <a:rPr sz="2400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</a:t>
            </a:r>
            <a:r>
              <a:rPr sz="2000" spc="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Examples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of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Open Loop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diagrams,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examples,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Comparison, Linear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Non-linear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Varying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In-varying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(AC and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System),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5626" y="3272104"/>
            <a:ext cx="12020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4BC96"/>
                </a:solidFill>
                <a:latin typeface="Calibri"/>
                <a:cs typeface="Calibri"/>
              </a:rPr>
              <a:t>(4</a:t>
            </a:r>
            <a:r>
              <a:rPr sz="2400" spc="-9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194987"/>
            <a:ext cx="8987790" cy="18141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400" spc="-35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4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400" spc="-40" dirty="0">
                <a:solidFill>
                  <a:srgbClr val="C4BC96"/>
                </a:solidFill>
                <a:latin typeface="Calibri"/>
                <a:cs typeface="Calibri"/>
              </a:rPr>
              <a:t>Transfer</a:t>
            </a:r>
            <a:r>
              <a:rPr sz="2400" spc="3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000" spc="-25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Signifiance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 :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Definition, Derivation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Open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Control System,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Differential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Equations and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RC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RLC</a:t>
            </a:r>
            <a:r>
              <a:rPr sz="2000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Circuit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976419"/>
            <a:ext cx="8989060" cy="16592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712709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Block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 Diagram</a:t>
            </a:r>
            <a:r>
              <a:rPr sz="2400" b="1" spc="-15" dirty="0">
                <a:solidFill>
                  <a:srgbClr val="C4BC96"/>
                </a:solidFill>
                <a:latin typeface="Calibri"/>
                <a:cs typeface="Calibri"/>
              </a:rPr>
              <a:t> Algebra	</a:t>
            </a:r>
            <a:r>
              <a:rPr sz="2400" b="1" spc="-5" dirty="0">
                <a:solidFill>
                  <a:srgbClr val="C4BC96"/>
                </a:solidFill>
                <a:latin typeface="Calibri"/>
                <a:cs typeface="Calibri"/>
              </a:rPr>
              <a:t>(8</a:t>
            </a:r>
            <a:r>
              <a:rPr sz="2400" b="1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b="1" spc="-10" dirty="0">
                <a:latin typeface="Calibri"/>
                <a:cs typeface="Calibri"/>
              </a:rPr>
              <a:t>Order </a:t>
            </a:r>
            <a:r>
              <a:rPr sz="2000" b="1" dirty="0">
                <a:latin typeface="Calibri"/>
                <a:cs typeface="Calibri"/>
              </a:rPr>
              <a:t>of a </a:t>
            </a:r>
            <a:r>
              <a:rPr sz="2000" b="1" spc="-20" dirty="0">
                <a:latin typeface="Calibri"/>
                <a:cs typeface="Calibri"/>
              </a:rPr>
              <a:t>System </a:t>
            </a:r>
            <a:r>
              <a:rPr sz="2000" b="1" dirty="0">
                <a:latin typeface="Calibri"/>
                <a:cs typeface="Calibri"/>
              </a:rPr>
              <a:t>: </a:t>
            </a:r>
            <a:r>
              <a:rPr sz="2000" b="1" spc="-5" dirty="0">
                <a:latin typeface="Calibri"/>
                <a:cs typeface="Calibri"/>
              </a:rPr>
              <a:t>Definition, 0,1,2 order </a:t>
            </a:r>
            <a:r>
              <a:rPr sz="2000" b="1" spc="-15" dirty="0">
                <a:latin typeface="Calibri"/>
                <a:cs typeface="Calibri"/>
              </a:rPr>
              <a:t>system </a:t>
            </a:r>
            <a:r>
              <a:rPr sz="2000" b="1" spc="-10" dirty="0">
                <a:latin typeface="Calibri"/>
                <a:cs typeface="Calibri"/>
              </a:rPr>
              <a:t>Standard </a:t>
            </a:r>
            <a:r>
              <a:rPr sz="2000" b="1" spc="-5" dirty="0">
                <a:latin typeface="Calibri"/>
                <a:cs typeface="Calibri"/>
              </a:rPr>
              <a:t>equation, </a:t>
            </a:r>
            <a:r>
              <a:rPr sz="2000" b="1" spc="-10" dirty="0">
                <a:latin typeface="Calibri"/>
                <a:cs typeface="Calibri"/>
              </a:rPr>
              <a:t>Practical  </a:t>
            </a:r>
            <a:r>
              <a:rPr sz="2000" b="1" spc="-5" dirty="0">
                <a:latin typeface="Calibri"/>
                <a:cs typeface="Calibri"/>
              </a:rPr>
              <a:t>Examples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ts val="2275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Technique: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Need,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Reduction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Rules,</a:t>
            </a: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Problems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ts val="1315"/>
              </a:lnSpc>
              <a:tabLst>
                <a:tab pos="4100829" algn="l"/>
                <a:tab pos="8360409" algn="l"/>
              </a:tabLst>
            </a:pP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	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	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81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163091"/>
            <a:ext cx="8301990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order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20" dirty="0">
                <a:latin typeface="Calibri"/>
                <a:cs typeface="Calibri"/>
              </a:rPr>
              <a:t>control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defined </a:t>
            </a:r>
            <a:r>
              <a:rPr sz="2800" spc="5" dirty="0">
                <a:latin typeface="Calibri"/>
                <a:cs typeface="Calibri"/>
              </a:rPr>
              <a:t>as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highest  </a:t>
            </a:r>
            <a:r>
              <a:rPr sz="2800" spc="-15" dirty="0">
                <a:latin typeface="Calibri"/>
                <a:cs typeface="Calibri"/>
              </a:rPr>
              <a:t>power </a:t>
            </a:r>
            <a:r>
              <a:rPr sz="2800" spc="-5" dirty="0">
                <a:latin typeface="Calibri"/>
                <a:cs typeface="Calibri"/>
              </a:rPr>
              <a:t>of s </a:t>
            </a:r>
            <a:r>
              <a:rPr sz="2800" spc="-15" dirty="0">
                <a:latin typeface="Calibri"/>
                <a:cs typeface="Calibri"/>
              </a:rPr>
              <a:t>present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denominator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closed loop  </a:t>
            </a:r>
            <a:r>
              <a:rPr sz="2800" spc="-25" dirty="0">
                <a:latin typeface="Calibri"/>
                <a:cs typeface="Calibri"/>
              </a:rPr>
              <a:t>transfer </a:t>
            </a:r>
            <a:r>
              <a:rPr sz="2800" spc="-5" dirty="0">
                <a:latin typeface="Calibri"/>
                <a:cs typeface="Calibri"/>
              </a:rPr>
              <a:t>function G(s) of </a:t>
            </a:r>
            <a:r>
              <a:rPr sz="2800" spc="-10" dirty="0">
                <a:latin typeface="Calibri"/>
                <a:cs typeface="Calibri"/>
              </a:rPr>
              <a:t>unity </a:t>
            </a:r>
            <a:r>
              <a:rPr sz="2800" spc="-15" dirty="0">
                <a:latin typeface="Calibri"/>
                <a:cs typeface="Calibri"/>
              </a:rPr>
              <a:t>feedback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27463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Order </a:t>
            </a:r>
            <a:r>
              <a:rPr dirty="0"/>
              <a:t>of</a:t>
            </a:r>
            <a:r>
              <a:rPr spc="-75" dirty="0"/>
              <a:t> </a:t>
            </a:r>
            <a:r>
              <a:rPr spc="-25" dirty="0"/>
              <a:t>System</a:t>
            </a: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74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4376"/>
            <a:ext cx="654240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-5" dirty="0">
                <a:solidFill>
                  <a:srgbClr val="000000"/>
                </a:solidFill>
                <a:latin typeface="Calibri"/>
                <a:cs typeface="Calibri"/>
              </a:rPr>
              <a:t>Example1: </a:t>
            </a: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Determine order </a:t>
            </a:r>
            <a:r>
              <a:rPr sz="2900" b="0" spc="-5" dirty="0">
                <a:solidFill>
                  <a:srgbClr val="000000"/>
                </a:solidFill>
                <a:latin typeface="Calibri"/>
                <a:cs typeface="Calibri"/>
              </a:rPr>
              <a:t>of given</a:t>
            </a:r>
            <a:r>
              <a:rPr sz="2900" b="0" spc="-1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900" b="0" spc="-25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93442" y="2476045"/>
            <a:ext cx="3068955" cy="0"/>
          </a:xfrm>
          <a:custGeom>
            <a:avLst/>
            <a:gdLst/>
            <a:ahLst/>
            <a:cxnLst/>
            <a:rect l="l" t="t" r="r" b="b"/>
            <a:pathLst>
              <a:path w="3068954">
                <a:moveTo>
                  <a:pt x="0" y="0"/>
                </a:moveTo>
                <a:lnTo>
                  <a:pt x="3068841" y="0"/>
                </a:lnTo>
              </a:path>
            </a:pathLst>
          </a:custGeom>
          <a:ln w="17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80825" y="2313943"/>
            <a:ext cx="32067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350" i="1" spc="-30" baseline="-24904" dirty="0">
                <a:latin typeface="Times New Roman"/>
                <a:cs typeface="Times New Roman"/>
              </a:rPr>
              <a:t>s</a:t>
            </a:r>
            <a:r>
              <a:rPr sz="1650" spc="-2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5193" y="1951530"/>
            <a:ext cx="938530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i="1" spc="-85" dirty="0">
                <a:latin typeface="Times New Roman"/>
                <a:cs typeface="Times New Roman"/>
              </a:rPr>
              <a:t>s</a:t>
            </a:r>
            <a:r>
              <a:rPr sz="2900" spc="-85" dirty="0">
                <a:latin typeface="Times New Roman"/>
                <a:cs typeface="Times New Roman"/>
              </a:rPr>
              <a:t>(s</a:t>
            </a:r>
            <a:r>
              <a:rPr sz="2900" spc="-85" dirty="0">
                <a:latin typeface="Symbol"/>
                <a:cs typeface="Symbol"/>
              </a:rPr>
              <a:t></a:t>
            </a:r>
            <a:r>
              <a:rPr sz="2900" spc="-275" dirty="0">
                <a:latin typeface="Times New Roman"/>
                <a:cs typeface="Times New Roman"/>
              </a:rPr>
              <a:t> </a:t>
            </a:r>
            <a:r>
              <a:rPr sz="2900" spc="-125" dirty="0">
                <a:latin typeface="Times New Roman"/>
                <a:cs typeface="Times New Roman"/>
              </a:rPr>
              <a:t>2)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3937" y="2185239"/>
            <a:ext cx="165417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i="1" spc="-160" dirty="0">
                <a:latin typeface="Times New Roman"/>
                <a:cs typeface="Times New Roman"/>
              </a:rPr>
              <a:t>TF </a:t>
            </a:r>
            <a:r>
              <a:rPr sz="2900" spc="-140" dirty="0">
                <a:latin typeface="Symbol"/>
                <a:cs typeface="Symbol"/>
              </a:rPr>
              <a:t>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i="1" spc="-110" dirty="0">
                <a:latin typeface="Times New Roman"/>
                <a:cs typeface="Times New Roman"/>
              </a:rPr>
              <a:t>G</a:t>
            </a:r>
            <a:r>
              <a:rPr sz="2900" spc="-110" dirty="0">
                <a:latin typeface="Times New Roman"/>
                <a:cs typeface="Times New Roman"/>
              </a:rPr>
              <a:t>(s)</a:t>
            </a:r>
            <a:r>
              <a:rPr sz="2900" spc="-415" dirty="0">
                <a:latin typeface="Times New Roman"/>
                <a:cs typeface="Times New Roman"/>
              </a:rPr>
              <a:t> </a:t>
            </a:r>
            <a:r>
              <a:rPr sz="2900" spc="-140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1561" y="2480364"/>
            <a:ext cx="276669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900" spc="-140" dirty="0">
                <a:latin typeface="Symbol"/>
                <a:cs typeface="Symbol"/>
              </a:rPr>
              <a:t>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spc="-45" dirty="0">
                <a:latin typeface="Times New Roman"/>
                <a:cs typeface="Times New Roman"/>
              </a:rPr>
              <a:t>7</a:t>
            </a:r>
            <a:r>
              <a:rPr sz="2900" i="1" spc="-45" dirty="0">
                <a:latin typeface="Times New Roman"/>
                <a:cs typeface="Times New Roman"/>
              </a:rPr>
              <a:t>s</a:t>
            </a:r>
            <a:r>
              <a:rPr sz="2475" spc="-67" baseline="43771" dirty="0">
                <a:latin typeface="Times New Roman"/>
                <a:cs typeface="Times New Roman"/>
              </a:rPr>
              <a:t>3 </a:t>
            </a:r>
            <a:r>
              <a:rPr sz="2900" spc="-35" dirty="0">
                <a:latin typeface="Symbol"/>
                <a:cs typeface="Symbol"/>
              </a:rPr>
              <a:t></a:t>
            </a:r>
            <a:r>
              <a:rPr sz="2900" spc="-35" dirty="0">
                <a:latin typeface="Times New Roman"/>
                <a:cs typeface="Times New Roman"/>
              </a:rPr>
              <a:t>10</a:t>
            </a:r>
            <a:r>
              <a:rPr sz="2900" i="1" spc="-35" dirty="0">
                <a:latin typeface="Times New Roman"/>
                <a:cs typeface="Times New Roman"/>
              </a:rPr>
              <a:t>s</a:t>
            </a:r>
            <a:r>
              <a:rPr sz="2475" spc="-52" baseline="43771" dirty="0">
                <a:latin typeface="Times New Roman"/>
                <a:cs typeface="Times New Roman"/>
              </a:rPr>
              <a:t>2 </a:t>
            </a:r>
            <a:r>
              <a:rPr sz="2900" spc="-140" dirty="0">
                <a:latin typeface="Symbol"/>
                <a:cs typeface="Symbol"/>
              </a:rPr>
              <a:t>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spc="-114" dirty="0">
                <a:latin typeface="Times New Roman"/>
                <a:cs typeface="Times New Roman"/>
              </a:rPr>
              <a:t>5</a:t>
            </a:r>
            <a:r>
              <a:rPr sz="2900" i="1" spc="-114" dirty="0">
                <a:latin typeface="Times New Roman"/>
                <a:cs typeface="Times New Roman"/>
              </a:rPr>
              <a:t>s </a:t>
            </a:r>
            <a:r>
              <a:rPr sz="2900" spc="-140" dirty="0">
                <a:latin typeface="Symbol"/>
                <a:cs typeface="Symbol"/>
              </a:rPr>
              <a:t></a:t>
            </a:r>
            <a:r>
              <a:rPr sz="2900" spc="-509" dirty="0">
                <a:latin typeface="Times New Roman"/>
                <a:cs typeface="Times New Roman"/>
              </a:rPr>
              <a:t> </a:t>
            </a:r>
            <a:r>
              <a:rPr sz="2900" spc="-125" dirty="0">
                <a:latin typeface="Times New Roman"/>
                <a:cs typeface="Times New Roman"/>
              </a:rPr>
              <a:t>5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75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4376"/>
            <a:ext cx="654240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-5" dirty="0">
                <a:solidFill>
                  <a:srgbClr val="000000"/>
                </a:solidFill>
                <a:latin typeface="Calibri"/>
                <a:cs typeface="Calibri"/>
              </a:rPr>
              <a:t>Example1: </a:t>
            </a: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Determine order </a:t>
            </a:r>
            <a:r>
              <a:rPr sz="2900" b="0" spc="-5" dirty="0">
                <a:solidFill>
                  <a:srgbClr val="000000"/>
                </a:solidFill>
                <a:latin typeface="Calibri"/>
                <a:cs typeface="Calibri"/>
              </a:rPr>
              <a:t>of given</a:t>
            </a:r>
            <a:r>
              <a:rPr sz="2900" b="0" spc="-1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900" b="0" spc="-25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93442" y="2476045"/>
            <a:ext cx="3068955" cy="0"/>
          </a:xfrm>
          <a:custGeom>
            <a:avLst/>
            <a:gdLst/>
            <a:ahLst/>
            <a:cxnLst/>
            <a:rect l="l" t="t" r="r" b="b"/>
            <a:pathLst>
              <a:path w="3068954">
                <a:moveTo>
                  <a:pt x="0" y="0"/>
                </a:moveTo>
                <a:lnTo>
                  <a:pt x="3068841" y="0"/>
                </a:lnTo>
              </a:path>
            </a:pathLst>
          </a:custGeom>
          <a:ln w="177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80825" y="2313943"/>
            <a:ext cx="32067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350" i="1" spc="-30" baseline="-24904" dirty="0">
                <a:latin typeface="Times New Roman"/>
                <a:cs typeface="Times New Roman"/>
              </a:rPr>
              <a:t>s</a:t>
            </a:r>
            <a:r>
              <a:rPr sz="1650" spc="-20" dirty="0"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5193" y="1951530"/>
            <a:ext cx="938530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i="1" spc="-85" dirty="0">
                <a:latin typeface="Times New Roman"/>
                <a:cs typeface="Times New Roman"/>
              </a:rPr>
              <a:t>s</a:t>
            </a:r>
            <a:r>
              <a:rPr sz="2900" spc="-85" dirty="0">
                <a:latin typeface="Times New Roman"/>
                <a:cs typeface="Times New Roman"/>
              </a:rPr>
              <a:t>(s</a:t>
            </a:r>
            <a:r>
              <a:rPr sz="2900" spc="-85" dirty="0">
                <a:latin typeface="Symbol"/>
                <a:cs typeface="Symbol"/>
              </a:rPr>
              <a:t></a:t>
            </a:r>
            <a:r>
              <a:rPr sz="2900" spc="-275" dirty="0">
                <a:latin typeface="Times New Roman"/>
                <a:cs typeface="Times New Roman"/>
              </a:rPr>
              <a:t> </a:t>
            </a:r>
            <a:r>
              <a:rPr sz="2900" spc="-125" dirty="0">
                <a:latin typeface="Times New Roman"/>
                <a:cs typeface="Times New Roman"/>
              </a:rPr>
              <a:t>2)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3937" y="2185239"/>
            <a:ext cx="165417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00" i="1" spc="-160" dirty="0">
                <a:latin typeface="Times New Roman"/>
                <a:cs typeface="Times New Roman"/>
              </a:rPr>
              <a:t>TF </a:t>
            </a:r>
            <a:r>
              <a:rPr sz="2900" spc="-140" dirty="0">
                <a:latin typeface="Symbol"/>
                <a:cs typeface="Symbol"/>
              </a:rPr>
              <a:t>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i="1" spc="-110" dirty="0">
                <a:latin typeface="Times New Roman"/>
                <a:cs typeface="Times New Roman"/>
              </a:rPr>
              <a:t>G</a:t>
            </a:r>
            <a:r>
              <a:rPr sz="2900" spc="-110" dirty="0">
                <a:latin typeface="Times New Roman"/>
                <a:cs typeface="Times New Roman"/>
              </a:rPr>
              <a:t>(s)</a:t>
            </a:r>
            <a:r>
              <a:rPr sz="2900" spc="-415" dirty="0">
                <a:latin typeface="Times New Roman"/>
                <a:cs typeface="Times New Roman"/>
              </a:rPr>
              <a:t> </a:t>
            </a:r>
            <a:r>
              <a:rPr sz="2900" spc="-140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1561" y="2480364"/>
            <a:ext cx="2766695" cy="471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900" spc="-140" dirty="0">
                <a:latin typeface="Symbol"/>
                <a:cs typeface="Symbol"/>
              </a:rPr>
              <a:t>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spc="-45" dirty="0">
                <a:latin typeface="Times New Roman"/>
                <a:cs typeface="Times New Roman"/>
              </a:rPr>
              <a:t>7</a:t>
            </a:r>
            <a:r>
              <a:rPr sz="2900" i="1" spc="-45" dirty="0">
                <a:latin typeface="Times New Roman"/>
                <a:cs typeface="Times New Roman"/>
              </a:rPr>
              <a:t>s</a:t>
            </a:r>
            <a:r>
              <a:rPr sz="2475" spc="-67" baseline="43771" dirty="0">
                <a:latin typeface="Times New Roman"/>
                <a:cs typeface="Times New Roman"/>
              </a:rPr>
              <a:t>3 </a:t>
            </a:r>
            <a:r>
              <a:rPr sz="2900" spc="-35" dirty="0">
                <a:latin typeface="Symbol"/>
                <a:cs typeface="Symbol"/>
              </a:rPr>
              <a:t></a:t>
            </a:r>
            <a:r>
              <a:rPr sz="2900" spc="-35" dirty="0">
                <a:latin typeface="Times New Roman"/>
                <a:cs typeface="Times New Roman"/>
              </a:rPr>
              <a:t>10</a:t>
            </a:r>
            <a:r>
              <a:rPr sz="2900" i="1" spc="-35" dirty="0">
                <a:latin typeface="Times New Roman"/>
                <a:cs typeface="Times New Roman"/>
              </a:rPr>
              <a:t>s</a:t>
            </a:r>
            <a:r>
              <a:rPr sz="2475" spc="-52" baseline="43771" dirty="0">
                <a:latin typeface="Times New Roman"/>
                <a:cs typeface="Times New Roman"/>
              </a:rPr>
              <a:t>2 </a:t>
            </a:r>
            <a:r>
              <a:rPr sz="2900" spc="-140" dirty="0">
                <a:latin typeface="Symbol"/>
                <a:cs typeface="Symbol"/>
              </a:rPr>
              <a:t></a:t>
            </a:r>
            <a:r>
              <a:rPr sz="2900" spc="-140" dirty="0">
                <a:latin typeface="Times New Roman"/>
                <a:cs typeface="Times New Roman"/>
              </a:rPr>
              <a:t> </a:t>
            </a:r>
            <a:r>
              <a:rPr sz="2900" spc="-114" dirty="0">
                <a:latin typeface="Times New Roman"/>
                <a:cs typeface="Times New Roman"/>
              </a:rPr>
              <a:t>5</a:t>
            </a:r>
            <a:r>
              <a:rPr sz="2900" i="1" spc="-114" dirty="0">
                <a:latin typeface="Times New Roman"/>
                <a:cs typeface="Times New Roman"/>
              </a:rPr>
              <a:t>s </a:t>
            </a:r>
            <a:r>
              <a:rPr sz="2900" spc="-140" dirty="0">
                <a:latin typeface="Symbol"/>
                <a:cs typeface="Symbol"/>
              </a:rPr>
              <a:t></a:t>
            </a:r>
            <a:r>
              <a:rPr sz="2900" spc="-509" dirty="0">
                <a:latin typeface="Times New Roman"/>
                <a:cs typeface="Times New Roman"/>
              </a:rPr>
              <a:t> </a:t>
            </a:r>
            <a:r>
              <a:rPr sz="2900" spc="-125" dirty="0">
                <a:latin typeface="Times New Roman"/>
                <a:cs typeface="Times New Roman"/>
              </a:rPr>
              <a:t>5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768" y="3539109"/>
            <a:ext cx="74688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49680" marR="5080" indent="-1237615">
              <a:lnSpc>
                <a:spcPct val="15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Answer: </a:t>
            </a:r>
            <a:r>
              <a:rPr sz="2400" dirty="0">
                <a:latin typeface="Tahoma"/>
                <a:cs typeface="Tahoma"/>
              </a:rPr>
              <a:t>The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equation </a:t>
            </a:r>
            <a:r>
              <a:rPr sz="2400" dirty="0">
                <a:latin typeface="Tahoma"/>
                <a:cs typeface="Tahoma"/>
              </a:rPr>
              <a:t>in denominator  of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10" dirty="0">
                <a:latin typeface="Tahoma"/>
                <a:cs typeface="Tahoma"/>
              </a:rPr>
              <a:t>transfer </a:t>
            </a:r>
            <a:r>
              <a:rPr sz="2400" spc="-5" dirty="0">
                <a:latin typeface="Tahoma"/>
                <a:cs typeface="Tahoma"/>
              </a:rPr>
              <a:t>function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65" dirty="0">
                <a:latin typeface="Tahoma"/>
                <a:cs typeface="Tahoma"/>
              </a:rPr>
              <a:t>‘4’.</a:t>
            </a:r>
            <a:endParaRPr sz="2400">
              <a:latin typeface="Tahoma"/>
              <a:cs typeface="Tahoma"/>
            </a:endParaRPr>
          </a:p>
          <a:p>
            <a:pPr marL="124968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Tahoma"/>
                <a:cs typeface="Tahoma"/>
              </a:rPr>
              <a:t>Hence the order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given system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fourth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76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60731"/>
            <a:ext cx="504126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25" dirty="0"/>
              <a:t>System </a:t>
            </a:r>
            <a:r>
              <a:rPr sz="2900" spc="-10" dirty="0"/>
              <a:t>Order </a:t>
            </a:r>
            <a:r>
              <a:rPr sz="2900" dirty="0"/>
              <a:t>and </a:t>
            </a:r>
            <a:r>
              <a:rPr sz="2900" spc="-5" dirty="0"/>
              <a:t>Proper</a:t>
            </a:r>
            <a:r>
              <a:rPr sz="2900" spc="-105" dirty="0"/>
              <a:t> </a:t>
            </a:r>
            <a:r>
              <a:rPr sz="2900" spc="-25" dirty="0"/>
              <a:t>System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383540" y="1308861"/>
            <a:ext cx="8225155" cy="3951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Highest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power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present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denominator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closed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"/>
            </a:pPr>
            <a:endParaRPr sz="2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alibri"/>
                <a:cs typeface="Calibri"/>
              </a:rPr>
              <a:t>loop </a:t>
            </a:r>
            <a:r>
              <a:rPr sz="2800" spc="-25" dirty="0">
                <a:latin typeface="Calibri"/>
                <a:cs typeface="Calibri"/>
              </a:rPr>
              <a:t>transfer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10" dirty="0">
                <a:latin typeface="Calibri"/>
                <a:cs typeface="Calibri"/>
              </a:rPr>
              <a:t>is called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spc="-20" dirty="0">
                <a:latin typeface="Calibri"/>
                <a:cs typeface="Calibri"/>
              </a:rPr>
              <a:t>“Order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System”.</a:t>
            </a:r>
            <a:endParaRPr sz="28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200000"/>
              </a:lnSpc>
              <a:spcBef>
                <a:spcPts val="67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proper </a:t>
            </a:r>
            <a:r>
              <a:rPr sz="28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where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degree </a:t>
            </a:r>
            <a:r>
              <a:rPr sz="2800" spc="-5" dirty="0">
                <a:latin typeface="Calibri"/>
                <a:cs typeface="Calibri"/>
              </a:rPr>
              <a:t>of the  </a:t>
            </a:r>
            <a:r>
              <a:rPr sz="2800" spc="-10" dirty="0">
                <a:latin typeface="Calibri"/>
                <a:cs typeface="Calibri"/>
              </a:rPr>
              <a:t>denominator is </a:t>
            </a:r>
            <a:r>
              <a:rPr sz="2800" spc="-15" dirty="0">
                <a:latin typeface="Calibri"/>
                <a:cs typeface="Calibri"/>
              </a:rPr>
              <a:t>larger </a:t>
            </a:r>
            <a:r>
              <a:rPr sz="2800" spc="-5" dirty="0">
                <a:latin typeface="Calibri"/>
                <a:cs typeface="Calibri"/>
              </a:rPr>
              <a:t>than or equal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degree </a:t>
            </a:r>
            <a:r>
              <a:rPr sz="2800" spc="-5" dirty="0">
                <a:latin typeface="Calibri"/>
                <a:cs typeface="Calibri"/>
              </a:rPr>
              <a:t>of  the </a:t>
            </a:r>
            <a:r>
              <a:rPr sz="2800" spc="-20" dirty="0">
                <a:latin typeface="Calibri"/>
                <a:cs typeface="Calibri"/>
              </a:rPr>
              <a:t>numerator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polynomial.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77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4376"/>
            <a:ext cx="6709409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Example </a:t>
            </a:r>
            <a:r>
              <a:rPr sz="2900" b="0" dirty="0">
                <a:solidFill>
                  <a:srgbClr val="000000"/>
                </a:solidFill>
                <a:latin typeface="Calibri"/>
                <a:cs typeface="Calibri"/>
              </a:rPr>
              <a:t>2 : </a:t>
            </a: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Determine order </a:t>
            </a:r>
            <a:r>
              <a:rPr sz="2900" b="0" spc="-5" dirty="0">
                <a:solidFill>
                  <a:srgbClr val="000000"/>
                </a:solidFill>
                <a:latin typeface="Calibri"/>
                <a:cs typeface="Calibri"/>
              </a:rPr>
              <a:t>of given</a:t>
            </a:r>
            <a:r>
              <a:rPr sz="2900" b="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900" b="0" spc="-25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5339" y="1299834"/>
            <a:ext cx="1779905" cy="0"/>
          </a:xfrm>
          <a:custGeom>
            <a:avLst/>
            <a:gdLst/>
            <a:ahLst/>
            <a:cxnLst/>
            <a:rect l="l" t="t" r="r" b="b"/>
            <a:pathLst>
              <a:path w="1779904">
                <a:moveTo>
                  <a:pt x="0" y="0"/>
                </a:moveTo>
                <a:lnTo>
                  <a:pt x="1779353" y="0"/>
                </a:lnTo>
              </a:path>
            </a:pathLst>
          </a:custGeom>
          <a:ln w="14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05066" y="827320"/>
            <a:ext cx="2840990" cy="8407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05"/>
              </a:spcBef>
              <a:tabLst>
                <a:tab pos="1141730" algn="l"/>
              </a:tabLst>
            </a:pPr>
            <a:r>
              <a:rPr sz="3375" i="1" spc="345" baseline="-35802" dirty="0">
                <a:latin typeface="Times New Roman"/>
                <a:cs typeface="Times New Roman"/>
              </a:rPr>
              <a:t>G</a:t>
            </a:r>
            <a:r>
              <a:rPr sz="3375" spc="345" baseline="-35802" dirty="0">
                <a:latin typeface="Times New Roman"/>
                <a:cs typeface="Times New Roman"/>
              </a:rPr>
              <a:t>(s)</a:t>
            </a:r>
            <a:r>
              <a:rPr sz="3375" spc="209" baseline="-35802" dirty="0">
                <a:latin typeface="Times New Roman"/>
                <a:cs typeface="Times New Roman"/>
              </a:rPr>
              <a:t> </a:t>
            </a:r>
            <a:r>
              <a:rPr sz="3375" spc="382" baseline="-35802" dirty="0">
                <a:latin typeface="Symbol"/>
                <a:cs typeface="Symbol"/>
              </a:rPr>
              <a:t></a:t>
            </a:r>
            <a:r>
              <a:rPr sz="3375" spc="382" baseline="-35802" dirty="0">
                <a:latin typeface="Times New Roman"/>
                <a:cs typeface="Times New Roman"/>
              </a:rPr>
              <a:t>	</a:t>
            </a:r>
            <a:r>
              <a:rPr sz="2250" spc="220" dirty="0">
                <a:latin typeface="Times New Roman"/>
                <a:cs typeface="Times New Roman"/>
              </a:rPr>
              <a:t>(s</a:t>
            </a:r>
            <a:r>
              <a:rPr sz="2250" spc="220" dirty="0">
                <a:latin typeface="Symbol"/>
                <a:cs typeface="Symbol"/>
              </a:rPr>
              <a:t></a:t>
            </a:r>
            <a:r>
              <a:rPr sz="2250" spc="220" dirty="0">
                <a:latin typeface="Times New Roman"/>
                <a:cs typeface="Times New Roman"/>
              </a:rPr>
              <a:t> </a:t>
            </a:r>
            <a:r>
              <a:rPr sz="2250" spc="195" dirty="0">
                <a:latin typeface="Times New Roman"/>
                <a:cs typeface="Times New Roman"/>
              </a:rPr>
              <a:t>5)(s</a:t>
            </a:r>
            <a:r>
              <a:rPr sz="2250" spc="195" dirty="0">
                <a:latin typeface="Symbol"/>
                <a:cs typeface="Symbol"/>
              </a:rPr>
              <a:t></a:t>
            </a:r>
            <a:r>
              <a:rPr sz="2250" spc="-330" dirty="0">
                <a:latin typeface="Times New Roman"/>
                <a:cs typeface="Times New Roman"/>
              </a:rPr>
              <a:t> </a:t>
            </a:r>
            <a:r>
              <a:rPr sz="2250" spc="195" dirty="0">
                <a:latin typeface="Times New Roman"/>
                <a:cs typeface="Times New Roman"/>
              </a:rPr>
              <a:t>2)</a:t>
            </a:r>
            <a:endParaRPr sz="2250">
              <a:latin typeface="Times New Roman"/>
              <a:cs typeface="Times New Roman"/>
            </a:endParaRPr>
          </a:p>
          <a:p>
            <a:pPr marL="1076960">
              <a:lnSpc>
                <a:spcPct val="100000"/>
              </a:lnSpc>
              <a:spcBef>
                <a:spcPts val="509"/>
              </a:spcBef>
            </a:pPr>
            <a:r>
              <a:rPr sz="2250" i="1" spc="229" dirty="0">
                <a:latin typeface="Times New Roman"/>
                <a:cs typeface="Times New Roman"/>
              </a:rPr>
              <a:t>s</a:t>
            </a:r>
            <a:r>
              <a:rPr sz="2250" spc="229" dirty="0">
                <a:latin typeface="Times New Roman"/>
                <a:cs typeface="Times New Roman"/>
              </a:rPr>
              <a:t>(s</a:t>
            </a:r>
            <a:r>
              <a:rPr sz="2250" spc="229" dirty="0">
                <a:latin typeface="Symbol"/>
                <a:cs typeface="Symbol"/>
              </a:rPr>
              <a:t></a:t>
            </a:r>
            <a:r>
              <a:rPr sz="2250" spc="229" dirty="0">
                <a:latin typeface="Times New Roman"/>
                <a:cs typeface="Times New Roman"/>
              </a:rPr>
              <a:t> </a:t>
            </a:r>
            <a:r>
              <a:rPr sz="2250" spc="185" dirty="0">
                <a:latin typeface="Times New Roman"/>
                <a:cs typeface="Times New Roman"/>
              </a:rPr>
              <a:t>3)(s</a:t>
            </a:r>
            <a:r>
              <a:rPr sz="2250" spc="185" dirty="0">
                <a:latin typeface="Symbol"/>
                <a:cs typeface="Symbol"/>
              </a:rPr>
              <a:t></a:t>
            </a:r>
            <a:r>
              <a:rPr sz="2250" spc="-355" dirty="0">
                <a:latin typeface="Times New Roman"/>
                <a:cs typeface="Times New Roman"/>
              </a:rPr>
              <a:t> </a:t>
            </a:r>
            <a:r>
              <a:rPr sz="2250" spc="195" dirty="0">
                <a:latin typeface="Times New Roman"/>
                <a:cs typeface="Times New Roman"/>
              </a:rPr>
              <a:t>4)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78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4376"/>
            <a:ext cx="6709409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Example </a:t>
            </a:r>
            <a:r>
              <a:rPr sz="2900" b="0" dirty="0">
                <a:solidFill>
                  <a:srgbClr val="000000"/>
                </a:solidFill>
                <a:latin typeface="Calibri"/>
                <a:cs typeface="Calibri"/>
              </a:rPr>
              <a:t>2 : </a:t>
            </a: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Determine order </a:t>
            </a:r>
            <a:r>
              <a:rPr sz="2900" b="0" spc="-5" dirty="0">
                <a:solidFill>
                  <a:srgbClr val="000000"/>
                </a:solidFill>
                <a:latin typeface="Calibri"/>
                <a:cs typeface="Calibri"/>
              </a:rPr>
              <a:t>of given</a:t>
            </a:r>
            <a:r>
              <a:rPr sz="2900" b="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900" b="0" spc="-25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5339" y="1299834"/>
            <a:ext cx="1779905" cy="0"/>
          </a:xfrm>
          <a:custGeom>
            <a:avLst/>
            <a:gdLst/>
            <a:ahLst/>
            <a:cxnLst/>
            <a:rect l="l" t="t" r="r" b="b"/>
            <a:pathLst>
              <a:path w="1779904">
                <a:moveTo>
                  <a:pt x="0" y="0"/>
                </a:moveTo>
                <a:lnTo>
                  <a:pt x="1779353" y="0"/>
                </a:lnTo>
              </a:path>
            </a:pathLst>
          </a:custGeom>
          <a:ln w="140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4640" y="827320"/>
            <a:ext cx="8785860" cy="534225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260600">
              <a:lnSpc>
                <a:spcPct val="100000"/>
              </a:lnSpc>
              <a:spcBef>
                <a:spcPts val="605"/>
              </a:spcBef>
              <a:tabLst>
                <a:tab pos="3352165" algn="l"/>
              </a:tabLst>
            </a:pPr>
            <a:r>
              <a:rPr sz="3375" i="1" spc="345" baseline="-35802" dirty="0">
                <a:latin typeface="Times New Roman"/>
                <a:cs typeface="Times New Roman"/>
              </a:rPr>
              <a:t>G</a:t>
            </a:r>
            <a:r>
              <a:rPr sz="3375" spc="345" baseline="-35802" dirty="0">
                <a:latin typeface="Times New Roman"/>
                <a:cs typeface="Times New Roman"/>
              </a:rPr>
              <a:t>(s)</a:t>
            </a:r>
            <a:r>
              <a:rPr sz="3375" spc="209" baseline="-35802" dirty="0">
                <a:latin typeface="Times New Roman"/>
                <a:cs typeface="Times New Roman"/>
              </a:rPr>
              <a:t> </a:t>
            </a:r>
            <a:r>
              <a:rPr sz="3375" spc="382" baseline="-35802" dirty="0">
                <a:latin typeface="Symbol"/>
                <a:cs typeface="Symbol"/>
              </a:rPr>
              <a:t></a:t>
            </a:r>
            <a:r>
              <a:rPr sz="3375" spc="382" baseline="-35802" dirty="0">
                <a:latin typeface="Times New Roman"/>
                <a:cs typeface="Times New Roman"/>
              </a:rPr>
              <a:t>	</a:t>
            </a:r>
            <a:r>
              <a:rPr sz="2250" spc="220" dirty="0">
                <a:latin typeface="Times New Roman"/>
                <a:cs typeface="Times New Roman"/>
              </a:rPr>
              <a:t>(s</a:t>
            </a:r>
            <a:r>
              <a:rPr sz="2250" spc="220" dirty="0">
                <a:latin typeface="Symbol"/>
                <a:cs typeface="Symbol"/>
              </a:rPr>
              <a:t></a:t>
            </a:r>
            <a:r>
              <a:rPr sz="2250" spc="220" dirty="0">
                <a:latin typeface="Times New Roman"/>
                <a:cs typeface="Times New Roman"/>
              </a:rPr>
              <a:t> </a:t>
            </a:r>
            <a:r>
              <a:rPr sz="2250" spc="195" dirty="0">
                <a:latin typeface="Times New Roman"/>
                <a:cs typeface="Times New Roman"/>
              </a:rPr>
              <a:t>5)(s</a:t>
            </a:r>
            <a:r>
              <a:rPr sz="2250" spc="195" dirty="0">
                <a:latin typeface="Symbol"/>
                <a:cs typeface="Symbol"/>
              </a:rPr>
              <a:t></a:t>
            </a:r>
            <a:r>
              <a:rPr sz="2250" spc="-290" dirty="0">
                <a:latin typeface="Times New Roman"/>
                <a:cs typeface="Times New Roman"/>
              </a:rPr>
              <a:t> </a:t>
            </a:r>
            <a:r>
              <a:rPr sz="2250" spc="195" dirty="0">
                <a:latin typeface="Times New Roman"/>
                <a:cs typeface="Times New Roman"/>
              </a:rPr>
              <a:t>2)</a:t>
            </a:r>
            <a:endParaRPr sz="2250">
              <a:latin typeface="Times New Roman"/>
              <a:cs typeface="Times New Roman"/>
            </a:endParaRPr>
          </a:p>
          <a:p>
            <a:pPr marR="463550" algn="ctr">
              <a:lnSpc>
                <a:spcPct val="100000"/>
              </a:lnSpc>
              <a:spcBef>
                <a:spcPts val="509"/>
              </a:spcBef>
            </a:pPr>
            <a:r>
              <a:rPr sz="2250" i="1" spc="229" dirty="0">
                <a:latin typeface="Times New Roman"/>
                <a:cs typeface="Times New Roman"/>
              </a:rPr>
              <a:t>s</a:t>
            </a:r>
            <a:r>
              <a:rPr sz="2250" spc="229" dirty="0">
                <a:latin typeface="Times New Roman"/>
                <a:cs typeface="Times New Roman"/>
              </a:rPr>
              <a:t>(s</a:t>
            </a:r>
            <a:r>
              <a:rPr sz="2250" spc="229" dirty="0">
                <a:latin typeface="Symbol"/>
                <a:cs typeface="Symbol"/>
              </a:rPr>
              <a:t></a:t>
            </a:r>
            <a:r>
              <a:rPr sz="2250" spc="229" dirty="0">
                <a:latin typeface="Times New Roman"/>
                <a:cs typeface="Times New Roman"/>
              </a:rPr>
              <a:t> </a:t>
            </a:r>
            <a:r>
              <a:rPr sz="2250" spc="185" dirty="0">
                <a:latin typeface="Times New Roman"/>
                <a:cs typeface="Times New Roman"/>
              </a:rPr>
              <a:t>3)(s</a:t>
            </a:r>
            <a:r>
              <a:rPr sz="2250" spc="185" dirty="0">
                <a:latin typeface="Symbol"/>
                <a:cs typeface="Symbol"/>
              </a:rPr>
              <a:t></a:t>
            </a:r>
            <a:r>
              <a:rPr sz="2250" spc="-295" dirty="0">
                <a:latin typeface="Times New Roman"/>
                <a:cs typeface="Times New Roman"/>
              </a:rPr>
              <a:t> </a:t>
            </a:r>
            <a:r>
              <a:rPr sz="2250" spc="195" dirty="0">
                <a:latin typeface="Times New Roman"/>
                <a:cs typeface="Times New Roman"/>
              </a:rPr>
              <a:t>4)</a:t>
            </a:r>
            <a:endParaRPr sz="225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172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Solution: </a:t>
            </a:r>
            <a:r>
              <a:rPr sz="2400" spc="-120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obtain highest power of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denominator,</a:t>
            </a:r>
            <a:endParaRPr sz="2400">
              <a:latin typeface="Tahoma"/>
              <a:cs typeface="Tahoma"/>
            </a:endParaRPr>
          </a:p>
          <a:p>
            <a:pPr marL="406400">
              <a:lnSpc>
                <a:spcPct val="100000"/>
              </a:lnSpc>
            </a:pPr>
            <a:r>
              <a:rPr sz="2400" spc="-10" dirty="0">
                <a:latin typeface="Tahoma"/>
                <a:cs typeface="Tahoma"/>
              </a:rPr>
              <a:t>Simplify </a:t>
            </a:r>
            <a:r>
              <a:rPr sz="2400" dirty="0">
                <a:latin typeface="Tahoma"/>
                <a:cs typeface="Tahoma"/>
              </a:rPr>
              <a:t>denominator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polynomial.</a:t>
            </a:r>
            <a:endParaRPr sz="2400">
              <a:latin typeface="Tahoma"/>
              <a:cs typeface="Tahoma"/>
            </a:endParaRPr>
          </a:p>
          <a:p>
            <a:pPr marL="2806700">
              <a:lnSpc>
                <a:spcPct val="100000"/>
              </a:lnSpc>
              <a:spcBef>
                <a:spcPts val="885"/>
              </a:spcBef>
            </a:pPr>
            <a:r>
              <a:rPr sz="2400" i="1" spc="95" dirty="0">
                <a:latin typeface="Times New Roman"/>
                <a:cs typeface="Times New Roman"/>
              </a:rPr>
              <a:t>s</a:t>
            </a:r>
            <a:r>
              <a:rPr sz="2400" spc="95" dirty="0">
                <a:latin typeface="Times New Roman"/>
                <a:cs typeface="Times New Roman"/>
              </a:rPr>
              <a:t>(s</a:t>
            </a:r>
            <a:r>
              <a:rPr sz="2400" spc="95" dirty="0">
                <a:latin typeface="Symbol"/>
                <a:cs typeface="Symbol"/>
              </a:rPr>
              <a:t>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3)(s</a:t>
            </a:r>
            <a:r>
              <a:rPr sz="2400" spc="55" dirty="0">
                <a:latin typeface="Symbol"/>
                <a:cs typeface="Symbol"/>
              </a:rPr>
              <a:t>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4)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Symbol"/>
                <a:cs typeface="Symbol"/>
              </a:rPr>
              <a:t>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2878455">
              <a:lnSpc>
                <a:spcPct val="100000"/>
              </a:lnSpc>
              <a:spcBef>
                <a:spcPts val="1730"/>
              </a:spcBef>
            </a:pPr>
            <a:r>
              <a:rPr sz="2350" i="1" spc="25" dirty="0">
                <a:latin typeface="Times New Roman"/>
                <a:cs typeface="Times New Roman"/>
              </a:rPr>
              <a:t>s</a:t>
            </a:r>
            <a:r>
              <a:rPr sz="2350" spc="25" dirty="0">
                <a:latin typeface="Times New Roman"/>
                <a:cs typeface="Times New Roman"/>
              </a:rPr>
              <a:t>(s</a:t>
            </a:r>
            <a:r>
              <a:rPr sz="2025" spc="37" baseline="43209" dirty="0">
                <a:latin typeface="Times New Roman"/>
                <a:cs typeface="Times New Roman"/>
              </a:rPr>
              <a:t>2</a:t>
            </a:r>
            <a:r>
              <a:rPr sz="2025" spc="15" baseline="43209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Symbol"/>
                <a:cs typeface="Symbol"/>
              </a:rPr>
              <a:t></a:t>
            </a:r>
            <a:r>
              <a:rPr sz="2350" spc="-15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7</a:t>
            </a:r>
            <a:r>
              <a:rPr sz="2350" spc="-360" dirty="0">
                <a:latin typeface="Times New Roman"/>
                <a:cs typeface="Times New Roman"/>
              </a:rPr>
              <a:t> </a:t>
            </a:r>
            <a:r>
              <a:rPr sz="2350" spc="25" dirty="0">
                <a:latin typeface="Times New Roman"/>
                <a:cs typeface="Times New Roman"/>
              </a:rPr>
              <a:t>s</a:t>
            </a:r>
            <a:r>
              <a:rPr sz="2350" spc="25" dirty="0">
                <a:latin typeface="Symbol"/>
                <a:cs typeface="Symbol"/>
              </a:rPr>
              <a:t></a:t>
            </a:r>
            <a:r>
              <a:rPr sz="2350" spc="-36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12)</a:t>
            </a:r>
            <a:r>
              <a:rPr sz="2350" spc="-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Symbol"/>
                <a:cs typeface="Symbol"/>
              </a:rPr>
              <a:t></a:t>
            </a:r>
            <a:r>
              <a:rPr sz="2350" spc="-5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0</a:t>
            </a:r>
            <a:endParaRPr sz="2350">
              <a:latin typeface="Times New Roman"/>
              <a:cs typeface="Times New Roman"/>
            </a:endParaRPr>
          </a:p>
          <a:p>
            <a:pPr marL="2940685">
              <a:lnSpc>
                <a:spcPct val="100000"/>
              </a:lnSpc>
              <a:spcBef>
                <a:spcPts val="1989"/>
              </a:spcBef>
            </a:pPr>
            <a:r>
              <a:rPr sz="2700" spc="-90" dirty="0">
                <a:latin typeface="Times New Roman"/>
                <a:cs typeface="Times New Roman"/>
              </a:rPr>
              <a:t>s</a:t>
            </a:r>
            <a:r>
              <a:rPr sz="2325" spc="-135" baseline="43010" dirty="0">
                <a:latin typeface="Times New Roman"/>
                <a:cs typeface="Times New Roman"/>
              </a:rPr>
              <a:t>3 </a:t>
            </a:r>
            <a:r>
              <a:rPr sz="2700" spc="-165" dirty="0">
                <a:latin typeface="Symbol"/>
                <a:cs typeface="Symbol"/>
              </a:rPr>
              <a:t></a:t>
            </a:r>
            <a:r>
              <a:rPr sz="2700" spc="-16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7s</a:t>
            </a:r>
            <a:r>
              <a:rPr sz="2325" spc="-37" baseline="43010" dirty="0">
                <a:latin typeface="Times New Roman"/>
                <a:cs typeface="Times New Roman"/>
              </a:rPr>
              <a:t>2 </a:t>
            </a:r>
            <a:r>
              <a:rPr sz="2700" spc="-100" dirty="0">
                <a:latin typeface="Symbol"/>
                <a:cs typeface="Symbol"/>
              </a:rPr>
              <a:t></a:t>
            </a:r>
            <a:r>
              <a:rPr sz="2700" spc="-100" dirty="0">
                <a:latin typeface="Times New Roman"/>
                <a:cs typeface="Times New Roman"/>
              </a:rPr>
              <a:t>12</a:t>
            </a:r>
            <a:r>
              <a:rPr sz="2700" i="1" spc="-100" dirty="0">
                <a:latin typeface="Times New Roman"/>
                <a:cs typeface="Times New Roman"/>
              </a:rPr>
              <a:t>s </a:t>
            </a:r>
            <a:r>
              <a:rPr sz="2700" spc="-165" dirty="0">
                <a:latin typeface="Symbol"/>
                <a:cs typeface="Symbol"/>
              </a:rPr>
              <a:t></a:t>
            </a:r>
            <a:r>
              <a:rPr sz="2700" spc="-305" dirty="0">
                <a:latin typeface="Times New Roman"/>
                <a:cs typeface="Times New Roman"/>
              </a:rPr>
              <a:t> </a:t>
            </a:r>
            <a:r>
              <a:rPr sz="2700" spc="-150" dirty="0">
                <a:latin typeface="Times New Roman"/>
                <a:cs typeface="Times New Roman"/>
              </a:rPr>
              <a:t>0</a:t>
            </a:r>
            <a:endParaRPr sz="2700">
              <a:latin typeface="Times New Roman"/>
              <a:cs typeface="Times New Roman"/>
            </a:endParaRPr>
          </a:p>
          <a:p>
            <a:pPr marL="25400" marR="17780">
              <a:lnSpc>
                <a:spcPct val="100000"/>
              </a:lnSpc>
              <a:spcBef>
                <a:spcPts val="2900"/>
              </a:spcBef>
            </a:pPr>
            <a:r>
              <a:rPr sz="2400" dirty="0">
                <a:latin typeface="Tahoma"/>
                <a:cs typeface="Tahoma"/>
              </a:rPr>
              <a:t>The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equation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denominator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15" dirty="0">
                <a:latin typeface="Tahoma"/>
                <a:cs typeface="Tahoma"/>
              </a:rPr>
              <a:t>transfer  </a:t>
            </a:r>
            <a:r>
              <a:rPr sz="2400" spc="-5" dirty="0">
                <a:latin typeface="Tahoma"/>
                <a:cs typeface="Tahoma"/>
              </a:rPr>
              <a:t>function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65" dirty="0">
                <a:latin typeface="Tahoma"/>
                <a:cs typeface="Tahoma"/>
              </a:rPr>
              <a:t>‘3’. </a:t>
            </a:r>
            <a:r>
              <a:rPr sz="2400" spc="-5" dirty="0">
                <a:latin typeface="Tahoma"/>
                <a:cs typeface="Tahoma"/>
              </a:rPr>
              <a:t>Hence given system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“Third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Order</a:t>
            </a:r>
            <a:r>
              <a:rPr sz="2400" b="1" u="heavy" spc="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system”</a:t>
            </a:r>
            <a:r>
              <a:rPr sz="2400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25400" marR="1905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degree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denominator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larger than the </a:t>
            </a:r>
            <a:r>
              <a:rPr sz="2400" spc="-10" dirty="0">
                <a:latin typeface="Tahoma"/>
                <a:cs typeface="Tahoma"/>
              </a:rPr>
              <a:t>numerator </a:t>
            </a:r>
            <a:r>
              <a:rPr sz="2400" dirty="0">
                <a:latin typeface="Tahoma"/>
                <a:cs typeface="Tahoma"/>
              </a:rPr>
              <a:t>hence  </a:t>
            </a:r>
            <a:r>
              <a:rPr sz="2400" spc="-5" dirty="0">
                <a:latin typeface="Tahoma"/>
                <a:cs typeface="Tahoma"/>
              </a:rPr>
              <a:t>system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“Proper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System”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79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02819"/>
            <a:ext cx="17805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“System”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3384575"/>
            <a:ext cx="8225155" cy="241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4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arrangement </a:t>
            </a:r>
            <a:r>
              <a:rPr sz="2800" spc="-5" dirty="0">
                <a:latin typeface="Calibri"/>
                <a:cs typeface="Calibri"/>
              </a:rPr>
              <a:t>of or a combination of  </a:t>
            </a:r>
            <a:r>
              <a:rPr sz="2800" spc="-25" dirty="0">
                <a:latin typeface="Calibri"/>
                <a:cs typeface="Calibri"/>
              </a:rPr>
              <a:t>different </a:t>
            </a:r>
            <a:r>
              <a:rPr sz="2800" spc="-20" dirty="0">
                <a:latin typeface="Calibri"/>
                <a:cs typeface="Calibri"/>
              </a:rPr>
              <a:t>physical </a:t>
            </a:r>
            <a:r>
              <a:rPr sz="2800" spc="-10" dirty="0">
                <a:latin typeface="Calibri"/>
                <a:cs typeface="Calibri"/>
              </a:rPr>
              <a:t>components connected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0" dirty="0">
                <a:latin typeface="Calibri"/>
                <a:cs typeface="Calibri"/>
              </a:rPr>
              <a:t>related </a:t>
            </a:r>
            <a:r>
              <a:rPr sz="2800" spc="-15" dirty="0">
                <a:latin typeface="Calibri"/>
                <a:cs typeface="Calibri"/>
              </a:rPr>
              <a:t>in  </a:t>
            </a:r>
            <a:r>
              <a:rPr sz="2800" spc="-5" dirty="0">
                <a:latin typeface="Calibri"/>
                <a:cs typeface="Calibri"/>
              </a:rPr>
              <a:t>such a manner so as </a:t>
            </a:r>
            <a:r>
              <a:rPr sz="2800" spc="-20" dirty="0">
                <a:latin typeface="Calibri"/>
                <a:cs typeface="Calibri"/>
              </a:rPr>
              <a:t>to form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entire </a:t>
            </a:r>
            <a:r>
              <a:rPr sz="2800" spc="-5" dirty="0">
                <a:latin typeface="Calibri"/>
                <a:cs typeface="Calibri"/>
              </a:rPr>
              <a:t>unit </a:t>
            </a:r>
            <a:r>
              <a:rPr sz="2800" spc="-20" dirty="0">
                <a:latin typeface="Calibri"/>
                <a:cs typeface="Calibri"/>
              </a:rPr>
              <a:t>to attain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0" dirty="0">
                <a:latin typeface="Calibri"/>
                <a:cs typeface="Calibri"/>
              </a:rPr>
              <a:t>certain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objective.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761" y="1677161"/>
            <a:ext cx="2971800" cy="144780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294005" rIns="0" bIns="0" rtlCol="0">
            <a:spAutoFit/>
          </a:bodyPr>
          <a:lstStyle/>
          <a:p>
            <a:pPr marL="818515">
              <a:lnSpc>
                <a:spcPct val="100000"/>
              </a:lnSpc>
              <a:spcBef>
                <a:spcPts val="2315"/>
              </a:spcBef>
            </a:pPr>
            <a:r>
              <a:rPr sz="3200" b="1" spc="-30" dirty="0">
                <a:latin typeface="Calibri"/>
                <a:cs typeface="Calibri"/>
              </a:rPr>
              <a:t>SYSTEM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22946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5" h="287655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2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5" h="287655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5" h="287655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5" h="287655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5" h="287655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5" h="287655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2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9800" y="22946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4" h="287655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1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4" h="287655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4" h="287655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4" h="287655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4" h="287655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4" h="287655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1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02994" y="1860245"/>
            <a:ext cx="750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np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dirty="0"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4228" y="1860245"/>
            <a:ext cx="955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Ou</a:t>
            </a:r>
            <a:r>
              <a:rPr sz="2400" spc="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4376"/>
            <a:ext cx="6709409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Example </a:t>
            </a:r>
            <a:r>
              <a:rPr sz="2900" b="0" dirty="0">
                <a:solidFill>
                  <a:srgbClr val="000000"/>
                </a:solidFill>
                <a:latin typeface="Calibri"/>
                <a:cs typeface="Calibri"/>
              </a:rPr>
              <a:t>3 : </a:t>
            </a:r>
            <a:r>
              <a:rPr sz="2900" b="0" spc="-10" dirty="0">
                <a:solidFill>
                  <a:srgbClr val="000000"/>
                </a:solidFill>
                <a:latin typeface="Calibri"/>
                <a:cs typeface="Calibri"/>
              </a:rPr>
              <a:t>Determine order </a:t>
            </a:r>
            <a:r>
              <a:rPr sz="2900" b="0" spc="-5" dirty="0">
                <a:solidFill>
                  <a:srgbClr val="000000"/>
                </a:solidFill>
                <a:latin typeface="Calibri"/>
                <a:cs typeface="Calibri"/>
              </a:rPr>
              <a:t>of given</a:t>
            </a:r>
            <a:r>
              <a:rPr sz="2900" b="0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900" b="0" spc="-25" dirty="0">
                <a:solidFill>
                  <a:srgbClr val="000000"/>
                </a:solidFill>
                <a:latin typeface="Calibri"/>
                <a:cs typeface="Calibri"/>
              </a:rPr>
              <a:t>system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8534" y="1217158"/>
            <a:ext cx="1902460" cy="0"/>
          </a:xfrm>
          <a:custGeom>
            <a:avLst/>
            <a:gdLst/>
            <a:ahLst/>
            <a:cxnLst/>
            <a:rect l="l" t="t" r="r" b="b"/>
            <a:pathLst>
              <a:path w="1902460">
                <a:moveTo>
                  <a:pt x="0" y="0"/>
                </a:moveTo>
                <a:lnTo>
                  <a:pt x="1902275" y="0"/>
                </a:lnTo>
              </a:path>
            </a:pathLst>
          </a:custGeom>
          <a:ln w="13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47167" y="812201"/>
            <a:ext cx="89090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35" dirty="0">
                <a:latin typeface="Times New Roman"/>
                <a:cs typeface="Times New Roman"/>
              </a:rPr>
              <a:t>K(s</a:t>
            </a:r>
            <a:r>
              <a:rPr sz="2200" spc="35" dirty="0">
                <a:latin typeface="Symbol"/>
                <a:cs typeface="Symbol"/>
              </a:rPr>
              <a:t></a:t>
            </a:r>
            <a:r>
              <a:rPr sz="2200" spc="-1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3582" y="991530"/>
            <a:ext cx="77787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45" dirty="0">
                <a:latin typeface="Times New Roman"/>
                <a:cs typeface="Times New Roman"/>
              </a:rPr>
              <a:t>G</a:t>
            </a:r>
            <a:r>
              <a:rPr sz="2200" spc="45" dirty="0">
                <a:latin typeface="Times New Roman"/>
                <a:cs typeface="Times New Roman"/>
              </a:rPr>
              <a:t>(s)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2642" y="1217176"/>
            <a:ext cx="194437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00" i="1" spc="55" dirty="0">
                <a:latin typeface="Times New Roman"/>
                <a:cs typeface="Times New Roman"/>
              </a:rPr>
              <a:t>s</a:t>
            </a:r>
            <a:r>
              <a:rPr sz="1950" spc="82" baseline="42735" dirty="0">
                <a:latin typeface="Times New Roman"/>
                <a:cs typeface="Times New Roman"/>
              </a:rPr>
              <a:t>3</a:t>
            </a:r>
            <a:r>
              <a:rPr sz="1950" spc="-82" baseline="4273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(7</a:t>
            </a:r>
            <a:r>
              <a:rPr sz="2200" spc="-315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s</a:t>
            </a:r>
            <a:r>
              <a:rPr sz="1950" spc="82" baseline="42735" dirty="0">
                <a:latin typeface="Times New Roman"/>
                <a:cs typeface="Times New Roman"/>
              </a:rPr>
              <a:t>2</a:t>
            </a:r>
            <a:r>
              <a:rPr sz="1950" spc="22" baseline="4273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</a:t>
            </a:r>
            <a:r>
              <a:rPr sz="2200" spc="-315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12</a:t>
            </a:r>
            <a:r>
              <a:rPr sz="2200" i="1" spc="45" dirty="0">
                <a:latin typeface="Times New Roman"/>
                <a:cs typeface="Times New Roman"/>
              </a:rPr>
              <a:t>s</a:t>
            </a:r>
            <a:r>
              <a:rPr sz="2200" i="1" spc="-6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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80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14376"/>
            <a:ext cx="6709409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" dirty="0">
                <a:latin typeface="Calibri"/>
                <a:cs typeface="Calibri"/>
              </a:rPr>
              <a:t>Example </a:t>
            </a:r>
            <a:r>
              <a:rPr sz="2900" dirty="0">
                <a:latin typeface="Calibri"/>
                <a:cs typeface="Calibri"/>
              </a:rPr>
              <a:t>3 : </a:t>
            </a:r>
            <a:r>
              <a:rPr sz="2900" spc="-10" dirty="0">
                <a:latin typeface="Calibri"/>
                <a:cs typeface="Calibri"/>
              </a:rPr>
              <a:t>Determine order </a:t>
            </a:r>
            <a:r>
              <a:rPr sz="2900" spc="-5" dirty="0">
                <a:latin typeface="Calibri"/>
                <a:cs typeface="Calibri"/>
              </a:rPr>
              <a:t>of given</a:t>
            </a:r>
            <a:r>
              <a:rPr sz="2900" spc="-114" dirty="0">
                <a:latin typeface="Calibri"/>
                <a:cs typeface="Calibri"/>
              </a:rPr>
              <a:t> </a:t>
            </a:r>
            <a:r>
              <a:rPr sz="2900" spc="-25" dirty="0">
                <a:latin typeface="Calibri"/>
                <a:cs typeface="Calibri"/>
              </a:rPr>
              <a:t>system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38534" y="1217158"/>
            <a:ext cx="1902460" cy="0"/>
          </a:xfrm>
          <a:custGeom>
            <a:avLst/>
            <a:gdLst/>
            <a:ahLst/>
            <a:cxnLst/>
            <a:rect l="l" t="t" r="r" b="b"/>
            <a:pathLst>
              <a:path w="1902460">
                <a:moveTo>
                  <a:pt x="0" y="0"/>
                </a:moveTo>
                <a:lnTo>
                  <a:pt x="1902275" y="0"/>
                </a:lnTo>
              </a:path>
            </a:pathLst>
          </a:custGeom>
          <a:ln w="13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47167" y="812201"/>
            <a:ext cx="89090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35" dirty="0">
                <a:latin typeface="Times New Roman"/>
                <a:cs typeface="Times New Roman"/>
              </a:rPr>
              <a:t>K(s</a:t>
            </a:r>
            <a:r>
              <a:rPr sz="2200" spc="35" dirty="0">
                <a:latin typeface="Symbol"/>
                <a:cs typeface="Symbol"/>
              </a:rPr>
              <a:t></a:t>
            </a:r>
            <a:r>
              <a:rPr sz="2200" spc="-1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3582" y="991530"/>
            <a:ext cx="77787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45" dirty="0">
                <a:latin typeface="Times New Roman"/>
                <a:cs typeface="Times New Roman"/>
              </a:rPr>
              <a:t>G</a:t>
            </a:r>
            <a:r>
              <a:rPr sz="2200" spc="45" dirty="0">
                <a:latin typeface="Times New Roman"/>
                <a:cs typeface="Times New Roman"/>
              </a:rPr>
              <a:t>(s)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2642" y="1217176"/>
            <a:ext cx="194437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00" i="1" spc="55" dirty="0">
                <a:latin typeface="Times New Roman"/>
                <a:cs typeface="Times New Roman"/>
              </a:rPr>
              <a:t>s</a:t>
            </a:r>
            <a:r>
              <a:rPr sz="1950" spc="82" baseline="42735" dirty="0">
                <a:latin typeface="Times New Roman"/>
                <a:cs typeface="Times New Roman"/>
              </a:rPr>
              <a:t>3</a:t>
            </a:r>
            <a:r>
              <a:rPr sz="1950" spc="-82" baseline="4273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(7</a:t>
            </a:r>
            <a:r>
              <a:rPr sz="2200" spc="-315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s</a:t>
            </a:r>
            <a:r>
              <a:rPr sz="1950" spc="82" baseline="42735" dirty="0">
                <a:latin typeface="Times New Roman"/>
                <a:cs typeface="Times New Roman"/>
              </a:rPr>
              <a:t>2</a:t>
            </a:r>
            <a:r>
              <a:rPr sz="1950" spc="22" baseline="4273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</a:t>
            </a:r>
            <a:r>
              <a:rPr sz="2200" spc="-315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Times New Roman"/>
                <a:cs typeface="Times New Roman"/>
              </a:rPr>
              <a:t>12</a:t>
            </a:r>
            <a:r>
              <a:rPr sz="2200" i="1" spc="45" dirty="0">
                <a:latin typeface="Times New Roman"/>
                <a:cs typeface="Times New Roman"/>
              </a:rPr>
              <a:t>s</a:t>
            </a:r>
            <a:r>
              <a:rPr sz="2200" i="1" spc="-6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Symbol"/>
                <a:cs typeface="Symbol"/>
              </a:rPr>
              <a:t>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640" y="1860245"/>
            <a:ext cx="8785225" cy="4309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Solution: </a:t>
            </a:r>
            <a:r>
              <a:rPr sz="2400" spc="-120" dirty="0">
                <a:latin typeface="Tahoma"/>
                <a:cs typeface="Tahoma"/>
              </a:rPr>
              <a:t>To </a:t>
            </a:r>
            <a:r>
              <a:rPr sz="2400" dirty="0">
                <a:latin typeface="Tahoma"/>
                <a:cs typeface="Tahoma"/>
              </a:rPr>
              <a:t>obtain highest power of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denominator,</a:t>
            </a:r>
            <a:endParaRPr sz="2400">
              <a:latin typeface="Tahoma"/>
              <a:cs typeface="Tahoma"/>
            </a:endParaRPr>
          </a:p>
          <a:p>
            <a:pPr marL="4064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Tahoma"/>
                <a:cs typeface="Tahoma"/>
              </a:rPr>
              <a:t>Simplify </a:t>
            </a:r>
            <a:r>
              <a:rPr sz="2400" dirty="0">
                <a:latin typeface="Tahoma"/>
                <a:cs typeface="Tahoma"/>
              </a:rPr>
              <a:t>denominator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polynomial.</a:t>
            </a:r>
            <a:endParaRPr sz="2400">
              <a:latin typeface="Tahoma"/>
              <a:cs typeface="Tahoma"/>
            </a:endParaRPr>
          </a:p>
          <a:p>
            <a:pPr marL="2577465">
              <a:lnSpc>
                <a:spcPct val="100000"/>
              </a:lnSpc>
              <a:spcBef>
                <a:spcPts val="2545"/>
              </a:spcBef>
            </a:pPr>
            <a:r>
              <a:rPr sz="3150" i="1" spc="-160" dirty="0">
                <a:latin typeface="Times New Roman"/>
                <a:cs typeface="Times New Roman"/>
              </a:rPr>
              <a:t>s</a:t>
            </a:r>
            <a:r>
              <a:rPr sz="2700" spc="-240" baseline="43209" dirty="0">
                <a:latin typeface="Times New Roman"/>
                <a:cs typeface="Times New Roman"/>
              </a:rPr>
              <a:t>3 </a:t>
            </a:r>
            <a:r>
              <a:rPr sz="3150" spc="-140" dirty="0">
                <a:latin typeface="Times New Roman"/>
                <a:cs typeface="Times New Roman"/>
              </a:rPr>
              <a:t>(7s</a:t>
            </a:r>
            <a:r>
              <a:rPr sz="2700" spc="-209" baseline="43209" dirty="0">
                <a:latin typeface="Times New Roman"/>
                <a:cs typeface="Times New Roman"/>
              </a:rPr>
              <a:t>2 </a:t>
            </a:r>
            <a:r>
              <a:rPr sz="3150" spc="-220" dirty="0">
                <a:latin typeface="Symbol"/>
                <a:cs typeface="Symbol"/>
              </a:rPr>
              <a:t></a:t>
            </a:r>
            <a:r>
              <a:rPr sz="3150" spc="-220" dirty="0">
                <a:latin typeface="Times New Roman"/>
                <a:cs typeface="Times New Roman"/>
              </a:rPr>
              <a:t>12</a:t>
            </a:r>
            <a:r>
              <a:rPr sz="3150" i="1" spc="-220" dirty="0">
                <a:latin typeface="Times New Roman"/>
                <a:cs typeface="Times New Roman"/>
              </a:rPr>
              <a:t>s </a:t>
            </a:r>
            <a:r>
              <a:rPr sz="3150" spc="-335" dirty="0">
                <a:latin typeface="Symbol"/>
                <a:cs typeface="Symbol"/>
              </a:rPr>
              <a:t></a:t>
            </a:r>
            <a:r>
              <a:rPr sz="3150" spc="-335" dirty="0">
                <a:latin typeface="Times New Roman"/>
                <a:cs typeface="Times New Roman"/>
              </a:rPr>
              <a:t> </a:t>
            </a:r>
            <a:r>
              <a:rPr sz="3150" spc="-285" dirty="0">
                <a:latin typeface="Times New Roman"/>
                <a:cs typeface="Times New Roman"/>
              </a:rPr>
              <a:t>5) </a:t>
            </a:r>
            <a:r>
              <a:rPr sz="3150" spc="-335" dirty="0">
                <a:latin typeface="Symbol"/>
                <a:cs typeface="Symbol"/>
              </a:rPr>
              <a:t></a:t>
            </a:r>
            <a:r>
              <a:rPr sz="3150" spc="20" dirty="0">
                <a:latin typeface="Times New Roman"/>
                <a:cs typeface="Times New Roman"/>
              </a:rPr>
              <a:t> </a:t>
            </a:r>
            <a:r>
              <a:rPr sz="3150" spc="-31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  <a:p>
            <a:pPr marL="2720975">
              <a:lnSpc>
                <a:spcPct val="100000"/>
              </a:lnSpc>
              <a:spcBef>
                <a:spcPts val="2815"/>
              </a:spcBef>
            </a:pPr>
            <a:r>
              <a:rPr sz="3150" spc="-100" dirty="0">
                <a:latin typeface="Times New Roman"/>
                <a:cs typeface="Times New Roman"/>
              </a:rPr>
              <a:t>7s</a:t>
            </a:r>
            <a:r>
              <a:rPr sz="2700" spc="-150" baseline="43209" dirty="0">
                <a:latin typeface="Times New Roman"/>
                <a:cs typeface="Times New Roman"/>
              </a:rPr>
              <a:t>5 </a:t>
            </a:r>
            <a:r>
              <a:rPr sz="3150" spc="-150" dirty="0">
                <a:latin typeface="Symbol"/>
                <a:cs typeface="Symbol"/>
              </a:rPr>
              <a:t></a:t>
            </a:r>
            <a:r>
              <a:rPr sz="3150" spc="-150" dirty="0">
                <a:latin typeface="Times New Roman"/>
                <a:cs typeface="Times New Roman"/>
              </a:rPr>
              <a:t>12</a:t>
            </a:r>
            <a:r>
              <a:rPr sz="3150" i="1" spc="-150" dirty="0">
                <a:latin typeface="Times New Roman"/>
                <a:cs typeface="Times New Roman"/>
              </a:rPr>
              <a:t>s</a:t>
            </a:r>
            <a:r>
              <a:rPr sz="2700" spc="-225" baseline="43209" dirty="0">
                <a:latin typeface="Times New Roman"/>
                <a:cs typeface="Times New Roman"/>
              </a:rPr>
              <a:t>4 </a:t>
            </a:r>
            <a:r>
              <a:rPr sz="3150" spc="-270" dirty="0">
                <a:latin typeface="Symbol"/>
                <a:cs typeface="Symbol"/>
              </a:rPr>
              <a:t></a:t>
            </a:r>
            <a:r>
              <a:rPr sz="3150" spc="-270" dirty="0">
                <a:latin typeface="Times New Roman"/>
                <a:cs typeface="Times New Roman"/>
              </a:rPr>
              <a:t> </a:t>
            </a:r>
            <a:r>
              <a:rPr sz="3150" spc="-170" dirty="0">
                <a:latin typeface="Times New Roman"/>
                <a:cs typeface="Times New Roman"/>
              </a:rPr>
              <a:t>5</a:t>
            </a:r>
            <a:r>
              <a:rPr sz="3150" i="1" spc="-170" dirty="0">
                <a:latin typeface="Times New Roman"/>
                <a:cs typeface="Times New Roman"/>
              </a:rPr>
              <a:t>s</a:t>
            </a:r>
            <a:r>
              <a:rPr sz="2700" spc="-254" baseline="43209" dirty="0">
                <a:latin typeface="Times New Roman"/>
                <a:cs typeface="Times New Roman"/>
              </a:rPr>
              <a:t>3 </a:t>
            </a:r>
            <a:r>
              <a:rPr sz="3150" spc="-270" dirty="0">
                <a:latin typeface="Symbol"/>
                <a:cs typeface="Symbol"/>
              </a:rPr>
              <a:t></a:t>
            </a:r>
            <a:r>
              <a:rPr sz="3150" spc="-555" dirty="0">
                <a:latin typeface="Times New Roman"/>
                <a:cs typeface="Times New Roman"/>
              </a:rPr>
              <a:t> </a:t>
            </a:r>
            <a:r>
              <a:rPr sz="3150" spc="-245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Times New Roman"/>
              <a:cs typeface="Times New Roman"/>
            </a:endParaRPr>
          </a:p>
          <a:p>
            <a:pPr marL="25400" marR="17780" indent="95885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highest power of equation in </a:t>
            </a:r>
            <a:r>
              <a:rPr sz="2400" dirty="0">
                <a:latin typeface="Tahoma"/>
                <a:cs typeface="Tahoma"/>
              </a:rPr>
              <a:t>denominator of </a:t>
            </a:r>
            <a:r>
              <a:rPr sz="2400" spc="-10" dirty="0">
                <a:latin typeface="Tahoma"/>
                <a:cs typeface="Tahoma"/>
              </a:rPr>
              <a:t>given </a:t>
            </a:r>
            <a:r>
              <a:rPr sz="2400" spc="-15" dirty="0">
                <a:latin typeface="Tahoma"/>
                <a:cs typeface="Tahoma"/>
              </a:rPr>
              <a:t>transfer  </a:t>
            </a:r>
            <a:r>
              <a:rPr sz="2400" spc="-5" dirty="0">
                <a:latin typeface="Tahoma"/>
                <a:cs typeface="Tahoma"/>
              </a:rPr>
              <a:t>function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65" dirty="0">
                <a:latin typeface="Tahoma"/>
                <a:cs typeface="Tahoma"/>
              </a:rPr>
              <a:t>‘5’. </a:t>
            </a:r>
            <a:r>
              <a:rPr sz="2400" spc="-5" dirty="0">
                <a:latin typeface="Tahoma"/>
                <a:cs typeface="Tahoma"/>
              </a:rPr>
              <a:t>Hence given system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“Fifth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Order</a:t>
            </a:r>
            <a:r>
              <a:rPr sz="2400" b="1" u="heavy" spc="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system”</a:t>
            </a:r>
            <a:r>
              <a:rPr sz="2400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25400" marR="19050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degree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denominator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larger than the </a:t>
            </a:r>
            <a:r>
              <a:rPr sz="2400" spc="-10" dirty="0">
                <a:latin typeface="Tahoma"/>
                <a:cs typeface="Tahoma"/>
              </a:rPr>
              <a:t>numerator </a:t>
            </a:r>
            <a:r>
              <a:rPr sz="2400" dirty="0">
                <a:latin typeface="Tahoma"/>
                <a:cs typeface="Tahoma"/>
              </a:rPr>
              <a:t>hence  </a:t>
            </a:r>
            <a:r>
              <a:rPr sz="2400" spc="-5" dirty="0">
                <a:latin typeface="Tahoma"/>
                <a:cs typeface="Tahoma"/>
              </a:rPr>
              <a:t>system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“Proper</a:t>
            </a:r>
            <a:r>
              <a:rPr sz="24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System”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81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2604642"/>
            <a:ext cx="3517265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235" algn="l"/>
              </a:tabLst>
            </a:pPr>
            <a:r>
              <a:rPr sz="2800" spc="-30" dirty="0">
                <a:latin typeface="Calibri"/>
                <a:cs typeface="Calibri"/>
              </a:rPr>
              <a:t>Zero </a:t>
            </a:r>
            <a:r>
              <a:rPr sz="2800" spc="-5" dirty="0">
                <a:latin typeface="Calibri"/>
                <a:cs typeface="Calibri"/>
              </a:rPr>
              <a:t>(0) </a:t>
            </a:r>
            <a:r>
              <a:rPr sz="2800" spc="-15" dirty="0">
                <a:latin typeface="Calibri"/>
                <a:cs typeface="Calibri"/>
              </a:rPr>
              <a:t>Order </a:t>
            </a:r>
            <a:r>
              <a:rPr sz="2800" spc="-25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800" spc="-25" dirty="0">
                <a:latin typeface="Calibri"/>
                <a:cs typeface="Calibri"/>
              </a:rPr>
              <a:t>First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35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"/>
              <a:tabLst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Second </a:t>
            </a:r>
            <a:r>
              <a:rPr sz="2800" spc="-15" dirty="0">
                <a:latin typeface="Calibri"/>
                <a:cs typeface="Calibri"/>
              </a:rPr>
              <a:t>Order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04927"/>
            <a:ext cx="27285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Types </a:t>
            </a:r>
            <a:r>
              <a:rPr dirty="0"/>
              <a:t>of</a:t>
            </a:r>
            <a:r>
              <a:rPr spc="-35" dirty="0"/>
              <a:t> </a:t>
            </a:r>
            <a:r>
              <a:rPr spc="-30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1186941"/>
            <a:ext cx="5752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(depending on </a:t>
            </a:r>
            <a:r>
              <a:rPr sz="2400" spc="-10" dirty="0">
                <a:latin typeface="Calibri"/>
                <a:cs typeface="Calibri"/>
              </a:rPr>
              <a:t>highest power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denominator)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82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51892"/>
            <a:ext cx="37007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Zero </a:t>
            </a:r>
            <a:r>
              <a:rPr dirty="0"/>
              <a:t>(0) </a:t>
            </a:r>
            <a:r>
              <a:rPr spc="-10" dirty="0"/>
              <a:t>Order</a:t>
            </a:r>
            <a:r>
              <a:rPr spc="-2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667" y="1024360"/>
            <a:ext cx="8117205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 marR="5080" indent="-94615">
              <a:lnSpc>
                <a:spcPct val="150000"/>
              </a:lnSpc>
              <a:spcBef>
                <a:spcPts val="9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Definition: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If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complex variable ‘s’ present  </a:t>
            </a:r>
            <a:r>
              <a:rPr sz="240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Characteristics equation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15" dirty="0">
                <a:latin typeface="Tahoma"/>
                <a:cs typeface="Tahoma"/>
              </a:rPr>
              <a:t>zero, </a:t>
            </a:r>
            <a:r>
              <a:rPr sz="2400" spc="-5" dirty="0">
                <a:latin typeface="Tahoma"/>
                <a:cs typeface="Tahoma"/>
              </a:rPr>
              <a:t>then </a:t>
            </a:r>
            <a:r>
              <a:rPr sz="2400" dirty="0">
                <a:latin typeface="Tahoma"/>
                <a:cs typeface="Tahoma"/>
              </a:rPr>
              <a:t>it is called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-20" dirty="0">
                <a:latin typeface="Tahoma"/>
                <a:cs typeface="Tahoma"/>
              </a:rPr>
              <a:t>“Zero </a:t>
            </a:r>
            <a:r>
              <a:rPr sz="2400" spc="-5" dirty="0">
                <a:latin typeface="Tahoma"/>
                <a:cs typeface="Tahoma"/>
              </a:rPr>
              <a:t>order </a:t>
            </a:r>
            <a:r>
              <a:rPr sz="2400" spc="-15" dirty="0">
                <a:latin typeface="Tahoma"/>
                <a:cs typeface="Tahoma"/>
              </a:rPr>
              <a:t>System”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1457" y="39631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11373" y="405155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11373" y="405155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431800" y="0"/>
                </a:moveTo>
                <a:lnTo>
                  <a:pt x="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3658" y="4196060"/>
            <a:ext cx="1448435" cy="144145"/>
          </a:xfrm>
          <a:custGeom>
            <a:avLst/>
            <a:gdLst/>
            <a:ahLst/>
            <a:cxnLst/>
            <a:rect l="l" t="t" r="r" b="b"/>
            <a:pathLst>
              <a:path w="1448435" h="144145">
                <a:moveTo>
                  <a:pt x="1384318" y="71901"/>
                </a:moveTo>
                <a:lnTo>
                  <a:pt x="1312036" y="114065"/>
                </a:lnTo>
                <a:lnTo>
                  <a:pt x="1307304" y="118282"/>
                </a:lnTo>
                <a:lnTo>
                  <a:pt x="1304655" y="123797"/>
                </a:lnTo>
                <a:lnTo>
                  <a:pt x="1304268" y="129907"/>
                </a:lnTo>
                <a:lnTo>
                  <a:pt x="1306322" y="135909"/>
                </a:lnTo>
                <a:lnTo>
                  <a:pt x="1310538" y="140715"/>
                </a:lnTo>
                <a:lnTo>
                  <a:pt x="1316053" y="143402"/>
                </a:lnTo>
                <a:lnTo>
                  <a:pt x="1322163" y="143803"/>
                </a:lnTo>
                <a:lnTo>
                  <a:pt x="1328166" y="141751"/>
                </a:lnTo>
                <a:lnTo>
                  <a:pt x="1420490" y="87903"/>
                </a:lnTo>
                <a:lnTo>
                  <a:pt x="1416177" y="87903"/>
                </a:lnTo>
                <a:lnTo>
                  <a:pt x="1416177" y="85744"/>
                </a:lnTo>
                <a:lnTo>
                  <a:pt x="1408048" y="85744"/>
                </a:lnTo>
                <a:lnTo>
                  <a:pt x="1384318" y="71901"/>
                </a:lnTo>
                <a:close/>
              </a:path>
              <a:path w="1448435" h="144145">
                <a:moveTo>
                  <a:pt x="1356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356886" y="87903"/>
                </a:lnTo>
                <a:lnTo>
                  <a:pt x="1384318" y="71901"/>
                </a:lnTo>
                <a:lnTo>
                  <a:pt x="1356886" y="55899"/>
                </a:lnTo>
                <a:close/>
              </a:path>
              <a:path w="1448435" h="144145">
                <a:moveTo>
                  <a:pt x="1420490" y="55899"/>
                </a:moveTo>
                <a:lnTo>
                  <a:pt x="1416177" y="55899"/>
                </a:lnTo>
                <a:lnTo>
                  <a:pt x="1416177" y="87903"/>
                </a:lnTo>
                <a:lnTo>
                  <a:pt x="1420490" y="87903"/>
                </a:lnTo>
                <a:lnTo>
                  <a:pt x="1447927" y="71901"/>
                </a:lnTo>
                <a:lnTo>
                  <a:pt x="1420490" y="55899"/>
                </a:lnTo>
                <a:close/>
              </a:path>
              <a:path w="1448435" h="144145">
                <a:moveTo>
                  <a:pt x="1408048" y="58058"/>
                </a:moveTo>
                <a:lnTo>
                  <a:pt x="1384318" y="71901"/>
                </a:lnTo>
                <a:lnTo>
                  <a:pt x="1408048" y="85744"/>
                </a:lnTo>
                <a:lnTo>
                  <a:pt x="1408048" y="58058"/>
                </a:lnTo>
                <a:close/>
              </a:path>
              <a:path w="1448435" h="144145">
                <a:moveTo>
                  <a:pt x="1416177" y="58058"/>
                </a:moveTo>
                <a:lnTo>
                  <a:pt x="1408048" y="58058"/>
                </a:lnTo>
                <a:lnTo>
                  <a:pt x="1408048" y="85744"/>
                </a:lnTo>
                <a:lnTo>
                  <a:pt x="1416177" y="85744"/>
                </a:lnTo>
                <a:lnTo>
                  <a:pt x="1416177" y="58058"/>
                </a:lnTo>
                <a:close/>
              </a:path>
              <a:path w="1448435" h="144145">
                <a:moveTo>
                  <a:pt x="1322163" y="0"/>
                </a:moveTo>
                <a:lnTo>
                  <a:pt x="1316053" y="400"/>
                </a:lnTo>
                <a:lnTo>
                  <a:pt x="1310538" y="3087"/>
                </a:lnTo>
                <a:lnTo>
                  <a:pt x="1306322" y="7893"/>
                </a:lnTo>
                <a:lnTo>
                  <a:pt x="1304268" y="13896"/>
                </a:lnTo>
                <a:lnTo>
                  <a:pt x="1304655" y="20006"/>
                </a:lnTo>
                <a:lnTo>
                  <a:pt x="1307304" y="25521"/>
                </a:lnTo>
                <a:lnTo>
                  <a:pt x="1312036" y="29737"/>
                </a:lnTo>
                <a:lnTo>
                  <a:pt x="1384318" y="71901"/>
                </a:lnTo>
                <a:lnTo>
                  <a:pt x="1408048" y="58058"/>
                </a:lnTo>
                <a:lnTo>
                  <a:pt x="1416177" y="58058"/>
                </a:lnTo>
                <a:lnTo>
                  <a:pt x="1416177" y="55899"/>
                </a:lnTo>
                <a:lnTo>
                  <a:pt x="1420490" y="55899"/>
                </a:lnTo>
                <a:lnTo>
                  <a:pt x="1328166" y="2051"/>
                </a:lnTo>
                <a:lnTo>
                  <a:pt x="1322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1057" y="4196060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5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1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6" y="141751"/>
                </a:lnTo>
                <a:lnTo>
                  <a:pt x="887090" y="87903"/>
                </a:lnTo>
                <a:lnTo>
                  <a:pt x="882777" y="87903"/>
                </a:lnTo>
                <a:lnTo>
                  <a:pt x="882777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5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5">
                <a:moveTo>
                  <a:pt x="887090" y="55899"/>
                </a:moveTo>
                <a:lnTo>
                  <a:pt x="882777" y="55899"/>
                </a:lnTo>
                <a:lnTo>
                  <a:pt x="882777" y="87903"/>
                </a:lnTo>
                <a:lnTo>
                  <a:pt x="887090" y="87903"/>
                </a:lnTo>
                <a:lnTo>
                  <a:pt x="914527" y="71901"/>
                </a:lnTo>
                <a:lnTo>
                  <a:pt x="887090" y="55899"/>
                </a:lnTo>
                <a:close/>
              </a:path>
              <a:path w="915035" h="144145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5">
                <a:moveTo>
                  <a:pt x="882777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7" y="85744"/>
                </a:lnTo>
                <a:lnTo>
                  <a:pt x="882777" y="58058"/>
                </a:lnTo>
                <a:close/>
              </a:path>
              <a:path w="915035" h="144145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1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7" y="58058"/>
                </a:lnTo>
                <a:lnTo>
                  <a:pt x="882777" y="55899"/>
                </a:lnTo>
                <a:lnTo>
                  <a:pt x="887090" y="55899"/>
                </a:lnTo>
                <a:lnTo>
                  <a:pt x="794766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69458" y="4196060"/>
            <a:ext cx="1448435" cy="144145"/>
          </a:xfrm>
          <a:custGeom>
            <a:avLst/>
            <a:gdLst/>
            <a:ahLst/>
            <a:cxnLst/>
            <a:rect l="l" t="t" r="r" b="b"/>
            <a:pathLst>
              <a:path w="1448434" h="144145">
                <a:moveTo>
                  <a:pt x="1384318" y="71901"/>
                </a:moveTo>
                <a:lnTo>
                  <a:pt x="1312037" y="114065"/>
                </a:lnTo>
                <a:lnTo>
                  <a:pt x="1307304" y="118282"/>
                </a:lnTo>
                <a:lnTo>
                  <a:pt x="1304655" y="123797"/>
                </a:lnTo>
                <a:lnTo>
                  <a:pt x="1304268" y="129907"/>
                </a:lnTo>
                <a:lnTo>
                  <a:pt x="1306321" y="135909"/>
                </a:lnTo>
                <a:lnTo>
                  <a:pt x="1310538" y="140715"/>
                </a:lnTo>
                <a:lnTo>
                  <a:pt x="1316053" y="143402"/>
                </a:lnTo>
                <a:lnTo>
                  <a:pt x="1322163" y="143803"/>
                </a:lnTo>
                <a:lnTo>
                  <a:pt x="1328165" y="141751"/>
                </a:lnTo>
                <a:lnTo>
                  <a:pt x="1420490" y="87903"/>
                </a:lnTo>
                <a:lnTo>
                  <a:pt x="1416176" y="87903"/>
                </a:lnTo>
                <a:lnTo>
                  <a:pt x="1416176" y="85744"/>
                </a:lnTo>
                <a:lnTo>
                  <a:pt x="1408048" y="85744"/>
                </a:lnTo>
                <a:lnTo>
                  <a:pt x="1384318" y="71901"/>
                </a:lnTo>
                <a:close/>
              </a:path>
              <a:path w="1448434" h="144145">
                <a:moveTo>
                  <a:pt x="1356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356886" y="87903"/>
                </a:lnTo>
                <a:lnTo>
                  <a:pt x="1384318" y="71901"/>
                </a:lnTo>
                <a:lnTo>
                  <a:pt x="1356886" y="55899"/>
                </a:lnTo>
                <a:close/>
              </a:path>
              <a:path w="1448434" h="144145">
                <a:moveTo>
                  <a:pt x="1420490" y="55899"/>
                </a:moveTo>
                <a:lnTo>
                  <a:pt x="1416176" y="55899"/>
                </a:lnTo>
                <a:lnTo>
                  <a:pt x="1416176" y="87903"/>
                </a:lnTo>
                <a:lnTo>
                  <a:pt x="1420490" y="87903"/>
                </a:lnTo>
                <a:lnTo>
                  <a:pt x="1447926" y="71901"/>
                </a:lnTo>
                <a:lnTo>
                  <a:pt x="1420490" y="55899"/>
                </a:lnTo>
                <a:close/>
              </a:path>
              <a:path w="1448434" h="144145">
                <a:moveTo>
                  <a:pt x="1408048" y="58058"/>
                </a:moveTo>
                <a:lnTo>
                  <a:pt x="1384318" y="71901"/>
                </a:lnTo>
                <a:lnTo>
                  <a:pt x="1408048" y="85744"/>
                </a:lnTo>
                <a:lnTo>
                  <a:pt x="1408048" y="58058"/>
                </a:lnTo>
                <a:close/>
              </a:path>
              <a:path w="1448434" h="144145">
                <a:moveTo>
                  <a:pt x="1416176" y="58058"/>
                </a:moveTo>
                <a:lnTo>
                  <a:pt x="1408048" y="58058"/>
                </a:lnTo>
                <a:lnTo>
                  <a:pt x="1408048" y="85744"/>
                </a:lnTo>
                <a:lnTo>
                  <a:pt x="1416176" y="85744"/>
                </a:lnTo>
                <a:lnTo>
                  <a:pt x="1416176" y="58058"/>
                </a:lnTo>
                <a:close/>
              </a:path>
              <a:path w="1448434" h="144145">
                <a:moveTo>
                  <a:pt x="1322163" y="0"/>
                </a:moveTo>
                <a:lnTo>
                  <a:pt x="1316053" y="400"/>
                </a:lnTo>
                <a:lnTo>
                  <a:pt x="1310538" y="3087"/>
                </a:lnTo>
                <a:lnTo>
                  <a:pt x="1306321" y="7893"/>
                </a:lnTo>
                <a:lnTo>
                  <a:pt x="1304268" y="13896"/>
                </a:lnTo>
                <a:lnTo>
                  <a:pt x="1304655" y="20006"/>
                </a:lnTo>
                <a:lnTo>
                  <a:pt x="1307304" y="25521"/>
                </a:lnTo>
                <a:lnTo>
                  <a:pt x="1312037" y="29737"/>
                </a:lnTo>
                <a:lnTo>
                  <a:pt x="1384318" y="71901"/>
                </a:lnTo>
                <a:lnTo>
                  <a:pt x="1408048" y="58058"/>
                </a:lnTo>
                <a:lnTo>
                  <a:pt x="1416176" y="58058"/>
                </a:lnTo>
                <a:lnTo>
                  <a:pt x="1416176" y="55899"/>
                </a:lnTo>
                <a:lnTo>
                  <a:pt x="1420490" y="55899"/>
                </a:lnTo>
                <a:lnTo>
                  <a:pt x="1328165" y="2051"/>
                </a:lnTo>
                <a:lnTo>
                  <a:pt x="1322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07156" y="4267961"/>
            <a:ext cx="144145" cy="1829435"/>
          </a:xfrm>
          <a:custGeom>
            <a:avLst/>
            <a:gdLst/>
            <a:ahLst/>
            <a:cxnLst/>
            <a:rect l="l" t="t" r="r" b="b"/>
            <a:pathLst>
              <a:path w="144145" h="1829435">
                <a:moveTo>
                  <a:pt x="13896" y="1685228"/>
                </a:moveTo>
                <a:lnTo>
                  <a:pt x="7893" y="1687283"/>
                </a:lnTo>
                <a:lnTo>
                  <a:pt x="3087" y="1691504"/>
                </a:lnTo>
                <a:lnTo>
                  <a:pt x="400" y="1697029"/>
                </a:lnTo>
                <a:lnTo>
                  <a:pt x="0" y="1703151"/>
                </a:lnTo>
                <a:lnTo>
                  <a:pt x="2051" y="1709165"/>
                </a:lnTo>
                <a:lnTo>
                  <a:pt x="71901" y="1828876"/>
                </a:lnTo>
                <a:lnTo>
                  <a:pt x="90427" y="1797126"/>
                </a:lnTo>
                <a:lnTo>
                  <a:pt x="55899" y="1797126"/>
                </a:lnTo>
                <a:lnTo>
                  <a:pt x="55899" y="1737886"/>
                </a:lnTo>
                <a:lnTo>
                  <a:pt x="29737" y="1693037"/>
                </a:lnTo>
                <a:lnTo>
                  <a:pt x="25521" y="1688291"/>
                </a:lnTo>
                <a:lnTo>
                  <a:pt x="20006" y="1685626"/>
                </a:lnTo>
                <a:lnTo>
                  <a:pt x="13896" y="1685228"/>
                </a:lnTo>
                <a:close/>
              </a:path>
              <a:path w="144145" h="1829435">
                <a:moveTo>
                  <a:pt x="55899" y="1737886"/>
                </a:moveTo>
                <a:lnTo>
                  <a:pt x="55899" y="1797126"/>
                </a:lnTo>
                <a:lnTo>
                  <a:pt x="87903" y="1797126"/>
                </a:lnTo>
                <a:lnTo>
                  <a:pt x="87903" y="1789049"/>
                </a:lnTo>
                <a:lnTo>
                  <a:pt x="58058" y="1789049"/>
                </a:lnTo>
                <a:lnTo>
                  <a:pt x="71901" y="1765318"/>
                </a:lnTo>
                <a:lnTo>
                  <a:pt x="55899" y="1737886"/>
                </a:lnTo>
                <a:close/>
              </a:path>
              <a:path w="144145" h="1829435">
                <a:moveTo>
                  <a:pt x="129907" y="1685228"/>
                </a:moveTo>
                <a:lnTo>
                  <a:pt x="123797" y="1685626"/>
                </a:lnTo>
                <a:lnTo>
                  <a:pt x="118282" y="1688291"/>
                </a:lnTo>
                <a:lnTo>
                  <a:pt x="114065" y="1693037"/>
                </a:lnTo>
                <a:lnTo>
                  <a:pt x="87903" y="1737886"/>
                </a:lnTo>
                <a:lnTo>
                  <a:pt x="87903" y="1797126"/>
                </a:lnTo>
                <a:lnTo>
                  <a:pt x="90427" y="1797126"/>
                </a:lnTo>
                <a:lnTo>
                  <a:pt x="141751" y="1709165"/>
                </a:lnTo>
                <a:lnTo>
                  <a:pt x="143803" y="1703151"/>
                </a:lnTo>
                <a:lnTo>
                  <a:pt x="143402" y="1697029"/>
                </a:lnTo>
                <a:lnTo>
                  <a:pt x="140715" y="1691504"/>
                </a:lnTo>
                <a:lnTo>
                  <a:pt x="135909" y="1687283"/>
                </a:lnTo>
                <a:lnTo>
                  <a:pt x="129907" y="1685228"/>
                </a:lnTo>
                <a:close/>
              </a:path>
              <a:path w="144145" h="1829435">
                <a:moveTo>
                  <a:pt x="71901" y="1765318"/>
                </a:moveTo>
                <a:lnTo>
                  <a:pt x="58058" y="1789049"/>
                </a:lnTo>
                <a:lnTo>
                  <a:pt x="85744" y="1789049"/>
                </a:lnTo>
                <a:lnTo>
                  <a:pt x="71901" y="1765318"/>
                </a:lnTo>
                <a:close/>
              </a:path>
              <a:path w="144145" h="1829435">
                <a:moveTo>
                  <a:pt x="87903" y="1737886"/>
                </a:moveTo>
                <a:lnTo>
                  <a:pt x="71901" y="1765318"/>
                </a:lnTo>
                <a:lnTo>
                  <a:pt x="85744" y="1789049"/>
                </a:lnTo>
                <a:lnTo>
                  <a:pt x="87903" y="1789049"/>
                </a:lnTo>
                <a:lnTo>
                  <a:pt x="87903" y="1737886"/>
                </a:lnTo>
                <a:close/>
              </a:path>
              <a:path w="144145" h="1829435">
                <a:moveTo>
                  <a:pt x="87903" y="0"/>
                </a:moveTo>
                <a:lnTo>
                  <a:pt x="55899" y="0"/>
                </a:lnTo>
                <a:lnTo>
                  <a:pt x="55899" y="1737886"/>
                </a:lnTo>
                <a:lnTo>
                  <a:pt x="71901" y="1765318"/>
                </a:lnTo>
                <a:lnTo>
                  <a:pt x="87903" y="17378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26130" y="6024882"/>
            <a:ext cx="3353435" cy="144145"/>
          </a:xfrm>
          <a:custGeom>
            <a:avLst/>
            <a:gdLst/>
            <a:ahLst/>
            <a:cxnLst/>
            <a:rect l="l" t="t" r="r" b="b"/>
            <a:pathLst>
              <a:path w="3353435" h="144145">
                <a:moveTo>
                  <a:pt x="125763" y="0"/>
                </a:moveTo>
                <a:lnTo>
                  <a:pt x="119761" y="2055"/>
                </a:lnTo>
                <a:lnTo>
                  <a:pt x="0" y="71879"/>
                </a:lnTo>
                <a:lnTo>
                  <a:pt x="119761" y="141704"/>
                </a:lnTo>
                <a:lnTo>
                  <a:pt x="125763" y="143759"/>
                </a:lnTo>
                <a:lnTo>
                  <a:pt x="131873" y="143361"/>
                </a:lnTo>
                <a:lnTo>
                  <a:pt x="137388" y="140696"/>
                </a:lnTo>
                <a:lnTo>
                  <a:pt x="141605" y="135951"/>
                </a:lnTo>
                <a:lnTo>
                  <a:pt x="143658" y="129937"/>
                </a:lnTo>
                <a:lnTo>
                  <a:pt x="143271" y="123814"/>
                </a:lnTo>
                <a:lnTo>
                  <a:pt x="140622" y="118289"/>
                </a:lnTo>
                <a:lnTo>
                  <a:pt x="135889" y="114069"/>
                </a:lnTo>
                <a:lnTo>
                  <a:pt x="90997" y="87881"/>
                </a:lnTo>
                <a:lnTo>
                  <a:pt x="31876" y="87881"/>
                </a:lnTo>
                <a:lnTo>
                  <a:pt x="31876" y="55877"/>
                </a:lnTo>
                <a:lnTo>
                  <a:pt x="90997" y="55877"/>
                </a:lnTo>
                <a:lnTo>
                  <a:pt x="135889" y="29690"/>
                </a:lnTo>
                <a:lnTo>
                  <a:pt x="140622" y="25469"/>
                </a:lnTo>
                <a:lnTo>
                  <a:pt x="143271" y="19944"/>
                </a:lnTo>
                <a:lnTo>
                  <a:pt x="143658" y="13822"/>
                </a:lnTo>
                <a:lnTo>
                  <a:pt x="141605" y="7808"/>
                </a:lnTo>
                <a:lnTo>
                  <a:pt x="137388" y="3062"/>
                </a:lnTo>
                <a:lnTo>
                  <a:pt x="131873" y="397"/>
                </a:lnTo>
                <a:lnTo>
                  <a:pt x="125763" y="0"/>
                </a:lnTo>
                <a:close/>
              </a:path>
              <a:path w="3353435" h="144145">
                <a:moveTo>
                  <a:pt x="90997" y="55877"/>
                </a:moveTo>
                <a:lnTo>
                  <a:pt x="31876" y="55877"/>
                </a:lnTo>
                <a:lnTo>
                  <a:pt x="31876" y="87881"/>
                </a:lnTo>
                <a:lnTo>
                  <a:pt x="90997" y="87881"/>
                </a:lnTo>
                <a:lnTo>
                  <a:pt x="87252" y="85697"/>
                </a:lnTo>
                <a:lnTo>
                  <a:pt x="39877" y="85697"/>
                </a:lnTo>
                <a:lnTo>
                  <a:pt x="39877" y="58062"/>
                </a:lnTo>
                <a:lnTo>
                  <a:pt x="87252" y="58062"/>
                </a:lnTo>
                <a:lnTo>
                  <a:pt x="90997" y="55877"/>
                </a:lnTo>
                <a:close/>
              </a:path>
              <a:path w="3353435" h="144145">
                <a:moveTo>
                  <a:pt x="3352927" y="55877"/>
                </a:moveTo>
                <a:lnTo>
                  <a:pt x="90997" y="55877"/>
                </a:lnTo>
                <a:lnTo>
                  <a:pt x="63565" y="71879"/>
                </a:lnTo>
                <a:lnTo>
                  <a:pt x="90997" y="87881"/>
                </a:lnTo>
                <a:lnTo>
                  <a:pt x="3352927" y="87881"/>
                </a:lnTo>
                <a:lnTo>
                  <a:pt x="3352927" y="55877"/>
                </a:lnTo>
                <a:close/>
              </a:path>
              <a:path w="3353435" h="144145">
                <a:moveTo>
                  <a:pt x="39877" y="58062"/>
                </a:moveTo>
                <a:lnTo>
                  <a:pt x="39877" y="85697"/>
                </a:lnTo>
                <a:lnTo>
                  <a:pt x="63565" y="71879"/>
                </a:lnTo>
                <a:lnTo>
                  <a:pt x="39877" y="58062"/>
                </a:lnTo>
                <a:close/>
              </a:path>
              <a:path w="3353435" h="144145">
                <a:moveTo>
                  <a:pt x="63565" y="71879"/>
                </a:moveTo>
                <a:lnTo>
                  <a:pt x="39877" y="85697"/>
                </a:lnTo>
                <a:lnTo>
                  <a:pt x="87252" y="85697"/>
                </a:lnTo>
                <a:lnTo>
                  <a:pt x="63565" y="71879"/>
                </a:lnTo>
                <a:close/>
              </a:path>
              <a:path w="3353435" h="144145">
                <a:moveTo>
                  <a:pt x="87252" y="58062"/>
                </a:moveTo>
                <a:lnTo>
                  <a:pt x="39877" y="58062"/>
                </a:lnTo>
                <a:lnTo>
                  <a:pt x="63565" y="71879"/>
                </a:lnTo>
                <a:lnTo>
                  <a:pt x="87252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54356" y="4572634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4" h="1524635">
                <a:moveTo>
                  <a:pt x="71901" y="63608"/>
                </a:moveTo>
                <a:lnTo>
                  <a:pt x="55899" y="91040"/>
                </a:lnTo>
                <a:lnTo>
                  <a:pt x="55899" y="1524127"/>
                </a:lnTo>
                <a:lnTo>
                  <a:pt x="87903" y="15241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5246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5246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5246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5246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5246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95270" y="38423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12745" y="4523613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3340" y="3842384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02881" y="3842384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21863" y="4281918"/>
            <a:ext cx="862965" cy="0"/>
          </a:xfrm>
          <a:custGeom>
            <a:avLst/>
            <a:gdLst/>
            <a:ahLst/>
            <a:cxnLst/>
            <a:rect l="l" t="t" r="r" b="b"/>
            <a:pathLst>
              <a:path w="862964">
                <a:moveTo>
                  <a:pt x="0" y="0"/>
                </a:moveTo>
                <a:lnTo>
                  <a:pt x="862551" y="0"/>
                </a:lnTo>
              </a:path>
            </a:pathLst>
          </a:custGeom>
          <a:ln w="183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45458" y="3658361"/>
            <a:ext cx="15240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84455" algn="ctr">
              <a:lnSpc>
                <a:spcPct val="100000"/>
              </a:lnSpc>
              <a:spcBef>
                <a:spcPts val="1100"/>
              </a:spcBef>
            </a:pPr>
            <a:r>
              <a:rPr sz="2750" spc="290" dirty="0">
                <a:latin typeface="Times New Roman"/>
                <a:cs typeface="Times New Roman"/>
              </a:rPr>
              <a:t>1</a:t>
            </a: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2750" spc="290" dirty="0">
                <a:latin typeface="Times New Roman"/>
                <a:cs typeface="Times New Roman"/>
              </a:rPr>
              <a:t>1</a:t>
            </a:r>
            <a:r>
              <a:rPr sz="2750" spc="-280" dirty="0">
                <a:latin typeface="Times New Roman"/>
                <a:cs typeface="Times New Roman"/>
              </a:rPr>
              <a:t> </a:t>
            </a:r>
            <a:r>
              <a:rPr sz="2750" spc="315" dirty="0">
                <a:latin typeface="Symbol"/>
                <a:cs typeface="Symbol"/>
              </a:rPr>
              <a:t></a:t>
            </a:r>
            <a:r>
              <a:rPr sz="2750" spc="-130" dirty="0">
                <a:latin typeface="Times New Roman"/>
                <a:cs typeface="Times New Roman"/>
              </a:rPr>
              <a:t> </a:t>
            </a:r>
            <a:r>
              <a:rPr sz="2750" i="1" spc="320" dirty="0">
                <a:latin typeface="Times New Roman"/>
                <a:cs typeface="Times New Roman"/>
              </a:rPr>
              <a:t>T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22" name="object 22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83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562227"/>
            <a:ext cx="7511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Consider a </a:t>
            </a:r>
            <a:r>
              <a:rPr sz="2400" spc="-5" dirty="0">
                <a:latin typeface="Tahoma"/>
                <a:cs typeface="Tahoma"/>
              </a:rPr>
              <a:t>unity </a:t>
            </a:r>
            <a:r>
              <a:rPr sz="2400" spc="-10" dirty="0">
                <a:latin typeface="Tahoma"/>
                <a:cs typeface="Tahoma"/>
              </a:rPr>
              <a:t>feedback system </a:t>
            </a: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spc="-10" dirty="0">
                <a:latin typeface="Tahoma"/>
                <a:cs typeface="Tahoma"/>
              </a:rPr>
              <a:t>transfer </a:t>
            </a:r>
            <a:r>
              <a:rPr sz="2400" spc="-5" dirty="0">
                <a:latin typeface="Tahoma"/>
                <a:cs typeface="Tahoma"/>
              </a:rPr>
              <a:t>function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659760"/>
            <a:ext cx="5721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Hence characteristics equation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391280"/>
            <a:ext cx="302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4123182"/>
            <a:ext cx="7038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Here </a:t>
            </a:r>
            <a:r>
              <a:rPr sz="2400" dirty="0">
                <a:latin typeface="Tahoma"/>
                <a:cs typeface="Tahoma"/>
              </a:rPr>
              <a:t>the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s is </a:t>
            </a:r>
            <a:r>
              <a:rPr sz="2400" spc="-5" dirty="0">
                <a:latin typeface="Tahoma"/>
                <a:cs typeface="Tahoma"/>
              </a:rPr>
              <a:t>equal to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0,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Hence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system given above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10" dirty="0">
                <a:latin typeface="Tahoma"/>
                <a:cs typeface="Tahoma"/>
              </a:rPr>
              <a:t>zero </a:t>
            </a:r>
            <a:r>
              <a:rPr sz="2400" spc="-5" dirty="0">
                <a:latin typeface="Tahoma"/>
                <a:cs typeface="Tahoma"/>
              </a:rPr>
              <a:t>order</a:t>
            </a:r>
            <a:r>
              <a:rPr sz="2400" spc="-8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5952235"/>
            <a:ext cx="6870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Practical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Example: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Amplifier </a:t>
            </a:r>
            <a:r>
              <a:rPr sz="2400" spc="-10" dirty="0">
                <a:latin typeface="Tahoma"/>
                <a:cs typeface="Tahoma"/>
              </a:rPr>
              <a:t>type </a:t>
            </a:r>
            <a:r>
              <a:rPr sz="2400" spc="-5" dirty="0">
                <a:latin typeface="Tahoma"/>
                <a:cs typeface="Tahoma"/>
              </a:rPr>
              <a:t>control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93523" y="2335212"/>
            <a:ext cx="603885" cy="0"/>
          </a:xfrm>
          <a:custGeom>
            <a:avLst/>
            <a:gdLst/>
            <a:ahLst/>
            <a:cxnLst/>
            <a:rect l="l" t="t" r="r" b="b"/>
            <a:pathLst>
              <a:path w="603885">
                <a:moveTo>
                  <a:pt x="0" y="0"/>
                </a:moveTo>
                <a:lnTo>
                  <a:pt x="60378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06782" y="1956337"/>
            <a:ext cx="18097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17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5525" y="2123543"/>
            <a:ext cx="82867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i="1" spc="155" dirty="0">
                <a:latin typeface="Times New Roman"/>
                <a:cs typeface="Times New Roman"/>
              </a:rPr>
              <a:t>G</a:t>
            </a:r>
            <a:r>
              <a:rPr sz="2100" spc="155" dirty="0">
                <a:latin typeface="Times New Roman"/>
                <a:cs typeface="Times New Roman"/>
              </a:rPr>
              <a:t>(s)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6020" y="2330983"/>
            <a:ext cx="59817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170" dirty="0">
                <a:latin typeface="Times New Roman"/>
                <a:cs typeface="Times New Roman"/>
              </a:rPr>
              <a:t>1</a:t>
            </a:r>
            <a:r>
              <a:rPr sz="2100" spc="-320" dirty="0">
                <a:latin typeface="Times New Roman"/>
                <a:cs typeface="Times New Roman"/>
              </a:rPr>
              <a:t> </a:t>
            </a:r>
            <a:r>
              <a:rPr sz="2100" spc="185" dirty="0">
                <a:latin typeface="Symbol"/>
                <a:cs typeface="Symbol"/>
              </a:rPr>
              <a:t></a:t>
            </a:r>
            <a:r>
              <a:rPr sz="2100" spc="-225" dirty="0">
                <a:latin typeface="Times New Roman"/>
                <a:cs typeface="Times New Roman"/>
              </a:rPr>
              <a:t> </a:t>
            </a:r>
            <a:r>
              <a:rPr sz="2100" i="1" spc="185" dirty="0"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9378" y="2873396"/>
            <a:ext cx="1447800" cy="123698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780"/>
              </a:spcBef>
            </a:pPr>
            <a:r>
              <a:rPr sz="2750" spc="90" dirty="0">
                <a:latin typeface="Times New Roman"/>
                <a:cs typeface="Times New Roman"/>
              </a:rPr>
              <a:t>1</a:t>
            </a:r>
            <a:r>
              <a:rPr sz="2750" spc="90" dirty="0">
                <a:latin typeface="Symbol"/>
                <a:cs typeface="Symbol"/>
              </a:rPr>
              <a:t></a:t>
            </a:r>
            <a:r>
              <a:rPr sz="2750" spc="90" dirty="0">
                <a:latin typeface="Times New Roman"/>
                <a:cs typeface="Times New Roman"/>
              </a:rPr>
              <a:t> </a:t>
            </a:r>
            <a:r>
              <a:rPr sz="2750" i="1" spc="-15" dirty="0">
                <a:latin typeface="Times New Roman"/>
                <a:cs typeface="Times New Roman"/>
              </a:rPr>
              <a:t>T </a:t>
            </a:r>
            <a:r>
              <a:rPr sz="2750" spc="-15" dirty="0">
                <a:latin typeface="Symbol"/>
                <a:cs typeface="Symbol"/>
              </a:rPr>
              <a:t></a:t>
            </a:r>
            <a:r>
              <a:rPr sz="2750" spc="-440" dirty="0">
                <a:latin typeface="Times New Roman"/>
                <a:cs typeface="Times New Roman"/>
              </a:rPr>
              <a:t> </a:t>
            </a:r>
            <a:r>
              <a:rPr sz="2750" spc="-15" dirty="0">
                <a:latin typeface="Times New Roman"/>
                <a:cs typeface="Times New Roman"/>
              </a:rPr>
              <a:t>0</a:t>
            </a:r>
            <a:endParaRPr sz="27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2550" spc="105" dirty="0">
                <a:latin typeface="Times New Roman"/>
                <a:cs typeface="Times New Roman"/>
              </a:rPr>
              <a:t>1</a:t>
            </a:r>
            <a:r>
              <a:rPr sz="2550" spc="105" dirty="0">
                <a:latin typeface="Symbol"/>
                <a:cs typeface="Symbol"/>
              </a:rPr>
              <a:t></a:t>
            </a:r>
            <a:r>
              <a:rPr sz="2550" spc="105" dirty="0">
                <a:latin typeface="Times New Roman"/>
                <a:cs typeface="Times New Roman"/>
              </a:rPr>
              <a:t> </a:t>
            </a:r>
            <a:r>
              <a:rPr sz="2550" i="1" spc="35" dirty="0">
                <a:latin typeface="Times New Roman"/>
                <a:cs typeface="Times New Roman"/>
              </a:rPr>
              <a:t>s</a:t>
            </a:r>
            <a:r>
              <a:rPr sz="2175" spc="52" baseline="44061" dirty="0">
                <a:latin typeface="Times New Roman"/>
                <a:cs typeface="Times New Roman"/>
              </a:rPr>
              <a:t>0</a:t>
            </a:r>
            <a:r>
              <a:rPr sz="2550" i="1" spc="35" dirty="0">
                <a:latin typeface="Times New Roman"/>
                <a:cs typeface="Times New Roman"/>
              </a:rPr>
              <a:t>T </a:t>
            </a:r>
            <a:r>
              <a:rPr sz="2550" spc="-5" dirty="0">
                <a:latin typeface="Symbol"/>
                <a:cs typeface="Symbol"/>
              </a:rPr>
              <a:t></a:t>
            </a:r>
            <a:r>
              <a:rPr sz="2550" spc="-150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3540" y="151892"/>
            <a:ext cx="37007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Zero </a:t>
            </a:r>
            <a:r>
              <a:rPr dirty="0"/>
              <a:t>(0) </a:t>
            </a:r>
            <a:r>
              <a:rPr spc="-10" dirty="0"/>
              <a:t>Order</a:t>
            </a:r>
            <a:r>
              <a:rPr spc="-25" dirty="0"/>
              <a:t> </a:t>
            </a:r>
            <a:r>
              <a:rPr spc="-30" dirty="0"/>
              <a:t>System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6" name="object 16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84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21665"/>
            <a:ext cx="3124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First </a:t>
            </a:r>
            <a:r>
              <a:rPr spc="-10" dirty="0"/>
              <a:t>Order</a:t>
            </a:r>
            <a:r>
              <a:rPr spc="-40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948160"/>
            <a:ext cx="8117205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Definition: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If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complex variable </a:t>
            </a:r>
            <a:r>
              <a:rPr sz="2400" dirty="0">
                <a:latin typeface="Tahoma"/>
                <a:cs typeface="Tahoma"/>
              </a:rPr>
              <a:t>‘s’ </a:t>
            </a:r>
            <a:r>
              <a:rPr sz="2400" spc="-5" dirty="0">
                <a:latin typeface="Tahoma"/>
                <a:cs typeface="Tahoma"/>
              </a:rPr>
              <a:t>present  In Characteristics equation </a:t>
            </a:r>
            <a:r>
              <a:rPr sz="2400" dirty="0">
                <a:latin typeface="Tahoma"/>
                <a:cs typeface="Tahoma"/>
              </a:rPr>
              <a:t>is one, </a:t>
            </a:r>
            <a:r>
              <a:rPr sz="2400" spc="-5" dirty="0">
                <a:latin typeface="Tahoma"/>
                <a:cs typeface="Tahoma"/>
              </a:rPr>
              <a:t>then </a:t>
            </a:r>
            <a:r>
              <a:rPr sz="2400" dirty="0">
                <a:latin typeface="Tahoma"/>
                <a:cs typeface="Tahoma"/>
              </a:rPr>
              <a:t>it is called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Tahoma"/>
                <a:cs typeface="Tahoma"/>
              </a:rPr>
              <a:t>“First order</a:t>
            </a:r>
            <a:r>
              <a:rPr sz="2400" spc="-15" dirty="0">
                <a:latin typeface="Tahoma"/>
                <a:cs typeface="Tahoma"/>
              </a:rPr>
              <a:t> System”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6257" y="365836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6173" y="374675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6173" y="3746753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431800" y="0"/>
                </a:moveTo>
                <a:lnTo>
                  <a:pt x="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8458" y="3891260"/>
            <a:ext cx="1448435" cy="144145"/>
          </a:xfrm>
          <a:custGeom>
            <a:avLst/>
            <a:gdLst/>
            <a:ahLst/>
            <a:cxnLst/>
            <a:rect l="l" t="t" r="r" b="b"/>
            <a:pathLst>
              <a:path w="1448435" h="144145">
                <a:moveTo>
                  <a:pt x="1384318" y="71901"/>
                </a:moveTo>
                <a:lnTo>
                  <a:pt x="1312036" y="114065"/>
                </a:lnTo>
                <a:lnTo>
                  <a:pt x="1307304" y="118282"/>
                </a:lnTo>
                <a:lnTo>
                  <a:pt x="1304655" y="123797"/>
                </a:lnTo>
                <a:lnTo>
                  <a:pt x="1304268" y="129907"/>
                </a:lnTo>
                <a:lnTo>
                  <a:pt x="1306322" y="135909"/>
                </a:lnTo>
                <a:lnTo>
                  <a:pt x="1310538" y="140715"/>
                </a:lnTo>
                <a:lnTo>
                  <a:pt x="1316053" y="143402"/>
                </a:lnTo>
                <a:lnTo>
                  <a:pt x="1322163" y="143803"/>
                </a:lnTo>
                <a:lnTo>
                  <a:pt x="1328166" y="141751"/>
                </a:lnTo>
                <a:lnTo>
                  <a:pt x="1420490" y="87903"/>
                </a:lnTo>
                <a:lnTo>
                  <a:pt x="1416177" y="87903"/>
                </a:lnTo>
                <a:lnTo>
                  <a:pt x="1416177" y="85744"/>
                </a:lnTo>
                <a:lnTo>
                  <a:pt x="1408048" y="85744"/>
                </a:lnTo>
                <a:lnTo>
                  <a:pt x="1384318" y="71901"/>
                </a:lnTo>
                <a:close/>
              </a:path>
              <a:path w="1448435" h="144145">
                <a:moveTo>
                  <a:pt x="1356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356886" y="87903"/>
                </a:lnTo>
                <a:lnTo>
                  <a:pt x="1384318" y="71901"/>
                </a:lnTo>
                <a:lnTo>
                  <a:pt x="1356886" y="55899"/>
                </a:lnTo>
                <a:close/>
              </a:path>
              <a:path w="1448435" h="144145">
                <a:moveTo>
                  <a:pt x="1420490" y="55899"/>
                </a:moveTo>
                <a:lnTo>
                  <a:pt x="1416177" y="55899"/>
                </a:lnTo>
                <a:lnTo>
                  <a:pt x="1416177" y="87903"/>
                </a:lnTo>
                <a:lnTo>
                  <a:pt x="1420490" y="87903"/>
                </a:lnTo>
                <a:lnTo>
                  <a:pt x="1447927" y="71901"/>
                </a:lnTo>
                <a:lnTo>
                  <a:pt x="1420490" y="55899"/>
                </a:lnTo>
                <a:close/>
              </a:path>
              <a:path w="1448435" h="144145">
                <a:moveTo>
                  <a:pt x="1408048" y="58058"/>
                </a:moveTo>
                <a:lnTo>
                  <a:pt x="1384318" y="71901"/>
                </a:lnTo>
                <a:lnTo>
                  <a:pt x="1408048" y="85744"/>
                </a:lnTo>
                <a:lnTo>
                  <a:pt x="1408048" y="58058"/>
                </a:lnTo>
                <a:close/>
              </a:path>
              <a:path w="1448435" h="144145">
                <a:moveTo>
                  <a:pt x="1416177" y="58058"/>
                </a:moveTo>
                <a:lnTo>
                  <a:pt x="1408048" y="58058"/>
                </a:lnTo>
                <a:lnTo>
                  <a:pt x="1408048" y="85744"/>
                </a:lnTo>
                <a:lnTo>
                  <a:pt x="1416177" y="85744"/>
                </a:lnTo>
                <a:lnTo>
                  <a:pt x="1416177" y="58058"/>
                </a:lnTo>
                <a:close/>
              </a:path>
              <a:path w="1448435" h="144145">
                <a:moveTo>
                  <a:pt x="1322163" y="0"/>
                </a:moveTo>
                <a:lnTo>
                  <a:pt x="1316053" y="400"/>
                </a:lnTo>
                <a:lnTo>
                  <a:pt x="1310538" y="3087"/>
                </a:lnTo>
                <a:lnTo>
                  <a:pt x="1306322" y="7893"/>
                </a:lnTo>
                <a:lnTo>
                  <a:pt x="1304268" y="13896"/>
                </a:lnTo>
                <a:lnTo>
                  <a:pt x="1304655" y="20006"/>
                </a:lnTo>
                <a:lnTo>
                  <a:pt x="1307304" y="25521"/>
                </a:lnTo>
                <a:lnTo>
                  <a:pt x="1312036" y="29737"/>
                </a:lnTo>
                <a:lnTo>
                  <a:pt x="1384318" y="71901"/>
                </a:lnTo>
                <a:lnTo>
                  <a:pt x="1408048" y="58058"/>
                </a:lnTo>
                <a:lnTo>
                  <a:pt x="1416177" y="58058"/>
                </a:lnTo>
                <a:lnTo>
                  <a:pt x="1416177" y="55899"/>
                </a:lnTo>
                <a:lnTo>
                  <a:pt x="1420490" y="55899"/>
                </a:lnTo>
                <a:lnTo>
                  <a:pt x="1328166" y="2051"/>
                </a:lnTo>
                <a:lnTo>
                  <a:pt x="1322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35858" y="3891260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5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1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6" y="87903"/>
                </a:lnTo>
                <a:lnTo>
                  <a:pt x="882776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5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5">
                <a:moveTo>
                  <a:pt x="887090" y="55899"/>
                </a:moveTo>
                <a:lnTo>
                  <a:pt x="882776" y="55899"/>
                </a:lnTo>
                <a:lnTo>
                  <a:pt x="882776" y="87903"/>
                </a:lnTo>
                <a:lnTo>
                  <a:pt x="887090" y="87903"/>
                </a:lnTo>
                <a:lnTo>
                  <a:pt x="914526" y="71901"/>
                </a:lnTo>
                <a:lnTo>
                  <a:pt x="887090" y="55899"/>
                </a:lnTo>
                <a:close/>
              </a:path>
              <a:path w="915035" h="144145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5">
                <a:moveTo>
                  <a:pt x="882776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6" y="85744"/>
                </a:lnTo>
                <a:lnTo>
                  <a:pt x="882776" y="58058"/>
                </a:lnTo>
                <a:close/>
              </a:path>
              <a:path w="915035" h="144145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1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6" y="58058"/>
                </a:lnTo>
                <a:lnTo>
                  <a:pt x="882776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74258" y="3891260"/>
            <a:ext cx="1448435" cy="144145"/>
          </a:xfrm>
          <a:custGeom>
            <a:avLst/>
            <a:gdLst/>
            <a:ahLst/>
            <a:cxnLst/>
            <a:rect l="l" t="t" r="r" b="b"/>
            <a:pathLst>
              <a:path w="1448434" h="144145">
                <a:moveTo>
                  <a:pt x="1384318" y="71901"/>
                </a:moveTo>
                <a:lnTo>
                  <a:pt x="1312037" y="114065"/>
                </a:lnTo>
                <a:lnTo>
                  <a:pt x="1307304" y="118282"/>
                </a:lnTo>
                <a:lnTo>
                  <a:pt x="1304655" y="123797"/>
                </a:lnTo>
                <a:lnTo>
                  <a:pt x="1304268" y="129907"/>
                </a:lnTo>
                <a:lnTo>
                  <a:pt x="1306321" y="135909"/>
                </a:lnTo>
                <a:lnTo>
                  <a:pt x="1310538" y="140715"/>
                </a:lnTo>
                <a:lnTo>
                  <a:pt x="1316053" y="143402"/>
                </a:lnTo>
                <a:lnTo>
                  <a:pt x="1322163" y="143803"/>
                </a:lnTo>
                <a:lnTo>
                  <a:pt x="1328165" y="141751"/>
                </a:lnTo>
                <a:lnTo>
                  <a:pt x="1420490" y="87903"/>
                </a:lnTo>
                <a:lnTo>
                  <a:pt x="1416176" y="87903"/>
                </a:lnTo>
                <a:lnTo>
                  <a:pt x="1416176" y="85744"/>
                </a:lnTo>
                <a:lnTo>
                  <a:pt x="1408048" y="85744"/>
                </a:lnTo>
                <a:lnTo>
                  <a:pt x="1384318" y="71901"/>
                </a:lnTo>
                <a:close/>
              </a:path>
              <a:path w="1448434" h="144145">
                <a:moveTo>
                  <a:pt x="1356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356886" y="87903"/>
                </a:lnTo>
                <a:lnTo>
                  <a:pt x="1384318" y="71901"/>
                </a:lnTo>
                <a:lnTo>
                  <a:pt x="1356886" y="55899"/>
                </a:lnTo>
                <a:close/>
              </a:path>
              <a:path w="1448434" h="144145">
                <a:moveTo>
                  <a:pt x="1420490" y="55899"/>
                </a:moveTo>
                <a:lnTo>
                  <a:pt x="1416176" y="55899"/>
                </a:lnTo>
                <a:lnTo>
                  <a:pt x="1416176" y="87903"/>
                </a:lnTo>
                <a:lnTo>
                  <a:pt x="1420490" y="87903"/>
                </a:lnTo>
                <a:lnTo>
                  <a:pt x="1447926" y="71901"/>
                </a:lnTo>
                <a:lnTo>
                  <a:pt x="1420490" y="55899"/>
                </a:lnTo>
                <a:close/>
              </a:path>
              <a:path w="1448434" h="144145">
                <a:moveTo>
                  <a:pt x="1408048" y="58058"/>
                </a:moveTo>
                <a:lnTo>
                  <a:pt x="1384318" y="71901"/>
                </a:lnTo>
                <a:lnTo>
                  <a:pt x="1408048" y="85744"/>
                </a:lnTo>
                <a:lnTo>
                  <a:pt x="1408048" y="58058"/>
                </a:lnTo>
                <a:close/>
              </a:path>
              <a:path w="1448434" h="144145">
                <a:moveTo>
                  <a:pt x="1416176" y="58058"/>
                </a:moveTo>
                <a:lnTo>
                  <a:pt x="1408048" y="58058"/>
                </a:lnTo>
                <a:lnTo>
                  <a:pt x="1408048" y="85744"/>
                </a:lnTo>
                <a:lnTo>
                  <a:pt x="1416176" y="85744"/>
                </a:lnTo>
                <a:lnTo>
                  <a:pt x="1416176" y="58058"/>
                </a:lnTo>
                <a:close/>
              </a:path>
              <a:path w="1448434" h="144145">
                <a:moveTo>
                  <a:pt x="1322163" y="0"/>
                </a:moveTo>
                <a:lnTo>
                  <a:pt x="1316053" y="400"/>
                </a:lnTo>
                <a:lnTo>
                  <a:pt x="1310538" y="3087"/>
                </a:lnTo>
                <a:lnTo>
                  <a:pt x="1306321" y="7893"/>
                </a:lnTo>
                <a:lnTo>
                  <a:pt x="1304268" y="13896"/>
                </a:lnTo>
                <a:lnTo>
                  <a:pt x="1304655" y="20006"/>
                </a:lnTo>
                <a:lnTo>
                  <a:pt x="1307304" y="25521"/>
                </a:lnTo>
                <a:lnTo>
                  <a:pt x="1312037" y="29737"/>
                </a:lnTo>
                <a:lnTo>
                  <a:pt x="1384318" y="71901"/>
                </a:lnTo>
                <a:lnTo>
                  <a:pt x="1408048" y="58058"/>
                </a:lnTo>
                <a:lnTo>
                  <a:pt x="1416176" y="58058"/>
                </a:lnTo>
                <a:lnTo>
                  <a:pt x="1416176" y="55899"/>
                </a:lnTo>
                <a:lnTo>
                  <a:pt x="1420490" y="55899"/>
                </a:lnTo>
                <a:lnTo>
                  <a:pt x="1328165" y="2051"/>
                </a:lnTo>
                <a:lnTo>
                  <a:pt x="1322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1956" y="3963161"/>
            <a:ext cx="144145" cy="1829435"/>
          </a:xfrm>
          <a:custGeom>
            <a:avLst/>
            <a:gdLst/>
            <a:ahLst/>
            <a:cxnLst/>
            <a:rect l="l" t="t" r="r" b="b"/>
            <a:pathLst>
              <a:path w="144145" h="1829435">
                <a:moveTo>
                  <a:pt x="13896" y="1685228"/>
                </a:moveTo>
                <a:lnTo>
                  <a:pt x="7893" y="1687283"/>
                </a:lnTo>
                <a:lnTo>
                  <a:pt x="3087" y="1691504"/>
                </a:lnTo>
                <a:lnTo>
                  <a:pt x="400" y="1697029"/>
                </a:lnTo>
                <a:lnTo>
                  <a:pt x="0" y="1703151"/>
                </a:lnTo>
                <a:lnTo>
                  <a:pt x="2051" y="1709165"/>
                </a:lnTo>
                <a:lnTo>
                  <a:pt x="71901" y="1828876"/>
                </a:lnTo>
                <a:lnTo>
                  <a:pt x="90427" y="1797126"/>
                </a:lnTo>
                <a:lnTo>
                  <a:pt x="55899" y="1797126"/>
                </a:lnTo>
                <a:lnTo>
                  <a:pt x="55899" y="1737886"/>
                </a:lnTo>
                <a:lnTo>
                  <a:pt x="29737" y="1693037"/>
                </a:lnTo>
                <a:lnTo>
                  <a:pt x="25521" y="1688291"/>
                </a:lnTo>
                <a:lnTo>
                  <a:pt x="20006" y="1685626"/>
                </a:lnTo>
                <a:lnTo>
                  <a:pt x="13896" y="1685228"/>
                </a:lnTo>
                <a:close/>
              </a:path>
              <a:path w="144145" h="1829435">
                <a:moveTo>
                  <a:pt x="55899" y="1737886"/>
                </a:moveTo>
                <a:lnTo>
                  <a:pt x="55899" y="1797126"/>
                </a:lnTo>
                <a:lnTo>
                  <a:pt x="87903" y="1797126"/>
                </a:lnTo>
                <a:lnTo>
                  <a:pt x="87903" y="1789049"/>
                </a:lnTo>
                <a:lnTo>
                  <a:pt x="58058" y="1789049"/>
                </a:lnTo>
                <a:lnTo>
                  <a:pt x="71901" y="1765318"/>
                </a:lnTo>
                <a:lnTo>
                  <a:pt x="55899" y="1737886"/>
                </a:lnTo>
                <a:close/>
              </a:path>
              <a:path w="144145" h="1829435">
                <a:moveTo>
                  <a:pt x="129907" y="1685228"/>
                </a:moveTo>
                <a:lnTo>
                  <a:pt x="123797" y="1685626"/>
                </a:lnTo>
                <a:lnTo>
                  <a:pt x="118282" y="1688291"/>
                </a:lnTo>
                <a:lnTo>
                  <a:pt x="114065" y="1693037"/>
                </a:lnTo>
                <a:lnTo>
                  <a:pt x="87903" y="1737886"/>
                </a:lnTo>
                <a:lnTo>
                  <a:pt x="87903" y="1797126"/>
                </a:lnTo>
                <a:lnTo>
                  <a:pt x="90427" y="1797126"/>
                </a:lnTo>
                <a:lnTo>
                  <a:pt x="141751" y="1709165"/>
                </a:lnTo>
                <a:lnTo>
                  <a:pt x="143803" y="1703151"/>
                </a:lnTo>
                <a:lnTo>
                  <a:pt x="143402" y="1697029"/>
                </a:lnTo>
                <a:lnTo>
                  <a:pt x="140716" y="1691504"/>
                </a:lnTo>
                <a:lnTo>
                  <a:pt x="135909" y="1687283"/>
                </a:lnTo>
                <a:lnTo>
                  <a:pt x="129907" y="1685228"/>
                </a:lnTo>
                <a:close/>
              </a:path>
              <a:path w="144145" h="1829435">
                <a:moveTo>
                  <a:pt x="71901" y="1765318"/>
                </a:moveTo>
                <a:lnTo>
                  <a:pt x="58058" y="1789049"/>
                </a:lnTo>
                <a:lnTo>
                  <a:pt x="85744" y="1789049"/>
                </a:lnTo>
                <a:lnTo>
                  <a:pt x="71901" y="1765318"/>
                </a:lnTo>
                <a:close/>
              </a:path>
              <a:path w="144145" h="1829435">
                <a:moveTo>
                  <a:pt x="87903" y="1737886"/>
                </a:moveTo>
                <a:lnTo>
                  <a:pt x="71901" y="1765318"/>
                </a:lnTo>
                <a:lnTo>
                  <a:pt x="85744" y="1789049"/>
                </a:lnTo>
                <a:lnTo>
                  <a:pt x="87903" y="1789049"/>
                </a:lnTo>
                <a:lnTo>
                  <a:pt x="87903" y="1737886"/>
                </a:lnTo>
                <a:close/>
              </a:path>
              <a:path w="144145" h="1829435">
                <a:moveTo>
                  <a:pt x="87903" y="0"/>
                </a:moveTo>
                <a:lnTo>
                  <a:pt x="55899" y="0"/>
                </a:lnTo>
                <a:lnTo>
                  <a:pt x="55899" y="1737886"/>
                </a:lnTo>
                <a:lnTo>
                  <a:pt x="71901" y="1765318"/>
                </a:lnTo>
                <a:lnTo>
                  <a:pt x="87903" y="17378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30930" y="5720077"/>
            <a:ext cx="3353435" cy="144145"/>
          </a:xfrm>
          <a:custGeom>
            <a:avLst/>
            <a:gdLst/>
            <a:ahLst/>
            <a:cxnLst/>
            <a:rect l="l" t="t" r="r" b="b"/>
            <a:pathLst>
              <a:path w="3353435" h="144145">
                <a:moveTo>
                  <a:pt x="125763" y="0"/>
                </a:moveTo>
                <a:lnTo>
                  <a:pt x="119761" y="2047"/>
                </a:lnTo>
                <a:lnTo>
                  <a:pt x="0" y="71884"/>
                </a:lnTo>
                <a:lnTo>
                  <a:pt x="119761" y="141709"/>
                </a:lnTo>
                <a:lnTo>
                  <a:pt x="125763" y="143764"/>
                </a:lnTo>
                <a:lnTo>
                  <a:pt x="131873" y="143366"/>
                </a:lnTo>
                <a:lnTo>
                  <a:pt x="137388" y="140702"/>
                </a:lnTo>
                <a:lnTo>
                  <a:pt x="141605" y="135956"/>
                </a:lnTo>
                <a:lnTo>
                  <a:pt x="143658" y="129942"/>
                </a:lnTo>
                <a:lnTo>
                  <a:pt x="143271" y="123818"/>
                </a:lnTo>
                <a:lnTo>
                  <a:pt x="140622" y="118289"/>
                </a:lnTo>
                <a:lnTo>
                  <a:pt x="135890" y="114061"/>
                </a:lnTo>
                <a:lnTo>
                  <a:pt x="91019" y="87886"/>
                </a:lnTo>
                <a:lnTo>
                  <a:pt x="31750" y="87886"/>
                </a:lnTo>
                <a:lnTo>
                  <a:pt x="31750" y="55882"/>
                </a:lnTo>
                <a:lnTo>
                  <a:pt x="90997" y="55882"/>
                </a:lnTo>
                <a:lnTo>
                  <a:pt x="135890" y="29695"/>
                </a:lnTo>
                <a:lnTo>
                  <a:pt x="140622" y="25474"/>
                </a:lnTo>
                <a:lnTo>
                  <a:pt x="143271" y="19949"/>
                </a:lnTo>
                <a:lnTo>
                  <a:pt x="143658" y="13827"/>
                </a:lnTo>
                <a:lnTo>
                  <a:pt x="141605" y="7813"/>
                </a:lnTo>
                <a:lnTo>
                  <a:pt x="137388" y="3067"/>
                </a:lnTo>
                <a:lnTo>
                  <a:pt x="131873" y="401"/>
                </a:lnTo>
                <a:lnTo>
                  <a:pt x="125763" y="0"/>
                </a:lnTo>
                <a:close/>
              </a:path>
              <a:path w="3353435" h="144145">
                <a:moveTo>
                  <a:pt x="90997" y="55882"/>
                </a:moveTo>
                <a:lnTo>
                  <a:pt x="31750" y="55882"/>
                </a:lnTo>
                <a:lnTo>
                  <a:pt x="31750" y="87886"/>
                </a:lnTo>
                <a:lnTo>
                  <a:pt x="91019" y="87886"/>
                </a:lnTo>
                <a:lnTo>
                  <a:pt x="87274" y="85702"/>
                </a:lnTo>
                <a:lnTo>
                  <a:pt x="39877" y="85702"/>
                </a:lnTo>
                <a:lnTo>
                  <a:pt x="39877" y="58054"/>
                </a:lnTo>
                <a:lnTo>
                  <a:pt x="87274" y="58054"/>
                </a:lnTo>
                <a:lnTo>
                  <a:pt x="90997" y="55882"/>
                </a:lnTo>
                <a:close/>
              </a:path>
              <a:path w="3353435" h="144145">
                <a:moveTo>
                  <a:pt x="3352927" y="55882"/>
                </a:moveTo>
                <a:lnTo>
                  <a:pt x="90997" y="55882"/>
                </a:lnTo>
                <a:lnTo>
                  <a:pt x="63576" y="71878"/>
                </a:lnTo>
                <a:lnTo>
                  <a:pt x="91019" y="87886"/>
                </a:lnTo>
                <a:lnTo>
                  <a:pt x="3352927" y="87886"/>
                </a:lnTo>
                <a:lnTo>
                  <a:pt x="3352927" y="55882"/>
                </a:lnTo>
                <a:close/>
              </a:path>
              <a:path w="3353435" h="144145">
                <a:moveTo>
                  <a:pt x="39877" y="58054"/>
                </a:moveTo>
                <a:lnTo>
                  <a:pt x="39877" y="85702"/>
                </a:lnTo>
                <a:lnTo>
                  <a:pt x="63576" y="71878"/>
                </a:lnTo>
                <a:lnTo>
                  <a:pt x="39877" y="58054"/>
                </a:lnTo>
                <a:close/>
              </a:path>
              <a:path w="3353435" h="144145">
                <a:moveTo>
                  <a:pt x="63576" y="71878"/>
                </a:moveTo>
                <a:lnTo>
                  <a:pt x="39877" y="85702"/>
                </a:lnTo>
                <a:lnTo>
                  <a:pt x="87274" y="85702"/>
                </a:lnTo>
                <a:lnTo>
                  <a:pt x="63576" y="71878"/>
                </a:lnTo>
                <a:close/>
              </a:path>
              <a:path w="3353435" h="144145">
                <a:moveTo>
                  <a:pt x="87274" y="58054"/>
                </a:moveTo>
                <a:lnTo>
                  <a:pt x="39877" y="58054"/>
                </a:lnTo>
                <a:lnTo>
                  <a:pt x="63576" y="71878"/>
                </a:lnTo>
                <a:lnTo>
                  <a:pt x="87274" y="58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59156" y="4267834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4" h="1524635">
                <a:moveTo>
                  <a:pt x="71901" y="63608"/>
                </a:moveTo>
                <a:lnTo>
                  <a:pt x="55899" y="91040"/>
                </a:lnTo>
                <a:lnTo>
                  <a:pt x="55899" y="1524127"/>
                </a:lnTo>
                <a:lnTo>
                  <a:pt x="87903" y="15241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5246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5246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5246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5246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5246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00070" y="3537584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7545" y="4218254"/>
            <a:ext cx="1365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140" y="3761358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88681" y="3685158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26102" y="3980253"/>
            <a:ext cx="888365" cy="0"/>
          </a:xfrm>
          <a:custGeom>
            <a:avLst/>
            <a:gdLst/>
            <a:ahLst/>
            <a:cxnLst/>
            <a:rect l="l" t="t" r="r" b="b"/>
            <a:pathLst>
              <a:path w="888364">
                <a:moveTo>
                  <a:pt x="0" y="0"/>
                </a:moveTo>
                <a:lnTo>
                  <a:pt x="888125" y="0"/>
                </a:lnTo>
              </a:path>
            </a:pathLst>
          </a:custGeom>
          <a:ln w="143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50258" y="3353561"/>
            <a:ext cx="1524000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4629" rIns="0" bIns="0" rtlCol="0">
            <a:spAutoFit/>
          </a:bodyPr>
          <a:lstStyle/>
          <a:p>
            <a:pPr marR="73660" algn="ctr">
              <a:lnSpc>
                <a:spcPct val="100000"/>
              </a:lnSpc>
              <a:spcBef>
                <a:spcPts val="1689"/>
              </a:spcBef>
            </a:pPr>
            <a:r>
              <a:rPr sz="2350" spc="-2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  <a:p>
            <a:pPr marR="104775" algn="ctr">
              <a:lnSpc>
                <a:spcPct val="100000"/>
              </a:lnSpc>
              <a:spcBef>
                <a:spcPts val="505"/>
              </a:spcBef>
            </a:pPr>
            <a:r>
              <a:rPr sz="2350" spc="-20" dirty="0">
                <a:latin typeface="Times New Roman"/>
                <a:cs typeface="Times New Roman"/>
              </a:rPr>
              <a:t>1</a:t>
            </a:r>
            <a:r>
              <a:rPr sz="2350" spc="-455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Symbol"/>
                <a:cs typeface="Symbol"/>
              </a:rPr>
              <a:t></a:t>
            </a:r>
            <a:r>
              <a:rPr sz="2350" spc="-20" dirty="0">
                <a:latin typeface="Times New Roman"/>
                <a:cs typeface="Times New Roman"/>
              </a:rPr>
              <a:t> </a:t>
            </a:r>
            <a:r>
              <a:rPr sz="2350" i="1" spc="-35" dirty="0">
                <a:latin typeface="Times New Roman"/>
                <a:cs typeface="Times New Roman"/>
              </a:rPr>
              <a:t>sCR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22" name="object 22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85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555750"/>
            <a:ext cx="7511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Consider a </a:t>
            </a:r>
            <a:r>
              <a:rPr sz="2400" spc="-5" dirty="0">
                <a:latin typeface="Tahoma"/>
                <a:cs typeface="Tahoma"/>
              </a:rPr>
              <a:t>unity </a:t>
            </a:r>
            <a:r>
              <a:rPr sz="2400" spc="-10" dirty="0">
                <a:latin typeface="Tahoma"/>
                <a:cs typeface="Tahoma"/>
              </a:rPr>
              <a:t>feedback system </a:t>
            </a: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spc="-10" dirty="0">
                <a:latin typeface="Tahoma"/>
                <a:cs typeface="Tahoma"/>
              </a:rPr>
              <a:t>transfer </a:t>
            </a:r>
            <a:r>
              <a:rPr sz="2400" spc="-5" dirty="0">
                <a:latin typeface="Tahoma"/>
                <a:cs typeface="Tahoma"/>
              </a:rPr>
              <a:t>function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36813" y="2407983"/>
            <a:ext cx="953135" cy="0"/>
          </a:xfrm>
          <a:custGeom>
            <a:avLst/>
            <a:gdLst/>
            <a:ahLst/>
            <a:cxnLst/>
            <a:rect l="l" t="t" r="r" b="b"/>
            <a:pathLst>
              <a:path w="953135">
                <a:moveTo>
                  <a:pt x="0" y="0"/>
                </a:moveTo>
                <a:lnTo>
                  <a:pt x="952676" y="0"/>
                </a:lnTo>
              </a:path>
            </a:pathLst>
          </a:custGeom>
          <a:ln w="164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23044" y="1941226"/>
            <a:ext cx="18224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7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4533" y="2148561"/>
            <a:ext cx="84137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i="1" spc="-45" dirty="0">
                <a:latin typeface="Times New Roman"/>
                <a:cs typeface="Times New Roman"/>
              </a:rPr>
              <a:t>G</a:t>
            </a:r>
            <a:r>
              <a:rPr sz="2600" spc="-45" dirty="0">
                <a:latin typeface="Times New Roman"/>
                <a:cs typeface="Times New Roman"/>
              </a:rPr>
              <a:t>(s)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9778" y="2405787"/>
            <a:ext cx="975994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70" dirty="0">
                <a:latin typeface="Times New Roman"/>
                <a:cs typeface="Times New Roman"/>
              </a:rPr>
              <a:t>1</a:t>
            </a:r>
            <a:r>
              <a:rPr sz="2600" spc="-509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Symbol"/>
                <a:cs typeface="Symbol"/>
              </a:rPr>
              <a:t>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i="1" spc="-80" dirty="0">
                <a:latin typeface="Times New Roman"/>
                <a:cs typeface="Times New Roman"/>
              </a:rPr>
              <a:t>sCR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2961898"/>
            <a:ext cx="7423784" cy="30099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00" spc="-5" dirty="0">
                <a:latin typeface="Tahoma"/>
                <a:cs typeface="Tahoma"/>
              </a:rPr>
              <a:t>Hence characteristics equation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  <a:p>
            <a:pPr marR="680720" algn="ctr">
              <a:lnSpc>
                <a:spcPct val="100000"/>
              </a:lnSpc>
              <a:spcBef>
                <a:spcPts val="615"/>
              </a:spcBef>
            </a:pPr>
            <a:r>
              <a:rPr sz="3100" spc="380" dirty="0">
                <a:latin typeface="Times New Roman"/>
                <a:cs typeface="Times New Roman"/>
              </a:rPr>
              <a:t>1</a:t>
            </a:r>
            <a:r>
              <a:rPr sz="3100" spc="380" dirty="0">
                <a:latin typeface="Symbol"/>
                <a:cs typeface="Symbol"/>
              </a:rPr>
              <a:t></a:t>
            </a:r>
            <a:r>
              <a:rPr sz="3100" spc="-175" dirty="0">
                <a:latin typeface="Times New Roman"/>
                <a:cs typeface="Times New Roman"/>
              </a:rPr>
              <a:t> </a:t>
            </a:r>
            <a:r>
              <a:rPr sz="3100" i="1" spc="190" dirty="0">
                <a:latin typeface="Times New Roman"/>
                <a:cs typeface="Times New Roman"/>
              </a:rPr>
              <a:t>sCR</a:t>
            </a:r>
            <a:r>
              <a:rPr sz="3100" i="1" spc="-30" dirty="0">
                <a:latin typeface="Times New Roman"/>
                <a:cs typeface="Times New Roman"/>
              </a:rPr>
              <a:t> </a:t>
            </a:r>
            <a:r>
              <a:rPr sz="3100" spc="285" dirty="0">
                <a:latin typeface="Symbol"/>
                <a:cs typeface="Symbol"/>
              </a:rPr>
              <a:t></a:t>
            </a:r>
            <a:r>
              <a:rPr sz="3100" spc="-120" dirty="0">
                <a:latin typeface="Times New Roman"/>
                <a:cs typeface="Times New Roman"/>
              </a:rPr>
              <a:t> </a:t>
            </a:r>
            <a:r>
              <a:rPr sz="3100" spc="260" dirty="0"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spc="-10" dirty="0">
                <a:latin typeface="Tahoma"/>
                <a:cs typeface="Tahoma"/>
              </a:rPr>
              <a:t>Here </a:t>
            </a:r>
            <a:r>
              <a:rPr sz="2400" dirty="0">
                <a:latin typeface="Tahoma"/>
                <a:cs typeface="Tahoma"/>
              </a:rPr>
              <a:t>the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s is </a:t>
            </a:r>
            <a:r>
              <a:rPr sz="2400" spc="-5" dirty="0">
                <a:latin typeface="Tahoma"/>
                <a:cs typeface="Tahoma"/>
              </a:rPr>
              <a:t>equal to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1,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Hence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system given above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First order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3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Practical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Example: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RC </a:t>
            </a:r>
            <a:r>
              <a:rPr sz="2400" spc="-5" dirty="0">
                <a:latin typeface="Tahoma"/>
                <a:cs typeface="Tahoma"/>
              </a:rPr>
              <a:t>circuits, thermal </a:t>
            </a:r>
            <a:r>
              <a:rPr sz="2400" spc="-10" dirty="0">
                <a:latin typeface="Tahoma"/>
                <a:cs typeface="Tahoma"/>
              </a:rPr>
              <a:t>type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3540" y="121665"/>
            <a:ext cx="3124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First </a:t>
            </a:r>
            <a:r>
              <a:rPr spc="-10" dirty="0"/>
              <a:t>Order</a:t>
            </a:r>
            <a:r>
              <a:rPr spc="-40" dirty="0"/>
              <a:t> </a:t>
            </a:r>
            <a:r>
              <a:rPr spc="-30" dirty="0"/>
              <a:t>System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86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21665"/>
            <a:ext cx="36175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Second </a:t>
            </a:r>
            <a:r>
              <a:rPr spc="-10" dirty="0"/>
              <a:t>Order</a:t>
            </a:r>
            <a:r>
              <a:rPr spc="-5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24360"/>
            <a:ext cx="8117205" cy="16713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0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Definition: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If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complex variable </a:t>
            </a:r>
            <a:r>
              <a:rPr sz="2400" dirty="0">
                <a:latin typeface="Tahoma"/>
                <a:cs typeface="Tahoma"/>
              </a:rPr>
              <a:t>‘s’ </a:t>
            </a:r>
            <a:r>
              <a:rPr sz="2400" spc="-5" dirty="0">
                <a:latin typeface="Tahoma"/>
                <a:cs typeface="Tahoma"/>
              </a:rPr>
              <a:t>present  In Characteristics equation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15" dirty="0">
                <a:latin typeface="Tahoma"/>
                <a:cs typeface="Tahoma"/>
              </a:rPr>
              <a:t>two, </a:t>
            </a:r>
            <a:r>
              <a:rPr sz="2400" spc="-5" dirty="0">
                <a:latin typeface="Tahoma"/>
                <a:cs typeface="Tahoma"/>
              </a:rPr>
              <a:t>then </a:t>
            </a:r>
            <a:r>
              <a:rPr sz="2400" dirty="0">
                <a:latin typeface="Tahoma"/>
                <a:cs typeface="Tahoma"/>
              </a:rPr>
              <a:t>it is called </a:t>
            </a:r>
            <a:r>
              <a:rPr sz="2400" spc="-5" dirty="0">
                <a:latin typeface="Tahoma"/>
                <a:cs typeface="Tahoma"/>
              </a:rPr>
              <a:t>as  “Second order </a:t>
            </a:r>
            <a:r>
              <a:rPr sz="2400" spc="-15" dirty="0">
                <a:latin typeface="Tahoma"/>
                <a:cs typeface="Tahoma"/>
              </a:rPr>
              <a:t>System”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9182" y="3582161"/>
            <a:ext cx="637540" cy="609600"/>
          </a:xfrm>
          <a:custGeom>
            <a:avLst/>
            <a:gdLst/>
            <a:ahLst/>
            <a:cxnLst/>
            <a:rect l="l" t="t" r="r" b="b"/>
            <a:pathLst>
              <a:path w="637539" h="609600">
                <a:moveTo>
                  <a:pt x="0" y="304800"/>
                </a:moveTo>
                <a:lnTo>
                  <a:pt x="3453" y="259772"/>
                </a:lnTo>
                <a:lnTo>
                  <a:pt x="13486" y="216792"/>
                </a:lnTo>
                <a:lnTo>
                  <a:pt x="29606" y="176330"/>
                </a:lnTo>
                <a:lnTo>
                  <a:pt x="51319" y="138860"/>
                </a:lnTo>
                <a:lnTo>
                  <a:pt x="78132" y="104853"/>
                </a:lnTo>
                <a:lnTo>
                  <a:pt x="109552" y="74783"/>
                </a:lnTo>
                <a:lnTo>
                  <a:pt x="145088" y="49120"/>
                </a:lnTo>
                <a:lnTo>
                  <a:pt x="184244" y="28338"/>
                </a:lnTo>
                <a:lnTo>
                  <a:pt x="226530" y="12909"/>
                </a:lnTo>
                <a:lnTo>
                  <a:pt x="271451" y="3306"/>
                </a:lnTo>
                <a:lnTo>
                  <a:pt x="318516" y="0"/>
                </a:lnTo>
                <a:lnTo>
                  <a:pt x="365580" y="3306"/>
                </a:lnTo>
                <a:lnTo>
                  <a:pt x="410501" y="12909"/>
                </a:lnTo>
                <a:lnTo>
                  <a:pt x="452787" y="28338"/>
                </a:lnTo>
                <a:lnTo>
                  <a:pt x="491943" y="49120"/>
                </a:lnTo>
                <a:lnTo>
                  <a:pt x="527479" y="74783"/>
                </a:lnTo>
                <a:lnTo>
                  <a:pt x="558899" y="104853"/>
                </a:lnTo>
                <a:lnTo>
                  <a:pt x="585712" y="138860"/>
                </a:lnTo>
                <a:lnTo>
                  <a:pt x="607425" y="176330"/>
                </a:lnTo>
                <a:lnTo>
                  <a:pt x="623545" y="216792"/>
                </a:lnTo>
                <a:lnTo>
                  <a:pt x="633578" y="259772"/>
                </a:lnTo>
                <a:lnTo>
                  <a:pt x="637032" y="304800"/>
                </a:lnTo>
                <a:lnTo>
                  <a:pt x="633578" y="349827"/>
                </a:lnTo>
                <a:lnTo>
                  <a:pt x="623545" y="392807"/>
                </a:lnTo>
                <a:lnTo>
                  <a:pt x="607425" y="433269"/>
                </a:lnTo>
                <a:lnTo>
                  <a:pt x="585712" y="470739"/>
                </a:lnTo>
                <a:lnTo>
                  <a:pt x="558899" y="504746"/>
                </a:lnTo>
                <a:lnTo>
                  <a:pt x="527479" y="534816"/>
                </a:lnTo>
                <a:lnTo>
                  <a:pt x="491943" y="560479"/>
                </a:lnTo>
                <a:lnTo>
                  <a:pt x="452787" y="581261"/>
                </a:lnTo>
                <a:lnTo>
                  <a:pt x="410501" y="596690"/>
                </a:lnTo>
                <a:lnTo>
                  <a:pt x="365580" y="606293"/>
                </a:lnTo>
                <a:lnTo>
                  <a:pt x="318516" y="609600"/>
                </a:lnTo>
                <a:lnTo>
                  <a:pt x="271451" y="606293"/>
                </a:lnTo>
                <a:lnTo>
                  <a:pt x="226530" y="596690"/>
                </a:lnTo>
                <a:lnTo>
                  <a:pt x="184244" y="581261"/>
                </a:lnTo>
                <a:lnTo>
                  <a:pt x="145088" y="560479"/>
                </a:lnTo>
                <a:lnTo>
                  <a:pt x="109552" y="534816"/>
                </a:lnTo>
                <a:lnTo>
                  <a:pt x="78132" y="504746"/>
                </a:lnTo>
                <a:lnTo>
                  <a:pt x="51319" y="470739"/>
                </a:lnTo>
                <a:lnTo>
                  <a:pt x="29606" y="433269"/>
                </a:lnTo>
                <a:lnTo>
                  <a:pt x="13486" y="392807"/>
                </a:lnTo>
                <a:lnTo>
                  <a:pt x="3453" y="349827"/>
                </a:lnTo>
                <a:lnTo>
                  <a:pt x="0" y="304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2145" y="3670553"/>
            <a:ext cx="452120" cy="431800"/>
          </a:xfrm>
          <a:custGeom>
            <a:avLst/>
            <a:gdLst/>
            <a:ahLst/>
            <a:cxnLst/>
            <a:rect l="l" t="t" r="r" b="b"/>
            <a:pathLst>
              <a:path w="452119" h="431800">
                <a:moveTo>
                  <a:pt x="0" y="0"/>
                </a:moveTo>
                <a:lnTo>
                  <a:pt x="451612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2145" y="3670553"/>
            <a:ext cx="452120" cy="431800"/>
          </a:xfrm>
          <a:custGeom>
            <a:avLst/>
            <a:gdLst/>
            <a:ahLst/>
            <a:cxnLst/>
            <a:rect l="l" t="t" r="r" b="b"/>
            <a:pathLst>
              <a:path w="452119" h="431800">
                <a:moveTo>
                  <a:pt x="451612" y="0"/>
                </a:moveTo>
                <a:lnTo>
                  <a:pt x="0" y="4318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4325" y="3815060"/>
            <a:ext cx="1514475" cy="144145"/>
          </a:xfrm>
          <a:custGeom>
            <a:avLst/>
            <a:gdLst/>
            <a:ahLst/>
            <a:cxnLst/>
            <a:rect l="l" t="t" r="r" b="b"/>
            <a:pathLst>
              <a:path w="1514475" h="144145">
                <a:moveTo>
                  <a:pt x="1450993" y="71901"/>
                </a:moveTo>
                <a:lnTo>
                  <a:pt x="1378712" y="114065"/>
                </a:lnTo>
                <a:lnTo>
                  <a:pt x="1373959" y="118282"/>
                </a:lnTo>
                <a:lnTo>
                  <a:pt x="1371266" y="123797"/>
                </a:lnTo>
                <a:lnTo>
                  <a:pt x="1370836" y="129907"/>
                </a:lnTo>
                <a:lnTo>
                  <a:pt x="1372870" y="135909"/>
                </a:lnTo>
                <a:lnTo>
                  <a:pt x="1377106" y="140715"/>
                </a:lnTo>
                <a:lnTo>
                  <a:pt x="1382664" y="143402"/>
                </a:lnTo>
                <a:lnTo>
                  <a:pt x="1388818" y="143803"/>
                </a:lnTo>
                <a:lnTo>
                  <a:pt x="1394841" y="141751"/>
                </a:lnTo>
                <a:lnTo>
                  <a:pt x="1487067" y="87903"/>
                </a:lnTo>
                <a:lnTo>
                  <a:pt x="1482725" y="87903"/>
                </a:lnTo>
                <a:lnTo>
                  <a:pt x="1482725" y="85744"/>
                </a:lnTo>
                <a:lnTo>
                  <a:pt x="1474724" y="85744"/>
                </a:lnTo>
                <a:lnTo>
                  <a:pt x="1450993" y="71901"/>
                </a:lnTo>
                <a:close/>
              </a:path>
              <a:path w="1514475" h="144145">
                <a:moveTo>
                  <a:pt x="1423561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423561" y="87903"/>
                </a:lnTo>
                <a:lnTo>
                  <a:pt x="1450993" y="71901"/>
                </a:lnTo>
                <a:lnTo>
                  <a:pt x="1423561" y="55899"/>
                </a:lnTo>
                <a:close/>
              </a:path>
              <a:path w="1514475" h="144145">
                <a:moveTo>
                  <a:pt x="1487067" y="55899"/>
                </a:moveTo>
                <a:lnTo>
                  <a:pt x="1482725" y="55899"/>
                </a:lnTo>
                <a:lnTo>
                  <a:pt x="1482725" y="87903"/>
                </a:lnTo>
                <a:lnTo>
                  <a:pt x="1487067" y="87903"/>
                </a:lnTo>
                <a:lnTo>
                  <a:pt x="1514475" y="71901"/>
                </a:lnTo>
                <a:lnTo>
                  <a:pt x="1487067" y="55899"/>
                </a:lnTo>
                <a:close/>
              </a:path>
              <a:path w="1514475" h="144145">
                <a:moveTo>
                  <a:pt x="1474724" y="58058"/>
                </a:moveTo>
                <a:lnTo>
                  <a:pt x="1450993" y="71901"/>
                </a:lnTo>
                <a:lnTo>
                  <a:pt x="1474724" y="85744"/>
                </a:lnTo>
                <a:lnTo>
                  <a:pt x="1474724" y="58058"/>
                </a:lnTo>
                <a:close/>
              </a:path>
              <a:path w="1514475" h="144145">
                <a:moveTo>
                  <a:pt x="1482725" y="58058"/>
                </a:moveTo>
                <a:lnTo>
                  <a:pt x="1474724" y="58058"/>
                </a:lnTo>
                <a:lnTo>
                  <a:pt x="1474724" y="85744"/>
                </a:lnTo>
                <a:lnTo>
                  <a:pt x="1482725" y="85744"/>
                </a:lnTo>
                <a:lnTo>
                  <a:pt x="1482725" y="58058"/>
                </a:lnTo>
                <a:close/>
              </a:path>
              <a:path w="1514475" h="144145">
                <a:moveTo>
                  <a:pt x="1388818" y="0"/>
                </a:moveTo>
                <a:lnTo>
                  <a:pt x="1382664" y="400"/>
                </a:lnTo>
                <a:lnTo>
                  <a:pt x="1377106" y="3087"/>
                </a:lnTo>
                <a:lnTo>
                  <a:pt x="1372870" y="7893"/>
                </a:lnTo>
                <a:lnTo>
                  <a:pt x="1370836" y="13896"/>
                </a:lnTo>
                <a:lnTo>
                  <a:pt x="1371266" y="20006"/>
                </a:lnTo>
                <a:lnTo>
                  <a:pt x="1373959" y="25521"/>
                </a:lnTo>
                <a:lnTo>
                  <a:pt x="1378712" y="29737"/>
                </a:lnTo>
                <a:lnTo>
                  <a:pt x="1450993" y="71901"/>
                </a:lnTo>
                <a:lnTo>
                  <a:pt x="1474724" y="58058"/>
                </a:lnTo>
                <a:lnTo>
                  <a:pt x="1482725" y="58058"/>
                </a:lnTo>
                <a:lnTo>
                  <a:pt x="1482725" y="55899"/>
                </a:lnTo>
                <a:lnTo>
                  <a:pt x="1487067" y="55899"/>
                </a:lnTo>
                <a:lnTo>
                  <a:pt x="1394841" y="2051"/>
                </a:lnTo>
                <a:lnTo>
                  <a:pt x="13888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6214" y="3815060"/>
            <a:ext cx="956944" cy="144145"/>
          </a:xfrm>
          <a:custGeom>
            <a:avLst/>
            <a:gdLst/>
            <a:ahLst/>
            <a:cxnLst/>
            <a:rect l="l" t="t" r="r" b="b"/>
            <a:pathLst>
              <a:path w="956945" h="144145">
                <a:moveTo>
                  <a:pt x="892955" y="71901"/>
                </a:moveTo>
                <a:lnTo>
                  <a:pt x="820674" y="114065"/>
                </a:lnTo>
                <a:lnTo>
                  <a:pt x="815941" y="118282"/>
                </a:lnTo>
                <a:lnTo>
                  <a:pt x="813292" y="123797"/>
                </a:lnTo>
                <a:lnTo>
                  <a:pt x="812905" y="129907"/>
                </a:lnTo>
                <a:lnTo>
                  <a:pt x="814959" y="135909"/>
                </a:lnTo>
                <a:lnTo>
                  <a:pt x="819175" y="140715"/>
                </a:lnTo>
                <a:lnTo>
                  <a:pt x="824690" y="143402"/>
                </a:lnTo>
                <a:lnTo>
                  <a:pt x="830800" y="143803"/>
                </a:lnTo>
                <a:lnTo>
                  <a:pt x="836802" y="141751"/>
                </a:lnTo>
                <a:lnTo>
                  <a:pt x="929127" y="87903"/>
                </a:lnTo>
                <a:lnTo>
                  <a:pt x="924813" y="87903"/>
                </a:lnTo>
                <a:lnTo>
                  <a:pt x="924813" y="85744"/>
                </a:lnTo>
                <a:lnTo>
                  <a:pt x="916686" y="85744"/>
                </a:lnTo>
                <a:lnTo>
                  <a:pt x="892955" y="71901"/>
                </a:lnTo>
                <a:close/>
              </a:path>
              <a:path w="956945" h="144145">
                <a:moveTo>
                  <a:pt x="865523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65523" y="87903"/>
                </a:lnTo>
                <a:lnTo>
                  <a:pt x="892955" y="71901"/>
                </a:lnTo>
                <a:lnTo>
                  <a:pt x="865523" y="55899"/>
                </a:lnTo>
                <a:close/>
              </a:path>
              <a:path w="956945" h="144145">
                <a:moveTo>
                  <a:pt x="929127" y="55899"/>
                </a:moveTo>
                <a:lnTo>
                  <a:pt x="924813" y="55899"/>
                </a:lnTo>
                <a:lnTo>
                  <a:pt x="924813" y="87903"/>
                </a:lnTo>
                <a:lnTo>
                  <a:pt x="929127" y="87903"/>
                </a:lnTo>
                <a:lnTo>
                  <a:pt x="956563" y="71901"/>
                </a:lnTo>
                <a:lnTo>
                  <a:pt x="929127" y="55899"/>
                </a:lnTo>
                <a:close/>
              </a:path>
              <a:path w="956945" h="144145">
                <a:moveTo>
                  <a:pt x="916686" y="58058"/>
                </a:moveTo>
                <a:lnTo>
                  <a:pt x="892955" y="71901"/>
                </a:lnTo>
                <a:lnTo>
                  <a:pt x="916686" y="85744"/>
                </a:lnTo>
                <a:lnTo>
                  <a:pt x="916686" y="58058"/>
                </a:lnTo>
                <a:close/>
              </a:path>
              <a:path w="956945" h="144145">
                <a:moveTo>
                  <a:pt x="924813" y="58058"/>
                </a:moveTo>
                <a:lnTo>
                  <a:pt x="916686" y="58058"/>
                </a:lnTo>
                <a:lnTo>
                  <a:pt x="916686" y="85744"/>
                </a:lnTo>
                <a:lnTo>
                  <a:pt x="924813" y="85744"/>
                </a:lnTo>
                <a:lnTo>
                  <a:pt x="924813" y="58058"/>
                </a:lnTo>
                <a:close/>
              </a:path>
              <a:path w="956945" h="144145">
                <a:moveTo>
                  <a:pt x="830800" y="0"/>
                </a:moveTo>
                <a:lnTo>
                  <a:pt x="824690" y="400"/>
                </a:lnTo>
                <a:lnTo>
                  <a:pt x="819175" y="3087"/>
                </a:lnTo>
                <a:lnTo>
                  <a:pt x="814959" y="7893"/>
                </a:lnTo>
                <a:lnTo>
                  <a:pt x="812905" y="13896"/>
                </a:lnTo>
                <a:lnTo>
                  <a:pt x="813292" y="20006"/>
                </a:lnTo>
                <a:lnTo>
                  <a:pt x="815941" y="25521"/>
                </a:lnTo>
                <a:lnTo>
                  <a:pt x="820674" y="29737"/>
                </a:lnTo>
                <a:lnTo>
                  <a:pt x="892955" y="71901"/>
                </a:lnTo>
                <a:lnTo>
                  <a:pt x="916686" y="58058"/>
                </a:lnTo>
                <a:lnTo>
                  <a:pt x="924813" y="58058"/>
                </a:lnTo>
                <a:lnTo>
                  <a:pt x="924813" y="55899"/>
                </a:lnTo>
                <a:lnTo>
                  <a:pt x="929127" y="55899"/>
                </a:lnTo>
                <a:lnTo>
                  <a:pt x="836802" y="2051"/>
                </a:lnTo>
                <a:lnTo>
                  <a:pt x="83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7390" y="3815060"/>
            <a:ext cx="1514475" cy="144145"/>
          </a:xfrm>
          <a:custGeom>
            <a:avLst/>
            <a:gdLst/>
            <a:ahLst/>
            <a:cxnLst/>
            <a:rect l="l" t="t" r="r" b="b"/>
            <a:pathLst>
              <a:path w="1514475" h="144145">
                <a:moveTo>
                  <a:pt x="1450993" y="71901"/>
                </a:moveTo>
                <a:lnTo>
                  <a:pt x="1378712" y="114065"/>
                </a:lnTo>
                <a:lnTo>
                  <a:pt x="1373959" y="118282"/>
                </a:lnTo>
                <a:lnTo>
                  <a:pt x="1371266" y="123797"/>
                </a:lnTo>
                <a:lnTo>
                  <a:pt x="1370836" y="129907"/>
                </a:lnTo>
                <a:lnTo>
                  <a:pt x="1372869" y="135909"/>
                </a:lnTo>
                <a:lnTo>
                  <a:pt x="1377106" y="140715"/>
                </a:lnTo>
                <a:lnTo>
                  <a:pt x="1382664" y="143402"/>
                </a:lnTo>
                <a:lnTo>
                  <a:pt x="1388818" y="143803"/>
                </a:lnTo>
                <a:lnTo>
                  <a:pt x="1394840" y="141751"/>
                </a:lnTo>
                <a:lnTo>
                  <a:pt x="1487067" y="87903"/>
                </a:lnTo>
                <a:lnTo>
                  <a:pt x="1482725" y="87903"/>
                </a:lnTo>
                <a:lnTo>
                  <a:pt x="1482725" y="85744"/>
                </a:lnTo>
                <a:lnTo>
                  <a:pt x="1474724" y="85744"/>
                </a:lnTo>
                <a:lnTo>
                  <a:pt x="1450993" y="71901"/>
                </a:lnTo>
                <a:close/>
              </a:path>
              <a:path w="1514475" h="144145">
                <a:moveTo>
                  <a:pt x="1423561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423561" y="87903"/>
                </a:lnTo>
                <a:lnTo>
                  <a:pt x="1450993" y="71901"/>
                </a:lnTo>
                <a:lnTo>
                  <a:pt x="1423561" y="55899"/>
                </a:lnTo>
                <a:close/>
              </a:path>
              <a:path w="1514475" h="144145">
                <a:moveTo>
                  <a:pt x="1487067" y="55899"/>
                </a:moveTo>
                <a:lnTo>
                  <a:pt x="1482725" y="55899"/>
                </a:lnTo>
                <a:lnTo>
                  <a:pt x="1482725" y="87903"/>
                </a:lnTo>
                <a:lnTo>
                  <a:pt x="1487067" y="87903"/>
                </a:lnTo>
                <a:lnTo>
                  <a:pt x="1514475" y="71901"/>
                </a:lnTo>
                <a:lnTo>
                  <a:pt x="1487067" y="55899"/>
                </a:lnTo>
                <a:close/>
              </a:path>
              <a:path w="1514475" h="144145">
                <a:moveTo>
                  <a:pt x="1474724" y="58058"/>
                </a:moveTo>
                <a:lnTo>
                  <a:pt x="1450993" y="71901"/>
                </a:lnTo>
                <a:lnTo>
                  <a:pt x="1474724" y="85744"/>
                </a:lnTo>
                <a:lnTo>
                  <a:pt x="1474724" y="58058"/>
                </a:lnTo>
                <a:close/>
              </a:path>
              <a:path w="1514475" h="144145">
                <a:moveTo>
                  <a:pt x="1482725" y="58058"/>
                </a:moveTo>
                <a:lnTo>
                  <a:pt x="1474724" y="58058"/>
                </a:lnTo>
                <a:lnTo>
                  <a:pt x="1474724" y="85744"/>
                </a:lnTo>
                <a:lnTo>
                  <a:pt x="1482725" y="85744"/>
                </a:lnTo>
                <a:lnTo>
                  <a:pt x="1482725" y="58058"/>
                </a:lnTo>
                <a:close/>
              </a:path>
              <a:path w="1514475" h="144145">
                <a:moveTo>
                  <a:pt x="1388818" y="0"/>
                </a:moveTo>
                <a:lnTo>
                  <a:pt x="1382664" y="400"/>
                </a:lnTo>
                <a:lnTo>
                  <a:pt x="1377106" y="3087"/>
                </a:lnTo>
                <a:lnTo>
                  <a:pt x="1372869" y="7893"/>
                </a:lnTo>
                <a:lnTo>
                  <a:pt x="1370836" y="13896"/>
                </a:lnTo>
                <a:lnTo>
                  <a:pt x="1371266" y="20006"/>
                </a:lnTo>
                <a:lnTo>
                  <a:pt x="1373959" y="25521"/>
                </a:lnTo>
                <a:lnTo>
                  <a:pt x="1378712" y="29737"/>
                </a:lnTo>
                <a:lnTo>
                  <a:pt x="1450993" y="71901"/>
                </a:lnTo>
                <a:lnTo>
                  <a:pt x="1474724" y="58058"/>
                </a:lnTo>
                <a:lnTo>
                  <a:pt x="1482725" y="58058"/>
                </a:lnTo>
                <a:lnTo>
                  <a:pt x="1482725" y="55899"/>
                </a:lnTo>
                <a:lnTo>
                  <a:pt x="1487067" y="55899"/>
                </a:lnTo>
                <a:lnTo>
                  <a:pt x="1394840" y="2051"/>
                </a:lnTo>
                <a:lnTo>
                  <a:pt x="13888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52520" y="3886961"/>
            <a:ext cx="144145" cy="1829435"/>
          </a:xfrm>
          <a:custGeom>
            <a:avLst/>
            <a:gdLst/>
            <a:ahLst/>
            <a:cxnLst/>
            <a:rect l="l" t="t" r="r" b="b"/>
            <a:pathLst>
              <a:path w="144145" h="1829435">
                <a:moveTo>
                  <a:pt x="13896" y="1685268"/>
                </a:moveTo>
                <a:lnTo>
                  <a:pt x="7893" y="1687322"/>
                </a:lnTo>
                <a:lnTo>
                  <a:pt x="3087" y="1691537"/>
                </a:lnTo>
                <a:lnTo>
                  <a:pt x="400" y="1697048"/>
                </a:lnTo>
                <a:lnTo>
                  <a:pt x="0" y="1703157"/>
                </a:lnTo>
                <a:lnTo>
                  <a:pt x="2051" y="1709165"/>
                </a:lnTo>
                <a:lnTo>
                  <a:pt x="71901" y="1828876"/>
                </a:lnTo>
                <a:lnTo>
                  <a:pt x="90427" y="1797126"/>
                </a:lnTo>
                <a:lnTo>
                  <a:pt x="55899" y="1797126"/>
                </a:lnTo>
                <a:lnTo>
                  <a:pt x="55899" y="1737886"/>
                </a:lnTo>
                <a:lnTo>
                  <a:pt x="29737" y="1693037"/>
                </a:lnTo>
                <a:lnTo>
                  <a:pt x="25521" y="1688304"/>
                </a:lnTo>
                <a:lnTo>
                  <a:pt x="20006" y="1685655"/>
                </a:lnTo>
                <a:lnTo>
                  <a:pt x="13896" y="1685268"/>
                </a:lnTo>
                <a:close/>
              </a:path>
              <a:path w="144145" h="1829435">
                <a:moveTo>
                  <a:pt x="55899" y="1737886"/>
                </a:moveTo>
                <a:lnTo>
                  <a:pt x="55899" y="1797126"/>
                </a:lnTo>
                <a:lnTo>
                  <a:pt x="87903" y="1797126"/>
                </a:lnTo>
                <a:lnTo>
                  <a:pt x="87903" y="1789049"/>
                </a:lnTo>
                <a:lnTo>
                  <a:pt x="58058" y="1789049"/>
                </a:lnTo>
                <a:lnTo>
                  <a:pt x="71901" y="1765318"/>
                </a:lnTo>
                <a:lnTo>
                  <a:pt x="55899" y="1737886"/>
                </a:lnTo>
                <a:close/>
              </a:path>
              <a:path w="144145" h="1829435">
                <a:moveTo>
                  <a:pt x="129907" y="1685268"/>
                </a:moveTo>
                <a:lnTo>
                  <a:pt x="123797" y="1685655"/>
                </a:lnTo>
                <a:lnTo>
                  <a:pt x="118282" y="1688304"/>
                </a:lnTo>
                <a:lnTo>
                  <a:pt x="114065" y="1693037"/>
                </a:lnTo>
                <a:lnTo>
                  <a:pt x="87903" y="1737886"/>
                </a:lnTo>
                <a:lnTo>
                  <a:pt x="87903" y="1797126"/>
                </a:lnTo>
                <a:lnTo>
                  <a:pt x="90427" y="1797126"/>
                </a:lnTo>
                <a:lnTo>
                  <a:pt x="141751" y="1709165"/>
                </a:lnTo>
                <a:lnTo>
                  <a:pt x="143803" y="1703157"/>
                </a:lnTo>
                <a:lnTo>
                  <a:pt x="143402" y="1697048"/>
                </a:lnTo>
                <a:lnTo>
                  <a:pt x="140715" y="1691537"/>
                </a:lnTo>
                <a:lnTo>
                  <a:pt x="135909" y="1687322"/>
                </a:lnTo>
                <a:lnTo>
                  <a:pt x="129907" y="1685268"/>
                </a:lnTo>
                <a:close/>
              </a:path>
              <a:path w="144145" h="1829435">
                <a:moveTo>
                  <a:pt x="71901" y="1765318"/>
                </a:moveTo>
                <a:lnTo>
                  <a:pt x="58058" y="1789049"/>
                </a:lnTo>
                <a:lnTo>
                  <a:pt x="85744" y="1789049"/>
                </a:lnTo>
                <a:lnTo>
                  <a:pt x="71901" y="1765318"/>
                </a:lnTo>
                <a:close/>
              </a:path>
              <a:path w="144145" h="1829435">
                <a:moveTo>
                  <a:pt x="87903" y="1737886"/>
                </a:moveTo>
                <a:lnTo>
                  <a:pt x="71901" y="1765318"/>
                </a:lnTo>
                <a:lnTo>
                  <a:pt x="85744" y="1789049"/>
                </a:lnTo>
                <a:lnTo>
                  <a:pt x="87903" y="1789049"/>
                </a:lnTo>
                <a:lnTo>
                  <a:pt x="87903" y="1737886"/>
                </a:lnTo>
                <a:close/>
              </a:path>
              <a:path w="144145" h="1829435">
                <a:moveTo>
                  <a:pt x="87903" y="0"/>
                </a:moveTo>
                <a:lnTo>
                  <a:pt x="55899" y="0"/>
                </a:lnTo>
                <a:lnTo>
                  <a:pt x="55899" y="1737886"/>
                </a:lnTo>
                <a:lnTo>
                  <a:pt x="71901" y="1765318"/>
                </a:lnTo>
                <a:lnTo>
                  <a:pt x="87903" y="17378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7570" y="5643882"/>
            <a:ext cx="3507740" cy="144145"/>
          </a:xfrm>
          <a:custGeom>
            <a:avLst/>
            <a:gdLst/>
            <a:ahLst/>
            <a:cxnLst/>
            <a:rect l="l" t="t" r="r" b="b"/>
            <a:pathLst>
              <a:path w="3507740" h="144145">
                <a:moveTo>
                  <a:pt x="125763" y="0"/>
                </a:moveTo>
                <a:lnTo>
                  <a:pt x="119761" y="2055"/>
                </a:lnTo>
                <a:lnTo>
                  <a:pt x="0" y="71879"/>
                </a:lnTo>
                <a:lnTo>
                  <a:pt x="119761" y="141704"/>
                </a:lnTo>
                <a:lnTo>
                  <a:pt x="125763" y="143759"/>
                </a:lnTo>
                <a:lnTo>
                  <a:pt x="131873" y="143361"/>
                </a:lnTo>
                <a:lnTo>
                  <a:pt x="137388" y="140696"/>
                </a:lnTo>
                <a:lnTo>
                  <a:pt x="141605" y="135951"/>
                </a:lnTo>
                <a:lnTo>
                  <a:pt x="143658" y="129937"/>
                </a:lnTo>
                <a:lnTo>
                  <a:pt x="143271" y="123814"/>
                </a:lnTo>
                <a:lnTo>
                  <a:pt x="140622" y="118289"/>
                </a:lnTo>
                <a:lnTo>
                  <a:pt x="135890" y="114069"/>
                </a:lnTo>
                <a:lnTo>
                  <a:pt x="90997" y="87881"/>
                </a:lnTo>
                <a:lnTo>
                  <a:pt x="31750" y="87881"/>
                </a:lnTo>
                <a:lnTo>
                  <a:pt x="31750" y="55877"/>
                </a:lnTo>
                <a:lnTo>
                  <a:pt x="90997" y="55877"/>
                </a:lnTo>
                <a:lnTo>
                  <a:pt x="135890" y="29690"/>
                </a:lnTo>
                <a:lnTo>
                  <a:pt x="140622" y="25469"/>
                </a:lnTo>
                <a:lnTo>
                  <a:pt x="143271" y="19944"/>
                </a:lnTo>
                <a:lnTo>
                  <a:pt x="143658" y="13822"/>
                </a:lnTo>
                <a:lnTo>
                  <a:pt x="141605" y="7808"/>
                </a:lnTo>
                <a:lnTo>
                  <a:pt x="137388" y="3062"/>
                </a:lnTo>
                <a:lnTo>
                  <a:pt x="131873" y="397"/>
                </a:lnTo>
                <a:lnTo>
                  <a:pt x="125763" y="0"/>
                </a:lnTo>
                <a:close/>
              </a:path>
              <a:path w="3507740" h="144145">
                <a:moveTo>
                  <a:pt x="90997" y="55877"/>
                </a:moveTo>
                <a:lnTo>
                  <a:pt x="31750" y="55877"/>
                </a:lnTo>
                <a:lnTo>
                  <a:pt x="31750" y="87881"/>
                </a:lnTo>
                <a:lnTo>
                  <a:pt x="90997" y="87881"/>
                </a:lnTo>
                <a:lnTo>
                  <a:pt x="87252" y="85697"/>
                </a:lnTo>
                <a:lnTo>
                  <a:pt x="39878" y="85697"/>
                </a:lnTo>
                <a:lnTo>
                  <a:pt x="39878" y="58062"/>
                </a:lnTo>
                <a:lnTo>
                  <a:pt x="87252" y="58062"/>
                </a:lnTo>
                <a:lnTo>
                  <a:pt x="90997" y="55877"/>
                </a:lnTo>
                <a:close/>
              </a:path>
              <a:path w="3507740" h="144145">
                <a:moveTo>
                  <a:pt x="3507231" y="55877"/>
                </a:moveTo>
                <a:lnTo>
                  <a:pt x="90997" y="55877"/>
                </a:lnTo>
                <a:lnTo>
                  <a:pt x="63565" y="71879"/>
                </a:lnTo>
                <a:lnTo>
                  <a:pt x="90997" y="87881"/>
                </a:lnTo>
                <a:lnTo>
                  <a:pt x="3507231" y="87881"/>
                </a:lnTo>
                <a:lnTo>
                  <a:pt x="3507231" y="55877"/>
                </a:lnTo>
                <a:close/>
              </a:path>
              <a:path w="3507740" h="144145">
                <a:moveTo>
                  <a:pt x="39878" y="58062"/>
                </a:moveTo>
                <a:lnTo>
                  <a:pt x="39878" y="85697"/>
                </a:lnTo>
                <a:lnTo>
                  <a:pt x="63565" y="71879"/>
                </a:lnTo>
                <a:lnTo>
                  <a:pt x="39878" y="58062"/>
                </a:lnTo>
                <a:close/>
              </a:path>
              <a:path w="3507740" h="144145">
                <a:moveTo>
                  <a:pt x="63565" y="71879"/>
                </a:moveTo>
                <a:lnTo>
                  <a:pt x="39878" y="85697"/>
                </a:lnTo>
                <a:lnTo>
                  <a:pt x="87252" y="85697"/>
                </a:lnTo>
                <a:lnTo>
                  <a:pt x="63565" y="71879"/>
                </a:lnTo>
                <a:close/>
              </a:path>
              <a:path w="3507740" h="144145">
                <a:moveTo>
                  <a:pt x="87252" y="58062"/>
                </a:moveTo>
                <a:lnTo>
                  <a:pt x="39878" y="58062"/>
                </a:lnTo>
                <a:lnTo>
                  <a:pt x="63565" y="71879"/>
                </a:lnTo>
                <a:lnTo>
                  <a:pt x="87252" y="580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45796" y="4191634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4" h="1524635">
                <a:moveTo>
                  <a:pt x="71901" y="63608"/>
                </a:moveTo>
                <a:lnTo>
                  <a:pt x="55899" y="91040"/>
                </a:lnTo>
                <a:lnTo>
                  <a:pt x="55899" y="1524127"/>
                </a:lnTo>
                <a:lnTo>
                  <a:pt x="87903" y="15241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5246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5246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5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5246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5246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5246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58389" y="3460826"/>
            <a:ext cx="247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04566" y="4142358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3340" y="3460826"/>
            <a:ext cx="585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3265" y="3460826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30863" y="3859212"/>
            <a:ext cx="1422400" cy="0"/>
          </a:xfrm>
          <a:custGeom>
            <a:avLst/>
            <a:gdLst/>
            <a:ahLst/>
            <a:cxnLst/>
            <a:rect l="l" t="t" r="r" b="b"/>
            <a:pathLst>
              <a:path w="1422400">
                <a:moveTo>
                  <a:pt x="0" y="0"/>
                </a:moveTo>
                <a:lnTo>
                  <a:pt x="14223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93285" y="3277361"/>
            <a:ext cx="1594485" cy="12192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4630" rIns="0" bIns="0" rtlCol="0">
            <a:spAutoFit/>
          </a:bodyPr>
          <a:lstStyle/>
          <a:p>
            <a:pPr marR="86360" algn="ctr">
              <a:lnSpc>
                <a:spcPct val="100000"/>
              </a:lnSpc>
              <a:spcBef>
                <a:spcPts val="1690"/>
              </a:spcBef>
            </a:pPr>
            <a:r>
              <a:rPr sz="2100" spc="-13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R="57150" algn="ctr">
              <a:lnSpc>
                <a:spcPct val="100000"/>
              </a:lnSpc>
              <a:spcBef>
                <a:spcPts val="459"/>
              </a:spcBef>
            </a:pPr>
            <a:r>
              <a:rPr sz="2100" i="1" spc="-40" dirty="0">
                <a:latin typeface="Times New Roman"/>
                <a:cs typeface="Times New Roman"/>
              </a:rPr>
              <a:t>s</a:t>
            </a:r>
            <a:r>
              <a:rPr sz="1800" spc="-60" baseline="43981" dirty="0">
                <a:latin typeface="Times New Roman"/>
                <a:cs typeface="Times New Roman"/>
              </a:rPr>
              <a:t>2 </a:t>
            </a:r>
            <a:r>
              <a:rPr sz="2100" i="1" spc="-165" dirty="0">
                <a:latin typeface="Times New Roman"/>
                <a:cs typeface="Times New Roman"/>
              </a:rPr>
              <a:t>LC </a:t>
            </a:r>
            <a:r>
              <a:rPr sz="2100" spc="-140" dirty="0">
                <a:latin typeface="Symbol"/>
                <a:cs typeface="Symbol"/>
              </a:rPr>
              <a:t>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i="1" spc="-155" dirty="0">
                <a:latin typeface="Times New Roman"/>
                <a:cs typeface="Times New Roman"/>
              </a:rPr>
              <a:t>sCR</a:t>
            </a:r>
            <a:r>
              <a:rPr sz="2100" i="1" spc="-200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Symbol"/>
                <a:cs typeface="Symbol"/>
              </a:rPr>
              <a:t></a:t>
            </a:r>
            <a:r>
              <a:rPr sz="2100" spc="-5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22" name="object 22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87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555750"/>
            <a:ext cx="7511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Consider a </a:t>
            </a:r>
            <a:r>
              <a:rPr sz="2400" spc="-5" dirty="0">
                <a:latin typeface="Tahoma"/>
                <a:cs typeface="Tahoma"/>
              </a:rPr>
              <a:t>unity </a:t>
            </a:r>
            <a:r>
              <a:rPr sz="2400" spc="-10" dirty="0">
                <a:latin typeface="Tahoma"/>
                <a:cs typeface="Tahoma"/>
              </a:rPr>
              <a:t>feedback system </a:t>
            </a: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spc="-10" dirty="0">
                <a:latin typeface="Tahoma"/>
                <a:cs typeface="Tahoma"/>
              </a:rPr>
              <a:t>transfer </a:t>
            </a:r>
            <a:r>
              <a:rPr sz="2400" spc="-5" dirty="0">
                <a:latin typeface="Tahoma"/>
                <a:cs typeface="Tahoma"/>
              </a:rPr>
              <a:t>function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57555" y="2557915"/>
            <a:ext cx="1558290" cy="0"/>
          </a:xfrm>
          <a:custGeom>
            <a:avLst/>
            <a:gdLst/>
            <a:ahLst/>
            <a:cxnLst/>
            <a:rect l="l" t="t" r="r" b="b"/>
            <a:pathLst>
              <a:path w="1558289">
                <a:moveTo>
                  <a:pt x="0" y="0"/>
                </a:moveTo>
                <a:lnTo>
                  <a:pt x="1558019" y="0"/>
                </a:lnTo>
              </a:path>
            </a:pathLst>
          </a:custGeom>
          <a:ln w="134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60526" y="2172532"/>
            <a:ext cx="15367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spc="-4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2910" y="2342709"/>
            <a:ext cx="68897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00" i="1" spc="-35" dirty="0">
                <a:latin typeface="Times New Roman"/>
                <a:cs typeface="Times New Roman"/>
              </a:rPr>
              <a:t>G</a:t>
            </a:r>
            <a:r>
              <a:rPr sz="2100" spc="-35" dirty="0">
                <a:latin typeface="Times New Roman"/>
                <a:cs typeface="Times New Roman"/>
              </a:rPr>
              <a:t>(s)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8783" y="2557608"/>
            <a:ext cx="162877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i="1" spc="20" dirty="0">
                <a:latin typeface="Times New Roman"/>
                <a:cs typeface="Times New Roman"/>
              </a:rPr>
              <a:t>s</a:t>
            </a:r>
            <a:r>
              <a:rPr sz="1800" spc="30" baseline="43981" dirty="0">
                <a:latin typeface="Times New Roman"/>
                <a:cs typeface="Times New Roman"/>
              </a:rPr>
              <a:t>2</a:t>
            </a:r>
            <a:r>
              <a:rPr sz="1800" spc="-150" baseline="43981" dirty="0">
                <a:latin typeface="Times New Roman"/>
                <a:cs typeface="Times New Roman"/>
              </a:rPr>
              <a:t> </a:t>
            </a:r>
            <a:r>
              <a:rPr sz="2100" i="1" spc="-55" dirty="0">
                <a:latin typeface="Times New Roman"/>
                <a:cs typeface="Times New Roman"/>
              </a:rPr>
              <a:t>LC</a:t>
            </a:r>
            <a:r>
              <a:rPr sz="2100" i="1" spc="-60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Symbol"/>
                <a:cs typeface="Symbol"/>
              </a:rPr>
              <a:t>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i="1" spc="-60" dirty="0">
                <a:latin typeface="Times New Roman"/>
                <a:cs typeface="Times New Roman"/>
              </a:rPr>
              <a:t>sCR</a:t>
            </a:r>
            <a:r>
              <a:rPr sz="2100" i="1" spc="-120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Symbol"/>
                <a:cs typeface="Symbol"/>
              </a:rPr>
              <a:t></a:t>
            </a:r>
            <a:r>
              <a:rPr sz="2100" spc="-340" dirty="0"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3019171"/>
            <a:ext cx="788987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Hence characteristics equation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75" dirty="0">
                <a:latin typeface="Tahoma"/>
                <a:cs typeface="Tahoma"/>
              </a:rPr>
              <a:t>by,</a:t>
            </a:r>
            <a:endParaRPr sz="2400">
              <a:latin typeface="Tahoma"/>
              <a:cs typeface="Tahoma"/>
            </a:endParaRPr>
          </a:p>
          <a:p>
            <a:pPr marR="631825" algn="ctr">
              <a:lnSpc>
                <a:spcPct val="100000"/>
              </a:lnSpc>
              <a:spcBef>
                <a:spcPts val="1610"/>
              </a:spcBef>
            </a:pPr>
            <a:r>
              <a:rPr sz="2100" i="1" spc="190" dirty="0">
                <a:latin typeface="Times New Roman"/>
                <a:cs typeface="Times New Roman"/>
              </a:rPr>
              <a:t>s</a:t>
            </a:r>
            <a:r>
              <a:rPr sz="1800" spc="284" baseline="43981" dirty="0">
                <a:latin typeface="Times New Roman"/>
                <a:cs typeface="Times New Roman"/>
              </a:rPr>
              <a:t>2</a:t>
            </a:r>
            <a:r>
              <a:rPr sz="1800" spc="-97" baseline="43981" dirty="0">
                <a:latin typeface="Times New Roman"/>
                <a:cs typeface="Times New Roman"/>
              </a:rPr>
              <a:t> </a:t>
            </a:r>
            <a:r>
              <a:rPr sz="2100" i="1" spc="235" dirty="0">
                <a:latin typeface="Times New Roman"/>
                <a:cs typeface="Times New Roman"/>
              </a:rPr>
              <a:t>LC</a:t>
            </a:r>
            <a:r>
              <a:rPr sz="2100" i="1" spc="15" dirty="0">
                <a:latin typeface="Times New Roman"/>
                <a:cs typeface="Times New Roman"/>
              </a:rPr>
              <a:t> </a:t>
            </a:r>
            <a:r>
              <a:rPr sz="2100" spc="235" dirty="0">
                <a:latin typeface="Symbol"/>
                <a:cs typeface="Symbol"/>
              </a:rPr>
              <a:t>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i="1" spc="200" dirty="0">
                <a:latin typeface="Times New Roman"/>
                <a:cs typeface="Times New Roman"/>
              </a:rPr>
              <a:t>sCR</a:t>
            </a:r>
            <a:r>
              <a:rPr sz="2100" i="1" spc="-75" dirty="0">
                <a:latin typeface="Times New Roman"/>
                <a:cs typeface="Times New Roman"/>
              </a:rPr>
              <a:t> </a:t>
            </a:r>
            <a:r>
              <a:rPr sz="2100" spc="320" dirty="0">
                <a:latin typeface="Symbol"/>
                <a:cs typeface="Symbol"/>
              </a:rPr>
              <a:t></a:t>
            </a:r>
            <a:r>
              <a:rPr sz="2100" spc="320" dirty="0">
                <a:latin typeface="Times New Roman"/>
                <a:cs typeface="Times New Roman"/>
              </a:rPr>
              <a:t>1</a:t>
            </a:r>
            <a:r>
              <a:rPr sz="2100" spc="-175" dirty="0">
                <a:latin typeface="Times New Roman"/>
                <a:cs typeface="Times New Roman"/>
              </a:rPr>
              <a:t> </a:t>
            </a:r>
            <a:r>
              <a:rPr sz="2100" spc="235" dirty="0">
                <a:latin typeface="Symbol"/>
                <a:cs typeface="Symbol"/>
              </a:rPr>
              <a:t>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21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630"/>
              </a:spcBef>
            </a:pPr>
            <a:r>
              <a:rPr sz="2400" spc="-10" dirty="0">
                <a:latin typeface="Tahoma"/>
                <a:cs typeface="Tahoma"/>
              </a:rPr>
              <a:t>Here </a:t>
            </a:r>
            <a:r>
              <a:rPr sz="2400" dirty="0">
                <a:latin typeface="Tahoma"/>
                <a:cs typeface="Tahoma"/>
              </a:rPr>
              <a:t>the highest </a:t>
            </a:r>
            <a:r>
              <a:rPr sz="2400" spc="-5" dirty="0">
                <a:latin typeface="Tahoma"/>
                <a:cs typeface="Tahoma"/>
              </a:rPr>
              <a:t>power </a:t>
            </a:r>
            <a:r>
              <a:rPr sz="2400" dirty="0">
                <a:latin typeface="Tahoma"/>
                <a:cs typeface="Tahoma"/>
              </a:rPr>
              <a:t>of s is </a:t>
            </a:r>
            <a:r>
              <a:rPr sz="2400" spc="-5" dirty="0">
                <a:latin typeface="Tahoma"/>
                <a:cs typeface="Tahoma"/>
              </a:rPr>
              <a:t>equal to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2,</a:t>
            </a:r>
            <a:endParaRPr sz="24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Hence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system given above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Second order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43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Practical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Example:</a:t>
            </a:r>
            <a:r>
              <a:rPr sz="2400" b="1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RLC </a:t>
            </a:r>
            <a:r>
              <a:rPr sz="2400" spc="-5" dirty="0">
                <a:latin typeface="Tahoma"/>
                <a:cs typeface="Tahoma"/>
              </a:rPr>
              <a:t>circuits, </a:t>
            </a:r>
            <a:r>
              <a:rPr sz="2400" spc="-10" dirty="0">
                <a:latin typeface="Tahoma"/>
                <a:cs typeface="Tahoma"/>
              </a:rPr>
              <a:t>Robotic </a:t>
            </a:r>
            <a:r>
              <a:rPr sz="2400" spc="-5" dirty="0">
                <a:latin typeface="Tahoma"/>
                <a:cs typeface="Tahoma"/>
              </a:rPr>
              <a:t>control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3540" y="121665"/>
            <a:ext cx="36175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Second </a:t>
            </a:r>
            <a:r>
              <a:rPr spc="-10" dirty="0"/>
              <a:t>Order</a:t>
            </a:r>
            <a:r>
              <a:rPr spc="-55" dirty="0"/>
              <a:t> </a:t>
            </a:r>
            <a:r>
              <a:rPr spc="-30" dirty="0"/>
              <a:t>System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88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342" y="136347"/>
            <a:ext cx="71208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Module </a:t>
            </a:r>
            <a:r>
              <a:rPr dirty="0"/>
              <a:t>I – </a:t>
            </a:r>
            <a:r>
              <a:rPr spc="-5" dirty="0"/>
              <a:t>Introduction </a:t>
            </a:r>
            <a:r>
              <a:rPr spc="-15" dirty="0"/>
              <a:t>to </a:t>
            </a:r>
            <a:r>
              <a:rPr spc="-10" dirty="0"/>
              <a:t>Control</a:t>
            </a:r>
            <a:r>
              <a:rPr spc="-65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60385" y="821563"/>
            <a:ext cx="1200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4BC96"/>
                </a:solidFill>
                <a:latin typeface="Calibri"/>
                <a:cs typeface="Calibri"/>
              </a:rPr>
              <a:t>(4</a:t>
            </a:r>
            <a:r>
              <a:rPr sz="2400" spc="-10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744906"/>
            <a:ext cx="8988425" cy="24834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solidFill>
                  <a:srgbClr val="C4BC96"/>
                </a:solidFill>
                <a:latin typeface="Calibri"/>
                <a:cs typeface="Calibri"/>
              </a:rPr>
              <a:t>Introduction </a:t>
            </a:r>
            <a:r>
              <a:rPr sz="2400" spc="-15" dirty="0">
                <a:solidFill>
                  <a:srgbClr val="C4BC96"/>
                </a:solidFill>
                <a:latin typeface="Calibri"/>
                <a:cs typeface="Calibri"/>
              </a:rPr>
              <a:t>to Control</a:t>
            </a:r>
            <a:r>
              <a:rPr sz="2400" spc="-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</a:t>
            </a:r>
            <a:r>
              <a:rPr sz="2000" spc="2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Examples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of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Open Loop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–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diagrams,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practical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examples,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Comparison, Linear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Non-linear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Varying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Time In-varying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Diagram,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Classification (AC and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System),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Block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diagram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DC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Servo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75626" y="3272104"/>
            <a:ext cx="12020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C4BC96"/>
                </a:solidFill>
                <a:latin typeface="Calibri"/>
                <a:cs typeface="Calibri"/>
              </a:rPr>
              <a:t>(4</a:t>
            </a:r>
            <a:r>
              <a:rPr sz="2400" spc="-90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3194987"/>
            <a:ext cx="8987790" cy="18141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400" spc="-35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4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400" spc="-40" dirty="0">
                <a:solidFill>
                  <a:srgbClr val="C4BC96"/>
                </a:solidFill>
                <a:latin typeface="Calibri"/>
                <a:cs typeface="Calibri"/>
              </a:rPr>
              <a:t>Transfer</a:t>
            </a:r>
            <a:r>
              <a:rPr sz="2400" spc="3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4BC96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Laplace </a:t>
            </a:r>
            <a:r>
              <a:rPr sz="2000" spc="-25" dirty="0">
                <a:solidFill>
                  <a:srgbClr val="C4BC96"/>
                </a:solidFill>
                <a:latin typeface="Calibri"/>
                <a:cs typeface="Calibri"/>
              </a:rPr>
              <a:t>Transform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Signifiance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</a:t>
            </a:r>
            <a:r>
              <a:rPr sz="2000" spc="1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30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 :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Definition, Derivation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for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Closed loop 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Control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Open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Loop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Control System,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Differential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Equations and  </a:t>
            </a:r>
            <a:r>
              <a:rPr sz="2000" spc="-15" dirty="0">
                <a:solidFill>
                  <a:srgbClr val="C4BC96"/>
                </a:solidFill>
                <a:latin typeface="Calibri"/>
                <a:cs typeface="Calibri"/>
              </a:rPr>
              <a:t>transfer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functions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RC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RLC</a:t>
            </a:r>
            <a:r>
              <a:rPr sz="2000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Circuit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976419"/>
            <a:ext cx="8985250" cy="16592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  <a:tab pos="7712709" algn="l"/>
              </a:tabLst>
            </a:pPr>
            <a:r>
              <a:rPr sz="2400" b="1" dirty="0">
                <a:solidFill>
                  <a:srgbClr val="C4BC96"/>
                </a:solidFill>
                <a:latin typeface="Calibri"/>
                <a:cs typeface="Calibri"/>
              </a:rPr>
              <a:t>Block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 Diagram</a:t>
            </a:r>
            <a:r>
              <a:rPr sz="2400" b="1" spc="-15" dirty="0">
                <a:solidFill>
                  <a:srgbClr val="C4BC96"/>
                </a:solidFill>
                <a:latin typeface="Calibri"/>
                <a:cs typeface="Calibri"/>
              </a:rPr>
              <a:t> Algebra	</a:t>
            </a:r>
            <a:r>
              <a:rPr sz="2400" b="1" spc="-5" dirty="0">
                <a:solidFill>
                  <a:srgbClr val="C4BC96"/>
                </a:solidFill>
                <a:latin typeface="Calibri"/>
                <a:cs typeface="Calibri"/>
              </a:rPr>
              <a:t>(8</a:t>
            </a:r>
            <a:r>
              <a:rPr sz="2400" b="1" spc="-45" dirty="0">
                <a:solidFill>
                  <a:srgbClr val="C4BC9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4BC96"/>
                </a:solidFill>
                <a:latin typeface="Calibri"/>
                <a:cs typeface="Calibri"/>
              </a:rPr>
              <a:t>Marks)</a:t>
            </a:r>
            <a:endParaRPr sz="24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09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a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C4BC96"/>
                </a:solidFill>
                <a:latin typeface="Calibri"/>
                <a:cs typeface="Calibri"/>
              </a:rPr>
              <a:t>: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Definition, 0,1,2 </a:t>
            </a:r>
            <a:r>
              <a:rPr sz="2000" spc="-10" dirty="0">
                <a:solidFill>
                  <a:srgbClr val="C4BC96"/>
                </a:solidFill>
                <a:latin typeface="Calibri"/>
                <a:cs typeface="Calibri"/>
              </a:rPr>
              <a:t>order </a:t>
            </a:r>
            <a:r>
              <a:rPr sz="2000" spc="-20" dirty="0">
                <a:solidFill>
                  <a:srgbClr val="C4BC96"/>
                </a:solidFill>
                <a:latin typeface="Calibri"/>
                <a:cs typeface="Calibri"/>
              </a:rPr>
              <a:t>system </a:t>
            </a:r>
            <a:r>
              <a:rPr sz="2000" spc="-5" dirty="0">
                <a:solidFill>
                  <a:srgbClr val="C4BC96"/>
                </a:solidFill>
                <a:latin typeface="Calibri"/>
                <a:cs typeface="Calibri"/>
              </a:rPr>
              <a:t>Standard equation, Practical  Examples</a:t>
            </a:r>
            <a:endParaRPr sz="2000" dirty="0">
              <a:latin typeface="Calibri"/>
              <a:cs typeface="Calibri"/>
            </a:endParaRPr>
          </a:p>
          <a:p>
            <a:pPr marL="756285" lvl="1" indent="-287020">
              <a:lnSpc>
                <a:spcPts val="2275"/>
              </a:lnSpc>
              <a:spcBef>
                <a:spcPts val="480"/>
              </a:spcBef>
              <a:buFont typeface="Wingdings"/>
              <a:buChar char=""/>
              <a:tabLst>
                <a:tab pos="756920" algn="l"/>
              </a:tabLst>
            </a:pPr>
            <a:r>
              <a:rPr sz="2000" b="1" dirty="0">
                <a:latin typeface="Calibri"/>
                <a:cs typeface="Calibri"/>
              </a:rPr>
              <a:t>Block </a:t>
            </a:r>
            <a:r>
              <a:rPr sz="2000" b="1" spc="-15" dirty="0">
                <a:latin typeface="Calibri"/>
                <a:cs typeface="Calibri"/>
              </a:rPr>
              <a:t>Diagram </a:t>
            </a:r>
            <a:r>
              <a:rPr sz="2000" b="1" spc="-5" dirty="0">
                <a:latin typeface="Calibri"/>
                <a:cs typeface="Calibri"/>
              </a:rPr>
              <a:t>Reduction </a:t>
            </a:r>
            <a:r>
              <a:rPr sz="2000" b="1" spc="-20" dirty="0">
                <a:latin typeface="Calibri"/>
                <a:cs typeface="Calibri"/>
              </a:rPr>
              <a:t>Technique: </a:t>
            </a:r>
            <a:r>
              <a:rPr sz="2000" b="1" dirty="0">
                <a:latin typeface="Calibri"/>
                <a:cs typeface="Calibri"/>
              </a:rPr>
              <a:t>Need, </a:t>
            </a:r>
            <a:r>
              <a:rPr sz="2000" b="1" spc="-5" dirty="0">
                <a:latin typeface="Calibri"/>
                <a:cs typeface="Calibri"/>
              </a:rPr>
              <a:t>Reduction </a:t>
            </a:r>
            <a:r>
              <a:rPr sz="2000" b="1" dirty="0">
                <a:latin typeface="Calibri"/>
                <a:cs typeface="Calibri"/>
              </a:rPr>
              <a:t>Rules,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Problems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ts val="1315"/>
              </a:lnSpc>
              <a:tabLst>
                <a:tab pos="4100829" algn="l"/>
                <a:tab pos="8360409" algn="l"/>
              </a:tabLst>
            </a:pP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	</a:t>
            </a:r>
            <a:r>
              <a:rPr lang="en-US" sz="1200" dirty="0" smtClean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	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561" y="762762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136347"/>
            <a:ext cx="12757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</a:t>
            </a:r>
            <a:r>
              <a:rPr spc="-35" dirty="0"/>
              <a:t>n</a:t>
            </a:r>
            <a:r>
              <a:rPr dirty="0"/>
              <a:t>t</a:t>
            </a:r>
            <a:r>
              <a:rPr spc="-35" dirty="0"/>
              <a:t>r</a:t>
            </a:r>
            <a:r>
              <a:rPr dirty="0"/>
              <a:t>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995042"/>
            <a:ext cx="81495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means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regulate,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direct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so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desired </a:t>
            </a:r>
            <a:r>
              <a:rPr sz="2800" spc="-10" dirty="0">
                <a:latin typeface="Calibri"/>
                <a:cs typeface="Calibri"/>
              </a:rPr>
              <a:t>objective is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attained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8374633" y="6418797"/>
            <a:ext cx="246379" cy="24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400" dirty="0">
                <a:latin typeface="Tahoma"/>
                <a:cs typeface="Tahoma"/>
              </a:rPr>
              <a:t>9</a:t>
            </a:fld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85061"/>
            <a:ext cx="837692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If the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simple &amp; </a:t>
            </a:r>
            <a:r>
              <a:rPr sz="2800" spc="-10" dirty="0">
                <a:latin typeface="Calibri"/>
                <a:cs typeface="Calibri"/>
              </a:rPr>
              <a:t>has </a:t>
            </a:r>
            <a:r>
              <a:rPr sz="2800" spc="-5" dirty="0">
                <a:latin typeface="Calibri"/>
                <a:cs typeface="Calibri"/>
              </a:rPr>
              <a:t>limited </a:t>
            </a:r>
            <a:r>
              <a:rPr sz="2800" spc="-20" dirty="0">
                <a:latin typeface="Calibri"/>
                <a:cs typeface="Calibri"/>
              </a:rPr>
              <a:t>parameters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355600" marR="5080" algn="just">
              <a:lnSpc>
                <a:spcPct val="20000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easy to </a:t>
            </a:r>
            <a:r>
              <a:rPr sz="2800" spc="-20" dirty="0">
                <a:latin typeface="Calibri"/>
                <a:cs typeface="Calibri"/>
              </a:rPr>
              <a:t>analyze </a:t>
            </a:r>
            <a:r>
              <a:rPr sz="2800" spc="-5" dirty="0">
                <a:latin typeface="Calibri"/>
                <a:cs typeface="Calibri"/>
              </a:rPr>
              <a:t>such </a:t>
            </a:r>
            <a:r>
              <a:rPr sz="2800" spc="-25" dirty="0">
                <a:latin typeface="Calibri"/>
                <a:cs typeface="Calibri"/>
              </a:rPr>
              <a:t>systems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spc="-5" dirty="0">
                <a:latin typeface="Calibri"/>
                <a:cs typeface="Calibri"/>
              </a:rPr>
              <a:t>the methods  discussed earlier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i.e. 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transfer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function</a:t>
            </a:r>
            <a:r>
              <a:rPr sz="2800" spc="-5" dirty="0">
                <a:latin typeface="Calibri"/>
                <a:cs typeface="Calibri"/>
              </a:rPr>
              <a:t>, </a:t>
            </a:r>
            <a:r>
              <a:rPr sz="2800" spc="-10" dirty="0">
                <a:latin typeface="Calibri"/>
                <a:cs typeface="Calibri"/>
              </a:rPr>
              <a:t>if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system </a:t>
            </a:r>
            <a:r>
              <a:rPr sz="2800" dirty="0">
                <a:latin typeface="Calibri"/>
                <a:cs typeface="Calibri"/>
              </a:rPr>
              <a:t>is  </a:t>
            </a:r>
            <a:r>
              <a:rPr sz="2800" spc="-15" dirty="0">
                <a:latin typeface="Calibri"/>
                <a:cs typeface="Calibri"/>
              </a:rPr>
              <a:t>complicated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also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number of </a:t>
            </a:r>
            <a:r>
              <a:rPr sz="2800" spc="-20" dirty="0">
                <a:latin typeface="Calibri"/>
                <a:cs typeface="Calibri"/>
              </a:rPr>
              <a:t>parameters </a:t>
            </a:r>
            <a:r>
              <a:rPr sz="2800" spc="-5" dirty="0">
                <a:latin typeface="Calibri"/>
                <a:cs typeface="Calibri"/>
              </a:rPr>
              <a:t>then  </a:t>
            </a:r>
            <a:r>
              <a:rPr sz="2800" spc="-10" dirty="0">
                <a:latin typeface="Calibri"/>
                <a:cs typeface="Calibri"/>
              </a:rPr>
              <a:t>it is very difficult </a:t>
            </a:r>
            <a:r>
              <a:rPr sz="2800" spc="-20" dirty="0">
                <a:latin typeface="Calibri"/>
                <a:cs typeface="Calibri"/>
              </a:rPr>
              <a:t>to analyze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169875"/>
            <a:ext cx="4605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Need </a:t>
            </a:r>
            <a:r>
              <a:rPr sz="2800" spc="-5" dirty="0"/>
              <a:t>of Block </a:t>
            </a:r>
            <a:r>
              <a:rPr sz="2800" spc="-15" dirty="0"/>
              <a:t>Diagram</a:t>
            </a:r>
            <a:r>
              <a:rPr sz="2800" spc="50" dirty="0"/>
              <a:t> </a:t>
            </a:r>
            <a:r>
              <a:rPr sz="2800" spc="-20" dirty="0"/>
              <a:t>Algebra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90</a:t>
            </a:fld>
            <a:endParaRPr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8301" y="1072642"/>
            <a:ext cx="792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blo</a:t>
            </a:r>
            <a:r>
              <a:rPr sz="2800" spc="-5" dirty="0">
                <a:latin typeface="Calibri"/>
                <a:cs typeface="Calibri"/>
              </a:rPr>
              <a:t>ck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82078" y="1072642"/>
            <a:ext cx="12007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g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2224557"/>
            <a:ext cx="8301355" cy="331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It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a simple </a:t>
            </a:r>
            <a:r>
              <a:rPr sz="2800" spc="-35" dirty="0">
                <a:latin typeface="Calibri"/>
                <a:cs typeface="Calibri"/>
              </a:rPr>
              <a:t>way </a:t>
            </a:r>
            <a:r>
              <a:rPr sz="2800" spc="-15" dirty="0">
                <a:latin typeface="Calibri"/>
                <a:cs typeface="Calibri"/>
              </a:rPr>
              <a:t>to  represent 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15" dirty="0">
                <a:latin typeface="Calibri"/>
                <a:cs typeface="Calibri"/>
              </a:rPr>
              <a:t>practically   complicated </a:t>
            </a:r>
            <a:r>
              <a:rPr sz="2800" spc="-25" dirty="0">
                <a:latin typeface="Calibri"/>
                <a:cs typeface="Calibri"/>
              </a:rPr>
              <a:t>system. </a:t>
            </a:r>
            <a:r>
              <a:rPr sz="2800" spc="-5" dirty="0">
                <a:latin typeface="Calibri"/>
                <a:cs typeface="Calibri"/>
              </a:rPr>
              <a:t>In this each </a:t>
            </a:r>
            <a:r>
              <a:rPr sz="2800" spc="-15" dirty="0">
                <a:latin typeface="Calibri"/>
                <a:cs typeface="Calibri"/>
              </a:rPr>
              <a:t>component </a:t>
            </a:r>
            <a:r>
              <a:rPr sz="2800" spc="-5" dirty="0">
                <a:latin typeface="Calibri"/>
                <a:cs typeface="Calibri"/>
              </a:rPr>
              <a:t>of the  </a:t>
            </a:r>
            <a:r>
              <a:rPr sz="2800" spc="-30" dirty="0">
                <a:latin typeface="Calibri"/>
                <a:cs typeface="Calibri"/>
              </a:rPr>
              <a:t>system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represented </a:t>
            </a:r>
            <a:r>
              <a:rPr sz="2800" spc="-5" dirty="0">
                <a:latin typeface="Calibri"/>
                <a:cs typeface="Calibri"/>
              </a:rPr>
              <a:t>by a </a:t>
            </a:r>
            <a:r>
              <a:rPr sz="2800" spc="-20" dirty="0">
                <a:latin typeface="Calibri"/>
                <a:cs typeface="Calibri"/>
              </a:rPr>
              <a:t>separate </a:t>
            </a:r>
            <a:r>
              <a:rPr sz="2800" spc="-10" dirty="0">
                <a:latin typeface="Calibri"/>
                <a:cs typeface="Calibri"/>
              </a:rPr>
              <a:t>block </a:t>
            </a:r>
            <a:r>
              <a:rPr sz="2800" spc="-5" dirty="0">
                <a:latin typeface="Calibri"/>
                <a:cs typeface="Calibri"/>
              </a:rPr>
              <a:t>known as  functional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block.</a:t>
            </a:r>
            <a:endParaRPr sz="28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35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These blocks </a:t>
            </a:r>
            <a:r>
              <a:rPr sz="2800" spc="-20" dirty="0">
                <a:latin typeface="Calibri"/>
                <a:cs typeface="Calibri"/>
              </a:rPr>
              <a:t>are </a:t>
            </a:r>
            <a:r>
              <a:rPr sz="2800" spc="-15" dirty="0">
                <a:latin typeface="Calibri"/>
                <a:cs typeface="Calibri"/>
              </a:rPr>
              <a:t>interconnected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proper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93293"/>
            <a:ext cx="5362575" cy="19710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Need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of Block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Diagram</a:t>
            </a:r>
            <a:r>
              <a:rPr sz="2800" b="1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Algebra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spcBef>
                <a:spcPts val="1885"/>
              </a:spcBef>
              <a:buFont typeface="Wingdings"/>
              <a:buChar char=""/>
              <a:tabLst>
                <a:tab pos="355600" algn="l"/>
                <a:tab pos="1179830" algn="l"/>
                <a:tab pos="3108325" algn="l"/>
                <a:tab pos="4130675" algn="l"/>
              </a:tabLst>
            </a:pPr>
            <a:r>
              <a:rPr sz="2800" spc="-254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om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em  </a:t>
            </a:r>
            <a:r>
              <a:rPr sz="2800" spc="-20" dirty="0">
                <a:latin typeface="Calibri"/>
                <a:cs typeface="Calibri"/>
              </a:rPr>
              <a:t>representation </a:t>
            </a:r>
            <a:r>
              <a:rPr sz="2800" spc="-5" dirty="0">
                <a:latin typeface="Calibri"/>
                <a:cs typeface="Calibri"/>
              </a:rPr>
              <a:t>method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91</a:t>
            </a:fld>
            <a:endParaRPr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6235" algn="l"/>
              </a:tabLst>
            </a:pPr>
            <a:r>
              <a:rPr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 </a:t>
            </a:r>
            <a:r>
              <a:rPr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Diagram: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spc="-5" dirty="0"/>
              <a:t>It </a:t>
            </a:r>
            <a:r>
              <a:rPr dirty="0"/>
              <a:t>is </a:t>
            </a:r>
            <a:r>
              <a:rPr spc="-5" dirty="0"/>
              <a:t>shorthand, </a:t>
            </a:r>
            <a:r>
              <a:rPr spc="-10" dirty="0"/>
              <a:t>pictorial</a:t>
            </a:r>
            <a:r>
              <a:rPr spc="585" dirty="0"/>
              <a:t> </a:t>
            </a:r>
            <a:r>
              <a:rPr spc="-15" dirty="0"/>
              <a:t>representation</a:t>
            </a:r>
          </a:p>
          <a:p>
            <a:pPr marL="356235" marR="5080">
              <a:lnSpc>
                <a:spcPct val="200000"/>
              </a:lnSpc>
              <a:spcBef>
                <a:spcPts val="5"/>
              </a:spcBef>
            </a:pPr>
            <a:r>
              <a:rPr spc="-5" dirty="0"/>
              <a:t>of the cause </a:t>
            </a:r>
            <a:r>
              <a:rPr dirty="0"/>
              <a:t>and </a:t>
            </a:r>
            <a:r>
              <a:rPr spc="-25" dirty="0"/>
              <a:t>effect </a:t>
            </a:r>
            <a:r>
              <a:rPr spc="-10" dirty="0"/>
              <a:t>relationship between </a:t>
            </a:r>
            <a:r>
              <a:rPr spc="-5" dirty="0"/>
              <a:t>input </a:t>
            </a:r>
            <a:r>
              <a:rPr dirty="0"/>
              <a:t>and  </a:t>
            </a:r>
            <a:r>
              <a:rPr spc="-10" dirty="0"/>
              <a:t>output </a:t>
            </a:r>
            <a:r>
              <a:rPr spc="-5" dirty="0"/>
              <a:t>of a </a:t>
            </a:r>
            <a:r>
              <a:rPr spc="-20" dirty="0"/>
              <a:t>physical</a:t>
            </a:r>
            <a:r>
              <a:rPr spc="90" dirty="0"/>
              <a:t> </a:t>
            </a:r>
            <a:r>
              <a:rPr spc="-25" dirty="0"/>
              <a:t>system.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3540" y="207975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</a:t>
            </a:r>
            <a:r>
              <a:rPr sz="2800" spc="10" dirty="0"/>
              <a:t> </a:t>
            </a:r>
            <a:r>
              <a:rPr sz="2800" spc="-10" dirty="0"/>
              <a:t>Fundamentals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3048761" y="4572761"/>
            <a:ext cx="2971800" cy="1447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4640" rIns="0" bIns="0" rtlCol="0">
            <a:spAutoFit/>
          </a:bodyPr>
          <a:lstStyle/>
          <a:p>
            <a:pPr marL="931544">
              <a:lnSpc>
                <a:spcPct val="100000"/>
              </a:lnSpc>
              <a:spcBef>
                <a:spcPts val="2320"/>
              </a:spcBef>
            </a:pPr>
            <a:r>
              <a:rPr sz="3200" b="1" spc="-15" dirty="0">
                <a:latin typeface="Calibri"/>
                <a:cs typeface="Calibri"/>
              </a:rPr>
              <a:t>BLOCK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51902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5" h="287654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2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5" h="287654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5" h="287654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5" h="287654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5" h="287654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5" h="287654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2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19800" y="5190212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4" h="287654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1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4" h="287654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4" h="287654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4" h="287654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4" h="287654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4" h="287654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1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02994" y="4756784"/>
            <a:ext cx="75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Inp</a:t>
            </a:r>
            <a:r>
              <a:rPr sz="2400" dirty="0">
                <a:latin typeface="Tahoma"/>
                <a:cs typeface="Tahoma"/>
              </a:rPr>
              <a:t>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4228" y="4756784"/>
            <a:ext cx="955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92</a:t>
            </a:fld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11560"/>
            <a:ext cx="80702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  <a:tab pos="1647825" algn="l"/>
                <a:tab pos="2319655" algn="l"/>
                <a:tab pos="3227070" algn="l"/>
                <a:tab pos="3658235" algn="l"/>
                <a:tab pos="4277360" algn="l"/>
                <a:tab pos="5175250" algn="l"/>
                <a:tab pos="5531485" algn="l"/>
                <a:tab pos="7133590" algn="l"/>
                <a:tab pos="757428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Ou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tpu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alue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m</a:t>
            </a:r>
            <a:r>
              <a:rPr sz="2800" spc="-10" dirty="0">
                <a:latin typeface="Calibri"/>
                <a:cs typeface="Calibri"/>
              </a:rPr>
              <a:t>ultipl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he  </a:t>
            </a:r>
            <a:r>
              <a:rPr sz="2800" spc="-15" dirty="0">
                <a:latin typeface="Calibri"/>
                <a:cs typeface="Calibri"/>
              </a:rPr>
              <a:t>value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block </a:t>
            </a:r>
            <a:r>
              <a:rPr sz="2800" spc="-15" dirty="0">
                <a:latin typeface="Calibri"/>
                <a:cs typeface="Calibri"/>
              </a:rPr>
              <a:t>gain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get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output.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961" y="3806190"/>
            <a:ext cx="2971800" cy="14478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4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15"/>
              </a:spcBef>
            </a:pPr>
            <a:r>
              <a:rPr sz="3200" b="1" spc="-10" dirty="0">
                <a:latin typeface="Calibri"/>
                <a:cs typeface="Calibri"/>
              </a:rPr>
              <a:t>3s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4423640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5" h="287654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2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5" h="287654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5" h="287654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5" h="287654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5" h="287654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5" h="287654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2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0" y="4423640"/>
            <a:ext cx="1524635" cy="287655"/>
          </a:xfrm>
          <a:custGeom>
            <a:avLst/>
            <a:gdLst/>
            <a:ahLst/>
            <a:cxnLst/>
            <a:rect l="l" t="t" r="r" b="b"/>
            <a:pathLst>
              <a:path w="1524634" h="287654">
                <a:moveTo>
                  <a:pt x="1397036" y="143787"/>
                </a:moveTo>
                <a:lnTo>
                  <a:pt x="1252474" y="228115"/>
                </a:lnTo>
                <a:lnTo>
                  <a:pt x="1242988" y="236569"/>
                </a:lnTo>
                <a:lnTo>
                  <a:pt x="1237646" y="247642"/>
                </a:lnTo>
                <a:lnTo>
                  <a:pt x="1236829" y="259905"/>
                </a:lnTo>
                <a:lnTo>
                  <a:pt x="1240917" y="271930"/>
                </a:lnTo>
                <a:lnTo>
                  <a:pt x="1249370" y="281416"/>
                </a:lnTo>
                <a:lnTo>
                  <a:pt x="1260443" y="286758"/>
                </a:lnTo>
                <a:lnTo>
                  <a:pt x="1272706" y="287575"/>
                </a:lnTo>
                <a:lnTo>
                  <a:pt x="1284731" y="283487"/>
                </a:lnTo>
                <a:lnTo>
                  <a:pt x="1469283" y="175791"/>
                </a:lnTo>
                <a:lnTo>
                  <a:pt x="1460627" y="175791"/>
                </a:lnTo>
                <a:lnTo>
                  <a:pt x="1460627" y="171473"/>
                </a:lnTo>
                <a:lnTo>
                  <a:pt x="1444498" y="171473"/>
                </a:lnTo>
                <a:lnTo>
                  <a:pt x="1397036" y="143787"/>
                </a:lnTo>
                <a:close/>
              </a:path>
              <a:path w="1524634" h="287654">
                <a:moveTo>
                  <a:pt x="1342172" y="111783"/>
                </a:moveTo>
                <a:lnTo>
                  <a:pt x="0" y="111783"/>
                </a:lnTo>
                <a:lnTo>
                  <a:pt x="0" y="175791"/>
                </a:lnTo>
                <a:lnTo>
                  <a:pt x="1342172" y="175791"/>
                </a:lnTo>
                <a:lnTo>
                  <a:pt x="1397036" y="143787"/>
                </a:lnTo>
                <a:lnTo>
                  <a:pt x="1342172" y="111783"/>
                </a:lnTo>
                <a:close/>
              </a:path>
              <a:path w="1524634" h="287654">
                <a:moveTo>
                  <a:pt x="1469283" y="111783"/>
                </a:moveTo>
                <a:lnTo>
                  <a:pt x="1460627" y="111783"/>
                </a:lnTo>
                <a:lnTo>
                  <a:pt x="1460627" y="175791"/>
                </a:lnTo>
                <a:lnTo>
                  <a:pt x="1469283" y="175791"/>
                </a:lnTo>
                <a:lnTo>
                  <a:pt x="1524127" y="143787"/>
                </a:lnTo>
                <a:lnTo>
                  <a:pt x="1469283" y="111783"/>
                </a:lnTo>
                <a:close/>
              </a:path>
              <a:path w="1524634" h="287654">
                <a:moveTo>
                  <a:pt x="1444498" y="116101"/>
                </a:moveTo>
                <a:lnTo>
                  <a:pt x="1397036" y="143787"/>
                </a:lnTo>
                <a:lnTo>
                  <a:pt x="1444498" y="171473"/>
                </a:lnTo>
                <a:lnTo>
                  <a:pt x="1444498" y="116101"/>
                </a:lnTo>
                <a:close/>
              </a:path>
              <a:path w="1524634" h="287654">
                <a:moveTo>
                  <a:pt x="1460627" y="116101"/>
                </a:moveTo>
                <a:lnTo>
                  <a:pt x="1444498" y="116101"/>
                </a:lnTo>
                <a:lnTo>
                  <a:pt x="1444498" y="171473"/>
                </a:lnTo>
                <a:lnTo>
                  <a:pt x="1460627" y="171473"/>
                </a:lnTo>
                <a:lnTo>
                  <a:pt x="1460627" y="116101"/>
                </a:lnTo>
                <a:close/>
              </a:path>
              <a:path w="1524634" h="287654">
                <a:moveTo>
                  <a:pt x="1272706" y="0"/>
                </a:moveTo>
                <a:lnTo>
                  <a:pt x="1260443" y="817"/>
                </a:lnTo>
                <a:lnTo>
                  <a:pt x="1249370" y="6159"/>
                </a:lnTo>
                <a:lnTo>
                  <a:pt x="1240917" y="15644"/>
                </a:lnTo>
                <a:lnTo>
                  <a:pt x="1236829" y="27670"/>
                </a:lnTo>
                <a:lnTo>
                  <a:pt x="1237646" y="39933"/>
                </a:lnTo>
                <a:lnTo>
                  <a:pt x="1242988" y="51006"/>
                </a:lnTo>
                <a:lnTo>
                  <a:pt x="1252474" y="59459"/>
                </a:lnTo>
                <a:lnTo>
                  <a:pt x="1397036" y="143787"/>
                </a:lnTo>
                <a:lnTo>
                  <a:pt x="1444498" y="116101"/>
                </a:lnTo>
                <a:lnTo>
                  <a:pt x="1460627" y="116101"/>
                </a:lnTo>
                <a:lnTo>
                  <a:pt x="1460627" y="111783"/>
                </a:lnTo>
                <a:lnTo>
                  <a:pt x="1469283" y="111783"/>
                </a:lnTo>
                <a:lnTo>
                  <a:pt x="1284731" y="4087"/>
                </a:lnTo>
                <a:lnTo>
                  <a:pt x="12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4540" y="3989958"/>
            <a:ext cx="572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X(s)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7558" y="3989958"/>
            <a:ext cx="570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Y(s)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3594" y="5971133"/>
            <a:ext cx="1096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Outp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u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5897" y="5971133"/>
            <a:ext cx="2179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Y(s)= 3s.</a:t>
            </a:r>
            <a:r>
              <a:rPr sz="2400" b="1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ahoma"/>
                <a:cs typeface="Tahoma"/>
              </a:rPr>
              <a:t>X(s)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83540" y="207975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</a:t>
            </a:r>
            <a:r>
              <a:rPr sz="2800" spc="10" dirty="0"/>
              <a:t> </a:t>
            </a:r>
            <a:r>
              <a:rPr sz="2800" spc="-10" dirty="0"/>
              <a:t>Fundamentals</a:t>
            </a:r>
            <a:endParaRPr sz="28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93</a:t>
            </a:fld>
            <a:endParaRPr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8778" y="4147184"/>
            <a:ext cx="2336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Output</a:t>
            </a:r>
            <a:r>
              <a:rPr sz="2400"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=x+y-z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0561" y="3734561"/>
            <a:ext cx="914400" cy="1143000"/>
          </a:xfrm>
          <a:custGeom>
            <a:avLst/>
            <a:gdLst/>
            <a:ahLst/>
            <a:cxnLst/>
            <a:rect l="l" t="t" r="r" b="b"/>
            <a:pathLst>
              <a:path w="914400" h="1143000">
                <a:moveTo>
                  <a:pt x="0" y="571500"/>
                </a:moveTo>
                <a:lnTo>
                  <a:pt x="1868" y="519487"/>
                </a:lnTo>
                <a:lnTo>
                  <a:pt x="7367" y="468781"/>
                </a:lnTo>
                <a:lnTo>
                  <a:pt x="16333" y="419585"/>
                </a:lnTo>
                <a:lnTo>
                  <a:pt x="28606" y="372099"/>
                </a:lnTo>
                <a:lnTo>
                  <a:pt x="44025" y="326526"/>
                </a:lnTo>
                <a:lnTo>
                  <a:pt x="62427" y="283068"/>
                </a:lnTo>
                <a:lnTo>
                  <a:pt x="83651" y="241927"/>
                </a:lnTo>
                <a:lnTo>
                  <a:pt x="107537" y="203304"/>
                </a:lnTo>
                <a:lnTo>
                  <a:pt x="133921" y="167401"/>
                </a:lnTo>
                <a:lnTo>
                  <a:pt x="162643" y="134421"/>
                </a:lnTo>
                <a:lnTo>
                  <a:pt x="193541" y="104564"/>
                </a:lnTo>
                <a:lnTo>
                  <a:pt x="226455" y="78034"/>
                </a:lnTo>
                <a:lnTo>
                  <a:pt x="261221" y="55031"/>
                </a:lnTo>
                <a:lnTo>
                  <a:pt x="297679" y="35758"/>
                </a:lnTo>
                <a:lnTo>
                  <a:pt x="335668" y="20417"/>
                </a:lnTo>
                <a:lnTo>
                  <a:pt x="375025" y="9208"/>
                </a:lnTo>
                <a:lnTo>
                  <a:pt x="415589" y="2335"/>
                </a:lnTo>
                <a:lnTo>
                  <a:pt x="457200" y="0"/>
                </a:lnTo>
                <a:lnTo>
                  <a:pt x="498810" y="2335"/>
                </a:lnTo>
                <a:lnTo>
                  <a:pt x="539374" y="9208"/>
                </a:lnTo>
                <a:lnTo>
                  <a:pt x="578731" y="20417"/>
                </a:lnTo>
                <a:lnTo>
                  <a:pt x="616720" y="35758"/>
                </a:lnTo>
                <a:lnTo>
                  <a:pt x="653178" y="55031"/>
                </a:lnTo>
                <a:lnTo>
                  <a:pt x="687944" y="78034"/>
                </a:lnTo>
                <a:lnTo>
                  <a:pt x="720858" y="104564"/>
                </a:lnTo>
                <a:lnTo>
                  <a:pt x="751756" y="134421"/>
                </a:lnTo>
                <a:lnTo>
                  <a:pt x="780478" y="167401"/>
                </a:lnTo>
                <a:lnTo>
                  <a:pt x="806862" y="203304"/>
                </a:lnTo>
                <a:lnTo>
                  <a:pt x="830748" y="241927"/>
                </a:lnTo>
                <a:lnTo>
                  <a:pt x="851972" y="283068"/>
                </a:lnTo>
                <a:lnTo>
                  <a:pt x="870374" y="326526"/>
                </a:lnTo>
                <a:lnTo>
                  <a:pt x="885793" y="372099"/>
                </a:lnTo>
                <a:lnTo>
                  <a:pt x="898066" y="419585"/>
                </a:lnTo>
                <a:lnTo>
                  <a:pt x="907032" y="468781"/>
                </a:lnTo>
                <a:lnTo>
                  <a:pt x="912531" y="519487"/>
                </a:lnTo>
                <a:lnTo>
                  <a:pt x="914400" y="571500"/>
                </a:lnTo>
                <a:lnTo>
                  <a:pt x="912531" y="623512"/>
                </a:lnTo>
                <a:lnTo>
                  <a:pt x="907032" y="674218"/>
                </a:lnTo>
                <a:lnTo>
                  <a:pt x="898066" y="723414"/>
                </a:lnTo>
                <a:lnTo>
                  <a:pt x="885793" y="770900"/>
                </a:lnTo>
                <a:lnTo>
                  <a:pt x="870374" y="816473"/>
                </a:lnTo>
                <a:lnTo>
                  <a:pt x="851972" y="859931"/>
                </a:lnTo>
                <a:lnTo>
                  <a:pt x="830748" y="901072"/>
                </a:lnTo>
                <a:lnTo>
                  <a:pt x="806862" y="939695"/>
                </a:lnTo>
                <a:lnTo>
                  <a:pt x="780478" y="975598"/>
                </a:lnTo>
                <a:lnTo>
                  <a:pt x="751756" y="1008578"/>
                </a:lnTo>
                <a:lnTo>
                  <a:pt x="720858" y="1038435"/>
                </a:lnTo>
                <a:lnTo>
                  <a:pt x="687944" y="1064965"/>
                </a:lnTo>
                <a:lnTo>
                  <a:pt x="653178" y="1087968"/>
                </a:lnTo>
                <a:lnTo>
                  <a:pt x="616720" y="1107241"/>
                </a:lnTo>
                <a:lnTo>
                  <a:pt x="578731" y="1122582"/>
                </a:lnTo>
                <a:lnTo>
                  <a:pt x="539374" y="1133791"/>
                </a:lnTo>
                <a:lnTo>
                  <a:pt x="498810" y="1140664"/>
                </a:lnTo>
                <a:lnTo>
                  <a:pt x="457200" y="1143000"/>
                </a:lnTo>
                <a:lnTo>
                  <a:pt x="415589" y="1140664"/>
                </a:lnTo>
                <a:lnTo>
                  <a:pt x="375025" y="1133791"/>
                </a:lnTo>
                <a:lnTo>
                  <a:pt x="335668" y="1122582"/>
                </a:lnTo>
                <a:lnTo>
                  <a:pt x="297679" y="1107241"/>
                </a:lnTo>
                <a:lnTo>
                  <a:pt x="261221" y="1087968"/>
                </a:lnTo>
                <a:lnTo>
                  <a:pt x="226455" y="1064965"/>
                </a:lnTo>
                <a:lnTo>
                  <a:pt x="193541" y="1038435"/>
                </a:lnTo>
                <a:lnTo>
                  <a:pt x="162643" y="1008578"/>
                </a:lnTo>
                <a:lnTo>
                  <a:pt x="133921" y="975598"/>
                </a:lnTo>
                <a:lnTo>
                  <a:pt x="107537" y="939695"/>
                </a:lnTo>
                <a:lnTo>
                  <a:pt x="83651" y="901072"/>
                </a:lnTo>
                <a:lnTo>
                  <a:pt x="62427" y="859931"/>
                </a:lnTo>
                <a:lnTo>
                  <a:pt x="44025" y="816473"/>
                </a:lnTo>
                <a:lnTo>
                  <a:pt x="28606" y="770900"/>
                </a:lnTo>
                <a:lnTo>
                  <a:pt x="16333" y="723414"/>
                </a:lnTo>
                <a:lnTo>
                  <a:pt x="7367" y="674218"/>
                </a:lnTo>
                <a:lnTo>
                  <a:pt x="1868" y="623512"/>
                </a:lnTo>
                <a:lnTo>
                  <a:pt x="0" y="5715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761" y="4276978"/>
            <a:ext cx="1067435" cy="134620"/>
          </a:xfrm>
          <a:custGeom>
            <a:avLst/>
            <a:gdLst/>
            <a:ahLst/>
            <a:cxnLst/>
            <a:rect l="l" t="t" r="r" b="b"/>
            <a:pathLst>
              <a:path w="1067435" h="134620">
                <a:moveTo>
                  <a:pt x="1009523" y="67183"/>
                </a:moveTo>
                <a:lnTo>
                  <a:pt x="943990" y="105410"/>
                </a:lnTo>
                <a:lnTo>
                  <a:pt x="937006" y="109347"/>
                </a:lnTo>
                <a:lnTo>
                  <a:pt x="934719" y="118237"/>
                </a:lnTo>
                <a:lnTo>
                  <a:pt x="938783" y="125095"/>
                </a:lnTo>
                <a:lnTo>
                  <a:pt x="942848" y="132080"/>
                </a:lnTo>
                <a:lnTo>
                  <a:pt x="951611" y="134366"/>
                </a:lnTo>
                <a:lnTo>
                  <a:pt x="1042076" y="81661"/>
                </a:lnTo>
                <a:lnTo>
                  <a:pt x="1038098" y="81661"/>
                </a:lnTo>
                <a:lnTo>
                  <a:pt x="1038098" y="79629"/>
                </a:lnTo>
                <a:lnTo>
                  <a:pt x="1030858" y="79629"/>
                </a:lnTo>
                <a:lnTo>
                  <a:pt x="1009523" y="67183"/>
                </a:lnTo>
                <a:close/>
              </a:path>
              <a:path w="1067435" h="134620">
                <a:moveTo>
                  <a:pt x="9847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984703" y="81661"/>
                </a:lnTo>
                <a:lnTo>
                  <a:pt x="1009523" y="67183"/>
                </a:lnTo>
                <a:lnTo>
                  <a:pt x="984703" y="52705"/>
                </a:lnTo>
                <a:close/>
              </a:path>
              <a:path w="1067435" h="134620">
                <a:moveTo>
                  <a:pt x="1042078" y="52705"/>
                </a:moveTo>
                <a:lnTo>
                  <a:pt x="1038098" y="52705"/>
                </a:lnTo>
                <a:lnTo>
                  <a:pt x="1038098" y="81661"/>
                </a:lnTo>
                <a:lnTo>
                  <a:pt x="1042076" y="81661"/>
                </a:lnTo>
                <a:lnTo>
                  <a:pt x="1066927" y="67183"/>
                </a:lnTo>
                <a:lnTo>
                  <a:pt x="1042078" y="52705"/>
                </a:lnTo>
                <a:close/>
              </a:path>
              <a:path w="1067435" h="134620">
                <a:moveTo>
                  <a:pt x="1030858" y="54737"/>
                </a:moveTo>
                <a:lnTo>
                  <a:pt x="1009523" y="67183"/>
                </a:lnTo>
                <a:lnTo>
                  <a:pt x="1030858" y="79629"/>
                </a:lnTo>
                <a:lnTo>
                  <a:pt x="1030858" y="54737"/>
                </a:lnTo>
                <a:close/>
              </a:path>
              <a:path w="1067435" h="134620">
                <a:moveTo>
                  <a:pt x="1038098" y="54737"/>
                </a:moveTo>
                <a:lnTo>
                  <a:pt x="1030858" y="54737"/>
                </a:lnTo>
                <a:lnTo>
                  <a:pt x="1030858" y="79629"/>
                </a:lnTo>
                <a:lnTo>
                  <a:pt x="1038098" y="79629"/>
                </a:lnTo>
                <a:lnTo>
                  <a:pt x="1038098" y="54737"/>
                </a:lnTo>
                <a:close/>
              </a:path>
              <a:path w="1067435" h="134620">
                <a:moveTo>
                  <a:pt x="951611" y="0"/>
                </a:moveTo>
                <a:lnTo>
                  <a:pt x="942848" y="2286"/>
                </a:lnTo>
                <a:lnTo>
                  <a:pt x="938783" y="9271"/>
                </a:lnTo>
                <a:lnTo>
                  <a:pt x="934719" y="16129"/>
                </a:lnTo>
                <a:lnTo>
                  <a:pt x="937006" y="25019"/>
                </a:lnTo>
                <a:lnTo>
                  <a:pt x="943990" y="28956"/>
                </a:lnTo>
                <a:lnTo>
                  <a:pt x="1009523" y="67183"/>
                </a:lnTo>
                <a:lnTo>
                  <a:pt x="1030858" y="54737"/>
                </a:lnTo>
                <a:lnTo>
                  <a:pt x="1038098" y="54737"/>
                </a:lnTo>
                <a:lnTo>
                  <a:pt x="1038098" y="52705"/>
                </a:lnTo>
                <a:lnTo>
                  <a:pt x="1042078" y="52705"/>
                </a:lnTo>
                <a:lnTo>
                  <a:pt x="951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24961" y="4276978"/>
            <a:ext cx="1067435" cy="134620"/>
          </a:xfrm>
          <a:custGeom>
            <a:avLst/>
            <a:gdLst/>
            <a:ahLst/>
            <a:cxnLst/>
            <a:rect l="l" t="t" r="r" b="b"/>
            <a:pathLst>
              <a:path w="1067435" h="134620">
                <a:moveTo>
                  <a:pt x="1009523" y="67183"/>
                </a:moveTo>
                <a:lnTo>
                  <a:pt x="943990" y="105410"/>
                </a:lnTo>
                <a:lnTo>
                  <a:pt x="937005" y="109347"/>
                </a:lnTo>
                <a:lnTo>
                  <a:pt x="934720" y="118237"/>
                </a:lnTo>
                <a:lnTo>
                  <a:pt x="938784" y="125095"/>
                </a:lnTo>
                <a:lnTo>
                  <a:pt x="942848" y="132080"/>
                </a:lnTo>
                <a:lnTo>
                  <a:pt x="951611" y="134366"/>
                </a:lnTo>
                <a:lnTo>
                  <a:pt x="1042076" y="81661"/>
                </a:lnTo>
                <a:lnTo>
                  <a:pt x="1038098" y="81661"/>
                </a:lnTo>
                <a:lnTo>
                  <a:pt x="1038098" y="79629"/>
                </a:lnTo>
                <a:lnTo>
                  <a:pt x="1030859" y="79629"/>
                </a:lnTo>
                <a:lnTo>
                  <a:pt x="1009523" y="67183"/>
                </a:lnTo>
                <a:close/>
              </a:path>
              <a:path w="1067435" h="134620">
                <a:moveTo>
                  <a:pt x="984703" y="52705"/>
                </a:moveTo>
                <a:lnTo>
                  <a:pt x="0" y="52705"/>
                </a:lnTo>
                <a:lnTo>
                  <a:pt x="0" y="81661"/>
                </a:lnTo>
                <a:lnTo>
                  <a:pt x="984703" y="81661"/>
                </a:lnTo>
                <a:lnTo>
                  <a:pt x="1009523" y="67183"/>
                </a:lnTo>
                <a:lnTo>
                  <a:pt x="984703" y="52705"/>
                </a:lnTo>
                <a:close/>
              </a:path>
              <a:path w="1067435" h="134620">
                <a:moveTo>
                  <a:pt x="1042078" y="52705"/>
                </a:moveTo>
                <a:lnTo>
                  <a:pt x="1038098" y="52705"/>
                </a:lnTo>
                <a:lnTo>
                  <a:pt x="1038098" y="81661"/>
                </a:lnTo>
                <a:lnTo>
                  <a:pt x="1042076" y="81661"/>
                </a:lnTo>
                <a:lnTo>
                  <a:pt x="1066927" y="67183"/>
                </a:lnTo>
                <a:lnTo>
                  <a:pt x="1042078" y="52705"/>
                </a:lnTo>
                <a:close/>
              </a:path>
              <a:path w="1067435" h="134620">
                <a:moveTo>
                  <a:pt x="1030859" y="54737"/>
                </a:moveTo>
                <a:lnTo>
                  <a:pt x="1009523" y="67183"/>
                </a:lnTo>
                <a:lnTo>
                  <a:pt x="1030859" y="79629"/>
                </a:lnTo>
                <a:lnTo>
                  <a:pt x="1030859" y="54737"/>
                </a:lnTo>
                <a:close/>
              </a:path>
              <a:path w="1067435" h="134620">
                <a:moveTo>
                  <a:pt x="1038098" y="54737"/>
                </a:moveTo>
                <a:lnTo>
                  <a:pt x="1030859" y="54737"/>
                </a:lnTo>
                <a:lnTo>
                  <a:pt x="1030859" y="79629"/>
                </a:lnTo>
                <a:lnTo>
                  <a:pt x="1038098" y="79629"/>
                </a:lnTo>
                <a:lnTo>
                  <a:pt x="1038098" y="54737"/>
                </a:lnTo>
                <a:close/>
              </a:path>
              <a:path w="1067435" h="134620">
                <a:moveTo>
                  <a:pt x="951611" y="0"/>
                </a:moveTo>
                <a:lnTo>
                  <a:pt x="942848" y="2286"/>
                </a:lnTo>
                <a:lnTo>
                  <a:pt x="938784" y="9271"/>
                </a:lnTo>
                <a:lnTo>
                  <a:pt x="934720" y="16129"/>
                </a:lnTo>
                <a:lnTo>
                  <a:pt x="937005" y="25019"/>
                </a:lnTo>
                <a:lnTo>
                  <a:pt x="943990" y="28956"/>
                </a:lnTo>
                <a:lnTo>
                  <a:pt x="1009523" y="67183"/>
                </a:lnTo>
                <a:lnTo>
                  <a:pt x="1030859" y="54737"/>
                </a:lnTo>
                <a:lnTo>
                  <a:pt x="1038098" y="54737"/>
                </a:lnTo>
                <a:lnTo>
                  <a:pt x="1038098" y="52705"/>
                </a:lnTo>
                <a:lnTo>
                  <a:pt x="1042078" y="52705"/>
                </a:lnTo>
                <a:lnTo>
                  <a:pt x="951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00579" y="2896361"/>
            <a:ext cx="134620" cy="838835"/>
          </a:xfrm>
          <a:custGeom>
            <a:avLst/>
            <a:gdLst/>
            <a:ahLst/>
            <a:cxnLst/>
            <a:rect l="l" t="t" r="r" b="b"/>
            <a:pathLst>
              <a:path w="134619" h="838835">
                <a:moveTo>
                  <a:pt x="16128" y="706120"/>
                </a:moveTo>
                <a:lnTo>
                  <a:pt x="9270" y="710184"/>
                </a:lnTo>
                <a:lnTo>
                  <a:pt x="2285" y="714248"/>
                </a:lnTo>
                <a:lnTo>
                  <a:pt x="0" y="723011"/>
                </a:lnTo>
                <a:lnTo>
                  <a:pt x="67182" y="838326"/>
                </a:lnTo>
                <a:lnTo>
                  <a:pt x="83980" y="809498"/>
                </a:lnTo>
                <a:lnTo>
                  <a:pt x="52704" y="809498"/>
                </a:lnTo>
                <a:lnTo>
                  <a:pt x="52704" y="756103"/>
                </a:lnTo>
                <a:lnTo>
                  <a:pt x="28956" y="715390"/>
                </a:lnTo>
                <a:lnTo>
                  <a:pt x="25018" y="708405"/>
                </a:lnTo>
                <a:lnTo>
                  <a:pt x="16128" y="706120"/>
                </a:lnTo>
                <a:close/>
              </a:path>
              <a:path w="134619" h="838835">
                <a:moveTo>
                  <a:pt x="52705" y="756103"/>
                </a:moveTo>
                <a:lnTo>
                  <a:pt x="52704" y="809498"/>
                </a:lnTo>
                <a:lnTo>
                  <a:pt x="81660" y="809498"/>
                </a:lnTo>
                <a:lnTo>
                  <a:pt x="81660" y="802258"/>
                </a:lnTo>
                <a:lnTo>
                  <a:pt x="54737" y="802258"/>
                </a:lnTo>
                <a:lnTo>
                  <a:pt x="67182" y="780923"/>
                </a:lnTo>
                <a:lnTo>
                  <a:pt x="52705" y="756103"/>
                </a:lnTo>
                <a:close/>
              </a:path>
              <a:path w="134619" h="838835">
                <a:moveTo>
                  <a:pt x="118237" y="706120"/>
                </a:moveTo>
                <a:lnTo>
                  <a:pt x="109346" y="708405"/>
                </a:lnTo>
                <a:lnTo>
                  <a:pt x="105409" y="715390"/>
                </a:lnTo>
                <a:lnTo>
                  <a:pt x="81660" y="756103"/>
                </a:lnTo>
                <a:lnTo>
                  <a:pt x="81660" y="809498"/>
                </a:lnTo>
                <a:lnTo>
                  <a:pt x="83980" y="809498"/>
                </a:lnTo>
                <a:lnTo>
                  <a:pt x="134365" y="723011"/>
                </a:lnTo>
                <a:lnTo>
                  <a:pt x="132079" y="714248"/>
                </a:lnTo>
                <a:lnTo>
                  <a:pt x="125094" y="710184"/>
                </a:lnTo>
                <a:lnTo>
                  <a:pt x="118237" y="706120"/>
                </a:lnTo>
                <a:close/>
              </a:path>
              <a:path w="134619" h="838835">
                <a:moveTo>
                  <a:pt x="67182" y="780923"/>
                </a:moveTo>
                <a:lnTo>
                  <a:pt x="54737" y="802258"/>
                </a:lnTo>
                <a:lnTo>
                  <a:pt x="79628" y="802258"/>
                </a:lnTo>
                <a:lnTo>
                  <a:pt x="67182" y="780923"/>
                </a:lnTo>
                <a:close/>
              </a:path>
              <a:path w="134619" h="838835">
                <a:moveTo>
                  <a:pt x="81660" y="756103"/>
                </a:moveTo>
                <a:lnTo>
                  <a:pt x="67182" y="780923"/>
                </a:lnTo>
                <a:lnTo>
                  <a:pt x="79628" y="802258"/>
                </a:lnTo>
                <a:lnTo>
                  <a:pt x="81660" y="802258"/>
                </a:lnTo>
                <a:lnTo>
                  <a:pt x="81660" y="756103"/>
                </a:lnTo>
                <a:close/>
              </a:path>
              <a:path w="134619" h="838835">
                <a:moveTo>
                  <a:pt x="81660" y="0"/>
                </a:moveTo>
                <a:lnTo>
                  <a:pt x="52704" y="0"/>
                </a:lnTo>
                <a:lnTo>
                  <a:pt x="52705" y="756103"/>
                </a:lnTo>
                <a:lnTo>
                  <a:pt x="67182" y="780923"/>
                </a:lnTo>
                <a:lnTo>
                  <a:pt x="81660" y="756103"/>
                </a:lnTo>
                <a:lnTo>
                  <a:pt x="81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00579" y="4877434"/>
            <a:ext cx="134620" cy="1148080"/>
          </a:xfrm>
          <a:custGeom>
            <a:avLst/>
            <a:gdLst/>
            <a:ahLst/>
            <a:cxnLst/>
            <a:rect l="l" t="t" r="r" b="b"/>
            <a:pathLst>
              <a:path w="134619" h="1148079">
                <a:moveTo>
                  <a:pt x="67182" y="57403"/>
                </a:moveTo>
                <a:lnTo>
                  <a:pt x="52704" y="82223"/>
                </a:lnTo>
                <a:lnTo>
                  <a:pt x="52704" y="1147889"/>
                </a:lnTo>
                <a:lnTo>
                  <a:pt x="81660" y="1147889"/>
                </a:lnTo>
                <a:lnTo>
                  <a:pt x="81660" y="82223"/>
                </a:lnTo>
                <a:lnTo>
                  <a:pt x="67182" y="57403"/>
                </a:lnTo>
                <a:close/>
              </a:path>
              <a:path w="134619" h="1148079">
                <a:moveTo>
                  <a:pt x="67182" y="0"/>
                </a:moveTo>
                <a:lnTo>
                  <a:pt x="0" y="115315"/>
                </a:lnTo>
                <a:lnTo>
                  <a:pt x="2285" y="124078"/>
                </a:lnTo>
                <a:lnTo>
                  <a:pt x="9270" y="128142"/>
                </a:lnTo>
                <a:lnTo>
                  <a:pt x="16128" y="132206"/>
                </a:lnTo>
                <a:lnTo>
                  <a:pt x="25018" y="129920"/>
                </a:lnTo>
                <a:lnTo>
                  <a:pt x="28956" y="122935"/>
                </a:lnTo>
                <a:lnTo>
                  <a:pt x="52704" y="82223"/>
                </a:lnTo>
                <a:lnTo>
                  <a:pt x="52704" y="28828"/>
                </a:lnTo>
                <a:lnTo>
                  <a:pt x="83980" y="28828"/>
                </a:lnTo>
                <a:lnTo>
                  <a:pt x="67182" y="0"/>
                </a:lnTo>
                <a:close/>
              </a:path>
              <a:path w="134619" h="1148079">
                <a:moveTo>
                  <a:pt x="83980" y="28828"/>
                </a:moveTo>
                <a:lnTo>
                  <a:pt x="81660" y="28828"/>
                </a:lnTo>
                <a:lnTo>
                  <a:pt x="81661" y="82223"/>
                </a:lnTo>
                <a:lnTo>
                  <a:pt x="105409" y="122935"/>
                </a:lnTo>
                <a:lnTo>
                  <a:pt x="109346" y="129920"/>
                </a:lnTo>
                <a:lnTo>
                  <a:pt x="118237" y="132206"/>
                </a:lnTo>
                <a:lnTo>
                  <a:pt x="125094" y="128142"/>
                </a:lnTo>
                <a:lnTo>
                  <a:pt x="132079" y="124078"/>
                </a:lnTo>
                <a:lnTo>
                  <a:pt x="134365" y="115315"/>
                </a:lnTo>
                <a:lnTo>
                  <a:pt x="83980" y="28828"/>
                </a:lnTo>
                <a:close/>
              </a:path>
              <a:path w="134619" h="1148079">
                <a:moveTo>
                  <a:pt x="81660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2" y="57403"/>
                </a:lnTo>
                <a:lnTo>
                  <a:pt x="54737" y="36067"/>
                </a:lnTo>
                <a:lnTo>
                  <a:pt x="81660" y="36067"/>
                </a:lnTo>
                <a:lnTo>
                  <a:pt x="81660" y="28828"/>
                </a:lnTo>
                <a:close/>
              </a:path>
              <a:path w="134619" h="1148079">
                <a:moveTo>
                  <a:pt x="81660" y="36067"/>
                </a:moveTo>
                <a:lnTo>
                  <a:pt x="79628" y="36067"/>
                </a:lnTo>
                <a:lnTo>
                  <a:pt x="67182" y="57403"/>
                </a:lnTo>
                <a:lnTo>
                  <a:pt x="81661" y="82223"/>
                </a:lnTo>
                <a:lnTo>
                  <a:pt x="81660" y="36067"/>
                </a:lnTo>
                <a:close/>
              </a:path>
              <a:path w="134619" h="1148079">
                <a:moveTo>
                  <a:pt x="79628" y="36067"/>
                </a:moveTo>
                <a:lnTo>
                  <a:pt x="54737" y="36067"/>
                </a:lnTo>
                <a:lnTo>
                  <a:pt x="67182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83994" y="3989958"/>
            <a:ext cx="247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8194" y="3837558"/>
            <a:ext cx="176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x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1194" y="4756784"/>
            <a:ext cx="441325" cy="99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2400" dirty="0"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1011560"/>
            <a:ext cx="8450580" cy="2684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  <a:tab pos="1898014" algn="l"/>
                <a:tab pos="2926080" algn="l"/>
                <a:tab pos="3684270" algn="l"/>
                <a:tab pos="4155440" algn="l"/>
                <a:tab pos="5081905" algn="l"/>
                <a:tab pos="6205220" algn="l"/>
                <a:tab pos="6870065" algn="l"/>
                <a:tab pos="7392670" algn="l"/>
              </a:tabLst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Sum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ing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b="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oi</a:t>
            </a:r>
            <a:r>
              <a:rPr sz="28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t: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spc="-125" dirty="0"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mo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sig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als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ded/  </a:t>
            </a:r>
            <a:r>
              <a:rPr sz="2800" spc="-20" dirty="0">
                <a:latin typeface="Calibri"/>
                <a:cs typeface="Calibri"/>
              </a:rPr>
              <a:t>substracted </a:t>
            </a:r>
            <a:r>
              <a:rPr sz="2800" spc="-15" dirty="0">
                <a:latin typeface="Calibri"/>
                <a:cs typeface="Calibri"/>
              </a:rPr>
              <a:t>at </a:t>
            </a:r>
            <a:r>
              <a:rPr sz="2800" spc="-10" dirty="0">
                <a:latin typeface="Calibri"/>
                <a:cs typeface="Calibri"/>
              </a:rPr>
              <a:t>summing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2451100">
              <a:lnSpc>
                <a:spcPct val="100000"/>
              </a:lnSpc>
              <a:spcBef>
                <a:spcPts val="1789"/>
              </a:spcBef>
            </a:pPr>
            <a:r>
              <a:rPr sz="2400" dirty="0">
                <a:latin typeface="Tahoma"/>
                <a:cs typeface="Tahoma"/>
              </a:rPr>
              <a:t>y</a:t>
            </a:r>
            <a:endParaRPr sz="2400">
              <a:latin typeface="Tahoma"/>
              <a:cs typeface="Tahoma"/>
            </a:endParaRPr>
          </a:p>
          <a:p>
            <a:pPr marL="2374900">
              <a:lnSpc>
                <a:spcPct val="100000"/>
              </a:lnSpc>
              <a:spcBef>
                <a:spcPts val="85"/>
              </a:spcBef>
            </a:pP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32175" y="3766184"/>
            <a:ext cx="904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o</a:t>
            </a:r>
            <a:r>
              <a:rPr sz="2400" spc="5" dirty="0">
                <a:latin typeface="Tahoma"/>
                <a:cs typeface="Tahoma"/>
              </a:rPr>
              <a:t>u</a:t>
            </a:r>
            <a:r>
              <a:rPr sz="2400" spc="-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put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83540" y="207975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</a:t>
            </a:r>
            <a:r>
              <a:rPr sz="2800" spc="10" dirty="0"/>
              <a:t> </a:t>
            </a:r>
            <a:r>
              <a:rPr sz="2800" spc="-10" dirty="0"/>
              <a:t>Fundamentals</a:t>
            </a:r>
            <a:endParaRPr sz="28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94</a:t>
            </a:fld>
            <a:endParaRPr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011560"/>
            <a:ext cx="83769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b="1" u="heavy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Take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off </a:t>
            </a: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Point: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output </a:t>
            </a:r>
            <a:r>
              <a:rPr sz="2800" spc="-10" dirty="0">
                <a:latin typeface="Calibri"/>
                <a:cs typeface="Calibri"/>
              </a:rPr>
              <a:t>signal can </a:t>
            </a:r>
            <a:r>
              <a:rPr sz="2800" spc="-5" dirty="0">
                <a:latin typeface="Calibri"/>
                <a:cs typeface="Calibri"/>
              </a:rPr>
              <a:t>be applied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two 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more </a:t>
            </a:r>
            <a:r>
              <a:rPr sz="2800" spc="-10" dirty="0">
                <a:latin typeface="Calibri"/>
                <a:cs typeface="Calibri"/>
              </a:rPr>
              <a:t>points 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35" dirty="0">
                <a:latin typeface="Calibri"/>
                <a:cs typeface="Calibri"/>
              </a:rPr>
              <a:t>take </a:t>
            </a:r>
            <a:r>
              <a:rPr sz="2800" spc="-15" dirty="0">
                <a:latin typeface="Calibri"/>
                <a:cs typeface="Calibri"/>
              </a:rPr>
              <a:t>off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point.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761" y="4805660"/>
            <a:ext cx="1143635" cy="144145"/>
          </a:xfrm>
          <a:custGeom>
            <a:avLst/>
            <a:gdLst/>
            <a:ahLst/>
            <a:cxnLst/>
            <a:rect l="l" t="t" r="r" b="b"/>
            <a:pathLst>
              <a:path w="1143635" h="144145">
                <a:moveTo>
                  <a:pt x="1079518" y="71901"/>
                </a:moveTo>
                <a:lnTo>
                  <a:pt x="1007237" y="114065"/>
                </a:lnTo>
                <a:lnTo>
                  <a:pt x="1002504" y="118282"/>
                </a:lnTo>
                <a:lnTo>
                  <a:pt x="999855" y="123797"/>
                </a:lnTo>
                <a:lnTo>
                  <a:pt x="999468" y="129907"/>
                </a:lnTo>
                <a:lnTo>
                  <a:pt x="1001522" y="135909"/>
                </a:lnTo>
                <a:lnTo>
                  <a:pt x="1005738" y="140715"/>
                </a:lnTo>
                <a:lnTo>
                  <a:pt x="1011253" y="143402"/>
                </a:lnTo>
                <a:lnTo>
                  <a:pt x="1017363" y="143803"/>
                </a:lnTo>
                <a:lnTo>
                  <a:pt x="1023366" y="141751"/>
                </a:lnTo>
                <a:lnTo>
                  <a:pt x="1115690" y="87903"/>
                </a:lnTo>
                <a:lnTo>
                  <a:pt x="1111377" y="87903"/>
                </a:lnTo>
                <a:lnTo>
                  <a:pt x="1111377" y="85744"/>
                </a:lnTo>
                <a:lnTo>
                  <a:pt x="1103249" y="85744"/>
                </a:lnTo>
                <a:lnTo>
                  <a:pt x="1079518" y="71901"/>
                </a:lnTo>
                <a:close/>
              </a:path>
              <a:path w="1143635" h="144145">
                <a:moveTo>
                  <a:pt x="1052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052086" y="87903"/>
                </a:lnTo>
                <a:lnTo>
                  <a:pt x="1079518" y="71901"/>
                </a:lnTo>
                <a:lnTo>
                  <a:pt x="1052086" y="55899"/>
                </a:lnTo>
                <a:close/>
              </a:path>
              <a:path w="1143635" h="144145">
                <a:moveTo>
                  <a:pt x="1115690" y="55899"/>
                </a:moveTo>
                <a:lnTo>
                  <a:pt x="1111377" y="55899"/>
                </a:lnTo>
                <a:lnTo>
                  <a:pt x="1111377" y="87903"/>
                </a:lnTo>
                <a:lnTo>
                  <a:pt x="1115690" y="87903"/>
                </a:lnTo>
                <a:lnTo>
                  <a:pt x="1143127" y="71901"/>
                </a:lnTo>
                <a:lnTo>
                  <a:pt x="1115690" y="55899"/>
                </a:lnTo>
                <a:close/>
              </a:path>
              <a:path w="1143635" h="144145">
                <a:moveTo>
                  <a:pt x="1103249" y="58058"/>
                </a:moveTo>
                <a:lnTo>
                  <a:pt x="1079518" y="71901"/>
                </a:lnTo>
                <a:lnTo>
                  <a:pt x="1103249" y="85744"/>
                </a:lnTo>
                <a:lnTo>
                  <a:pt x="1103249" y="58058"/>
                </a:lnTo>
                <a:close/>
              </a:path>
              <a:path w="1143635" h="144145">
                <a:moveTo>
                  <a:pt x="1111377" y="58058"/>
                </a:moveTo>
                <a:lnTo>
                  <a:pt x="1103249" y="58058"/>
                </a:lnTo>
                <a:lnTo>
                  <a:pt x="1103249" y="85744"/>
                </a:lnTo>
                <a:lnTo>
                  <a:pt x="1111377" y="85744"/>
                </a:lnTo>
                <a:lnTo>
                  <a:pt x="1111377" y="58058"/>
                </a:lnTo>
                <a:close/>
              </a:path>
              <a:path w="1143635" h="144145">
                <a:moveTo>
                  <a:pt x="1017363" y="0"/>
                </a:moveTo>
                <a:lnTo>
                  <a:pt x="1011253" y="400"/>
                </a:lnTo>
                <a:lnTo>
                  <a:pt x="1005738" y="3087"/>
                </a:lnTo>
                <a:lnTo>
                  <a:pt x="1001522" y="7893"/>
                </a:lnTo>
                <a:lnTo>
                  <a:pt x="999468" y="13896"/>
                </a:lnTo>
                <a:lnTo>
                  <a:pt x="999855" y="20006"/>
                </a:lnTo>
                <a:lnTo>
                  <a:pt x="1002504" y="25521"/>
                </a:lnTo>
                <a:lnTo>
                  <a:pt x="1007237" y="29737"/>
                </a:lnTo>
                <a:lnTo>
                  <a:pt x="1079518" y="71901"/>
                </a:lnTo>
                <a:lnTo>
                  <a:pt x="1103249" y="58058"/>
                </a:lnTo>
                <a:lnTo>
                  <a:pt x="1111377" y="58058"/>
                </a:lnTo>
                <a:lnTo>
                  <a:pt x="1111377" y="55899"/>
                </a:lnTo>
                <a:lnTo>
                  <a:pt x="1115690" y="55899"/>
                </a:lnTo>
                <a:lnTo>
                  <a:pt x="1023366" y="2051"/>
                </a:lnTo>
                <a:lnTo>
                  <a:pt x="1017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761" y="4805660"/>
            <a:ext cx="3353435" cy="144145"/>
          </a:xfrm>
          <a:custGeom>
            <a:avLst/>
            <a:gdLst/>
            <a:ahLst/>
            <a:cxnLst/>
            <a:rect l="l" t="t" r="r" b="b"/>
            <a:pathLst>
              <a:path w="3353435" h="144145">
                <a:moveTo>
                  <a:pt x="3289318" y="71901"/>
                </a:moveTo>
                <a:lnTo>
                  <a:pt x="3217037" y="114065"/>
                </a:lnTo>
                <a:lnTo>
                  <a:pt x="3212304" y="118282"/>
                </a:lnTo>
                <a:lnTo>
                  <a:pt x="3209655" y="123797"/>
                </a:lnTo>
                <a:lnTo>
                  <a:pt x="3209268" y="129907"/>
                </a:lnTo>
                <a:lnTo>
                  <a:pt x="3211322" y="135909"/>
                </a:lnTo>
                <a:lnTo>
                  <a:pt x="3215538" y="140715"/>
                </a:lnTo>
                <a:lnTo>
                  <a:pt x="3221053" y="143402"/>
                </a:lnTo>
                <a:lnTo>
                  <a:pt x="3227163" y="143803"/>
                </a:lnTo>
                <a:lnTo>
                  <a:pt x="3233166" y="141751"/>
                </a:lnTo>
                <a:lnTo>
                  <a:pt x="3325490" y="87903"/>
                </a:lnTo>
                <a:lnTo>
                  <a:pt x="3321050" y="87903"/>
                </a:lnTo>
                <a:lnTo>
                  <a:pt x="3321050" y="85744"/>
                </a:lnTo>
                <a:lnTo>
                  <a:pt x="3313049" y="85744"/>
                </a:lnTo>
                <a:lnTo>
                  <a:pt x="3289318" y="71901"/>
                </a:lnTo>
                <a:close/>
              </a:path>
              <a:path w="3353435" h="144145">
                <a:moveTo>
                  <a:pt x="3261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3261886" y="87903"/>
                </a:lnTo>
                <a:lnTo>
                  <a:pt x="3289318" y="71901"/>
                </a:lnTo>
                <a:lnTo>
                  <a:pt x="3261886" y="55899"/>
                </a:lnTo>
                <a:close/>
              </a:path>
              <a:path w="3353435" h="144145">
                <a:moveTo>
                  <a:pt x="3325490" y="55899"/>
                </a:moveTo>
                <a:lnTo>
                  <a:pt x="3321050" y="55899"/>
                </a:lnTo>
                <a:lnTo>
                  <a:pt x="3321050" y="87903"/>
                </a:lnTo>
                <a:lnTo>
                  <a:pt x="3325490" y="87903"/>
                </a:lnTo>
                <a:lnTo>
                  <a:pt x="3352927" y="71901"/>
                </a:lnTo>
                <a:lnTo>
                  <a:pt x="3325490" y="55899"/>
                </a:lnTo>
                <a:close/>
              </a:path>
              <a:path w="3353435" h="144145">
                <a:moveTo>
                  <a:pt x="3313049" y="58058"/>
                </a:moveTo>
                <a:lnTo>
                  <a:pt x="3289318" y="71901"/>
                </a:lnTo>
                <a:lnTo>
                  <a:pt x="3313049" y="85744"/>
                </a:lnTo>
                <a:lnTo>
                  <a:pt x="3313049" y="58058"/>
                </a:lnTo>
                <a:close/>
              </a:path>
              <a:path w="3353435" h="144145">
                <a:moveTo>
                  <a:pt x="3321050" y="58058"/>
                </a:moveTo>
                <a:lnTo>
                  <a:pt x="3313049" y="58058"/>
                </a:lnTo>
                <a:lnTo>
                  <a:pt x="3313049" y="85744"/>
                </a:lnTo>
                <a:lnTo>
                  <a:pt x="3321050" y="85744"/>
                </a:lnTo>
                <a:lnTo>
                  <a:pt x="3321050" y="58058"/>
                </a:lnTo>
                <a:close/>
              </a:path>
              <a:path w="3353435" h="144145">
                <a:moveTo>
                  <a:pt x="3227163" y="0"/>
                </a:moveTo>
                <a:lnTo>
                  <a:pt x="3221053" y="400"/>
                </a:lnTo>
                <a:lnTo>
                  <a:pt x="3215538" y="3087"/>
                </a:lnTo>
                <a:lnTo>
                  <a:pt x="3211322" y="7893"/>
                </a:lnTo>
                <a:lnTo>
                  <a:pt x="3209268" y="13896"/>
                </a:lnTo>
                <a:lnTo>
                  <a:pt x="3209655" y="20006"/>
                </a:lnTo>
                <a:lnTo>
                  <a:pt x="3212304" y="25521"/>
                </a:lnTo>
                <a:lnTo>
                  <a:pt x="3217037" y="29737"/>
                </a:lnTo>
                <a:lnTo>
                  <a:pt x="3289318" y="71901"/>
                </a:lnTo>
                <a:lnTo>
                  <a:pt x="3313049" y="58058"/>
                </a:lnTo>
                <a:lnTo>
                  <a:pt x="3321050" y="58058"/>
                </a:lnTo>
                <a:lnTo>
                  <a:pt x="3321050" y="55899"/>
                </a:lnTo>
                <a:lnTo>
                  <a:pt x="3325490" y="55899"/>
                </a:lnTo>
                <a:lnTo>
                  <a:pt x="3233166" y="2051"/>
                </a:lnTo>
                <a:lnTo>
                  <a:pt x="3227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7260" y="3658234"/>
            <a:ext cx="144145" cy="1219835"/>
          </a:xfrm>
          <a:custGeom>
            <a:avLst/>
            <a:gdLst/>
            <a:ahLst/>
            <a:cxnLst/>
            <a:rect l="l" t="t" r="r" b="b"/>
            <a:pathLst>
              <a:path w="144144" h="1219835">
                <a:moveTo>
                  <a:pt x="71901" y="63608"/>
                </a:moveTo>
                <a:lnTo>
                  <a:pt x="55899" y="91040"/>
                </a:lnTo>
                <a:lnTo>
                  <a:pt x="55899" y="1219327"/>
                </a:lnTo>
                <a:lnTo>
                  <a:pt x="87903" y="1219327"/>
                </a:lnTo>
                <a:lnTo>
                  <a:pt x="87903" y="91040"/>
                </a:lnTo>
                <a:lnTo>
                  <a:pt x="71901" y="63608"/>
                </a:lnTo>
                <a:close/>
              </a:path>
              <a:path w="144144" h="1219835">
                <a:moveTo>
                  <a:pt x="71901" y="0"/>
                </a:moveTo>
                <a:lnTo>
                  <a:pt x="2051" y="119760"/>
                </a:lnTo>
                <a:lnTo>
                  <a:pt x="0" y="125763"/>
                </a:lnTo>
                <a:lnTo>
                  <a:pt x="400" y="131873"/>
                </a:lnTo>
                <a:lnTo>
                  <a:pt x="3087" y="137388"/>
                </a:lnTo>
                <a:lnTo>
                  <a:pt x="7893" y="141604"/>
                </a:lnTo>
                <a:lnTo>
                  <a:pt x="13896" y="143658"/>
                </a:lnTo>
                <a:lnTo>
                  <a:pt x="20006" y="143271"/>
                </a:lnTo>
                <a:lnTo>
                  <a:pt x="25521" y="140622"/>
                </a:lnTo>
                <a:lnTo>
                  <a:pt x="29737" y="135889"/>
                </a:lnTo>
                <a:lnTo>
                  <a:pt x="55899" y="91040"/>
                </a:lnTo>
                <a:lnTo>
                  <a:pt x="55899" y="31750"/>
                </a:lnTo>
                <a:lnTo>
                  <a:pt x="90419" y="31750"/>
                </a:lnTo>
                <a:lnTo>
                  <a:pt x="71901" y="0"/>
                </a:lnTo>
                <a:close/>
              </a:path>
              <a:path w="144144" h="1219835">
                <a:moveTo>
                  <a:pt x="90419" y="31750"/>
                </a:moveTo>
                <a:lnTo>
                  <a:pt x="87903" y="31750"/>
                </a:lnTo>
                <a:lnTo>
                  <a:pt x="87903" y="91040"/>
                </a:lnTo>
                <a:lnTo>
                  <a:pt x="114065" y="135889"/>
                </a:lnTo>
                <a:lnTo>
                  <a:pt x="118282" y="140622"/>
                </a:lnTo>
                <a:lnTo>
                  <a:pt x="123797" y="143271"/>
                </a:lnTo>
                <a:lnTo>
                  <a:pt x="129907" y="143658"/>
                </a:lnTo>
                <a:lnTo>
                  <a:pt x="135909" y="141604"/>
                </a:lnTo>
                <a:lnTo>
                  <a:pt x="140716" y="137388"/>
                </a:lnTo>
                <a:lnTo>
                  <a:pt x="143402" y="131873"/>
                </a:lnTo>
                <a:lnTo>
                  <a:pt x="143803" y="125763"/>
                </a:lnTo>
                <a:lnTo>
                  <a:pt x="141751" y="119760"/>
                </a:lnTo>
                <a:lnTo>
                  <a:pt x="90419" y="31750"/>
                </a:lnTo>
                <a:close/>
              </a:path>
              <a:path w="144144" h="1219835">
                <a:moveTo>
                  <a:pt x="87903" y="31750"/>
                </a:moveTo>
                <a:lnTo>
                  <a:pt x="55899" y="31750"/>
                </a:lnTo>
                <a:lnTo>
                  <a:pt x="55899" y="91040"/>
                </a:lnTo>
                <a:lnTo>
                  <a:pt x="71901" y="63608"/>
                </a:lnTo>
                <a:lnTo>
                  <a:pt x="58058" y="39877"/>
                </a:lnTo>
                <a:lnTo>
                  <a:pt x="87903" y="39877"/>
                </a:lnTo>
                <a:lnTo>
                  <a:pt x="87903" y="31750"/>
                </a:lnTo>
                <a:close/>
              </a:path>
              <a:path w="144144" h="1219835">
                <a:moveTo>
                  <a:pt x="87903" y="39877"/>
                </a:moveTo>
                <a:lnTo>
                  <a:pt x="85744" y="39877"/>
                </a:lnTo>
                <a:lnTo>
                  <a:pt x="71901" y="63608"/>
                </a:lnTo>
                <a:lnTo>
                  <a:pt x="87903" y="91040"/>
                </a:lnTo>
                <a:lnTo>
                  <a:pt x="87903" y="39877"/>
                </a:lnTo>
                <a:close/>
              </a:path>
              <a:path w="144144" h="1219835">
                <a:moveTo>
                  <a:pt x="85744" y="39877"/>
                </a:moveTo>
                <a:lnTo>
                  <a:pt x="58058" y="39877"/>
                </a:lnTo>
                <a:lnTo>
                  <a:pt x="71901" y="63608"/>
                </a:lnTo>
                <a:lnTo>
                  <a:pt x="85744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9161" y="3586460"/>
            <a:ext cx="2134235" cy="144145"/>
          </a:xfrm>
          <a:custGeom>
            <a:avLst/>
            <a:gdLst/>
            <a:ahLst/>
            <a:cxnLst/>
            <a:rect l="l" t="t" r="r" b="b"/>
            <a:pathLst>
              <a:path w="2134235" h="144145">
                <a:moveTo>
                  <a:pt x="2070118" y="71901"/>
                </a:moveTo>
                <a:lnTo>
                  <a:pt x="1997837" y="114065"/>
                </a:lnTo>
                <a:lnTo>
                  <a:pt x="1993104" y="118282"/>
                </a:lnTo>
                <a:lnTo>
                  <a:pt x="1990455" y="123797"/>
                </a:lnTo>
                <a:lnTo>
                  <a:pt x="1990068" y="129907"/>
                </a:lnTo>
                <a:lnTo>
                  <a:pt x="1992122" y="135909"/>
                </a:lnTo>
                <a:lnTo>
                  <a:pt x="1996338" y="140715"/>
                </a:lnTo>
                <a:lnTo>
                  <a:pt x="2001853" y="143402"/>
                </a:lnTo>
                <a:lnTo>
                  <a:pt x="2007963" y="143803"/>
                </a:lnTo>
                <a:lnTo>
                  <a:pt x="2013965" y="141751"/>
                </a:lnTo>
                <a:lnTo>
                  <a:pt x="2106290" y="87903"/>
                </a:lnTo>
                <a:lnTo>
                  <a:pt x="2101850" y="87903"/>
                </a:lnTo>
                <a:lnTo>
                  <a:pt x="2101850" y="85744"/>
                </a:lnTo>
                <a:lnTo>
                  <a:pt x="2093849" y="85744"/>
                </a:lnTo>
                <a:lnTo>
                  <a:pt x="2070118" y="71901"/>
                </a:lnTo>
                <a:close/>
              </a:path>
              <a:path w="2134235" h="144145">
                <a:moveTo>
                  <a:pt x="2042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2042686" y="87903"/>
                </a:lnTo>
                <a:lnTo>
                  <a:pt x="2070118" y="71901"/>
                </a:lnTo>
                <a:lnTo>
                  <a:pt x="2042686" y="55899"/>
                </a:lnTo>
                <a:close/>
              </a:path>
              <a:path w="2134235" h="144145">
                <a:moveTo>
                  <a:pt x="2106290" y="55899"/>
                </a:moveTo>
                <a:lnTo>
                  <a:pt x="2101850" y="55899"/>
                </a:lnTo>
                <a:lnTo>
                  <a:pt x="2101850" y="87903"/>
                </a:lnTo>
                <a:lnTo>
                  <a:pt x="2106290" y="87903"/>
                </a:lnTo>
                <a:lnTo>
                  <a:pt x="2133727" y="71901"/>
                </a:lnTo>
                <a:lnTo>
                  <a:pt x="2106290" y="55899"/>
                </a:lnTo>
                <a:close/>
              </a:path>
              <a:path w="2134235" h="144145">
                <a:moveTo>
                  <a:pt x="2093849" y="58058"/>
                </a:moveTo>
                <a:lnTo>
                  <a:pt x="2070118" y="71901"/>
                </a:lnTo>
                <a:lnTo>
                  <a:pt x="2093849" y="85744"/>
                </a:lnTo>
                <a:lnTo>
                  <a:pt x="2093849" y="58058"/>
                </a:lnTo>
                <a:close/>
              </a:path>
              <a:path w="2134235" h="144145">
                <a:moveTo>
                  <a:pt x="2101850" y="58058"/>
                </a:moveTo>
                <a:lnTo>
                  <a:pt x="2093849" y="58058"/>
                </a:lnTo>
                <a:lnTo>
                  <a:pt x="2093849" y="85744"/>
                </a:lnTo>
                <a:lnTo>
                  <a:pt x="2101850" y="85744"/>
                </a:lnTo>
                <a:lnTo>
                  <a:pt x="2101850" y="58058"/>
                </a:lnTo>
                <a:close/>
              </a:path>
              <a:path w="2134235" h="144145">
                <a:moveTo>
                  <a:pt x="2007963" y="0"/>
                </a:moveTo>
                <a:lnTo>
                  <a:pt x="2001853" y="400"/>
                </a:lnTo>
                <a:lnTo>
                  <a:pt x="1996338" y="3087"/>
                </a:lnTo>
                <a:lnTo>
                  <a:pt x="1992122" y="7893"/>
                </a:lnTo>
                <a:lnTo>
                  <a:pt x="1990068" y="13896"/>
                </a:lnTo>
                <a:lnTo>
                  <a:pt x="1990455" y="20006"/>
                </a:lnTo>
                <a:lnTo>
                  <a:pt x="1993104" y="25521"/>
                </a:lnTo>
                <a:lnTo>
                  <a:pt x="1997837" y="29737"/>
                </a:lnTo>
                <a:lnTo>
                  <a:pt x="2070118" y="71901"/>
                </a:lnTo>
                <a:lnTo>
                  <a:pt x="2093849" y="58058"/>
                </a:lnTo>
                <a:lnTo>
                  <a:pt x="2101850" y="58058"/>
                </a:lnTo>
                <a:lnTo>
                  <a:pt x="2101850" y="55899"/>
                </a:lnTo>
                <a:lnTo>
                  <a:pt x="2106290" y="55899"/>
                </a:lnTo>
                <a:lnTo>
                  <a:pt x="2013965" y="2051"/>
                </a:lnTo>
                <a:lnTo>
                  <a:pt x="2007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7260" y="4877561"/>
            <a:ext cx="144145" cy="1524635"/>
          </a:xfrm>
          <a:custGeom>
            <a:avLst/>
            <a:gdLst/>
            <a:ahLst/>
            <a:cxnLst/>
            <a:rect l="l" t="t" r="r" b="b"/>
            <a:pathLst>
              <a:path w="144144" h="1524635">
                <a:moveTo>
                  <a:pt x="13896" y="1380428"/>
                </a:moveTo>
                <a:lnTo>
                  <a:pt x="7893" y="1382483"/>
                </a:lnTo>
                <a:lnTo>
                  <a:pt x="3087" y="1386704"/>
                </a:lnTo>
                <a:lnTo>
                  <a:pt x="400" y="1392229"/>
                </a:lnTo>
                <a:lnTo>
                  <a:pt x="0" y="1398351"/>
                </a:lnTo>
                <a:lnTo>
                  <a:pt x="2051" y="1404366"/>
                </a:lnTo>
                <a:lnTo>
                  <a:pt x="71901" y="1524076"/>
                </a:lnTo>
                <a:lnTo>
                  <a:pt x="90435" y="1492313"/>
                </a:lnTo>
                <a:lnTo>
                  <a:pt x="55899" y="1492313"/>
                </a:lnTo>
                <a:lnTo>
                  <a:pt x="55899" y="1433086"/>
                </a:lnTo>
                <a:lnTo>
                  <a:pt x="29737" y="1388237"/>
                </a:lnTo>
                <a:lnTo>
                  <a:pt x="25521" y="1383491"/>
                </a:lnTo>
                <a:lnTo>
                  <a:pt x="20006" y="1380826"/>
                </a:lnTo>
                <a:lnTo>
                  <a:pt x="13896" y="1380428"/>
                </a:lnTo>
                <a:close/>
              </a:path>
              <a:path w="144144" h="1524635">
                <a:moveTo>
                  <a:pt x="55899" y="1433086"/>
                </a:moveTo>
                <a:lnTo>
                  <a:pt x="55899" y="1492313"/>
                </a:lnTo>
                <a:lnTo>
                  <a:pt x="87903" y="1492313"/>
                </a:lnTo>
                <a:lnTo>
                  <a:pt x="87903" y="1484249"/>
                </a:lnTo>
                <a:lnTo>
                  <a:pt x="58058" y="1484249"/>
                </a:lnTo>
                <a:lnTo>
                  <a:pt x="71901" y="1460518"/>
                </a:lnTo>
                <a:lnTo>
                  <a:pt x="55899" y="1433086"/>
                </a:lnTo>
                <a:close/>
              </a:path>
              <a:path w="144144" h="1524635">
                <a:moveTo>
                  <a:pt x="129907" y="1380428"/>
                </a:moveTo>
                <a:lnTo>
                  <a:pt x="123797" y="1380826"/>
                </a:lnTo>
                <a:lnTo>
                  <a:pt x="118282" y="1383491"/>
                </a:lnTo>
                <a:lnTo>
                  <a:pt x="114065" y="1388237"/>
                </a:lnTo>
                <a:lnTo>
                  <a:pt x="87903" y="1433086"/>
                </a:lnTo>
                <a:lnTo>
                  <a:pt x="87903" y="1492313"/>
                </a:lnTo>
                <a:lnTo>
                  <a:pt x="90435" y="1492313"/>
                </a:lnTo>
                <a:lnTo>
                  <a:pt x="141751" y="1404366"/>
                </a:lnTo>
                <a:lnTo>
                  <a:pt x="143803" y="1398351"/>
                </a:lnTo>
                <a:lnTo>
                  <a:pt x="143402" y="1392229"/>
                </a:lnTo>
                <a:lnTo>
                  <a:pt x="140716" y="1386704"/>
                </a:lnTo>
                <a:lnTo>
                  <a:pt x="135909" y="1382483"/>
                </a:lnTo>
                <a:lnTo>
                  <a:pt x="129907" y="1380428"/>
                </a:lnTo>
                <a:close/>
              </a:path>
              <a:path w="144144" h="1524635">
                <a:moveTo>
                  <a:pt x="71901" y="1460518"/>
                </a:moveTo>
                <a:lnTo>
                  <a:pt x="58058" y="1484249"/>
                </a:lnTo>
                <a:lnTo>
                  <a:pt x="85744" y="1484249"/>
                </a:lnTo>
                <a:lnTo>
                  <a:pt x="71901" y="1460518"/>
                </a:lnTo>
                <a:close/>
              </a:path>
              <a:path w="144144" h="1524635">
                <a:moveTo>
                  <a:pt x="87903" y="1433086"/>
                </a:moveTo>
                <a:lnTo>
                  <a:pt x="71901" y="1460518"/>
                </a:lnTo>
                <a:lnTo>
                  <a:pt x="85744" y="1484249"/>
                </a:lnTo>
                <a:lnTo>
                  <a:pt x="87903" y="1484249"/>
                </a:lnTo>
                <a:lnTo>
                  <a:pt x="87903" y="1433086"/>
                </a:lnTo>
                <a:close/>
              </a:path>
              <a:path w="144144" h="1524635">
                <a:moveTo>
                  <a:pt x="87903" y="0"/>
                </a:moveTo>
                <a:lnTo>
                  <a:pt x="55899" y="0"/>
                </a:lnTo>
                <a:lnTo>
                  <a:pt x="55899" y="1433086"/>
                </a:lnTo>
                <a:lnTo>
                  <a:pt x="71901" y="1460518"/>
                </a:lnTo>
                <a:lnTo>
                  <a:pt x="87903" y="1433086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7627" y="4796028"/>
            <a:ext cx="123444" cy="12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91561" y="5029961"/>
            <a:ext cx="1608455" cy="1078865"/>
          </a:xfrm>
          <a:custGeom>
            <a:avLst/>
            <a:gdLst/>
            <a:ahLst/>
            <a:cxnLst/>
            <a:rect l="l" t="t" r="r" b="b"/>
            <a:pathLst>
              <a:path w="1608454" h="1078864">
                <a:moveTo>
                  <a:pt x="47729" y="31825"/>
                </a:moveTo>
                <a:lnTo>
                  <a:pt x="60369" y="57686"/>
                </a:lnTo>
                <a:lnTo>
                  <a:pt x="1592199" y="1078852"/>
                </a:lnTo>
                <a:lnTo>
                  <a:pt x="1608201" y="1054747"/>
                </a:lnTo>
                <a:lnTo>
                  <a:pt x="76461" y="33534"/>
                </a:lnTo>
                <a:lnTo>
                  <a:pt x="47729" y="31825"/>
                </a:lnTo>
                <a:close/>
              </a:path>
              <a:path w="1608454" h="1078864">
                <a:moveTo>
                  <a:pt x="0" y="0"/>
                </a:moveTo>
                <a:lnTo>
                  <a:pt x="54990" y="112649"/>
                </a:lnTo>
                <a:lnTo>
                  <a:pt x="58546" y="119761"/>
                </a:lnTo>
                <a:lnTo>
                  <a:pt x="67182" y="122808"/>
                </a:lnTo>
                <a:lnTo>
                  <a:pt x="81533" y="115696"/>
                </a:lnTo>
                <a:lnTo>
                  <a:pt x="84581" y="107061"/>
                </a:lnTo>
                <a:lnTo>
                  <a:pt x="81025" y="99949"/>
                </a:lnTo>
                <a:lnTo>
                  <a:pt x="60369" y="57686"/>
                </a:lnTo>
                <a:lnTo>
                  <a:pt x="15748" y="27939"/>
                </a:lnTo>
                <a:lnTo>
                  <a:pt x="31876" y="3810"/>
                </a:lnTo>
                <a:lnTo>
                  <a:pt x="63607" y="3810"/>
                </a:lnTo>
                <a:lnTo>
                  <a:pt x="0" y="0"/>
                </a:lnTo>
                <a:close/>
              </a:path>
              <a:path w="1608454" h="1078864">
                <a:moveTo>
                  <a:pt x="31876" y="3810"/>
                </a:moveTo>
                <a:lnTo>
                  <a:pt x="15748" y="27939"/>
                </a:lnTo>
                <a:lnTo>
                  <a:pt x="60369" y="57686"/>
                </a:lnTo>
                <a:lnTo>
                  <a:pt x="47729" y="31825"/>
                </a:lnTo>
                <a:lnTo>
                  <a:pt x="22987" y="30352"/>
                </a:lnTo>
                <a:lnTo>
                  <a:pt x="36830" y="9525"/>
                </a:lnTo>
                <a:lnTo>
                  <a:pt x="40449" y="9525"/>
                </a:lnTo>
                <a:lnTo>
                  <a:pt x="31876" y="3810"/>
                </a:lnTo>
                <a:close/>
              </a:path>
              <a:path w="1608454" h="1078864">
                <a:moveTo>
                  <a:pt x="63607" y="3810"/>
                </a:moveTo>
                <a:lnTo>
                  <a:pt x="31876" y="3810"/>
                </a:lnTo>
                <a:lnTo>
                  <a:pt x="76461" y="33534"/>
                </a:lnTo>
                <a:lnTo>
                  <a:pt x="131318" y="36830"/>
                </a:lnTo>
                <a:lnTo>
                  <a:pt x="138175" y="30733"/>
                </a:lnTo>
                <a:lnTo>
                  <a:pt x="139192" y="14858"/>
                </a:lnTo>
                <a:lnTo>
                  <a:pt x="133095" y="8000"/>
                </a:lnTo>
                <a:lnTo>
                  <a:pt x="63607" y="3810"/>
                </a:lnTo>
                <a:close/>
              </a:path>
              <a:path w="1608454" h="1078864">
                <a:moveTo>
                  <a:pt x="40449" y="9525"/>
                </a:moveTo>
                <a:lnTo>
                  <a:pt x="36830" y="9525"/>
                </a:lnTo>
                <a:lnTo>
                  <a:pt x="47729" y="31825"/>
                </a:lnTo>
                <a:lnTo>
                  <a:pt x="76461" y="33534"/>
                </a:lnTo>
                <a:lnTo>
                  <a:pt x="40449" y="9525"/>
                </a:lnTo>
                <a:close/>
              </a:path>
              <a:path w="1608454" h="1078864">
                <a:moveTo>
                  <a:pt x="36830" y="9525"/>
                </a:moveTo>
                <a:lnTo>
                  <a:pt x="22987" y="30352"/>
                </a:lnTo>
                <a:lnTo>
                  <a:pt x="47729" y="31825"/>
                </a:lnTo>
                <a:lnTo>
                  <a:pt x="36830" y="95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51375" y="3460826"/>
            <a:ext cx="1962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5502" y="467601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3048" y="627654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2943" y="4523613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6418884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dirty="0" smtClean="0">
                <a:latin typeface="Tahoma"/>
                <a:cs typeface="Tahoma"/>
              </a:rPr>
              <a:t> 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1365" y="5894933"/>
            <a:ext cx="1911350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ahoma"/>
                <a:cs typeface="Tahoma"/>
              </a:rPr>
              <a:t>Take </a:t>
            </a:r>
            <a:r>
              <a:rPr sz="2400" dirty="0">
                <a:latin typeface="Tahoma"/>
                <a:cs typeface="Tahoma"/>
              </a:rPr>
              <a:t>off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point</a:t>
            </a: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lang="en-US" sz="1400" dirty="0" smtClean="0">
                <a:latin typeface="Tahoma"/>
                <a:cs typeface="Tahoma"/>
              </a:rPr>
              <a:t> 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89797" y="6418884"/>
            <a:ext cx="3181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103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83540" y="207975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</a:t>
            </a:r>
            <a:r>
              <a:rPr sz="2800" spc="10" dirty="0"/>
              <a:t> </a:t>
            </a:r>
            <a:r>
              <a:rPr sz="2800" spc="-10" dirty="0"/>
              <a:t>Fundamentals</a:t>
            </a:r>
            <a:endParaRPr sz="28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9161" y="259613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800"/>
                </a:moveTo>
                <a:lnTo>
                  <a:pt x="3990" y="255374"/>
                </a:lnTo>
                <a:lnTo>
                  <a:pt x="15544" y="208483"/>
                </a:lnTo>
                <a:lnTo>
                  <a:pt x="34032" y="164753"/>
                </a:lnTo>
                <a:lnTo>
                  <a:pt x="58826" y="124815"/>
                </a:lnTo>
                <a:lnTo>
                  <a:pt x="89296" y="89296"/>
                </a:lnTo>
                <a:lnTo>
                  <a:pt x="124815" y="58826"/>
                </a:lnTo>
                <a:lnTo>
                  <a:pt x="164753" y="34032"/>
                </a:lnTo>
                <a:lnTo>
                  <a:pt x="208483" y="15544"/>
                </a:lnTo>
                <a:lnTo>
                  <a:pt x="255374" y="3990"/>
                </a:lnTo>
                <a:lnTo>
                  <a:pt x="304800" y="0"/>
                </a:lnTo>
                <a:lnTo>
                  <a:pt x="354225" y="3990"/>
                </a:lnTo>
                <a:lnTo>
                  <a:pt x="401116" y="15544"/>
                </a:lnTo>
                <a:lnTo>
                  <a:pt x="444846" y="34032"/>
                </a:lnTo>
                <a:lnTo>
                  <a:pt x="484784" y="58826"/>
                </a:lnTo>
                <a:lnTo>
                  <a:pt x="520303" y="89296"/>
                </a:lnTo>
                <a:lnTo>
                  <a:pt x="550773" y="124815"/>
                </a:lnTo>
                <a:lnTo>
                  <a:pt x="575567" y="164753"/>
                </a:lnTo>
                <a:lnTo>
                  <a:pt x="594055" y="208483"/>
                </a:lnTo>
                <a:lnTo>
                  <a:pt x="605609" y="255374"/>
                </a:lnTo>
                <a:lnTo>
                  <a:pt x="609600" y="304800"/>
                </a:lnTo>
                <a:lnTo>
                  <a:pt x="605609" y="354225"/>
                </a:lnTo>
                <a:lnTo>
                  <a:pt x="594055" y="401116"/>
                </a:lnTo>
                <a:lnTo>
                  <a:pt x="575567" y="444846"/>
                </a:lnTo>
                <a:lnTo>
                  <a:pt x="550773" y="484784"/>
                </a:lnTo>
                <a:lnTo>
                  <a:pt x="520303" y="520303"/>
                </a:lnTo>
                <a:lnTo>
                  <a:pt x="484784" y="550773"/>
                </a:lnTo>
                <a:lnTo>
                  <a:pt x="444846" y="575567"/>
                </a:lnTo>
                <a:lnTo>
                  <a:pt x="401116" y="594055"/>
                </a:lnTo>
                <a:lnTo>
                  <a:pt x="354225" y="605609"/>
                </a:lnTo>
                <a:lnTo>
                  <a:pt x="304800" y="609600"/>
                </a:lnTo>
                <a:lnTo>
                  <a:pt x="255374" y="605609"/>
                </a:lnTo>
                <a:lnTo>
                  <a:pt x="208483" y="594055"/>
                </a:lnTo>
                <a:lnTo>
                  <a:pt x="164753" y="575567"/>
                </a:lnTo>
                <a:lnTo>
                  <a:pt x="124815" y="550773"/>
                </a:lnTo>
                <a:lnTo>
                  <a:pt x="89296" y="520303"/>
                </a:lnTo>
                <a:lnTo>
                  <a:pt x="58826" y="484784"/>
                </a:lnTo>
                <a:lnTo>
                  <a:pt x="34032" y="444846"/>
                </a:lnTo>
                <a:lnTo>
                  <a:pt x="15544" y="401116"/>
                </a:lnTo>
                <a:lnTo>
                  <a:pt x="3990" y="354225"/>
                </a:lnTo>
                <a:lnTo>
                  <a:pt x="0" y="304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7554" y="26845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0"/>
                </a:moveTo>
                <a:lnTo>
                  <a:pt x="431800" y="431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27554" y="2684526"/>
            <a:ext cx="431800" cy="431800"/>
          </a:xfrm>
          <a:custGeom>
            <a:avLst/>
            <a:gdLst/>
            <a:ahLst/>
            <a:cxnLst/>
            <a:rect l="l" t="t" r="r" b="b"/>
            <a:pathLst>
              <a:path w="431800" h="431800">
                <a:moveTo>
                  <a:pt x="0" y="431800"/>
                </a:moveTo>
                <a:lnTo>
                  <a:pt x="431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723" y="2834004"/>
            <a:ext cx="1677035" cy="134620"/>
          </a:xfrm>
          <a:custGeom>
            <a:avLst/>
            <a:gdLst/>
            <a:ahLst/>
            <a:cxnLst/>
            <a:rect l="l" t="t" r="r" b="b"/>
            <a:pathLst>
              <a:path w="1677035" h="134619">
                <a:moveTo>
                  <a:pt x="1651777" y="52578"/>
                </a:moveTo>
                <a:lnTo>
                  <a:pt x="1647736" y="52578"/>
                </a:lnTo>
                <a:lnTo>
                  <a:pt x="1647863" y="81534"/>
                </a:lnTo>
                <a:lnTo>
                  <a:pt x="1594161" y="81687"/>
                </a:lnTo>
                <a:lnTo>
                  <a:pt x="1546771" y="109474"/>
                </a:lnTo>
                <a:lnTo>
                  <a:pt x="1544485" y="118364"/>
                </a:lnTo>
                <a:lnTo>
                  <a:pt x="1548549" y="125222"/>
                </a:lnTo>
                <a:lnTo>
                  <a:pt x="1552613" y="132207"/>
                </a:lnTo>
                <a:lnTo>
                  <a:pt x="1561503" y="134493"/>
                </a:lnTo>
                <a:lnTo>
                  <a:pt x="1676565" y="66929"/>
                </a:lnTo>
                <a:lnTo>
                  <a:pt x="1651777" y="52578"/>
                </a:lnTo>
                <a:close/>
              </a:path>
              <a:path w="1677035" h="134619">
                <a:moveTo>
                  <a:pt x="1594304" y="52730"/>
                </a:moveTo>
                <a:lnTo>
                  <a:pt x="0" y="57277"/>
                </a:lnTo>
                <a:lnTo>
                  <a:pt x="76" y="86233"/>
                </a:lnTo>
                <a:lnTo>
                  <a:pt x="1594161" y="81687"/>
                </a:lnTo>
                <a:lnTo>
                  <a:pt x="1619052" y="67073"/>
                </a:lnTo>
                <a:lnTo>
                  <a:pt x="1594304" y="52730"/>
                </a:lnTo>
                <a:close/>
              </a:path>
              <a:path w="1677035" h="134619">
                <a:moveTo>
                  <a:pt x="1619052" y="67073"/>
                </a:moveTo>
                <a:lnTo>
                  <a:pt x="1594161" y="81687"/>
                </a:lnTo>
                <a:lnTo>
                  <a:pt x="1647863" y="81534"/>
                </a:lnTo>
                <a:lnTo>
                  <a:pt x="1647854" y="79502"/>
                </a:lnTo>
                <a:lnTo>
                  <a:pt x="1640497" y="79502"/>
                </a:lnTo>
                <a:lnTo>
                  <a:pt x="1619052" y="67073"/>
                </a:lnTo>
                <a:close/>
              </a:path>
              <a:path w="1677035" h="134619">
                <a:moveTo>
                  <a:pt x="1640497" y="54483"/>
                </a:moveTo>
                <a:lnTo>
                  <a:pt x="1619052" y="67073"/>
                </a:lnTo>
                <a:lnTo>
                  <a:pt x="1640497" y="79502"/>
                </a:lnTo>
                <a:lnTo>
                  <a:pt x="1640497" y="54483"/>
                </a:lnTo>
                <a:close/>
              </a:path>
              <a:path w="1677035" h="134619">
                <a:moveTo>
                  <a:pt x="1647744" y="54483"/>
                </a:moveTo>
                <a:lnTo>
                  <a:pt x="1640497" y="54483"/>
                </a:lnTo>
                <a:lnTo>
                  <a:pt x="1640497" y="79502"/>
                </a:lnTo>
                <a:lnTo>
                  <a:pt x="1647854" y="79502"/>
                </a:lnTo>
                <a:lnTo>
                  <a:pt x="1647744" y="54483"/>
                </a:lnTo>
                <a:close/>
              </a:path>
              <a:path w="1677035" h="134619">
                <a:moveTo>
                  <a:pt x="1647736" y="52578"/>
                </a:moveTo>
                <a:lnTo>
                  <a:pt x="1594304" y="52730"/>
                </a:lnTo>
                <a:lnTo>
                  <a:pt x="1619052" y="67073"/>
                </a:lnTo>
                <a:lnTo>
                  <a:pt x="1640497" y="54483"/>
                </a:lnTo>
                <a:lnTo>
                  <a:pt x="1647744" y="54483"/>
                </a:lnTo>
                <a:lnTo>
                  <a:pt x="1647736" y="52578"/>
                </a:lnTo>
                <a:close/>
              </a:path>
              <a:path w="1677035" h="134619">
                <a:moveTo>
                  <a:pt x="1561122" y="0"/>
                </a:moveTo>
                <a:lnTo>
                  <a:pt x="1552232" y="2412"/>
                </a:lnTo>
                <a:lnTo>
                  <a:pt x="1548295" y="9271"/>
                </a:lnTo>
                <a:lnTo>
                  <a:pt x="1544231" y="16256"/>
                </a:lnTo>
                <a:lnTo>
                  <a:pt x="1546644" y="25146"/>
                </a:lnTo>
                <a:lnTo>
                  <a:pt x="1594304" y="52730"/>
                </a:lnTo>
                <a:lnTo>
                  <a:pt x="1651777" y="52578"/>
                </a:lnTo>
                <a:lnTo>
                  <a:pt x="1567980" y="4064"/>
                </a:lnTo>
                <a:lnTo>
                  <a:pt x="15611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4561" y="2596133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3761" y="2596133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35"/>
              </a:spcBef>
            </a:pPr>
            <a:r>
              <a:rPr sz="1800" dirty="0">
                <a:latin typeface="Calibri"/>
                <a:cs typeface="Calibri"/>
              </a:rPr>
              <a:t>G2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4161" y="4120134"/>
            <a:ext cx="6096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H1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63361" y="2833751"/>
            <a:ext cx="2286635" cy="134620"/>
          </a:xfrm>
          <a:custGeom>
            <a:avLst/>
            <a:gdLst/>
            <a:ahLst/>
            <a:cxnLst/>
            <a:rect l="l" t="t" r="r" b="b"/>
            <a:pathLst>
              <a:path w="2286634" h="134619">
                <a:moveTo>
                  <a:pt x="2228723" y="67183"/>
                </a:moveTo>
                <a:lnTo>
                  <a:pt x="2163191" y="105410"/>
                </a:lnTo>
                <a:lnTo>
                  <a:pt x="2156206" y="109347"/>
                </a:lnTo>
                <a:lnTo>
                  <a:pt x="2153919" y="118237"/>
                </a:lnTo>
                <a:lnTo>
                  <a:pt x="2157984" y="125095"/>
                </a:lnTo>
                <a:lnTo>
                  <a:pt x="2162047" y="132079"/>
                </a:lnTo>
                <a:lnTo>
                  <a:pt x="2170811" y="134365"/>
                </a:lnTo>
                <a:lnTo>
                  <a:pt x="2261276" y="81661"/>
                </a:lnTo>
                <a:lnTo>
                  <a:pt x="2257297" y="81661"/>
                </a:lnTo>
                <a:lnTo>
                  <a:pt x="2257297" y="79628"/>
                </a:lnTo>
                <a:lnTo>
                  <a:pt x="2250059" y="79628"/>
                </a:lnTo>
                <a:lnTo>
                  <a:pt x="2228723" y="67183"/>
                </a:lnTo>
                <a:close/>
              </a:path>
              <a:path w="2286634" h="134619">
                <a:moveTo>
                  <a:pt x="2203903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2203903" y="81661"/>
                </a:lnTo>
                <a:lnTo>
                  <a:pt x="2228723" y="67183"/>
                </a:lnTo>
                <a:lnTo>
                  <a:pt x="2203903" y="52704"/>
                </a:lnTo>
                <a:close/>
              </a:path>
              <a:path w="2286634" h="134619">
                <a:moveTo>
                  <a:pt x="2261278" y="52704"/>
                </a:moveTo>
                <a:lnTo>
                  <a:pt x="2257297" y="52704"/>
                </a:lnTo>
                <a:lnTo>
                  <a:pt x="2257297" y="81661"/>
                </a:lnTo>
                <a:lnTo>
                  <a:pt x="2261276" y="81661"/>
                </a:lnTo>
                <a:lnTo>
                  <a:pt x="2286127" y="67183"/>
                </a:lnTo>
                <a:lnTo>
                  <a:pt x="2261278" y="52704"/>
                </a:lnTo>
                <a:close/>
              </a:path>
              <a:path w="2286634" h="134619">
                <a:moveTo>
                  <a:pt x="2250059" y="54737"/>
                </a:moveTo>
                <a:lnTo>
                  <a:pt x="2228723" y="67183"/>
                </a:lnTo>
                <a:lnTo>
                  <a:pt x="2250059" y="79628"/>
                </a:lnTo>
                <a:lnTo>
                  <a:pt x="2250059" y="54737"/>
                </a:lnTo>
                <a:close/>
              </a:path>
              <a:path w="2286634" h="134619">
                <a:moveTo>
                  <a:pt x="2257297" y="54737"/>
                </a:moveTo>
                <a:lnTo>
                  <a:pt x="2250059" y="54737"/>
                </a:lnTo>
                <a:lnTo>
                  <a:pt x="2250059" y="79628"/>
                </a:lnTo>
                <a:lnTo>
                  <a:pt x="2257297" y="79628"/>
                </a:lnTo>
                <a:lnTo>
                  <a:pt x="2257297" y="54737"/>
                </a:lnTo>
                <a:close/>
              </a:path>
              <a:path w="2286634" h="134619">
                <a:moveTo>
                  <a:pt x="2170811" y="0"/>
                </a:moveTo>
                <a:lnTo>
                  <a:pt x="2162047" y="2286"/>
                </a:lnTo>
                <a:lnTo>
                  <a:pt x="2157984" y="9271"/>
                </a:lnTo>
                <a:lnTo>
                  <a:pt x="2153919" y="16128"/>
                </a:lnTo>
                <a:lnTo>
                  <a:pt x="2156206" y="25019"/>
                </a:lnTo>
                <a:lnTo>
                  <a:pt x="2163191" y="28956"/>
                </a:lnTo>
                <a:lnTo>
                  <a:pt x="2228723" y="67183"/>
                </a:lnTo>
                <a:lnTo>
                  <a:pt x="2250059" y="54737"/>
                </a:lnTo>
                <a:lnTo>
                  <a:pt x="2257297" y="54737"/>
                </a:lnTo>
                <a:lnTo>
                  <a:pt x="2257297" y="52704"/>
                </a:lnTo>
                <a:lnTo>
                  <a:pt x="2261278" y="52704"/>
                </a:lnTo>
                <a:lnTo>
                  <a:pt x="21708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48761" y="2833751"/>
            <a:ext cx="686435" cy="134620"/>
          </a:xfrm>
          <a:custGeom>
            <a:avLst/>
            <a:gdLst/>
            <a:ahLst/>
            <a:cxnLst/>
            <a:rect l="l" t="t" r="r" b="b"/>
            <a:pathLst>
              <a:path w="686435" h="134619">
                <a:moveTo>
                  <a:pt x="628523" y="67183"/>
                </a:moveTo>
                <a:lnTo>
                  <a:pt x="562990" y="105410"/>
                </a:lnTo>
                <a:lnTo>
                  <a:pt x="556005" y="109347"/>
                </a:lnTo>
                <a:lnTo>
                  <a:pt x="553720" y="118237"/>
                </a:lnTo>
                <a:lnTo>
                  <a:pt x="557784" y="125095"/>
                </a:lnTo>
                <a:lnTo>
                  <a:pt x="561848" y="132079"/>
                </a:lnTo>
                <a:lnTo>
                  <a:pt x="570611" y="134365"/>
                </a:lnTo>
                <a:lnTo>
                  <a:pt x="661076" y="81661"/>
                </a:lnTo>
                <a:lnTo>
                  <a:pt x="657098" y="81661"/>
                </a:lnTo>
                <a:lnTo>
                  <a:pt x="657098" y="79628"/>
                </a:lnTo>
                <a:lnTo>
                  <a:pt x="649859" y="79628"/>
                </a:lnTo>
                <a:lnTo>
                  <a:pt x="628523" y="67183"/>
                </a:lnTo>
                <a:close/>
              </a:path>
              <a:path w="686435" h="134619">
                <a:moveTo>
                  <a:pt x="603703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603703" y="81661"/>
                </a:lnTo>
                <a:lnTo>
                  <a:pt x="628523" y="67183"/>
                </a:lnTo>
                <a:lnTo>
                  <a:pt x="603703" y="52704"/>
                </a:lnTo>
                <a:close/>
              </a:path>
              <a:path w="686435" h="134619">
                <a:moveTo>
                  <a:pt x="661078" y="52704"/>
                </a:moveTo>
                <a:lnTo>
                  <a:pt x="657098" y="52704"/>
                </a:lnTo>
                <a:lnTo>
                  <a:pt x="657098" y="81661"/>
                </a:lnTo>
                <a:lnTo>
                  <a:pt x="661076" y="81661"/>
                </a:lnTo>
                <a:lnTo>
                  <a:pt x="685926" y="67183"/>
                </a:lnTo>
                <a:lnTo>
                  <a:pt x="661078" y="52704"/>
                </a:lnTo>
                <a:close/>
              </a:path>
              <a:path w="686435" h="134619">
                <a:moveTo>
                  <a:pt x="649859" y="54737"/>
                </a:moveTo>
                <a:lnTo>
                  <a:pt x="628523" y="67183"/>
                </a:lnTo>
                <a:lnTo>
                  <a:pt x="649859" y="79628"/>
                </a:lnTo>
                <a:lnTo>
                  <a:pt x="649859" y="54737"/>
                </a:lnTo>
                <a:close/>
              </a:path>
              <a:path w="686435" h="134619">
                <a:moveTo>
                  <a:pt x="657098" y="54737"/>
                </a:moveTo>
                <a:lnTo>
                  <a:pt x="649859" y="54737"/>
                </a:lnTo>
                <a:lnTo>
                  <a:pt x="649859" y="79628"/>
                </a:lnTo>
                <a:lnTo>
                  <a:pt x="657098" y="79628"/>
                </a:lnTo>
                <a:lnTo>
                  <a:pt x="657098" y="54737"/>
                </a:lnTo>
                <a:close/>
              </a:path>
              <a:path w="686435" h="134619">
                <a:moveTo>
                  <a:pt x="570611" y="0"/>
                </a:moveTo>
                <a:lnTo>
                  <a:pt x="561848" y="2286"/>
                </a:lnTo>
                <a:lnTo>
                  <a:pt x="557784" y="9271"/>
                </a:lnTo>
                <a:lnTo>
                  <a:pt x="553720" y="16128"/>
                </a:lnTo>
                <a:lnTo>
                  <a:pt x="556005" y="25019"/>
                </a:lnTo>
                <a:lnTo>
                  <a:pt x="562990" y="28956"/>
                </a:lnTo>
                <a:lnTo>
                  <a:pt x="628523" y="67183"/>
                </a:lnTo>
                <a:lnTo>
                  <a:pt x="649859" y="54737"/>
                </a:lnTo>
                <a:lnTo>
                  <a:pt x="657098" y="54737"/>
                </a:lnTo>
                <a:lnTo>
                  <a:pt x="657098" y="52704"/>
                </a:lnTo>
                <a:lnTo>
                  <a:pt x="661078" y="52704"/>
                </a:lnTo>
                <a:lnTo>
                  <a:pt x="5706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44161" y="2833751"/>
            <a:ext cx="610235" cy="134620"/>
          </a:xfrm>
          <a:custGeom>
            <a:avLst/>
            <a:gdLst/>
            <a:ahLst/>
            <a:cxnLst/>
            <a:rect l="l" t="t" r="r" b="b"/>
            <a:pathLst>
              <a:path w="610235" h="134619">
                <a:moveTo>
                  <a:pt x="552323" y="67183"/>
                </a:moveTo>
                <a:lnTo>
                  <a:pt x="486790" y="105410"/>
                </a:lnTo>
                <a:lnTo>
                  <a:pt x="479805" y="109347"/>
                </a:lnTo>
                <a:lnTo>
                  <a:pt x="477520" y="118237"/>
                </a:lnTo>
                <a:lnTo>
                  <a:pt x="481584" y="125095"/>
                </a:lnTo>
                <a:lnTo>
                  <a:pt x="485648" y="132079"/>
                </a:lnTo>
                <a:lnTo>
                  <a:pt x="494411" y="134365"/>
                </a:lnTo>
                <a:lnTo>
                  <a:pt x="584876" y="81661"/>
                </a:lnTo>
                <a:lnTo>
                  <a:pt x="580898" y="81661"/>
                </a:lnTo>
                <a:lnTo>
                  <a:pt x="580898" y="79628"/>
                </a:lnTo>
                <a:lnTo>
                  <a:pt x="573659" y="79628"/>
                </a:lnTo>
                <a:lnTo>
                  <a:pt x="552323" y="67183"/>
                </a:lnTo>
                <a:close/>
              </a:path>
              <a:path w="610235" h="134619">
                <a:moveTo>
                  <a:pt x="527503" y="52704"/>
                </a:moveTo>
                <a:lnTo>
                  <a:pt x="0" y="52704"/>
                </a:lnTo>
                <a:lnTo>
                  <a:pt x="0" y="81661"/>
                </a:lnTo>
                <a:lnTo>
                  <a:pt x="527503" y="81661"/>
                </a:lnTo>
                <a:lnTo>
                  <a:pt x="552323" y="67183"/>
                </a:lnTo>
                <a:lnTo>
                  <a:pt x="527503" y="52704"/>
                </a:lnTo>
                <a:close/>
              </a:path>
              <a:path w="610235" h="134619">
                <a:moveTo>
                  <a:pt x="584878" y="52704"/>
                </a:moveTo>
                <a:lnTo>
                  <a:pt x="580898" y="52704"/>
                </a:lnTo>
                <a:lnTo>
                  <a:pt x="580898" y="81661"/>
                </a:lnTo>
                <a:lnTo>
                  <a:pt x="584876" y="81661"/>
                </a:lnTo>
                <a:lnTo>
                  <a:pt x="609726" y="67183"/>
                </a:lnTo>
                <a:lnTo>
                  <a:pt x="584878" y="52704"/>
                </a:lnTo>
                <a:close/>
              </a:path>
              <a:path w="610235" h="134619">
                <a:moveTo>
                  <a:pt x="573659" y="54737"/>
                </a:moveTo>
                <a:lnTo>
                  <a:pt x="552323" y="67183"/>
                </a:lnTo>
                <a:lnTo>
                  <a:pt x="573659" y="79628"/>
                </a:lnTo>
                <a:lnTo>
                  <a:pt x="573659" y="54737"/>
                </a:lnTo>
                <a:close/>
              </a:path>
              <a:path w="610235" h="134619">
                <a:moveTo>
                  <a:pt x="580898" y="54737"/>
                </a:moveTo>
                <a:lnTo>
                  <a:pt x="573659" y="54737"/>
                </a:lnTo>
                <a:lnTo>
                  <a:pt x="573659" y="79628"/>
                </a:lnTo>
                <a:lnTo>
                  <a:pt x="580898" y="79628"/>
                </a:lnTo>
                <a:lnTo>
                  <a:pt x="580898" y="54737"/>
                </a:lnTo>
                <a:close/>
              </a:path>
              <a:path w="610235" h="134619">
                <a:moveTo>
                  <a:pt x="494411" y="0"/>
                </a:moveTo>
                <a:lnTo>
                  <a:pt x="485648" y="2286"/>
                </a:lnTo>
                <a:lnTo>
                  <a:pt x="481584" y="9271"/>
                </a:lnTo>
                <a:lnTo>
                  <a:pt x="477520" y="16128"/>
                </a:lnTo>
                <a:lnTo>
                  <a:pt x="479805" y="25019"/>
                </a:lnTo>
                <a:lnTo>
                  <a:pt x="486790" y="28956"/>
                </a:lnTo>
                <a:lnTo>
                  <a:pt x="552323" y="67183"/>
                </a:lnTo>
                <a:lnTo>
                  <a:pt x="573659" y="54737"/>
                </a:lnTo>
                <a:lnTo>
                  <a:pt x="580898" y="54737"/>
                </a:lnTo>
                <a:lnTo>
                  <a:pt x="580898" y="52704"/>
                </a:lnTo>
                <a:lnTo>
                  <a:pt x="584878" y="52704"/>
                </a:lnTo>
                <a:lnTo>
                  <a:pt x="4944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05778" y="2900933"/>
            <a:ext cx="134620" cy="1524635"/>
          </a:xfrm>
          <a:custGeom>
            <a:avLst/>
            <a:gdLst/>
            <a:ahLst/>
            <a:cxnLst/>
            <a:rect l="l" t="t" r="r" b="b"/>
            <a:pathLst>
              <a:path w="134620" h="1524635">
                <a:moveTo>
                  <a:pt x="16129" y="1391920"/>
                </a:moveTo>
                <a:lnTo>
                  <a:pt x="9271" y="1395983"/>
                </a:lnTo>
                <a:lnTo>
                  <a:pt x="2286" y="1400047"/>
                </a:lnTo>
                <a:lnTo>
                  <a:pt x="0" y="1408810"/>
                </a:lnTo>
                <a:lnTo>
                  <a:pt x="67183" y="1524127"/>
                </a:lnTo>
                <a:lnTo>
                  <a:pt x="83980" y="1495297"/>
                </a:lnTo>
                <a:lnTo>
                  <a:pt x="52705" y="1495297"/>
                </a:lnTo>
                <a:lnTo>
                  <a:pt x="52705" y="1441903"/>
                </a:lnTo>
                <a:lnTo>
                  <a:pt x="28956" y="1401190"/>
                </a:lnTo>
                <a:lnTo>
                  <a:pt x="25019" y="1394205"/>
                </a:lnTo>
                <a:lnTo>
                  <a:pt x="16129" y="1391920"/>
                </a:lnTo>
                <a:close/>
              </a:path>
              <a:path w="134620" h="1524635">
                <a:moveTo>
                  <a:pt x="52705" y="1441903"/>
                </a:moveTo>
                <a:lnTo>
                  <a:pt x="52705" y="1495297"/>
                </a:lnTo>
                <a:lnTo>
                  <a:pt x="81661" y="1495297"/>
                </a:lnTo>
                <a:lnTo>
                  <a:pt x="81661" y="1488058"/>
                </a:lnTo>
                <a:lnTo>
                  <a:pt x="54737" y="1488058"/>
                </a:lnTo>
                <a:lnTo>
                  <a:pt x="67183" y="1466722"/>
                </a:lnTo>
                <a:lnTo>
                  <a:pt x="52705" y="1441903"/>
                </a:lnTo>
                <a:close/>
              </a:path>
              <a:path w="134620" h="1524635">
                <a:moveTo>
                  <a:pt x="118237" y="1391920"/>
                </a:moveTo>
                <a:lnTo>
                  <a:pt x="109347" y="1394205"/>
                </a:lnTo>
                <a:lnTo>
                  <a:pt x="105410" y="1401190"/>
                </a:lnTo>
                <a:lnTo>
                  <a:pt x="81661" y="1441903"/>
                </a:lnTo>
                <a:lnTo>
                  <a:pt x="81661" y="1495297"/>
                </a:lnTo>
                <a:lnTo>
                  <a:pt x="83980" y="1495297"/>
                </a:lnTo>
                <a:lnTo>
                  <a:pt x="134366" y="1408810"/>
                </a:lnTo>
                <a:lnTo>
                  <a:pt x="132080" y="1400047"/>
                </a:lnTo>
                <a:lnTo>
                  <a:pt x="125095" y="1395983"/>
                </a:lnTo>
                <a:lnTo>
                  <a:pt x="118237" y="1391920"/>
                </a:lnTo>
                <a:close/>
              </a:path>
              <a:path w="134620" h="1524635">
                <a:moveTo>
                  <a:pt x="67183" y="1466722"/>
                </a:moveTo>
                <a:lnTo>
                  <a:pt x="54737" y="1488058"/>
                </a:lnTo>
                <a:lnTo>
                  <a:pt x="79629" y="1488058"/>
                </a:lnTo>
                <a:lnTo>
                  <a:pt x="67183" y="1466722"/>
                </a:lnTo>
                <a:close/>
              </a:path>
              <a:path w="134620" h="1524635">
                <a:moveTo>
                  <a:pt x="81661" y="1441903"/>
                </a:moveTo>
                <a:lnTo>
                  <a:pt x="67183" y="1466722"/>
                </a:lnTo>
                <a:lnTo>
                  <a:pt x="79629" y="1488058"/>
                </a:lnTo>
                <a:lnTo>
                  <a:pt x="81661" y="1488058"/>
                </a:lnTo>
                <a:lnTo>
                  <a:pt x="81661" y="1441903"/>
                </a:lnTo>
                <a:close/>
              </a:path>
              <a:path w="134620" h="1524635">
                <a:moveTo>
                  <a:pt x="81661" y="0"/>
                </a:moveTo>
                <a:lnTo>
                  <a:pt x="52705" y="0"/>
                </a:lnTo>
                <a:lnTo>
                  <a:pt x="52705" y="1441903"/>
                </a:lnTo>
                <a:lnTo>
                  <a:pt x="67183" y="1466722"/>
                </a:lnTo>
                <a:lnTo>
                  <a:pt x="81661" y="1441903"/>
                </a:lnTo>
                <a:lnTo>
                  <a:pt x="816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3634" y="4357751"/>
            <a:ext cx="1219835" cy="134620"/>
          </a:xfrm>
          <a:custGeom>
            <a:avLst/>
            <a:gdLst/>
            <a:ahLst/>
            <a:cxnLst/>
            <a:rect l="l" t="t" r="r" b="b"/>
            <a:pathLst>
              <a:path w="1219835" h="134620">
                <a:moveTo>
                  <a:pt x="115315" y="0"/>
                </a:moveTo>
                <a:lnTo>
                  <a:pt x="0" y="67183"/>
                </a:lnTo>
                <a:lnTo>
                  <a:pt x="115315" y="134366"/>
                </a:lnTo>
                <a:lnTo>
                  <a:pt x="124078" y="132080"/>
                </a:lnTo>
                <a:lnTo>
                  <a:pt x="128142" y="125094"/>
                </a:lnTo>
                <a:lnTo>
                  <a:pt x="132206" y="118237"/>
                </a:lnTo>
                <a:lnTo>
                  <a:pt x="129920" y="109347"/>
                </a:lnTo>
                <a:lnTo>
                  <a:pt x="122935" y="105410"/>
                </a:lnTo>
                <a:lnTo>
                  <a:pt x="82223" y="81661"/>
                </a:lnTo>
                <a:lnTo>
                  <a:pt x="28828" y="81661"/>
                </a:lnTo>
                <a:lnTo>
                  <a:pt x="28828" y="52705"/>
                </a:lnTo>
                <a:lnTo>
                  <a:pt x="82223" y="52705"/>
                </a:lnTo>
                <a:lnTo>
                  <a:pt x="122935" y="28956"/>
                </a:lnTo>
                <a:lnTo>
                  <a:pt x="129920" y="25018"/>
                </a:lnTo>
                <a:lnTo>
                  <a:pt x="132206" y="16129"/>
                </a:lnTo>
                <a:lnTo>
                  <a:pt x="128142" y="9271"/>
                </a:lnTo>
                <a:lnTo>
                  <a:pt x="124078" y="2286"/>
                </a:lnTo>
                <a:lnTo>
                  <a:pt x="115315" y="0"/>
                </a:lnTo>
                <a:close/>
              </a:path>
              <a:path w="1219835" h="134620">
                <a:moveTo>
                  <a:pt x="82223" y="52705"/>
                </a:moveTo>
                <a:lnTo>
                  <a:pt x="28828" y="52705"/>
                </a:lnTo>
                <a:lnTo>
                  <a:pt x="28828" y="81661"/>
                </a:lnTo>
                <a:lnTo>
                  <a:pt x="82223" y="81661"/>
                </a:lnTo>
                <a:lnTo>
                  <a:pt x="78739" y="79629"/>
                </a:lnTo>
                <a:lnTo>
                  <a:pt x="36067" y="79629"/>
                </a:lnTo>
                <a:lnTo>
                  <a:pt x="36067" y="54737"/>
                </a:lnTo>
                <a:lnTo>
                  <a:pt x="78739" y="54737"/>
                </a:lnTo>
                <a:lnTo>
                  <a:pt x="82223" y="52705"/>
                </a:lnTo>
                <a:close/>
              </a:path>
              <a:path w="1219835" h="134620">
                <a:moveTo>
                  <a:pt x="1219326" y="52705"/>
                </a:moveTo>
                <a:lnTo>
                  <a:pt x="82223" y="52705"/>
                </a:lnTo>
                <a:lnTo>
                  <a:pt x="57403" y="67183"/>
                </a:lnTo>
                <a:lnTo>
                  <a:pt x="82223" y="81661"/>
                </a:lnTo>
                <a:lnTo>
                  <a:pt x="1219326" y="81661"/>
                </a:lnTo>
                <a:lnTo>
                  <a:pt x="1219326" y="52705"/>
                </a:lnTo>
                <a:close/>
              </a:path>
              <a:path w="1219835" h="134620">
                <a:moveTo>
                  <a:pt x="36067" y="54737"/>
                </a:moveTo>
                <a:lnTo>
                  <a:pt x="36067" y="79629"/>
                </a:lnTo>
                <a:lnTo>
                  <a:pt x="57403" y="67183"/>
                </a:lnTo>
                <a:lnTo>
                  <a:pt x="36067" y="54737"/>
                </a:lnTo>
                <a:close/>
              </a:path>
              <a:path w="1219835" h="134620">
                <a:moveTo>
                  <a:pt x="57403" y="67183"/>
                </a:moveTo>
                <a:lnTo>
                  <a:pt x="36067" y="79629"/>
                </a:lnTo>
                <a:lnTo>
                  <a:pt x="78739" y="79629"/>
                </a:lnTo>
                <a:lnTo>
                  <a:pt x="57403" y="67183"/>
                </a:lnTo>
                <a:close/>
              </a:path>
              <a:path w="1219835" h="134620">
                <a:moveTo>
                  <a:pt x="78739" y="54737"/>
                </a:moveTo>
                <a:lnTo>
                  <a:pt x="36067" y="54737"/>
                </a:lnTo>
                <a:lnTo>
                  <a:pt x="57403" y="67183"/>
                </a:lnTo>
                <a:lnTo>
                  <a:pt x="78739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76779" y="3205607"/>
            <a:ext cx="134620" cy="1219835"/>
          </a:xfrm>
          <a:custGeom>
            <a:avLst/>
            <a:gdLst/>
            <a:ahLst/>
            <a:cxnLst/>
            <a:rect l="l" t="t" r="r" b="b"/>
            <a:pathLst>
              <a:path w="134619" h="1219835">
                <a:moveTo>
                  <a:pt x="67182" y="57403"/>
                </a:moveTo>
                <a:lnTo>
                  <a:pt x="52704" y="82223"/>
                </a:lnTo>
                <a:lnTo>
                  <a:pt x="52704" y="1219326"/>
                </a:lnTo>
                <a:lnTo>
                  <a:pt x="81660" y="1219326"/>
                </a:lnTo>
                <a:lnTo>
                  <a:pt x="81660" y="82223"/>
                </a:lnTo>
                <a:lnTo>
                  <a:pt x="67182" y="57403"/>
                </a:lnTo>
                <a:close/>
              </a:path>
              <a:path w="134619" h="1219835">
                <a:moveTo>
                  <a:pt x="67182" y="0"/>
                </a:moveTo>
                <a:lnTo>
                  <a:pt x="0" y="115315"/>
                </a:lnTo>
                <a:lnTo>
                  <a:pt x="2285" y="124078"/>
                </a:lnTo>
                <a:lnTo>
                  <a:pt x="9270" y="128142"/>
                </a:lnTo>
                <a:lnTo>
                  <a:pt x="16128" y="132206"/>
                </a:lnTo>
                <a:lnTo>
                  <a:pt x="25018" y="129920"/>
                </a:lnTo>
                <a:lnTo>
                  <a:pt x="28956" y="122935"/>
                </a:lnTo>
                <a:lnTo>
                  <a:pt x="52704" y="82223"/>
                </a:lnTo>
                <a:lnTo>
                  <a:pt x="52704" y="28828"/>
                </a:lnTo>
                <a:lnTo>
                  <a:pt x="83980" y="28828"/>
                </a:lnTo>
                <a:lnTo>
                  <a:pt x="67182" y="0"/>
                </a:lnTo>
                <a:close/>
              </a:path>
              <a:path w="134619" h="1219835">
                <a:moveTo>
                  <a:pt x="83980" y="28828"/>
                </a:moveTo>
                <a:lnTo>
                  <a:pt x="81660" y="28828"/>
                </a:lnTo>
                <a:lnTo>
                  <a:pt x="81661" y="82223"/>
                </a:lnTo>
                <a:lnTo>
                  <a:pt x="105409" y="122935"/>
                </a:lnTo>
                <a:lnTo>
                  <a:pt x="109346" y="129920"/>
                </a:lnTo>
                <a:lnTo>
                  <a:pt x="118237" y="132206"/>
                </a:lnTo>
                <a:lnTo>
                  <a:pt x="125094" y="128142"/>
                </a:lnTo>
                <a:lnTo>
                  <a:pt x="132079" y="124078"/>
                </a:lnTo>
                <a:lnTo>
                  <a:pt x="134365" y="115315"/>
                </a:lnTo>
                <a:lnTo>
                  <a:pt x="83980" y="28828"/>
                </a:lnTo>
                <a:close/>
              </a:path>
              <a:path w="134619" h="1219835">
                <a:moveTo>
                  <a:pt x="81660" y="28828"/>
                </a:moveTo>
                <a:lnTo>
                  <a:pt x="52704" y="28828"/>
                </a:lnTo>
                <a:lnTo>
                  <a:pt x="52704" y="82223"/>
                </a:lnTo>
                <a:lnTo>
                  <a:pt x="67182" y="57403"/>
                </a:lnTo>
                <a:lnTo>
                  <a:pt x="54737" y="36067"/>
                </a:lnTo>
                <a:lnTo>
                  <a:pt x="81660" y="36067"/>
                </a:lnTo>
                <a:lnTo>
                  <a:pt x="81660" y="28828"/>
                </a:lnTo>
                <a:close/>
              </a:path>
              <a:path w="134619" h="1219835">
                <a:moveTo>
                  <a:pt x="81660" y="36067"/>
                </a:moveTo>
                <a:lnTo>
                  <a:pt x="79628" y="36067"/>
                </a:lnTo>
                <a:lnTo>
                  <a:pt x="67182" y="57403"/>
                </a:lnTo>
                <a:lnTo>
                  <a:pt x="81661" y="82223"/>
                </a:lnTo>
                <a:lnTo>
                  <a:pt x="81660" y="36067"/>
                </a:lnTo>
                <a:close/>
              </a:path>
              <a:path w="134619" h="1219835">
                <a:moveTo>
                  <a:pt x="79628" y="36067"/>
                </a:moveTo>
                <a:lnTo>
                  <a:pt x="54737" y="36067"/>
                </a:lnTo>
                <a:lnTo>
                  <a:pt x="67182" y="57403"/>
                </a:lnTo>
                <a:lnTo>
                  <a:pt x="79628" y="36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3835" y="4357751"/>
            <a:ext cx="1600835" cy="134620"/>
          </a:xfrm>
          <a:custGeom>
            <a:avLst/>
            <a:gdLst/>
            <a:ahLst/>
            <a:cxnLst/>
            <a:rect l="l" t="t" r="r" b="b"/>
            <a:pathLst>
              <a:path w="1600835" h="134620">
                <a:moveTo>
                  <a:pt x="115315" y="0"/>
                </a:moveTo>
                <a:lnTo>
                  <a:pt x="0" y="67183"/>
                </a:lnTo>
                <a:lnTo>
                  <a:pt x="115315" y="134366"/>
                </a:lnTo>
                <a:lnTo>
                  <a:pt x="124078" y="132080"/>
                </a:lnTo>
                <a:lnTo>
                  <a:pt x="128142" y="125094"/>
                </a:lnTo>
                <a:lnTo>
                  <a:pt x="132206" y="118237"/>
                </a:lnTo>
                <a:lnTo>
                  <a:pt x="129920" y="109347"/>
                </a:lnTo>
                <a:lnTo>
                  <a:pt x="122935" y="105410"/>
                </a:lnTo>
                <a:lnTo>
                  <a:pt x="82223" y="81661"/>
                </a:lnTo>
                <a:lnTo>
                  <a:pt x="28828" y="81661"/>
                </a:lnTo>
                <a:lnTo>
                  <a:pt x="28828" y="52705"/>
                </a:lnTo>
                <a:lnTo>
                  <a:pt x="82223" y="52705"/>
                </a:lnTo>
                <a:lnTo>
                  <a:pt x="122935" y="28956"/>
                </a:lnTo>
                <a:lnTo>
                  <a:pt x="129920" y="25018"/>
                </a:lnTo>
                <a:lnTo>
                  <a:pt x="132206" y="16129"/>
                </a:lnTo>
                <a:lnTo>
                  <a:pt x="128142" y="9271"/>
                </a:lnTo>
                <a:lnTo>
                  <a:pt x="124078" y="2286"/>
                </a:lnTo>
                <a:lnTo>
                  <a:pt x="115315" y="0"/>
                </a:lnTo>
                <a:close/>
              </a:path>
              <a:path w="1600835" h="134620">
                <a:moveTo>
                  <a:pt x="82223" y="52705"/>
                </a:moveTo>
                <a:lnTo>
                  <a:pt x="28828" y="52705"/>
                </a:lnTo>
                <a:lnTo>
                  <a:pt x="28828" y="81661"/>
                </a:lnTo>
                <a:lnTo>
                  <a:pt x="82223" y="81661"/>
                </a:lnTo>
                <a:lnTo>
                  <a:pt x="78739" y="79629"/>
                </a:lnTo>
                <a:lnTo>
                  <a:pt x="36067" y="79629"/>
                </a:lnTo>
                <a:lnTo>
                  <a:pt x="36067" y="54737"/>
                </a:lnTo>
                <a:lnTo>
                  <a:pt x="78739" y="54737"/>
                </a:lnTo>
                <a:lnTo>
                  <a:pt x="82223" y="52705"/>
                </a:lnTo>
                <a:close/>
              </a:path>
              <a:path w="1600835" h="134620">
                <a:moveTo>
                  <a:pt x="1600326" y="52705"/>
                </a:moveTo>
                <a:lnTo>
                  <a:pt x="82223" y="52705"/>
                </a:lnTo>
                <a:lnTo>
                  <a:pt x="57403" y="67183"/>
                </a:lnTo>
                <a:lnTo>
                  <a:pt x="82223" y="81661"/>
                </a:lnTo>
                <a:lnTo>
                  <a:pt x="1600326" y="81661"/>
                </a:lnTo>
                <a:lnTo>
                  <a:pt x="1600326" y="52705"/>
                </a:lnTo>
                <a:close/>
              </a:path>
              <a:path w="1600835" h="134620">
                <a:moveTo>
                  <a:pt x="36067" y="54737"/>
                </a:moveTo>
                <a:lnTo>
                  <a:pt x="36067" y="79629"/>
                </a:lnTo>
                <a:lnTo>
                  <a:pt x="57403" y="67183"/>
                </a:lnTo>
                <a:lnTo>
                  <a:pt x="36067" y="54737"/>
                </a:lnTo>
                <a:close/>
              </a:path>
              <a:path w="1600835" h="134620">
                <a:moveTo>
                  <a:pt x="57403" y="67183"/>
                </a:moveTo>
                <a:lnTo>
                  <a:pt x="36067" y="79629"/>
                </a:lnTo>
                <a:lnTo>
                  <a:pt x="78739" y="79629"/>
                </a:lnTo>
                <a:lnTo>
                  <a:pt x="57403" y="67183"/>
                </a:lnTo>
                <a:close/>
              </a:path>
              <a:path w="1600835" h="134620">
                <a:moveTo>
                  <a:pt x="78739" y="54737"/>
                </a:moveTo>
                <a:lnTo>
                  <a:pt x="36067" y="54737"/>
                </a:lnTo>
                <a:lnTo>
                  <a:pt x="57403" y="67183"/>
                </a:lnTo>
                <a:lnTo>
                  <a:pt x="78739" y="54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22194" y="3084957"/>
            <a:ext cx="136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-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940" y="2474798"/>
            <a:ext cx="1924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9100" algn="l"/>
              </a:tabLst>
            </a:pPr>
            <a:r>
              <a:rPr sz="3600" baseline="1157" dirty="0">
                <a:latin typeface="Tahoma"/>
                <a:cs typeface="Tahoma"/>
              </a:rPr>
              <a:t>R(s)	</a:t>
            </a:r>
            <a:r>
              <a:rPr sz="2400" dirty="0">
                <a:latin typeface="Tahoma"/>
                <a:cs typeface="Tahoma"/>
              </a:rPr>
              <a:t>+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66609" y="2394330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53361" y="2131829"/>
            <a:ext cx="5334635" cy="157480"/>
          </a:xfrm>
          <a:custGeom>
            <a:avLst/>
            <a:gdLst/>
            <a:ahLst/>
            <a:cxnLst/>
            <a:rect l="l" t="t" r="r" b="b"/>
            <a:pathLst>
              <a:path w="5334634" h="157480">
                <a:moveTo>
                  <a:pt x="5264531" y="78732"/>
                </a:moveTo>
                <a:lnTo>
                  <a:pt x="5185283" y="124960"/>
                </a:lnTo>
                <a:lnTo>
                  <a:pt x="5180077" y="129567"/>
                </a:lnTo>
                <a:lnTo>
                  <a:pt x="5177170" y="135628"/>
                </a:lnTo>
                <a:lnTo>
                  <a:pt x="5176764" y="142355"/>
                </a:lnTo>
                <a:lnTo>
                  <a:pt x="5179060" y="148963"/>
                </a:lnTo>
                <a:lnTo>
                  <a:pt x="5183647" y="154114"/>
                </a:lnTo>
                <a:lnTo>
                  <a:pt x="5189664" y="157027"/>
                </a:lnTo>
                <a:lnTo>
                  <a:pt x="5196347" y="157464"/>
                </a:lnTo>
                <a:lnTo>
                  <a:pt x="5202936" y="155186"/>
                </a:lnTo>
                <a:lnTo>
                  <a:pt x="5304053" y="96258"/>
                </a:lnTo>
                <a:lnTo>
                  <a:pt x="5299456" y="96258"/>
                </a:lnTo>
                <a:lnTo>
                  <a:pt x="5299456" y="93845"/>
                </a:lnTo>
                <a:lnTo>
                  <a:pt x="5290439" y="93845"/>
                </a:lnTo>
                <a:lnTo>
                  <a:pt x="5264531" y="78732"/>
                </a:lnTo>
                <a:close/>
              </a:path>
              <a:path w="5334634" h="157480">
                <a:moveTo>
                  <a:pt x="5234486" y="61206"/>
                </a:moveTo>
                <a:lnTo>
                  <a:pt x="0" y="61206"/>
                </a:lnTo>
                <a:lnTo>
                  <a:pt x="0" y="96258"/>
                </a:lnTo>
                <a:lnTo>
                  <a:pt x="5234486" y="96258"/>
                </a:lnTo>
                <a:lnTo>
                  <a:pt x="5264531" y="78732"/>
                </a:lnTo>
                <a:lnTo>
                  <a:pt x="5234486" y="61206"/>
                </a:lnTo>
                <a:close/>
              </a:path>
              <a:path w="5334634" h="157480">
                <a:moveTo>
                  <a:pt x="5304053" y="61206"/>
                </a:moveTo>
                <a:lnTo>
                  <a:pt x="5299456" y="61206"/>
                </a:lnTo>
                <a:lnTo>
                  <a:pt x="5299456" y="96258"/>
                </a:lnTo>
                <a:lnTo>
                  <a:pt x="5304053" y="96258"/>
                </a:lnTo>
                <a:lnTo>
                  <a:pt x="5334127" y="78732"/>
                </a:lnTo>
                <a:lnTo>
                  <a:pt x="5304053" y="61206"/>
                </a:lnTo>
                <a:close/>
              </a:path>
              <a:path w="5334634" h="157480">
                <a:moveTo>
                  <a:pt x="5290439" y="63619"/>
                </a:moveTo>
                <a:lnTo>
                  <a:pt x="5264531" y="78732"/>
                </a:lnTo>
                <a:lnTo>
                  <a:pt x="5290439" y="93845"/>
                </a:lnTo>
                <a:lnTo>
                  <a:pt x="5290439" y="63619"/>
                </a:lnTo>
                <a:close/>
              </a:path>
              <a:path w="5334634" h="157480">
                <a:moveTo>
                  <a:pt x="5299456" y="63619"/>
                </a:moveTo>
                <a:lnTo>
                  <a:pt x="5290439" y="63619"/>
                </a:lnTo>
                <a:lnTo>
                  <a:pt x="5290439" y="93845"/>
                </a:lnTo>
                <a:lnTo>
                  <a:pt x="5299456" y="93845"/>
                </a:lnTo>
                <a:lnTo>
                  <a:pt x="5299456" y="63619"/>
                </a:lnTo>
                <a:close/>
              </a:path>
              <a:path w="5334634" h="157480">
                <a:moveTo>
                  <a:pt x="5196347" y="0"/>
                </a:moveTo>
                <a:lnTo>
                  <a:pt x="5189664" y="436"/>
                </a:lnTo>
                <a:lnTo>
                  <a:pt x="5183647" y="3349"/>
                </a:lnTo>
                <a:lnTo>
                  <a:pt x="5179060" y="8501"/>
                </a:lnTo>
                <a:lnTo>
                  <a:pt x="5176764" y="15109"/>
                </a:lnTo>
                <a:lnTo>
                  <a:pt x="5177170" y="21836"/>
                </a:lnTo>
                <a:lnTo>
                  <a:pt x="5180077" y="27896"/>
                </a:lnTo>
                <a:lnTo>
                  <a:pt x="5185283" y="32504"/>
                </a:lnTo>
                <a:lnTo>
                  <a:pt x="5264531" y="78732"/>
                </a:lnTo>
                <a:lnTo>
                  <a:pt x="5290439" y="63619"/>
                </a:lnTo>
                <a:lnTo>
                  <a:pt x="5299456" y="63619"/>
                </a:lnTo>
                <a:lnTo>
                  <a:pt x="5299456" y="61206"/>
                </a:lnTo>
                <a:lnTo>
                  <a:pt x="5304053" y="61206"/>
                </a:lnTo>
                <a:lnTo>
                  <a:pt x="5202936" y="2278"/>
                </a:lnTo>
                <a:lnTo>
                  <a:pt x="51963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83540" y="809599"/>
            <a:ext cx="8379459" cy="1361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3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6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Forward </a:t>
            </a:r>
            <a:r>
              <a:rPr sz="26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Path: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direction of flow of signal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input 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output</a:t>
            </a:r>
            <a:endParaRPr sz="2600">
              <a:latin typeface="Calibri"/>
              <a:cs typeface="Calibri"/>
            </a:endParaRPr>
          </a:p>
          <a:p>
            <a:pPr marL="193040" algn="ctr">
              <a:lnSpc>
                <a:spcPts val="2410"/>
              </a:lnSpc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Forward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Path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43835" y="4875029"/>
            <a:ext cx="3963035" cy="157480"/>
          </a:xfrm>
          <a:custGeom>
            <a:avLst/>
            <a:gdLst/>
            <a:ahLst/>
            <a:cxnLst/>
            <a:rect l="l" t="t" r="r" b="b"/>
            <a:pathLst>
              <a:path w="3963034" h="157479">
                <a:moveTo>
                  <a:pt x="137779" y="0"/>
                </a:moveTo>
                <a:lnTo>
                  <a:pt x="131190" y="2278"/>
                </a:lnTo>
                <a:lnTo>
                  <a:pt x="0" y="78732"/>
                </a:lnTo>
                <a:lnTo>
                  <a:pt x="131190" y="155186"/>
                </a:lnTo>
                <a:lnTo>
                  <a:pt x="137779" y="157464"/>
                </a:lnTo>
                <a:lnTo>
                  <a:pt x="144462" y="157027"/>
                </a:lnTo>
                <a:lnTo>
                  <a:pt x="150479" y="154114"/>
                </a:lnTo>
                <a:lnTo>
                  <a:pt x="155066" y="148963"/>
                </a:lnTo>
                <a:lnTo>
                  <a:pt x="157362" y="142355"/>
                </a:lnTo>
                <a:lnTo>
                  <a:pt x="156956" y="135628"/>
                </a:lnTo>
                <a:lnTo>
                  <a:pt x="154049" y="129567"/>
                </a:lnTo>
                <a:lnTo>
                  <a:pt x="148844" y="124960"/>
                </a:lnTo>
                <a:lnTo>
                  <a:pt x="99640" y="96258"/>
                </a:lnTo>
                <a:lnTo>
                  <a:pt x="34797" y="96258"/>
                </a:lnTo>
                <a:lnTo>
                  <a:pt x="34797" y="61206"/>
                </a:lnTo>
                <a:lnTo>
                  <a:pt x="99640" y="61206"/>
                </a:lnTo>
                <a:lnTo>
                  <a:pt x="148844" y="32504"/>
                </a:lnTo>
                <a:lnTo>
                  <a:pt x="154049" y="27896"/>
                </a:lnTo>
                <a:lnTo>
                  <a:pt x="156956" y="21836"/>
                </a:lnTo>
                <a:lnTo>
                  <a:pt x="157362" y="15109"/>
                </a:lnTo>
                <a:lnTo>
                  <a:pt x="155066" y="8501"/>
                </a:lnTo>
                <a:lnTo>
                  <a:pt x="150479" y="3349"/>
                </a:lnTo>
                <a:lnTo>
                  <a:pt x="144462" y="436"/>
                </a:lnTo>
                <a:lnTo>
                  <a:pt x="137779" y="0"/>
                </a:lnTo>
                <a:close/>
              </a:path>
              <a:path w="3963034" h="157479">
                <a:moveTo>
                  <a:pt x="99640" y="61206"/>
                </a:moveTo>
                <a:lnTo>
                  <a:pt x="34797" y="61206"/>
                </a:lnTo>
                <a:lnTo>
                  <a:pt x="34797" y="96258"/>
                </a:lnTo>
                <a:lnTo>
                  <a:pt x="99640" y="96258"/>
                </a:lnTo>
                <a:lnTo>
                  <a:pt x="95504" y="93845"/>
                </a:lnTo>
                <a:lnTo>
                  <a:pt x="43687" y="93845"/>
                </a:lnTo>
                <a:lnTo>
                  <a:pt x="43687" y="63619"/>
                </a:lnTo>
                <a:lnTo>
                  <a:pt x="95503" y="63619"/>
                </a:lnTo>
                <a:lnTo>
                  <a:pt x="99640" y="61206"/>
                </a:lnTo>
                <a:close/>
              </a:path>
              <a:path w="3963034" h="157479">
                <a:moveTo>
                  <a:pt x="3962526" y="61206"/>
                </a:moveTo>
                <a:lnTo>
                  <a:pt x="99640" y="61206"/>
                </a:lnTo>
                <a:lnTo>
                  <a:pt x="69595" y="78732"/>
                </a:lnTo>
                <a:lnTo>
                  <a:pt x="99640" y="96258"/>
                </a:lnTo>
                <a:lnTo>
                  <a:pt x="3962526" y="96258"/>
                </a:lnTo>
                <a:lnTo>
                  <a:pt x="3962526" y="61206"/>
                </a:lnTo>
                <a:close/>
              </a:path>
              <a:path w="3963034" h="157479">
                <a:moveTo>
                  <a:pt x="43687" y="63619"/>
                </a:moveTo>
                <a:lnTo>
                  <a:pt x="43687" y="93845"/>
                </a:lnTo>
                <a:lnTo>
                  <a:pt x="69595" y="78732"/>
                </a:lnTo>
                <a:lnTo>
                  <a:pt x="43687" y="63619"/>
                </a:lnTo>
                <a:close/>
              </a:path>
              <a:path w="3963034" h="157479">
                <a:moveTo>
                  <a:pt x="69595" y="78732"/>
                </a:moveTo>
                <a:lnTo>
                  <a:pt x="43687" y="93845"/>
                </a:lnTo>
                <a:lnTo>
                  <a:pt x="95504" y="93845"/>
                </a:lnTo>
                <a:lnTo>
                  <a:pt x="69595" y="78732"/>
                </a:lnTo>
                <a:close/>
              </a:path>
              <a:path w="3963034" h="157479">
                <a:moveTo>
                  <a:pt x="95503" y="63619"/>
                </a:moveTo>
                <a:lnTo>
                  <a:pt x="43687" y="63619"/>
                </a:lnTo>
                <a:lnTo>
                  <a:pt x="69595" y="78732"/>
                </a:lnTo>
                <a:lnTo>
                  <a:pt x="95503" y="636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59740" y="5034952"/>
            <a:ext cx="8300084" cy="134112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599440" algn="ctr">
              <a:lnSpc>
                <a:spcPct val="100000"/>
              </a:lnSpc>
              <a:spcBef>
                <a:spcPts val="309"/>
              </a:spcBef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Feedback</a:t>
            </a:r>
            <a:r>
              <a:rPr sz="24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Path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ts val="3360"/>
              </a:lnSpc>
              <a:spcBef>
                <a:spcPts val="660"/>
              </a:spcBef>
              <a:buClr>
                <a:srgbClr val="0000FF"/>
              </a:buClr>
              <a:buSzPct val="108928"/>
              <a:buFont typeface="Wingdings"/>
              <a:buChar char=""/>
              <a:tabLst>
                <a:tab pos="355600" algn="l"/>
              </a:tabLst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Feedback 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Path:</a:t>
            </a:r>
            <a:r>
              <a:rPr sz="2800" b="1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direction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flow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signal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from  </a:t>
            </a:r>
            <a:r>
              <a:rPr sz="2800" spc="-10" dirty="0">
                <a:latin typeface="Calibri"/>
                <a:cs typeface="Calibri"/>
              </a:rPr>
              <a:t>output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83540" y="207975"/>
            <a:ext cx="43173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</a:t>
            </a:r>
            <a:r>
              <a:rPr sz="2800" spc="10" dirty="0"/>
              <a:t> </a:t>
            </a:r>
            <a:r>
              <a:rPr sz="2800" spc="-10" dirty="0"/>
              <a:t>Fundamentals</a:t>
            </a:r>
            <a:endParaRPr sz="280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96</a:t>
            </a:fld>
            <a:endParaRPr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0323" y="859772"/>
            <a:ext cx="6852284" cy="167068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Rule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1: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blocks in</a:t>
            </a:r>
            <a:r>
              <a:rPr sz="2400" b="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cascade</a:t>
            </a:r>
            <a:endParaRPr sz="2400">
              <a:latin typeface="Calibri"/>
              <a:cs typeface="Calibri"/>
            </a:endParaRPr>
          </a:p>
          <a:p>
            <a:pPr marL="128270" marR="5080">
              <a:lnSpc>
                <a:spcPct val="120100"/>
              </a:lnSpc>
              <a:spcBef>
                <a:spcPts val="155"/>
              </a:spcBef>
            </a:pPr>
            <a:r>
              <a:rPr sz="3200" dirty="0">
                <a:latin typeface="Calibri"/>
                <a:cs typeface="Calibri"/>
              </a:rPr>
              <a:t>Gain of </a:t>
            </a:r>
            <a:r>
              <a:rPr sz="3200" spc="-10" dirty="0">
                <a:latin typeface="Calibri"/>
                <a:cs typeface="Calibri"/>
              </a:rPr>
              <a:t>blocks connected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cascade gets  </a:t>
            </a:r>
            <a:r>
              <a:rPr sz="3200" spc="-5" dirty="0">
                <a:latin typeface="Calibri"/>
                <a:cs typeface="Calibri"/>
              </a:rPr>
              <a:t>multiplied </a:t>
            </a:r>
            <a:r>
              <a:rPr sz="3200" dirty="0">
                <a:latin typeface="Calibri"/>
                <a:cs typeface="Calibri"/>
              </a:rPr>
              <a:t>with each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other.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47319"/>
            <a:ext cx="5441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Block </a:t>
            </a:r>
            <a:r>
              <a:rPr sz="2800" spc="-15" dirty="0"/>
              <a:t>Diagram Reduction</a:t>
            </a:r>
            <a:r>
              <a:rPr sz="2800" spc="65" dirty="0"/>
              <a:t> </a:t>
            </a:r>
            <a:r>
              <a:rPr sz="2800" spc="-35" dirty="0"/>
              <a:t>Techniques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915161" y="3830573"/>
            <a:ext cx="609600" cy="609600"/>
          </a:xfrm>
          <a:prstGeom prst="rect">
            <a:avLst/>
          </a:prstGeom>
          <a:ln w="32004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95"/>
              </a:spcBef>
            </a:pPr>
            <a:r>
              <a:rPr sz="2400" spc="-5" dirty="0">
                <a:latin typeface="Calibri"/>
                <a:cs typeface="Calibri"/>
              </a:rPr>
              <a:t>G1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0561" y="383057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162" y="4063472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5" h="144145">
                <a:moveTo>
                  <a:pt x="698518" y="71901"/>
                </a:moveTo>
                <a:lnTo>
                  <a:pt x="626236" y="114065"/>
                </a:lnTo>
                <a:lnTo>
                  <a:pt x="621491" y="118282"/>
                </a:lnTo>
                <a:lnTo>
                  <a:pt x="618826" y="123797"/>
                </a:lnTo>
                <a:lnTo>
                  <a:pt x="618428" y="129907"/>
                </a:lnTo>
                <a:lnTo>
                  <a:pt x="620483" y="135909"/>
                </a:lnTo>
                <a:lnTo>
                  <a:pt x="624704" y="140716"/>
                </a:lnTo>
                <a:lnTo>
                  <a:pt x="630229" y="143402"/>
                </a:lnTo>
                <a:lnTo>
                  <a:pt x="636351" y="143803"/>
                </a:lnTo>
                <a:lnTo>
                  <a:pt x="642366" y="141751"/>
                </a:lnTo>
                <a:lnTo>
                  <a:pt x="734651" y="87903"/>
                </a:lnTo>
                <a:lnTo>
                  <a:pt x="730313" y="87903"/>
                </a:lnTo>
                <a:lnTo>
                  <a:pt x="730313" y="85744"/>
                </a:lnTo>
                <a:lnTo>
                  <a:pt x="722249" y="85744"/>
                </a:lnTo>
                <a:lnTo>
                  <a:pt x="698518" y="71901"/>
                </a:lnTo>
                <a:close/>
              </a:path>
              <a:path w="762635" h="144145">
                <a:moveTo>
                  <a:pt x="671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671086" y="87903"/>
                </a:lnTo>
                <a:lnTo>
                  <a:pt x="698518" y="71901"/>
                </a:lnTo>
                <a:lnTo>
                  <a:pt x="671086" y="55899"/>
                </a:lnTo>
                <a:close/>
              </a:path>
              <a:path w="762635" h="144145">
                <a:moveTo>
                  <a:pt x="734651" y="55899"/>
                </a:moveTo>
                <a:lnTo>
                  <a:pt x="730313" y="55899"/>
                </a:lnTo>
                <a:lnTo>
                  <a:pt x="730313" y="87903"/>
                </a:lnTo>
                <a:lnTo>
                  <a:pt x="734651" y="87903"/>
                </a:lnTo>
                <a:lnTo>
                  <a:pt x="762076" y="71901"/>
                </a:lnTo>
                <a:lnTo>
                  <a:pt x="734651" y="55899"/>
                </a:lnTo>
                <a:close/>
              </a:path>
              <a:path w="762635" h="144145">
                <a:moveTo>
                  <a:pt x="722249" y="58058"/>
                </a:moveTo>
                <a:lnTo>
                  <a:pt x="698518" y="71901"/>
                </a:lnTo>
                <a:lnTo>
                  <a:pt x="722249" y="85744"/>
                </a:lnTo>
                <a:lnTo>
                  <a:pt x="722249" y="58058"/>
                </a:lnTo>
                <a:close/>
              </a:path>
              <a:path w="762635" h="144145">
                <a:moveTo>
                  <a:pt x="730313" y="58058"/>
                </a:moveTo>
                <a:lnTo>
                  <a:pt x="722249" y="58058"/>
                </a:lnTo>
                <a:lnTo>
                  <a:pt x="722249" y="85744"/>
                </a:lnTo>
                <a:lnTo>
                  <a:pt x="730313" y="85744"/>
                </a:lnTo>
                <a:lnTo>
                  <a:pt x="730313" y="58058"/>
                </a:lnTo>
                <a:close/>
              </a:path>
              <a:path w="762635" h="144145">
                <a:moveTo>
                  <a:pt x="636351" y="0"/>
                </a:moveTo>
                <a:lnTo>
                  <a:pt x="630229" y="400"/>
                </a:lnTo>
                <a:lnTo>
                  <a:pt x="624704" y="3087"/>
                </a:lnTo>
                <a:lnTo>
                  <a:pt x="620483" y="7893"/>
                </a:lnTo>
                <a:lnTo>
                  <a:pt x="618428" y="13896"/>
                </a:lnTo>
                <a:lnTo>
                  <a:pt x="618826" y="20006"/>
                </a:lnTo>
                <a:lnTo>
                  <a:pt x="621491" y="25521"/>
                </a:lnTo>
                <a:lnTo>
                  <a:pt x="626236" y="29737"/>
                </a:lnTo>
                <a:lnTo>
                  <a:pt x="698518" y="71901"/>
                </a:lnTo>
                <a:lnTo>
                  <a:pt x="722249" y="58058"/>
                </a:lnTo>
                <a:lnTo>
                  <a:pt x="730313" y="58058"/>
                </a:lnTo>
                <a:lnTo>
                  <a:pt x="730313" y="55899"/>
                </a:lnTo>
                <a:lnTo>
                  <a:pt x="734651" y="55899"/>
                </a:lnTo>
                <a:lnTo>
                  <a:pt x="642366" y="2051"/>
                </a:lnTo>
                <a:lnTo>
                  <a:pt x="636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761" y="4063472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5" h="144145">
                <a:moveTo>
                  <a:pt x="622318" y="71901"/>
                </a:moveTo>
                <a:lnTo>
                  <a:pt x="550037" y="114065"/>
                </a:lnTo>
                <a:lnTo>
                  <a:pt x="545304" y="118282"/>
                </a:lnTo>
                <a:lnTo>
                  <a:pt x="542655" y="123797"/>
                </a:lnTo>
                <a:lnTo>
                  <a:pt x="542268" y="129907"/>
                </a:lnTo>
                <a:lnTo>
                  <a:pt x="544321" y="135909"/>
                </a:lnTo>
                <a:lnTo>
                  <a:pt x="548538" y="140716"/>
                </a:lnTo>
                <a:lnTo>
                  <a:pt x="554053" y="143402"/>
                </a:lnTo>
                <a:lnTo>
                  <a:pt x="560163" y="143803"/>
                </a:lnTo>
                <a:lnTo>
                  <a:pt x="566165" y="141751"/>
                </a:lnTo>
                <a:lnTo>
                  <a:pt x="658490" y="87903"/>
                </a:lnTo>
                <a:lnTo>
                  <a:pt x="654176" y="87903"/>
                </a:lnTo>
                <a:lnTo>
                  <a:pt x="654176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5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5" h="144145">
                <a:moveTo>
                  <a:pt x="658490" y="55899"/>
                </a:moveTo>
                <a:lnTo>
                  <a:pt x="654176" y="55899"/>
                </a:lnTo>
                <a:lnTo>
                  <a:pt x="654176" y="87903"/>
                </a:lnTo>
                <a:lnTo>
                  <a:pt x="658490" y="87903"/>
                </a:lnTo>
                <a:lnTo>
                  <a:pt x="685926" y="71901"/>
                </a:lnTo>
                <a:lnTo>
                  <a:pt x="658490" y="55899"/>
                </a:lnTo>
                <a:close/>
              </a:path>
              <a:path w="686435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5" h="144145">
                <a:moveTo>
                  <a:pt x="654176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76" y="85744"/>
                </a:lnTo>
                <a:lnTo>
                  <a:pt x="654176" y="58058"/>
                </a:lnTo>
                <a:close/>
              </a:path>
              <a:path w="686435" h="144145">
                <a:moveTo>
                  <a:pt x="560163" y="0"/>
                </a:moveTo>
                <a:lnTo>
                  <a:pt x="554053" y="400"/>
                </a:lnTo>
                <a:lnTo>
                  <a:pt x="548538" y="3087"/>
                </a:lnTo>
                <a:lnTo>
                  <a:pt x="544321" y="7893"/>
                </a:lnTo>
                <a:lnTo>
                  <a:pt x="542268" y="13896"/>
                </a:lnTo>
                <a:lnTo>
                  <a:pt x="542655" y="20006"/>
                </a:lnTo>
                <a:lnTo>
                  <a:pt x="545304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76" y="58058"/>
                </a:lnTo>
                <a:lnTo>
                  <a:pt x="654176" y="55899"/>
                </a:lnTo>
                <a:lnTo>
                  <a:pt x="658490" y="55899"/>
                </a:lnTo>
                <a:lnTo>
                  <a:pt x="566165" y="2051"/>
                </a:lnTo>
                <a:lnTo>
                  <a:pt x="560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20161" y="4063472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5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6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5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5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5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5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5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7340" y="3785108"/>
            <a:ext cx="493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7594" y="3715892"/>
            <a:ext cx="1148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R1(s)</a:t>
            </a:r>
            <a:r>
              <a:rPr sz="2000" spc="250" dirty="0">
                <a:latin typeface="Tahoma"/>
                <a:cs typeface="Tahoma"/>
              </a:rPr>
              <a:t> </a:t>
            </a:r>
            <a:r>
              <a:rPr sz="3600" spc="-7" baseline="-23148" dirty="0">
                <a:latin typeface="Calibri"/>
                <a:cs typeface="Calibri"/>
              </a:rPr>
              <a:t>G2</a:t>
            </a:r>
            <a:endParaRPr sz="3600" baseline="-23148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1922" y="3785108"/>
            <a:ext cx="487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63161" y="3734561"/>
            <a:ext cx="990600" cy="685800"/>
          </a:xfrm>
          <a:custGeom>
            <a:avLst/>
            <a:gdLst/>
            <a:ahLst/>
            <a:cxnLst/>
            <a:rect l="l" t="t" r="r" b="b"/>
            <a:pathLst>
              <a:path w="990600" h="685800">
                <a:moveTo>
                  <a:pt x="0" y="171450"/>
                </a:moveTo>
                <a:lnTo>
                  <a:pt x="647700" y="171450"/>
                </a:lnTo>
                <a:lnTo>
                  <a:pt x="647700" y="0"/>
                </a:lnTo>
                <a:lnTo>
                  <a:pt x="990600" y="342900"/>
                </a:lnTo>
                <a:lnTo>
                  <a:pt x="647700" y="685800"/>
                </a:lnTo>
                <a:lnTo>
                  <a:pt x="647700" y="514350"/>
                </a:lnTo>
                <a:lnTo>
                  <a:pt x="0" y="514350"/>
                </a:lnTo>
                <a:lnTo>
                  <a:pt x="171450" y="342900"/>
                </a:lnTo>
                <a:lnTo>
                  <a:pt x="0" y="17145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4540" y="4908880"/>
            <a:ext cx="15881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R1(s)=G1R(s)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4540" y="5519115"/>
            <a:ext cx="18497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=G2R1(s)</a:t>
            </a:r>
            <a:endParaRPr sz="2000">
              <a:latin typeface="Tahoma"/>
              <a:cs typeface="Tahoma"/>
            </a:endParaRPr>
          </a:p>
          <a:p>
            <a:pPr marL="56896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ahoma"/>
                <a:cs typeface="Tahoma"/>
              </a:rPr>
              <a:t>=G1G2R(s)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9428" y="5195061"/>
            <a:ext cx="1831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C(s)=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G1G2R(s)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77761" y="3754373"/>
            <a:ext cx="12192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95"/>
              </a:spcBef>
            </a:pPr>
            <a:r>
              <a:rPr sz="2400" spc="-5" dirty="0">
                <a:latin typeface="Calibri"/>
                <a:cs typeface="Calibri"/>
              </a:rPr>
              <a:t>G1G2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63361" y="3987272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5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2" y="135909"/>
                </a:lnTo>
                <a:lnTo>
                  <a:pt x="777138" y="140716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6" y="87903"/>
                </a:lnTo>
                <a:lnTo>
                  <a:pt x="882776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5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5">
                <a:moveTo>
                  <a:pt x="887090" y="55899"/>
                </a:moveTo>
                <a:lnTo>
                  <a:pt x="882776" y="55899"/>
                </a:lnTo>
                <a:lnTo>
                  <a:pt x="882776" y="87903"/>
                </a:lnTo>
                <a:lnTo>
                  <a:pt x="887090" y="87903"/>
                </a:lnTo>
                <a:lnTo>
                  <a:pt x="914526" y="71901"/>
                </a:lnTo>
                <a:lnTo>
                  <a:pt x="887090" y="55899"/>
                </a:lnTo>
                <a:close/>
              </a:path>
              <a:path w="915035" h="144145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5">
                <a:moveTo>
                  <a:pt x="882776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6" y="85744"/>
                </a:lnTo>
                <a:lnTo>
                  <a:pt x="882776" y="58058"/>
                </a:lnTo>
                <a:close/>
              </a:path>
              <a:path w="915035" h="144145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2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6" y="58058"/>
                </a:lnTo>
                <a:lnTo>
                  <a:pt x="882776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96961" y="3996416"/>
            <a:ext cx="991235" cy="144145"/>
          </a:xfrm>
          <a:custGeom>
            <a:avLst/>
            <a:gdLst/>
            <a:ahLst/>
            <a:cxnLst/>
            <a:rect l="l" t="t" r="r" b="b"/>
            <a:pathLst>
              <a:path w="991234" h="144145">
                <a:moveTo>
                  <a:pt x="927118" y="71901"/>
                </a:moveTo>
                <a:lnTo>
                  <a:pt x="854837" y="114065"/>
                </a:lnTo>
                <a:lnTo>
                  <a:pt x="850104" y="118282"/>
                </a:lnTo>
                <a:lnTo>
                  <a:pt x="847455" y="123797"/>
                </a:lnTo>
                <a:lnTo>
                  <a:pt x="847068" y="129907"/>
                </a:lnTo>
                <a:lnTo>
                  <a:pt x="849122" y="135909"/>
                </a:lnTo>
                <a:lnTo>
                  <a:pt x="853338" y="140716"/>
                </a:lnTo>
                <a:lnTo>
                  <a:pt x="858853" y="143402"/>
                </a:lnTo>
                <a:lnTo>
                  <a:pt x="864963" y="143803"/>
                </a:lnTo>
                <a:lnTo>
                  <a:pt x="870966" y="141751"/>
                </a:lnTo>
                <a:lnTo>
                  <a:pt x="963290" y="87903"/>
                </a:lnTo>
                <a:lnTo>
                  <a:pt x="958977" y="87903"/>
                </a:lnTo>
                <a:lnTo>
                  <a:pt x="958977" y="85744"/>
                </a:lnTo>
                <a:lnTo>
                  <a:pt x="950849" y="85744"/>
                </a:lnTo>
                <a:lnTo>
                  <a:pt x="927118" y="71901"/>
                </a:lnTo>
                <a:close/>
              </a:path>
              <a:path w="991234" h="144145">
                <a:moveTo>
                  <a:pt x="899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99686" y="87903"/>
                </a:lnTo>
                <a:lnTo>
                  <a:pt x="927118" y="71901"/>
                </a:lnTo>
                <a:lnTo>
                  <a:pt x="899686" y="55899"/>
                </a:lnTo>
                <a:close/>
              </a:path>
              <a:path w="991234" h="144145">
                <a:moveTo>
                  <a:pt x="963290" y="55899"/>
                </a:moveTo>
                <a:lnTo>
                  <a:pt x="958977" y="55899"/>
                </a:lnTo>
                <a:lnTo>
                  <a:pt x="958977" y="87903"/>
                </a:lnTo>
                <a:lnTo>
                  <a:pt x="963290" y="87903"/>
                </a:lnTo>
                <a:lnTo>
                  <a:pt x="990727" y="71901"/>
                </a:lnTo>
                <a:lnTo>
                  <a:pt x="963290" y="55899"/>
                </a:lnTo>
                <a:close/>
              </a:path>
              <a:path w="991234" h="144145">
                <a:moveTo>
                  <a:pt x="950849" y="58058"/>
                </a:moveTo>
                <a:lnTo>
                  <a:pt x="927118" y="71901"/>
                </a:lnTo>
                <a:lnTo>
                  <a:pt x="950849" y="85744"/>
                </a:lnTo>
                <a:lnTo>
                  <a:pt x="950849" y="58058"/>
                </a:lnTo>
                <a:close/>
              </a:path>
              <a:path w="991234" h="144145">
                <a:moveTo>
                  <a:pt x="958977" y="58058"/>
                </a:moveTo>
                <a:lnTo>
                  <a:pt x="950849" y="58058"/>
                </a:lnTo>
                <a:lnTo>
                  <a:pt x="950849" y="85744"/>
                </a:lnTo>
                <a:lnTo>
                  <a:pt x="958977" y="85744"/>
                </a:lnTo>
                <a:lnTo>
                  <a:pt x="958977" y="58058"/>
                </a:lnTo>
                <a:close/>
              </a:path>
              <a:path w="991234" h="144145">
                <a:moveTo>
                  <a:pt x="864963" y="0"/>
                </a:moveTo>
                <a:lnTo>
                  <a:pt x="858853" y="400"/>
                </a:lnTo>
                <a:lnTo>
                  <a:pt x="853338" y="3087"/>
                </a:lnTo>
                <a:lnTo>
                  <a:pt x="849122" y="7893"/>
                </a:lnTo>
                <a:lnTo>
                  <a:pt x="847068" y="13896"/>
                </a:lnTo>
                <a:lnTo>
                  <a:pt x="847455" y="20006"/>
                </a:lnTo>
                <a:lnTo>
                  <a:pt x="850104" y="25521"/>
                </a:lnTo>
                <a:lnTo>
                  <a:pt x="854837" y="29737"/>
                </a:lnTo>
                <a:lnTo>
                  <a:pt x="927118" y="71901"/>
                </a:lnTo>
                <a:lnTo>
                  <a:pt x="950849" y="58058"/>
                </a:lnTo>
                <a:lnTo>
                  <a:pt x="958977" y="58058"/>
                </a:lnTo>
                <a:lnTo>
                  <a:pt x="958977" y="55899"/>
                </a:lnTo>
                <a:lnTo>
                  <a:pt x="963290" y="55899"/>
                </a:lnTo>
                <a:lnTo>
                  <a:pt x="870966" y="2051"/>
                </a:lnTo>
                <a:lnTo>
                  <a:pt x="864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51703" y="3689984"/>
            <a:ext cx="4933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R(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61756" y="3708908"/>
            <a:ext cx="487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C(s)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97</a:t>
            </a:fld>
            <a:endParaRPr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761" y="1219961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Calibri"/>
                <a:cs typeface="Calibri"/>
              </a:rPr>
              <a:t>G1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761" y="1219961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Calibri"/>
                <a:cs typeface="Calibri"/>
              </a:rPr>
              <a:t>G2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761" y="1219961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Calibri"/>
                <a:cs typeface="Calibri"/>
              </a:rPr>
              <a:t>G3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2361" y="1452860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4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1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6" y="87903"/>
                </a:lnTo>
                <a:lnTo>
                  <a:pt x="882776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4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4">
                <a:moveTo>
                  <a:pt x="887090" y="55899"/>
                </a:moveTo>
                <a:lnTo>
                  <a:pt x="882776" y="55899"/>
                </a:lnTo>
                <a:lnTo>
                  <a:pt x="882776" y="87903"/>
                </a:lnTo>
                <a:lnTo>
                  <a:pt x="887090" y="87903"/>
                </a:lnTo>
                <a:lnTo>
                  <a:pt x="914526" y="71901"/>
                </a:lnTo>
                <a:lnTo>
                  <a:pt x="887090" y="55899"/>
                </a:lnTo>
                <a:close/>
              </a:path>
              <a:path w="915035" h="144144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4">
                <a:moveTo>
                  <a:pt x="882776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6" y="85744"/>
                </a:lnTo>
                <a:lnTo>
                  <a:pt x="882776" y="58058"/>
                </a:lnTo>
                <a:close/>
              </a:path>
              <a:path w="915035" h="144144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1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6" y="58058"/>
                </a:lnTo>
                <a:lnTo>
                  <a:pt x="882776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1161" y="14528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4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4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4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4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4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4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5161" y="1452860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4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4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4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4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4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4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9161" y="1452860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4" h="144144">
                <a:moveTo>
                  <a:pt x="1003318" y="71901"/>
                </a:moveTo>
                <a:lnTo>
                  <a:pt x="931037" y="114065"/>
                </a:lnTo>
                <a:lnTo>
                  <a:pt x="926304" y="118282"/>
                </a:lnTo>
                <a:lnTo>
                  <a:pt x="923655" y="123797"/>
                </a:lnTo>
                <a:lnTo>
                  <a:pt x="923268" y="129907"/>
                </a:lnTo>
                <a:lnTo>
                  <a:pt x="925321" y="135909"/>
                </a:lnTo>
                <a:lnTo>
                  <a:pt x="929538" y="140715"/>
                </a:lnTo>
                <a:lnTo>
                  <a:pt x="935053" y="143402"/>
                </a:lnTo>
                <a:lnTo>
                  <a:pt x="941163" y="143803"/>
                </a:lnTo>
                <a:lnTo>
                  <a:pt x="947165" y="141751"/>
                </a:lnTo>
                <a:lnTo>
                  <a:pt x="1039490" y="87903"/>
                </a:lnTo>
                <a:lnTo>
                  <a:pt x="1035049" y="87903"/>
                </a:lnTo>
                <a:lnTo>
                  <a:pt x="1035049" y="85744"/>
                </a:lnTo>
                <a:lnTo>
                  <a:pt x="1027048" y="85744"/>
                </a:lnTo>
                <a:lnTo>
                  <a:pt x="1003318" y="71901"/>
                </a:lnTo>
                <a:close/>
              </a:path>
              <a:path w="1067434" h="144144">
                <a:moveTo>
                  <a:pt x="975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975886" y="87903"/>
                </a:lnTo>
                <a:lnTo>
                  <a:pt x="1003318" y="71901"/>
                </a:lnTo>
                <a:lnTo>
                  <a:pt x="975886" y="55899"/>
                </a:lnTo>
                <a:close/>
              </a:path>
              <a:path w="1067434" h="144144">
                <a:moveTo>
                  <a:pt x="1039490" y="55899"/>
                </a:moveTo>
                <a:lnTo>
                  <a:pt x="1035049" y="55899"/>
                </a:lnTo>
                <a:lnTo>
                  <a:pt x="1035049" y="87903"/>
                </a:lnTo>
                <a:lnTo>
                  <a:pt x="1039490" y="87903"/>
                </a:lnTo>
                <a:lnTo>
                  <a:pt x="1066927" y="71901"/>
                </a:lnTo>
                <a:lnTo>
                  <a:pt x="1039490" y="55899"/>
                </a:lnTo>
                <a:close/>
              </a:path>
              <a:path w="1067434" h="144144">
                <a:moveTo>
                  <a:pt x="1027048" y="58058"/>
                </a:moveTo>
                <a:lnTo>
                  <a:pt x="1003318" y="71901"/>
                </a:lnTo>
                <a:lnTo>
                  <a:pt x="1027048" y="85744"/>
                </a:lnTo>
                <a:lnTo>
                  <a:pt x="1027048" y="58058"/>
                </a:lnTo>
                <a:close/>
              </a:path>
              <a:path w="1067434" h="144144">
                <a:moveTo>
                  <a:pt x="1035049" y="58058"/>
                </a:moveTo>
                <a:lnTo>
                  <a:pt x="1027048" y="58058"/>
                </a:lnTo>
                <a:lnTo>
                  <a:pt x="1027048" y="85744"/>
                </a:lnTo>
                <a:lnTo>
                  <a:pt x="1035049" y="85744"/>
                </a:lnTo>
                <a:lnTo>
                  <a:pt x="1035049" y="58058"/>
                </a:lnTo>
                <a:close/>
              </a:path>
              <a:path w="1067434" h="144144">
                <a:moveTo>
                  <a:pt x="941163" y="0"/>
                </a:moveTo>
                <a:lnTo>
                  <a:pt x="935053" y="400"/>
                </a:lnTo>
                <a:lnTo>
                  <a:pt x="929538" y="3087"/>
                </a:lnTo>
                <a:lnTo>
                  <a:pt x="925321" y="7893"/>
                </a:lnTo>
                <a:lnTo>
                  <a:pt x="923268" y="13896"/>
                </a:lnTo>
                <a:lnTo>
                  <a:pt x="923655" y="20006"/>
                </a:lnTo>
                <a:lnTo>
                  <a:pt x="926304" y="25521"/>
                </a:lnTo>
                <a:lnTo>
                  <a:pt x="931037" y="29737"/>
                </a:lnTo>
                <a:lnTo>
                  <a:pt x="1003318" y="71901"/>
                </a:lnTo>
                <a:lnTo>
                  <a:pt x="1027048" y="58058"/>
                </a:lnTo>
                <a:lnTo>
                  <a:pt x="1035049" y="58058"/>
                </a:lnTo>
                <a:lnTo>
                  <a:pt x="1035049" y="55899"/>
                </a:lnTo>
                <a:lnTo>
                  <a:pt x="1039490" y="55899"/>
                </a:lnTo>
                <a:lnTo>
                  <a:pt x="947165" y="2051"/>
                </a:lnTo>
                <a:lnTo>
                  <a:pt x="941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2140" y="1322019"/>
            <a:ext cx="585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7609" y="1322019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15561" y="2743961"/>
            <a:ext cx="721360" cy="990600"/>
          </a:xfrm>
          <a:custGeom>
            <a:avLst/>
            <a:gdLst/>
            <a:ahLst/>
            <a:cxnLst/>
            <a:rect l="l" t="t" r="r" b="b"/>
            <a:pathLst>
              <a:path w="721360" h="990600">
                <a:moveTo>
                  <a:pt x="0" y="630174"/>
                </a:moveTo>
                <a:lnTo>
                  <a:pt x="180212" y="630174"/>
                </a:lnTo>
                <a:lnTo>
                  <a:pt x="180212" y="0"/>
                </a:lnTo>
                <a:lnTo>
                  <a:pt x="540638" y="0"/>
                </a:lnTo>
                <a:lnTo>
                  <a:pt x="540638" y="630174"/>
                </a:lnTo>
                <a:lnTo>
                  <a:pt x="720851" y="630174"/>
                </a:lnTo>
                <a:lnTo>
                  <a:pt x="360425" y="990600"/>
                </a:lnTo>
                <a:lnTo>
                  <a:pt x="0" y="630174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56813" y="2236978"/>
            <a:ext cx="2076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Find</a:t>
            </a:r>
            <a:r>
              <a:rPr sz="2400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Equivalent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5961" y="4572761"/>
            <a:ext cx="19812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latin typeface="Calibri"/>
                <a:cs typeface="Calibri"/>
              </a:rPr>
              <a:t>G1G2G3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29561" y="4805660"/>
            <a:ext cx="1677035" cy="144145"/>
          </a:xfrm>
          <a:custGeom>
            <a:avLst/>
            <a:gdLst/>
            <a:ahLst/>
            <a:cxnLst/>
            <a:rect l="l" t="t" r="r" b="b"/>
            <a:pathLst>
              <a:path w="1677035" h="144145">
                <a:moveTo>
                  <a:pt x="1612918" y="71901"/>
                </a:moveTo>
                <a:lnTo>
                  <a:pt x="1540637" y="114065"/>
                </a:lnTo>
                <a:lnTo>
                  <a:pt x="1535904" y="118282"/>
                </a:lnTo>
                <a:lnTo>
                  <a:pt x="1533255" y="123797"/>
                </a:lnTo>
                <a:lnTo>
                  <a:pt x="1532868" y="129907"/>
                </a:lnTo>
                <a:lnTo>
                  <a:pt x="1534922" y="135909"/>
                </a:lnTo>
                <a:lnTo>
                  <a:pt x="1539138" y="140715"/>
                </a:lnTo>
                <a:lnTo>
                  <a:pt x="1544653" y="143402"/>
                </a:lnTo>
                <a:lnTo>
                  <a:pt x="1550763" y="143803"/>
                </a:lnTo>
                <a:lnTo>
                  <a:pt x="1556765" y="141751"/>
                </a:lnTo>
                <a:lnTo>
                  <a:pt x="1649090" y="87903"/>
                </a:lnTo>
                <a:lnTo>
                  <a:pt x="1644777" y="87903"/>
                </a:lnTo>
                <a:lnTo>
                  <a:pt x="1644777" y="85744"/>
                </a:lnTo>
                <a:lnTo>
                  <a:pt x="1636649" y="85744"/>
                </a:lnTo>
                <a:lnTo>
                  <a:pt x="1612918" y="71901"/>
                </a:lnTo>
                <a:close/>
              </a:path>
              <a:path w="1677035" h="144145">
                <a:moveTo>
                  <a:pt x="1585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585486" y="87903"/>
                </a:lnTo>
                <a:lnTo>
                  <a:pt x="1612918" y="71901"/>
                </a:lnTo>
                <a:lnTo>
                  <a:pt x="1585486" y="55899"/>
                </a:lnTo>
                <a:close/>
              </a:path>
              <a:path w="1677035" h="144145">
                <a:moveTo>
                  <a:pt x="1649090" y="55899"/>
                </a:moveTo>
                <a:lnTo>
                  <a:pt x="1644777" y="55899"/>
                </a:lnTo>
                <a:lnTo>
                  <a:pt x="1644777" y="87903"/>
                </a:lnTo>
                <a:lnTo>
                  <a:pt x="1649090" y="87903"/>
                </a:lnTo>
                <a:lnTo>
                  <a:pt x="1676527" y="71901"/>
                </a:lnTo>
                <a:lnTo>
                  <a:pt x="1649090" y="55899"/>
                </a:lnTo>
                <a:close/>
              </a:path>
              <a:path w="1677035" h="144145">
                <a:moveTo>
                  <a:pt x="1636649" y="58058"/>
                </a:moveTo>
                <a:lnTo>
                  <a:pt x="1612918" y="71901"/>
                </a:lnTo>
                <a:lnTo>
                  <a:pt x="1636649" y="85744"/>
                </a:lnTo>
                <a:lnTo>
                  <a:pt x="1636649" y="58058"/>
                </a:lnTo>
                <a:close/>
              </a:path>
              <a:path w="1677035" h="144145">
                <a:moveTo>
                  <a:pt x="1644777" y="58058"/>
                </a:moveTo>
                <a:lnTo>
                  <a:pt x="1636649" y="58058"/>
                </a:lnTo>
                <a:lnTo>
                  <a:pt x="1636649" y="85744"/>
                </a:lnTo>
                <a:lnTo>
                  <a:pt x="1644777" y="85744"/>
                </a:lnTo>
                <a:lnTo>
                  <a:pt x="1644777" y="58058"/>
                </a:lnTo>
                <a:close/>
              </a:path>
              <a:path w="1677035" h="144145">
                <a:moveTo>
                  <a:pt x="1550763" y="0"/>
                </a:moveTo>
                <a:lnTo>
                  <a:pt x="1544653" y="400"/>
                </a:lnTo>
                <a:lnTo>
                  <a:pt x="1539138" y="3087"/>
                </a:lnTo>
                <a:lnTo>
                  <a:pt x="1534922" y="7893"/>
                </a:lnTo>
                <a:lnTo>
                  <a:pt x="1532868" y="13896"/>
                </a:lnTo>
                <a:lnTo>
                  <a:pt x="1533255" y="20006"/>
                </a:lnTo>
                <a:lnTo>
                  <a:pt x="1535904" y="25521"/>
                </a:lnTo>
                <a:lnTo>
                  <a:pt x="1540637" y="29737"/>
                </a:lnTo>
                <a:lnTo>
                  <a:pt x="1612918" y="71901"/>
                </a:lnTo>
                <a:lnTo>
                  <a:pt x="1636649" y="58058"/>
                </a:lnTo>
                <a:lnTo>
                  <a:pt x="1644777" y="58058"/>
                </a:lnTo>
                <a:lnTo>
                  <a:pt x="1644777" y="55899"/>
                </a:lnTo>
                <a:lnTo>
                  <a:pt x="1649090" y="55899"/>
                </a:lnTo>
                <a:lnTo>
                  <a:pt x="1556765" y="2051"/>
                </a:lnTo>
                <a:lnTo>
                  <a:pt x="1550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7161" y="4805660"/>
            <a:ext cx="1677035" cy="144145"/>
          </a:xfrm>
          <a:custGeom>
            <a:avLst/>
            <a:gdLst/>
            <a:ahLst/>
            <a:cxnLst/>
            <a:rect l="l" t="t" r="r" b="b"/>
            <a:pathLst>
              <a:path w="1677034" h="144145">
                <a:moveTo>
                  <a:pt x="1612918" y="71901"/>
                </a:moveTo>
                <a:lnTo>
                  <a:pt x="1540637" y="114065"/>
                </a:lnTo>
                <a:lnTo>
                  <a:pt x="1535904" y="118282"/>
                </a:lnTo>
                <a:lnTo>
                  <a:pt x="1533255" y="123797"/>
                </a:lnTo>
                <a:lnTo>
                  <a:pt x="1532868" y="129907"/>
                </a:lnTo>
                <a:lnTo>
                  <a:pt x="1534921" y="135909"/>
                </a:lnTo>
                <a:lnTo>
                  <a:pt x="1539138" y="140715"/>
                </a:lnTo>
                <a:lnTo>
                  <a:pt x="1544653" y="143402"/>
                </a:lnTo>
                <a:lnTo>
                  <a:pt x="1550763" y="143803"/>
                </a:lnTo>
                <a:lnTo>
                  <a:pt x="1556765" y="141751"/>
                </a:lnTo>
                <a:lnTo>
                  <a:pt x="1649090" y="87903"/>
                </a:lnTo>
                <a:lnTo>
                  <a:pt x="1644777" y="87903"/>
                </a:lnTo>
                <a:lnTo>
                  <a:pt x="1644777" y="85744"/>
                </a:lnTo>
                <a:lnTo>
                  <a:pt x="1636648" y="85744"/>
                </a:lnTo>
                <a:lnTo>
                  <a:pt x="1612918" y="71901"/>
                </a:lnTo>
                <a:close/>
              </a:path>
              <a:path w="1677034" h="144145">
                <a:moveTo>
                  <a:pt x="1585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1585486" y="87903"/>
                </a:lnTo>
                <a:lnTo>
                  <a:pt x="1612918" y="71901"/>
                </a:lnTo>
                <a:lnTo>
                  <a:pt x="1585486" y="55899"/>
                </a:lnTo>
                <a:close/>
              </a:path>
              <a:path w="1677034" h="144145">
                <a:moveTo>
                  <a:pt x="1649090" y="55899"/>
                </a:moveTo>
                <a:lnTo>
                  <a:pt x="1644777" y="55899"/>
                </a:lnTo>
                <a:lnTo>
                  <a:pt x="1644777" y="87903"/>
                </a:lnTo>
                <a:lnTo>
                  <a:pt x="1649090" y="87903"/>
                </a:lnTo>
                <a:lnTo>
                  <a:pt x="1676527" y="71901"/>
                </a:lnTo>
                <a:lnTo>
                  <a:pt x="1649090" y="55899"/>
                </a:lnTo>
                <a:close/>
              </a:path>
              <a:path w="1677034" h="144145">
                <a:moveTo>
                  <a:pt x="1636648" y="58058"/>
                </a:moveTo>
                <a:lnTo>
                  <a:pt x="1612918" y="71901"/>
                </a:lnTo>
                <a:lnTo>
                  <a:pt x="1636648" y="85744"/>
                </a:lnTo>
                <a:lnTo>
                  <a:pt x="1636648" y="58058"/>
                </a:lnTo>
                <a:close/>
              </a:path>
              <a:path w="1677034" h="144145">
                <a:moveTo>
                  <a:pt x="1644777" y="58058"/>
                </a:moveTo>
                <a:lnTo>
                  <a:pt x="1636648" y="58058"/>
                </a:lnTo>
                <a:lnTo>
                  <a:pt x="1636648" y="85744"/>
                </a:lnTo>
                <a:lnTo>
                  <a:pt x="1644777" y="85744"/>
                </a:lnTo>
                <a:lnTo>
                  <a:pt x="1644777" y="58058"/>
                </a:lnTo>
                <a:close/>
              </a:path>
              <a:path w="1677034" h="144145">
                <a:moveTo>
                  <a:pt x="1550763" y="0"/>
                </a:moveTo>
                <a:lnTo>
                  <a:pt x="1544653" y="400"/>
                </a:lnTo>
                <a:lnTo>
                  <a:pt x="1539138" y="3087"/>
                </a:lnTo>
                <a:lnTo>
                  <a:pt x="1534921" y="7893"/>
                </a:lnTo>
                <a:lnTo>
                  <a:pt x="1532868" y="13896"/>
                </a:lnTo>
                <a:lnTo>
                  <a:pt x="1533255" y="20006"/>
                </a:lnTo>
                <a:lnTo>
                  <a:pt x="1535904" y="25521"/>
                </a:lnTo>
                <a:lnTo>
                  <a:pt x="1540637" y="29737"/>
                </a:lnTo>
                <a:lnTo>
                  <a:pt x="1612918" y="71901"/>
                </a:lnTo>
                <a:lnTo>
                  <a:pt x="1636648" y="58058"/>
                </a:lnTo>
                <a:lnTo>
                  <a:pt x="1644777" y="58058"/>
                </a:lnTo>
                <a:lnTo>
                  <a:pt x="1644777" y="55899"/>
                </a:lnTo>
                <a:lnTo>
                  <a:pt x="1649090" y="55899"/>
                </a:lnTo>
                <a:lnTo>
                  <a:pt x="1556765" y="2051"/>
                </a:lnTo>
                <a:lnTo>
                  <a:pt x="1550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9644" y="4676013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95209" y="4676013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xfrm>
            <a:off x="535940" y="6418797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4071365" y="6418797"/>
            <a:ext cx="100266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 </a:t>
            </a:r>
            <a:endParaRPr spc="-10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98</a:t>
            </a:fld>
            <a:endParaRPr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5561" y="3201161"/>
            <a:ext cx="542925" cy="990600"/>
          </a:xfrm>
          <a:custGeom>
            <a:avLst/>
            <a:gdLst/>
            <a:ahLst/>
            <a:cxnLst/>
            <a:rect l="l" t="t" r="r" b="b"/>
            <a:pathLst>
              <a:path w="542925" h="990600">
                <a:moveTo>
                  <a:pt x="0" y="719327"/>
                </a:moveTo>
                <a:lnTo>
                  <a:pt x="135636" y="719327"/>
                </a:lnTo>
                <a:lnTo>
                  <a:pt x="135636" y="0"/>
                </a:lnTo>
                <a:lnTo>
                  <a:pt x="406908" y="0"/>
                </a:lnTo>
                <a:lnTo>
                  <a:pt x="406908" y="719327"/>
                </a:lnTo>
                <a:lnTo>
                  <a:pt x="542543" y="719327"/>
                </a:lnTo>
                <a:lnTo>
                  <a:pt x="271272" y="990600"/>
                </a:lnTo>
                <a:lnTo>
                  <a:pt x="0" y="719327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86761" y="1062989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170"/>
              </a:spcBef>
            </a:pPr>
            <a:r>
              <a:rPr sz="2800" spc="-10" dirty="0">
                <a:latin typeface="Calibri"/>
                <a:cs typeface="Calibri"/>
              </a:rPr>
              <a:t>G1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761" y="1062989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70"/>
              </a:spcBef>
            </a:pPr>
            <a:r>
              <a:rPr sz="2800" spc="-10" dirty="0">
                <a:latin typeface="Calibri"/>
                <a:cs typeface="Calibri"/>
              </a:rPr>
              <a:t>G2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761" y="1062989"/>
            <a:ext cx="9144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70"/>
              </a:spcBef>
            </a:pPr>
            <a:r>
              <a:rPr sz="2800" spc="-10" dirty="0">
                <a:latin typeface="Calibri"/>
                <a:cs typeface="Calibri"/>
              </a:rPr>
              <a:t>G3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1295888"/>
            <a:ext cx="915035" cy="144145"/>
          </a:xfrm>
          <a:custGeom>
            <a:avLst/>
            <a:gdLst/>
            <a:ahLst/>
            <a:cxnLst/>
            <a:rect l="l" t="t" r="r" b="b"/>
            <a:pathLst>
              <a:path w="915035" h="144144">
                <a:moveTo>
                  <a:pt x="850918" y="71901"/>
                </a:moveTo>
                <a:lnTo>
                  <a:pt x="778637" y="114065"/>
                </a:lnTo>
                <a:lnTo>
                  <a:pt x="773904" y="118282"/>
                </a:lnTo>
                <a:lnTo>
                  <a:pt x="771255" y="123797"/>
                </a:lnTo>
                <a:lnTo>
                  <a:pt x="770868" y="129907"/>
                </a:lnTo>
                <a:lnTo>
                  <a:pt x="772921" y="135909"/>
                </a:lnTo>
                <a:lnTo>
                  <a:pt x="777138" y="140715"/>
                </a:lnTo>
                <a:lnTo>
                  <a:pt x="782653" y="143402"/>
                </a:lnTo>
                <a:lnTo>
                  <a:pt x="788763" y="143803"/>
                </a:lnTo>
                <a:lnTo>
                  <a:pt x="794765" y="141751"/>
                </a:lnTo>
                <a:lnTo>
                  <a:pt x="887090" y="87903"/>
                </a:lnTo>
                <a:lnTo>
                  <a:pt x="882776" y="87903"/>
                </a:lnTo>
                <a:lnTo>
                  <a:pt x="882776" y="85744"/>
                </a:lnTo>
                <a:lnTo>
                  <a:pt x="874649" y="85744"/>
                </a:lnTo>
                <a:lnTo>
                  <a:pt x="850918" y="71901"/>
                </a:lnTo>
                <a:close/>
              </a:path>
              <a:path w="915035" h="144144">
                <a:moveTo>
                  <a:pt x="8234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823486" y="87903"/>
                </a:lnTo>
                <a:lnTo>
                  <a:pt x="850918" y="71901"/>
                </a:lnTo>
                <a:lnTo>
                  <a:pt x="823486" y="55899"/>
                </a:lnTo>
                <a:close/>
              </a:path>
              <a:path w="915035" h="144144">
                <a:moveTo>
                  <a:pt x="887090" y="55899"/>
                </a:moveTo>
                <a:lnTo>
                  <a:pt x="882776" y="55899"/>
                </a:lnTo>
                <a:lnTo>
                  <a:pt x="882776" y="87903"/>
                </a:lnTo>
                <a:lnTo>
                  <a:pt x="887090" y="87903"/>
                </a:lnTo>
                <a:lnTo>
                  <a:pt x="914526" y="71901"/>
                </a:lnTo>
                <a:lnTo>
                  <a:pt x="887090" y="55899"/>
                </a:lnTo>
                <a:close/>
              </a:path>
              <a:path w="915035" h="144144">
                <a:moveTo>
                  <a:pt x="874649" y="58058"/>
                </a:moveTo>
                <a:lnTo>
                  <a:pt x="850918" y="71901"/>
                </a:lnTo>
                <a:lnTo>
                  <a:pt x="874649" y="85744"/>
                </a:lnTo>
                <a:lnTo>
                  <a:pt x="874649" y="58058"/>
                </a:lnTo>
                <a:close/>
              </a:path>
              <a:path w="915035" h="144144">
                <a:moveTo>
                  <a:pt x="882776" y="58058"/>
                </a:moveTo>
                <a:lnTo>
                  <a:pt x="874649" y="58058"/>
                </a:lnTo>
                <a:lnTo>
                  <a:pt x="874649" y="85744"/>
                </a:lnTo>
                <a:lnTo>
                  <a:pt x="882776" y="85744"/>
                </a:lnTo>
                <a:lnTo>
                  <a:pt x="882776" y="58058"/>
                </a:lnTo>
                <a:close/>
              </a:path>
              <a:path w="915035" h="144144">
                <a:moveTo>
                  <a:pt x="788763" y="0"/>
                </a:moveTo>
                <a:lnTo>
                  <a:pt x="782653" y="400"/>
                </a:lnTo>
                <a:lnTo>
                  <a:pt x="777138" y="3087"/>
                </a:lnTo>
                <a:lnTo>
                  <a:pt x="772921" y="7893"/>
                </a:lnTo>
                <a:lnTo>
                  <a:pt x="770868" y="13896"/>
                </a:lnTo>
                <a:lnTo>
                  <a:pt x="771255" y="20006"/>
                </a:lnTo>
                <a:lnTo>
                  <a:pt x="773904" y="25521"/>
                </a:lnTo>
                <a:lnTo>
                  <a:pt x="778637" y="29737"/>
                </a:lnTo>
                <a:lnTo>
                  <a:pt x="850918" y="71901"/>
                </a:lnTo>
                <a:lnTo>
                  <a:pt x="874649" y="58058"/>
                </a:lnTo>
                <a:lnTo>
                  <a:pt x="882776" y="58058"/>
                </a:lnTo>
                <a:lnTo>
                  <a:pt x="882776" y="55899"/>
                </a:lnTo>
                <a:lnTo>
                  <a:pt x="887090" y="55899"/>
                </a:lnTo>
                <a:lnTo>
                  <a:pt x="794765" y="2051"/>
                </a:lnTo>
                <a:lnTo>
                  <a:pt x="7887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01161" y="1295888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4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4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4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4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4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4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5161" y="1295888"/>
            <a:ext cx="610235" cy="144145"/>
          </a:xfrm>
          <a:custGeom>
            <a:avLst/>
            <a:gdLst/>
            <a:ahLst/>
            <a:cxnLst/>
            <a:rect l="l" t="t" r="r" b="b"/>
            <a:pathLst>
              <a:path w="610235" h="144144">
                <a:moveTo>
                  <a:pt x="546118" y="71901"/>
                </a:moveTo>
                <a:lnTo>
                  <a:pt x="473837" y="114065"/>
                </a:lnTo>
                <a:lnTo>
                  <a:pt x="469104" y="118282"/>
                </a:lnTo>
                <a:lnTo>
                  <a:pt x="466455" y="123797"/>
                </a:lnTo>
                <a:lnTo>
                  <a:pt x="466068" y="129907"/>
                </a:lnTo>
                <a:lnTo>
                  <a:pt x="468122" y="135909"/>
                </a:lnTo>
                <a:lnTo>
                  <a:pt x="472338" y="140715"/>
                </a:lnTo>
                <a:lnTo>
                  <a:pt x="477853" y="143402"/>
                </a:lnTo>
                <a:lnTo>
                  <a:pt x="483963" y="143803"/>
                </a:lnTo>
                <a:lnTo>
                  <a:pt x="489965" y="141751"/>
                </a:lnTo>
                <a:lnTo>
                  <a:pt x="582290" y="87903"/>
                </a:lnTo>
                <a:lnTo>
                  <a:pt x="577976" y="87903"/>
                </a:lnTo>
                <a:lnTo>
                  <a:pt x="577976" y="85744"/>
                </a:lnTo>
                <a:lnTo>
                  <a:pt x="569849" y="85744"/>
                </a:lnTo>
                <a:lnTo>
                  <a:pt x="546118" y="71901"/>
                </a:lnTo>
                <a:close/>
              </a:path>
              <a:path w="610235" h="144144">
                <a:moveTo>
                  <a:pt x="5186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18686" y="87903"/>
                </a:lnTo>
                <a:lnTo>
                  <a:pt x="546118" y="71901"/>
                </a:lnTo>
                <a:lnTo>
                  <a:pt x="518686" y="55899"/>
                </a:lnTo>
                <a:close/>
              </a:path>
              <a:path w="610235" h="144144">
                <a:moveTo>
                  <a:pt x="582290" y="55899"/>
                </a:moveTo>
                <a:lnTo>
                  <a:pt x="577976" y="55899"/>
                </a:lnTo>
                <a:lnTo>
                  <a:pt x="577976" y="87903"/>
                </a:lnTo>
                <a:lnTo>
                  <a:pt x="582290" y="87903"/>
                </a:lnTo>
                <a:lnTo>
                  <a:pt x="609726" y="71901"/>
                </a:lnTo>
                <a:lnTo>
                  <a:pt x="582290" y="55899"/>
                </a:lnTo>
                <a:close/>
              </a:path>
              <a:path w="610235" h="144144">
                <a:moveTo>
                  <a:pt x="569849" y="58058"/>
                </a:moveTo>
                <a:lnTo>
                  <a:pt x="546118" y="71901"/>
                </a:lnTo>
                <a:lnTo>
                  <a:pt x="569849" y="85744"/>
                </a:lnTo>
                <a:lnTo>
                  <a:pt x="569849" y="58058"/>
                </a:lnTo>
                <a:close/>
              </a:path>
              <a:path w="610235" h="144144">
                <a:moveTo>
                  <a:pt x="577976" y="58058"/>
                </a:moveTo>
                <a:lnTo>
                  <a:pt x="569849" y="58058"/>
                </a:lnTo>
                <a:lnTo>
                  <a:pt x="569849" y="85744"/>
                </a:lnTo>
                <a:lnTo>
                  <a:pt x="577976" y="85744"/>
                </a:lnTo>
                <a:lnTo>
                  <a:pt x="577976" y="58058"/>
                </a:lnTo>
                <a:close/>
              </a:path>
              <a:path w="610235" h="144144">
                <a:moveTo>
                  <a:pt x="483963" y="0"/>
                </a:moveTo>
                <a:lnTo>
                  <a:pt x="477853" y="400"/>
                </a:lnTo>
                <a:lnTo>
                  <a:pt x="472338" y="3087"/>
                </a:lnTo>
                <a:lnTo>
                  <a:pt x="468122" y="7893"/>
                </a:lnTo>
                <a:lnTo>
                  <a:pt x="466068" y="13896"/>
                </a:lnTo>
                <a:lnTo>
                  <a:pt x="466455" y="20006"/>
                </a:lnTo>
                <a:lnTo>
                  <a:pt x="469104" y="25521"/>
                </a:lnTo>
                <a:lnTo>
                  <a:pt x="473837" y="29737"/>
                </a:lnTo>
                <a:lnTo>
                  <a:pt x="546118" y="71901"/>
                </a:lnTo>
                <a:lnTo>
                  <a:pt x="569849" y="58058"/>
                </a:lnTo>
                <a:lnTo>
                  <a:pt x="577976" y="58058"/>
                </a:lnTo>
                <a:lnTo>
                  <a:pt x="577976" y="55899"/>
                </a:lnTo>
                <a:lnTo>
                  <a:pt x="582290" y="55899"/>
                </a:lnTo>
                <a:lnTo>
                  <a:pt x="489965" y="2051"/>
                </a:lnTo>
                <a:lnTo>
                  <a:pt x="483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9161" y="1295888"/>
            <a:ext cx="1067435" cy="144145"/>
          </a:xfrm>
          <a:custGeom>
            <a:avLst/>
            <a:gdLst/>
            <a:ahLst/>
            <a:cxnLst/>
            <a:rect l="l" t="t" r="r" b="b"/>
            <a:pathLst>
              <a:path w="1067434" h="144144">
                <a:moveTo>
                  <a:pt x="1003318" y="71901"/>
                </a:moveTo>
                <a:lnTo>
                  <a:pt x="931037" y="114065"/>
                </a:lnTo>
                <a:lnTo>
                  <a:pt x="926304" y="118282"/>
                </a:lnTo>
                <a:lnTo>
                  <a:pt x="923655" y="123797"/>
                </a:lnTo>
                <a:lnTo>
                  <a:pt x="923268" y="129907"/>
                </a:lnTo>
                <a:lnTo>
                  <a:pt x="925321" y="135909"/>
                </a:lnTo>
                <a:lnTo>
                  <a:pt x="929538" y="140715"/>
                </a:lnTo>
                <a:lnTo>
                  <a:pt x="935053" y="143402"/>
                </a:lnTo>
                <a:lnTo>
                  <a:pt x="941163" y="143803"/>
                </a:lnTo>
                <a:lnTo>
                  <a:pt x="947165" y="141751"/>
                </a:lnTo>
                <a:lnTo>
                  <a:pt x="1039490" y="87903"/>
                </a:lnTo>
                <a:lnTo>
                  <a:pt x="1035049" y="87903"/>
                </a:lnTo>
                <a:lnTo>
                  <a:pt x="1035049" y="85744"/>
                </a:lnTo>
                <a:lnTo>
                  <a:pt x="1027048" y="85744"/>
                </a:lnTo>
                <a:lnTo>
                  <a:pt x="1003318" y="71901"/>
                </a:lnTo>
                <a:close/>
              </a:path>
              <a:path w="1067434" h="144144">
                <a:moveTo>
                  <a:pt x="975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975886" y="87903"/>
                </a:lnTo>
                <a:lnTo>
                  <a:pt x="1003318" y="71901"/>
                </a:lnTo>
                <a:lnTo>
                  <a:pt x="975886" y="55899"/>
                </a:lnTo>
                <a:close/>
              </a:path>
              <a:path w="1067434" h="144144">
                <a:moveTo>
                  <a:pt x="1039490" y="55899"/>
                </a:moveTo>
                <a:lnTo>
                  <a:pt x="1035049" y="55899"/>
                </a:lnTo>
                <a:lnTo>
                  <a:pt x="1035049" y="87903"/>
                </a:lnTo>
                <a:lnTo>
                  <a:pt x="1039490" y="87903"/>
                </a:lnTo>
                <a:lnTo>
                  <a:pt x="1066927" y="71901"/>
                </a:lnTo>
                <a:lnTo>
                  <a:pt x="1039490" y="55899"/>
                </a:lnTo>
                <a:close/>
              </a:path>
              <a:path w="1067434" h="144144">
                <a:moveTo>
                  <a:pt x="1027048" y="58058"/>
                </a:moveTo>
                <a:lnTo>
                  <a:pt x="1003318" y="71901"/>
                </a:lnTo>
                <a:lnTo>
                  <a:pt x="1027048" y="85744"/>
                </a:lnTo>
                <a:lnTo>
                  <a:pt x="1027048" y="58058"/>
                </a:lnTo>
                <a:close/>
              </a:path>
              <a:path w="1067434" h="144144">
                <a:moveTo>
                  <a:pt x="1035049" y="58058"/>
                </a:moveTo>
                <a:lnTo>
                  <a:pt x="1027048" y="58058"/>
                </a:lnTo>
                <a:lnTo>
                  <a:pt x="1027048" y="85744"/>
                </a:lnTo>
                <a:lnTo>
                  <a:pt x="1035049" y="85744"/>
                </a:lnTo>
                <a:lnTo>
                  <a:pt x="1035049" y="58058"/>
                </a:lnTo>
                <a:close/>
              </a:path>
              <a:path w="1067434" h="144144">
                <a:moveTo>
                  <a:pt x="941163" y="0"/>
                </a:moveTo>
                <a:lnTo>
                  <a:pt x="935053" y="400"/>
                </a:lnTo>
                <a:lnTo>
                  <a:pt x="929538" y="3087"/>
                </a:lnTo>
                <a:lnTo>
                  <a:pt x="925321" y="7893"/>
                </a:lnTo>
                <a:lnTo>
                  <a:pt x="923268" y="13896"/>
                </a:lnTo>
                <a:lnTo>
                  <a:pt x="923655" y="20006"/>
                </a:lnTo>
                <a:lnTo>
                  <a:pt x="926304" y="25521"/>
                </a:lnTo>
                <a:lnTo>
                  <a:pt x="931037" y="29737"/>
                </a:lnTo>
                <a:lnTo>
                  <a:pt x="1003318" y="71901"/>
                </a:lnTo>
                <a:lnTo>
                  <a:pt x="1027048" y="58058"/>
                </a:lnTo>
                <a:lnTo>
                  <a:pt x="1035049" y="58058"/>
                </a:lnTo>
                <a:lnTo>
                  <a:pt x="1035049" y="55899"/>
                </a:lnTo>
                <a:lnTo>
                  <a:pt x="1039490" y="55899"/>
                </a:lnTo>
                <a:lnTo>
                  <a:pt x="947165" y="2051"/>
                </a:lnTo>
                <a:lnTo>
                  <a:pt x="941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2140" y="1169619"/>
            <a:ext cx="585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4881" y="1093723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58060" y="1372361"/>
            <a:ext cx="144145" cy="909955"/>
          </a:xfrm>
          <a:custGeom>
            <a:avLst/>
            <a:gdLst/>
            <a:ahLst/>
            <a:cxnLst/>
            <a:rect l="l" t="t" r="r" b="b"/>
            <a:pathLst>
              <a:path w="144145" h="909955">
                <a:moveTo>
                  <a:pt x="13896" y="766044"/>
                </a:moveTo>
                <a:lnTo>
                  <a:pt x="7893" y="768096"/>
                </a:lnTo>
                <a:lnTo>
                  <a:pt x="3087" y="772314"/>
                </a:lnTo>
                <a:lnTo>
                  <a:pt x="400" y="777843"/>
                </a:lnTo>
                <a:lnTo>
                  <a:pt x="0" y="783990"/>
                </a:lnTo>
                <a:lnTo>
                  <a:pt x="2051" y="790066"/>
                </a:lnTo>
                <a:lnTo>
                  <a:pt x="71901" y="909701"/>
                </a:lnTo>
                <a:lnTo>
                  <a:pt x="90439" y="877951"/>
                </a:lnTo>
                <a:lnTo>
                  <a:pt x="55899" y="877951"/>
                </a:lnTo>
                <a:lnTo>
                  <a:pt x="55899" y="818787"/>
                </a:lnTo>
                <a:lnTo>
                  <a:pt x="29737" y="773938"/>
                </a:lnTo>
                <a:lnTo>
                  <a:pt x="25521" y="769131"/>
                </a:lnTo>
                <a:lnTo>
                  <a:pt x="20006" y="766445"/>
                </a:lnTo>
                <a:lnTo>
                  <a:pt x="13896" y="766044"/>
                </a:lnTo>
                <a:close/>
              </a:path>
              <a:path w="144145" h="909955">
                <a:moveTo>
                  <a:pt x="55899" y="818787"/>
                </a:moveTo>
                <a:lnTo>
                  <a:pt x="55899" y="877951"/>
                </a:lnTo>
                <a:lnTo>
                  <a:pt x="87903" y="877951"/>
                </a:lnTo>
                <a:lnTo>
                  <a:pt x="87903" y="869950"/>
                </a:lnTo>
                <a:lnTo>
                  <a:pt x="58058" y="869950"/>
                </a:lnTo>
                <a:lnTo>
                  <a:pt x="71901" y="846219"/>
                </a:lnTo>
                <a:lnTo>
                  <a:pt x="55899" y="818787"/>
                </a:lnTo>
                <a:close/>
              </a:path>
              <a:path w="144145" h="909955">
                <a:moveTo>
                  <a:pt x="131079" y="766445"/>
                </a:moveTo>
                <a:lnTo>
                  <a:pt x="123797" y="766445"/>
                </a:lnTo>
                <a:lnTo>
                  <a:pt x="118282" y="769131"/>
                </a:lnTo>
                <a:lnTo>
                  <a:pt x="114065" y="773938"/>
                </a:lnTo>
                <a:lnTo>
                  <a:pt x="87903" y="818787"/>
                </a:lnTo>
                <a:lnTo>
                  <a:pt x="87903" y="877951"/>
                </a:lnTo>
                <a:lnTo>
                  <a:pt x="90439" y="877951"/>
                </a:lnTo>
                <a:lnTo>
                  <a:pt x="141751" y="790066"/>
                </a:lnTo>
                <a:lnTo>
                  <a:pt x="143803" y="783990"/>
                </a:lnTo>
                <a:lnTo>
                  <a:pt x="143402" y="777843"/>
                </a:lnTo>
                <a:lnTo>
                  <a:pt x="140715" y="772314"/>
                </a:lnTo>
                <a:lnTo>
                  <a:pt x="135909" y="768096"/>
                </a:lnTo>
                <a:lnTo>
                  <a:pt x="131079" y="766445"/>
                </a:lnTo>
                <a:close/>
              </a:path>
              <a:path w="144145" h="909955">
                <a:moveTo>
                  <a:pt x="71901" y="846219"/>
                </a:moveTo>
                <a:lnTo>
                  <a:pt x="58058" y="869950"/>
                </a:lnTo>
                <a:lnTo>
                  <a:pt x="85744" y="869950"/>
                </a:lnTo>
                <a:lnTo>
                  <a:pt x="71901" y="846219"/>
                </a:lnTo>
                <a:close/>
              </a:path>
              <a:path w="144145" h="909955">
                <a:moveTo>
                  <a:pt x="87903" y="818787"/>
                </a:moveTo>
                <a:lnTo>
                  <a:pt x="71901" y="846219"/>
                </a:lnTo>
                <a:lnTo>
                  <a:pt x="85744" y="869950"/>
                </a:lnTo>
                <a:lnTo>
                  <a:pt x="87903" y="869950"/>
                </a:lnTo>
                <a:lnTo>
                  <a:pt x="87903" y="818787"/>
                </a:lnTo>
                <a:close/>
              </a:path>
              <a:path w="144145" h="909955">
                <a:moveTo>
                  <a:pt x="87903" y="0"/>
                </a:moveTo>
                <a:lnTo>
                  <a:pt x="55899" y="0"/>
                </a:lnTo>
                <a:lnTo>
                  <a:pt x="55899" y="818787"/>
                </a:lnTo>
                <a:lnTo>
                  <a:pt x="71901" y="846219"/>
                </a:lnTo>
                <a:lnTo>
                  <a:pt x="87903" y="818787"/>
                </a:lnTo>
                <a:lnTo>
                  <a:pt x="87903" y="0"/>
                </a:lnTo>
                <a:close/>
              </a:path>
              <a:path w="144145" h="909955">
                <a:moveTo>
                  <a:pt x="129907" y="766044"/>
                </a:moveTo>
                <a:lnTo>
                  <a:pt x="131079" y="766445"/>
                </a:lnTo>
                <a:lnTo>
                  <a:pt x="123797" y="766445"/>
                </a:lnTo>
                <a:lnTo>
                  <a:pt x="129907" y="766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6434" y="2210288"/>
            <a:ext cx="534035" cy="144145"/>
          </a:xfrm>
          <a:custGeom>
            <a:avLst/>
            <a:gdLst/>
            <a:ahLst/>
            <a:cxnLst/>
            <a:rect l="l" t="t" r="r" b="b"/>
            <a:pathLst>
              <a:path w="534035" h="144144">
                <a:moveTo>
                  <a:pt x="125763" y="0"/>
                </a:moveTo>
                <a:lnTo>
                  <a:pt x="119761" y="2051"/>
                </a:lnTo>
                <a:lnTo>
                  <a:pt x="0" y="71901"/>
                </a:lnTo>
                <a:lnTo>
                  <a:pt x="119761" y="141751"/>
                </a:lnTo>
                <a:lnTo>
                  <a:pt x="125763" y="143803"/>
                </a:lnTo>
                <a:lnTo>
                  <a:pt x="131873" y="143402"/>
                </a:lnTo>
                <a:lnTo>
                  <a:pt x="137388" y="140715"/>
                </a:lnTo>
                <a:lnTo>
                  <a:pt x="141604" y="135909"/>
                </a:lnTo>
                <a:lnTo>
                  <a:pt x="143658" y="129907"/>
                </a:lnTo>
                <a:lnTo>
                  <a:pt x="143271" y="123797"/>
                </a:lnTo>
                <a:lnTo>
                  <a:pt x="140622" y="118282"/>
                </a:lnTo>
                <a:lnTo>
                  <a:pt x="135889" y="114065"/>
                </a:lnTo>
                <a:lnTo>
                  <a:pt x="91040" y="87903"/>
                </a:lnTo>
                <a:lnTo>
                  <a:pt x="31750" y="87903"/>
                </a:lnTo>
                <a:lnTo>
                  <a:pt x="31750" y="55899"/>
                </a:lnTo>
                <a:lnTo>
                  <a:pt x="91040" y="55899"/>
                </a:lnTo>
                <a:lnTo>
                  <a:pt x="135889" y="29737"/>
                </a:lnTo>
                <a:lnTo>
                  <a:pt x="140622" y="25521"/>
                </a:lnTo>
                <a:lnTo>
                  <a:pt x="143271" y="20006"/>
                </a:lnTo>
                <a:lnTo>
                  <a:pt x="143658" y="13896"/>
                </a:lnTo>
                <a:lnTo>
                  <a:pt x="141604" y="7893"/>
                </a:lnTo>
                <a:lnTo>
                  <a:pt x="137388" y="3087"/>
                </a:lnTo>
                <a:lnTo>
                  <a:pt x="131873" y="400"/>
                </a:lnTo>
                <a:lnTo>
                  <a:pt x="125763" y="0"/>
                </a:lnTo>
                <a:close/>
              </a:path>
              <a:path w="534035" h="144144">
                <a:moveTo>
                  <a:pt x="91040" y="55899"/>
                </a:moveTo>
                <a:lnTo>
                  <a:pt x="31750" y="55899"/>
                </a:lnTo>
                <a:lnTo>
                  <a:pt x="31750" y="87903"/>
                </a:lnTo>
                <a:lnTo>
                  <a:pt x="91040" y="87903"/>
                </a:lnTo>
                <a:lnTo>
                  <a:pt x="87339" y="85744"/>
                </a:lnTo>
                <a:lnTo>
                  <a:pt x="39877" y="85744"/>
                </a:lnTo>
                <a:lnTo>
                  <a:pt x="39877" y="58058"/>
                </a:lnTo>
                <a:lnTo>
                  <a:pt x="87339" y="58058"/>
                </a:lnTo>
                <a:lnTo>
                  <a:pt x="91040" y="55899"/>
                </a:lnTo>
                <a:close/>
              </a:path>
              <a:path w="534035" h="144144">
                <a:moveTo>
                  <a:pt x="533526" y="55899"/>
                </a:moveTo>
                <a:lnTo>
                  <a:pt x="91040" y="55899"/>
                </a:lnTo>
                <a:lnTo>
                  <a:pt x="63608" y="71901"/>
                </a:lnTo>
                <a:lnTo>
                  <a:pt x="91040" y="87903"/>
                </a:lnTo>
                <a:lnTo>
                  <a:pt x="533526" y="87903"/>
                </a:lnTo>
                <a:lnTo>
                  <a:pt x="533526" y="55899"/>
                </a:lnTo>
                <a:close/>
              </a:path>
              <a:path w="534035" h="144144">
                <a:moveTo>
                  <a:pt x="39877" y="58058"/>
                </a:moveTo>
                <a:lnTo>
                  <a:pt x="39877" y="85744"/>
                </a:lnTo>
                <a:lnTo>
                  <a:pt x="63608" y="71901"/>
                </a:lnTo>
                <a:lnTo>
                  <a:pt x="39877" y="58058"/>
                </a:lnTo>
                <a:close/>
              </a:path>
              <a:path w="534035" h="144144">
                <a:moveTo>
                  <a:pt x="63608" y="71901"/>
                </a:moveTo>
                <a:lnTo>
                  <a:pt x="39877" y="85744"/>
                </a:lnTo>
                <a:lnTo>
                  <a:pt x="87339" y="85744"/>
                </a:lnTo>
                <a:lnTo>
                  <a:pt x="63608" y="71901"/>
                </a:lnTo>
                <a:close/>
              </a:path>
              <a:path w="534035" h="144144">
                <a:moveTo>
                  <a:pt x="87339" y="58058"/>
                </a:moveTo>
                <a:lnTo>
                  <a:pt x="39877" y="58058"/>
                </a:lnTo>
                <a:lnTo>
                  <a:pt x="63608" y="71901"/>
                </a:lnTo>
                <a:lnTo>
                  <a:pt x="87339" y="5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08375" y="2084578"/>
            <a:ext cx="2101215" cy="1077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R1(s)</a:t>
            </a:r>
            <a:endParaRPr sz="2400">
              <a:latin typeface="Tahoma"/>
              <a:cs typeface="Tahoma"/>
            </a:endParaRPr>
          </a:p>
          <a:p>
            <a:pPr marL="36830">
              <a:lnSpc>
                <a:spcPct val="100000"/>
              </a:lnSpc>
              <a:spcBef>
                <a:spcPts val="2520"/>
              </a:spcBef>
            </a:pP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Find</a:t>
            </a:r>
            <a:r>
              <a:rPr sz="24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Equivalent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161" y="4953761"/>
            <a:ext cx="198120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461645">
              <a:lnSpc>
                <a:spcPct val="100000"/>
              </a:lnSpc>
              <a:spcBef>
                <a:spcPts val="175"/>
              </a:spcBef>
            </a:pPr>
            <a:r>
              <a:rPr sz="2800" spc="-10" dirty="0">
                <a:latin typeface="Calibri"/>
                <a:cs typeface="Calibri"/>
              </a:rPr>
              <a:t>G1G2G3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9361" y="5186660"/>
            <a:ext cx="686435" cy="144145"/>
          </a:xfrm>
          <a:custGeom>
            <a:avLst/>
            <a:gdLst/>
            <a:ahLst/>
            <a:cxnLst/>
            <a:rect l="l" t="t" r="r" b="b"/>
            <a:pathLst>
              <a:path w="686435" h="144145">
                <a:moveTo>
                  <a:pt x="622318" y="71901"/>
                </a:moveTo>
                <a:lnTo>
                  <a:pt x="550037" y="114065"/>
                </a:lnTo>
                <a:lnTo>
                  <a:pt x="545291" y="118282"/>
                </a:lnTo>
                <a:lnTo>
                  <a:pt x="542626" y="123797"/>
                </a:lnTo>
                <a:lnTo>
                  <a:pt x="542228" y="129907"/>
                </a:lnTo>
                <a:lnTo>
                  <a:pt x="544283" y="135909"/>
                </a:lnTo>
                <a:lnTo>
                  <a:pt x="548504" y="140715"/>
                </a:lnTo>
                <a:lnTo>
                  <a:pt x="554029" y="143402"/>
                </a:lnTo>
                <a:lnTo>
                  <a:pt x="560151" y="143803"/>
                </a:lnTo>
                <a:lnTo>
                  <a:pt x="566166" y="141751"/>
                </a:lnTo>
                <a:lnTo>
                  <a:pt x="658451" y="87903"/>
                </a:lnTo>
                <a:lnTo>
                  <a:pt x="654113" y="87903"/>
                </a:lnTo>
                <a:lnTo>
                  <a:pt x="654113" y="85744"/>
                </a:lnTo>
                <a:lnTo>
                  <a:pt x="646049" y="85744"/>
                </a:lnTo>
                <a:lnTo>
                  <a:pt x="622318" y="71901"/>
                </a:lnTo>
                <a:close/>
              </a:path>
              <a:path w="686435" h="144145">
                <a:moveTo>
                  <a:pt x="5948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594886" y="87903"/>
                </a:lnTo>
                <a:lnTo>
                  <a:pt x="622318" y="71901"/>
                </a:lnTo>
                <a:lnTo>
                  <a:pt x="594886" y="55899"/>
                </a:lnTo>
                <a:close/>
              </a:path>
              <a:path w="686435" h="144145">
                <a:moveTo>
                  <a:pt x="658451" y="55899"/>
                </a:moveTo>
                <a:lnTo>
                  <a:pt x="654113" y="55899"/>
                </a:lnTo>
                <a:lnTo>
                  <a:pt x="654113" y="87903"/>
                </a:lnTo>
                <a:lnTo>
                  <a:pt x="658451" y="87903"/>
                </a:lnTo>
                <a:lnTo>
                  <a:pt x="685876" y="71901"/>
                </a:lnTo>
                <a:lnTo>
                  <a:pt x="658451" y="55899"/>
                </a:lnTo>
                <a:close/>
              </a:path>
              <a:path w="686435" h="144145">
                <a:moveTo>
                  <a:pt x="646049" y="58058"/>
                </a:moveTo>
                <a:lnTo>
                  <a:pt x="622318" y="71901"/>
                </a:lnTo>
                <a:lnTo>
                  <a:pt x="646049" y="85744"/>
                </a:lnTo>
                <a:lnTo>
                  <a:pt x="646049" y="58058"/>
                </a:lnTo>
                <a:close/>
              </a:path>
              <a:path w="686435" h="144145">
                <a:moveTo>
                  <a:pt x="654113" y="58058"/>
                </a:moveTo>
                <a:lnTo>
                  <a:pt x="646049" y="58058"/>
                </a:lnTo>
                <a:lnTo>
                  <a:pt x="646049" y="85744"/>
                </a:lnTo>
                <a:lnTo>
                  <a:pt x="654113" y="85744"/>
                </a:lnTo>
                <a:lnTo>
                  <a:pt x="654113" y="58058"/>
                </a:lnTo>
                <a:close/>
              </a:path>
              <a:path w="686435" h="144145">
                <a:moveTo>
                  <a:pt x="560151" y="0"/>
                </a:moveTo>
                <a:lnTo>
                  <a:pt x="554029" y="400"/>
                </a:lnTo>
                <a:lnTo>
                  <a:pt x="548504" y="3087"/>
                </a:lnTo>
                <a:lnTo>
                  <a:pt x="544283" y="7893"/>
                </a:lnTo>
                <a:lnTo>
                  <a:pt x="542228" y="13896"/>
                </a:lnTo>
                <a:lnTo>
                  <a:pt x="542626" y="20006"/>
                </a:lnTo>
                <a:lnTo>
                  <a:pt x="545291" y="25521"/>
                </a:lnTo>
                <a:lnTo>
                  <a:pt x="550037" y="29737"/>
                </a:lnTo>
                <a:lnTo>
                  <a:pt x="622318" y="71901"/>
                </a:lnTo>
                <a:lnTo>
                  <a:pt x="646049" y="58058"/>
                </a:lnTo>
                <a:lnTo>
                  <a:pt x="654113" y="58058"/>
                </a:lnTo>
                <a:lnTo>
                  <a:pt x="654113" y="55899"/>
                </a:lnTo>
                <a:lnTo>
                  <a:pt x="658451" y="55899"/>
                </a:lnTo>
                <a:lnTo>
                  <a:pt x="566166" y="2051"/>
                </a:lnTo>
                <a:lnTo>
                  <a:pt x="560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96361" y="5186660"/>
            <a:ext cx="838835" cy="144145"/>
          </a:xfrm>
          <a:custGeom>
            <a:avLst/>
            <a:gdLst/>
            <a:ahLst/>
            <a:cxnLst/>
            <a:rect l="l" t="t" r="r" b="b"/>
            <a:pathLst>
              <a:path w="838835" h="144145">
                <a:moveTo>
                  <a:pt x="774718" y="71901"/>
                </a:moveTo>
                <a:lnTo>
                  <a:pt x="702437" y="114065"/>
                </a:lnTo>
                <a:lnTo>
                  <a:pt x="697704" y="118282"/>
                </a:lnTo>
                <a:lnTo>
                  <a:pt x="695055" y="123797"/>
                </a:lnTo>
                <a:lnTo>
                  <a:pt x="694668" y="129907"/>
                </a:lnTo>
                <a:lnTo>
                  <a:pt x="696722" y="135909"/>
                </a:lnTo>
                <a:lnTo>
                  <a:pt x="700938" y="140715"/>
                </a:lnTo>
                <a:lnTo>
                  <a:pt x="706453" y="143402"/>
                </a:lnTo>
                <a:lnTo>
                  <a:pt x="712563" y="143803"/>
                </a:lnTo>
                <a:lnTo>
                  <a:pt x="718565" y="141751"/>
                </a:lnTo>
                <a:lnTo>
                  <a:pt x="810890" y="87903"/>
                </a:lnTo>
                <a:lnTo>
                  <a:pt x="806576" y="87903"/>
                </a:lnTo>
                <a:lnTo>
                  <a:pt x="806576" y="85744"/>
                </a:lnTo>
                <a:lnTo>
                  <a:pt x="798449" y="85744"/>
                </a:lnTo>
                <a:lnTo>
                  <a:pt x="774718" y="71901"/>
                </a:lnTo>
                <a:close/>
              </a:path>
              <a:path w="838835" h="144145">
                <a:moveTo>
                  <a:pt x="7472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747286" y="87903"/>
                </a:lnTo>
                <a:lnTo>
                  <a:pt x="774718" y="71901"/>
                </a:lnTo>
                <a:lnTo>
                  <a:pt x="747286" y="55899"/>
                </a:lnTo>
                <a:close/>
              </a:path>
              <a:path w="838835" h="144145">
                <a:moveTo>
                  <a:pt x="810890" y="55899"/>
                </a:moveTo>
                <a:lnTo>
                  <a:pt x="806576" y="55899"/>
                </a:lnTo>
                <a:lnTo>
                  <a:pt x="806576" y="87903"/>
                </a:lnTo>
                <a:lnTo>
                  <a:pt x="810890" y="87903"/>
                </a:lnTo>
                <a:lnTo>
                  <a:pt x="838326" y="71901"/>
                </a:lnTo>
                <a:lnTo>
                  <a:pt x="810890" y="55899"/>
                </a:lnTo>
                <a:close/>
              </a:path>
              <a:path w="838835" h="144145">
                <a:moveTo>
                  <a:pt x="798449" y="58058"/>
                </a:moveTo>
                <a:lnTo>
                  <a:pt x="774718" y="71901"/>
                </a:lnTo>
                <a:lnTo>
                  <a:pt x="798449" y="85744"/>
                </a:lnTo>
                <a:lnTo>
                  <a:pt x="798449" y="58058"/>
                </a:lnTo>
                <a:close/>
              </a:path>
              <a:path w="838835" h="144145">
                <a:moveTo>
                  <a:pt x="806576" y="58058"/>
                </a:moveTo>
                <a:lnTo>
                  <a:pt x="798449" y="58058"/>
                </a:lnTo>
                <a:lnTo>
                  <a:pt x="798449" y="85744"/>
                </a:lnTo>
                <a:lnTo>
                  <a:pt x="806576" y="85744"/>
                </a:lnTo>
                <a:lnTo>
                  <a:pt x="806576" y="58058"/>
                </a:lnTo>
                <a:close/>
              </a:path>
              <a:path w="838835" h="144145">
                <a:moveTo>
                  <a:pt x="712563" y="0"/>
                </a:moveTo>
                <a:lnTo>
                  <a:pt x="706453" y="400"/>
                </a:lnTo>
                <a:lnTo>
                  <a:pt x="700938" y="3087"/>
                </a:lnTo>
                <a:lnTo>
                  <a:pt x="696722" y="7893"/>
                </a:lnTo>
                <a:lnTo>
                  <a:pt x="694668" y="13896"/>
                </a:lnTo>
                <a:lnTo>
                  <a:pt x="695055" y="20006"/>
                </a:lnTo>
                <a:lnTo>
                  <a:pt x="697704" y="25521"/>
                </a:lnTo>
                <a:lnTo>
                  <a:pt x="702437" y="29737"/>
                </a:lnTo>
                <a:lnTo>
                  <a:pt x="774718" y="71901"/>
                </a:lnTo>
                <a:lnTo>
                  <a:pt x="798449" y="58058"/>
                </a:lnTo>
                <a:lnTo>
                  <a:pt x="806576" y="58058"/>
                </a:lnTo>
                <a:lnTo>
                  <a:pt x="806576" y="55899"/>
                </a:lnTo>
                <a:lnTo>
                  <a:pt x="810890" y="55899"/>
                </a:lnTo>
                <a:lnTo>
                  <a:pt x="718565" y="2051"/>
                </a:lnTo>
                <a:lnTo>
                  <a:pt x="712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1140" y="4832680"/>
            <a:ext cx="585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74594" y="4832680"/>
            <a:ext cx="5791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2762" y="4191761"/>
            <a:ext cx="2438400" cy="2362200"/>
          </a:xfrm>
          <a:custGeom>
            <a:avLst/>
            <a:gdLst/>
            <a:ahLst/>
            <a:cxnLst/>
            <a:rect l="l" t="t" r="r" b="b"/>
            <a:pathLst>
              <a:path w="2438400" h="2362200">
                <a:moveTo>
                  <a:pt x="0" y="0"/>
                </a:moveTo>
                <a:lnTo>
                  <a:pt x="2438400" y="236220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2762" y="4191761"/>
            <a:ext cx="2133600" cy="2362200"/>
          </a:xfrm>
          <a:custGeom>
            <a:avLst/>
            <a:gdLst/>
            <a:ahLst/>
            <a:cxnLst/>
            <a:rect l="l" t="t" r="r" b="b"/>
            <a:pathLst>
              <a:path w="2133600" h="2362200">
                <a:moveTo>
                  <a:pt x="0" y="2362200"/>
                </a:moveTo>
                <a:lnTo>
                  <a:pt x="21336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36029" y="4877561"/>
            <a:ext cx="90424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G1G2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58561" y="5110460"/>
            <a:ext cx="1078230" cy="144145"/>
          </a:xfrm>
          <a:custGeom>
            <a:avLst/>
            <a:gdLst/>
            <a:ahLst/>
            <a:cxnLst/>
            <a:rect l="l" t="t" r="r" b="b"/>
            <a:pathLst>
              <a:path w="1078229" h="144145">
                <a:moveTo>
                  <a:pt x="1014494" y="71901"/>
                </a:moveTo>
                <a:lnTo>
                  <a:pt x="942213" y="114065"/>
                </a:lnTo>
                <a:lnTo>
                  <a:pt x="937406" y="118282"/>
                </a:lnTo>
                <a:lnTo>
                  <a:pt x="934720" y="123797"/>
                </a:lnTo>
                <a:lnTo>
                  <a:pt x="934319" y="129907"/>
                </a:lnTo>
                <a:lnTo>
                  <a:pt x="936371" y="135909"/>
                </a:lnTo>
                <a:lnTo>
                  <a:pt x="940587" y="140715"/>
                </a:lnTo>
                <a:lnTo>
                  <a:pt x="946102" y="143402"/>
                </a:lnTo>
                <a:lnTo>
                  <a:pt x="952212" y="143803"/>
                </a:lnTo>
                <a:lnTo>
                  <a:pt x="958214" y="141751"/>
                </a:lnTo>
                <a:lnTo>
                  <a:pt x="1050539" y="87903"/>
                </a:lnTo>
                <a:lnTo>
                  <a:pt x="1046226" y="87903"/>
                </a:lnTo>
                <a:lnTo>
                  <a:pt x="1046226" y="85744"/>
                </a:lnTo>
                <a:lnTo>
                  <a:pt x="1038225" y="85744"/>
                </a:lnTo>
                <a:lnTo>
                  <a:pt x="1014494" y="71901"/>
                </a:lnTo>
                <a:close/>
              </a:path>
              <a:path w="1078229" h="144145">
                <a:moveTo>
                  <a:pt x="987062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987062" y="87903"/>
                </a:lnTo>
                <a:lnTo>
                  <a:pt x="1014494" y="71901"/>
                </a:lnTo>
                <a:lnTo>
                  <a:pt x="987062" y="55899"/>
                </a:lnTo>
                <a:close/>
              </a:path>
              <a:path w="1078229" h="144145">
                <a:moveTo>
                  <a:pt x="1050539" y="55899"/>
                </a:moveTo>
                <a:lnTo>
                  <a:pt x="1046226" y="55899"/>
                </a:lnTo>
                <a:lnTo>
                  <a:pt x="1046226" y="87903"/>
                </a:lnTo>
                <a:lnTo>
                  <a:pt x="1050539" y="87903"/>
                </a:lnTo>
                <a:lnTo>
                  <a:pt x="1077976" y="71901"/>
                </a:lnTo>
                <a:lnTo>
                  <a:pt x="1050539" y="55899"/>
                </a:lnTo>
                <a:close/>
              </a:path>
              <a:path w="1078229" h="144145">
                <a:moveTo>
                  <a:pt x="1038225" y="58058"/>
                </a:moveTo>
                <a:lnTo>
                  <a:pt x="1014494" y="71901"/>
                </a:lnTo>
                <a:lnTo>
                  <a:pt x="1038225" y="85744"/>
                </a:lnTo>
                <a:lnTo>
                  <a:pt x="1038225" y="58058"/>
                </a:lnTo>
                <a:close/>
              </a:path>
              <a:path w="1078229" h="144145">
                <a:moveTo>
                  <a:pt x="1046226" y="58058"/>
                </a:moveTo>
                <a:lnTo>
                  <a:pt x="1038225" y="58058"/>
                </a:lnTo>
                <a:lnTo>
                  <a:pt x="1038225" y="85744"/>
                </a:lnTo>
                <a:lnTo>
                  <a:pt x="1046226" y="85744"/>
                </a:lnTo>
                <a:lnTo>
                  <a:pt x="1046226" y="58058"/>
                </a:lnTo>
                <a:close/>
              </a:path>
              <a:path w="1078229" h="144145">
                <a:moveTo>
                  <a:pt x="952212" y="0"/>
                </a:moveTo>
                <a:lnTo>
                  <a:pt x="946102" y="400"/>
                </a:lnTo>
                <a:lnTo>
                  <a:pt x="940587" y="3087"/>
                </a:lnTo>
                <a:lnTo>
                  <a:pt x="936371" y="7893"/>
                </a:lnTo>
                <a:lnTo>
                  <a:pt x="934319" y="13896"/>
                </a:lnTo>
                <a:lnTo>
                  <a:pt x="934719" y="20006"/>
                </a:lnTo>
                <a:lnTo>
                  <a:pt x="937406" y="25521"/>
                </a:lnTo>
                <a:lnTo>
                  <a:pt x="942213" y="29737"/>
                </a:lnTo>
                <a:lnTo>
                  <a:pt x="1014494" y="71901"/>
                </a:lnTo>
                <a:lnTo>
                  <a:pt x="1038225" y="58058"/>
                </a:lnTo>
                <a:lnTo>
                  <a:pt x="1046226" y="58058"/>
                </a:lnTo>
                <a:lnTo>
                  <a:pt x="1046226" y="55899"/>
                </a:lnTo>
                <a:lnTo>
                  <a:pt x="1050539" y="55899"/>
                </a:lnTo>
                <a:lnTo>
                  <a:pt x="958214" y="2051"/>
                </a:lnTo>
                <a:lnTo>
                  <a:pt x="952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39761" y="5105888"/>
            <a:ext cx="762635" cy="144145"/>
          </a:xfrm>
          <a:custGeom>
            <a:avLst/>
            <a:gdLst/>
            <a:ahLst/>
            <a:cxnLst/>
            <a:rect l="l" t="t" r="r" b="b"/>
            <a:pathLst>
              <a:path w="762634" h="144145">
                <a:moveTo>
                  <a:pt x="698518" y="71901"/>
                </a:moveTo>
                <a:lnTo>
                  <a:pt x="626237" y="114065"/>
                </a:lnTo>
                <a:lnTo>
                  <a:pt x="621504" y="118282"/>
                </a:lnTo>
                <a:lnTo>
                  <a:pt x="618855" y="123797"/>
                </a:lnTo>
                <a:lnTo>
                  <a:pt x="618468" y="129907"/>
                </a:lnTo>
                <a:lnTo>
                  <a:pt x="620522" y="135909"/>
                </a:lnTo>
                <a:lnTo>
                  <a:pt x="624738" y="140716"/>
                </a:lnTo>
                <a:lnTo>
                  <a:pt x="630253" y="143402"/>
                </a:lnTo>
                <a:lnTo>
                  <a:pt x="636363" y="143803"/>
                </a:lnTo>
                <a:lnTo>
                  <a:pt x="642366" y="141751"/>
                </a:lnTo>
                <a:lnTo>
                  <a:pt x="734690" y="87903"/>
                </a:lnTo>
                <a:lnTo>
                  <a:pt x="730377" y="87903"/>
                </a:lnTo>
                <a:lnTo>
                  <a:pt x="730377" y="85744"/>
                </a:lnTo>
                <a:lnTo>
                  <a:pt x="722249" y="85744"/>
                </a:lnTo>
                <a:lnTo>
                  <a:pt x="698518" y="71901"/>
                </a:lnTo>
                <a:close/>
              </a:path>
              <a:path w="762634" h="144145">
                <a:moveTo>
                  <a:pt x="671086" y="55899"/>
                </a:moveTo>
                <a:lnTo>
                  <a:pt x="0" y="55899"/>
                </a:lnTo>
                <a:lnTo>
                  <a:pt x="0" y="87903"/>
                </a:lnTo>
                <a:lnTo>
                  <a:pt x="671086" y="87903"/>
                </a:lnTo>
                <a:lnTo>
                  <a:pt x="698518" y="71901"/>
                </a:lnTo>
                <a:lnTo>
                  <a:pt x="671086" y="55899"/>
                </a:lnTo>
                <a:close/>
              </a:path>
              <a:path w="762634" h="144145">
                <a:moveTo>
                  <a:pt x="734690" y="55899"/>
                </a:moveTo>
                <a:lnTo>
                  <a:pt x="730377" y="55899"/>
                </a:lnTo>
                <a:lnTo>
                  <a:pt x="730377" y="87903"/>
                </a:lnTo>
                <a:lnTo>
                  <a:pt x="734690" y="87903"/>
                </a:lnTo>
                <a:lnTo>
                  <a:pt x="762127" y="71901"/>
                </a:lnTo>
                <a:lnTo>
                  <a:pt x="734690" y="55899"/>
                </a:lnTo>
                <a:close/>
              </a:path>
              <a:path w="762634" h="144145">
                <a:moveTo>
                  <a:pt x="722249" y="58058"/>
                </a:moveTo>
                <a:lnTo>
                  <a:pt x="698518" y="71901"/>
                </a:lnTo>
                <a:lnTo>
                  <a:pt x="722249" y="85744"/>
                </a:lnTo>
                <a:lnTo>
                  <a:pt x="722249" y="58058"/>
                </a:lnTo>
                <a:close/>
              </a:path>
              <a:path w="762634" h="144145">
                <a:moveTo>
                  <a:pt x="730377" y="58058"/>
                </a:moveTo>
                <a:lnTo>
                  <a:pt x="722249" y="58058"/>
                </a:lnTo>
                <a:lnTo>
                  <a:pt x="722249" y="85744"/>
                </a:lnTo>
                <a:lnTo>
                  <a:pt x="730377" y="85744"/>
                </a:lnTo>
                <a:lnTo>
                  <a:pt x="730377" y="58058"/>
                </a:lnTo>
                <a:close/>
              </a:path>
              <a:path w="762634" h="144145">
                <a:moveTo>
                  <a:pt x="636363" y="0"/>
                </a:moveTo>
                <a:lnTo>
                  <a:pt x="630253" y="400"/>
                </a:lnTo>
                <a:lnTo>
                  <a:pt x="624738" y="3087"/>
                </a:lnTo>
                <a:lnTo>
                  <a:pt x="620522" y="7893"/>
                </a:lnTo>
                <a:lnTo>
                  <a:pt x="618468" y="13896"/>
                </a:lnTo>
                <a:lnTo>
                  <a:pt x="618855" y="20006"/>
                </a:lnTo>
                <a:lnTo>
                  <a:pt x="621504" y="25521"/>
                </a:lnTo>
                <a:lnTo>
                  <a:pt x="626237" y="29737"/>
                </a:lnTo>
                <a:lnTo>
                  <a:pt x="698518" y="71901"/>
                </a:lnTo>
                <a:lnTo>
                  <a:pt x="722249" y="58058"/>
                </a:lnTo>
                <a:lnTo>
                  <a:pt x="730377" y="58058"/>
                </a:lnTo>
                <a:lnTo>
                  <a:pt x="730377" y="55899"/>
                </a:lnTo>
                <a:lnTo>
                  <a:pt x="734690" y="55899"/>
                </a:lnTo>
                <a:lnTo>
                  <a:pt x="642366" y="2051"/>
                </a:lnTo>
                <a:lnTo>
                  <a:pt x="636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61228" y="4756784"/>
            <a:ext cx="584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38209" y="4752213"/>
            <a:ext cx="578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74330" y="4877561"/>
            <a:ext cx="561340" cy="609600"/>
          </a:xfrm>
          <a:prstGeom prst="rect">
            <a:avLst/>
          </a:prstGeom>
          <a:ln w="32003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4"/>
              </a:spcBef>
            </a:pPr>
            <a:r>
              <a:rPr sz="2400" spc="-5" dirty="0">
                <a:latin typeface="Calibri"/>
                <a:cs typeface="Calibri"/>
              </a:rPr>
              <a:t>G3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34907" y="5113666"/>
            <a:ext cx="381635" cy="144145"/>
          </a:xfrm>
          <a:custGeom>
            <a:avLst/>
            <a:gdLst/>
            <a:ahLst/>
            <a:cxnLst/>
            <a:rect l="l" t="t" r="r" b="b"/>
            <a:pathLst>
              <a:path w="381634" h="144145">
                <a:moveTo>
                  <a:pt x="290224" y="88284"/>
                </a:moveTo>
                <a:lnTo>
                  <a:pt x="244983" y="113907"/>
                </a:lnTo>
                <a:lnTo>
                  <a:pt x="240155" y="118106"/>
                </a:lnTo>
                <a:lnTo>
                  <a:pt x="237410" y="123590"/>
                </a:lnTo>
                <a:lnTo>
                  <a:pt x="236928" y="129694"/>
                </a:lnTo>
                <a:lnTo>
                  <a:pt x="238887" y="135751"/>
                </a:lnTo>
                <a:lnTo>
                  <a:pt x="243103" y="140579"/>
                </a:lnTo>
                <a:lnTo>
                  <a:pt x="248618" y="143323"/>
                </a:lnTo>
                <a:lnTo>
                  <a:pt x="254728" y="143805"/>
                </a:lnTo>
                <a:lnTo>
                  <a:pt x="260731" y="141847"/>
                </a:lnTo>
                <a:lnTo>
                  <a:pt x="354021" y="89015"/>
                </a:lnTo>
                <a:lnTo>
                  <a:pt x="349376" y="89015"/>
                </a:lnTo>
                <a:lnTo>
                  <a:pt x="290224" y="88284"/>
                </a:lnTo>
                <a:close/>
              </a:path>
              <a:path w="381634" h="144145">
                <a:moveTo>
                  <a:pt x="317855" y="72635"/>
                </a:moveTo>
                <a:lnTo>
                  <a:pt x="290224" y="88284"/>
                </a:lnTo>
                <a:lnTo>
                  <a:pt x="349376" y="89015"/>
                </a:lnTo>
                <a:lnTo>
                  <a:pt x="349404" y="86729"/>
                </a:lnTo>
                <a:lnTo>
                  <a:pt x="341375" y="86729"/>
                </a:lnTo>
                <a:lnTo>
                  <a:pt x="317855" y="72635"/>
                </a:lnTo>
                <a:close/>
              </a:path>
              <a:path w="381634" h="144145">
                <a:moveTo>
                  <a:pt x="256504" y="0"/>
                </a:moveTo>
                <a:lnTo>
                  <a:pt x="250380" y="305"/>
                </a:lnTo>
                <a:lnTo>
                  <a:pt x="244828" y="2897"/>
                </a:lnTo>
                <a:lnTo>
                  <a:pt x="240538" y="7608"/>
                </a:lnTo>
                <a:lnTo>
                  <a:pt x="238408" y="13612"/>
                </a:lnTo>
                <a:lnTo>
                  <a:pt x="238744" y="19736"/>
                </a:lnTo>
                <a:lnTo>
                  <a:pt x="241341" y="25288"/>
                </a:lnTo>
                <a:lnTo>
                  <a:pt x="245999" y="29579"/>
                </a:lnTo>
                <a:lnTo>
                  <a:pt x="290558" y="56279"/>
                </a:lnTo>
                <a:lnTo>
                  <a:pt x="349758" y="57011"/>
                </a:lnTo>
                <a:lnTo>
                  <a:pt x="349376" y="89015"/>
                </a:lnTo>
                <a:lnTo>
                  <a:pt x="354021" y="89015"/>
                </a:lnTo>
                <a:lnTo>
                  <a:pt x="381381" y="73521"/>
                </a:lnTo>
                <a:lnTo>
                  <a:pt x="262509" y="2147"/>
                </a:lnTo>
                <a:lnTo>
                  <a:pt x="256504" y="0"/>
                </a:lnTo>
                <a:close/>
              </a:path>
              <a:path w="381634" h="144145">
                <a:moveTo>
                  <a:pt x="508" y="52693"/>
                </a:moveTo>
                <a:lnTo>
                  <a:pt x="0" y="84697"/>
                </a:lnTo>
                <a:lnTo>
                  <a:pt x="290224" y="88284"/>
                </a:lnTo>
                <a:lnTo>
                  <a:pt x="317855" y="72635"/>
                </a:lnTo>
                <a:lnTo>
                  <a:pt x="290558" y="56279"/>
                </a:lnTo>
                <a:lnTo>
                  <a:pt x="508" y="52693"/>
                </a:lnTo>
                <a:close/>
              </a:path>
              <a:path w="381634" h="144145">
                <a:moveTo>
                  <a:pt x="341630" y="59170"/>
                </a:moveTo>
                <a:lnTo>
                  <a:pt x="317855" y="72635"/>
                </a:lnTo>
                <a:lnTo>
                  <a:pt x="341375" y="86729"/>
                </a:lnTo>
                <a:lnTo>
                  <a:pt x="341630" y="59170"/>
                </a:lnTo>
                <a:close/>
              </a:path>
              <a:path w="381634" h="144145">
                <a:moveTo>
                  <a:pt x="349732" y="59170"/>
                </a:moveTo>
                <a:lnTo>
                  <a:pt x="341630" y="59170"/>
                </a:lnTo>
                <a:lnTo>
                  <a:pt x="341375" y="86729"/>
                </a:lnTo>
                <a:lnTo>
                  <a:pt x="349404" y="86729"/>
                </a:lnTo>
                <a:lnTo>
                  <a:pt x="349732" y="59170"/>
                </a:lnTo>
                <a:close/>
              </a:path>
              <a:path w="381634" h="144145">
                <a:moveTo>
                  <a:pt x="290558" y="56279"/>
                </a:moveTo>
                <a:lnTo>
                  <a:pt x="317855" y="72635"/>
                </a:lnTo>
                <a:lnTo>
                  <a:pt x="341630" y="59170"/>
                </a:lnTo>
                <a:lnTo>
                  <a:pt x="349732" y="59170"/>
                </a:lnTo>
                <a:lnTo>
                  <a:pt x="349758" y="57011"/>
                </a:lnTo>
                <a:lnTo>
                  <a:pt x="290558" y="56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8191" y="5186934"/>
            <a:ext cx="144145" cy="909955"/>
          </a:xfrm>
          <a:custGeom>
            <a:avLst/>
            <a:gdLst/>
            <a:ahLst/>
            <a:cxnLst/>
            <a:rect l="l" t="t" r="r" b="b"/>
            <a:pathLst>
              <a:path w="144145" h="909954">
                <a:moveTo>
                  <a:pt x="13896" y="766066"/>
                </a:moveTo>
                <a:lnTo>
                  <a:pt x="7893" y="768121"/>
                </a:lnTo>
                <a:lnTo>
                  <a:pt x="3087" y="772342"/>
                </a:lnTo>
                <a:lnTo>
                  <a:pt x="400" y="777867"/>
                </a:lnTo>
                <a:lnTo>
                  <a:pt x="0" y="783989"/>
                </a:lnTo>
                <a:lnTo>
                  <a:pt x="2051" y="790003"/>
                </a:lnTo>
                <a:lnTo>
                  <a:pt x="71901" y="909713"/>
                </a:lnTo>
                <a:lnTo>
                  <a:pt x="90435" y="877951"/>
                </a:lnTo>
                <a:lnTo>
                  <a:pt x="55899" y="877951"/>
                </a:lnTo>
                <a:lnTo>
                  <a:pt x="55899" y="818723"/>
                </a:lnTo>
                <a:lnTo>
                  <a:pt x="29737" y="773874"/>
                </a:lnTo>
                <a:lnTo>
                  <a:pt x="25521" y="769128"/>
                </a:lnTo>
                <a:lnTo>
                  <a:pt x="20006" y="766464"/>
                </a:lnTo>
                <a:lnTo>
                  <a:pt x="13896" y="766066"/>
                </a:lnTo>
                <a:close/>
              </a:path>
              <a:path w="144145" h="909954">
                <a:moveTo>
                  <a:pt x="55899" y="818723"/>
                </a:moveTo>
                <a:lnTo>
                  <a:pt x="55899" y="877951"/>
                </a:lnTo>
                <a:lnTo>
                  <a:pt x="87903" y="877951"/>
                </a:lnTo>
                <a:lnTo>
                  <a:pt x="87903" y="869886"/>
                </a:lnTo>
                <a:lnTo>
                  <a:pt x="58058" y="869886"/>
                </a:lnTo>
                <a:lnTo>
                  <a:pt x="71901" y="846155"/>
                </a:lnTo>
                <a:lnTo>
                  <a:pt x="55899" y="818723"/>
                </a:lnTo>
                <a:close/>
              </a:path>
              <a:path w="144145" h="909954">
                <a:moveTo>
                  <a:pt x="129907" y="766066"/>
                </a:moveTo>
                <a:lnTo>
                  <a:pt x="123797" y="766464"/>
                </a:lnTo>
                <a:lnTo>
                  <a:pt x="118282" y="769128"/>
                </a:lnTo>
                <a:lnTo>
                  <a:pt x="114065" y="773874"/>
                </a:lnTo>
                <a:lnTo>
                  <a:pt x="87903" y="818723"/>
                </a:lnTo>
                <a:lnTo>
                  <a:pt x="87903" y="877951"/>
                </a:lnTo>
                <a:lnTo>
                  <a:pt x="90435" y="877951"/>
                </a:lnTo>
                <a:lnTo>
                  <a:pt x="141751" y="790003"/>
                </a:lnTo>
                <a:lnTo>
                  <a:pt x="143803" y="783989"/>
                </a:lnTo>
                <a:lnTo>
                  <a:pt x="143402" y="777867"/>
                </a:lnTo>
                <a:lnTo>
                  <a:pt x="140716" y="772342"/>
                </a:lnTo>
                <a:lnTo>
                  <a:pt x="135909" y="768121"/>
                </a:lnTo>
                <a:lnTo>
                  <a:pt x="129907" y="766066"/>
                </a:lnTo>
                <a:close/>
              </a:path>
              <a:path w="144145" h="909954">
                <a:moveTo>
                  <a:pt x="71901" y="846155"/>
                </a:moveTo>
                <a:lnTo>
                  <a:pt x="58058" y="869886"/>
                </a:lnTo>
                <a:lnTo>
                  <a:pt x="85744" y="869886"/>
                </a:lnTo>
                <a:lnTo>
                  <a:pt x="71901" y="846155"/>
                </a:lnTo>
                <a:close/>
              </a:path>
              <a:path w="144145" h="909954">
                <a:moveTo>
                  <a:pt x="87903" y="818723"/>
                </a:moveTo>
                <a:lnTo>
                  <a:pt x="71901" y="846155"/>
                </a:lnTo>
                <a:lnTo>
                  <a:pt x="85744" y="869886"/>
                </a:lnTo>
                <a:lnTo>
                  <a:pt x="87903" y="869886"/>
                </a:lnTo>
                <a:lnTo>
                  <a:pt x="87903" y="818723"/>
                </a:lnTo>
                <a:close/>
              </a:path>
              <a:path w="144145" h="909954">
                <a:moveTo>
                  <a:pt x="87903" y="0"/>
                </a:moveTo>
                <a:lnTo>
                  <a:pt x="55899" y="0"/>
                </a:lnTo>
                <a:lnTo>
                  <a:pt x="55899" y="818723"/>
                </a:lnTo>
                <a:lnTo>
                  <a:pt x="71901" y="846155"/>
                </a:lnTo>
                <a:lnTo>
                  <a:pt x="87903" y="818723"/>
                </a:lnTo>
                <a:lnTo>
                  <a:pt x="87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161656" y="6128715"/>
            <a:ext cx="751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R1(s)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012685" y="4382261"/>
            <a:ext cx="303530" cy="266700"/>
          </a:xfrm>
          <a:custGeom>
            <a:avLst/>
            <a:gdLst/>
            <a:ahLst/>
            <a:cxnLst/>
            <a:rect l="l" t="t" r="r" b="b"/>
            <a:pathLst>
              <a:path w="303529" h="266700">
                <a:moveTo>
                  <a:pt x="0" y="0"/>
                </a:moveTo>
                <a:lnTo>
                  <a:pt x="303149" y="266700"/>
                </a:lnTo>
              </a:path>
            </a:pathLst>
          </a:custGeom>
          <a:ln w="411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15961" y="3963161"/>
            <a:ext cx="659130" cy="685800"/>
          </a:xfrm>
          <a:custGeom>
            <a:avLst/>
            <a:gdLst/>
            <a:ahLst/>
            <a:cxnLst/>
            <a:rect l="l" t="t" r="r" b="b"/>
            <a:pathLst>
              <a:path w="659129" h="685800">
                <a:moveTo>
                  <a:pt x="0" y="685800"/>
                </a:moveTo>
                <a:lnTo>
                  <a:pt x="658876" y="0"/>
                </a:lnTo>
              </a:path>
            </a:pathLst>
          </a:custGeom>
          <a:ln w="411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35940" y="6418884"/>
            <a:ext cx="84581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dirty="0" smtClean="0">
                <a:latin typeface="Tahoma"/>
                <a:cs typeface="Tahoma"/>
              </a:rPr>
              <a:t> 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71365" y="6418884"/>
            <a:ext cx="100266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dirty="0" smtClean="0">
                <a:latin typeface="Tahoma"/>
                <a:cs typeface="Tahoma"/>
              </a:rPr>
              <a:t> 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289797" y="6418884"/>
            <a:ext cx="3181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ahoma"/>
                <a:cs typeface="Tahoma"/>
              </a:rPr>
              <a:t>107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05561" y="838961"/>
            <a:ext cx="8534400" cy="0"/>
          </a:xfrm>
          <a:custGeom>
            <a:avLst/>
            <a:gdLst/>
            <a:ahLst/>
            <a:cxnLst/>
            <a:rect l="l" t="t" r="r" b="b"/>
            <a:pathLst>
              <a:path w="853440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5029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4659</Words>
  <Application>Microsoft Office PowerPoint</Application>
  <PresentationFormat>On-screen Show (4:3)</PresentationFormat>
  <Paragraphs>1202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7" baseType="lpstr">
      <vt:lpstr>Arial</vt:lpstr>
      <vt:lpstr>Calibri</vt:lpstr>
      <vt:lpstr>Comic Sans MS</vt:lpstr>
      <vt:lpstr>Symbol</vt:lpstr>
      <vt:lpstr>Tahoma</vt:lpstr>
      <vt:lpstr>Times New Roman</vt:lpstr>
      <vt:lpstr>Wingdings</vt:lpstr>
      <vt:lpstr>Office Theme</vt:lpstr>
      <vt:lpstr>Adaptive Optimal control Section I: Control System</vt:lpstr>
      <vt:lpstr>Objectives</vt:lpstr>
      <vt:lpstr>Module-I  Introduction to Control   System </vt:lpstr>
      <vt:lpstr>Specific Objectives</vt:lpstr>
      <vt:lpstr>Module I – Introduction to Control System</vt:lpstr>
      <vt:lpstr>Input</vt:lpstr>
      <vt:lpstr>Output</vt:lpstr>
      <vt:lpstr>“System”</vt:lpstr>
      <vt:lpstr>Control</vt:lpstr>
      <vt:lpstr>PowerPoint Presentation</vt:lpstr>
      <vt:lpstr>Control System</vt:lpstr>
      <vt:lpstr>Difference between System and Control System</vt:lpstr>
      <vt:lpstr>Difference between System and Control System</vt:lpstr>
      <vt:lpstr>A Fan: Can't Say System</vt:lpstr>
      <vt:lpstr>A Fan: Can be a System</vt:lpstr>
      <vt:lpstr>A Fan: Can be a Control System</vt:lpstr>
      <vt:lpstr>Module I – Introduction to Control System</vt:lpstr>
      <vt:lpstr>Classification of Control System</vt:lpstr>
      <vt:lpstr>Open Loop Control System</vt:lpstr>
      <vt:lpstr>OLCS Examples</vt:lpstr>
      <vt:lpstr>OLCS Examples</vt:lpstr>
      <vt:lpstr>OLCS Examples</vt:lpstr>
      <vt:lpstr>OLCS Examples</vt:lpstr>
      <vt:lpstr>OLCS Examples</vt:lpstr>
      <vt:lpstr>Advantages of OLCS</vt:lpstr>
      <vt:lpstr>Disadvantages of OLCS</vt:lpstr>
      <vt:lpstr>Closed Loop System</vt:lpstr>
      <vt:lpstr>Block Diagram of CLCS</vt:lpstr>
      <vt:lpstr>CLCS Examples</vt:lpstr>
      <vt:lpstr>CLCS Examples</vt:lpstr>
      <vt:lpstr>CLCS Examples</vt:lpstr>
      <vt:lpstr>Advantages of CLCS</vt:lpstr>
      <vt:lpstr>Disadvantages of CLCS</vt:lpstr>
      <vt:lpstr>Difference Between OLCS &amp; CLCS</vt:lpstr>
      <vt:lpstr>Difference Between OLCS &amp; CLCS</vt:lpstr>
      <vt:lpstr>Difference Between OLCS &amp; CLCS</vt:lpstr>
      <vt:lpstr>Module I – Introduction to Control System</vt:lpstr>
      <vt:lpstr>Classification of Control System</vt:lpstr>
      <vt:lpstr>PowerPoint Presentation</vt:lpstr>
      <vt:lpstr>Non-linear Control System</vt:lpstr>
      <vt:lpstr>Difference Between Linear &amp; Non-linear System</vt:lpstr>
      <vt:lpstr>Classification of Control System</vt:lpstr>
      <vt:lpstr>PowerPoint Presentation</vt:lpstr>
      <vt:lpstr>PowerPoint Presentation</vt:lpstr>
      <vt:lpstr>Module I – Introduction to Control System</vt:lpstr>
      <vt:lpstr>Servo System</vt:lpstr>
      <vt:lpstr>General block diagram of Servo System</vt:lpstr>
      <vt:lpstr>Difference between Servo System</vt:lpstr>
      <vt:lpstr>DC Servo System</vt:lpstr>
      <vt:lpstr>PowerPoint Presentation</vt:lpstr>
      <vt:lpstr>Module I – Introduction to Control System</vt:lpstr>
      <vt:lpstr>Laplace Transform</vt:lpstr>
      <vt:lpstr>Laplace Transform</vt:lpstr>
      <vt:lpstr>Why Laplace Transform?</vt:lpstr>
      <vt:lpstr>PowerPoint Presentation</vt:lpstr>
      <vt:lpstr>PowerPoint Presentation</vt:lpstr>
      <vt:lpstr>Standard Laplace Transform</vt:lpstr>
      <vt:lpstr>Inverse Laplace Transform</vt:lpstr>
      <vt:lpstr>Module I – Introduction to Control System</vt:lpstr>
      <vt:lpstr>Transfer Function</vt:lpstr>
      <vt:lpstr>Transfer Function</vt:lpstr>
      <vt:lpstr>Transfer Function of closed loop system</vt:lpstr>
      <vt:lpstr>Laplace Transform of Passive Element (R,L &amp; C)</vt:lpstr>
      <vt:lpstr>Laplace Transform of R</vt:lpstr>
      <vt:lpstr>PowerPoint Presentation</vt:lpstr>
      <vt:lpstr>PowerPoint Presentation</vt:lpstr>
      <vt:lpstr>Laplace Transform of L</vt:lpstr>
      <vt:lpstr>Laplace Transform of L</vt:lpstr>
      <vt:lpstr>PowerPoint Presentation</vt:lpstr>
      <vt:lpstr>PowerPoint Presentation</vt:lpstr>
      <vt:lpstr>Transfer Function of RC and RLC electrical circuits</vt:lpstr>
      <vt:lpstr>PowerPoint Presentation</vt:lpstr>
      <vt:lpstr>Module I – Introduction to Control System</vt:lpstr>
      <vt:lpstr>Order of System</vt:lpstr>
      <vt:lpstr>Example1: Determine order of given system</vt:lpstr>
      <vt:lpstr>Example1: Determine order of given system</vt:lpstr>
      <vt:lpstr>System Order and Proper System</vt:lpstr>
      <vt:lpstr>Example 2 : Determine order of given system</vt:lpstr>
      <vt:lpstr>Example 2 : Determine order of given system</vt:lpstr>
      <vt:lpstr>Example 3 : Determine order of given system</vt:lpstr>
      <vt:lpstr>PowerPoint Presentation</vt:lpstr>
      <vt:lpstr>Types of System</vt:lpstr>
      <vt:lpstr>Zero (0) Order System</vt:lpstr>
      <vt:lpstr>Zero (0) Order System</vt:lpstr>
      <vt:lpstr>First Order System</vt:lpstr>
      <vt:lpstr>First Order System</vt:lpstr>
      <vt:lpstr>Second Order System</vt:lpstr>
      <vt:lpstr>Second Order System</vt:lpstr>
      <vt:lpstr>Module I – Introduction to Control System</vt:lpstr>
      <vt:lpstr>Need of Block Diagram Algebra</vt:lpstr>
      <vt:lpstr>PowerPoint Presentation</vt:lpstr>
      <vt:lpstr>Block Diagram Fundamentals</vt:lpstr>
      <vt:lpstr>Block Diagram Fundamentals</vt:lpstr>
      <vt:lpstr>Block Diagram Fundamentals</vt:lpstr>
      <vt:lpstr>Block Diagram Fundamentals</vt:lpstr>
      <vt:lpstr>Block Diagram Fundamentals</vt:lpstr>
      <vt:lpstr>Block Diagram Reduction Techniques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Optimal control Section I: Control System</dc:title>
  <dc:creator>ASUS</dc:creator>
  <cp:lastModifiedBy>parvaneh.esmaili@neu.edu.tr</cp:lastModifiedBy>
  <cp:revision>3</cp:revision>
  <dcterms:created xsi:type="dcterms:W3CDTF">2020-03-24T15:01:33Z</dcterms:created>
  <dcterms:modified xsi:type="dcterms:W3CDTF">2020-03-25T08:12:34Z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2020-03-24T00:00:00Z</vt:filetime>
  </property>
</Properties>
</file>