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1879263" cy="8910638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07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i8v+dwDZYZpV4nOEP/H7Y8PFii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1DE008-C1A8-4536-A013-79B9DAB19EB7}">
  <a:tblStyle styleId="{731DE008-C1A8-4536-A013-79B9DAB19EB7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56" y="96"/>
      </p:cViewPr>
      <p:guideLst>
        <p:guide orient="horz" pos="2807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8" name="Google Shape;338;p3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p34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8" name="Google Shape;37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3" name="Google Shape;39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6" name="Google Shape;41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4" name="Google Shape;42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3" name="Google Shape;43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9" name="Google Shape;44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6" name="Google Shape;45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3" name="Google Shape;46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7" name="Google Shape;47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4" name="Google Shape;48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7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7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7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6656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93636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marL="1828800" lvl="3" indent="-360680" algn="l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marL="2286000" lvl="4" indent="-34417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0" name="Google Shape;20;p5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9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0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1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6656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sz="31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636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0680" algn="l" rtl="0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sz="2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4170" algn="l" rtl="0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4170" algn="l" rtl="0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4170" algn="l" rtl="0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4170" algn="l" rtl="0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4170" algn="l" rtl="0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04. CSS 기초</a:t>
            </a:r>
            <a:br>
              <a:rPr lang="en-US" b="1"/>
            </a:br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CSS 삽입 위치</a:t>
            </a:r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외부 스타일 시트(external style sheet)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내부 스타일 시트(internal style sheet)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 스타일 시트(inline)</a:t>
            </a:r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외부 스타일 시트</a:t>
            </a:r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외부 스타일 시트는 스타일 시트를 외부에 파일로 저장하는 것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많은 페이지에 동일한 스타일을 적용하려고 할 때 좋은 방법</a:t>
            </a:r>
            <a:endParaRPr/>
          </a:p>
        </p:txBody>
      </p:sp>
      <p:pic>
        <p:nvPicPr>
          <p:cNvPr id="118" name="Google Shape;11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2453" y="4462070"/>
            <a:ext cx="5171669" cy="324248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1"/>
          <p:cNvSpPr/>
          <p:nvPr/>
        </p:nvSpPr>
        <p:spPr>
          <a:xfrm>
            <a:off x="784109" y="3945498"/>
            <a:ext cx="10187197" cy="49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None/>
            </a:pPr>
            <a:r>
              <a:rPr lang="en-US" sz="25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&lt;link type="text/css" rel="stylesheet" href="mystyle.css"&gt;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/>
        </p:nvSpPr>
        <p:spPr>
          <a:xfrm>
            <a:off x="610629" y="1621244"/>
            <a:ext cx="10670077" cy="9034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 { color: red;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{ color:#0026ff; }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27" name="Google Shape;127;p12"/>
          <p:cNvSpPr txBox="1"/>
          <p:nvPr/>
        </p:nvSpPr>
        <p:spPr>
          <a:xfrm>
            <a:off x="610629" y="2744331"/>
            <a:ext cx="10670077" cy="451930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&lt;link type="text/css" rel="stylesheet" href="mystyle.css"&gt;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&lt;h1&gt;This is a headline.&lt;/h1&gt;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&lt;p&gt;This is a paragraph.&lt;/p&gt;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828390" y="1188091"/>
            <a:ext cx="1377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mystyle.css</a:t>
            </a:r>
            <a:endParaRPr sz="18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2" descr="EMB00001f04bd5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6375" y="5876439"/>
            <a:ext cx="4673059" cy="214102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내부 스타일 시트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내부 스타일 시트는 HTML 안에 CSS를 정의하는 것이다.</a:t>
            </a:r>
            <a:endParaRPr/>
          </a:p>
        </p:txBody>
      </p:sp>
      <p:sp>
        <p:nvSpPr>
          <p:cNvPr id="137" name="Google Shape;137;p13"/>
          <p:cNvSpPr txBox="1"/>
          <p:nvPr/>
        </p:nvSpPr>
        <p:spPr>
          <a:xfrm>
            <a:off x="593248" y="2509670"/>
            <a:ext cx="10728820" cy="58098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h1 { color: red;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 { color: #0026ff;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&lt;h1&gt;This is a headline.&lt;/h1&gt;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&lt;p&gt;This is a paragraph.&lt;/p&gt;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1074592" y="3922106"/>
            <a:ext cx="7026344" cy="167706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3" descr="EMB00001f04bd5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767" y="5994662"/>
            <a:ext cx="4673059" cy="214102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1088284" y="677922"/>
            <a:ext cx="9702694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내부 CSS의 위치</a:t>
            </a: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517414" y="1856385"/>
            <a:ext cx="10755960" cy="53121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&lt;title&gt;My Web Page&lt;/title&gt;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 {   background-color: yellow; 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&lt;p&gt;This is a paragraph.&lt;/p&gt;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4" descr="EMB0000112c35f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0375" y="5485294"/>
            <a:ext cx="5473128" cy="167074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/>
          <p:nvPr/>
        </p:nvSpPr>
        <p:spPr>
          <a:xfrm>
            <a:off x="1182391" y="3652352"/>
            <a:ext cx="6427618" cy="132349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인라인 스타일 시트</a:t>
            </a:r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각각의 HTML 요소마다 스타일을 지정하는 것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2개 이상의 선언이 있다면 반드시 끝에 ;을 적어 준다. 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593250" y="2948099"/>
            <a:ext cx="10670077" cy="39655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 style="color: red"&gt;This is a headline.&lt;/h1&gt;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style="color: #0026ff"&gt;This is a paragraph.&lt;/p&gt;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5" descr="EMB00001f04bd5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2562" y="3022218"/>
            <a:ext cx="4226409" cy="193638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/>
          <p:nvPr/>
        </p:nvSpPr>
        <p:spPr>
          <a:xfrm>
            <a:off x="1226263" y="5127741"/>
            <a:ext cx="7620387" cy="93907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다중 스타일 시트</a:t>
            </a:r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하나의 요소에 대하여 외부, 내부, 인라인 스타일이 서로 다르게 지정하고 있다면 어떤 스타일이 사용될까? 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공통적으로 사용되는 스타일은 &lt;body&gt;요소의 스타일에 정의하는 것이 편리하다. 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4608" y="3264075"/>
            <a:ext cx="7273654" cy="244884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/>
        </p:nvSpPr>
        <p:spPr>
          <a:xfrm>
            <a:off x="664229" y="1690853"/>
            <a:ext cx="10670100" cy="653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h1, p {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font-family: serif;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color:       black;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span { font-size :2.0em;     color : red; }</a:t>
            </a:r>
            <a:endParaRPr sz="2339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{ font-size :1.5em;     color : blue;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 {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border-bottom: 1px solid gray;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color:       red;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font-size : large;</a:t>
            </a:r>
            <a:endParaRPr sz="2339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background-color: yellow;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2339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828391" y="1188091"/>
            <a:ext cx="1223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coffee.css</a:t>
            </a:r>
            <a:endParaRPr sz="18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/>
        </p:nvSpPr>
        <p:spPr>
          <a:xfrm>
            <a:off x="597990" y="694106"/>
            <a:ext cx="10670077" cy="756166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&lt;title&gt;Web Programming&lt;/title&gt;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&lt;link type="text/css" rel="stylesheet" href="coffee.css"&gt;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&lt;h1&gt;Welcome to Web Coffee!&lt;/h1&gt;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&lt;img src="coffee.gif" width="100" height="100"&gt;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하우스 로스팅 원두의 &lt;span&gt;신선한 커피&lt;span&gt;를 맛보세요!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&lt;em&gt;공인 1급 Barista&lt;/em&gt;가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최고급 원두만을 직접 엄선하여 사용합니다.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&lt;h2&gt;메뉴&lt;/h2&gt;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아메리카노,카페라떼,카푸치노,카페모카, 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163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391572" y="1671801"/>
            <a:ext cx="11167745" cy="66050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&lt;title&gt;My Web Page&lt;/title&gt;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h1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background-color: yellow;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border: 2px solid red;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&lt;h1&gt;This is a heading.&lt;/h1&gt;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19" descr="EMB0000112c35f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9565" y="6369457"/>
            <a:ext cx="5259752" cy="190741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/>
          <p:nvPr/>
        </p:nvSpPr>
        <p:spPr>
          <a:xfrm>
            <a:off x="833396" y="3458403"/>
            <a:ext cx="5270547" cy="263369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CSS의 개념</a:t>
            </a:r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문서의 구조-&gt; HTML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문서의 스타일 -&gt; ?</a:t>
            </a:r>
            <a:endParaRPr/>
          </a:p>
        </p:txBody>
      </p:sp>
      <p:pic>
        <p:nvPicPr>
          <p:cNvPr id="38" name="Google Shape;3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4658" y="3490001"/>
            <a:ext cx="7253094" cy="368801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선택자</a:t>
            </a:r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선택자(selector): HTML 요소를 선택하는 부분</a:t>
            </a:r>
            <a:endParaRPr dirty="0"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선택자는 jQuery에서도 사용</a:t>
            </a:r>
            <a:endParaRPr dirty="0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가장 많이 사용되는 것은 6가지 정도</a:t>
            </a:r>
            <a:endParaRPr dirty="0"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선택자에 대한 W3C의 문서는 http://www.w3.org/TR/css3-selectors/</a:t>
            </a:r>
            <a:endParaRPr dirty="0"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</p:txBody>
      </p:sp>
      <p:sp>
        <p:nvSpPr>
          <p:cNvPr id="197" name="Google Shape;197;p20"/>
          <p:cNvSpPr txBox="1"/>
          <p:nvPr/>
        </p:nvSpPr>
        <p:spPr>
          <a:xfrm>
            <a:off x="2991164" y="2644812"/>
            <a:ext cx="4815655" cy="712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{ color: blue;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1073542" y="3790910"/>
            <a:ext cx="2916509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선택자(selector)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4321815" y="3790008"/>
            <a:ext cx="2704789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속성(property)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7355221" y="3790008"/>
            <a:ext cx="1971716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값(value)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20"/>
          <p:cNvCxnSpPr>
            <a:stCxn id="198" idx="0"/>
          </p:cNvCxnSpPr>
          <p:nvPr/>
        </p:nvCxnSpPr>
        <p:spPr>
          <a:xfrm rot="10800000" flipH="1">
            <a:off x="2531797" y="3147110"/>
            <a:ext cx="1458300" cy="643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2" name="Google Shape;202;p20"/>
          <p:cNvCxnSpPr>
            <a:stCxn id="199" idx="0"/>
          </p:cNvCxnSpPr>
          <p:nvPr/>
        </p:nvCxnSpPr>
        <p:spPr>
          <a:xfrm rot="10800000">
            <a:off x="5133010" y="3147108"/>
            <a:ext cx="541200" cy="6429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3" name="Google Shape;203;p20"/>
          <p:cNvCxnSpPr>
            <a:stCxn id="200" idx="0"/>
          </p:cNvCxnSpPr>
          <p:nvPr/>
        </p:nvCxnSpPr>
        <p:spPr>
          <a:xfrm rot="10800000">
            <a:off x="6169379" y="3147108"/>
            <a:ext cx="2171700" cy="6429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선택자의 종류</a:t>
            </a:r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타입 선택자(type selector)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전체 선택자(universal selector)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클래스 선택자(class selector)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아이디 선택자(ID selector)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속성 선택자(attribute selector)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의사 선택자(pseudo-class) 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타입 선택자</a:t>
            </a:r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타입 선택자(type selector) : </a:t>
            </a:r>
            <a:r>
              <a:rPr lang="en-US"/>
              <a:t>HTML 요소 이름을 사용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2874734" y="3039674"/>
            <a:ext cx="5099473" cy="65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38"/>
              <a:buFont typeface="Arial"/>
              <a:buNone/>
            </a:pPr>
            <a:r>
              <a:rPr lang="en-US" sz="36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  { color: green;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2759032" y="2908336"/>
            <a:ext cx="930825" cy="959263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2874735" y="5143573"/>
            <a:ext cx="29033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모든  h1 요소를 선택한다. </a:t>
            </a:r>
            <a:endParaRPr sz="18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22"/>
          <p:cNvCxnSpPr>
            <a:endCxn id="219" idx="4"/>
          </p:cNvCxnSpPr>
          <p:nvPr/>
        </p:nvCxnSpPr>
        <p:spPr>
          <a:xfrm rot="10800000">
            <a:off x="3224445" y="3867599"/>
            <a:ext cx="363900" cy="12759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2" name="Google Shape;222;p2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전체 선택자</a:t>
            </a:r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전체 선택자(universal selector): </a:t>
            </a:r>
            <a:r>
              <a:rPr lang="en-US"/>
              <a:t>페이지 안의 모든 요소를 선택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2874733" y="3039674"/>
            <a:ext cx="4865434" cy="65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38"/>
              <a:buFont typeface="Arial"/>
              <a:buNone/>
            </a:pPr>
            <a:r>
              <a:rPr lang="en-US" sz="36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 { color: green;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2721113" y="2908333"/>
            <a:ext cx="753876" cy="908706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2874733" y="5143573"/>
            <a:ext cx="2518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전체 요소를 선택한다. </a:t>
            </a:r>
            <a:endParaRPr sz="18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23"/>
          <p:cNvCxnSpPr>
            <a:endCxn id="230" idx="4"/>
          </p:cNvCxnSpPr>
          <p:nvPr/>
        </p:nvCxnSpPr>
        <p:spPr>
          <a:xfrm rot="10800000">
            <a:off x="3098051" y="3817039"/>
            <a:ext cx="452100" cy="1326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3" name="Google Shape;233;p2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아이디 선택자</a:t>
            </a:r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아이디 선택자(id selector):  </a:t>
            </a:r>
            <a:r>
              <a:rPr lang="en-US"/>
              <a:t>특정한 요소를 선택</a:t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2874732" y="3039674"/>
            <a:ext cx="5801588" cy="65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38"/>
              <a:buFont typeface="Arial"/>
              <a:buNone/>
            </a:pPr>
            <a:r>
              <a:rPr lang="en-US" sz="36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#target  { color: red;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2759030" y="2908337"/>
            <a:ext cx="640122" cy="971901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3914307" y="4299228"/>
            <a:ext cx="32880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id가 target인 요소를 선택한다.</a:t>
            </a:r>
            <a:endParaRPr sz="18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24"/>
          <p:cNvCxnSpPr>
            <a:endCxn id="241" idx="4"/>
          </p:cNvCxnSpPr>
          <p:nvPr/>
        </p:nvCxnSpPr>
        <p:spPr>
          <a:xfrm rot="10800000">
            <a:off x="3079091" y="3880238"/>
            <a:ext cx="1065900" cy="3771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4" name="Google Shape;244;p24"/>
          <p:cNvSpPr/>
          <p:nvPr/>
        </p:nvSpPr>
        <p:spPr>
          <a:xfrm>
            <a:off x="1113038" y="5767165"/>
            <a:ext cx="7439857" cy="65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38"/>
              <a:buFont typeface="Arial"/>
              <a:buNone/>
            </a:pPr>
            <a:r>
              <a:rPr lang="en-US" sz="36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 id="target"&gt;Hello World!&lt;/p&gt;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4791128" y="7059050"/>
            <a:ext cx="38507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&lt;p&gt;요소의 id를 “target”로 지정한다.</a:t>
            </a:r>
            <a:endParaRPr sz="18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24"/>
          <p:cNvCxnSpPr/>
          <p:nvPr/>
        </p:nvCxnSpPr>
        <p:spPr>
          <a:xfrm rot="10800000">
            <a:off x="3550821" y="6446987"/>
            <a:ext cx="1471128" cy="57014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7" name="Google Shape;247;p2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53" name="Google Shape;253;p25"/>
          <p:cNvSpPr txBox="1"/>
          <p:nvPr/>
        </p:nvSpPr>
        <p:spPr>
          <a:xfrm>
            <a:off x="580610" y="1551111"/>
            <a:ext cx="10813847" cy="676548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&lt;title&gt;CSS id Example&lt;/title&gt;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#special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background-color: yellow;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color: red;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id="special"&gt;id가 special인 단락입니다.&lt;/p&gt;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&lt;p&gt;정상적인 단락입니다.&lt;/p&gt;</a:t>
            </a:r>
            <a:endParaRPr sz="2339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1078278" y="3256175"/>
            <a:ext cx="5354283" cy="268425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25" descr="EMB0000112c36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6138" y="4833639"/>
            <a:ext cx="5808321" cy="168930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클래스 선택자</a:t>
            </a:r>
            <a:endParaRPr/>
          </a:p>
        </p:txBody>
      </p:sp>
      <p:sp>
        <p:nvSpPr>
          <p:cNvPr id="262" name="Google Shape;262;p2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 dirty="0"/>
              <a:t>클래스 선택자(class selector)</a:t>
            </a:r>
            <a:r>
              <a:rPr lang="en-US" dirty="0"/>
              <a:t>는 클래스가 부여된 요소를 선택한다. </a:t>
            </a:r>
            <a:endParaRPr dirty="0"/>
          </a:p>
        </p:txBody>
      </p:sp>
      <p:sp>
        <p:nvSpPr>
          <p:cNvPr id="263" name="Google Shape;263;p26"/>
          <p:cNvSpPr/>
          <p:nvPr/>
        </p:nvSpPr>
        <p:spPr>
          <a:xfrm>
            <a:off x="2874732" y="3039674"/>
            <a:ext cx="5801588" cy="65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38"/>
              <a:buFont typeface="Arial"/>
              <a:buNone/>
            </a:pPr>
            <a:r>
              <a:rPr lang="en-US" sz="36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.target  { color: red;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2714028" y="3130715"/>
            <a:ext cx="685125" cy="739449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3914309" y="4299228"/>
            <a:ext cx="38010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클래스가 target인 요소를 선택한다.</a:t>
            </a:r>
            <a:endParaRPr sz="18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26"/>
          <p:cNvCxnSpPr>
            <a:endCxn id="264" idx="4"/>
          </p:cNvCxnSpPr>
          <p:nvPr/>
        </p:nvCxnSpPr>
        <p:spPr>
          <a:xfrm rot="10800000">
            <a:off x="3056591" y="3870164"/>
            <a:ext cx="1043400" cy="609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7" name="Google Shape;267;p26"/>
          <p:cNvSpPr/>
          <p:nvPr/>
        </p:nvSpPr>
        <p:spPr>
          <a:xfrm>
            <a:off x="1113036" y="5767165"/>
            <a:ext cx="8141972" cy="65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38"/>
              <a:buFont typeface="Arial"/>
              <a:buNone/>
            </a:pPr>
            <a:r>
              <a:rPr lang="en-US" sz="363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 class="target"&gt;Hello World!&lt;/p&gt;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3147843" y="7036235"/>
            <a:ext cx="43636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&lt;p&gt;요소의 클래스를 “target”로 지정한다.</a:t>
            </a:r>
            <a:endParaRPr sz="18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26"/>
          <p:cNvCxnSpPr>
            <a:stCxn id="268" idx="0"/>
          </p:cNvCxnSpPr>
          <p:nvPr/>
        </p:nvCxnSpPr>
        <p:spPr>
          <a:xfrm rot="10800000">
            <a:off x="4297691" y="6440135"/>
            <a:ext cx="1032000" cy="5961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70" name="Google Shape;270;p2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76" name="Google Shape;276;p27"/>
          <p:cNvSpPr txBox="1"/>
          <p:nvPr/>
        </p:nvSpPr>
        <p:spPr>
          <a:xfrm>
            <a:off x="405801" y="1443534"/>
            <a:ext cx="11041353" cy="70334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&lt;title&gt;CSS class Example&lt;/title&gt;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.type1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text-align: center;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border : 1px solid  blue;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p.type1{  border : 1px solid red;  }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 class="type1"&gt;class가 type1인 헤딩입니다.&lt;/h1&gt;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class="type1"&gt;class가 type1인 단락입니다&lt;/p&gt;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1004693" y="3125610"/>
            <a:ext cx="6232130" cy="241457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27" descr="EMB0000112c362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9361" y="5540188"/>
            <a:ext cx="5952034" cy="169137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선택자 그룹</a:t>
            </a:r>
            <a:endParaRPr/>
          </a:p>
        </p:txBody>
      </p:sp>
      <p:sp>
        <p:nvSpPr>
          <p:cNvPr id="285" name="Google Shape;285;p2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선택자를 콤마(,)로 분리하여 나열할 수 있다. 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1092607" y="3039672"/>
            <a:ext cx="9566363" cy="65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38"/>
              <a:buFont typeface="Arial"/>
              <a:buNone/>
            </a:pPr>
            <a:r>
              <a:rPr lang="en-US" sz="36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h1, h2, h3 { font-family: sans-serif;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989279" y="2852257"/>
            <a:ext cx="2763772" cy="1053259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2890533" y="4626647"/>
            <a:ext cx="48944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&lt;h1&gt;, &lt;h2&gt;, &lt;h3&gt;요소를 선택한다.</a:t>
            </a:r>
            <a:endParaRPr sz="1800" b="0" i="1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28"/>
          <p:cNvCxnSpPr>
            <a:stCxn id="288" idx="0"/>
            <a:endCxn id="287" idx="4"/>
          </p:cNvCxnSpPr>
          <p:nvPr/>
        </p:nvCxnSpPr>
        <p:spPr>
          <a:xfrm rot="10800000">
            <a:off x="2371045" y="3905447"/>
            <a:ext cx="2966700" cy="7212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90" name="Google Shape;290;p2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/>
        </p:nvSpPr>
        <p:spPr>
          <a:xfrm>
            <a:off x="530054" y="1551114"/>
            <a:ext cx="10927601" cy="676548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&lt;title&gt;CSS selector Example&lt;/title&gt;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h1, p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font-family:  sans-serif;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color: red;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&lt;h1&gt;This is a heading1.&lt;/h1&gt;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&lt;p&gt;This is a paragraph.&lt;/p&gt;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pic>
        <p:nvPicPr>
          <p:cNvPr id="297" name="Google Shape;297;p29" descr="EMB00001f04bd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1165" y="4823834"/>
            <a:ext cx="5988329" cy="170168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CSS의 역할</a:t>
            </a: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만약 CSS가 없다면</a:t>
            </a:r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243" y="3217732"/>
            <a:ext cx="10890779" cy="366326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>
            <a:spLocks noGrp="1"/>
          </p:cNvSpPr>
          <p:nvPr>
            <p:ph type="title"/>
          </p:nvPr>
        </p:nvSpPr>
        <p:spPr>
          <a:xfrm>
            <a:off x="1112217" y="941234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 dirty="0">
                <a:latin typeface="Arial"/>
                <a:ea typeface="Arial"/>
                <a:cs typeface="Arial"/>
                <a:sym typeface="Arial"/>
              </a:rPr>
              <a:t>자손, 자식, 형제 </a:t>
            </a:r>
            <a:r>
              <a:rPr lang="en-US" sz="5717" dirty="0" smtClean="0">
                <a:latin typeface="Arial"/>
                <a:ea typeface="Arial"/>
                <a:cs typeface="Arial"/>
                <a:sym typeface="Arial"/>
              </a:rPr>
              <a:t>결합자(</a:t>
            </a:r>
            <a:r>
              <a:rPr lang="ko-KR" altLang="en-US" sz="5717" dirty="0" smtClean="0">
                <a:latin typeface="Arial"/>
                <a:ea typeface="Arial"/>
                <a:cs typeface="Arial"/>
                <a:sym typeface="Arial"/>
              </a:rPr>
              <a:t>중요</a:t>
            </a:r>
            <a:r>
              <a:rPr lang="en-US" altLang="ko-KR" sz="5717" dirty="0" smtClean="0">
                <a:latin typeface="Arial"/>
                <a:ea typeface="Arial"/>
                <a:cs typeface="Arial"/>
                <a:sym typeface="Arial"/>
              </a:rPr>
              <a:t>!!!)</a:t>
            </a:r>
            <a:endParaRPr sz="5717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4" name="Google Shape;304;p30"/>
          <p:cNvGraphicFramePr/>
          <p:nvPr>
            <p:extLst>
              <p:ext uri="{D42A27DB-BD31-4B8C-83A1-F6EECF244321}">
                <p14:modId xmlns:p14="http://schemas.microsoft.com/office/powerpoint/2010/main" val="580188115"/>
              </p:ext>
            </p:extLst>
          </p:nvPr>
        </p:nvGraphicFramePr>
        <p:xfrm>
          <a:off x="890270" y="2178156"/>
          <a:ext cx="10669225" cy="2448414"/>
        </p:xfrm>
        <a:graphic>
          <a:graphicData uri="http://schemas.openxmlformats.org/drawingml/2006/table">
            <a:tbl>
              <a:tblPr>
                <a:noFill/>
                <a:tableStyleId>{731DE008-C1A8-4536-A013-79B9DAB19EB7}</a:tableStyleId>
              </a:tblPr>
              <a:tblGrid>
                <a:gridCol w="238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선택자 </a:t>
                      </a:r>
                      <a:endParaRPr sz="23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9300" marR="9930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9300" marR="99300" marT="23275" marB="232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8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s1 s2</a:t>
                      </a:r>
                      <a:endParaRPr sz="23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9300" marR="9930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s1 요소에 포함된 s2 요소를 선택한다. (후손 관계)</a:t>
                      </a:r>
                      <a:endParaRPr sz="23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9300" marR="99300" marT="23275" marB="23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41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s1 &gt; s2</a:t>
                      </a:r>
                      <a:endParaRPr sz="23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9300" marR="9930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s1 요소의 직계 자식 요소인 s2를 선택한다.(자식 관계)</a:t>
                      </a:r>
                      <a:endParaRPr sz="23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9300" marR="99300" marT="23275" marB="23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41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endParaRPr sz="23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9300" marR="9930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endParaRPr sz="23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9300" marR="99300" marT="23275" marB="23275" anchor="ctr"/>
                </a:tc>
                <a:extLst>
                  <a:ext uri="{0D108BD9-81ED-4DB2-BD59-A6C34878D82A}">
                    <a16:rowId xmlns:a16="http://schemas.microsoft.com/office/drawing/2014/main" val="2334088405"/>
                  </a:ext>
                </a:extLst>
              </a:tr>
            </a:tbl>
          </a:graphicData>
        </a:graphic>
      </p:graphicFrame>
      <p:sp>
        <p:nvSpPr>
          <p:cNvPr id="305" name="Google Shape;305;p30"/>
          <p:cNvSpPr txBox="1"/>
          <p:nvPr/>
        </p:nvSpPr>
        <p:spPr>
          <a:xfrm>
            <a:off x="889418" y="5446900"/>
            <a:ext cx="10670077" cy="209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9"/>
              <a:buFont typeface="Noto Sans Symbols"/>
              <a:buNone/>
            </a:pPr>
            <a:r>
              <a:rPr lang="en-US" sz="2599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em { </a:t>
            </a:r>
            <a:r>
              <a:rPr lang="en-US" sz="2599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2599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599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lang="en-US" sz="2599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}	</a:t>
            </a:r>
            <a:r>
              <a:rPr lang="en-US" sz="2599" b="0" i="0" u="none" strike="noStrike" cap="none" dirty="0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/* body 안의 em 요소 */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2599"/>
              <a:buFont typeface="Noto Sans Symbols"/>
              <a:buNone/>
            </a:pPr>
            <a:r>
              <a:rPr lang="en-US" sz="2599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&gt; h1 { </a:t>
            </a:r>
            <a:r>
              <a:rPr lang="en-US" sz="2599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2599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599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lang="en-US" sz="2599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}	</a:t>
            </a:r>
            <a:r>
              <a:rPr lang="en-US" sz="2599" b="0" i="0" u="none" strike="noStrike" cap="none" dirty="0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/* body 안의 h1 요소 */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2599"/>
              <a:buFont typeface="Noto Sans Symbols"/>
              <a:buNone/>
            </a:pPr>
            <a:r>
              <a:rPr lang="en-US" sz="2599" b="0" i="0" u="none" strike="noStrike" cap="none" dirty="0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H1,h2,h3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2599"/>
              <a:buFont typeface="Noto Sans Symbols"/>
              <a:buNone/>
            </a:pPr>
            <a:r>
              <a:rPr lang="en-US" sz="2599" b="0" i="0" u="none" strike="noStrike" cap="none" dirty="0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P &gt; span </a:t>
            </a:r>
            <a:endParaRPr sz="2599" b="0" i="0" u="none" strike="noStrike" cap="none" dirty="0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/>
        </p:nvSpPr>
        <p:spPr>
          <a:xfrm>
            <a:off x="472585" y="1684440"/>
            <a:ext cx="10670077" cy="53303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body em { color: red; }   /* body 안의 em 요소 */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body &gt; h1 { color: blue; }   /* body 안의 h1 요소 */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&lt;h1&gt;This headline is &lt;em&gt;very&lt;/em&gt; important&lt;/h1&gt;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pic>
        <p:nvPicPr>
          <p:cNvPr id="313" name="Google Shape;313;p31" descr="EMB00001f04bd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1177" y="6356993"/>
            <a:ext cx="7646449" cy="170787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의사 클래스(pseudo-class)</a:t>
            </a:r>
            <a:endParaRPr sz="571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2"/>
          <p:cNvSpPr txBox="1">
            <a:spLocks noGrp="1"/>
          </p:cNvSpPr>
          <p:nvPr>
            <p:ph type="body" idx="1"/>
          </p:nvPr>
        </p:nvSpPr>
        <p:spPr>
          <a:xfrm>
            <a:off x="890271" y="1732624"/>
            <a:ext cx="10670077" cy="601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 dirty="0" smtClean="0"/>
              <a:t>의사 클래스(pseudo-class):  </a:t>
            </a:r>
            <a:r>
              <a:rPr lang="en-US" dirty="0" smtClean="0"/>
              <a:t>클래스가 정의된 것처럼 간주, 가상 클래스 라고도 한다. 선택한 요소가 특별한 상태여야 만족할 수 있다.</a:t>
            </a:r>
            <a:endParaRPr dirty="0" smtClean="0"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 smtClean="0"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b="1" dirty="0" smtClean="0"/>
              <a:t>a:link </a:t>
            </a:r>
            <a:r>
              <a:rPr lang="en-US" b="1" dirty="0"/>
              <a:t>{ color: blue; </a:t>
            </a:r>
            <a:r>
              <a:rPr lang="en-US" dirty="0"/>
              <a:t>}</a:t>
            </a:r>
            <a:endParaRPr dirty="0"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/>
              <a:t>a:visited { color: green; }</a:t>
            </a:r>
            <a:endParaRPr dirty="0"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/>
              <a:t>a:hover { color: red; }  //link와 visited뒤에 와야한다</a:t>
            </a:r>
            <a:endParaRPr dirty="0"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/>
              <a:t>a:active {color : pink; } //hover 뒤에 와야한다 </a:t>
            </a:r>
            <a:endParaRPr dirty="0"/>
          </a:p>
          <a:p>
            <a:pPr marL="965359" lvl="1" indent="-20625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</a:pPr>
            <a:endParaRPr dirty="0"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/>
              <a:t>td:nth-child(2n) -&gt; 0 2 4 6 8 </a:t>
            </a:r>
            <a:endParaRPr dirty="0"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/>
              <a:t>td:nth-child(2n+1) 	 -&gt; 1 3 5 7 9</a:t>
            </a:r>
            <a:endParaRPr dirty="0"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/>
              <a:t>td:nth-child(2n +2) -&gt; 2 4 6 8 </a:t>
            </a:r>
            <a:endParaRPr dirty="0"/>
          </a:p>
        </p:txBody>
      </p:sp>
      <p:sp>
        <p:nvSpPr>
          <p:cNvPr id="321" name="Google Shape;321;p3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/>
        </p:nvSpPr>
        <p:spPr>
          <a:xfrm>
            <a:off x="661189" y="1520125"/>
            <a:ext cx="10670077" cy="67964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a:link {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text-decoration: none;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color: blue;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background-color: white;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a:visited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text-decoration: none;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color: green;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background-color: silver;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a:hover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text-decoration: none;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color: white;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background-color: blue;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pic>
        <p:nvPicPr>
          <p:cNvPr id="328" name="Google Shape;328;p33"/>
          <p:cNvPicPr preferRelativeResize="0"/>
          <p:nvPr/>
        </p:nvPicPr>
        <p:blipFill rotWithShape="1">
          <a:blip r:embed="rId3">
            <a:alphaModFix/>
          </a:blip>
          <a:srcRect l="3672" t="22592" r="59476" b="14445"/>
          <a:stretch/>
        </p:blipFill>
        <p:spPr>
          <a:xfrm>
            <a:off x="6106578" y="3512643"/>
            <a:ext cx="3477625" cy="21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3"/>
          <p:cNvSpPr/>
          <p:nvPr/>
        </p:nvSpPr>
        <p:spPr>
          <a:xfrm>
            <a:off x="661189" y="1520126"/>
            <a:ext cx="4595929" cy="20932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3"/>
          <p:cNvSpPr/>
          <p:nvPr/>
        </p:nvSpPr>
        <p:spPr>
          <a:xfrm>
            <a:off x="719646" y="3711715"/>
            <a:ext cx="4537472" cy="203912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703058" y="5849192"/>
            <a:ext cx="4111690" cy="211350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33"/>
          <p:cNvCxnSpPr>
            <a:stCxn id="329" idx="3"/>
          </p:cNvCxnSpPr>
          <p:nvPr/>
        </p:nvCxnSpPr>
        <p:spPr>
          <a:xfrm>
            <a:off x="5257118" y="2566742"/>
            <a:ext cx="985800" cy="11451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3" name="Google Shape;333;p33"/>
          <p:cNvCxnSpPr>
            <a:stCxn id="330" idx="3"/>
          </p:cNvCxnSpPr>
          <p:nvPr/>
        </p:nvCxnSpPr>
        <p:spPr>
          <a:xfrm rot="10800000" flipH="1">
            <a:off x="5257118" y="4259375"/>
            <a:ext cx="948000" cy="4719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4" name="Google Shape;334;p33"/>
          <p:cNvCxnSpPr>
            <a:stCxn id="331" idx="3"/>
          </p:cNvCxnSpPr>
          <p:nvPr/>
        </p:nvCxnSpPr>
        <p:spPr>
          <a:xfrm rot="10800000" flipH="1">
            <a:off x="4814748" y="5308445"/>
            <a:ext cx="1291800" cy="15975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5" name="Google Shape;335;p3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속성 선택자</a:t>
            </a: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dirty="0"/>
              <a:t>속성( attribute )선택자: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 dirty="0"/>
              <a:t>    특정한 속성을 가지는 요소를 선택한다. </a:t>
            </a:r>
            <a:endParaRPr dirty="0"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 smtClean="0"/>
              <a:t>[title</a:t>
            </a:r>
            <a:r>
              <a:rPr lang="en-US" dirty="0"/>
              <a:t>] { color: blue; }</a:t>
            </a:r>
            <a:endParaRPr dirty="0"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/>
              <a:t>p[class=“example”] { color: blue; }</a:t>
            </a:r>
            <a:endParaRPr dirty="0"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 dirty="0"/>
              <a:t>p.example {color: blue; }</a:t>
            </a:r>
            <a:endParaRPr dirty="0"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 dirty="0"/>
          </a:p>
        </p:txBody>
      </p:sp>
      <p:sp>
        <p:nvSpPr>
          <p:cNvPr id="343" name="Google Shape;343;p3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CSS의 속성들</a:t>
            </a:r>
            <a:endParaRPr/>
          </a:p>
        </p:txBody>
      </p:sp>
      <p:graphicFrame>
        <p:nvGraphicFramePr>
          <p:cNvPr id="349" name="Google Shape;349;p35"/>
          <p:cNvGraphicFramePr/>
          <p:nvPr>
            <p:extLst>
              <p:ext uri="{D42A27DB-BD31-4B8C-83A1-F6EECF244321}">
                <p14:modId xmlns:p14="http://schemas.microsoft.com/office/powerpoint/2010/main" val="436710057"/>
              </p:ext>
            </p:extLst>
          </p:nvPr>
        </p:nvGraphicFramePr>
        <p:xfrm>
          <a:off x="808118" y="1643100"/>
          <a:ext cx="10106625" cy="6177600"/>
        </p:xfrm>
        <a:graphic>
          <a:graphicData uri="http://schemas.openxmlformats.org/drawingml/2006/table">
            <a:tbl>
              <a:tblPr>
                <a:noFill/>
                <a:tableStyleId>{731DE008-C1A8-4536-A013-79B9DAB19EB7}</a:tableStyleId>
              </a:tblPr>
              <a:tblGrid>
                <a:gridCol w="246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 </a:t>
                      </a:r>
                      <a:endParaRPr sz="21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1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6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color </a:t>
                      </a:r>
                      <a:endParaRPr sz="21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 색상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6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font-weight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볼드체 설정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6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padding 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요소의 가장자리와 내용간의 간격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6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font-size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폰트의 크기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6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background-color</a:t>
                      </a:r>
                      <a:endParaRPr sz="21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배경색 </a:t>
                      </a:r>
                      <a:endParaRPr sz="21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6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border </a:t>
                      </a:r>
                      <a:endParaRPr sz="21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요소를 감싸는 경계선</a:t>
                      </a:r>
                      <a:endParaRPr sz="21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16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font-style</a:t>
                      </a:r>
                      <a:endParaRPr sz="21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이탤릭체 설정</a:t>
                      </a:r>
                      <a:endParaRPr sz="21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16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background-image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배경 이미지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16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text-align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 정렬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16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list-style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리스트 스타일</a:t>
                      </a:r>
                      <a:endParaRPr sz="21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색상</a:t>
            </a:r>
            <a:endParaRPr/>
          </a:p>
        </p:txBody>
      </p:sp>
      <p:graphicFrame>
        <p:nvGraphicFramePr>
          <p:cNvPr id="356" name="Google Shape;356;p36"/>
          <p:cNvGraphicFramePr/>
          <p:nvPr/>
        </p:nvGraphicFramePr>
        <p:xfrm>
          <a:off x="1509065" y="1831634"/>
          <a:ext cx="8177700" cy="3507375"/>
        </p:xfrm>
        <a:graphic>
          <a:graphicData uri="http://schemas.openxmlformats.org/drawingml/2006/table">
            <a:tbl>
              <a:tblPr>
                <a:noFill/>
                <a:tableStyleId>{731DE008-C1A8-4536-A013-79B9DAB19EB7}</a:tableStyleId>
              </a:tblPr>
              <a:tblGrid>
                <a:gridCol w="210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방법</a:t>
                      </a:r>
                      <a:endParaRPr sz="21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1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4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이름으로 표현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"red"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4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16진수로 표현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#FF0000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4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10진수로 표현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rgb(255, 0, 0)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4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퍼센트로 표현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rgb(100%, 0%, 0%)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57" name="Google Shape;357;p36" descr="EMB00001f04bd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6335" y="5732099"/>
            <a:ext cx="2722695" cy="232380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16진수로 색상 나타내기</a:t>
            </a:r>
            <a:endParaRPr/>
          </a:p>
        </p:txBody>
      </p:sp>
      <p:sp>
        <p:nvSpPr>
          <p:cNvPr id="364" name="Google Shape;364;p3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16진수 코드는 빨간색, 녹색, 청색 값을 각각 2자리의 16진수로 표시한 것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365" name="Google Shape;36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3268" y="2803141"/>
            <a:ext cx="8452729" cy="176975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7"/>
          <p:cNvSpPr txBox="1"/>
          <p:nvPr/>
        </p:nvSpPr>
        <p:spPr>
          <a:xfrm>
            <a:off x="604594" y="5134940"/>
            <a:ext cx="10670077" cy="180398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background-color: #ffd800;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색상의 이름으로 나타내기</a:t>
            </a:r>
            <a:endParaRPr/>
          </a:p>
        </p:txBody>
      </p:sp>
      <p:pic>
        <p:nvPicPr>
          <p:cNvPr id="373" name="Google Shape;373;p38" descr="EMB00001f04bda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2392" y="1551112"/>
            <a:ext cx="4690461" cy="416348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8"/>
          <p:cNvSpPr txBox="1"/>
          <p:nvPr/>
        </p:nvSpPr>
        <p:spPr>
          <a:xfrm>
            <a:off x="651441" y="6225071"/>
            <a:ext cx="10670077" cy="179744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background-color: aqua;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RGB 값으로 표시하기</a:t>
            </a:r>
            <a:endParaRPr/>
          </a:p>
        </p:txBody>
      </p:sp>
      <p:sp>
        <p:nvSpPr>
          <p:cNvPr id="381" name="Google Shape;381;p39"/>
          <p:cNvSpPr txBox="1"/>
          <p:nvPr/>
        </p:nvSpPr>
        <p:spPr>
          <a:xfrm>
            <a:off x="828391" y="1806880"/>
            <a:ext cx="10670077" cy="31476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{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background-color: rgb(60%, 40%, 10%);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{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background-color: rgb(153, 102, 25);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CSS</a:t>
            </a: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CSS(Cascading Style Sheets): 문서의 스타일을 지정한다. </a:t>
            </a:r>
            <a:endParaRPr/>
          </a:p>
        </p:txBody>
      </p:sp>
      <p:pic>
        <p:nvPicPr>
          <p:cNvPr id="54" name="Google Shape;5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3362" y="2487556"/>
            <a:ext cx="9686180" cy="493179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388" name="Google Shape;388;p40"/>
          <p:cNvSpPr txBox="1"/>
          <p:nvPr/>
        </p:nvSpPr>
        <p:spPr>
          <a:xfrm>
            <a:off x="549777" y="1551113"/>
            <a:ext cx="10670077" cy="670325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h1  {background-color: #6495ed;}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p.a {background-color: #ff0000;}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p.b {background-color: #00ff00;}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p.c {background-color: #0000ff;}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p.d {background-color: #888888;}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&lt;h1&gt;CSS Color Chart&lt;/h1&gt;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class="a"&gt;Color #1&lt;/p&gt;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class="b"&gt;Color #2&lt;/p&gt;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class="c"&gt;Color #3&lt;/p&gt;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class="d"&gt;Color #4&lt;/p&gt;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163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40" descr="EMB00001f04be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6057" y="2832638"/>
            <a:ext cx="5347438" cy="326723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폰트</a:t>
            </a:r>
            <a:endParaRPr/>
          </a:p>
        </p:txBody>
      </p:sp>
      <p:graphicFrame>
        <p:nvGraphicFramePr>
          <p:cNvPr id="396" name="Google Shape;396;p41"/>
          <p:cNvGraphicFramePr/>
          <p:nvPr/>
        </p:nvGraphicFramePr>
        <p:xfrm>
          <a:off x="1057390" y="2019640"/>
          <a:ext cx="9999700" cy="3377100"/>
        </p:xfrm>
        <a:graphic>
          <a:graphicData uri="http://schemas.openxmlformats.org/drawingml/2006/table">
            <a:tbl>
              <a:tblPr>
                <a:noFill/>
                <a:tableStyleId>{731DE008-C1A8-4536-A013-79B9DAB19EB7}</a:tableStyleId>
              </a:tblPr>
              <a:tblGrid>
                <a:gridCol w="20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sz="2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font</a:t>
                      </a:r>
                      <a:endParaRPr sz="2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한줄에서 모든 폰트 속성을 설정할 때 사용</a:t>
                      </a:r>
                      <a:endParaRPr sz="2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font-family</a:t>
                      </a:r>
                      <a:endParaRPr sz="2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폰트 패밀리 설정</a:t>
                      </a:r>
                      <a:endParaRPr sz="2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font-size</a:t>
                      </a:r>
                      <a:endParaRPr sz="2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폰트의 크기 설정</a:t>
                      </a:r>
                      <a:endParaRPr sz="2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font-style</a:t>
                      </a:r>
                      <a:endParaRPr sz="2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폰트 스타일 설정 ,기울임꼴 </a:t>
                      </a:r>
                      <a:endParaRPr sz="2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font-weight</a:t>
                      </a:r>
                      <a:endParaRPr sz="2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폰트의 볼드체 여부 설정</a:t>
                      </a:r>
                      <a:endParaRPr sz="2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7" name="Google Shape;397;p4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폰트 패밀리</a:t>
            </a:r>
            <a:endParaRPr/>
          </a:p>
        </p:txBody>
      </p:sp>
      <p:sp>
        <p:nvSpPr>
          <p:cNvPr id="403" name="Google Shape;403;p4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serif 폰트는 우아하고 전통적인 느낌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sans-serif은 깔끔하고 가독성이 좋다. 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monospace는 타자기 서체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cursive와 fantasy 폰트는 장난스러우며 스타일리쉬한 느낌</a:t>
            </a:r>
            <a:endParaRPr/>
          </a:p>
        </p:txBody>
      </p:sp>
      <p:pic>
        <p:nvPicPr>
          <p:cNvPr id="404" name="Google Shape;40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3792" y="4380802"/>
            <a:ext cx="9207658" cy="278457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폰트 지정</a:t>
            </a:r>
            <a:endParaRPr/>
          </a:p>
        </p:txBody>
      </p:sp>
      <p:pic>
        <p:nvPicPr>
          <p:cNvPr id="411" name="Google Shape;41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387" y="1565962"/>
            <a:ext cx="9550582" cy="273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3" descr="EMB00001f04be76"/>
          <p:cNvPicPr preferRelativeResize="0"/>
          <p:nvPr/>
        </p:nvPicPr>
        <p:blipFill rotWithShape="1">
          <a:blip r:embed="rId4">
            <a:alphaModFix/>
          </a:blip>
          <a:srcRect t="10058"/>
          <a:stretch/>
        </p:blipFill>
        <p:spPr>
          <a:xfrm>
            <a:off x="4436489" y="3828845"/>
            <a:ext cx="3545691" cy="4282702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폰트 크기 설정</a:t>
            </a:r>
            <a:endParaRPr/>
          </a:p>
        </p:txBody>
      </p:sp>
      <p:sp>
        <p:nvSpPr>
          <p:cNvPr id="419" name="Google Shape;419;p4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폰트의 단위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pt – 포인트 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px - 픽셀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% - 퍼센트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em – 배수(scale factor)</a:t>
            </a:r>
            <a:endParaRPr/>
          </a:p>
          <a:p>
            <a:pPr marL="965359" lvl="1" indent="-37129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키워드 – xx-small, x-small, small, medium, large, x-large, xx-large</a:t>
            </a:r>
            <a:endParaRPr/>
          </a:p>
        </p:txBody>
      </p:sp>
      <p:pic>
        <p:nvPicPr>
          <p:cNvPr id="420" name="Google Shape;42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1117" y="5130863"/>
            <a:ext cx="5643404" cy="176975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폰트 속성</a:t>
            </a:r>
            <a:endParaRPr/>
          </a:p>
        </p:txBody>
      </p:sp>
      <p:sp>
        <p:nvSpPr>
          <p:cNvPr id="427" name="Google Shape;427;p4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font-weight – 볼드체 여부(normal, bold)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font-style – 이탤릭체 여부(normal, italic,  oblique)</a:t>
            </a:r>
            <a:endParaRPr/>
          </a:p>
        </p:txBody>
      </p:sp>
      <p:pic>
        <p:nvPicPr>
          <p:cNvPr id="428" name="Google Shape;42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0058" y="3118725"/>
            <a:ext cx="8242339" cy="153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0058" y="4925603"/>
            <a:ext cx="8242339" cy="151047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폰트 크기 예제</a:t>
            </a:r>
            <a:endParaRPr/>
          </a:p>
        </p:txBody>
      </p:sp>
      <p:sp>
        <p:nvSpPr>
          <p:cNvPr id="436" name="Google Shape;436;p46"/>
          <p:cNvSpPr txBox="1"/>
          <p:nvPr/>
        </p:nvSpPr>
        <p:spPr>
          <a:xfrm>
            <a:off x="403661" y="1551111"/>
            <a:ext cx="11056099" cy="676548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body {font-size: medium;}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p#t1 {font-size: 1.0em;}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p#t2 {font-size: 1.5em;}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p#t3 {font-size: 2.0em;}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id="t1"&gt;paragraph.&lt;/p&gt;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id="t2"&gt;paragraph.&lt;/p&gt;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id="t3"&gt;paragraph.&lt;/p&gt;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46" descr="EMB00001f04be7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7883" y="4258607"/>
            <a:ext cx="3483811" cy="3603942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폰트 축약 기법</a:t>
            </a:r>
            <a:endParaRPr/>
          </a:p>
        </p:txBody>
      </p:sp>
      <p:sp>
        <p:nvSpPr>
          <p:cNvPr id="444" name="Google Shape;444;p47"/>
          <p:cNvSpPr txBox="1"/>
          <p:nvPr/>
        </p:nvSpPr>
        <p:spPr>
          <a:xfrm>
            <a:off x="631169" y="1980847"/>
            <a:ext cx="10670077" cy="57796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p.style1 {font: italic 30px arial,sans-serif;}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p.style2 {font: bold 40px Georgia,serif;}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class="style1"&gt;font설정 : italic 30px arial,sans-serif 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class="style2"&gt;font설정 : bold 40px Georgia,serif&lt;/p&gt;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47" descr="EMB00001f04be7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1810" y="1778617"/>
            <a:ext cx="5783107" cy="1794504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웹폰트</a:t>
            </a:r>
            <a:endParaRPr/>
          </a:p>
        </p:txBody>
      </p:sp>
      <p:sp>
        <p:nvSpPr>
          <p:cNvPr id="452" name="Google Shape;452;p48"/>
          <p:cNvSpPr txBox="1"/>
          <p:nvPr/>
        </p:nvSpPr>
        <p:spPr>
          <a:xfrm>
            <a:off x="365744" y="1398479"/>
            <a:ext cx="11169852" cy="67917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&lt;title&gt;Web Font Test&lt;/title&gt;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@font-face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font-family: "Vera Serif Bold";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src: url("http://developer.mozilla.org/@api/deki/files/2934/=VeraSeBd.ttf");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{ font-family: "Vera Serif Bold", serif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이것이 모질라에서 제공하는 Vera Serif Bold입니다.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텍스트 스타일</a:t>
            </a:r>
            <a:endParaRPr/>
          </a:p>
        </p:txBody>
      </p:sp>
      <p:graphicFrame>
        <p:nvGraphicFramePr>
          <p:cNvPr id="459" name="Google Shape;459;p49"/>
          <p:cNvGraphicFramePr/>
          <p:nvPr/>
        </p:nvGraphicFramePr>
        <p:xfrm>
          <a:off x="788104" y="1743410"/>
          <a:ext cx="10396775" cy="5430755"/>
        </p:xfrm>
        <a:graphic>
          <a:graphicData uri="http://schemas.openxmlformats.org/drawingml/2006/table">
            <a:tbl>
              <a:tblPr>
                <a:noFill/>
                <a:tableStyleId>{731DE008-C1A8-4536-A013-79B9DAB19EB7}</a:tableStyleId>
              </a:tblPr>
              <a:tblGrid>
                <a:gridCol w="224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sz="2100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100" b="1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1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 sz="21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텍스트의 색상을 지정한다.</a:t>
                      </a:r>
                      <a:endParaRPr sz="21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1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direction</a:t>
                      </a:r>
                      <a:endParaRPr sz="21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 작성 방향을 지정한다.입력태그에서</a:t>
                      </a:r>
                      <a:endParaRPr sz="2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(rtl:오른쪽에서 왼쪽 ,  ltr:왼쪽에서 오른쪽으로 작성)</a:t>
                      </a:r>
                      <a:endParaRPr sz="21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1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letter-spacing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글자간 간격을 지정한다.</a:t>
                      </a:r>
                      <a:endParaRPr sz="21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1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line-height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 줄의 높이를 지정한다.</a:t>
                      </a:r>
                      <a:endParaRPr sz="21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1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text-align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텍스트의 수평 정렬을 지정한다. </a:t>
                      </a:r>
                      <a:endParaRPr sz="21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1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text-decoration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 장식을 지정한다. </a:t>
                      </a:r>
                      <a:endParaRPr sz="21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1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text-indent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텍스트의 들여쓰기를 지정하낟. </a:t>
                      </a:r>
                      <a:endParaRPr sz="21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1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text-shadow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그림자 효과를 지정한다. </a:t>
                      </a:r>
                      <a:endParaRPr sz="21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71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text-transform</a:t>
                      </a:r>
                      <a:endParaRPr sz="21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대소문자 변환을 지정한다. </a:t>
                      </a:r>
                      <a:endParaRPr sz="21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150" marR="84150" marT="23275" marB="2327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60" name="Google Shape;460;p4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CSS의 장점</a:t>
            </a:r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거대하고 복잡한 사이트를 관리할 때에 필요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모든 페이지들이 동일한 CSS를 공유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CSS에서 어떤 요소의 스타일을 변경하면 관련되는 전체 페이지의 내용이 한꺼번에 변경</a:t>
            </a:r>
            <a:endParaRPr/>
          </a:p>
        </p:txBody>
      </p:sp>
      <p:pic>
        <p:nvPicPr>
          <p:cNvPr id="62" name="Google Shape;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9868" y="4348063"/>
            <a:ext cx="9796839" cy="38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텍스트 정렬</a:t>
            </a:r>
            <a:endParaRPr/>
          </a:p>
        </p:txBody>
      </p:sp>
      <p:sp>
        <p:nvSpPr>
          <p:cNvPr id="466" name="Google Shape;466;p50"/>
          <p:cNvSpPr txBox="1"/>
          <p:nvPr/>
        </p:nvSpPr>
        <p:spPr>
          <a:xfrm>
            <a:off x="567972" y="1551111"/>
            <a:ext cx="10815955" cy="676548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h1 {text-align: center; color: red;}  // 중앙정렬</a:t>
            </a:r>
            <a:endParaRPr sz="2163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p.date {text-align: right; color: indigo;}  // 오른쪽정렬</a:t>
            </a:r>
            <a:endParaRPr sz="2163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p.poet {text-align: justify; color: blue;}  // 양쪽정렬</a:t>
            </a:r>
            <a:endParaRPr sz="2163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&lt;h1&gt;CSS 텍스트 정렬 예제&lt;/h1&gt;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class="date"&gt;2013년 9월 1일&lt;/p&gt;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 class="poet"&gt;삶이 그대를 속일지라도 슬퍼하거나 노여워하지 말라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2163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&lt;p&gt;&lt;em&gt;참고 푸시킨의 시&lt;/em&gt;&lt;/p&gt;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lang="en-US" sz="2163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163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5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텍스트 장식</a:t>
            </a:r>
            <a:endParaRPr/>
          </a:p>
        </p:txBody>
      </p:sp>
      <p:sp>
        <p:nvSpPr>
          <p:cNvPr id="473" name="Google Shape;473;p51"/>
          <p:cNvSpPr txBox="1"/>
          <p:nvPr/>
        </p:nvSpPr>
        <p:spPr>
          <a:xfrm>
            <a:off x="472584" y="1508719"/>
            <a:ext cx="10863988" cy="655509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h1 { text-decoration:overline; }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h2 { text-decoration:line-through; }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h3 { text-decoration:underline; }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&lt;h1&gt;텍스트 장식의 예입니다.&lt;/h1&gt;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&lt;h2&gt;텍스트 장식의 예입니다.&lt;/h2&gt;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&lt;h3&gt;텍스트 장식의 예입니다.&lt;/h3&gt;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텍스트 변환</a:t>
            </a:r>
            <a:endParaRPr/>
          </a:p>
        </p:txBody>
      </p:sp>
      <p:sp>
        <p:nvSpPr>
          <p:cNvPr id="480" name="Google Shape;480;p52"/>
          <p:cNvSpPr txBox="1"/>
          <p:nvPr/>
        </p:nvSpPr>
        <p:spPr>
          <a:xfrm>
            <a:off x="580612" y="1601670"/>
            <a:ext cx="10778037" cy="64242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p.upper { text-transform:uppercase;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p.lower { text-transform:lowercase;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p.capit { text-transform:capitalize;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&lt;p class="upper"&gt;text_transform is uppercase.&lt;/p&gt;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&lt;p class="lower"&gt;text_transform is lowercase.&lt;/p&gt;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&lt;p class="capit"&gt;text_transform is capitalize.&lt;/p&gt;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5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텍스트 그림자</a:t>
            </a:r>
            <a:endParaRPr/>
          </a:p>
        </p:txBody>
      </p:sp>
      <p:sp>
        <p:nvSpPr>
          <p:cNvPr id="487" name="Google Shape;487;p53"/>
          <p:cNvSpPr txBox="1"/>
          <p:nvPr/>
        </p:nvSpPr>
        <p:spPr>
          <a:xfrm>
            <a:off x="600096" y="1586491"/>
            <a:ext cx="10670077" cy="62773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h1 {text-shadow: 5px 5px 5px #FF0000;}  //번짐정도 ,생략가능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&lt;/style&gt;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&lt;h1&gt;Text-shadow 처리!&lt;/h1&gt;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 </a:t>
            </a:r>
            <a:endParaRPr sz="2339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53" descr="EMB00001f04be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7275" y="1586492"/>
            <a:ext cx="8384147" cy="175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cascading</a:t>
            </a:r>
            <a:endParaRPr/>
          </a:p>
        </p:txBody>
      </p:sp>
      <p:pic>
        <p:nvPicPr>
          <p:cNvPr id="69" name="Google Shape;69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59482" y="1845324"/>
            <a:ext cx="6937611" cy="659757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왜 cascading인가요?</a:t>
            </a: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캐스케이딩은 폭포같은, 연속적인, 계속되는 이라는 뜻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연속되는 작은 폭포들처럼 위에서 아래로 순차적으로 적용됨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하나의 요소에 여러 개의 CSS가 충돌할 경우 우선 순위(가중치)가 계산되고 계산 결과에 따라 CSS 충돌이 처리된다.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938370" y="4734196"/>
            <a:ext cx="2800228" cy="85110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외부 CSS 파일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가중치 가장 낮음</a:t>
            </a: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4107057" y="5980253"/>
            <a:ext cx="2800228" cy="85110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&lt;style&gt;에 정의된 CSS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rPr lang="en-US" sz="233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가중치 중간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7258172" y="7278563"/>
            <a:ext cx="2800228" cy="85110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인라인 CSS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rPr lang="en-US" sz="233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가중치 가장 높음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1" name="Google Shape;81;p7"/>
          <p:cNvSpPr/>
          <p:nvPr/>
        </p:nvSpPr>
        <p:spPr>
          <a:xfrm rot="10800000" flipH="1">
            <a:off x="1055936" y="4447782"/>
            <a:ext cx="3113736" cy="1115791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66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"/>
          <p:cNvSpPr/>
          <p:nvPr/>
        </p:nvSpPr>
        <p:spPr>
          <a:xfrm rot="10800000" flipH="1">
            <a:off x="4224624" y="5693839"/>
            <a:ext cx="3113736" cy="1115791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66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"/>
          <p:cNvSpPr/>
          <p:nvPr/>
        </p:nvSpPr>
        <p:spPr>
          <a:xfrm rot="10800000" flipH="1">
            <a:off x="7375739" y="6992149"/>
            <a:ext cx="3113736" cy="1115791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66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endParaRPr sz="233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CSS3의 기능</a:t>
            </a: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선택자(selectors)- 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  요소(태그), 전체(*), id(#), Class(.) 	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박스 모델(Box Model)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배경 및 경계선(Backgrounds and Borders)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텍스트 효과(Text Effects)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2차원 및 3차원 변환(2D/3D Transformations)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애니메이션(Animations)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다중 컬럼 레이아웃(Multiple Column Layout)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사용자 인터페이스(User Interface)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CSS3의 문법 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선택자(selector) { 속성: 값; }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끝에 반드시 ;을 적어 준다. 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주석: /* … */ ,  // </a:t>
            </a: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97" name="Google Shape;97;p9"/>
          <p:cNvSpPr txBox="1"/>
          <p:nvPr/>
        </p:nvSpPr>
        <p:spPr>
          <a:xfrm>
            <a:off x="3231309" y="3668587"/>
            <a:ext cx="4815655" cy="712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lang="en-US" sz="23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{ color: blue;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 txBox="1"/>
          <p:nvPr/>
        </p:nvSpPr>
        <p:spPr>
          <a:xfrm>
            <a:off x="1313686" y="4814685"/>
            <a:ext cx="2916509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선택자(selector)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/>
          <p:nvPr/>
        </p:nvSpPr>
        <p:spPr>
          <a:xfrm>
            <a:off x="4561959" y="4813783"/>
            <a:ext cx="2704789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속성(property)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9"/>
          <p:cNvSpPr txBox="1"/>
          <p:nvPr/>
        </p:nvSpPr>
        <p:spPr>
          <a:xfrm>
            <a:off x="7595365" y="4813783"/>
            <a:ext cx="1971716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값(value)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9"/>
          <p:cNvCxnSpPr>
            <a:stCxn id="98" idx="0"/>
          </p:cNvCxnSpPr>
          <p:nvPr/>
        </p:nvCxnSpPr>
        <p:spPr>
          <a:xfrm rot="10800000" flipH="1">
            <a:off x="2771941" y="4170885"/>
            <a:ext cx="1458300" cy="643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2" name="Google Shape;102;p9"/>
          <p:cNvCxnSpPr>
            <a:stCxn id="99" idx="0"/>
          </p:cNvCxnSpPr>
          <p:nvPr/>
        </p:nvCxnSpPr>
        <p:spPr>
          <a:xfrm rot="10800000">
            <a:off x="5373154" y="4170883"/>
            <a:ext cx="541200" cy="6429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" name="Google Shape;103;p9"/>
          <p:cNvCxnSpPr>
            <a:stCxn id="100" idx="0"/>
          </p:cNvCxnSpPr>
          <p:nvPr/>
        </p:nvCxnSpPr>
        <p:spPr>
          <a:xfrm rot="10800000">
            <a:off x="6409523" y="4170883"/>
            <a:ext cx="2171700" cy="6429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2499</Words>
  <Application>Microsoft Office PowerPoint</Application>
  <PresentationFormat>사용자 지정</PresentationFormat>
  <Paragraphs>613</Paragraphs>
  <Slides>53</Slides>
  <Notes>53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9" baseType="lpstr">
      <vt:lpstr>Noto Sans Symbols</vt:lpstr>
      <vt:lpstr>Gulim</vt:lpstr>
      <vt:lpstr>Malgun Gothic</vt:lpstr>
      <vt:lpstr>Arial</vt:lpstr>
      <vt:lpstr>Comic Sans MS</vt:lpstr>
      <vt:lpstr>1_Crayons</vt:lpstr>
      <vt:lpstr>04. CSS 기초 </vt:lpstr>
      <vt:lpstr>CSS의 개념</vt:lpstr>
      <vt:lpstr>CSS의 역할</vt:lpstr>
      <vt:lpstr>CSS</vt:lpstr>
      <vt:lpstr>CSS의 장점</vt:lpstr>
      <vt:lpstr>cascading</vt:lpstr>
      <vt:lpstr>왜 cascading인가요?</vt:lpstr>
      <vt:lpstr>CSS3의 기능</vt:lpstr>
      <vt:lpstr>CSS3의 문법 </vt:lpstr>
      <vt:lpstr>CSS 삽입 위치</vt:lpstr>
      <vt:lpstr>외부 스타일 시트</vt:lpstr>
      <vt:lpstr>예제</vt:lpstr>
      <vt:lpstr>내부 스타일 시트</vt:lpstr>
      <vt:lpstr>내부 CSS의 위치</vt:lpstr>
      <vt:lpstr>인라인 스타일 시트</vt:lpstr>
      <vt:lpstr>다중 스타일 시트</vt:lpstr>
      <vt:lpstr>예제</vt:lpstr>
      <vt:lpstr>PowerPoint 프레젠테이션</vt:lpstr>
      <vt:lpstr>예제</vt:lpstr>
      <vt:lpstr>선택자</vt:lpstr>
      <vt:lpstr>선택자의 종류</vt:lpstr>
      <vt:lpstr>타입 선택자</vt:lpstr>
      <vt:lpstr>전체 선택자</vt:lpstr>
      <vt:lpstr>아이디 선택자</vt:lpstr>
      <vt:lpstr>예제</vt:lpstr>
      <vt:lpstr>클래스 선택자</vt:lpstr>
      <vt:lpstr>예제</vt:lpstr>
      <vt:lpstr>선택자 그룹</vt:lpstr>
      <vt:lpstr>예제</vt:lpstr>
      <vt:lpstr>자손, 자식, 형제 결합자(중요!!!)</vt:lpstr>
      <vt:lpstr>예제</vt:lpstr>
      <vt:lpstr>의사 클래스(pseudo-class)</vt:lpstr>
      <vt:lpstr>예제</vt:lpstr>
      <vt:lpstr>속성 선택자</vt:lpstr>
      <vt:lpstr>CSS의 속성들</vt:lpstr>
      <vt:lpstr>색상</vt:lpstr>
      <vt:lpstr>16진수로 색상 나타내기</vt:lpstr>
      <vt:lpstr>색상의 이름으로 나타내기</vt:lpstr>
      <vt:lpstr>RGB 값으로 표시하기</vt:lpstr>
      <vt:lpstr>예제</vt:lpstr>
      <vt:lpstr>폰트</vt:lpstr>
      <vt:lpstr>폰트 패밀리</vt:lpstr>
      <vt:lpstr>폰트 지정</vt:lpstr>
      <vt:lpstr>폰트 크기 설정</vt:lpstr>
      <vt:lpstr>폰트 속성</vt:lpstr>
      <vt:lpstr>폰트 크기 예제</vt:lpstr>
      <vt:lpstr>폰트 축약 기법</vt:lpstr>
      <vt:lpstr>웹폰트</vt:lpstr>
      <vt:lpstr>텍스트 스타일</vt:lpstr>
      <vt:lpstr>텍스트 정렬</vt:lpstr>
      <vt:lpstr>텍스트 장식</vt:lpstr>
      <vt:lpstr>텍스트 변환</vt:lpstr>
      <vt:lpstr>텍스트 그림자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04. CSS 기초 </dc:title>
  <dc:creator>chocojhkim@live.com</dc:creator>
  <cp:lastModifiedBy>user</cp:lastModifiedBy>
  <cp:revision>7</cp:revision>
  <dcterms:created xsi:type="dcterms:W3CDTF">2007-06-29T06:43:39Z</dcterms:created>
  <dcterms:modified xsi:type="dcterms:W3CDTF">2024-04-18T06:17:53Z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