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80" r:id="rId5"/>
    <p:sldId id="260" r:id="rId6"/>
    <p:sldId id="282" r:id="rId7"/>
    <p:sldId id="263" r:id="rId8"/>
    <p:sldId id="264" r:id="rId9"/>
    <p:sldId id="266" r:id="rId10"/>
    <p:sldId id="268" r:id="rId11"/>
    <p:sldId id="269" r:id="rId12"/>
    <p:sldId id="270" r:id="rId13"/>
    <p:sldId id="272" r:id="rId14"/>
    <p:sldId id="273" r:id="rId15"/>
    <p:sldId id="275" r:id="rId16"/>
    <p:sldId id="276" r:id="rId17"/>
    <p:sldId id="278" r:id="rId18"/>
    <p:sldId id="283" r:id="rId19"/>
    <p:sldId id="284" r:id="rId20"/>
    <p:sldId id="309" r:id="rId21"/>
    <p:sldId id="310" r:id="rId22"/>
    <p:sldId id="287" r:id="rId23"/>
    <p:sldId id="311" r:id="rId24"/>
    <p:sldId id="292" r:id="rId25"/>
    <p:sldId id="293" r:id="rId26"/>
    <p:sldId id="294" r:id="rId27"/>
    <p:sldId id="296" r:id="rId28"/>
    <p:sldId id="298" r:id="rId29"/>
    <p:sldId id="312" r:id="rId30"/>
    <p:sldId id="313" r:id="rId31"/>
    <p:sldId id="314" r:id="rId32"/>
    <p:sldId id="315" r:id="rId33"/>
    <p:sldId id="316" r:id="rId34"/>
    <p:sldId id="317" r:id="rId35"/>
    <p:sldId id="318" r:id="rId36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84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874085" y="8685876"/>
            <a:ext cx="8837295" cy="1827530"/>
          </a:xfrm>
          <a:custGeom>
            <a:avLst/>
            <a:gdLst/>
            <a:ahLst/>
            <a:cxnLst/>
            <a:rect l="l" t="t" r="r" b="b"/>
            <a:pathLst>
              <a:path w="8837294" h="1827529">
                <a:moveTo>
                  <a:pt x="7769396" y="0"/>
                </a:moveTo>
                <a:lnTo>
                  <a:pt x="7816561" y="1814"/>
                </a:lnTo>
                <a:lnTo>
                  <a:pt x="7862732" y="7169"/>
                </a:lnTo>
                <a:lnTo>
                  <a:pt x="7907773" y="15931"/>
                </a:lnTo>
                <a:lnTo>
                  <a:pt x="7951552" y="27965"/>
                </a:lnTo>
                <a:lnTo>
                  <a:pt x="7993935" y="43137"/>
                </a:lnTo>
                <a:lnTo>
                  <a:pt x="8034786" y="61314"/>
                </a:lnTo>
                <a:lnTo>
                  <a:pt x="8073974" y="82361"/>
                </a:lnTo>
                <a:lnTo>
                  <a:pt x="8111362" y="106144"/>
                </a:lnTo>
                <a:lnTo>
                  <a:pt x="8146818" y="132530"/>
                </a:lnTo>
                <a:lnTo>
                  <a:pt x="8180207" y="161384"/>
                </a:lnTo>
                <a:lnTo>
                  <a:pt x="8211396" y="192573"/>
                </a:lnTo>
                <a:lnTo>
                  <a:pt x="8240251" y="225963"/>
                </a:lnTo>
                <a:lnTo>
                  <a:pt x="8266637" y="261419"/>
                </a:lnTo>
                <a:lnTo>
                  <a:pt x="8290420" y="298807"/>
                </a:lnTo>
                <a:lnTo>
                  <a:pt x="8311467" y="337994"/>
                </a:lnTo>
                <a:lnTo>
                  <a:pt x="8329644" y="378846"/>
                </a:lnTo>
                <a:lnTo>
                  <a:pt x="8344816" y="421228"/>
                </a:lnTo>
                <a:lnTo>
                  <a:pt x="8356850" y="465007"/>
                </a:lnTo>
                <a:lnTo>
                  <a:pt x="8365611" y="510049"/>
                </a:lnTo>
                <a:lnTo>
                  <a:pt x="8370966" y="556219"/>
                </a:lnTo>
                <a:lnTo>
                  <a:pt x="8372781" y="603384"/>
                </a:lnTo>
                <a:lnTo>
                  <a:pt x="8372781" y="868101"/>
                </a:lnTo>
                <a:lnTo>
                  <a:pt x="8837100" y="1010767"/>
                </a:lnTo>
                <a:lnTo>
                  <a:pt x="8372781" y="1153432"/>
                </a:lnTo>
                <a:lnTo>
                  <a:pt x="8372781" y="1224111"/>
                </a:lnTo>
                <a:lnTo>
                  <a:pt x="8370966" y="1271276"/>
                </a:lnTo>
                <a:lnTo>
                  <a:pt x="8365611" y="1317446"/>
                </a:lnTo>
                <a:lnTo>
                  <a:pt x="8356850" y="1362488"/>
                </a:lnTo>
                <a:lnTo>
                  <a:pt x="8344816" y="1406267"/>
                </a:lnTo>
                <a:lnTo>
                  <a:pt x="8329644" y="1448650"/>
                </a:lnTo>
                <a:lnTo>
                  <a:pt x="8311467" y="1489501"/>
                </a:lnTo>
                <a:lnTo>
                  <a:pt x="8290420" y="1528688"/>
                </a:lnTo>
                <a:lnTo>
                  <a:pt x="8266637" y="1566077"/>
                </a:lnTo>
                <a:lnTo>
                  <a:pt x="8240251" y="1601533"/>
                </a:lnTo>
                <a:lnTo>
                  <a:pt x="8211396" y="1634922"/>
                </a:lnTo>
                <a:lnTo>
                  <a:pt x="8180207" y="1666111"/>
                </a:lnTo>
                <a:lnTo>
                  <a:pt x="8146818" y="1694966"/>
                </a:lnTo>
                <a:lnTo>
                  <a:pt x="8111362" y="1721351"/>
                </a:lnTo>
                <a:lnTo>
                  <a:pt x="8073974" y="1745135"/>
                </a:lnTo>
                <a:lnTo>
                  <a:pt x="8034786" y="1766182"/>
                </a:lnTo>
                <a:lnTo>
                  <a:pt x="7993935" y="1784358"/>
                </a:lnTo>
                <a:lnTo>
                  <a:pt x="7951552" y="1799531"/>
                </a:lnTo>
                <a:lnTo>
                  <a:pt x="7907773" y="1811564"/>
                </a:lnTo>
                <a:lnTo>
                  <a:pt x="7862732" y="1820326"/>
                </a:lnTo>
                <a:lnTo>
                  <a:pt x="7816561" y="1825681"/>
                </a:lnTo>
                <a:lnTo>
                  <a:pt x="7769396" y="1827496"/>
                </a:lnTo>
                <a:lnTo>
                  <a:pt x="603711" y="1827496"/>
                </a:lnTo>
                <a:lnTo>
                  <a:pt x="556544" y="1825681"/>
                </a:lnTo>
                <a:lnTo>
                  <a:pt x="510368" y="1820326"/>
                </a:lnTo>
                <a:lnTo>
                  <a:pt x="465316" y="1811564"/>
                </a:lnTo>
                <a:lnTo>
                  <a:pt x="421524" y="1799531"/>
                </a:lnTo>
                <a:lnTo>
                  <a:pt x="379126" y="1784358"/>
                </a:lnTo>
                <a:lnTo>
                  <a:pt x="338257" y="1766182"/>
                </a:lnTo>
                <a:lnTo>
                  <a:pt x="299050" y="1745135"/>
                </a:lnTo>
                <a:lnTo>
                  <a:pt x="261640" y="1721351"/>
                </a:lnTo>
                <a:lnTo>
                  <a:pt x="226161" y="1694966"/>
                </a:lnTo>
                <a:lnTo>
                  <a:pt x="192749" y="1666111"/>
                </a:lnTo>
                <a:lnTo>
                  <a:pt x="161536" y="1634922"/>
                </a:lnTo>
                <a:lnTo>
                  <a:pt x="132659" y="1601533"/>
                </a:lnTo>
                <a:lnTo>
                  <a:pt x="106250" y="1566077"/>
                </a:lnTo>
                <a:lnTo>
                  <a:pt x="82446" y="1528688"/>
                </a:lnTo>
                <a:lnTo>
                  <a:pt x="61379" y="1489501"/>
                </a:lnTo>
                <a:lnTo>
                  <a:pt x="43184" y="1448650"/>
                </a:lnTo>
                <a:lnTo>
                  <a:pt x="27996" y="1406267"/>
                </a:lnTo>
                <a:lnTo>
                  <a:pt x="15949" y="1362488"/>
                </a:lnTo>
                <a:lnTo>
                  <a:pt x="7178" y="1317446"/>
                </a:lnTo>
                <a:lnTo>
                  <a:pt x="1816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6" y="556219"/>
                </a:lnTo>
                <a:lnTo>
                  <a:pt x="7178" y="510049"/>
                </a:lnTo>
                <a:lnTo>
                  <a:pt x="15949" y="465007"/>
                </a:lnTo>
                <a:lnTo>
                  <a:pt x="27995" y="421228"/>
                </a:lnTo>
                <a:lnTo>
                  <a:pt x="43183" y="378846"/>
                </a:lnTo>
                <a:lnTo>
                  <a:pt x="61378" y="337994"/>
                </a:lnTo>
                <a:lnTo>
                  <a:pt x="82445" y="298807"/>
                </a:lnTo>
                <a:lnTo>
                  <a:pt x="106250" y="261419"/>
                </a:lnTo>
                <a:lnTo>
                  <a:pt x="132658" y="225963"/>
                </a:lnTo>
                <a:lnTo>
                  <a:pt x="161536" y="192573"/>
                </a:lnTo>
                <a:lnTo>
                  <a:pt x="192748" y="161384"/>
                </a:lnTo>
                <a:lnTo>
                  <a:pt x="226161" y="132530"/>
                </a:lnTo>
                <a:lnTo>
                  <a:pt x="261639" y="106144"/>
                </a:lnTo>
                <a:lnTo>
                  <a:pt x="299049" y="82361"/>
                </a:lnTo>
                <a:lnTo>
                  <a:pt x="338256" y="61314"/>
                </a:lnTo>
                <a:lnTo>
                  <a:pt x="379126" y="43137"/>
                </a:lnTo>
                <a:lnTo>
                  <a:pt x="421524" y="27965"/>
                </a:lnTo>
                <a:lnTo>
                  <a:pt x="465316" y="15931"/>
                </a:lnTo>
                <a:lnTo>
                  <a:pt x="510367" y="7169"/>
                </a:lnTo>
                <a:lnTo>
                  <a:pt x="556544" y="1814"/>
                </a:lnTo>
                <a:lnTo>
                  <a:pt x="603711" y="0"/>
                </a:lnTo>
                <a:lnTo>
                  <a:pt x="7769396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0690" y="3823203"/>
            <a:ext cx="15842719" cy="3039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750" b="1" i="0">
                <a:solidFill>
                  <a:schemeClr val="tx1"/>
                </a:solidFill>
                <a:latin typeface="돋움" panose="020B0600000101010101" pitchFamily="50" charset="-127"/>
                <a:cs typeface="돋움" panose="020B0600000101010101" pitchFamily="50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113749" y="8696960"/>
            <a:ext cx="2235534" cy="203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000983" y="8685876"/>
            <a:ext cx="6710680" cy="1827530"/>
          </a:xfrm>
          <a:custGeom>
            <a:avLst/>
            <a:gdLst/>
            <a:ahLst/>
            <a:cxnLst/>
            <a:rect l="l" t="t" r="r" b="b"/>
            <a:pathLst>
              <a:path w="6710680" h="1827529">
                <a:moveTo>
                  <a:pt x="5642498" y="0"/>
                </a:moveTo>
                <a:lnTo>
                  <a:pt x="5689663" y="1814"/>
                </a:lnTo>
                <a:lnTo>
                  <a:pt x="5735833" y="7169"/>
                </a:lnTo>
                <a:lnTo>
                  <a:pt x="5780875" y="15931"/>
                </a:lnTo>
                <a:lnTo>
                  <a:pt x="5824654" y="27965"/>
                </a:lnTo>
                <a:lnTo>
                  <a:pt x="5867036" y="43137"/>
                </a:lnTo>
                <a:lnTo>
                  <a:pt x="5907888" y="61314"/>
                </a:lnTo>
                <a:lnTo>
                  <a:pt x="5947075" y="82361"/>
                </a:lnTo>
                <a:lnTo>
                  <a:pt x="5984464" y="106144"/>
                </a:lnTo>
                <a:lnTo>
                  <a:pt x="6019919" y="132530"/>
                </a:lnTo>
                <a:lnTo>
                  <a:pt x="6053309" y="161384"/>
                </a:lnTo>
                <a:lnTo>
                  <a:pt x="6084498" y="192573"/>
                </a:lnTo>
                <a:lnTo>
                  <a:pt x="6113352" y="225963"/>
                </a:lnTo>
                <a:lnTo>
                  <a:pt x="6139738" y="261419"/>
                </a:lnTo>
                <a:lnTo>
                  <a:pt x="6163522" y="298807"/>
                </a:lnTo>
                <a:lnTo>
                  <a:pt x="6184569" y="337994"/>
                </a:lnTo>
                <a:lnTo>
                  <a:pt x="6202745" y="378846"/>
                </a:lnTo>
                <a:lnTo>
                  <a:pt x="6217917" y="421228"/>
                </a:lnTo>
                <a:lnTo>
                  <a:pt x="6229951" y="465007"/>
                </a:lnTo>
                <a:lnTo>
                  <a:pt x="6238713" y="510049"/>
                </a:lnTo>
                <a:lnTo>
                  <a:pt x="6244068" y="556219"/>
                </a:lnTo>
                <a:lnTo>
                  <a:pt x="6245883" y="603384"/>
                </a:lnTo>
                <a:lnTo>
                  <a:pt x="6245883" y="868101"/>
                </a:lnTo>
                <a:lnTo>
                  <a:pt x="6710201" y="1010767"/>
                </a:lnTo>
                <a:lnTo>
                  <a:pt x="6245883" y="1153432"/>
                </a:lnTo>
                <a:lnTo>
                  <a:pt x="6245883" y="1224111"/>
                </a:lnTo>
                <a:lnTo>
                  <a:pt x="6244068" y="1271276"/>
                </a:lnTo>
                <a:lnTo>
                  <a:pt x="6238713" y="1317446"/>
                </a:lnTo>
                <a:lnTo>
                  <a:pt x="6229951" y="1362488"/>
                </a:lnTo>
                <a:lnTo>
                  <a:pt x="6217917" y="1406267"/>
                </a:lnTo>
                <a:lnTo>
                  <a:pt x="6202745" y="1448650"/>
                </a:lnTo>
                <a:lnTo>
                  <a:pt x="6184569" y="1489501"/>
                </a:lnTo>
                <a:lnTo>
                  <a:pt x="6163522" y="1528688"/>
                </a:lnTo>
                <a:lnTo>
                  <a:pt x="6139738" y="1566077"/>
                </a:lnTo>
                <a:lnTo>
                  <a:pt x="6113352" y="1601533"/>
                </a:lnTo>
                <a:lnTo>
                  <a:pt x="6084498" y="1634922"/>
                </a:lnTo>
                <a:lnTo>
                  <a:pt x="6053309" y="1666111"/>
                </a:lnTo>
                <a:lnTo>
                  <a:pt x="6019919" y="1694966"/>
                </a:lnTo>
                <a:lnTo>
                  <a:pt x="5984464" y="1721351"/>
                </a:lnTo>
                <a:lnTo>
                  <a:pt x="5947075" y="1745135"/>
                </a:lnTo>
                <a:lnTo>
                  <a:pt x="5907888" y="1766182"/>
                </a:lnTo>
                <a:lnTo>
                  <a:pt x="5867036" y="1784358"/>
                </a:lnTo>
                <a:lnTo>
                  <a:pt x="5824654" y="1799531"/>
                </a:lnTo>
                <a:lnTo>
                  <a:pt x="5780875" y="1811564"/>
                </a:lnTo>
                <a:lnTo>
                  <a:pt x="5735833" y="1820326"/>
                </a:lnTo>
                <a:lnTo>
                  <a:pt x="5689663" y="1825681"/>
                </a:lnTo>
                <a:lnTo>
                  <a:pt x="5642498" y="1827496"/>
                </a:lnTo>
                <a:lnTo>
                  <a:pt x="603384" y="1827496"/>
                </a:lnTo>
                <a:lnTo>
                  <a:pt x="556219" y="1825681"/>
                </a:lnTo>
                <a:lnTo>
                  <a:pt x="510049" y="1820326"/>
                </a:lnTo>
                <a:lnTo>
                  <a:pt x="465007" y="1811564"/>
                </a:lnTo>
                <a:lnTo>
                  <a:pt x="421228" y="1799531"/>
                </a:lnTo>
                <a:lnTo>
                  <a:pt x="378846" y="1784358"/>
                </a:lnTo>
                <a:lnTo>
                  <a:pt x="337994" y="1766182"/>
                </a:lnTo>
                <a:lnTo>
                  <a:pt x="298807" y="1745135"/>
                </a:lnTo>
                <a:lnTo>
                  <a:pt x="261419" y="1721351"/>
                </a:lnTo>
                <a:lnTo>
                  <a:pt x="225963" y="1694966"/>
                </a:lnTo>
                <a:lnTo>
                  <a:pt x="192573" y="1666111"/>
                </a:lnTo>
                <a:lnTo>
                  <a:pt x="161384" y="1634922"/>
                </a:lnTo>
                <a:lnTo>
                  <a:pt x="132530" y="1601533"/>
                </a:lnTo>
                <a:lnTo>
                  <a:pt x="106144" y="1566077"/>
                </a:lnTo>
                <a:lnTo>
                  <a:pt x="82361" y="1528688"/>
                </a:lnTo>
                <a:lnTo>
                  <a:pt x="61314" y="1489501"/>
                </a:lnTo>
                <a:lnTo>
                  <a:pt x="43137" y="1448650"/>
                </a:lnTo>
                <a:lnTo>
                  <a:pt x="27965" y="1406267"/>
                </a:lnTo>
                <a:lnTo>
                  <a:pt x="15931" y="1362488"/>
                </a:lnTo>
                <a:lnTo>
                  <a:pt x="7169" y="1317446"/>
                </a:lnTo>
                <a:lnTo>
                  <a:pt x="1814" y="1271276"/>
                </a:lnTo>
                <a:lnTo>
                  <a:pt x="0" y="1224111"/>
                </a:lnTo>
                <a:lnTo>
                  <a:pt x="0" y="603384"/>
                </a:lnTo>
                <a:lnTo>
                  <a:pt x="1814" y="556219"/>
                </a:lnTo>
                <a:lnTo>
                  <a:pt x="7169" y="510049"/>
                </a:lnTo>
                <a:lnTo>
                  <a:pt x="15931" y="465007"/>
                </a:lnTo>
                <a:lnTo>
                  <a:pt x="27965" y="421228"/>
                </a:lnTo>
                <a:lnTo>
                  <a:pt x="43137" y="378846"/>
                </a:lnTo>
                <a:lnTo>
                  <a:pt x="61314" y="337994"/>
                </a:lnTo>
                <a:lnTo>
                  <a:pt x="82361" y="298807"/>
                </a:lnTo>
                <a:lnTo>
                  <a:pt x="106144" y="261419"/>
                </a:lnTo>
                <a:lnTo>
                  <a:pt x="132530" y="225963"/>
                </a:lnTo>
                <a:lnTo>
                  <a:pt x="161384" y="192573"/>
                </a:lnTo>
                <a:lnTo>
                  <a:pt x="192573" y="161384"/>
                </a:lnTo>
                <a:lnTo>
                  <a:pt x="225963" y="132530"/>
                </a:lnTo>
                <a:lnTo>
                  <a:pt x="261419" y="106144"/>
                </a:lnTo>
                <a:lnTo>
                  <a:pt x="298807" y="82361"/>
                </a:lnTo>
                <a:lnTo>
                  <a:pt x="337994" y="61314"/>
                </a:lnTo>
                <a:lnTo>
                  <a:pt x="378846" y="43137"/>
                </a:lnTo>
                <a:lnTo>
                  <a:pt x="421228" y="27965"/>
                </a:lnTo>
                <a:lnTo>
                  <a:pt x="465007" y="15931"/>
                </a:lnTo>
                <a:lnTo>
                  <a:pt x="510049" y="7169"/>
                </a:lnTo>
                <a:lnTo>
                  <a:pt x="556219" y="1814"/>
                </a:lnTo>
                <a:lnTo>
                  <a:pt x="603384" y="0"/>
                </a:lnTo>
                <a:lnTo>
                  <a:pt x="5642498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3570" y="4132179"/>
            <a:ext cx="7716958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750" b="1" i="0">
                <a:solidFill>
                  <a:schemeClr val="tx1"/>
                </a:solidFill>
                <a:latin typeface="Noto Sans KR Black"/>
                <a:cs typeface="Noto Sans KR Blac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7868" y="3193880"/>
            <a:ext cx="16848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돋움" panose="020B0600000101010101" pitchFamily="50" charset="-127"/>
          <a:ea typeface="+mj-ea"/>
          <a:cs typeface="+mj-cs"/>
        </a:defRPr>
      </a:lvl1pPr>
    </p:titleStyle>
    <p:bodyStyle>
      <a:lvl1pPr marL="0">
        <a:defRPr>
          <a:latin typeface="Arial" panose="020B0604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50" y="3902075"/>
            <a:ext cx="853440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8570" algn="l">
              <a:lnSpc>
                <a:spcPct val="100000"/>
              </a:lnSpc>
              <a:spcBef>
                <a:spcPts val="135"/>
              </a:spcBef>
            </a:pPr>
            <a:r>
              <a:rPr spc="-1839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endParaRPr spc="-183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58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271097"/>
            <a:ext cx="1672780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플렉스 </a:t>
            </a:r>
            <a:r>
              <a:rPr sz="4950" spc="-875" dirty="0">
                <a:latin typeface="Arial" panose="020B0604020202020204" pitchFamily="34" charset="0"/>
                <a:cs typeface="Arial" panose="020B0604020202020204" pitchFamily="34" charset="0"/>
              </a:rPr>
              <a:t>컨테이너의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위에서 </a:t>
            </a: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44" dirty="0">
                <a:latin typeface="Arial" panose="020B0604020202020204" pitchFamily="34" charset="0"/>
                <a:cs typeface="Arial" panose="020B0604020202020204" pitchFamily="34" charset="0"/>
              </a:rPr>
              <a:t>것인지  </a:t>
            </a:r>
            <a:r>
              <a:rPr sz="4950" spc="-745" dirty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sz="4950" spc="-4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94390"/>
              </p:ext>
            </p:extLst>
          </p:nvPr>
        </p:nvGraphicFramePr>
        <p:xfrm>
          <a:off x="2409869" y="5598032"/>
          <a:ext cx="15163802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교차축 길이에 맞춰 늘어남. but 너비 or 높이가 우선.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750" dirty="0">
                <a:latin typeface="Arial" panose="020B0604020202020204" pitchFamily="34" charset="0"/>
                <a:cs typeface="Arial" panose="020B0604020202020204" pitchFamily="34" charset="0"/>
              </a:rPr>
              <a:t>각각의 </a:t>
            </a:r>
            <a:r>
              <a:rPr sz="4950" spc="-80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</a:t>
            </a:r>
            <a:r>
              <a:rPr sz="4950" spc="-785" dirty="0">
                <a:latin typeface="Arial" panose="020B0604020202020204" pitchFamily="34" charset="0"/>
                <a:cs typeface="Arial" panose="020B0604020202020204" pitchFamily="34" charset="0"/>
              </a:rPr>
              <a:t>교차축에서 </a:t>
            </a:r>
            <a:r>
              <a:rPr sz="4950" spc="-894" dirty="0">
                <a:latin typeface="Arial" panose="020B0604020202020204" pitchFamily="34" charset="0"/>
                <a:cs typeface="Arial" panose="020B0604020202020204" pitchFamily="34" charset="0"/>
              </a:rPr>
              <a:t>어떤 </a:t>
            </a:r>
            <a:r>
              <a:rPr sz="4950" spc="-844" dirty="0">
                <a:latin typeface="Arial" panose="020B0604020202020204" pitchFamily="34" charset="0"/>
                <a:cs typeface="Arial" panose="020B0604020202020204" pitchFamily="34" charset="0"/>
              </a:rPr>
              <a:t>식으로 </a:t>
            </a:r>
            <a:r>
              <a:rPr sz="4950" spc="-915" dirty="0">
                <a:latin typeface="Arial" panose="020B0604020202020204" pitchFamily="34" charset="0"/>
                <a:cs typeface="Arial" panose="020B0604020202020204" pitchFamily="34" charset="0"/>
              </a:rPr>
              <a:t>정렬될 </a:t>
            </a:r>
            <a:r>
              <a:rPr sz="4950" spc="-919" dirty="0">
                <a:latin typeface="Arial" panose="020B0604020202020204" pitchFamily="34" charset="0"/>
                <a:cs typeface="Arial" panose="020B0604020202020204" pitchFamily="34" charset="0"/>
              </a:rPr>
              <a:t>것인지를  </a:t>
            </a:r>
            <a:r>
              <a:rPr sz="4950" spc="-815" dirty="0" smtClean="0">
                <a:latin typeface="Arial" panose="020B0604020202020204" pitchFamily="34" charset="0"/>
                <a:cs typeface="Arial" panose="020B0604020202020204" pitchFamily="34" charset="0"/>
              </a:rPr>
              <a:t>스스로</a:t>
            </a:r>
            <a:r>
              <a:rPr lang="en-US" sz="4950" spc="-815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950" spc="-815" dirty="0" smtClean="0">
                <a:latin typeface="Arial" panose="020B0604020202020204" pitchFamily="34" charset="0"/>
                <a:cs typeface="Arial" panose="020B0604020202020204" pitchFamily="34" charset="0"/>
              </a:rPr>
              <a:t>중요</a:t>
            </a:r>
            <a:r>
              <a:rPr lang="en-US" altLang="ko-KR" sz="4950" spc="-815" dirty="0" smtClean="0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  <a:r>
              <a:rPr sz="4950" spc="-66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5461"/>
              </p:ext>
            </p:extLst>
          </p:nvPr>
        </p:nvGraphicFramePr>
        <p:xfrm>
          <a:off x="3443354" y="5626607"/>
          <a:ext cx="13204781" cy="3921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플렉스아이템이 </a:t>
                      </a:r>
                      <a:r>
                        <a:rPr sz="3300" b="1" spc="-4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길이에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맞춰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늘어남. </a:t>
                      </a: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 </a:t>
                      </a: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너비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높이가</a:t>
                      </a:r>
                      <a:r>
                        <a:rPr sz="3300" b="1" spc="-2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5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우선.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2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시작점으로부터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3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</a:t>
                      </a:r>
                      <a:r>
                        <a:rPr sz="3300" b="1" spc="-52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끝점으로부터 </a:t>
                      </a:r>
                      <a:r>
                        <a:rPr sz="3300" b="1" spc="-5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시작점을 </a:t>
                      </a:r>
                      <a:r>
                        <a:rPr sz="3300" b="1" spc="-3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향해</a:t>
                      </a:r>
                      <a:r>
                        <a:rPr sz="3300" b="1" spc="-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27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교차축의  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중심부에  </a:t>
                      </a:r>
                      <a:r>
                        <a:rPr sz="3300" b="1" spc="-36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7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배치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347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5728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5500"/>
              </a:lnSpc>
              <a:spcBef>
                <a:spcPts val="100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교차축 </a:t>
            </a:r>
            <a:r>
              <a:rPr sz="4950" b="1" dirty="0" err="1">
                <a:latin typeface="Arial" panose="020B0604020202020204" pitchFamily="34" charset="0"/>
                <a:cs typeface="Arial" panose="020B0604020202020204" pitchFamily="34" charset="0"/>
              </a:rPr>
              <a:t>위에서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  <a:r>
              <a:rPr 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동일하게 사용할 수 있는 속성입니다.  다음 두 조건이 만족되면서 여유 공간이 있을 때만 동작할 수 있습니다.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flex-wrap의 값이 wrap으로 지정되어 있을 때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6280" indent="-704215">
              <a:lnSpc>
                <a:spcPct val="100000"/>
              </a:lnSpc>
              <a:spcBef>
                <a:spcPts val="890"/>
              </a:spcBef>
              <a:buSzPct val="120202"/>
              <a:buChar char="•"/>
              <a:tabLst>
                <a:tab pos="716915" algn="l"/>
              </a:tabLst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아이템을 배치하기 위해 필요한 공간보다 플렉스 컨테이너가 더 클 </a:t>
            </a:r>
            <a:r>
              <a:rPr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때</a:t>
            </a:r>
            <a:r>
              <a:rPr lang="en-US" altLang="ko-KR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아이템이 </a:t>
            </a:r>
            <a:r>
              <a:rPr lang="en-US" altLang="ko-KR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줄 </a:t>
            </a:r>
            <a:r>
              <a:rPr lang="ko-KR" altLang="en-US" sz="49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이상일때</a:t>
            </a:r>
            <a:r>
              <a:rPr lang="en-US" altLang="ko-KR" sz="495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204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540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커질 수 있는지를 결정하고, 플렉스 컨테이너  내부에서 할당받을 수 있는 공간을 상대적으로 정의할 수  있는 속성입니다</a:t>
            </a:r>
            <a:r>
              <a:rPr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950" smtClean="0">
                <a:latin typeface="Arial" panose="020B0604020202020204" pitchFamily="34" charset="0"/>
                <a:cs typeface="Arial" panose="020B0604020202020204" pitchFamily="34" charset="0"/>
              </a:rPr>
              <a:t>기본값 </a:t>
            </a:r>
            <a:r>
              <a:rPr lang="en-US" altLang="ko-KR" sz="495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6630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-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</a:t>
                      </a:r>
                      <a:r>
                        <a:rPr sz="3300" b="1" spc="-5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허용되지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않습니다. 양의 </a:t>
                      </a: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정수, </a:t>
                      </a:r>
                      <a:r>
                        <a:rPr sz="3300" b="1" spc="-484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양의 </a:t>
                      </a:r>
                      <a:r>
                        <a:rPr sz="33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실수</a:t>
                      </a:r>
                      <a:r>
                        <a:rPr sz="3300" b="1" spc="-4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가능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7890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38269" cy="3242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플렉스아이템이 기본 크기보다 더 작아질 수 있는지를 결정하고, 플렉스 컨테이  너 내부에서 할당받을 수 있는 공간을 상대적으로 정의할 수  있는 속성입니다</a:t>
            </a:r>
            <a:r>
              <a:rPr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기본값 </a:t>
            </a:r>
            <a:r>
              <a:rPr lang="en-US" altLang="ko-KR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1, grow</a:t>
            </a:r>
            <a:r>
              <a:rPr lang="ko-KR" altLang="en-US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는 기본값 </a:t>
            </a:r>
            <a:r>
              <a:rPr lang="en-US" altLang="ko-KR" sz="4950" dirty="0" smtClean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21903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숫자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음수는 허용되지 않습니다. 양의 정수, 양의 실수 가능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519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플렉스아이템의 초기 크기를 지정합니다. box-sizing이 따로 설정되지 않은 경  우, 콘텐츠 박스의 크기를 결정하게 됩니다. 기본값은 auto입니다.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505414"/>
              </p:ext>
            </p:extLst>
          </p:nvPr>
        </p:nvGraphicFramePr>
        <p:xfrm>
          <a:off x="3305220" y="6492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-4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단위가</a:t>
                      </a:r>
                      <a:r>
                        <a:rPr sz="2700" b="1" spc="-15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53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있는</a:t>
                      </a:r>
                      <a:r>
                        <a:rPr sz="2700" b="1" spc="-40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-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값</a:t>
                      </a:r>
                      <a:endParaRPr sz="2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width 속성을 정의할 때와 동일한 방식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013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37270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flex는 flex-grow, flex-shrink, flex-basis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b="1" dirty="0">
                <a:latin typeface="Arial" panose="020B0604020202020204" pitchFamily="34" charset="0"/>
                <a:cs typeface="Arial" panose="020B0604020202020204" pitchFamily="34" charset="0"/>
              </a:rPr>
              <a:t>위 세 가지 속성을 정의할 수 있는 단축 속성입니다.  (적혀 있는 순서대로)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4807" y="6752716"/>
            <a:ext cx="9887684" cy="280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7813" y="6316495"/>
            <a:ext cx="11051540" cy="3677285"/>
          </a:xfrm>
          <a:custGeom>
            <a:avLst/>
            <a:gdLst/>
            <a:ahLst/>
            <a:cxnLst/>
            <a:rect l="l" t="t" r="r" b="b"/>
            <a:pathLst>
              <a:path w="11051540" h="3677284">
                <a:moveTo>
                  <a:pt x="0" y="0"/>
                </a:moveTo>
                <a:lnTo>
                  <a:pt x="11050941" y="0"/>
                </a:lnTo>
                <a:lnTo>
                  <a:pt x="11050941" y="3676721"/>
                </a:lnTo>
                <a:lnTo>
                  <a:pt x="0" y="3676721"/>
                </a:lnTo>
                <a:lnTo>
                  <a:pt x="0" y="0"/>
                </a:lnTo>
                <a:close/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369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29405" cy="318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아이템의 배치 순서를 설정할 수 있으며, 지정한 숫자에 맞춰 오름차순으  로 배치가 진행됩니다.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코드에 영향을 끼치는 것이 아닌, 보여지는 순서에만 영향을 줍니다.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8416"/>
              </p:ext>
            </p:extLst>
          </p:nvPr>
        </p:nvGraphicFramePr>
        <p:xfrm>
          <a:off x="3295695" y="6873875"/>
          <a:ext cx="13493750" cy="253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5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1" spc="0" dirty="0">
                          <a:latin typeface="돋움" panose="020B0600000101010101" pitchFamily="50" charset="-127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돋움" panose="020B0600000101010101" pitchFamily="50" charset="-127"/>
                        <a:cs typeface="Noto Sans KR Black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정수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3300" b="0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같은 값이면 코드 상의 순서대로!</a:t>
                      </a:r>
                    </a:p>
                  </a:txBody>
                  <a:tcPr marL="0" marR="0" marT="3594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650" y="3845786"/>
            <a:ext cx="9649680" cy="30566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2526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736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7339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레이아웃(grid layout)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53510" cy="735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03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레이아웃이란 이름 그대로 격자 형태의 레이아웃을 만드는 2차원 레이  아웃 방식을 말합니다.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55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레이아웃 방식에서, 그리드 아이템의 배치와 정렬은 그리드 컨테이너 내  부의 행과 열의 상호작용을 통해 결정됩니다.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 : 그리드 방식으로 레이아웃을 결정할 요소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아이템 : 그리드 컨테이너 내부에서 그리드 방식으로 배치되는 요소</a:t>
            </a:r>
          </a:p>
        </p:txBody>
      </p:sp>
      <p:sp>
        <p:nvSpPr>
          <p:cNvPr id="6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1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19797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b="0" spc="-1370" dirty="0">
                <a:latin typeface="Arial" panose="020B0604020202020204" pitchFamily="34" charset="0"/>
                <a:cs typeface="Arial" panose="020B0604020202020204" pitchFamily="34" charset="0"/>
              </a:rPr>
              <a:t>플렉스박스(flexbox)</a:t>
            </a:r>
            <a:endParaRPr sz="99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58919" cy="7102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6530">
              <a:lnSpc>
                <a:spcPct val="105500"/>
              </a:lnSpc>
              <a:spcBef>
                <a:spcPts val="100"/>
              </a:spcBef>
            </a:pP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플렉스박스는 </a:t>
            </a:r>
            <a:r>
              <a:rPr sz="495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행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또는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열을 </a:t>
            </a:r>
            <a:r>
              <a:rPr sz="495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주축으로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설정하여 </a:t>
            </a:r>
            <a:r>
              <a:rPr sz="4950" b="1" spc="-6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웹 </a:t>
            </a:r>
            <a:r>
              <a:rPr sz="4950" b="1" spc="-81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요소를 </a:t>
            </a:r>
            <a:r>
              <a:rPr sz="4950" b="1" spc="-7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및 </a:t>
            </a:r>
            <a:r>
              <a:rPr sz="4950" b="1" spc="-83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정렬하는 </a:t>
            </a:r>
            <a:r>
              <a:rPr sz="4950" b="1" spc="-10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1차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원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방식을</a:t>
            </a:r>
            <a:r>
              <a:rPr sz="4950" b="1" spc="-7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말합니다.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 marR="187960">
              <a:lnSpc>
                <a:spcPct val="105500"/>
              </a:lnSpc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방식에서,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요소의 </a:t>
            </a:r>
            <a:r>
              <a:rPr sz="4950" b="1" spc="-74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배치와 </a:t>
            </a:r>
            <a:r>
              <a:rPr sz="4950" b="1" spc="-8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정렬은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컨테이너와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간의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상호작용을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통해</a:t>
            </a:r>
            <a:r>
              <a:rPr sz="4950" b="1" spc="-38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90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결정됩니다.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95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레이아웃을 </a:t>
            </a:r>
            <a:r>
              <a:rPr sz="495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결정할</a:t>
            </a:r>
            <a:r>
              <a:rPr sz="4950" b="1" spc="-71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아이템 </a:t>
            </a:r>
            <a:r>
              <a:rPr sz="4950" b="1" spc="-43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: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 </a:t>
            </a:r>
            <a:r>
              <a:rPr sz="4950" b="1" spc="-86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컨테이너 </a:t>
            </a:r>
            <a:r>
              <a:rPr sz="4950" b="1" spc="-76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내부에서 </a:t>
            </a: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05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방식으로 </a:t>
            </a:r>
            <a:r>
              <a:rPr sz="4950" b="1" spc="-830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배치되는</a:t>
            </a:r>
            <a:r>
              <a:rPr sz="4950" b="1" spc="-819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Arial" panose="020B0604020202020204" pitchFamily="34" charset="0"/>
              </a:rPr>
              <a:t>요소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3575050" y="4054475"/>
            <a:ext cx="13528576" cy="254941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dirty="0">
                <a:latin typeface="Arial" panose="020B0604020202020204" pitchFamily="34" charset="0"/>
                <a:cs typeface="Arial" panose="020B0604020202020204" pitchFamily="34" charset="0"/>
              </a:rPr>
              <a:t>display: grid;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6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0215" y="1155609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4172" y="187927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1517650" y="4359275"/>
            <a:ext cx="17830800" cy="232627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0" b="1" dirty="0">
                <a:latin typeface="Arial" panose="020B0604020202020204" pitchFamily="34" charset="0"/>
                <a:cs typeface="Arial" panose="020B0604020202020204" pitchFamily="34" charset="0"/>
              </a:rPr>
              <a:t>display: inline-grid;</a:t>
            </a:r>
            <a:endParaRPr sz="1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5358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이것부터 알고 시작하자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7350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방식은 컨테이너에 행(row)과 열(column)을 제공합니다. 행과 열을 동  시에 제어해 요소를 배치할 수  있으며, 컨테이너의 구조는 다음과 같습니다.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209" y="6348667"/>
            <a:ext cx="3458767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</a:t>
            </a:r>
            <a:endParaRPr sz="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7624" y="7350083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27624" y="8881408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1647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22453" y="5670812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46124" y="5883943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986930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1031" y="5893403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91031" y="740898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1031" y="8957235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6657" y="7408986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56657" y="8957235"/>
            <a:ext cx="3611854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6929" y="7408846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86929" y="8940170"/>
            <a:ext cx="3636675" cy="14137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8675">
              <a:lnSpc>
                <a:spcPct val="100000"/>
              </a:lnSpc>
              <a:spcBef>
                <a:spcPts val="3445"/>
              </a:spcBef>
            </a:pPr>
            <a:r>
              <a:rPr lang="en-US" altLang="ko-KR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grid-item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1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6755" y="2722949"/>
            <a:ext cx="933858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grid-template-columns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grid-template-rows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gap(grid-gap)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ko-KR" altLang="en-US" sz="7200" dirty="0" smtClean="0"/>
              <a:t>트랙 관련 함수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err="1" smtClean="0"/>
              <a:t>grid-column&amp;row</a:t>
            </a:r>
            <a:endParaRPr lang="en-US" altLang="ko-KR" sz="7200" dirty="0" smtClean="0"/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grid-template-areas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grid-area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694755" y="2738824"/>
            <a:ext cx="933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7613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3681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grid-template-columns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35755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열(column) 트랙 내 아이템들의 크기를 지정할 수  있는 속성입니다. 그리드 컨테이너에서 트랙이란 행 또는 열을 뜻합니다.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4932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6245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grid-template-rows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644619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 중 행(row)  트랙 내 아이템들의 크기를 지정할 수  있는 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0340"/>
              </p:ext>
            </p:extLst>
          </p:nvPr>
        </p:nvGraphicFramePr>
        <p:xfrm>
          <a:off x="3422650" y="5935297"/>
          <a:ext cx="13716000" cy="4845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없으므로 암묵적으로 값이 정해집니다.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음수가 아닌 값을 지정합니다.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   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8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다양한 키워드나 CSS 함수를 사용해 지정하기도 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2766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2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95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gap(grid-gap)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54119" cy="211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그리드 아이템 사이의 간격을 지정하는 속성입니다. 행에서의 간격과 열에서의  간격을 똑같이 지정할 수도 있고, 각자 따로 지정할 수도 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있습니다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row-</a:t>
            </a:r>
            <a:r>
              <a:rPr sz="4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sz="4400" dirty="0" err="1">
                <a:latin typeface="Arial" panose="020B0604020202020204" pitchFamily="34" charset="0"/>
                <a:cs typeface="Arial" panose="020B0604020202020204" pitchFamily="34" charset="0"/>
              </a:rPr>
              <a:t>과</a:t>
            </a: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 column-gap의 단축속성입니다.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8479"/>
              </p:ext>
            </p:extLst>
          </p:nvPr>
        </p:nvGraphicFramePr>
        <p:xfrm>
          <a:off x="2894714" y="6112255"/>
          <a:ext cx="14314761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명시한 값이 없는 기본적인 상태.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길이를 나타내는 값을 지정합니다. 다양한 단위 사용 가능.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0068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4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트랙 관련 함수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8014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그리드 컨테이너의 트랙(행과 열) 크기를 지정할 때 사용할 수 있는 유용한 함수  들이 있습니다.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0271"/>
              </p:ext>
            </p:extLst>
          </p:nvPr>
        </p:nvGraphicFramePr>
        <p:xfrm>
          <a:off x="3198721" y="5959475"/>
          <a:ext cx="13659758" cy="4072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함수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기능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반복되는 값을 자동으로 처리할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minmax()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최솟값과 최댓값을 각각 지정할 수 있는 함수.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  <a:tabLst>
                          <a:tab pos="1513840" algn="l"/>
                        </a:tabLst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auto-fil	&amp; auto-fit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반응형을 고려해 사용할 수 있는 키워드들 (함수X)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1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grid-column &amp; row</a:t>
            </a:r>
          </a:p>
        </p:txBody>
      </p:sp>
      <p:sp>
        <p:nvSpPr>
          <p:cNvPr id="5" name="object 5"/>
          <p:cNvSpPr/>
          <p:nvPr/>
        </p:nvSpPr>
        <p:spPr>
          <a:xfrm>
            <a:off x="7845488" y="9305656"/>
            <a:ext cx="3646170" cy="1414145"/>
          </a:xfrm>
          <a:custGeom>
            <a:avLst/>
            <a:gdLst/>
            <a:ahLst/>
            <a:cxnLst/>
            <a:rect l="l" t="t" r="r" b="b"/>
            <a:pathLst>
              <a:path w="3646170" h="1414145">
                <a:moveTo>
                  <a:pt x="0" y="1413786"/>
                </a:moveTo>
                <a:lnTo>
                  <a:pt x="3645564" y="1413786"/>
                </a:lnTo>
                <a:lnTo>
                  <a:pt x="3645564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5761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36569" y="9305656"/>
            <a:ext cx="3636645" cy="1414145"/>
          </a:xfrm>
          <a:custGeom>
            <a:avLst/>
            <a:gdLst/>
            <a:ahLst/>
            <a:cxnLst/>
            <a:rect l="l" t="t" r="r" b="b"/>
            <a:pathLst>
              <a:path w="3636644" h="1414145">
                <a:moveTo>
                  <a:pt x="0" y="1413786"/>
                </a:moveTo>
                <a:lnTo>
                  <a:pt x="3636098" y="1413786"/>
                </a:lnTo>
                <a:lnTo>
                  <a:pt x="3636098" y="0"/>
                </a:lnTo>
                <a:lnTo>
                  <a:pt x="0" y="0"/>
                </a:lnTo>
                <a:lnTo>
                  <a:pt x="0" y="14137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383" y="6807900"/>
            <a:ext cx="3627607" cy="2638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7800"/>
              </a:lnSpc>
              <a:spcBef>
                <a:spcPts val="100"/>
              </a:spcBef>
            </a:pPr>
            <a:r>
              <a:rPr sz="3950" b="1" dirty="0">
                <a:latin typeface="Arial" panose="020B0604020202020204" pitchFamily="34" charset="0"/>
                <a:cs typeface="Arial" panose="020B0604020202020204" pitchFamily="34" charset="0"/>
              </a:rPr>
              <a:t>grid-container 행, 열  각각의 줄 번호는 이렇게</a:t>
            </a:r>
          </a:p>
        </p:txBody>
      </p:sp>
      <p:sp>
        <p:nvSpPr>
          <p:cNvPr id="9" name="object 9"/>
          <p:cNvSpPr/>
          <p:nvPr/>
        </p:nvSpPr>
        <p:spPr>
          <a:xfrm>
            <a:off x="7289390" y="7721977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9390" y="925330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43407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84215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45488" y="6307676"/>
            <a:ext cx="3646170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5488" y="7774331"/>
            <a:ext cx="3646170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5488" y="9608186"/>
            <a:ext cx="36461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95761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95761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95761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336569" y="6307676"/>
            <a:ext cx="3636645" cy="13620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8608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304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36569" y="7774331"/>
            <a:ext cx="3636645" cy="14268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316230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2490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36569" y="9608186"/>
            <a:ext cx="36366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8675">
              <a:lnSpc>
                <a:spcPct val="100000"/>
              </a:lnSpc>
              <a:spcBef>
                <a:spcPts val="105"/>
              </a:spcBef>
            </a:pPr>
            <a:r>
              <a:rPr sz="3950" b="1" spc="-495" dirty="0">
                <a:solidFill>
                  <a:srgbClr val="FFFFFF"/>
                </a:solidFill>
                <a:latin typeface="Noto Sans KR Black"/>
                <a:cs typeface="Noto Sans KR Black"/>
              </a:rPr>
              <a:t>grid-item</a:t>
            </a:r>
            <a:endParaRPr sz="3950">
              <a:latin typeface="Noto Sans KR Black"/>
              <a:cs typeface="Noto Sans KR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3599" y="7150997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cs typeface="Arial" panose="020B0604020202020204" pitchFamily="34" charset="0"/>
              </a:rPr>
              <a:t>grid-column과 grid-row 속성을 이용하면 </a:t>
            </a:r>
            <a:r>
              <a:rPr sz="4950" dirty="0" err="1">
                <a:cs typeface="Arial" panose="020B0604020202020204" pitchFamily="34" charset="0"/>
              </a:rPr>
              <a:t>그리드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컨테이너의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줄 </a:t>
            </a:r>
            <a:r>
              <a:rPr sz="4950" dirty="0" err="1">
                <a:cs typeface="Arial" panose="020B0604020202020204" pitchFamily="34" charset="0"/>
              </a:rPr>
              <a:t>번호를</a:t>
            </a:r>
            <a:r>
              <a:rPr sz="4950" dirty="0">
                <a:cs typeface="Arial" panose="020B0604020202020204" pitchFamily="34" charset="0"/>
              </a:rPr>
              <a:t> </a:t>
            </a:r>
            <a:r>
              <a:rPr sz="4950" dirty="0" err="1" smtClean="0">
                <a:cs typeface="Arial" panose="020B0604020202020204" pitchFamily="34" charset="0"/>
              </a:rPr>
              <a:t>이용해</a:t>
            </a:r>
            <a:r>
              <a:rPr sz="4950" dirty="0" smtClean="0">
                <a:cs typeface="Arial" panose="020B0604020202020204" pitchFamily="34" charset="0"/>
              </a:rPr>
              <a:t> </a:t>
            </a:r>
            <a:r>
              <a:rPr sz="4950" dirty="0">
                <a:cs typeface="Arial" panose="020B0604020202020204" pitchFamily="34" charset="0"/>
              </a:rPr>
              <a:t>아이템을 배치할 수 </a:t>
            </a:r>
            <a:r>
              <a:rPr sz="4950" dirty="0" err="1" smtClean="0">
                <a:cs typeface="Arial" panose="020B0604020202020204" pitchFamily="34" charset="0"/>
              </a:rPr>
              <a:t>있습니다</a:t>
            </a:r>
            <a:r>
              <a:rPr lang="en-US" sz="4950" dirty="0" smtClean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95430" y="868198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7526" y="10212974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93134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25023" y="6042705"/>
            <a:ext cx="0" cy="4890135"/>
          </a:xfrm>
          <a:custGeom>
            <a:avLst/>
            <a:gdLst/>
            <a:ahLst/>
            <a:cxnLst/>
            <a:rect l="l" t="t" r="r" b="b"/>
            <a:pathLst>
              <a:path h="4890134">
                <a:moveTo>
                  <a:pt x="0" y="0"/>
                </a:moveTo>
                <a:lnTo>
                  <a:pt x="0" y="4889866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89390" y="6255321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9390" y="10784626"/>
            <a:ext cx="12249150" cy="0"/>
          </a:xfrm>
          <a:custGeom>
            <a:avLst/>
            <a:gdLst/>
            <a:ahLst/>
            <a:cxnLst/>
            <a:rect l="l" t="t" r="r" b="b"/>
            <a:pathLst>
              <a:path w="12249150">
                <a:moveTo>
                  <a:pt x="0" y="0"/>
                </a:moveTo>
                <a:lnTo>
                  <a:pt x="12248852" y="0"/>
                </a:lnTo>
              </a:path>
            </a:pathLst>
          </a:custGeom>
          <a:ln w="104708">
            <a:solidFill>
              <a:srgbClr val="D5D5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74591" y="5789005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90811" y="7544713"/>
            <a:ext cx="1122680" cy="880110"/>
          </a:xfrm>
          <a:custGeom>
            <a:avLst/>
            <a:gdLst/>
            <a:ahLst/>
            <a:cxnLst/>
            <a:rect l="l" t="t" r="r" b="b"/>
            <a:pathLst>
              <a:path w="1122679" h="880109">
                <a:moveTo>
                  <a:pt x="683472" y="0"/>
                </a:moveTo>
                <a:lnTo>
                  <a:pt x="683472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83472" y="563842"/>
                </a:lnTo>
                <a:lnTo>
                  <a:pt x="683472" y="879554"/>
                </a:lnTo>
                <a:lnTo>
                  <a:pt x="1122287" y="439777"/>
                </a:lnTo>
                <a:lnTo>
                  <a:pt x="6834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0"/>
          <p:cNvSpPr txBox="1"/>
          <p:nvPr/>
        </p:nvSpPr>
        <p:spPr>
          <a:xfrm>
            <a:off x="7599109" y="5340061"/>
            <a:ext cx="246379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1280" dirty="0">
                <a:latin typeface="Noto Sans KR Black"/>
                <a:cs typeface="Noto Sans KR Black"/>
              </a:rPr>
              <a:t>1</a:t>
            </a:r>
            <a:endParaRPr sz="4950">
              <a:latin typeface="Noto Sans KR Black"/>
              <a:cs typeface="Noto Sans KR Black"/>
            </a:endParaRPr>
          </a:p>
        </p:txBody>
      </p:sp>
      <p:sp>
        <p:nvSpPr>
          <p:cNvPr id="34" name="object 22"/>
          <p:cNvSpPr txBox="1"/>
          <p:nvPr/>
        </p:nvSpPr>
        <p:spPr>
          <a:xfrm>
            <a:off x="11389446" y="5343056"/>
            <a:ext cx="31750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720" dirty="0">
                <a:latin typeface="Noto Sans KR Black"/>
                <a:cs typeface="Noto Sans KR Black"/>
              </a:rPr>
              <a:t>2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5" name="object 24"/>
          <p:cNvSpPr txBox="1"/>
          <p:nvPr/>
        </p:nvSpPr>
        <p:spPr>
          <a:xfrm>
            <a:off x="15121655" y="5343056"/>
            <a:ext cx="3251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655" dirty="0">
                <a:latin typeface="Noto Sans KR Black"/>
                <a:cs typeface="Noto Sans KR Black"/>
              </a:rPr>
              <a:t>3</a:t>
            </a:r>
            <a:endParaRPr sz="4950" dirty="0">
              <a:latin typeface="Noto Sans KR Black"/>
              <a:cs typeface="Noto Sans KR Black"/>
            </a:endParaRPr>
          </a:p>
        </p:txBody>
      </p:sp>
      <p:sp>
        <p:nvSpPr>
          <p:cNvPr id="36" name="object 25"/>
          <p:cNvSpPr txBox="1"/>
          <p:nvPr/>
        </p:nvSpPr>
        <p:spPr>
          <a:xfrm>
            <a:off x="18806489" y="5343056"/>
            <a:ext cx="36957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spc="-310" dirty="0">
                <a:latin typeface="Noto Sans KR Black"/>
                <a:cs typeface="Noto Sans KR Black"/>
              </a:rPr>
              <a:t>4</a:t>
            </a:r>
            <a:endParaRPr sz="495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0903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grid-template-areas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7796783" cy="162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이용해 레이아웃의 형태를 정의할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6"/>
          <p:cNvSpPr/>
          <p:nvPr/>
        </p:nvSpPr>
        <p:spPr>
          <a:xfrm>
            <a:off x="1015795" y="5410065"/>
            <a:ext cx="8187440" cy="3787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7"/>
          <p:cNvSpPr/>
          <p:nvPr/>
        </p:nvSpPr>
        <p:spPr>
          <a:xfrm>
            <a:off x="10703904" y="5146309"/>
            <a:ext cx="8384399" cy="4314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8"/>
          <p:cNvSpPr/>
          <p:nvPr/>
        </p:nvSpPr>
        <p:spPr>
          <a:xfrm>
            <a:off x="9426351" y="6863981"/>
            <a:ext cx="1054735" cy="880110"/>
          </a:xfrm>
          <a:custGeom>
            <a:avLst/>
            <a:gdLst/>
            <a:ahLst/>
            <a:cxnLst/>
            <a:rect l="l" t="t" r="r" b="b"/>
            <a:pathLst>
              <a:path w="1054734" h="880109">
                <a:moveTo>
                  <a:pt x="615623" y="0"/>
                </a:moveTo>
                <a:lnTo>
                  <a:pt x="615623" y="315711"/>
                </a:lnTo>
                <a:lnTo>
                  <a:pt x="0" y="315711"/>
                </a:lnTo>
                <a:lnTo>
                  <a:pt x="0" y="563842"/>
                </a:lnTo>
                <a:lnTo>
                  <a:pt x="615623" y="563842"/>
                </a:lnTo>
                <a:lnTo>
                  <a:pt x="615623" y="879554"/>
                </a:lnTo>
                <a:lnTo>
                  <a:pt x="1054439" y="439777"/>
                </a:lnTo>
                <a:lnTo>
                  <a:pt x="6156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790295" y="3823203"/>
            <a:ext cx="10511155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2225" dirty="0">
                <a:latin typeface="Arial" panose="020B0604020202020204" pitchFamily="34" charset="0"/>
                <a:cs typeface="Arial" panose="020B0604020202020204" pitchFamily="34" charset="0"/>
              </a:rPr>
              <a:t>display:</a:t>
            </a:r>
            <a:r>
              <a:rPr sz="16450" b="1" spc="-1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450" b="1" spc="-1530" dirty="0">
                <a:latin typeface="Arial" panose="020B0604020202020204" pitchFamily="34" charset="0"/>
                <a:cs typeface="Arial" panose="020B0604020202020204" pitchFamily="34" charset="0"/>
              </a:rPr>
              <a:t>flex;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grid-area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820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그리드 영역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아이템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의 이름을 지정할 때 사용하는 </a:t>
            </a:r>
            <a:r>
              <a:rPr lang="ko-KR" altLang="en-US" sz="4950" dirty="0" smtClean="0">
                <a:cs typeface="Arial" panose="020B0604020202020204" pitchFamily="34" charset="0"/>
              </a:rPr>
              <a:t>속성입니다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1628154" y="4885402"/>
            <a:ext cx="11051893" cy="4836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13371331" y="6317573"/>
            <a:ext cx="4890135" cy="1943100"/>
          </a:xfrm>
          <a:custGeom>
            <a:avLst/>
            <a:gdLst/>
            <a:ahLst/>
            <a:cxnLst/>
            <a:rect l="l" t="t" r="r" b="b"/>
            <a:pathLst>
              <a:path w="4890134" h="1943100">
                <a:moveTo>
                  <a:pt x="595531" y="0"/>
                </a:moveTo>
                <a:lnTo>
                  <a:pt x="546694" y="1974"/>
                </a:lnTo>
                <a:lnTo>
                  <a:pt x="498942" y="7795"/>
                </a:lnTo>
                <a:lnTo>
                  <a:pt x="452431" y="17310"/>
                </a:lnTo>
                <a:lnTo>
                  <a:pt x="407312" y="30364"/>
                </a:lnTo>
                <a:lnTo>
                  <a:pt x="363740" y="46805"/>
                </a:lnTo>
                <a:lnTo>
                  <a:pt x="321868" y="66479"/>
                </a:lnTo>
                <a:lnTo>
                  <a:pt x="281848" y="89233"/>
                </a:lnTo>
                <a:lnTo>
                  <a:pt x="243835" y="114914"/>
                </a:lnTo>
                <a:lnTo>
                  <a:pt x="207982" y="143368"/>
                </a:lnTo>
                <a:lnTo>
                  <a:pt x="174442" y="174442"/>
                </a:lnTo>
                <a:lnTo>
                  <a:pt x="143368" y="207982"/>
                </a:lnTo>
                <a:lnTo>
                  <a:pt x="114914" y="243835"/>
                </a:lnTo>
                <a:lnTo>
                  <a:pt x="89233" y="281848"/>
                </a:lnTo>
                <a:lnTo>
                  <a:pt x="66479" y="321868"/>
                </a:lnTo>
                <a:lnTo>
                  <a:pt x="46805" y="363740"/>
                </a:lnTo>
                <a:lnTo>
                  <a:pt x="30364" y="407312"/>
                </a:lnTo>
                <a:lnTo>
                  <a:pt x="17310" y="452431"/>
                </a:lnTo>
                <a:lnTo>
                  <a:pt x="7795" y="498942"/>
                </a:lnTo>
                <a:lnTo>
                  <a:pt x="1974" y="546694"/>
                </a:lnTo>
                <a:lnTo>
                  <a:pt x="0" y="595531"/>
                </a:lnTo>
                <a:lnTo>
                  <a:pt x="0" y="1174374"/>
                </a:lnTo>
                <a:lnTo>
                  <a:pt x="2032" y="1223687"/>
                </a:lnTo>
                <a:lnTo>
                  <a:pt x="8018" y="1271873"/>
                </a:lnTo>
                <a:lnTo>
                  <a:pt x="17791" y="1318778"/>
                </a:lnTo>
                <a:lnTo>
                  <a:pt x="31183" y="1364250"/>
                </a:lnTo>
                <a:lnTo>
                  <a:pt x="48027" y="1408136"/>
                </a:lnTo>
                <a:lnTo>
                  <a:pt x="68158" y="1450281"/>
                </a:lnTo>
                <a:lnTo>
                  <a:pt x="91406" y="1490533"/>
                </a:lnTo>
                <a:lnTo>
                  <a:pt x="117607" y="1528738"/>
                </a:lnTo>
                <a:lnTo>
                  <a:pt x="146592" y="1564742"/>
                </a:lnTo>
                <a:lnTo>
                  <a:pt x="68060" y="1942675"/>
                </a:lnTo>
                <a:lnTo>
                  <a:pt x="392330" y="1733585"/>
                </a:lnTo>
                <a:lnTo>
                  <a:pt x="440811" y="1748994"/>
                </a:lnTo>
                <a:lnTo>
                  <a:pt x="490941" y="1760397"/>
                </a:lnTo>
                <a:lnTo>
                  <a:pt x="542565" y="1767475"/>
                </a:lnTo>
                <a:lnTo>
                  <a:pt x="595531" y="1769906"/>
                </a:lnTo>
                <a:lnTo>
                  <a:pt x="4294371" y="1769906"/>
                </a:lnTo>
                <a:lnTo>
                  <a:pt x="4343209" y="1767931"/>
                </a:lnTo>
                <a:lnTo>
                  <a:pt x="4390960" y="1762110"/>
                </a:lnTo>
                <a:lnTo>
                  <a:pt x="4437472" y="1752596"/>
                </a:lnTo>
                <a:lnTo>
                  <a:pt x="4482590" y="1739542"/>
                </a:lnTo>
                <a:lnTo>
                  <a:pt x="4526162" y="1723101"/>
                </a:lnTo>
                <a:lnTo>
                  <a:pt x="4568035" y="1703426"/>
                </a:lnTo>
                <a:lnTo>
                  <a:pt x="4608054" y="1680672"/>
                </a:lnTo>
                <a:lnTo>
                  <a:pt x="4646067" y="1654992"/>
                </a:lnTo>
                <a:lnTo>
                  <a:pt x="4681921" y="1626538"/>
                </a:lnTo>
                <a:lnTo>
                  <a:pt x="4715461" y="1595464"/>
                </a:lnTo>
                <a:lnTo>
                  <a:pt x="4746535" y="1561924"/>
                </a:lnTo>
                <a:lnTo>
                  <a:pt x="4774988" y="1526071"/>
                </a:lnTo>
                <a:lnTo>
                  <a:pt x="4800669" y="1488058"/>
                </a:lnTo>
                <a:lnTo>
                  <a:pt x="4823423" y="1448038"/>
                </a:lnTo>
                <a:lnTo>
                  <a:pt x="4843098" y="1406166"/>
                </a:lnTo>
                <a:lnTo>
                  <a:pt x="4859539" y="1362593"/>
                </a:lnTo>
                <a:lnTo>
                  <a:pt x="4872593" y="1317475"/>
                </a:lnTo>
                <a:lnTo>
                  <a:pt x="4882107" y="1270963"/>
                </a:lnTo>
                <a:lnTo>
                  <a:pt x="4887929" y="1223212"/>
                </a:lnTo>
                <a:lnTo>
                  <a:pt x="4889903" y="1174374"/>
                </a:lnTo>
                <a:lnTo>
                  <a:pt x="4889903" y="595531"/>
                </a:lnTo>
                <a:lnTo>
                  <a:pt x="4887929" y="546694"/>
                </a:lnTo>
                <a:lnTo>
                  <a:pt x="4882107" y="498942"/>
                </a:lnTo>
                <a:lnTo>
                  <a:pt x="4872593" y="452431"/>
                </a:lnTo>
                <a:lnTo>
                  <a:pt x="4859539" y="407312"/>
                </a:lnTo>
                <a:lnTo>
                  <a:pt x="4843098" y="363740"/>
                </a:lnTo>
                <a:lnTo>
                  <a:pt x="4823423" y="321868"/>
                </a:lnTo>
                <a:lnTo>
                  <a:pt x="4800669" y="281848"/>
                </a:lnTo>
                <a:lnTo>
                  <a:pt x="4774988" y="243835"/>
                </a:lnTo>
                <a:lnTo>
                  <a:pt x="4746535" y="207982"/>
                </a:lnTo>
                <a:lnTo>
                  <a:pt x="4715461" y="174442"/>
                </a:lnTo>
                <a:lnTo>
                  <a:pt x="4681921" y="143368"/>
                </a:lnTo>
                <a:lnTo>
                  <a:pt x="4646067" y="114914"/>
                </a:lnTo>
                <a:lnTo>
                  <a:pt x="4608054" y="89233"/>
                </a:lnTo>
                <a:lnTo>
                  <a:pt x="4568035" y="66479"/>
                </a:lnTo>
                <a:lnTo>
                  <a:pt x="4526162" y="46805"/>
                </a:lnTo>
                <a:lnTo>
                  <a:pt x="4482590" y="30364"/>
                </a:lnTo>
                <a:lnTo>
                  <a:pt x="4437472" y="17310"/>
                </a:lnTo>
                <a:lnTo>
                  <a:pt x="4390960" y="7795"/>
                </a:lnTo>
                <a:lnTo>
                  <a:pt x="4343209" y="1974"/>
                </a:lnTo>
                <a:lnTo>
                  <a:pt x="4294371" y="0"/>
                </a:lnTo>
                <a:lnTo>
                  <a:pt x="595531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14019595" y="6516296"/>
            <a:ext cx="3593465" cy="132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0">
              <a:lnSpc>
                <a:spcPct val="107800"/>
              </a:lnSpc>
              <a:spcBef>
                <a:spcPts val="100"/>
              </a:spcBef>
            </a:pPr>
            <a:r>
              <a:rPr sz="3950" b="1" spc="-290" dirty="0">
                <a:latin typeface="Noto Sans KR Black"/>
                <a:cs typeface="Noto Sans KR Black"/>
              </a:rPr>
              <a:t>li </a:t>
            </a:r>
            <a:r>
              <a:rPr sz="3950" b="1" spc="-590" dirty="0">
                <a:latin typeface="Noto Sans KR Black"/>
                <a:cs typeface="Noto Sans KR Black"/>
              </a:rPr>
              <a:t>요소 </a:t>
            </a:r>
            <a:r>
              <a:rPr sz="3950" b="1" spc="-470" dirty="0">
                <a:latin typeface="Noto Sans KR Black"/>
                <a:cs typeface="Noto Sans KR Black"/>
              </a:rPr>
              <a:t>하나가  </a:t>
            </a:r>
            <a:r>
              <a:rPr sz="3950" b="1" spc="-615" dirty="0">
                <a:latin typeface="Noto Sans KR Black"/>
                <a:cs typeface="Noto Sans KR Black"/>
              </a:rPr>
              <a:t>그리드 </a:t>
            </a:r>
            <a:r>
              <a:rPr sz="3950" b="1" spc="-535" dirty="0">
                <a:latin typeface="Noto Sans KR Black"/>
                <a:cs typeface="Noto Sans KR Black"/>
              </a:rPr>
              <a:t>아이템</a:t>
            </a:r>
            <a:r>
              <a:rPr sz="3950" b="1" spc="-425" dirty="0">
                <a:latin typeface="Noto Sans KR Black"/>
                <a:cs typeface="Noto Sans KR Black"/>
              </a:rPr>
              <a:t> </a:t>
            </a:r>
            <a:r>
              <a:rPr sz="3950" b="1" spc="-405" dirty="0">
                <a:latin typeface="Noto Sans KR Black"/>
                <a:cs typeface="Noto Sans KR Black"/>
              </a:rPr>
              <a:t>하나!</a:t>
            </a:r>
            <a:endParaRPr sz="3950" dirty="0">
              <a:latin typeface="Noto Sans KR Black"/>
              <a:cs typeface="Noto Sans KR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8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</a:t>
            </a:r>
            <a:r>
              <a:rPr lang="ko-KR" altLang="en-US" sz="4950" dirty="0" err="1">
                <a:cs typeface="Arial" panose="020B0604020202020204" pitchFamily="34" charset="0"/>
              </a:rPr>
              <a:t>방식에서와</a:t>
            </a:r>
            <a:r>
              <a:rPr lang="ko-KR" altLang="en-US" sz="4950" dirty="0">
                <a:cs typeface="Arial" panose="020B0604020202020204" pitchFamily="34" charset="0"/>
              </a:rPr>
              <a:t>  유사한 역할을 합니다</a:t>
            </a:r>
            <a:r>
              <a:rPr lang="en-US" altLang="ko-KR" sz="4950" dirty="0">
                <a:cs typeface="Arial" panose="020B0604020202020204" pitchFamily="34" charset="0"/>
              </a:rPr>
              <a:t>.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 행 트랙의 높이  를 기준으로 그리드 아이템의 배치를 결정합니다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79573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1569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각각의 그리드 아이템이 어떤 식으로 배치될 것인지를 스스로 결정합니다</a:t>
            </a:r>
            <a:r>
              <a:rPr lang="en-US" altLang="ko-KR" sz="4950" dirty="0" smtClean="0">
                <a:cs typeface="Arial" panose="020B0604020202020204" pitchFamily="34" charset="0"/>
              </a:rPr>
              <a:t>.</a:t>
            </a:r>
            <a:endParaRPr lang="en-US" altLang="ko-KR" sz="4950" dirty="0">
              <a:cs typeface="Arial" panose="020B0604020202020204" pitchFamily="34" charset="0"/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 높이만큼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상단으로부터 하단을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하단으로부터 상단을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4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justify-items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컨테이너에 지정합니다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아이템에 할당된 열 방향 너비가 기준이 됩니다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17375"/>
              </p:ext>
            </p:extLst>
          </p:nvPr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7769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>
                <a:latin typeface="Arial" panose="020B0604020202020204" pitchFamily="34" charset="0"/>
                <a:cs typeface="Arial" panose="020B0604020202020204" pitchFamily="34" charset="0"/>
              </a:rPr>
              <a:t>justify-self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>
                <a:cs typeface="Arial" panose="020B0604020202020204" pitchFamily="34" charset="0"/>
              </a:rPr>
              <a:t>수평축</a:t>
            </a:r>
            <a:r>
              <a:rPr lang="en-US" altLang="ko-KR" sz="4950" dirty="0">
                <a:cs typeface="Arial" panose="020B0604020202020204" pitchFamily="34" charset="0"/>
              </a:rPr>
              <a:t>(</a:t>
            </a:r>
            <a:r>
              <a:rPr lang="ko-KR" altLang="en-US" sz="4950" dirty="0">
                <a:cs typeface="Arial" panose="020B0604020202020204" pitchFamily="34" charset="0"/>
              </a:rPr>
              <a:t>행</a:t>
            </a:r>
            <a:r>
              <a:rPr lang="en-US" altLang="ko-KR" sz="4950" dirty="0">
                <a:cs typeface="Arial" panose="020B0604020202020204" pitchFamily="34" charset="0"/>
              </a:rPr>
              <a:t>)</a:t>
            </a:r>
            <a:r>
              <a:rPr lang="ko-KR" altLang="en-US" sz="4950" dirty="0">
                <a:cs typeface="Arial" panose="020B0604020202020204" pitchFamily="34" charset="0"/>
              </a:rPr>
              <a:t>을 따라 그리드 아이템을 정렬하고자 할 때 사용할 수 있는 속성으로</a:t>
            </a:r>
            <a:r>
              <a:rPr lang="en-US" altLang="ko-KR" sz="4950" dirty="0">
                <a:cs typeface="Arial" panose="020B0604020202020204" pitchFamily="34" charset="0"/>
              </a:rPr>
              <a:t>,  </a:t>
            </a:r>
            <a:r>
              <a:rPr lang="ko-KR" altLang="en-US" sz="4950" dirty="0">
                <a:cs typeface="Arial" panose="020B0604020202020204" pitchFamily="34" charset="0"/>
              </a:rPr>
              <a:t>각각의 그리드 아이템에 지정합니다</a:t>
            </a:r>
            <a:r>
              <a:rPr lang="en-US" altLang="ko-KR" sz="4950" dirty="0">
                <a:cs typeface="Arial" panose="020B0604020202020204" pitchFamily="34" charset="0"/>
              </a:rPr>
              <a:t>. align-items &amp; align-self</a:t>
            </a:r>
            <a:r>
              <a:rPr lang="ko-KR" altLang="en-US" sz="4950" dirty="0">
                <a:cs typeface="Arial" panose="020B0604020202020204" pitchFamily="34" charset="0"/>
              </a:rPr>
              <a:t>의 관계와 유사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3305220" y="5654675"/>
          <a:ext cx="13493750" cy="5078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stretch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그리드 아이템들이 트랙의 너비만큼 확장됩니다.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시작점으로부터 끝점을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 끝점으로부터 시작점을 향해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6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할당된 공간의 중심부에 배치.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3368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6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0568" y="1112181"/>
            <a:ext cx="18476232" cy="13657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align-content &amp; justify-content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1627867" y="3193880"/>
            <a:ext cx="18634983" cy="2376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6345">
              <a:lnSpc>
                <a:spcPct val="105500"/>
              </a:lnSpc>
              <a:spcBef>
                <a:spcPts val="100"/>
              </a:spcBef>
            </a:pPr>
            <a:r>
              <a:rPr lang="ko-KR" altLang="en-US" sz="4950" dirty="0" err="1">
                <a:cs typeface="Arial" panose="020B0604020202020204" pitchFamily="34" charset="0"/>
              </a:rPr>
              <a:t>플렉스박스</a:t>
            </a:r>
            <a:r>
              <a:rPr lang="ko-KR" altLang="en-US" sz="4950" dirty="0">
                <a:cs typeface="Arial" panose="020B0604020202020204" pitchFamily="34" charset="0"/>
              </a:rPr>
              <a:t> 방식과 유사하게 사용합니다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그리드 컨테이너의 </a:t>
            </a:r>
            <a:r>
              <a:rPr lang="ko-KR" altLang="en-US" sz="4950" dirty="0" err="1">
                <a:cs typeface="Arial" panose="020B0604020202020204" pitchFamily="34" charset="0"/>
              </a:rPr>
              <a:t>수직축과</a:t>
            </a:r>
            <a:r>
              <a:rPr lang="ko-KR" altLang="en-US" sz="4950" dirty="0">
                <a:cs typeface="Arial" panose="020B0604020202020204" pitchFamily="34" charset="0"/>
              </a:rPr>
              <a:t> 수평축  에서의 아이템 정렬 방식을 결정합니다</a:t>
            </a:r>
            <a:r>
              <a:rPr lang="en-US" altLang="ko-KR" sz="4950" dirty="0">
                <a:cs typeface="Arial" panose="020B0604020202020204" pitchFamily="34" charset="0"/>
              </a:rPr>
              <a:t>. </a:t>
            </a:r>
            <a:r>
              <a:rPr lang="ko-KR" altLang="en-US" sz="4950" dirty="0">
                <a:cs typeface="Arial" panose="020B0604020202020204" pitchFamily="34" charset="0"/>
              </a:rPr>
              <a:t>컨테이너에 여유 공간이 있을 때 사용할  수 있습니다</a:t>
            </a:r>
            <a:r>
              <a:rPr lang="en-US" altLang="ko-KR" sz="495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39446"/>
              </p:ext>
            </p:extLst>
          </p:nvPr>
        </p:nvGraphicFramePr>
        <p:xfrm>
          <a:off x="3336154" y="5934147"/>
          <a:ext cx="13431882" cy="4379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9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트랙의   중심부에 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9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트랙에서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314437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130690" y="3823203"/>
            <a:ext cx="15830550" cy="2538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450" b="1" spc="-2225" dirty="0">
                <a:latin typeface="Arial" panose="020B0604020202020204" pitchFamily="34" charset="0"/>
                <a:cs typeface="Arial" panose="020B0604020202020204" pitchFamily="34" charset="0"/>
              </a:rPr>
              <a:t>display:</a:t>
            </a:r>
            <a:r>
              <a:rPr sz="16450" b="1" spc="-1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450" b="1" spc="-1630" dirty="0">
                <a:latin typeface="Arial" panose="020B0604020202020204" pitchFamily="34" charset="0"/>
                <a:cs typeface="Arial" panose="020B0604020202020204" pitchFamily="34" charset="0"/>
              </a:rPr>
              <a:t>inline-flex;</a:t>
            </a:r>
            <a:endParaRPr sz="16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789" dirty="0">
                <a:latin typeface="Arial" panose="020B0604020202020204" pitchFamily="34" charset="0"/>
                <a:cs typeface="Arial" panose="020B0604020202020204" pitchFamily="34" charset="0"/>
              </a:rPr>
              <a:t>이것부터 </a:t>
            </a:r>
            <a:r>
              <a:rPr sz="9900" spc="-1445" dirty="0">
                <a:latin typeface="Arial" panose="020B0604020202020204" pitchFamily="34" charset="0"/>
                <a:cs typeface="Arial" panose="020B0604020202020204" pitchFamily="34" charset="0"/>
              </a:rPr>
              <a:t>알고</a:t>
            </a:r>
            <a:r>
              <a:rPr sz="9900" spc="-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900" spc="-1520" dirty="0">
                <a:latin typeface="Arial" panose="020B0604020202020204" pitchFamily="34" charset="0"/>
                <a:cs typeface="Arial" panose="020B0604020202020204" pitchFamily="34" charset="0"/>
              </a:rPr>
              <a:t>시작하자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95090" cy="234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b="1" spc="-77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플렉스박스</a:t>
            </a:r>
            <a:r>
              <a:rPr sz="4950" b="1" spc="-409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9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방식은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두  </a:t>
            </a:r>
            <a:r>
              <a:rPr sz="4950" b="1" spc="-77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개의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8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제공합니다.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그  중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하나의 </a:t>
            </a:r>
            <a:r>
              <a:rPr sz="4950" b="1" spc="-79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축을  </a:t>
            </a:r>
            <a:r>
              <a:rPr sz="4950" b="1" spc="-75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주축삼아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요소 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를</a:t>
            </a:r>
            <a:r>
              <a:rPr sz="4950" b="1" spc="-36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74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배치하는데,  </a:t>
            </a:r>
            <a:r>
              <a:rPr sz="4950" b="1" spc="-844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주축의 </a:t>
            </a:r>
            <a:r>
              <a:rPr sz="4950" b="1" spc="-81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기본값은 </a:t>
            </a:r>
            <a:r>
              <a:rPr sz="4950" b="1" spc="-72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가로 </a:t>
            </a:r>
            <a:r>
              <a:rPr sz="4950" b="1" spc="-72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방향(왼쪽에서</a:t>
            </a:r>
            <a:r>
              <a:rPr sz="4950" b="1" spc="-505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 </a:t>
            </a:r>
            <a:r>
              <a:rPr sz="4950" b="1" spc="-800" dirty="0">
                <a:latin typeface="돋움" panose="020B0600000101010101" pitchFamily="50" charset="-127"/>
                <a:ea typeface="돋움" panose="020B0600000101010101" pitchFamily="50" charset="-127"/>
                <a:cs typeface="Noto Sans KR Black"/>
              </a:rPr>
              <a:t>오른쪽)입니다.</a:t>
            </a:r>
            <a:endParaRPr sz="4950" b="1" dirty="0">
              <a:latin typeface="돋움" panose="020B0600000101010101" pitchFamily="50" charset="-127"/>
              <a:ea typeface="돋움" panose="020B0600000101010101" pitchFamily="50" charset="-127"/>
              <a:cs typeface="Noto Sans KR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44330" y="5883943"/>
            <a:ext cx="11216005" cy="4464050"/>
          </a:xfrm>
          <a:custGeom>
            <a:avLst/>
            <a:gdLst/>
            <a:ahLst/>
            <a:cxnLst/>
            <a:rect l="l" t="t" r="r" b="b"/>
            <a:pathLst>
              <a:path w="11216005" h="4464050">
                <a:moveTo>
                  <a:pt x="11215438" y="0"/>
                </a:moveTo>
                <a:lnTo>
                  <a:pt x="0" y="0"/>
                </a:lnTo>
                <a:lnTo>
                  <a:pt x="0" y="4463606"/>
                </a:lnTo>
                <a:lnTo>
                  <a:pt x="11215438" y="4463606"/>
                </a:lnTo>
                <a:lnTo>
                  <a:pt x="1121543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980" y="5457069"/>
            <a:ext cx="1047115" cy="5636895"/>
          </a:xfrm>
          <a:custGeom>
            <a:avLst/>
            <a:gdLst/>
            <a:ahLst/>
            <a:cxnLst/>
            <a:rect l="l" t="t" r="r" b="b"/>
            <a:pathLst>
              <a:path w="1047115" h="5636895">
                <a:moveTo>
                  <a:pt x="691078" y="0"/>
                </a:moveTo>
                <a:lnTo>
                  <a:pt x="356010" y="0"/>
                </a:lnTo>
                <a:lnTo>
                  <a:pt x="356010" y="4966287"/>
                </a:lnTo>
                <a:lnTo>
                  <a:pt x="0" y="4966287"/>
                </a:lnTo>
                <a:lnTo>
                  <a:pt x="523544" y="5636424"/>
                </a:lnTo>
                <a:lnTo>
                  <a:pt x="1047092" y="4966287"/>
                </a:lnTo>
                <a:lnTo>
                  <a:pt x="691078" y="4966287"/>
                </a:lnTo>
                <a:lnTo>
                  <a:pt x="691078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10330" y="7592202"/>
            <a:ext cx="12683490" cy="1047115"/>
          </a:xfrm>
          <a:custGeom>
            <a:avLst/>
            <a:gdLst/>
            <a:ahLst/>
            <a:cxnLst/>
            <a:rect l="l" t="t" r="r" b="b"/>
            <a:pathLst>
              <a:path w="12683490" h="1047115">
                <a:moveTo>
                  <a:pt x="12013306" y="0"/>
                </a:moveTo>
                <a:lnTo>
                  <a:pt x="12013306" y="356010"/>
                </a:lnTo>
                <a:lnTo>
                  <a:pt x="0" y="356010"/>
                </a:lnTo>
                <a:lnTo>
                  <a:pt x="0" y="691078"/>
                </a:lnTo>
                <a:lnTo>
                  <a:pt x="12013306" y="691078"/>
                </a:lnTo>
                <a:lnTo>
                  <a:pt x="12013306" y="1047088"/>
                </a:lnTo>
                <a:lnTo>
                  <a:pt x="12683443" y="523544"/>
                </a:lnTo>
                <a:lnTo>
                  <a:pt x="1201330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1280" y="7909209"/>
            <a:ext cx="124968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300" b="1" spc="-29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</a:t>
            </a:r>
            <a:r>
              <a:rPr lang="en-US" sz="2300" b="1" spc="-29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     </a:t>
            </a:r>
            <a:r>
              <a:rPr sz="2300" b="1" spc="-340" dirty="0" err="1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주축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3551" y="8515917"/>
            <a:ext cx="260350" cy="1908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endParaRPr lang="en-US" sz="2300" b="1" spc="-135" dirty="0" smtClean="0">
              <a:solidFill>
                <a:srgbClr val="FFFFFF"/>
              </a:solidFill>
              <a:latin typeface="돋움" panose="020B0600000101010101" pitchFamily="50" charset="-127"/>
              <a:cs typeface="Noto Sans KR Black"/>
            </a:endParaRPr>
          </a:p>
          <a:p>
            <a:pPr marL="12700" marR="5080" algn="just">
              <a:lnSpc>
                <a:spcPct val="107500"/>
              </a:lnSpc>
              <a:spcBef>
                <a:spcPts val="100"/>
              </a:spcBef>
            </a:pPr>
            <a:r>
              <a:rPr sz="2300" b="1" spc="-135" dirty="0" smtClean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  </a:t>
            </a:r>
            <a:r>
              <a:rPr sz="2300" b="1" spc="-17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교  </a:t>
            </a:r>
            <a:r>
              <a:rPr sz="2300" b="1" spc="-13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차  </a:t>
            </a:r>
            <a:r>
              <a:rPr sz="2300" b="1" spc="-340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축</a:t>
            </a:r>
            <a:endParaRPr sz="230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1286" y="6091328"/>
            <a:ext cx="29190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415" dirty="0">
                <a:solidFill>
                  <a:srgbClr val="FFFFFF"/>
                </a:solidFill>
                <a:latin typeface="돋움" panose="020B0600000101010101" pitchFamily="50" charset="-127"/>
                <a:cs typeface="Noto Sans KR Black"/>
              </a:rPr>
              <a:t>flex-container</a:t>
            </a:r>
            <a:endParaRPr sz="3950" dirty="0">
              <a:latin typeface="돋움" panose="020B0600000101010101" pitchFamily="50" charset="-127"/>
              <a:cs typeface="Noto Sans KR Black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54719" y="5433765"/>
            <a:ext cx="2803525" cy="2688590"/>
          </a:xfrm>
          <a:custGeom>
            <a:avLst/>
            <a:gdLst/>
            <a:ahLst/>
            <a:cxnLst/>
            <a:rect l="l" t="t" r="r" b="b"/>
            <a:pathLst>
              <a:path w="2803525" h="2688590">
                <a:moveTo>
                  <a:pt x="2803294" y="0"/>
                </a:moveTo>
                <a:lnTo>
                  <a:pt x="0" y="0"/>
                </a:lnTo>
                <a:lnTo>
                  <a:pt x="0" y="2688130"/>
                </a:lnTo>
                <a:lnTo>
                  <a:pt x="2803294" y="2688130"/>
                </a:lnTo>
                <a:lnTo>
                  <a:pt x="28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113197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ko-KR" altLang="en-US" sz="9900" dirty="0" smtClean="0">
                <a:latin typeface="Arial" panose="020B0604020202020204" pitchFamily="34" charset="0"/>
                <a:cs typeface="Arial" panose="020B0604020202020204" pitchFamily="34" charset="0"/>
              </a:rPr>
              <a:t>속성</a:t>
            </a:r>
            <a:endParaRPr sz="9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868" y="3098219"/>
            <a:ext cx="735738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flex-direction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flex-wrap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justify-content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align-items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align-self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align-content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2237" y="2987675"/>
            <a:ext cx="7357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flex-grow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flex-shrink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flex-basis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 smtClean="0"/>
              <a:t> flex</a:t>
            </a:r>
          </a:p>
          <a:p>
            <a:pPr marL="285750" indent="-285750">
              <a:buFontTx/>
              <a:buChar char="-"/>
            </a:pPr>
            <a:r>
              <a:rPr lang="en-US" altLang="ko-KR" sz="7200" dirty="0"/>
              <a:t> </a:t>
            </a:r>
            <a:r>
              <a:rPr lang="en-US" altLang="ko-KR" sz="7200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20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88051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501382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컨테이너의 주축을 결정하는 속성입니다.  행은 가로 축을, 열은 세로 축을  주축으로 합니다.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20191"/>
              </p:ext>
            </p:extLst>
          </p:nvPr>
        </p:nvGraphicFramePr>
        <p:xfrm>
          <a:off x="3554457" y="5349875"/>
          <a:ext cx="12995275" cy="484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주축은 행이고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행이고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동일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olumn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7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주축은 열이고 방향은 콘텐츠의 방향과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6976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468090" cy="2435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dirty="0">
                <a:latin typeface="Arial" panose="020B0604020202020204" pitchFamily="34" charset="0"/>
                <a:cs typeface="Arial" panose="020B0604020202020204" pitchFamily="34" charset="0"/>
              </a:rPr>
              <a:t>플렉스 아이템들이 강제로 한줄에 배치되게 할 것인지, 또는  가능한 영역 내에  서 벗어나지 않고 여러행으로 나누어 표현 할 것인지 결정하는 속성입니다.</a:t>
            </a:r>
          </a:p>
        </p:txBody>
      </p:sp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47110"/>
              </p:ext>
            </p:extLst>
          </p:nvPr>
        </p:nvGraphicFramePr>
        <p:xfrm>
          <a:off x="3554457" y="6188075"/>
          <a:ext cx="13203193" cy="3876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4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속성값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sz="3300" b="1" spc="-56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의미</a:t>
                      </a:r>
                      <a:endParaRPr sz="3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272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기본값. 공간이 부족하더라도 요소를 한줄에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공간 크기에 따라 요소가 여러 행에 걸쳐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rap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3300" b="1" spc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wrap과 동일하나 요소 나열되는 시작점과 끝점이 반대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868" y="854574"/>
            <a:ext cx="9262382" cy="15350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7868" y="3193880"/>
            <a:ext cx="16776065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100"/>
              </a:spcBef>
            </a:pPr>
            <a:r>
              <a:rPr sz="4950" spc="-805" dirty="0">
                <a:latin typeface="Arial" panose="020B0604020202020204" pitchFamily="34" charset="0"/>
                <a:cs typeface="Arial" panose="020B0604020202020204" pitchFamily="34" charset="0"/>
              </a:rPr>
              <a:t>플렉스아이템들이 </a:t>
            </a:r>
            <a:r>
              <a:rPr sz="4950" spc="-770" dirty="0">
                <a:latin typeface="Arial" panose="020B0604020202020204" pitchFamily="34" charset="0"/>
                <a:cs typeface="Arial" panose="020B0604020202020204" pitchFamily="34" charset="0"/>
              </a:rPr>
              <a:t>플렉스박스</a:t>
            </a:r>
            <a:r>
              <a:rPr sz="4950" spc="-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15" dirty="0">
                <a:latin typeface="Arial" panose="020B0604020202020204" pitchFamily="34" charset="0"/>
                <a:cs typeface="Arial" panose="020B0604020202020204" pitchFamily="34" charset="0"/>
              </a:rPr>
              <a:t>주축을 </a:t>
            </a:r>
            <a:r>
              <a:rPr sz="4950" spc="-650" dirty="0">
                <a:latin typeface="Arial" panose="020B0604020202020204" pitchFamily="34" charset="0"/>
                <a:cs typeface="Arial" panose="020B0604020202020204" pitchFamily="34" charset="0"/>
              </a:rPr>
              <a:t>따라 </a:t>
            </a:r>
            <a:r>
              <a:rPr sz="4950" spc="-819" dirty="0">
                <a:latin typeface="Arial" panose="020B0604020202020204" pitchFamily="34" charset="0"/>
                <a:cs typeface="Arial" panose="020B0604020202020204" pitchFamily="34" charset="0"/>
              </a:rPr>
              <a:t>배치될 </a:t>
            </a:r>
            <a:r>
              <a:rPr sz="4950" spc="-660" dirty="0">
                <a:latin typeface="Arial" panose="020B0604020202020204" pitchFamily="34" charset="0"/>
                <a:cs typeface="Arial" panose="020B0604020202020204" pitchFamily="34" charset="0"/>
              </a:rPr>
              <a:t>때, </a:t>
            </a:r>
            <a:r>
              <a:rPr sz="4950" spc="-795" dirty="0">
                <a:latin typeface="Arial" panose="020B0604020202020204" pitchFamily="34" charset="0"/>
                <a:cs typeface="Arial" panose="020B0604020202020204" pitchFamily="34" charset="0"/>
              </a:rPr>
              <a:t>요소  </a:t>
            </a:r>
            <a:r>
              <a:rPr sz="4950" spc="-830" dirty="0">
                <a:latin typeface="Arial" panose="020B0604020202020204" pitchFamily="34" charset="0"/>
                <a:cs typeface="Arial" panose="020B0604020202020204" pitchFamily="34" charset="0"/>
              </a:rPr>
              <a:t>사이의 </a:t>
            </a:r>
            <a:r>
              <a:rPr sz="4950" spc="-765" dirty="0">
                <a:latin typeface="Arial" panose="020B0604020202020204" pitchFamily="34" charset="0"/>
                <a:cs typeface="Arial" panose="020B0604020202020204" pitchFamily="34" charset="0"/>
              </a:rPr>
              <a:t>공간을 </a:t>
            </a:r>
            <a:r>
              <a:rPr sz="4950" spc="-760" dirty="0">
                <a:latin typeface="Arial" panose="020B0604020202020204" pitchFamily="34" charset="0"/>
                <a:cs typeface="Arial" panose="020B0604020202020204" pitchFamily="34" charset="0"/>
              </a:rPr>
              <a:t>분배  </a:t>
            </a:r>
            <a:r>
              <a:rPr sz="4950" spc="-725" dirty="0">
                <a:latin typeface="Arial" panose="020B0604020202020204" pitchFamily="34" charset="0"/>
                <a:cs typeface="Arial" panose="020B0604020202020204" pitchFamily="34" charset="0"/>
              </a:rPr>
              <a:t>하는 </a:t>
            </a:r>
            <a:r>
              <a:rPr sz="4950" spc="-790" dirty="0">
                <a:latin typeface="Arial" panose="020B0604020202020204" pitchFamily="34" charset="0"/>
                <a:cs typeface="Arial" panose="020B0604020202020204" pitchFamily="34" charset="0"/>
              </a:rPr>
              <a:t>방식을</a:t>
            </a:r>
            <a:r>
              <a:rPr sz="4950" spc="-4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950" spc="-860" dirty="0">
                <a:latin typeface="Arial" panose="020B0604020202020204" pitchFamily="34" charset="0"/>
                <a:cs typeface="Arial" panose="020B0604020202020204" pitchFamily="34" charset="0"/>
              </a:rPr>
              <a:t>결정합니다.</a:t>
            </a:r>
            <a:endParaRPr sz="4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7214"/>
              </p:ext>
            </p:extLst>
          </p:nvPr>
        </p:nvGraphicFramePr>
        <p:xfrm>
          <a:off x="3554457" y="5174751"/>
          <a:ext cx="12995275" cy="5490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속성값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Comic Sans MS" panose="030F0702030302020204" pitchFamily="66" charset="0"/>
                          <a:cs typeface="Noto Sans KR Black"/>
                        </a:rPr>
                        <a:t>의미</a:t>
                      </a:r>
                      <a:endParaRPr sz="3300" spc="0" dirty="0">
                        <a:latin typeface="Comic Sans MS" panose="030F0702030302020204" pitchFamily="66" charset="0"/>
                        <a:cs typeface="Noto Sans KR Black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flex-start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시작점으로부터 끝점을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4D4D4D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flex-end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끝점으로부터 시작점을 향해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주축의    중심부에 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space-between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주축에서 일정한 간격을 둔 채 양끝 정렬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2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space-around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808080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요소가 동일한 여백을 갖도록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8383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2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7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space-evenly</a:t>
                      </a:r>
                      <a:endParaRPr sz="27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4D4D4D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3300" b="1" spc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모든 요소 사이의 간격을 동일하게 유지해 배치</a:t>
                      </a:r>
                      <a:endParaRPr sz="3300" spc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4D4D4D"/>
                      </a:solidFill>
                      <a:prstDash val="solid"/>
                    </a:lnR>
                    <a:lnT w="12700">
                      <a:solidFill>
                        <a:srgbClr val="838383"/>
                      </a:solidFill>
                      <a:prstDash val="solid"/>
                    </a:lnT>
                    <a:lnB w="12700">
                      <a:solidFill>
                        <a:srgbClr val="4D4D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3"/>
          <p:cNvSpPr/>
          <p:nvPr/>
        </p:nvSpPr>
        <p:spPr>
          <a:xfrm>
            <a:off x="1640568" y="2830353"/>
            <a:ext cx="16823055" cy="0"/>
          </a:xfrm>
          <a:custGeom>
            <a:avLst/>
            <a:gdLst/>
            <a:ahLst/>
            <a:cxnLst/>
            <a:rect l="l" t="t" r="r" b="b"/>
            <a:pathLst>
              <a:path w="16823055">
                <a:moveTo>
                  <a:pt x="0" y="0"/>
                </a:moveTo>
                <a:lnTo>
                  <a:pt x="16822964" y="0"/>
                </a:lnTo>
              </a:path>
            </a:pathLst>
          </a:custGeom>
          <a:ln w="104708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1299</Words>
  <Application>Microsoft Office PowerPoint</Application>
  <PresentationFormat>사용자 지정</PresentationFormat>
  <Paragraphs>281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KR Black</vt:lpstr>
      <vt:lpstr>돋움</vt:lpstr>
      <vt:lpstr>맑은 고딕</vt:lpstr>
      <vt:lpstr>Arial</vt:lpstr>
      <vt:lpstr>Calibri</vt:lpstr>
      <vt:lpstr>Comic Sans MS</vt:lpstr>
      <vt:lpstr>Office Theme</vt:lpstr>
      <vt:lpstr>flex</vt:lpstr>
      <vt:lpstr>플렉스박스(flexbox)</vt:lpstr>
      <vt:lpstr>PowerPoint 프레젠테이션</vt:lpstr>
      <vt:lpstr>PowerPoint 프레젠테이션</vt:lpstr>
      <vt:lpstr>이것부터 알고 시작하자</vt:lpstr>
      <vt:lpstr>flex 속성</vt:lpstr>
      <vt:lpstr>flex-direction</vt:lpstr>
      <vt:lpstr>flex-wrap</vt:lpstr>
      <vt:lpstr>justify-content</vt:lpstr>
      <vt:lpstr>align-items</vt:lpstr>
      <vt:lpstr>align-self</vt:lpstr>
      <vt:lpstr>align-content</vt:lpstr>
      <vt:lpstr>flex-grow</vt:lpstr>
      <vt:lpstr>flex-shrink</vt:lpstr>
      <vt:lpstr>flex-basis</vt:lpstr>
      <vt:lpstr>flex</vt:lpstr>
      <vt:lpstr>order</vt:lpstr>
      <vt:lpstr>grid</vt:lpstr>
      <vt:lpstr>그리드 레이아웃(grid layout)</vt:lpstr>
      <vt:lpstr>PowerPoint 프레젠테이션</vt:lpstr>
      <vt:lpstr>PowerPoint 프레젠테이션</vt:lpstr>
      <vt:lpstr>이것부터 알고 시작하자</vt:lpstr>
      <vt:lpstr>grid 속성</vt:lpstr>
      <vt:lpstr>grid-template-columns</vt:lpstr>
      <vt:lpstr>grid-template-rows</vt:lpstr>
      <vt:lpstr>gap(grid-gap)</vt:lpstr>
      <vt:lpstr>트랙 관련 함수</vt:lpstr>
      <vt:lpstr>grid-column &amp; row</vt:lpstr>
      <vt:lpstr>grid-template-areas</vt:lpstr>
      <vt:lpstr>grid-area</vt:lpstr>
      <vt:lpstr>align-items</vt:lpstr>
      <vt:lpstr>align-self</vt:lpstr>
      <vt:lpstr>justify-items</vt:lpstr>
      <vt:lpstr>justify-self</vt:lpstr>
      <vt:lpstr>align-content &amp; justify-content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플렉스박스PDF</dc:title>
  <dc:creator>Andrew</dc:creator>
  <cp:lastModifiedBy>user</cp:lastModifiedBy>
  <cp:revision>13</cp:revision>
  <dcterms:created xsi:type="dcterms:W3CDTF">2023-03-05T14:32:06Z</dcterms:created>
  <dcterms:modified xsi:type="dcterms:W3CDTF">2024-04-22T07:17:14Z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2023-03-05T00:00:00Z</vt:filetime>
  </property>
</Properties>
</file>