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jFjosEjCJIpTB0q1akofdHAg2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6B06DB-A6CB-42E7-A0B2-4A5D1BEAD3AB}">
  <a:tblStyle styleId="{CB6B06DB-A6CB-42E7-A0B2-4A5D1BEAD3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48" y="84"/>
      </p:cViewPr>
      <p:guideLst>
        <p:guide orient="horz" pos="2807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ap6/bloc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06 CSS 레이아웃</a:t>
            </a:r>
            <a:br>
              <a:rPr lang="en-US" b="1"/>
            </a:br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위치 설정 방법</a:t>
            </a:r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정적 위치 설정(static positioning) - 기본값. 요소를 </a:t>
            </a:r>
            <a:r>
              <a:rPr lang="en-US" dirty="0">
                <a:solidFill>
                  <a:schemeClr val="dk2"/>
                </a:solidFill>
              </a:rPr>
              <a:t>일반적인 문서의 흐름에 따라</a:t>
            </a:r>
            <a:r>
              <a:rPr lang="en-US" dirty="0"/>
              <a:t> 배치한다.</a:t>
            </a:r>
            <a:endParaRPr dirty="0"/>
          </a:p>
          <a:p>
            <a:pPr marL="445550" lvl="0" indent="-445550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상대 위치 설정(relative positioning) - </a:t>
            </a:r>
            <a:r>
              <a:rPr lang="en-US" dirty="0">
                <a:solidFill>
                  <a:schemeClr val="dk2"/>
                </a:solidFill>
              </a:rPr>
              <a:t>일반적인 문서의 흐름에 따라 배치하되</a:t>
            </a:r>
            <a:r>
              <a:rPr lang="en-US" dirty="0"/>
              <a:t>, 상하좌우 위치 값에 따라 오프셋을 적용한다. 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절대 위치 설정(absolute positioning) - </a:t>
            </a:r>
            <a:r>
              <a:rPr lang="en-US" dirty="0">
                <a:solidFill>
                  <a:schemeClr val="dk2"/>
                </a:solidFill>
              </a:rPr>
              <a:t>일반적인 문서 흐름에서 제거하고, 가장 가까운 position 지정 요소에 대해 상대적으로 오프셋을 적용한다.(없을 경우, 브라우저를 기준으로 한다.)</a:t>
            </a:r>
            <a:endParaRPr dirty="0">
              <a:solidFill>
                <a:schemeClr val="dk2"/>
              </a:solidFill>
            </a:endParaRPr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고정 위치 설정(fixed positioning) - </a:t>
            </a:r>
            <a:r>
              <a:rPr lang="en-US" dirty="0">
                <a:solidFill>
                  <a:schemeClr val="dk2"/>
                </a:solidFill>
              </a:rPr>
              <a:t>일반적인 문서 흐름대로 움직이다가, </a:t>
            </a:r>
            <a:r>
              <a:rPr lang="en-US" dirty="0"/>
              <a:t>지정한 위치에 고정된다.</a:t>
            </a: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rPr lang="en-US" dirty="0" smtClean="0"/>
              <a:t>Sticky - </a:t>
            </a:r>
            <a:endParaRPr dirty="0"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정적 위치 설정</a:t>
            </a:r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정적 위치 설정(static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블록 요소들은 박스처럼 상하로 쌓이게 되고 인라인 요소들은 한 줄에 차례대로 배치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320981" y="3416301"/>
            <a:ext cx="11239367" cy="4366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static; background-color: yellow; width: 200px;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height: 50px; }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dirty="0"/>
          </a:p>
        </p:txBody>
      </p:sp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439733" y="1435604"/>
            <a:ext cx="11095863" cy="38373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id="one"&gt;block #1&lt;/p&gt;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id="two"&gt;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block #2&lt;br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position:static;&lt;br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id="three"&gt;block #3&lt;/p&gt;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2" descr="EMB000018ec3db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8604" y="1626202"/>
            <a:ext cx="6676124" cy="364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상대 위치 설정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상대 위치 설정(relative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정상적인 위치에서 상대적으로 요소가 배치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593250" y="2857800"/>
            <a:ext cx="10670077" cy="28108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relative; left: 30px;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128" name="Google Shape;128;p13" descr="EMB000018ec3db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5055" y="5492291"/>
            <a:ext cx="5373376" cy="293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절대 위치 설정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절대 위치(absolute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전체 페이지를 기준으로 시작 위치에서 top, left, bottom, right 만큼 떨어진 위치에 배치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506479" y="3201227"/>
            <a:ext cx="10970774" cy="45013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#two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 absolute;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top: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left: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50px;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pic>
        <p:nvPicPr>
          <p:cNvPr id="137" name="Google Shape;137;p14" descr="EMB000018ec3db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3382" y="3279695"/>
            <a:ext cx="5426238" cy="29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고정 위치 설정(fixed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브라우저 윈도우에 상대적으로 요소의 위치를 잡는 것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493130" y="2881615"/>
            <a:ext cx="10949021" cy="37262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{background-color: yellow; position:fixed; top:0px; right:0px;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</p:txBody>
      </p:sp>
      <p:pic>
        <p:nvPicPr>
          <p:cNvPr id="145" name="Google Shape;145;p15" descr="EMB000018ec3d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1155" y="5809934"/>
            <a:ext cx="4167814" cy="2200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06480" y="1732627"/>
            <a:ext cx="11029117" cy="62101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id="two"&gt;block #2&lt;br&gt;position: fixed;&lt;br&gt;top:0px; right:10px;&lt;p&gt;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#6&lt;/p&gt;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#7&lt;/p&gt;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#8&lt;/p&gt;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#9&lt;/p&gt;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#10&lt;/p&gt;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53" name="Google Shape;153;p16" descr="EMB000018ec3db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1038" y="3202818"/>
            <a:ext cx="4519059" cy="228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 descr="EMB000018ec3dc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1037" y="5814847"/>
            <a:ext cx="4519059" cy="228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 속성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콘텐츠 주위로 다른 콘텐츠들이 물처럼 흘러가는 스타일 지정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533177" y="1551113"/>
            <a:ext cx="10799560" cy="6901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img.a {float: left;}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class="a" src="sunshine.jpg" width="160" height="120"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생활이 그대를 속일지라도    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슬퍼하거나 노여워 말라.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71" name="Google Shape;171;p18" descr="EMB000018ec3dc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7623" y="1774759"/>
            <a:ext cx="5335038" cy="2673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865520" y="1596492"/>
            <a:ext cx="10670077" cy="66133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{float:left; width: 110px; height: 90px; margin: 5px; }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&lt;h3&gt;이미지 갤러리&lt;/h3&gt;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dirty="0"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레이아웃이란?</a:t>
            </a:r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웹페이지에서 HTML 요소의 위치, 크기 등을 결정하는 것	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집안에서의 가구 배치와 비슷하다.</a:t>
            </a:r>
            <a:endParaRPr/>
          </a:p>
        </p:txBody>
      </p:sp>
      <p:pic>
        <p:nvPicPr>
          <p:cNvPr id="38" name="Google Shape;38;p2" descr="EMB000018ec3da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1298" y="3527129"/>
            <a:ext cx="5730034" cy="3511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float의 용도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레이아웃에 많이 사용된다. 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 속성 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float 속성을 중단할 때 사용된다. 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z-index </a:t>
            </a:r>
            <a:r>
              <a:rPr lang="en-US" dirty="0" smtClean="0"/>
              <a:t>(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!!!)</a:t>
            </a:r>
            <a:endParaRPr dirty="0"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요소의 스택 순서를 지정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18800" tIns="59400" rIns="118800" bIns="59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2" descr="EMB000018ec3dc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1825" y="2499931"/>
            <a:ext cx="5397949" cy="48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32939" y="1556443"/>
            <a:ext cx="11202657" cy="40369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#box1 {position: absolute; top: 0px; left: 0px; width: 100px;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100px; background: blue; z-index: 200;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#box2 {position: absolute; top: 30px; left: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yellow; z-index: 100;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#box3 {position: absolute; top: 60px; left: 60px;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green; z-index: 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210" name="Google Shape;210;p23" descr="EMB000018ec3d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9394" y="5391507"/>
            <a:ext cx="5609312" cy="28494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519829" y="1596491"/>
            <a:ext cx="11015767" cy="33160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id="box1"&gt;box #1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id="box2"&gt;box #2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id="box3"&gt;box #3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18" name="Google Shape;218;p24" descr="EMB000018ec3d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6032" y="2377278"/>
            <a:ext cx="5469380" cy="27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453082" y="1596489"/>
            <a:ext cx="11082514" cy="5238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{position: absolute; left: 0px; top: 0px; z-index: -1;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width="200" height="200"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&lt;p&gt;img 요소의 z-index가 -1이므로 다른 요소의 뒤에 위치한다.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26" name="Google Shape;226;p25" descr="EMB000018ec3dc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3115" y="6012489"/>
            <a:ext cx="6666359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overflow 속성 </a:t>
            </a: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overflow 속성: 자식 요소가 부모 요소의 범위를 벗어났을 때, 어떻게 처리할 것인지를 지정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hidden – 부모 영역을 벗어나는 부분을 보이지 않게 한다.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scroll – 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부모 영역을 벗어나는 부분을 스크롤 할 수 있도록 한다./안한다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  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auto – 자동으로 스크롤 바가 나타난다.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–생길수도 있고  안생길수 도 있다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18800" tIns="59400" rIns="118800" bIns="59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465724" y="1551112"/>
            <a:ext cx="11004365" cy="6730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background-color: lightgreen; width: 200px; height: 50px;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#target { border: 1px solid black; width: 300px;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height: 100px; overflow: scroll;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id=target&gt;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#2&lt;/p&gt;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42" name="Google Shape;242;p27" descr="EMB000018ec3dd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808" y="457070"/>
            <a:ext cx="5039281" cy="266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&lt;div&gt;를 이용한 레이아웃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0200" y="2017271"/>
            <a:ext cx="5098864" cy="487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638013" y="1551113"/>
            <a:ext cx="10670077" cy="6871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Blog Page&lt;/title&gt;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#header {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yellow;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100%;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50px;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#nav {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30%;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red;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100px;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float: left;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257" name="Google Shape;257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블록요소와 인라인 요소</a:t>
            </a: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블록(block) 요소 - 화면의 한 줄을 전부 차지한다.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인라인(inline) 요소 - 한 줄에 차례대로 배치된다. 현재 줄에서 필요한 만큼의 너비만을 차지한다.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600096" y="1551111"/>
            <a:ext cx="10670077" cy="65963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#content { width: 70%; background-color: blue;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float: right; height: 100px;}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#footer { background-color: aqua; width: 100%;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height: 50px; clear: both;}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id="wrapper"&gt;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id="header"&gt; header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id="nav"&gt; nav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id="content"&gt; content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id="footer"&gt; footer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64" name="Google Shape;264;p30" descr="EMB000018ec3dd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4762" y="880119"/>
            <a:ext cx="4672492" cy="166106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 레이아웃</a:t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909" y="2202908"/>
            <a:ext cx="9727446" cy="4504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</a:t>
            </a:r>
            <a:endParaRPr/>
          </a:p>
        </p:txBody>
      </p:sp>
      <p:graphicFrame>
        <p:nvGraphicFramePr>
          <p:cNvPr id="278" name="Google Shape;278;p32"/>
          <p:cNvGraphicFramePr/>
          <p:nvPr/>
        </p:nvGraphicFramePr>
        <p:xfrm>
          <a:off x="542692" y="1745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{CB6B06DB-A6CB-42E7-A0B2-4A5D1BEAD3AB}</a:tableStyleId>
              </a:tblPr>
              <a:tblGrid>
                <a:gridCol w="218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태그</a:t>
                      </a:r>
                      <a:endParaRPr sz="2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&lt;header&gt;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머리말(header)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&lt;hgroup&gt;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&lt;h1&gt;에서 &lt;h6&gt;요소들의 그룹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&lt;nav&gt;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내비게이션 링크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&lt;article&gt;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내용이나 블로그의 포스트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&lt;section&gt;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섹션을 의미한다.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&lt;aside&gt;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사이드바와 같이 옆에 위치하는 내용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&lt;footer&gt;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꼬리말(footer)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&lt;figure&gt;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그림이나 도표  &lt;figcaption&gt;홍길동&lt;/figcaption&gt; &lt;/figure&gt;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9" name="Google Shape;279;p3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연습(Layout2)</a:t>
            </a:r>
            <a:endParaRPr/>
          </a:p>
        </p:txBody>
      </p:sp>
      <p:pic>
        <p:nvPicPr>
          <p:cNvPr id="285" name="Google Shape;285;p33" descr="EMB000018ec3dd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276" y="1602889"/>
            <a:ext cx="10026531" cy="57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292" name="Google Shape;292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293" name="Google Shape;293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0526" y="1901031"/>
            <a:ext cx="10123714" cy="611505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한 줄을 전부 차지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&lt;h1&gt;, &lt;p&gt;, &lt;ul&gt;, &lt;li&gt;, &lt;table&gt;, &lt;blockquote&gt;, &lt;pre&gt;, &lt;div&gt; &lt;form&gt; , &lt;header&gt;, &lt;nav&gt; 요소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u="sng">
                <a:solidFill>
                  <a:schemeClr val="hlink"/>
                </a:solidFill>
                <a:hlinkClick r:id="rId3"/>
              </a:rPr>
              <a:t>예제 실행과 소스보기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383595" y="4131341"/>
            <a:ext cx="11089387" cy="4259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style="background-color: red"&gt;h1으로 정의된 부분입니다.&lt;/h1&gt;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style="background-color: aqua"&gt;div로 정의된 부분입니다.&lt;/div&gt;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style="background-color: yellow"&gt;p로 정의된 부분입니다.&lt;/p&gt;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&lt;pre style="background-color: green"&gt;pre로 정의된 부분입니다.&lt;/pre&gt;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4" descr="EMB000018ec3db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0586" y="22860"/>
            <a:ext cx="5014823" cy="211433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인라인요소</a:t>
            </a: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요소들은 한 줄 안에 차례대로 배치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&lt;a&gt;, &lt;img&gt;, &lt;strong&gt;, &lt;em&gt;, &lt;br&gt;, &lt;input&gt;, &lt;span&gt; 요소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516789" y="3119703"/>
            <a:ext cx="10882215" cy="27266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 style="background-color: red"&gt;em 요소&lt;/em&gt;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&lt;span style="background-color: aqua"&gt;span 요소&lt;/span&gt;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width="60" height="60"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&lt;a href="http://www.w3c.org"&gt;a 요소&lt;/a&gt;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5" descr="EMB000018ec3db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0081" y="6056187"/>
            <a:ext cx="6313308" cy="16459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블록 요소와 인라인 요소의 혼합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399156" y="1779676"/>
            <a:ext cx="11089386" cy="64663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p, em, strong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dotted 3px red;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body 안에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&lt;em&gt;강조 문자&lt;/em&gt;와 &lt;strong&gt;강한 문자&lt;/strong&gt;를 가지고 있습니다.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&lt;p&gt;여기는 다른 단락입니다.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6" descr="EMB000018ec3db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6524" y="1889651"/>
            <a:ext cx="5629546" cy="16398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CSS의 display 속성</a:t>
            </a: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 display를 block으로 설정하면 -&gt; 블록 요소처럼 배치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display를 inline으로 설정-&gt; 인라인 요소처럼 배치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display:block : 블록(block)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display:inline : 인라인(inline)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display:none : 없는 것으로 간주됨 : 화면에 나타나지 않음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visibility:hidden : 화면에서 감춰짐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605099" y="1510385"/>
            <a:ext cx="10967625" cy="69881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&lt;title&gt;display 속성&lt;/title&gt;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.menubar li {display: inline; background-color: yellow; margin: 0; 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border: 1px solid; border-color: red; padding: .5em;}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{  text-decoration : none;  }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&lt;ul class="menubar"&gt;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href="”#”"&gt;홈으로&lt;/a&gt;&lt;/li&gt;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href="”#”"&gt;회사 소개&lt;/a&gt;&lt;/li&gt;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href="”#”"&gt;제품 소개&lt;/a&gt;&lt;/li&gt;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href="”#”"&gt;질문과 대답&lt;/a&gt;&lt;/li&gt;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href="”#”"&gt;연락처&lt;/a&gt;&lt;/li&gt;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&lt;/ul&gt;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dirty="0"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 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8" descr="EMB000018ec3db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6421" y="1314445"/>
            <a:ext cx="5883645" cy="18687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요소의 위치</a:t>
            </a:r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top, bottom, left, right 속성으로 결정</a:t>
            </a: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2064</Words>
  <Application>Microsoft Office PowerPoint</Application>
  <PresentationFormat>사용자 지정</PresentationFormat>
  <Paragraphs>341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Noto Sans Symbols</vt:lpstr>
      <vt:lpstr>Gulim</vt:lpstr>
      <vt:lpstr>Malgun Gothic</vt:lpstr>
      <vt:lpstr>Arial</vt:lpstr>
      <vt:lpstr>Comic Sans MS</vt:lpstr>
      <vt:lpstr>1_Crayons</vt:lpstr>
      <vt:lpstr>06 CSS 레이아웃 </vt:lpstr>
      <vt:lpstr>레이아웃이란?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z-index (중요!!!)</vt:lpstr>
      <vt:lpstr>예제 </vt:lpstr>
      <vt:lpstr>예제 </vt:lpstr>
      <vt:lpstr>예제 </vt:lpstr>
      <vt:lpstr>overflow 속성 </vt:lpstr>
      <vt:lpstr>예제 </vt:lpstr>
      <vt:lpstr>&lt;div&gt;를 이용한 레이아웃</vt:lpstr>
      <vt:lpstr>예제 </vt:lpstr>
      <vt:lpstr>예제 </vt:lpstr>
      <vt:lpstr>시맨틱 요소 레이아웃</vt:lpstr>
      <vt:lpstr>시맨틱 요소</vt:lpstr>
      <vt:lpstr>연습(Layout2)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 CSS 레이아웃 </dc:title>
  <dc:creator>chocojhkim@live.com</dc:creator>
  <cp:lastModifiedBy>user</cp:lastModifiedBy>
  <cp:revision>6</cp:revision>
  <dcterms:created xsi:type="dcterms:W3CDTF">2007-06-29T06:43:39Z</dcterms:created>
  <dcterms:modified xsi:type="dcterms:W3CDTF">2024-04-23T04:28:58Z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