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2" d="100"/>
          <a:sy n="52" d="100"/>
        </p:scale>
        <p:origin x="782"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3/16/2025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3/16/2025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453-946D-43DC-8DC4-C86DE42DEDB3}"/>
              </a:ext>
            </a:extLst>
          </p:cNvPr>
          <p:cNvSpPr>
            <a:spLocks noGrp="1"/>
          </p:cNvSpPr>
          <p:nvPr>
            <p:ph type="ctrTitle"/>
          </p:nvPr>
        </p:nvSpPr>
        <p:spPr/>
        <p:txBody>
          <a:bodyPr/>
          <a:lstStyle/>
          <a:p>
            <a:r>
              <a:rPr lang="en-US" dirty="0"/>
              <a:t>AI Virtual Assistant</a:t>
            </a:r>
          </a:p>
        </p:txBody>
      </p:sp>
      <p:sp>
        <p:nvSpPr>
          <p:cNvPr id="3" name="Subtitle 2">
            <a:extLst>
              <a:ext uri="{FF2B5EF4-FFF2-40B4-BE49-F238E27FC236}">
                <a16:creationId xmlns:a16="http://schemas.microsoft.com/office/drawing/2014/main" id="{C9D0C368-2FF4-4E25-B6B2-D2BFA8BCB0E3}"/>
              </a:ext>
            </a:extLst>
          </p:cNvPr>
          <p:cNvSpPr>
            <a:spLocks noGrp="1"/>
          </p:cNvSpPr>
          <p:nvPr>
            <p:ph type="subTitle" idx="1"/>
          </p:nvPr>
        </p:nvSpPr>
        <p:spPr>
          <a:xfrm>
            <a:off x="1876423" y="3700650"/>
            <a:ext cx="8791575" cy="1655762"/>
          </a:xfrm>
        </p:spPr>
        <p:txBody>
          <a:bodyPr>
            <a:normAutofit/>
          </a:bodyPr>
          <a:lstStyle/>
          <a:p>
            <a:r>
              <a:rPr lang="en-US" b="1" dirty="0">
                <a:solidFill>
                  <a:schemeClr val="tx1"/>
                </a:solidFill>
              </a:rPr>
              <a:t>Asfand Yar</a:t>
            </a:r>
          </a:p>
        </p:txBody>
      </p:sp>
    </p:spTree>
    <p:extLst>
      <p:ext uri="{BB962C8B-B14F-4D97-AF65-F5344CB8AC3E}">
        <p14:creationId xmlns:p14="http://schemas.microsoft.com/office/powerpoint/2010/main" val="2833549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6B10B5-8A5B-4D10-9323-6B114D577437}"/>
              </a:ext>
            </a:extLst>
          </p:cNvPr>
          <p:cNvSpPr>
            <a:spLocks noGrp="1"/>
          </p:cNvSpPr>
          <p:nvPr>
            <p:ph idx="1"/>
          </p:nvPr>
        </p:nvSpPr>
        <p:spPr/>
        <p:txBody>
          <a:bodyPr>
            <a:normAutofit fontScale="85000" lnSpcReduction="10000"/>
          </a:bodyPr>
          <a:lstStyle/>
          <a:p>
            <a:pPr marL="0" indent="0" algn="ctr">
              <a:buNone/>
            </a:pPr>
            <a:r>
              <a:rPr lang="en-US" sz="16600" u="sng" dirty="0">
                <a:latin typeface="Bookman Old Style" panose="02050604050505020204" pitchFamily="18" charset="0"/>
              </a:rPr>
              <a:t>Thank You</a:t>
            </a:r>
          </a:p>
        </p:txBody>
      </p:sp>
    </p:spTree>
    <p:extLst>
      <p:ext uri="{BB962C8B-B14F-4D97-AF65-F5344CB8AC3E}">
        <p14:creationId xmlns:p14="http://schemas.microsoft.com/office/powerpoint/2010/main" val="2039674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B5059-050C-49C9-A6EA-A0E753040A85}"/>
              </a:ext>
            </a:extLst>
          </p:cNvPr>
          <p:cNvSpPr>
            <a:spLocks noGrp="1"/>
          </p:cNvSpPr>
          <p:nvPr>
            <p:ph type="title"/>
          </p:nvPr>
        </p:nvSpPr>
        <p:spPr/>
        <p:txBody>
          <a:bodyPr>
            <a:normAutofit/>
          </a:bodyPr>
          <a:lstStyle/>
          <a:p>
            <a:pPr algn="ctr"/>
            <a:r>
              <a:rPr lang="en-US" sz="2800" b="1" dirty="0"/>
              <a:t>Introduction</a:t>
            </a:r>
          </a:p>
        </p:txBody>
      </p:sp>
      <p:sp>
        <p:nvSpPr>
          <p:cNvPr id="4" name="Rectangle 1">
            <a:extLst>
              <a:ext uri="{FF2B5EF4-FFF2-40B4-BE49-F238E27FC236}">
                <a16:creationId xmlns:a16="http://schemas.microsoft.com/office/drawing/2014/main" id="{07857974-DA4B-4544-9FE0-12090E11372D}"/>
              </a:ext>
            </a:extLst>
          </p:cNvPr>
          <p:cNvSpPr>
            <a:spLocks noGrp="1" noChangeArrowheads="1"/>
          </p:cNvSpPr>
          <p:nvPr>
            <p:ph idx="1"/>
          </p:nvPr>
        </p:nvSpPr>
        <p:spPr bwMode="auto">
          <a:xfrm>
            <a:off x="1141413" y="1739761"/>
            <a:ext cx="9905998"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lang="en-US" sz="2000" dirty="0">
                <a:latin typeface="+mj-lt"/>
              </a:rPr>
              <a:t>The objective of this project is to develop a fully functional voice assistant capable of performing a variety of tasks based on voice commands, significantly enhancing user interaction with the system. This assistant is designed to leverage advanced speech recognition and natural language processing (NLP) to interpret and respond to voice commands accurately. The primary goal is to automate everyday tasks, thus improving efficiency and productivity for users by enabling hands-free control of their computer systems and web services.</a:t>
            </a:r>
            <a:endParaRPr kumimoji="0" lang="en-US" altLang="en-US" sz="200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None/>
              <a:tabLst/>
            </a:pPr>
            <a:r>
              <a:rPr lang="en-US" sz="2000" dirty="0">
                <a:latin typeface="+mj-lt"/>
              </a:rPr>
              <a:t>This voice assistant can execute a wide range of actions, from simple tasks like opening applications (such as Notepad, Command Prompt, or a web browser) to more complex operations like booking tickets for movies, buses, trains, or flights, checking system stats (battery percentage, internet speed, etc.), and sending emails or messages via WhatsApp. The assistant will also be capable of searching for jobs and providing news updates, all by interpreting the user's voice input.</a:t>
            </a:r>
            <a:endParaRPr kumimoji="0" lang="en-US" altLang="en-US" sz="2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929001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9261-FF71-46A5-B4ED-0A174DD08169}"/>
              </a:ext>
            </a:extLst>
          </p:cNvPr>
          <p:cNvSpPr>
            <a:spLocks noGrp="1"/>
          </p:cNvSpPr>
          <p:nvPr>
            <p:ph type="title"/>
          </p:nvPr>
        </p:nvSpPr>
        <p:spPr>
          <a:xfrm>
            <a:off x="1141413" y="618518"/>
            <a:ext cx="9905998" cy="739285"/>
          </a:xfrm>
        </p:spPr>
        <p:txBody>
          <a:bodyPr>
            <a:normAutofit/>
          </a:bodyPr>
          <a:lstStyle/>
          <a:p>
            <a:pPr algn="ctr"/>
            <a:r>
              <a:rPr lang="en-US" sz="2800" b="1" dirty="0"/>
              <a:t>Key Features</a:t>
            </a:r>
          </a:p>
        </p:txBody>
      </p:sp>
      <p:sp>
        <p:nvSpPr>
          <p:cNvPr id="4" name="Rectangle 1">
            <a:extLst>
              <a:ext uri="{FF2B5EF4-FFF2-40B4-BE49-F238E27FC236}">
                <a16:creationId xmlns:a16="http://schemas.microsoft.com/office/drawing/2014/main" id="{51A79040-7B19-4C94-94A8-17EB47CAF69B}"/>
              </a:ext>
            </a:extLst>
          </p:cNvPr>
          <p:cNvSpPr>
            <a:spLocks noGrp="1" noChangeArrowheads="1"/>
          </p:cNvSpPr>
          <p:nvPr>
            <p:ph idx="1"/>
          </p:nvPr>
        </p:nvSpPr>
        <p:spPr bwMode="auto">
          <a:xfrm>
            <a:off x="1075425" y="1197547"/>
            <a:ext cx="9075420" cy="5538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ts val="120"/>
              </a:spcAft>
              <a:buClrTx/>
              <a:buSzTx/>
              <a:buFontTx/>
              <a:buChar char="•"/>
              <a:tabLst/>
            </a:pPr>
            <a:r>
              <a:rPr kumimoji="0" lang="en-US" altLang="en-US" sz="1800" i="0" u="none" strike="noStrike" cap="none" normalizeH="0" baseline="0" dirty="0">
                <a:ln>
                  <a:noFill/>
                </a:ln>
                <a:solidFill>
                  <a:schemeClr val="tx1"/>
                </a:solidFill>
                <a:effectLst/>
                <a:latin typeface="+mj-lt"/>
              </a:rPr>
              <a:t> </a:t>
            </a:r>
            <a:r>
              <a:rPr kumimoji="0" lang="en-US" altLang="en-US" sz="1800" b="1" i="0" u="none" strike="noStrike" cap="none" normalizeH="0" baseline="0" dirty="0">
                <a:ln>
                  <a:noFill/>
                </a:ln>
                <a:solidFill>
                  <a:schemeClr val="tx1"/>
                </a:solidFill>
                <a:effectLst/>
                <a:latin typeface="+mj-lt"/>
              </a:rPr>
              <a:t>Task Automation via Voice Commands:</a:t>
            </a:r>
            <a:r>
              <a:rPr kumimoji="0" lang="en-US" altLang="en-US" sz="1800" i="0" u="none" strike="noStrike" cap="none" normalizeH="0" baseline="0" dirty="0">
                <a:ln>
                  <a:noFill/>
                </a:ln>
                <a:solidFill>
                  <a:schemeClr val="tx1"/>
                </a:solidFill>
                <a:effectLst/>
                <a:latin typeface="+mj-lt"/>
              </a:rPr>
              <a:t> Perform actions like opening apps, shutting down the system, and running tasks hands-free.</a:t>
            </a:r>
          </a:p>
          <a:p>
            <a:pPr marL="0" marR="0" lvl="0" indent="0" algn="just" defTabSz="914400" rtl="0" eaLnBrk="0" fontAlgn="base" latinLnBrk="0" hangingPunct="0">
              <a:lnSpc>
                <a:spcPct val="150000"/>
              </a:lnSpc>
              <a:spcBef>
                <a:spcPct val="0"/>
              </a:spcBef>
              <a:spcAft>
                <a:spcPts val="120"/>
              </a:spcAft>
              <a:buClrTx/>
              <a:buSzTx/>
              <a:buFontTx/>
              <a:buChar char="•"/>
              <a:tabLst/>
            </a:pPr>
            <a:r>
              <a:rPr kumimoji="0" lang="en-US" altLang="en-US" sz="1800" i="0" u="none" strike="noStrike" cap="none" normalizeH="0" baseline="0" dirty="0">
                <a:ln>
                  <a:noFill/>
                </a:ln>
                <a:solidFill>
                  <a:schemeClr val="tx1"/>
                </a:solidFill>
                <a:effectLst/>
                <a:latin typeface="+mj-lt"/>
              </a:rPr>
              <a:t> </a:t>
            </a:r>
            <a:r>
              <a:rPr kumimoji="0" lang="en-US" altLang="en-US" sz="1800" b="1" i="0" u="none" strike="noStrike" cap="none" normalizeH="0" baseline="0" dirty="0">
                <a:ln>
                  <a:noFill/>
                </a:ln>
                <a:solidFill>
                  <a:schemeClr val="tx1"/>
                </a:solidFill>
                <a:effectLst/>
                <a:latin typeface="+mj-lt"/>
              </a:rPr>
              <a:t>System Integration:</a:t>
            </a:r>
            <a:r>
              <a:rPr kumimoji="0" lang="en-US" altLang="en-US" sz="1800" i="0" u="none" strike="noStrike" cap="none" normalizeH="0" baseline="0" dirty="0">
                <a:ln>
                  <a:noFill/>
                </a:ln>
                <a:solidFill>
                  <a:schemeClr val="tx1"/>
                </a:solidFill>
                <a:effectLst/>
                <a:latin typeface="+mj-lt"/>
              </a:rPr>
              <a:t> Access system applications like Notepad, Task Manager, or Command Prompt with voice input.</a:t>
            </a:r>
          </a:p>
          <a:p>
            <a:pPr marL="0" marR="0" lvl="0" indent="0" algn="just" defTabSz="914400" rtl="0" eaLnBrk="0" fontAlgn="base" latinLnBrk="0" hangingPunct="0">
              <a:lnSpc>
                <a:spcPct val="150000"/>
              </a:lnSpc>
              <a:spcBef>
                <a:spcPct val="0"/>
              </a:spcBef>
              <a:spcAft>
                <a:spcPts val="120"/>
              </a:spcAft>
              <a:buClrTx/>
              <a:buSzTx/>
              <a:buFontTx/>
              <a:buChar char="•"/>
              <a:tabLst/>
            </a:pPr>
            <a:r>
              <a:rPr kumimoji="0" lang="en-US" altLang="en-US" sz="1800" i="0" u="none" strike="noStrike" cap="none" normalizeH="0" baseline="0" dirty="0">
                <a:ln>
                  <a:noFill/>
                </a:ln>
                <a:solidFill>
                  <a:schemeClr val="tx1"/>
                </a:solidFill>
                <a:effectLst/>
                <a:latin typeface="+mj-lt"/>
              </a:rPr>
              <a:t> </a:t>
            </a:r>
            <a:r>
              <a:rPr kumimoji="0" lang="en-US" altLang="en-US" sz="1800" b="1" i="0" u="none" strike="noStrike" cap="none" normalizeH="0" baseline="0" dirty="0">
                <a:ln>
                  <a:noFill/>
                </a:ln>
                <a:solidFill>
                  <a:schemeClr val="tx1"/>
                </a:solidFill>
                <a:effectLst/>
                <a:latin typeface="+mj-lt"/>
              </a:rPr>
              <a:t>Web Service Integration:</a:t>
            </a:r>
            <a:r>
              <a:rPr kumimoji="0" lang="en-US" altLang="en-US" sz="1800" i="0" u="none" strike="noStrike" cap="none" normalizeH="0" baseline="0" dirty="0">
                <a:ln>
                  <a:noFill/>
                </a:ln>
                <a:solidFill>
                  <a:schemeClr val="tx1"/>
                </a:solidFill>
                <a:effectLst/>
                <a:latin typeface="+mj-lt"/>
              </a:rPr>
              <a:t> Book tickets, search for jobs, check weather updates, and access online courses.</a:t>
            </a:r>
          </a:p>
          <a:p>
            <a:pPr marL="0" marR="0" lvl="0" indent="0" algn="just" defTabSz="914400" rtl="0" eaLnBrk="0" fontAlgn="base" latinLnBrk="0" hangingPunct="0">
              <a:lnSpc>
                <a:spcPct val="150000"/>
              </a:lnSpc>
              <a:spcBef>
                <a:spcPct val="0"/>
              </a:spcBef>
              <a:spcAft>
                <a:spcPts val="120"/>
              </a:spcAft>
              <a:buClrTx/>
              <a:buSzTx/>
              <a:buFontTx/>
              <a:buChar char="•"/>
              <a:tabLst/>
            </a:pPr>
            <a:r>
              <a:rPr kumimoji="0" lang="en-US" altLang="en-US" sz="1800" i="0" u="none" strike="noStrike" cap="none" normalizeH="0" baseline="0" dirty="0">
                <a:ln>
                  <a:noFill/>
                </a:ln>
                <a:solidFill>
                  <a:schemeClr val="tx1"/>
                </a:solidFill>
                <a:effectLst/>
                <a:latin typeface="+mj-lt"/>
              </a:rPr>
              <a:t> </a:t>
            </a:r>
            <a:r>
              <a:rPr kumimoji="0" lang="en-US" altLang="en-US" sz="1800" b="1" i="0" u="none" strike="noStrike" cap="none" normalizeH="0" baseline="0" dirty="0">
                <a:ln>
                  <a:noFill/>
                </a:ln>
                <a:solidFill>
                  <a:schemeClr val="tx1"/>
                </a:solidFill>
                <a:effectLst/>
                <a:latin typeface="+mj-lt"/>
              </a:rPr>
              <a:t>Email and WhatsApp Messaging:</a:t>
            </a:r>
            <a:r>
              <a:rPr kumimoji="0" lang="en-US" altLang="en-US" sz="1800" i="0" u="none" strike="noStrike" cap="none" normalizeH="0" baseline="0" dirty="0">
                <a:ln>
                  <a:noFill/>
                </a:ln>
                <a:solidFill>
                  <a:schemeClr val="tx1"/>
                </a:solidFill>
                <a:effectLst/>
                <a:latin typeface="+mj-lt"/>
              </a:rPr>
              <a:t> Send emails and WhatsApp messages through voice commands.</a:t>
            </a:r>
          </a:p>
          <a:p>
            <a:pPr marL="0" marR="0" lvl="0" indent="0" algn="just" defTabSz="914400" rtl="0" eaLnBrk="0" fontAlgn="base" latinLnBrk="0" hangingPunct="0">
              <a:lnSpc>
                <a:spcPct val="150000"/>
              </a:lnSpc>
              <a:spcBef>
                <a:spcPct val="0"/>
              </a:spcBef>
              <a:spcAft>
                <a:spcPts val="120"/>
              </a:spcAft>
              <a:buClrTx/>
              <a:buSzTx/>
              <a:buFontTx/>
              <a:buChar char="•"/>
              <a:tabLst/>
            </a:pPr>
            <a:r>
              <a:rPr kumimoji="0" lang="en-US" altLang="en-US" sz="1800" i="0" u="none" strike="noStrike" cap="none" normalizeH="0" baseline="0" dirty="0">
                <a:ln>
                  <a:noFill/>
                </a:ln>
                <a:solidFill>
                  <a:schemeClr val="tx1"/>
                </a:solidFill>
                <a:effectLst/>
                <a:latin typeface="+mj-lt"/>
              </a:rPr>
              <a:t> </a:t>
            </a:r>
            <a:r>
              <a:rPr kumimoji="0" lang="en-US" altLang="en-US" sz="1800" b="1" i="0" u="none" strike="noStrike" cap="none" normalizeH="0" baseline="0" dirty="0">
                <a:ln>
                  <a:noFill/>
                </a:ln>
                <a:solidFill>
                  <a:schemeClr val="tx1"/>
                </a:solidFill>
                <a:effectLst/>
                <a:latin typeface="+mj-lt"/>
              </a:rPr>
              <a:t>System Health Monitoring:</a:t>
            </a:r>
            <a:r>
              <a:rPr kumimoji="0" lang="en-US" altLang="en-US" sz="1800" i="0" u="none" strike="noStrike" cap="none" normalizeH="0" baseline="0" dirty="0">
                <a:ln>
                  <a:noFill/>
                </a:ln>
                <a:solidFill>
                  <a:schemeClr val="tx1"/>
                </a:solidFill>
                <a:effectLst/>
                <a:latin typeface="+mj-lt"/>
              </a:rPr>
              <a:t> Check battery percentage, and internet speed.</a:t>
            </a:r>
          </a:p>
          <a:p>
            <a:pPr marL="0" marR="0" lvl="0" indent="0" algn="just" defTabSz="914400" rtl="0" eaLnBrk="0" fontAlgn="base" latinLnBrk="0" hangingPunct="0">
              <a:lnSpc>
                <a:spcPct val="150000"/>
              </a:lnSpc>
              <a:spcBef>
                <a:spcPct val="0"/>
              </a:spcBef>
              <a:spcAft>
                <a:spcPts val="120"/>
              </a:spcAft>
              <a:buClrTx/>
              <a:buSzTx/>
              <a:buFontTx/>
              <a:buChar char="•"/>
              <a:tabLst/>
            </a:pPr>
            <a:r>
              <a:rPr kumimoji="0" lang="en-US" altLang="en-US" sz="1800" i="0" u="none" strike="noStrike" cap="none" normalizeH="0" baseline="0" dirty="0">
                <a:ln>
                  <a:noFill/>
                </a:ln>
                <a:solidFill>
                  <a:schemeClr val="tx1"/>
                </a:solidFill>
                <a:effectLst/>
                <a:latin typeface="+mj-lt"/>
              </a:rPr>
              <a:t> </a:t>
            </a:r>
            <a:r>
              <a:rPr kumimoji="0" lang="en-US" altLang="en-US" sz="1800" b="1" i="0" u="none" strike="noStrike" cap="none" normalizeH="0" baseline="0" dirty="0">
                <a:ln>
                  <a:noFill/>
                </a:ln>
                <a:solidFill>
                  <a:schemeClr val="tx1"/>
                </a:solidFill>
                <a:effectLst/>
                <a:latin typeface="+mj-lt"/>
              </a:rPr>
              <a:t>Speech Recognition:</a:t>
            </a:r>
            <a:r>
              <a:rPr kumimoji="0" lang="en-US" altLang="en-US" sz="1800" i="0" u="none" strike="noStrike" cap="none" normalizeH="0" baseline="0" dirty="0">
                <a:ln>
                  <a:noFill/>
                </a:ln>
                <a:solidFill>
                  <a:schemeClr val="tx1"/>
                </a:solidFill>
                <a:effectLst/>
                <a:latin typeface="+mj-lt"/>
              </a:rPr>
              <a:t> Understand and process natural language commands effectively.</a:t>
            </a:r>
          </a:p>
          <a:p>
            <a:pPr marL="0" marR="0" lvl="0" indent="0" algn="just" defTabSz="914400" rtl="0" eaLnBrk="0" fontAlgn="base" latinLnBrk="0" hangingPunct="0">
              <a:lnSpc>
                <a:spcPct val="150000"/>
              </a:lnSpc>
              <a:spcBef>
                <a:spcPct val="0"/>
              </a:spcBef>
              <a:spcAft>
                <a:spcPts val="120"/>
              </a:spcAft>
              <a:buClrTx/>
              <a:buSzTx/>
              <a:buFontTx/>
              <a:buChar char="•"/>
              <a:tabLst/>
            </a:pPr>
            <a:r>
              <a:rPr kumimoji="0" lang="en-US" altLang="en-US" sz="1800" i="0" u="none" strike="noStrike" cap="none" normalizeH="0" baseline="0" dirty="0">
                <a:ln>
                  <a:noFill/>
                </a:ln>
                <a:solidFill>
                  <a:schemeClr val="tx1"/>
                </a:solidFill>
                <a:effectLst/>
                <a:latin typeface="+mj-lt"/>
              </a:rPr>
              <a:t> </a:t>
            </a:r>
            <a:r>
              <a:rPr kumimoji="0" lang="en-US" altLang="en-US" sz="1800" b="1" i="0" u="none" strike="noStrike" cap="none" normalizeH="0" baseline="0" dirty="0">
                <a:ln>
                  <a:noFill/>
                </a:ln>
                <a:solidFill>
                  <a:schemeClr val="tx1"/>
                </a:solidFill>
                <a:effectLst/>
                <a:latin typeface="+mj-lt"/>
              </a:rPr>
              <a:t>Speech Synthesis:</a:t>
            </a:r>
            <a:r>
              <a:rPr kumimoji="0" lang="en-US" altLang="en-US" sz="1800" i="0" u="none" strike="noStrike" cap="none" normalizeH="0" baseline="0" dirty="0">
                <a:ln>
                  <a:noFill/>
                </a:ln>
                <a:solidFill>
                  <a:schemeClr val="tx1"/>
                </a:solidFill>
                <a:effectLst/>
                <a:latin typeface="+mj-lt"/>
              </a:rPr>
              <a:t> Respond to user inputs with audible feedback, making interactions conversational.</a:t>
            </a:r>
          </a:p>
          <a:p>
            <a:pPr marL="0" marR="0" lvl="0" indent="0" algn="just" defTabSz="914400" rtl="0" eaLnBrk="0" fontAlgn="base" latinLnBrk="0" hangingPunct="0">
              <a:lnSpc>
                <a:spcPct val="150000"/>
              </a:lnSpc>
              <a:spcBef>
                <a:spcPct val="0"/>
              </a:spcBef>
              <a:spcAft>
                <a:spcPts val="120"/>
              </a:spcAft>
              <a:buClrTx/>
              <a:buSzTx/>
              <a:buFontTx/>
              <a:buChar char="•"/>
              <a:tabLst/>
            </a:pPr>
            <a:r>
              <a:rPr kumimoji="0" lang="en-US" altLang="en-US" sz="1800" i="0" u="none" strike="noStrike" cap="none" normalizeH="0" baseline="0" dirty="0">
                <a:ln>
                  <a:noFill/>
                </a:ln>
                <a:solidFill>
                  <a:schemeClr val="tx1"/>
                </a:solidFill>
                <a:effectLst/>
                <a:latin typeface="+mj-lt"/>
              </a:rPr>
              <a:t> </a:t>
            </a:r>
            <a:r>
              <a:rPr kumimoji="0" lang="en-US" altLang="en-US" sz="1800" b="1" i="0" u="none" strike="noStrike" cap="none" normalizeH="0" baseline="0" dirty="0">
                <a:ln>
                  <a:noFill/>
                </a:ln>
                <a:solidFill>
                  <a:schemeClr val="tx1"/>
                </a:solidFill>
                <a:effectLst/>
                <a:latin typeface="+mj-lt"/>
              </a:rPr>
              <a:t>Real-Time Execution:</a:t>
            </a:r>
            <a:r>
              <a:rPr kumimoji="0" lang="en-US" altLang="en-US" sz="1800" i="0" u="none" strike="noStrike" cap="none" normalizeH="0" baseline="0" dirty="0">
                <a:ln>
                  <a:noFill/>
                </a:ln>
                <a:solidFill>
                  <a:schemeClr val="tx1"/>
                </a:solidFill>
                <a:effectLst/>
                <a:latin typeface="+mj-lt"/>
              </a:rPr>
              <a:t> Perform commands instantly and provide live updates. </a:t>
            </a:r>
          </a:p>
        </p:txBody>
      </p:sp>
    </p:spTree>
    <p:extLst>
      <p:ext uri="{BB962C8B-B14F-4D97-AF65-F5344CB8AC3E}">
        <p14:creationId xmlns:p14="http://schemas.microsoft.com/office/powerpoint/2010/main" val="3979691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567BF-57E9-45FB-8860-4C3E8CC55C78}"/>
              </a:ext>
            </a:extLst>
          </p:cNvPr>
          <p:cNvSpPr>
            <a:spLocks noGrp="1"/>
          </p:cNvSpPr>
          <p:nvPr>
            <p:ph type="title"/>
          </p:nvPr>
        </p:nvSpPr>
        <p:spPr>
          <a:xfrm>
            <a:off x="1141413" y="618518"/>
            <a:ext cx="9905998" cy="757795"/>
          </a:xfrm>
        </p:spPr>
        <p:txBody>
          <a:bodyPr>
            <a:normAutofit/>
          </a:bodyPr>
          <a:lstStyle/>
          <a:p>
            <a:pPr algn="ctr"/>
            <a:r>
              <a:rPr lang="en-US" sz="2800" b="1" dirty="0"/>
              <a:t>Technology Stack</a:t>
            </a:r>
          </a:p>
        </p:txBody>
      </p:sp>
      <p:sp>
        <p:nvSpPr>
          <p:cNvPr id="4" name="Rectangle 1">
            <a:extLst>
              <a:ext uri="{FF2B5EF4-FFF2-40B4-BE49-F238E27FC236}">
                <a16:creationId xmlns:a16="http://schemas.microsoft.com/office/drawing/2014/main" id="{D6457CC4-EF51-4673-8C25-45B70A7B2D5B}"/>
              </a:ext>
            </a:extLst>
          </p:cNvPr>
          <p:cNvSpPr>
            <a:spLocks noGrp="1" noChangeArrowheads="1"/>
          </p:cNvSpPr>
          <p:nvPr>
            <p:ph idx="1"/>
          </p:nvPr>
        </p:nvSpPr>
        <p:spPr bwMode="auto">
          <a:xfrm>
            <a:off x="1141413" y="1738250"/>
            <a:ext cx="10311448"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mj-lt"/>
              </a:rPr>
              <a:t>Programming Language: </a:t>
            </a:r>
            <a:r>
              <a:rPr kumimoji="0" lang="en-US" altLang="en-US" i="0" u="none" strike="noStrike" cap="none" normalizeH="0" baseline="0" dirty="0">
                <a:ln>
                  <a:noFill/>
                </a:ln>
                <a:solidFill>
                  <a:schemeClr val="tx1"/>
                </a:solidFill>
                <a:effectLst/>
                <a:latin typeface="+mj-lt"/>
              </a:rPr>
              <a:t>Python</a:t>
            </a:r>
            <a:endParaRPr kumimoji="0" lang="en-US" altLang="en-US" sz="1800" i="0" u="none" strike="noStrike" cap="none" normalizeH="0" baseline="0" dirty="0">
              <a:ln>
                <a:noFill/>
              </a:ln>
              <a:solidFill>
                <a:schemeClr val="tx1"/>
              </a:solidFill>
              <a:effectLst/>
              <a:latin typeface="+mj-lt"/>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mj-lt"/>
              </a:rPr>
              <a:t>Libraries we Used:</a:t>
            </a:r>
            <a:endParaRPr kumimoji="0" lang="en-US" altLang="en-US" sz="1800" b="1" i="0" u="none" strike="noStrike" cap="none" normalizeH="0" baseline="0" dirty="0">
              <a:ln>
                <a:noFill/>
              </a:ln>
              <a:solidFill>
                <a:schemeClr val="tx1"/>
              </a:solidFill>
              <a:effectLst/>
              <a:latin typeface="+mj-lt"/>
            </a:endParaRPr>
          </a:p>
          <a:p>
            <a:pPr eaLnBrk="0" fontAlgn="base" hangingPunct="0">
              <a:lnSpc>
                <a:spcPct val="150000"/>
              </a:lnSpc>
              <a:spcBef>
                <a:spcPct val="0"/>
              </a:spcBef>
              <a:spcAft>
                <a:spcPct val="0"/>
              </a:spcAft>
              <a:buSzTx/>
              <a:buFont typeface="Courier New" panose="02070309020205020404" pitchFamily="49" charset="0"/>
              <a:buChar char="o"/>
            </a:pPr>
            <a:r>
              <a:rPr kumimoji="0" lang="en-US" altLang="en-US" sz="2000" i="0" u="none" strike="noStrike" cap="none" normalizeH="0" baseline="0" dirty="0">
                <a:ln>
                  <a:noFill/>
                </a:ln>
                <a:solidFill>
                  <a:schemeClr val="tx1"/>
                </a:solidFill>
                <a:effectLst/>
                <a:latin typeface="+mj-lt"/>
              </a:rPr>
              <a:t> pyttsx3</a:t>
            </a:r>
            <a:r>
              <a:rPr kumimoji="0" lang="en-US" altLang="en-US" sz="1600" i="0" u="none" strike="noStrike" cap="none" normalizeH="0" baseline="0" dirty="0">
                <a:ln>
                  <a:noFill/>
                </a:ln>
                <a:solidFill>
                  <a:schemeClr val="tx1"/>
                </a:solidFill>
                <a:effectLst/>
                <a:latin typeface="+mj-lt"/>
              </a:rPr>
              <a:t>: Text-to-Speech conversion</a:t>
            </a:r>
            <a:endParaRPr kumimoji="0" lang="en-US" altLang="en-US" sz="4400" i="0" u="none" strike="noStrike" cap="none" normalizeH="0" baseline="0" dirty="0">
              <a:ln>
                <a:noFill/>
              </a:ln>
              <a:solidFill>
                <a:schemeClr val="tx1"/>
              </a:solidFill>
              <a:effectLst/>
              <a:latin typeface="+mj-lt"/>
            </a:endParaRPr>
          </a:p>
          <a:p>
            <a:pPr eaLnBrk="0" fontAlgn="base" hangingPunct="0">
              <a:lnSpc>
                <a:spcPct val="150000"/>
              </a:lnSpc>
              <a:spcBef>
                <a:spcPct val="0"/>
              </a:spcBef>
              <a:spcAft>
                <a:spcPct val="0"/>
              </a:spcAft>
              <a:buSzTx/>
              <a:buFont typeface="Courier New" panose="02070309020205020404" pitchFamily="49" charset="0"/>
              <a:buChar char="o"/>
            </a:pPr>
            <a:r>
              <a:rPr lang="en-US" altLang="en-US" sz="2000" dirty="0">
                <a:latin typeface="+mj-lt"/>
              </a:rPr>
              <a:t> </a:t>
            </a:r>
            <a:r>
              <a:rPr kumimoji="0" lang="en-US" altLang="en-US" sz="2000" i="0" u="none" strike="noStrike" cap="none" normalizeH="0" baseline="0" dirty="0" err="1">
                <a:ln>
                  <a:noFill/>
                </a:ln>
                <a:solidFill>
                  <a:schemeClr val="tx1"/>
                </a:solidFill>
                <a:effectLst/>
                <a:latin typeface="+mj-lt"/>
              </a:rPr>
              <a:t>speech_recognition</a:t>
            </a:r>
            <a:r>
              <a:rPr kumimoji="0" lang="en-US" altLang="en-US" sz="1600" i="0" u="none" strike="noStrike" cap="none" normalizeH="0" baseline="0" dirty="0">
                <a:ln>
                  <a:noFill/>
                </a:ln>
                <a:solidFill>
                  <a:schemeClr val="tx1"/>
                </a:solidFill>
                <a:effectLst/>
                <a:latin typeface="+mj-lt"/>
              </a:rPr>
              <a:t>: Voice command recognition</a:t>
            </a:r>
            <a:endParaRPr kumimoji="0" lang="en-US" altLang="en-US" sz="4400" i="0" u="none" strike="noStrike" cap="none" normalizeH="0" baseline="0" dirty="0">
              <a:ln>
                <a:noFill/>
              </a:ln>
              <a:solidFill>
                <a:schemeClr val="tx1"/>
              </a:solidFill>
              <a:effectLst/>
              <a:latin typeface="+mj-lt"/>
            </a:endParaRPr>
          </a:p>
          <a:p>
            <a:pPr eaLnBrk="0" fontAlgn="base" hangingPunct="0">
              <a:lnSpc>
                <a:spcPct val="150000"/>
              </a:lnSpc>
              <a:spcBef>
                <a:spcPct val="0"/>
              </a:spcBef>
              <a:spcAft>
                <a:spcPct val="0"/>
              </a:spcAft>
              <a:buSzTx/>
              <a:buFont typeface="Courier New" panose="02070309020205020404" pitchFamily="49" charset="0"/>
              <a:buChar char="o"/>
            </a:pPr>
            <a:r>
              <a:rPr kumimoji="0" lang="en-US" altLang="en-US" sz="2000" i="0" u="none" strike="noStrike" cap="none" normalizeH="0" baseline="0" dirty="0">
                <a:ln>
                  <a:noFill/>
                </a:ln>
                <a:solidFill>
                  <a:schemeClr val="tx1"/>
                </a:solidFill>
                <a:effectLst/>
                <a:latin typeface="+mj-lt"/>
              </a:rPr>
              <a:t> </a:t>
            </a:r>
            <a:r>
              <a:rPr kumimoji="0" lang="en-US" altLang="en-US" sz="2000" i="0" u="none" strike="noStrike" cap="none" normalizeH="0" baseline="0" dirty="0" err="1">
                <a:ln>
                  <a:noFill/>
                </a:ln>
                <a:solidFill>
                  <a:schemeClr val="tx1"/>
                </a:solidFill>
                <a:effectLst/>
                <a:latin typeface="+mj-lt"/>
              </a:rPr>
              <a:t>pyautogui</a:t>
            </a:r>
            <a:r>
              <a:rPr kumimoji="0" lang="en-US" altLang="en-US" sz="1600" i="0" u="none" strike="noStrike" cap="none" normalizeH="0" baseline="0" dirty="0">
                <a:ln>
                  <a:noFill/>
                </a:ln>
                <a:solidFill>
                  <a:schemeClr val="tx1"/>
                </a:solidFill>
                <a:effectLst/>
                <a:latin typeface="+mj-lt"/>
              </a:rPr>
              <a:t>: GUI automation (keyboard and mouse control)</a:t>
            </a:r>
            <a:endParaRPr kumimoji="0" lang="en-US" altLang="en-US" sz="4400" i="0" u="none" strike="noStrike" cap="none" normalizeH="0" baseline="0" dirty="0">
              <a:ln>
                <a:noFill/>
              </a:ln>
              <a:solidFill>
                <a:schemeClr val="tx1"/>
              </a:solidFill>
              <a:effectLst/>
              <a:latin typeface="+mj-lt"/>
            </a:endParaRPr>
          </a:p>
          <a:p>
            <a:pPr eaLnBrk="0" fontAlgn="base" hangingPunct="0">
              <a:lnSpc>
                <a:spcPct val="150000"/>
              </a:lnSpc>
              <a:spcBef>
                <a:spcPct val="0"/>
              </a:spcBef>
              <a:spcAft>
                <a:spcPct val="0"/>
              </a:spcAft>
              <a:buSzTx/>
              <a:buFont typeface="Courier New" panose="02070309020205020404" pitchFamily="49" charset="0"/>
              <a:buChar char="o"/>
            </a:pPr>
            <a:r>
              <a:rPr kumimoji="0" lang="en-US" altLang="en-US" sz="2000" i="0" u="none" strike="noStrike" cap="none" normalizeH="0" baseline="0" dirty="0">
                <a:ln>
                  <a:noFill/>
                </a:ln>
                <a:solidFill>
                  <a:schemeClr val="tx1"/>
                </a:solidFill>
                <a:effectLst/>
                <a:latin typeface="+mj-lt"/>
              </a:rPr>
              <a:t> </a:t>
            </a:r>
            <a:r>
              <a:rPr kumimoji="0" lang="en-US" altLang="en-US" sz="2000" i="0" u="none" strike="noStrike" cap="none" normalizeH="0" baseline="0" dirty="0" err="1">
                <a:ln>
                  <a:noFill/>
                </a:ln>
                <a:solidFill>
                  <a:schemeClr val="tx1"/>
                </a:solidFill>
                <a:effectLst/>
                <a:latin typeface="+mj-lt"/>
              </a:rPr>
              <a:t>os</a:t>
            </a:r>
            <a:r>
              <a:rPr kumimoji="0" lang="en-US" altLang="en-US" sz="1600" i="0" u="none" strike="noStrike" cap="none" normalizeH="0" baseline="0" dirty="0">
                <a:ln>
                  <a:noFill/>
                </a:ln>
                <a:solidFill>
                  <a:schemeClr val="tx1"/>
                </a:solidFill>
                <a:effectLst/>
                <a:latin typeface="+mj-lt"/>
              </a:rPr>
              <a:t>: System operations (e.g., closing programs) </a:t>
            </a:r>
            <a:endParaRPr kumimoji="0" lang="en-US" altLang="en-US" sz="4400" i="0" u="none" strike="noStrike" cap="none" normalizeH="0" baseline="0" dirty="0">
              <a:ln>
                <a:noFill/>
              </a:ln>
              <a:solidFill>
                <a:schemeClr val="tx1"/>
              </a:solidFill>
              <a:effectLst/>
              <a:latin typeface="+mj-lt"/>
            </a:endParaRPr>
          </a:p>
          <a:p>
            <a:pPr eaLnBrk="0" fontAlgn="base" hangingPunct="0">
              <a:lnSpc>
                <a:spcPct val="150000"/>
              </a:lnSpc>
              <a:spcBef>
                <a:spcPct val="0"/>
              </a:spcBef>
              <a:spcAft>
                <a:spcPct val="0"/>
              </a:spcAft>
              <a:buSzTx/>
              <a:buFont typeface="Courier New" panose="02070309020205020404" pitchFamily="49" charset="0"/>
              <a:buChar char="o"/>
            </a:pPr>
            <a:r>
              <a:rPr kumimoji="0" lang="en-US" altLang="en-US" sz="2000" i="0" u="none" strike="noStrike" cap="none" normalizeH="0" baseline="0" dirty="0">
                <a:ln>
                  <a:noFill/>
                </a:ln>
                <a:solidFill>
                  <a:schemeClr val="tx1"/>
                </a:solidFill>
                <a:effectLst/>
                <a:latin typeface="+mj-lt"/>
              </a:rPr>
              <a:t> </a:t>
            </a:r>
            <a:r>
              <a:rPr kumimoji="0" lang="en-US" altLang="en-US" sz="2000" i="0" u="none" strike="noStrike" cap="none" normalizeH="0" baseline="0" dirty="0" err="1">
                <a:ln>
                  <a:noFill/>
                </a:ln>
                <a:solidFill>
                  <a:schemeClr val="tx1"/>
                </a:solidFill>
                <a:effectLst/>
                <a:latin typeface="+mj-lt"/>
              </a:rPr>
              <a:t>webbrowser</a:t>
            </a:r>
            <a:r>
              <a:rPr kumimoji="0" lang="en-US" altLang="en-US" sz="1600" i="0" u="none" strike="noStrike" cap="none" normalizeH="0" baseline="0" dirty="0">
                <a:ln>
                  <a:noFill/>
                </a:ln>
                <a:solidFill>
                  <a:schemeClr val="tx1"/>
                </a:solidFill>
                <a:effectLst/>
                <a:latin typeface="+mj-lt"/>
              </a:rPr>
              <a:t>: Opening websites</a:t>
            </a:r>
            <a:endParaRPr kumimoji="0" lang="en-US" altLang="en-US" sz="4400" i="0" u="none" strike="noStrike" cap="none" normalizeH="0" baseline="0" dirty="0">
              <a:ln>
                <a:noFill/>
              </a:ln>
              <a:solidFill>
                <a:schemeClr val="tx1"/>
              </a:solidFill>
              <a:effectLst/>
              <a:latin typeface="+mj-lt"/>
            </a:endParaRPr>
          </a:p>
          <a:p>
            <a:pPr eaLnBrk="0" fontAlgn="base" hangingPunct="0">
              <a:lnSpc>
                <a:spcPct val="150000"/>
              </a:lnSpc>
              <a:spcBef>
                <a:spcPct val="0"/>
              </a:spcBef>
              <a:spcAft>
                <a:spcPct val="0"/>
              </a:spcAft>
              <a:buSzTx/>
              <a:buFont typeface="Courier New" panose="02070309020205020404" pitchFamily="49" charset="0"/>
              <a:buChar char="o"/>
            </a:pPr>
            <a:r>
              <a:rPr kumimoji="0" lang="en-US" altLang="en-US" sz="2000" i="0" u="none" strike="noStrike" cap="none" normalizeH="0" baseline="0" dirty="0">
                <a:ln>
                  <a:noFill/>
                </a:ln>
                <a:solidFill>
                  <a:schemeClr val="tx1"/>
                </a:solidFill>
                <a:effectLst/>
                <a:latin typeface="+mj-lt"/>
              </a:rPr>
              <a:t> random</a:t>
            </a:r>
            <a:r>
              <a:rPr kumimoji="0" lang="en-US" altLang="en-US" sz="1600" i="0" u="none" strike="noStrike" cap="none" normalizeH="0" baseline="0" dirty="0">
                <a:ln>
                  <a:noFill/>
                </a:ln>
                <a:solidFill>
                  <a:schemeClr val="tx1"/>
                </a:solidFill>
                <a:effectLst/>
                <a:latin typeface="+mj-lt"/>
              </a:rPr>
              <a:t>: Generating random outcomes (coin toss, dice roll)</a:t>
            </a:r>
            <a:endParaRPr kumimoji="0" lang="en-US" altLang="en-US" sz="4400" i="0" u="none" strike="noStrike" cap="none" normalizeH="0" baseline="0" dirty="0">
              <a:ln>
                <a:noFill/>
              </a:ln>
              <a:solidFill>
                <a:schemeClr val="tx1"/>
              </a:solidFill>
              <a:effectLst/>
              <a:latin typeface="+mj-lt"/>
            </a:endParaRPr>
          </a:p>
          <a:p>
            <a:pPr eaLnBrk="0" fontAlgn="base" hangingPunct="0">
              <a:lnSpc>
                <a:spcPct val="150000"/>
              </a:lnSpc>
              <a:spcBef>
                <a:spcPct val="0"/>
              </a:spcBef>
              <a:spcAft>
                <a:spcPct val="0"/>
              </a:spcAft>
              <a:buSzTx/>
              <a:buFont typeface="Courier New" panose="02070309020205020404" pitchFamily="49" charset="0"/>
              <a:buChar char="o"/>
            </a:pPr>
            <a:r>
              <a:rPr kumimoji="0" lang="en-US" altLang="en-US" sz="2000" i="0" u="none" strike="noStrike" cap="none" normalizeH="0" baseline="0" dirty="0">
                <a:ln>
                  <a:noFill/>
                </a:ln>
                <a:solidFill>
                  <a:schemeClr val="tx1"/>
                </a:solidFill>
                <a:effectLst/>
                <a:latin typeface="+mj-lt"/>
              </a:rPr>
              <a:t> </a:t>
            </a:r>
            <a:r>
              <a:rPr kumimoji="0" lang="en-US" altLang="en-US" sz="2000" i="0" u="none" strike="noStrike" cap="none" normalizeH="0" baseline="0" dirty="0" err="1">
                <a:ln>
                  <a:noFill/>
                </a:ln>
                <a:solidFill>
                  <a:schemeClr val="tx1"/>
                </a:solidFill>
                <a:effectLst/>
                <a:latin typeface="+mj-lt"/>
              </a:rPr>
              <a:t>psutil</a:t>
            </a:r>
            <a:r>
              <a:rPr kumimoji="0" lang="en-US" altLang="en-US" sz="1600" i="0" u="none" strike="noStrike" cap="none" normalizeH="0" baseline="0" dirty="0">
                <a:ln>
                  <a:noFill/>
                </a:ln>
                <a:solidFill>
                  <a:schemeClr val="tx1"/>
                </a:solidFill>
                <a:effectLst/>
                <a:latin typeface="+mj-lt"/>
              </a:rPr>
              <a:t>: Battery status check</a:t>
            </a:r>
            <a:endParaRPr kumimoji="0" lang="en-US" altLang="en-US" sz="440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576378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748F1-2AD4-4178-9A43-1FE76E154944}"/>
              </a:ext>
            </a:extLst>
          </p:cNvPr>
          <p:cNvSpPr>
            <a:spLocks noGrp="1"/>
          </p:cNvSpPr>
          <p:nvPr>
            <p:ph type="title"/>
          </p:nvPr>
        </p:nvSpPr>
        <p:spPr>
          <a:xfrm>
            <a:off x="1141413" y="618518"/>
            <a:ext cx="9905998" cy="399577"/>
          </a:xfrm>
        </p:spPr>
        <p:txBody>
          <a:bodyPr>
            <a:normAutofit fontScale="90000"/>
          </a:bodyPr>
          <a:lstStyle/>
          <a:p>
            <a:pPr lvl="0" algn="ctr" eaLnBrk="0" fontAlgn="base" hangingPunct="0">
              <a:lnSpc>
                <a:spcPct val="100000"/>
              </a:lnSpc>
              <a:spcAft>
                <a:spcPct val="0"/>
              </a:spcAft>
            </a:pPr>
            <a:r>
              <a:rPr lang="en-US" sz="2800" b="1" dirty="0"/>
              <a:t>Basic System Operations</a:t>
            </a:r>
            <a:endParaRPr lang="en-US" b="1" dirty="0"/>
          </a:p>
        </p:txBody>
      </p:sp>
      <p:sp>
        <p:nvSpPr>
          <p:cNvPr id="11" name="Rectangle 6">
            <a:extLst>
              <a:ext uri="{FF2B5EF4-FFF2-40B4-BE49-F238E27FC236}">
                <a16:creationId xmlns:a16="http://schemas.microsoft.com/office/drawing/2014/main" id="{E47050B4-44B6-43AF-A29A-AB37B692BC92}"/>
              </a:ext>
            </a:extLst>
          </p:cNvPr>
          <p:cNvSpPr>
            <a:spLocks noChangeArrowheads="1"/>
          </p:cNvSpPr>
          <p:nvPr/>
        </p:nvSpPr>
        <p:spPr bwMode="auto">
          <a:xfrm rot="10800000" flipV="1">
            <a:off x="1385739" y="1205796"/>
            <a:ext cx="8049687" cy="5033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mj-lt"/>
              </a:rPr>
              <a:t>Close/Open Applications</a:t>
            </a:r>
            <a:r>
              <a:rPr kumimoji="0" lang="en-US" altLang="en-US" b="0" i="0" u="none" strike="noStrike" cap="none" normalizeH="0" baseline="0" dirty="0">
                <a:ln>
                  <a:noFill/>
                </a:ln>
                <a:solidFill>
                  <a:schemeClr val="tx1"/>
                </a:solidFill>
                <a:effectLst/>
                <a:latin typeface="+mj-lt"/>
              </a:rPr>
              <a:t>: Easily open or close programs like Notepad, Command Prompt, and more using voice commands.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mj-lt"/>
              </a:rPr>
              <a:t> Shutdown/Restart</a:t>
            </a:r>
            <a:r>
              <a:rPr kumimoji="0" lang="en-US" altLang="en-US" b="0" i="0" u="none" strike="noStrike" cap="none" normalizeH="0" baseline="0" dirty="0">
                <a:ln>
                  <a:noFill/>
                </a:ln>
                <a:solidFill>
                  <a:schemeClr val="tx1"/>
                </a:solidFill>
                <a:effectLst/>
                <a:latin typeface="+mj-lt"/>
              </a:rPr>
              <a:t>: Perform system shutdown or restart operations quickly through voice input.</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mj-lt"/>
              </a:rPr>
              <a:t> Sleep System</a:t>
            </a:r>
            <a:r>
              <a:rPr kumimoji="0" lang="en-US" altLang="en-US" b="0" i="0" u="none" strike="noStrike" cap="none" normalizeH="0" baseline="0" dirty="0">
                <a:ln>
                  <a:noFill/>
                </a:ln>
                <a:solidFill>
                  <a:schemeClr val="tx1"/>
                </a:solidFill>
                <a:effectLst/>
                <a:latin typeface="+mj-lt"/>
              </a:rPr>
              <a:t>: Put the computer into sleep mode effortlessly for energy-saving and quick resume.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b="1" dirty="0">
                <a:latin typeface="+mj-lt"/>
              </a:rPr>
              <a:t>Jokes</a:t>
            </a:r>
            <a:r>
              <a:rPr lang="en-US" dirty="0">
                <a:latin typeface="+mj-lt"/>
              </a:rPr>
              <a:t>: Generates and reads out a random joke, adding a fun and interactive experience.</a:t>
            </a:r>
            <a:br>
              <a:rPr lang="en-US" dirty="0">
                <a:latin typeface="+mj-lt"/>
              </a:rPr>
            </a:br>
            <a:r>
              <a:rPr lang="en-US" b="1" dirty="0">
                <a:latin typeface="+mj-lt"/>
              </a:rPr>
              <a:t>Coin Toss</a:t>
            </a:r>
            <a:r>
              <a:rPr lang="en-US" dirty="0">
                <a:latin typeface="+mj-lt"/>
              </a:rPr>
              <a:t>: Simulates flipping a coin to randomly select between heads or tails, perfect for quick decisions.</a:t>
            </a:r>
            <a:br>
              <a:rPr lang="en-US" dirty="0">
                <a:latin typeface="+mj-lt"/>
              </a:rPr>
            </a:br>
            <a:r>
              <a:rPr lang="en-US" b="1" dirty="0">
                <a:latin typeface="+mj-lt"/>
              </a:rPr>
              <a:t>Dice Roll</a:t>
            </a:r>
            <a:r>
              <a:rPr lang="en-US" dirty="0">
                <a:latin typeface="+mj-lt"/>
              </a:rPr>
              <a:t>: Rolls a virtual 6-sided dice, making it handy for games or probability-based tasks.</a:t>
            </a:r>
            <a:endParaRPr kumimoji="0" lang="en-US" altLang="en-US"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842535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B5921-7D40-4B5A-AA3F-92028BB082ED}"/>
              </a:ext>
            </a:extLst>
          </p:cNvPr>
          <p:cNvSpPr>
            <a:spLocks noGrp="1"/>
          </p:cNvSpPr>
          <p:nvPr>
            <p:ph type="title"/>
          </p:nvPr>
        </p:nvSpPr>
        <p:spPr>
          <a:xfrm>
            <a:off x="1141413" y="618518"/>
            <a:ext cx="9905998" cy="646402"/>
          </a:xfrm>
        </p:spPr>
        <p:txBody>
          <a:bodyPr>
            <a:normAutofit/>
          </a:bodyPr>
          <a:lstStyle/>
          <a:p>
            <a:pPr algn="ctr"/>
            <a:r>
              <a:rPr lang="en-US" sz="2800" b="1" dirty="0"/>
              <a:t>WhatsApp and email functionality</a:t>
            </a:r>
          </a:p>
        </p:txBody>
      </p:sp>
      <p:sp>
        <p:nvSpPr>
          <p:cNvPr id="4" name="Rectangle 1">
            <a:extLst>
              <a:ext uri="{FF2B5EF4-FFF2-40B4-BE49-F238E27FC236}">
                <a16:creationId xmlns:a16="http://schemas.microsoft.com/office/drawing/2014/main" id="{C4D5E088-2CD8-4059-BE0C-107D7C3B4FEA}"/>
              </a:ext>
            </a:extLst>
          </p:cNvPr>
          <p:cNvSpPr>
            <a:spLocks noGrp="1" noChangeArrowheads="1"/>
          </p:cNvSpPr>
          <p:nvPr>
            <p:ph idx="1"/>
          </p:nvPr>
        </p:nvSpPr>
        <p:spPr bwMode="auto">
          <a:xfrm>
            <a:off x="1217613" y="1368923"/>
            <a:ext cx="4215447"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mj-lt"/>
              </a:rPr>
              <a:t>Email Functionality: Send emails directly from the voice assistant</a:t>
            </a:r>
            <a:r>
              <a:rPr kumimoji="0" lang="en-US" altLang="en-US" sz="800"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mj-lt"/>
              </a:rPr>
              <a:t> Commands: "Send email“</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latin typeface="+mj-lt"/>
              </a:rPr>
              <a:t> Library: </a:t>
            </a:r>
            <a:r>
              <a:rPr kumimoji="0" lang="en-US" altLang="en-US" sz="1800" i="0" u="none" strike="noStrike" cap="none" normalizeH="0" baseline="0" dirty="0" err="1">
                <a:ln>
                  <a:noFill/>
                </a:ln>
                <a:solidFill>
                  <a:schemeClr val="tx1"/>
                </a:solidFill>
                <a:effectLst/>
                <a:latin typeface="+mj-lt"/>
              </a:rPr>
              <a:t>smtplib</a:t>
            </a:r>
            <a:r>
              <a:rPr kumimoji="0" lang="en-US" altLang="en-US" sz="1800" i="0" u="none" strike="noStrike" cap="none" normalizeH="0" baseline="0" dirty="0">
                <a:ln>
                  <a:noFill/>
                </a:ln>
                <a:solidFill>
                  <a:schemeClr val="tx1"/>
                </a:solidFill>
                <a:effectLst/>
                <a:latin typeface="+mj-lt"/>
              </a:rPr>
              <a:t> library.</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mj-lt"/>
              </a:rPr>
              <a:t> Steps:</a:t>
            </a:r>
            <a:endParaRPr lang="en-US" altLang="en-US" sz="1800" dirty="0">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mj-lt"/>
              </a:rPr>
              <a:t> Assistant asks for recipient email.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mj-lt"/>
              </a:rPr>
              <a:t> Asks for subject and body of the email.</a:t>
            </a:r>
            <a:endParaRPr lang="en-US" altLang="en-US" sz="1800" dirty="0">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mj-lt"/>
              </a:rPr>
              <a:t> Sends the email using Python's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mj-lt"/>
            </a:endParaRPr>
          </a:p>
        </p:txBody>
      </p:sp>
      <p:sp>
        <p:nvSpPr>
          <p:cNvPr id="8" name="Rectangle 4">
            <a:extLst>
              <a:ext uri="{FF2B5EF4-FFF2-40B4-BE49-F238E27FC236}">
                <a16:creationId xmlns:a16="http://schemas.microsoft.com/office/drawing/2014/main" id="{7D9FC10D-9991-4F0E-9E7B-851AC3DF9C64}"/>
              </a:ext>
            </a:extLst>
          </p:cNvPr>
          <p:cNvSpPr>
            <a:spLocks noChangeArrowheads="1"/>
          </p:cNvSpPr>
          <p:nvPr/>
        </p:nvSpPr>
        <p:spPr bwMode="auto">
          <a:xfrm rot="10800000" flipV="1">
            <a:off x="5585460" y="1363843"/>
            <a:ext cx="475963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mj-lt"/>
              </a:rPr>
              <a:t>Send WhatsApp messages directly from the voice assistant.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mj-lt"/>
              </a:rPr>
              <a:t>Commands: "Send WhatsApp message“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latin typeface="+mj-lt"/>
              </a:rPr>
              <a:t>Library: </a:t>
            </a:r>
            <a:r>
              <a:rPr lang="en-US" altLang="en-US" dirty="0" err="1">
                <a:latin typeface="+mj-lt"/>
              </a:rPr>
              <a:t>pywhatkit</a:t>
            </a:r>
            <a:r>
              <a:rPr lang="en-US" altLang="en-US" dirty="0">
                <a:latin typeface="+mj-lt"/>
              </a:rPr>
              <a:t> library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mj-lt"/>
              </a:rPr>
              <a:t> Steps: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solidFill>
                  <a:schemeClr val="tx1"/>
                </a:solidFill>
                <a:effectLst/>
                <a:latin typeface="+mj-lt"/>
              </a:rPr>
              <a:t>Assistant asks for the recipient's phone number.</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solidFill>
                  <a:schemeClr val="tx1"/>
                </a:solidFill>
                <a:effectLst/>
                <a:latin typeface="+mj-lt"/>
              </a:rPr>
              <a:t>Asks for the message content.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solidFill>
                  <a:schemeClr val="tx1"/>
                </a:solidFill>
                <a:effectLst/>
                <a:latin typeface="+mj-lt"/>
              </a:rPr>
              <a:t>Sends the message using Python's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mj-lt"/>
            </a:endParaRPr>
          </a:p>
        </p:txBody>
      </p:sp>
      <p:cxnSp>
        <p:nvCxnSpPr>
          <p:cNvPr id="10" name="Straight Connector 9">
            <a:extLst>
              <a:ext uri="{FF2B5EF4-FFF2-40B4-BE49-F238E27FC236}">
                <a16:creationId xmlns:a16="http://schemas.microsoft.com/office/drawing/2014/main" id="{482EF3AC-5B30-4CE0-8C02-0F9D322F88BF}"/>
              </a:ext>
            </a:extLst>
          </p:cNvPr>
          <p:cNvCxnSpPr/>
          <p:nvPr/>
        </p:nvCxnSpPr>
        <p:spPr>
          <a:xfrm>
            <a:off x="5288280" y="1417320"/>
            <a:ext cx="0" cy="292608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2061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92821-1660-4BCD-B696-ADE9A0C6F9B1}"/>
              </a:ext>
            </a:extLst>
          </p:cNvPr>
          <p:cNvSpPr>
            <a:spLocks noGrp="1"/>
          </p:cNvSpPr>
          <p:nvPr>
            <p:ph type="title"/>
          </p:nvPr>
        </p:nvSpPr>
        <p:spPr>
          <a:xfrm>
            <a:off x="1144589" y="442539"/>
            <a:ext cx="9905998" cy="570202"/>
          </a:xfrm>
        </p:spPr>
        <p:txBody>
          <a:bodyPr>
            <a:normAutofit/>
          </a:bodyPr>
          <a:lstStyle/>
          <a:p>
            <a:pPr algn="ctr"/>
            <a:r>
              <a:rPr lang="en-US" sz="2400" b="1" dirty="0"/>
              <a:t>Functions of Virtual Assistant</a:t>
            </a:r>
          </a:p>
        </p:txBody>
      </p:sp>
      <p:sp>
        <p:nvSpPr>
          <p:cNvPr id="4" name="Rectangle 1">
            <a:extLst>
              <a:ext uri="{FF2B5EF4-FFF2-40B4-BE49-F238E27FC236}">
                <a16:creationId xmlns:a16="http://schemas.microsoft.com/office/drawing/2014/main" id="{D36BC804-7717-4DB5-B8B2-60045E087DFD}"/>
              </a:ext>
            </a:extLst>
          </p:cNvPr>
          <p:cNvSpPr>
            <a:spLocks noGrp="1" noChangeArrowheads="1"/>
          </p:cNvSpPr>
          <p:nvPr>
            <p:ph idx="1"/>
          </p:nvPr>
        </p:nvSpPr>
        <p:spPr bwMode="auto">
          <a:xfrm>
            <a:off x="1141413" y="1063508"/>
            <a:ext cx="8520747" cy="5437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mj-lt"/>
              </a:rPr>
              <a:t> </a:t>
            </a:r>
            <a:r>
              <a:rPr kumimoji="0" lang="en-US" altLang="en-US" sz="1600" b="1" i="0" u="none" strike="noStrike" cap="none" normalizeH="0" baseline="0" dirty="0">
                <a:ln>
                  <a:noFill/>
                </a:ln>
                <a:solidFill>
                  <a:schemeClr val="tx1"/>
                </a:solidFill>
                <a:effectLst/>
                <a:latin typeface="+mj-lt"/>
              </a:rPr>
              <a:t>Application Control:</a:t>
            </a:r>
            <a:r>
              <a:rPr kumimoji="0" lang="en-US" altLang="en-US" sz="1600" i="0" u="none" strike="noStrike" cap="none" normalizeH="0" baseline="0" dirty="0">
                <a:ln>
                  <a:noFill/>
                </a:ln>
                <a:solidFill>
                  <a:schemeClr val="tx1"/>
                </a:solidFill>
                <a:effectLst/>
                <a:latin typeface="+mj-lt"/>
              </a:rPr>
              <a:t> Open, close, and interact with system applications like Notepad, Command      </a:t>
            </a:r>
            <a:r>
              <a:rPr lang="en-US" altLang="en-US" sz="1600" dirty="0">
                <a:latin typeface="+mj-lt"/>
              </a:rPr>
              <a:t> </a:t>
            </a:r>
            <a:r>
              <a:rPr kumimoji="0" lang="en-US" altLang="en-US" sz="1600" i="0" u="none" strike="noStrike" cap="none" normalizeH="0" baseline="0" dirty="0">
                <a:ln>
                  <a:noFill/>
                </a:ln>
                <a:solidFill>
                  <a:schemeClr val="tx1"/>
                </a:solidFill>
                <a:effectLst/>
                <a:latin typeface="+mj-lt"/>
              </a:rPr>
              <a:t>Prompt, and Task Manager.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mj-lt"/>
              </a:rPr>
              <a:t> </a:t>
            </a:r>
            <a:r>
              <a:rPr kumimoji="0" lang="en-US" altLang="en-US" sz="1600" b="1" i="0" u="none" strike="noStrike" cap="none" normalizeH="0" baseline="0" dirty="0">
                <a:ln>
                  <a:noFill/>
                </a:ln>
                <a:solidFill>
                  <a:schemeClr val="tx1"/>
                </a:solidFill>
                <a:effectLst/>
                <a:latin typeface="+mj-lt"/>
              </a:rPr>
              <a:t>Search and Browse:</a:t>
            </a:r>
            <a:r>
              <a:rPr kumimoji="0" lang="en-US" altLang="en-US" sz="1600" i="0" u="none" strike="noStrike" cap="none" normalizeH="0" baseline="0" dirty="0">
                <a:ln>
                  <a:noFill/>
                </a:ln>
                <a:solidFill>
                  <a:schemeClr val="tx1"/>
                </a:solidFill>
                <a:effectLst/>
                <a:latin typeface="+mj-lt"/>
              </a:rPr>
              <a:t> Execute web searches and access platforms like LinkedIn, Coursera, or </a:t>
            </a:r>
            <a:r>
              <a:rPr kumimoji="0" lang="en-US" altLang="en-US" sz="1600" i="0" u="none" strike="noStrike" cap="none" normalizeH="0" baseline="0" dirty="0" err="1">
                <a:ln>
                  <a:noFill/>
                </a:ln>
                <a:solidFill>
                  <a:schemeClr val="tx1"/>
                </a:solidFill>
                <a:effectLst/>
                <a:latin typeface="+mj-lt"/>
              </a:rPr>
              <a:t>BookMe</a:t>
            </a:r>
            <a:r>
              <a:rPr kumimoji="0" lang="en-US" altLang="en-US" sz="1600" i="0" u="none" strike="noStrike" cap="none" normalizeH="0" baseline="0" dirty="0">
                <a:ln>
                  <a:noFill/>
                </a:ln>
                <a:solidFill>
                  <a:schemeClr val="tx1"/>
                </a:solidFill>
                <a:effectLst/>
                <a:latin typeface="+mj-lt"/>
              </a:rPr>
              <a:t> for specific tasks.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mj-lt"/>
              </a:rPr>
              <a:t> </a:t>
            </a:r>
            <a:r>
              <a:rPr kumimoji="0" lang="en-US" altLang="en-US" sz="1600" b="1" i="0" u="none" strike="noStrike" cap="none" normalizeH="0" baseline="0" dirty="0">
                <a:ln>
                  <a:noFill/>
                </a:ln>
                <a:solidFill>
                  <a:schemeClr val="tx1"/>
                </a:solidFill>
                <a:effectLst/>
                <a:latin typeface="+mj-lt"/>
              </a:rPr>
              <a:t>Media Controls:</a:t>
            </a:r>
            <a:r>
              <a:rPr kumimoji="0" lang="en-US" altLang="en-US" sz="1600" i="0" u="none" strike="noStrike" cap="none" normalizeH="0" baseline="0" dirty="0">
                <a:ln>
                  <a:noFill/>
                </a:ln>
                <a:solidFill>
                  <a:schemeClr val="tx1"/>
                </a:solidFill>
                <a:effectLst/>
                <a:latin typeface="+mj-lt"/>
              </a:rPr>
              <a:t> Adjust system volume, play music, and manage playback.</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mj-lt"/>
              </a:rPr>
              <a:t> </a:t>
            </a:r>
            <a:r>
              <a:rPr kumimoji="0" lang="en-US" altLang="en-US" sz="1600" b="1" i="0" u="none" strike="noStrike" cap="none" normalizeH="0" baseline="0" dirty="0">
                <a:ln>
                  <a:noFill/>
                </a:ln>
                <a:solidFill>
                  <a:schemeClr val="tx1"/>
                </a:solidFill>
                <a:effectLst/>
                <a:latin typeface="+mj-lt"/>
              </a:rPr>
              <a:t>Task Automation:</a:t>
            </a:r>
            <a:r>
              <a:rPr kumimoji="0" lang="en-US" altLang="en-US" sz="1600" i="0" u="none" strike="noStrike" cap="none" normalizeH="0" baseline="0" dirty="0">
                <a:ln>
                  <a:noFill/>
                </a:ln>
                <a:solidFill>
                  <a:schemeClr val="tx1"/>
                </a:solidFill>
                <a:effectLst/>
                <a:latin typeface="+mj-lt"/>
              </a:rPr>
              <a:t> Automate repetitive tasks such as switching windows or taking screenshots.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mj-lt"/>
              </a:rPr>
              <a:t> </a:t>
            </a:r>
            <a:r>
              <a:rPr kumimoji="0" lang="en-US" altLang="en-US" sz="1600" b="1" i="0" u="none" strike="noStrike" cap="none" normalizeH="0" baseline="0" dirty="0">
                <a:ln>
                  <a:noFill/>
                </a:ln>
                <a:solidFill>
                  <a:schemeClr val="tx1"/>
                </a:solidFill>
                <a:effectLst/>
                <a:latin typeface="+mj-lt"/>
              </a:rPr>
              <a:t>Booking Services:</a:t>
            </a:r>
            <a:r>
              <a:rPr kumimoji="0" lang="en-US" altLang="en-US" sz="1600" i="0" u="none" strike="noStrike" cap="none" normalizeH="0" baseline="0" dirty="0">
                <a:ln>
                  <a:noFill/>
                </a:ln>
                <a:solidFill>
                  <a:schemeClr val="tx1"/>
                </a:solidFill>
                <a:effectLst/>
                <a:latin typeface="+mj-lt"/>
              </a:rPr>
              <a:t> Book tickets for buses, trains, flights, hotels, and movies online.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mj-lt"/>
              </a:rPr>
              <a:t> </a:t>
            </a:r>
            <a:r>
              <a:rPr kumimoji="0" lang="en-US" altLang="en-US" sz="1600" b="1" i="0" u="none" strike="noStrike" cap="none" normalizeH="0" baseline="0" dirty="0">
                <a:ln>
                  <a:noFill/>
                </a:ln>
                <a:solidFill>
                  <a:schemeClr val="tx1"/>
                </a:solidFill>
                <a:effectLst/>
                <a:latin typeface="+mj-lt"/>
              </a:rPr>
              <a:t>Communication:</a:t>
            </a:r>
            <a:r>
              <a:rPr kumimoji="0" lang="en-US" altLang="en-US" sz="1600" i="0" u="none" strike="noStrike" cap="none" normalizeH="0" baseline="0" dirty="0">
                <a:ln>
                  <a:noFill/>
                </a:ln>
                <a:solidFill>
                  <a:schemeClr val="tx1"/>
                </a:solidFill>
                <a:effectLst/>
                <a:latin typeface="+mj-lt"/>
              </a:rPr>
              <a:t> Send emails and WhatsApp messages through voice commands.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mj-lt"/>
              </a:rPr>
              <a:t> </a:t>
            </a:r>
            <a:r>
              <a:rPr kumimoji="0" lang="en-US" altLang="en-US" sz="1600" b="1" i="0" u="none" strike="noStrike" cap="none" normalizeH="0" baseline="0" dirty="0">
                <a:ln>
                  <a:noFill/>
                </a:ln>
                <a:solidFill>
                  <a:schemeClr val="tx1"/>
                </a:solidFill>
                <a:effectLst/>
                <a:latin typeface="+mj-lt"/>
              </a:rPr>
              <a:t>Entertainment:</a:t>
            </a:r>
            <a:r>
              <a:rPr kumimoji="0" lang="en-US" altLang="en-US" sz="1600" i="0" u="none" strike="noStrike" cap="none" normalizeH="0" baseline="0" dirty="0">
                <a:ln>
                  <a:noFill/>
                </a:ln>
                <a:solidFill>
                  <a:schemeClr val="tx1"/>
                </a:solidFill>
                <a:effectLst/>
                <a:latin typeface="+mj-lt"/>
              </a:rPr>
              <a:t> Tell jokes, flip a coin, and roll a dice for interactive engagement.</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mj-lt"/>
              </a:rPr>
              <a:t> </a:t>
            </a:r>
            <a:r>
              <a:rPr kumimoji="0" lang="en-US" altLang="en-US" sz="1600" b="1" i="0" u="none" strike="noStrike" cap="none" normalizeH="0" baseline="0" dirty="0">
                <a:ln>
                  <a:noFill/>
                </a:ln>
                <a:solidFill>
                  <a:schemeClr val="tx1"/>
                </a:solidFill>
                <a:effectLst/>
                <a:latin typeface="+mj-lt"/>
              </a:rPr>
              <a:t>System Monitoring:</a:t>
            </a:r>
            <a:r>
              <a:rPr kumimoji="0" lang="en-US" altLang="en-US" sz="1600" i="0" u="none" strike="noStrike" cap="none" normalizeH="0" baseline="0" dirty="0">
                <a:ln>
                  <a:noFill/>
                </a:ln>
                <a:solidFill>
                  <a:schemeClr val="tx1"/>
                </a:solidFill>
                <a:effectLst/>
                <a:latin typeface="+mj-lt"/>
              </a:rPr>
              <a:t> Check system stats like battery status, internet speed, and CPU health.</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mj-lt"/>
              </a:rPr>
              <a:t> </a:t>
            </a:r>
            <a:r>
              <a:rPr kumimoji="0" lang="en-US" altLang="en-US" sz="1600" b="1" i="0" u="none" strike="noStrike" cap="none" normalizeH="0" baseline="0" dirty="0">
                <a:ln>
                  <a:noFill/>
                </a:ln>
                <a:solidFill>
                  <a:schemeClr val="tx1"/>
                </a:solidFill>
                <a:effectLst/>
                <a:latin typeface="+mj-lt"/>
              </a:rPr>
              <a:t>Location Tracking:</a:t>
            </a:r>
            <a:r>
              <a:rPr kumimoji="0" lang="en-US" altLang="en-US" sz="1600" i="0" u="none" strike="noStrike" cap="none" normalizeH="0" baseline="0" dirty="0">
                <a:ln>
                  <a:noFill/>
                </a:ln>
                <a:solidFill>
                  <a:schemeClr val="tx1"/>
                </a:solidFill>
                <a:effectLst/>
                <a:latin typeface="+mj-lt"/>
              </a:rPr>
              <a:t> Provide the current geographical location using IP-based services.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mj-lt"/>
              </a:rPr>
              <a:t> </a:t>
            </a:r>
            <a:r>
              <a:rPr kumimoji="0" lang="en-US" altLang="en-US" sz="1600" b="1" i="0" u="none" strike="noStrike" cap="none" normalizeH="0" baseline="0" dirty="0">
                <a:ln>
                  <a:noFill/>
                </a:ln>
                <a:solidFill>
                  <a:schemeClr val="tx1"/>
                </a:solidFill>
                <a:effectLst/>
                <a:latin typeface="+mj-lt"/>
              </a:rPr>
              <a:t>Learning Assistance:</a:t>
            </a:r>
            <a:r>
              <a:rPr kumimoji="0" lang="en-US" altLang="en-US" sz="1600" i="0" u="none" strike="noStrike" cap="none" normalizeH="0" baseline="0" dirty="0">
                <a:ln>
                  <a:noFill/>
                </a:ln>
                <a:solidFill>
                  <a:schemeClr val="tx1"/>
                </a:solidFill>
                <a:effectLst/>
                <a:latin typeface="+mj-lt"/>
              </a:rPr>
              <a:t> Read PDFs and fetch the latest news. </a:t>
            </a:r>
          </a:p>
        </p:txBody>
      </p:sp>
    </p:spTree>
    <p:extLst>
      <p:ext uri="{BB962C8B-B14F-4D97-AF65-F5344CB8AC3E}">
        <p14:creationId xmlns:p14="http://schemas.microsoft.com/office/powerpoint/2010/main" val="1010097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7C2B3-BF11-4FE3-9A04-CBFBC6B05B19}"/>
              </a:ext>
            </a:extLst>
          </p:cNvPr>
          <p:cNvSpPr>
            <a:spLocks noGrp="1"/>
          </p:cNvSpPr>
          <p:nvPr>
            <p:ph type="title"/>
          </p:nvPr>
        </p:nvSpPr>
        <p:spPr>
          <a:xfrm>
            <a:off x="1141413" y="618518"/>
            <a:ext cx="9905998" cy="448281"/>
          </a:xfrm>
        </p:spPr>
        <p:txBody>
          <a:bodyPr>
            <a:normAutofit/>
          </a:bodyPr>
          <a:lstStyle/>
          <a:p>
            <a:pPr algn="ctr"/>
            <a:r>
              <a:rPr lang="en-US" sz="2400" b="1" dirty="0"/>
              <a:t>Challenges and future improvements</a:t>
            </a:r>
          </a:p>
        </p:txBody>
      </p:sp>
      <p:sp>
        <p:nvSpPr>
          <p:cNvPr id="4" name="Rectangle 1">
            <a:extLst>
              <a:ext uri="{FF2B5EF4-FFF2-40B4-BE49-F238E27FC236}">
                <a16:creationId xmlns:a16="http://schemas.microsoft.com/office/drawing/2014/main" id="{B551BC16-06A1-40FE-A3EA-FFDB218A2265}"/>
              </a:ext>
            </a:extLst>
          </p:cNvPr>
          <p:cNvSpPr>
            <a:spLocks noGrp="1" noChangeArrowheads="1"/>
          </p:cNvSpPr>
          <p:nvPr>
            <p:ph idx="1"/>
          </p:nvPr>
        </p:nvSpPr>
        <p:spPr bwMode="auto">
          <a:xfrm>
            <a:off x="1141413" y="1066799"/>
            <a:ext cx="9511347" cy="5223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j-lt"/>
              </a:rPr>
              <a:t> Speech Recognition Accuracy</a:t>
            </a:r>
            <a:r>
              <a:rPr kumimoji="0" lang="en-US" altLang="en-US" sz="1600" b="0" i="0" u="none" strike="noStrike" cap="none" normalizeH="0" baseline="0" dirty="0">
                <a:ln>
                  <a:noFill/>
                </a:ln>
                <a:solidFill>
                  <a:schemeClr val="tx1"/>
                </a:solidFill>
                <a:effectLst/>
                <a:latin typeface="+mj-lt"/>
              </a:rPr>
              <a:t>: Ensuring the voice assistant correctly interprets commands in noisy environments or with varied accents.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j-lt"/>
              </a:rPr>
              <a:t> Handling Edge Cases</a:t>
            </a:r>
            <a:r>
              <a:rPr kumimoji="0" lang="en-US" altLang="en-US" sz="1600" b="0" i="0" u="none" strike="noStrike" cap="none" normalizeH="0" baseline="0" dirty="0">
                <a:ln>
                  <a:noFill/>
                </a:ln>
                <a:solidFill>
                  <a:schemeClr val="tx1"/>
                </a:solidFill>
                <a:effectLst/>
                <a:latin typeface="+mj-lt"/>
              </a:rPr>
              <a:t>: Addressing scenarios where the assistant fails to understand or execute ambiguous or unrecognized commands.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j-lt"/>
              </a:rPr>
              <a:t> Resource Efficiency</a:t>
            </a:r>
            <a:r>
              <a:rPr kumimoji="0" lang="en-US" altLang="en-US" sz="1600" b="0" i="0" u="none" strike="noStrike" cap="none" normalizeH="0" baseline="0" dirty="0">
                <a:ln>
                  <a:noFill/>
                </a:ln>
                <a:solidFill>
                  <a:schemeClr val="tx1"/>
                </a:solidFill>
                <a:effectLst/>
                <a:latin typeface="+mj-lt"/>
              </a:rPr>
              <a:t>: Optimizing system performance to avoid high CPU or memory usage during operation.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j-lt"/>
              </a:rPr>
              <a:t> Expanding Command Library</a:t>
            </a:r>
            <a:r>
              <a:rPr kumimoji="0" lang="en-US" altLang="en-US" sz="1600" b="0" i="0" u="none" strike="noStrike" cap="none" normalizeH="0" baseline="0" dirty="0">
                <a:ln>
                  <a:noFill/>
                </a:ln>
                <a:solidFill>
                  <a:schemeClr val="tx1"/>
                </a:solidFill>
                <a:effectLst/>
                <a:latin typeface="+mj-lt"/>
              </a:rPr>
              <a:t>: Introducing more commands for diverse functionalities, including home automation and advanced productivity tools.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j-lt"/>
              </a:rPr>
              <a:t> Cross-Platform Compatibility</a:t>
            </a:r>
            <a:r>
              <a:rPr kumimoji="0" lang="en-US" altLang="en-US" sz="1600" b="0" i="0" u="none" strike="noStrike" cap="none" normalizeH="0" baseline="0" dirty="0">
                <a:ln>
                  <a:noFill/>
                </a:ln>
                <a:solidFill>
                  <a:schemeClr val="tx1"/>
                </a:solidFill>
                <a:effectLst/>
                <a:latin typeface="+mj-lt"/>
              </a:rPr>
              <a:t>: Enabling seamless operation on multiple operating systems like macOS and Linux.</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j-lt"/>
              </a:rPr>
              <a:t> User Interface Enhancements</a:t>
            </a:r>
            <a:r>
              <a:rPr kumimoji="0" lang="en-US" altLang="en-US" sz="1600" b="0" i="0" u="none" strike="noStrike" cap="none" normalizeH="0" baseline="0" dirty="0">
                <a:ln>
                  <a:noFill/>
                </a:ln>
                <a:solidFill>
                  <a:schemeClr val="tx1"/>
                </a:solidFill>
                <a:effectLst/>
                <a:latin typeface="+mj-lt"/>
              </a:rPr>
              <a:t>: Integrating a graphical interface alongside voice commands for better accessibility and control.</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j-lt"/>
              </a:rPr>
              <a:t> AI Integration</a:t>
            </a:r>
            <a:r>
              <a:rPr kumimoji="0" lang="en-US" altLang="en-US" sz="1600" b="0" i="0" u="none" strike="noStrike" cap="none" normalizeH="0" baseline="0" dirty="0">
                <a:ln>
                  <a:noFill/>
                </a:ln>
                <a:solidFill>
                  <a:schemeClr val="tx1"/>
                </a:solidFill>
                <a:effectLst/>
                <a:latin typeface="+mj-lt"/>
              </a:rPr>
              <a:t>: Incorporating natural language processing (NLP) for smarter conversations and task execution.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j-lt"/>
              </a:rPr>
              <a:t> Offline Functionality</a:t>
            </a:r>
            <a:r>
              <a:rPr kumimoji="0" lang="en-US" altLang="en-US" sz="1600" b="0" i="0" u="none" strike="noStrike" cap="none" normalizeH="0" baseline="0" dirty="0">
                <a:ln>
                  <a:noFill/>
                </a:ln>
                <a:solidFill>
                  <a:schemeClr val="tx1"/>
                </a:solidFill>
                <a:effectLst/>
                <a:latin typeface="+mj-lt"/>
              </a:rPr>
              <a:t>: Developing features that work without requiring an active internet connection. </a:t>
            </a: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064740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2A2F0-1633-4B06-A210-79198781C1D2}"/>
              </a:ext>
            </a:extLst>
          </p:cNvPr>
          <p:cNvSpPr>
            <a:spLocks noGrp="1"/>
          </p:cNvSpPr>
          <p:nvPr>
            <p:ph type="title"/>
          </p:nvPr>
        </p:nvSpPr>
        <p:spPr>
          <a:xfrm>
            <a:off x="1141413" y="618518"/>
            <a:ext cx="9905998" cy="529562"/>
          </a:xfrm>
        </p:spPr>
        <p:txBody>
          <a:bodyPr>
            <a:normAutofit/>
          </a:bodyPr>
          <a:lstStyle/>
          <a:p>
            <a:pPr algn="ctr"/>
            <a:r>
              <a:rPr lang="en-US" sz="2400" b="1" dirty="0"/>
              <a:t>Additional features</a:t>
            </a:r>
          </a:p>
        </p:txBody>
      </p:sp>
      <p:sp>
        <p:nvSpPr>
          <p:cNvPr id="4" name="Rectangle 1">
            <a:extLst>
              <a:ext uri="{FF2B5EF4-FFF2-40B4-BE49-F238E27FC236}">
                <a16:creationId xmlns:a16="http://schemas.microsoft.com/office/drawing/2014/main" id="{49F8517E-F02C-4029-83C1-816FE6AC92E2}"/>
              </a:ext>
            </a:extLst>
          </p:cNvPr>
          <p:cNvSpPr>
            <a:spLocks noGrp="1" noChangeArrowheads="1"/>
          </p:cNvSpPr>
          <p:nvPr>
            <p:ph idx="1"/>
          </p:nvPr>
        </p:nvSpPr>
        <p:spPr bwMode="auto">
          <a:xfrm flipH="1">
            <a:off x="1141413" y="1148080"/>
            <a:ext cx="8382005" cy="4853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rPr>
              <a:t> Control Volume</a:t>
            </a:r>
            <a:r>
              <a:rPr kumimoji="0" lang="en-US" altLang="en-US" sz="1600" b="0" i="0" u="none" strike="noStrike" cap="none" normalizeH="0" baseline="0" dirty="0">
                <a:ln>
                  <a:noFill/>
                </a:ln>
                <a:solidFill>
                  <a:schemeClr val="tx1"/>
                </a:solidFill>
                <a:effectLst/>
              </a:rPr>
              <a:t>:</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rPr>
              <a:t>Adjust system volume with commands like "Volume up," "Volume down," or "Mute."</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rPr>
              <a:t>Offers hands-free convenience for media and system control.</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rPr>
              <a:t> Switch Windows</a:t>
            </a:r>
            <a:r>
              <a:rPr kumimoji="0" lang="en-US" altLang="en-US" sz="1600" b="0" i="0" u="none" strike="noStrike" cap="none" normalizeH="0" baseline="0" dirty="0">
                <a:ln>
                  <a:noFill/>
                </a:ln>
                <a:solidFill>
                  <a:schemeClr val="tx1"/>
                </a:solidFill>
                <a:effectLst/>
              </a:rPr>
              <a:t>:</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rPr>
              <a:t>Seamlessly switch between open applications or windows using simple voice instructions.</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rPr>
              <a:t>Enhances multitasking and productivity.</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rPr>
              <a:t> System Commands</a:t>
            </a:r>
            <a:r>
              <a:rPr kumimoji="0" lang="en-US" altLang="en-US" sz="1600" b="0" i="0" u="none" strike="noStrike" cap="none" normalizeH="0" baseline="0" dirty="0">
                <a:ln>
                  <a:noFill/>
                </a:ln>
                <a:solidFill>
                  <a:schemeClr val="tx1"/>
                </a:solidFill>
                <a:effectLst/>
              </a:rPr>
              <a:t>:</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rPr>
              <a:t>Lock, restart, or shut down the system through voice prompts.</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rPr>
              <a:t>Provides quick system control without manual intervention.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rPr>
              <a:t> Weather Updates</a:t>
            </a:r>
            <a:r>
              <a:rPr kumimoji="0" lang="en-US" altLang="en-US" sz="1600" b="0" i="0" u="none" strike="noStrike" cap="none" normalizeH="0" baseline="0" dirty="0">
                <a:ln>
                  <a:noFill/>
                </a:ln>
                <a:solidFill>
                  <a:schemeClr val="tx1"/>
                </a:solidFill>
                <a:effectLst/>
              </a:rPr>
              <a:t>:</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rPr>
              <a:t>Check real-time weather forecasts for your location.</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rPr>
              <a:t>Useful for planning daily activities or travel.</a:t>
            </a:r>
          </a:p>
          <a:p>
            <a:pPr marL="0" marR="0" lvl="0" indent="0" algn="just" defTabSz="914400" rtl="0" eaLnBrk="0" fontAlgn="base" latinLnBrk="0" hangingPunct="0">
              <a:lnSpc>
                <a:spcPct val="15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0985671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105</TotalTime>
  <Words>1018</Words>
  <Application>Microsoft Office PowerPoint</Application>
  <PresentationFormat>Widescreen</PresentationFormat>
  <Paragraphs>83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Bookman Old Style</vt:lpstr>
      <vt:lpstr>Courier New</vt:lpstr>
      <vt:lpstr>Tw Cen MT</vt:lpstr>
      <vt:lpstr>Wingdings</vt:lpstr>
      <vt:lpstr>Circuit</vt:lpstr>
      <vt:lpstr>AI Virtual Assistant</vt:lpstr>
      <vt:lpstr>Introduction</vt:lpstr>
      <vt:lpstr>Key Features</vt:lpstr>
      <vt:lpstr>Technology Stack</vt:lpstr>
      <vt:lpstr>Basic System Operations</vt:lpstr>
      <vt:lpstr>WhatsApp and email functionality</vt:lpstr>
      <vt:lpstr>Functions of Virtual Assistant</vt:lpstr>
      <vt:lpstr>Challenges and future improvements</vt:lpstr>
      <vt:lpstr>Additional features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Virtual Assistant</dc:title>
  <dc:creator>Asfand Yar</dc:creator>
  <cp:lastModifiedBy>Asfand Yar</cp:lastModifiedBy>
  <cp:revision>12</cp:revision>
  <dcterms:created xsi:type="dcterms:W3CDTF">2024-12-10T12:57:07Z</dcterms:created>
  <dcterms:modified xsi:type="dcterms:W3CDTF">2025-03-15T20:23:53Z</dcterms:modified>
</cp:coreProperties>
</file>