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7"/>
  </p:notesMasterIdLst>
  <p:sldIdLst>
    <p:sldId id="256" r:id="rId2"/>
    <p:sldId id="339" r:id="rId3"/>
    <p:sldId id="341" r:id="rId4"/>
    <p:sldId id="344" r:id="rId5"/>
    <p:sldId id="347" r:id="rId6"/>
    <p:sldId id="348" r:id="rId7"/>
    <p:sldId id="349" r:id="rId8"/>
    <p:sldId id="350" r:id="rId9"/>
    <p:sldId id="351" r:id="rId10"/>
    <p:sldId id="352" r:id="rId11"/>
    <p:sldId id="353" r:id="rId12"/>
    <p:sldId id="357" r:id="rId13"/>
    <p:sldId id="358" r:id="rId14"/>
    <p:sldId id="359" r:id="rId15"/>
    <p:sldId id="360" r:id="rId16"/>
    <p:sldId id="361" r:id="rId17"/>
    <p:sldId id="362" r:id="rId18"/>
    <p:sldId id="363" r:id="rId19"/>
    <p:sldId id="364" r:id="rId20"/>
    <p:sldId id="365" r:id="rId21"/>
    <p:sldId id="368" r:id="rId22"/>
    <p:sldId id="369" r:id="rId23"/>
    <p:sldId id="370" r:id="rId24"/>
    <p:sldId id="371" r:id="rId25"/>
    <p:sldId id="373" r:id="rId26"/>
    <p:sldId id="374" r:id="rId27"/>
    <p:sldId id="375" r:id="rId28"/>
    <p:sldId id="376" r:id="rId29"/>
    <p:sldId id="377" r:id="rId30"/>
    <p:sldId id="378" r:id="rId31"/>
    <p:sldId id="379" r:id="rId32"/>
    <p:sldId id="380" r:id="rId33"/>
    <p:sldId id="381" r:id="rId34"/>
    <p:sldId id="382" r:id="rId35"/>
    <p:sldId id="38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0" d="100"/>
          <a:sy n="70" d="100"/>
        </p:scale>
        <p:origin x="138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772471-ED9D-4DF5-8FA6-428D9C59698B}" type="datetimeFigureOut">
              <a:rPr lang="en-GB" smtClean="0"/>
              <a:pPr/>
              <a:t>05/01/2022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71E7D0-A3FF-416E-A539-33706B28A324}" type="slidenum">
              <a:rPr lang="en-GB" smtClean="0"/>
              <a:pPr/>
              <a:t>‹#›</a:t>
            </a:fld>
            <a:endParaRPr lang="en-GB" dirty="0"/>
          </a:p>
        </p:txBody>
      </p:sp>
    </p:spTree>
    <p:extLst>
      <p:ext uri="{BB962C8B-B14F-4D97-AF65-F5344CB8AC3E}">
        <p14:creationId xmlns:p14="http://schemas.microsoft.com/office/powerpoint/2010/main" val="4072539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919AC0B-69EC-410F-BC92-78CD18479484}" type="datetime1">
              <a:rPr lang="en-GB" smtClean="0"/>
              <a:pPr/>
              <a:t>05/01/2022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B1584C2-BBBE-472B-835B-E0A2EF298204}" type="slidenum">
              <a:rPr lang="en-GB" smtClean="0"/>
              <a:pPr/>
              <a:t>‹#›</a:t>
            </a:fld>
            <a:endParaRPr lang="en-GB" dirty="0"/>
          </a:p>
        </p:txBody>
      </p:sp>
    </p:spTree>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2D22318-E4C4-43AB-886A-6D9C1637095B}" type="datetime1">
              <a:rPr lang="en-GB" smtClean="0"/>
              <a:pPr/>
              <a:t>05/01/2022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B1584C2-BBBE-472B-835B-E0A2EF298204}" type="slidenum">
              <a:rPr lang="en-GB" smtClean="0"/>
              <a:pPr/>
              <a:t>‹#›</a:t>
            </a:fld>
            <a:endParaRPr lang="en-GB" dirty="0"/>
          </a:p>
        </p:txBody>
      </p:sp>
    </p:spTree>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EC6CCED-1C4C-4783-909E-B181C6198522}" type="datetime1">
              <a:rPr lang="en-GB" smtClean="0"/>
              <a:pPr/>
              <a:t>05/01/2022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B1584C2-BBBE-472B-835B-E0A2EF298204}" type="slidenum">
              <a:rPr lang="en-GB" smtClean="0"/>
              <a:pPr/>
              <a:t>‹#›</a:t>
            </a:fld>
            <a:endParaRPr lang="en-GB" dirty="0"/>
          </a:p>
        </p:txBody>
      </p:sp>
    </p:spTree>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F206F61-147F-453C-A18E-4132EE8680AE}" type="datetime1">
              <a:rPr lang="en-GB" smtClean="0"/>
              <a:pPr/>
              <a:t>05/01/2022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B1584C2-BBBE-472B-835B-E0A2EF298204}" type="slidenum">
              <a:rPr lang="en-GB" smtClean="0"/>
              <a:pPr/>
              <a:t>‹#›</a:t>
            </a:fld>
            <a:endParaRPr lang="en-GB" dirty="0"/>
          </a:p>
        </p:txBody>
      </p:sp>
    </p:spTree>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2E9B5F-37E8-42CD-8B39-77FA5BFCA476}" type="datetime1">
              <a:rPr lang="en-GB" smtClean="0"/>
              <a:pPr/>
              <a:t>05/01/2022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B1584C2-BBBE-472B-835B-E0A2EF298204}" type="slidenum">
              <a:rPr lang="en-GB" smtClean="0"/>
              <a:pPr/>
              <a:t>‹#›</a:t>
            </a:fld>
            <a:endParaRPr lang="en-GB" dirty="0"/>
          </a:p>
        </p:txBody>
      </p:sp>
    </p:spTree>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E6F1CF9-45D9-476E-9A83-F9E564B21613}" type="datetime1">
              <a:rPr lang="en-GB" smtClean="0"/>
              <a:pPr/>
              <a:t>05/01/2022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B1584C2-BBBE-472B-835B-E0A2EF298204}" type="slidenum">
              <a:rPr lang="en-GB" smtClean="0"/>
              <a:pPr/>
              <a:t>‹#›</a:t>
            </a:fld>
            <a:endParaRPr lang="en-GB" dirty="0"/>
          </a:p>
        </p:txBody>
      </p:sp>
    </p:spTree>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1CFD5D6-4399-470C-BA8E-6F2B11D55B89}" type="datetime1">
              <a:rPr lang="en-GB" smtClean="0"/>
              <a:pPr/>
              <a:t>05/01/2022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B1584C2-BBBE-472B-835B-E0A2EF298204}" type="slidenum">
              <a:rPr lang="en-GB" smtClean="0"/>
              <a:pPr/>
              <a:t>‹#›</a:t>
            </a:fld>
            <a:endParaRPr lang="en-GB" dirty="0"/>
          </a:p>
        </p:txBody>
      </p:sp>
    </p:spTree>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4730701-E0D3-46B0-9B68-5213EB20C80B}" type="datetime1">
              <a:rPr lang="en-GB" smtClean="0"/>
              <a:pPr/>
              <a:t>05/01/2022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B1584C2-BBBE-472B-835B-E0A2EF298204}" type="slidenum">
              <a:rPr lang="en-GB" smtClean="0"/>
              <a:pPr/>
              <a:t>‹#›</a:t>
            </a:fld>
            <a:endParaRPr lang="en-GB" dirty="0"/>
          </a:p>
        </p:txBody>
      </p:sp>
    </p:spTree>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427F81-2704-4112-965E-DCE419E1D80A}" type="datetime1">
              <a:rPr lang="en-GB" smtClean="0"/>
              <a:pPr/>
              <a:t>05/01/2022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B1584C2-BBBE-472B-835B-E0A2EF298204}" type="slidenum">
              <a:rPr lang="en-GB" smtClean="0"/>
              <a:pPr/>
              <a:t>‹#›</a:t>
            </a:fld>
            <a:endParaRPr lang="en-GB" dirty="0"/>
          </a:p>
        </p:txBody>
      </p:sp>
    </p:spTree>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CCC3C6-95F8-49DC-BA35-1D35C58C7208}" type="datetime1">
              <a:rPr lang="en-GB" smtClean="0"/>
              <a:pPr/>
              <a:t>05/01/2022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B1584C2-BBBE-472B-835B-E0A2EF298204}" type="slidenum">
              <a:rPr lang="en-GB" smtClean="0"/>
              <a:pPr/>
              <a:t>‹#›</a:t>
            </a:fld>
            <a:endParaRPr lang="en-GB" dirty="0"/>
          </a:p>
        </p:txBody>
      </p:sp>
    </p:spTree>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8D62D7-4712-4EFA-AB55-A613A4139527}" type="datetime1">
              <a:rPr lang="en-GB" smtClean="0"/>
              <a:pPr/>
              <a:t>05/01/2022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B1584C2-BBBE-472B-835B-E0A2EF298204}" type="slidenum">
              <a:rPr lang="en-GB" smtClean="0"/>
              <a:pPr/>
              <a:t>‹#›</a:t>
            </a:fld>
            <a:endParaRPr lang="en-GB" dirty="0"/>
          </a:p>
        </p:txBody>
      </p:sp>
    </p:spTree>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A4E52-E34A-4C9B-8185-1A18FBD476FE}" type="datetime1">
              <a:rPr lang="en-GB" smtClean="0"/>
              <a:pPr/>
              <a:t>05/01/2022</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584C2-BBBE-472B-835B-E0A2EF298204}"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pull dir="d"/>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1</a:t>
            </a:fld>
            <a:endParaRPr lang="en-GB" dirty="0">
              <a:solidFill>
                <a:schemeClr val="tx1"/>
              </a:solidFill>
            </a:endParaRPr>
          </a:p>
        </p:txBody>
      </p:sp>
      <p:pic>
        <p:nvPicPr>
          <p:cNvPr id="13" name="Picture 5" descr="Outsourced-Software-Testing-Services"/>
          <p:cNvPicPr>
            <a:picLocks noChangeAspect="1" noChangeArrowheads="1"/>
          </p:cNvPicPr>
          <p:nvPr/>
        </p:nvPicPr>
        <p:blipFill>
          <a:blip r:embed="rId3" cstate="print"/>
          <a:srcRect/>
          <a:stretch>
            <a:fillRect/>
          </a:stretch>
        </p:blipFill>
        <p:spPr bwMode="auto">
          <a:xfrm>
            <a:off x="2411760" y="3284984"/>
            <a:ext cx="4608512" cy="29626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Rectangle 3"/>
          <p:cNvSpPr>
            <a:spLocks noGrp="1" noChangeArrowheads="1"/>
          </p:cNvSpPr>
          <p:nvPr>
            <p:ph type="subTitle" idx="1"/>
          </p:nvPr>
        </p:nvSpPr>
        <p:spPr>
          <a:xfrm>
            <a:off x="714348" y="1571612"/>
            <a:ext cx="8064896" cy="1224136"/>
          </a:xfrm>
        </p:spPr>
        <p:txBody>
          <a:bodyPr>
            <a:noAutofit/>
          </a:bodyPr>
          <a:lstStyle/>
          <a:p>
            <a:pPr algn="ctr"/>
            <a:r>
              <a:rPr lang="en-GB" b="1" dirty="0" smtClean="0">
                <a:solidFill>
                  <a:schemeClr val="tx1"/>
                </a:solidFill>
                <a:latin typeface="Times" pitchFamily="18" charset="0"/>
              </a:rPr>
              <a:t>CHAPTER 2</a:t>
            </a:r>
          </a:p>
          <a:p>
            <a:pPr algn="ctr"/>
            <a:r>
              <a:rPr lang="en-GB" i="1" dirty="0" smtClean="0">
                <a:solidFill>
                  <a:schemeClr val="tx1"/>
                </a:solidFill>
                <a:latin typeface="Times" pitchFamily="18" charset="0"/>
              </a:rPr>
              <a:t>Testing Throughout the Software Life Cycle</a:t>
            </a:r>
          </a:p>
        </p:txBody>
      </p:sp>
    </p:spTree>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10</a:t>
            </a:fld>
            <a:endParaRPr lang="en-GB" dirty="0">
              <a:solidFill>
                <a:schemeClr val="tx1"/>
              </a:solidFill>
            </a:endParaRPr>
          </a:p>
        </p:txBody>
      </p:sp>
      <p:sp>
        <p:nvSpPr>
          <p:cNvPr id="13" name="Text Box 8"/>
          <p:cNvSpPr txBox="1">
            <a:spLocks noChangeArrowheads="1"/>
          </p:cNvSpPr>
          <p:nvPr/>
        </p:nvSpPr>
        <p:spPr bwMode="auto">
          <a:xfrm>
            <a:off x="0" y="1754287"/>
            <a:ext cx="9144000" cy="523875"/>
          </a:xfrm>
          <a:prstGeom prst="rect">
            <a:avLst/>
          </a:prstGeom>
          <a:noFill/>
          <a:ln w="9525">
            <a:noFill/>
            <a:miter lim="800000"/>
            <a:headEnd/>
            <a:tailEnd/>
          </a:ln>
        </p:spPr>
        <p:txBody>
          <a:bodyPr>
            <a:spAutoFit/>
          </a:bodyPr>
          <a:lstStyle/>
          <a:p>
            <a:pPr algn="ctr">
              <a:spcBef>
                <a:spcPct val="50000"/>
              </a:spcBef>
            </a:pPr>
            <a:r>
              <a:rPr lang="en-US" sz="2800" b="1" u="sng" dirty="0">
                <a:solidFill>
                  <a:srgbClr val="000000"/>
                </a:solidFill>
                <a:latin typeface="Times New Roman" pitchFamily="18" charset="0"/>
                <a:cs typeface="Times New Roman" pitchFamily="18" charset="0"/>
              </a:rPr>
              <a:t>Test Levels-Component Testing </a:t>
            </a:r>
          </a:p>
        </p:txBody>
      </p:sp>
      <p:sp>
        <p:nvSpPr>
          <p:cNvPr id="14" name="TextBox 5"/>
          <p:cNvSpPr txBox="1">
            <a:spLocks noChangeArrowheads="1"/>
          </p:cNvSpPr>
          <p:nvPr/>
        </p:nvSpPr>
        <p:spPr bwMode="auto">
          <a:xfrm>
            <a:off x="214313" y="2521049"/>
            <a:ext cx="8572500" cy="2924175"/>
          </a:xfrm>
          <a:prstGeom prst="rect">
            <a:avLst/>
          </a:prstGeom>
          <a:noFill/>
          <a:ln w="9525">
            <a:noFill/>
            <a:miter lim="800000"/>
            <a:headEnd/>
            <a:tailEnd/>
          </a:ln>
        </p:spPr>
        <p:txBody>
          <a:bodyPr>
            <a:spAutoFit/>
          </a:bodyPr>
          <a:lstStyle/>
          <a:p>
            <a:pPr algn="l"/>
            <a:r>
              <a:rPr lang="en-US" sz="2400" b="1" u="sng" dirty="0">
                <a:latin typeface="Times New Roman" pitchFamily="18" charset="0"/>
                <a:cs typeface="Times New Roman" pitchFamily="18" charset="0"/>
              </a:rPr>
              <a:t>Approach of Component Testing</a:t>
            </a:r>
          </a:p>
          <a:p>
            <a:pPr algn="l"/>
            <a:r>
              <a:rPr lang="en-US" sz="2400" u="sng" dirty="0">
                <a:latin typeface="Times New Roman" pitchFamily="18" charset="0"/>
                <a:cs typeface="Times New Roman" pitchFamily="18" charset="0"/>
              </a:rPr>
              <a:t>Extreme Programming (XP)</a:t>
            </a:r>
          </a:p>
          <a:p>
            <a:pPr algn="l"/>
            <a:r>
              <a:rPr lang="en-US" sz="2400" u="sng" dirty="0">
                <a:latin typeface="Times New Roman" pitchFamily="18" charset="0"/>
                <a:cs typeface="Times New Roman" pitchFamily="18" charset="0"/>
              </a:rPr>
              <a:t>Test-First Approach OR Test-Driven Development</a:t>
            </a:r>
          </a:p>
          <a:p>
            <a:pPr algn="l"/>
            <a:endParaRPr lang="en-US" sz="1600" dirty="0">
              <a:latin typeface="Times New Roman" pitchFamily="18" charset="0"/>
              <a:cs typeface="Times New Roman" pitchFamily="18" charset="0"/>
            </a:endParaRPr>
          </a:p>
          <a:p>
            <a:pPr algn="l"/>
            <a:r>
              <a:rPr lang="en-US" sz="2400" dirty="0">
                <a:latin typeface="Times New Roman" pitchFamily="18" charset="0"/>
                <a:cs typeface="Times New Roman" pitchFamily="18" charset="0"/>
              </a:rPr>
              <a:t>To prepare test cases before coding.</a:t>
            </a:r>
          </a:p>
          <a:p>
            <a:pPr algn="ctr"/>
            <a:r>
              <a:rPr lang="en-US" sz="2400" u="sng" dirty="0">
                <a:latin typeface="Times New Roman" pitchFamily="18" charset="0"/>
                <a:cs typeface="Times New Roman" pitchFamily="18" charset="0"/>
              </a:rPr>
              <a:t>OR</a:t>
            </a:r>
          </a:p>
          <a:p>
            <a:pPr algn="l"/>
            <a:r>
              <a:rPr lang="en-US" sz="2400" dirty="0">
                <a:latin typeface="Times New Roman" pitchFamily="18" charset="0"/>
                <a:cs typeface="Times New Roman" pitchFamily="18" charset="0"/>
              </a:rPr>
              <a:t>A way of developing software where the test cases are developed before the software is developed to run those test cases.</a:t>
            </a:r>
          </a:p>
        </p:txBody>
      </p:sp>
    </p:spTree>
    <p:extLst>
      <p:ext uri="{BB962C8B-B14F-4D97-AF65-F5344CB8AC3E}">
        <p14:creationId xmlns:p14="http://schemas.microsoft.com/office/powerpoint/2010/main" val="1103146525"/>
      </p:ext>
    </p:extLst>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11</a:t>
            </a:fld>
            <a:endParaRPr lang="en-GB" dirty="0">
              <a:solidFill>
                <a:schemeClr val="tx1"/>
              </a:solidFill>
            </a:endParaRPr>
          </a:p>
        </p:txBody>
      </p:sp>
      <p:sp>
        <p:nvSpPr>
          <p:cNvPr id="13" name="Text Box 8"/>
          <p:cNvSpPr txBox="1">
            <a:spLocks noChangeArrowheads="1"/>
          </p:cNvSpPr>
          <p:nvPr/>
        </p:nvSpPr>
        <p:spPr bwMode="auto">
          <a:xfrm>
            <a:off x="0" y="1323107"/>
            <a:ext cx="9144000" cy="523875"/>
          </a:xfrm>
          <a:prstGeom prst="rect">
            <a:avLst/>
          </a:prstGeom>
          <a:noFill/>
          <a:ln w="9525">
            <a:noFill/>
            <a:miter lim="800000"/>
            <a:headEnd/>
            <a:tailEnd/>
          </a:ln>
        </p:spPr>
        <p:txBody>
          <a:bodyPr>
            <a:spAutoFit/>
          </a:bodyPr>
          <a:lstStyle/>
          <a:p>
            <a:pPr algn="ctr">
              <a:spcBef>
                <a:spcPct val="50000"/>
              </a:spcBef>
            </a:pPr>
            <a:r>
              <a:rPr lang="en-US" sz="2800" b="1" u="sng" dirty="0">
                <a:solidFill>
                  <a:srgbClr val="000000"/>
                </a:solidFill>
                <a:latin typeface="Times New Roman" pitchFamily="18" charset="0"/>
                <a:cs typeface="Times New Roman" pitchFamily="18" charset="0"/>
              </a:rPr>
              <a:t>Test Levels-Component Testing </a:t>
            </a:r>
          </a:p>
        </p:txBody>
      </p:sp>
      <p:sp>
        <p:nvSpPr>
          <p:cNvPr id="14" name="TextBox 6"/>
          <p:cNvSpPr txBox="1">
            <a:spLocks noChangeArrowheads="1"/>
          </p:cNvSpPr>
          <p:nvPr/>
        </p:nvSpPr>
        <p:spPr bwMode="auto">
          <a:xfrm>
            <a:off x="285750" y="2000969"/>
            <a:ext cx="8643938" cy="4524375"/>
          </a:xfrm>
          <a:prstGeom prst="rect">
            <a:avLst/>
          </a:prstGeom>
          <a:noFill/>
          <a:ln w="9525">
            <a:noFill/>
            <a:miter lim="800000"/>
            <a:headEnd/>
            <a:tailEnd/>
          </a:ln>
        </p:spPr>
        <p:txBody>
          <a:bodyPr>
            <a:spAutoFit/>
          </a:bodyPr>
          <a:lstStyle/>
          <a:p>
            <a:pPr algn="just"/>
            <a:r>
              <a:rPr lang="en-US" sz="2400" b="1" u="sng" dirty="0">
                <a:latin typeface="Times New Roman" pitchFamily="18" charset="0"/>
                <a:cs typeface="Times New Roman" pitchFamily="18" charset="0"/>
              </a:rPr>
              <a:t>Component testing may include testing of:</a:t>
            </a:r>
          </a:p>
          <a:p>
            <a:pPr algn="just"/>
            <a:endParaRPr lang="en-US" sz="2400" b="1" u="sng"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1- Functionality Requirements</a:t>
            </a:r>
          </a:p>
          <a:p>
            <a:pPr algn="just"/>
            <a:r>
              <a:rPr lang="en-US" sz="2400" dirty="0">
                <a:latin typeface="Times New Roman" pitchFamily="18" charset="0"/>
                <a:cs typeface="Times New Roman" pitchFamily="18" charset="0"/>
              </a:rPr>
              <a:t>2- Non-functionality Requirements</a:t>
            </a:r>
          </a:p>
          <a:p>
            <a:pPr algn="just"/>
            <a:r>
              <a:rPr lang="en-US" sz="2400" dirty="0">
                <a:latin typeface="Times New Roman" pitchFamily="18" charset="0"/>
                <a:cs typeface="Times New Roman" pitchFamily="18" charset="0"/>
              </a:rPr>
              <a:t>3- Robustness Testing</a:t>
            </a:r>
          </a:p>
          <a:p>
            <a:pPr algn="just"/>
            <a:endParaRPr lang="en-US" sz="2400" b="1" u="sng" dirty="0">
              <a:latin typeface="Times New Roman" pitchFamily="18" charset="0"/>
              <a:cs typeface="Times New Roman" pitchFamily="18" charset="0"/>
            </a:endParaRPr>
          </a:p>
          <a:p>
            <a:pPr algn="just"/>
            <a:r>
              <a:rPr lang="en-US" sz="2400" b="1" u="sng" dirty="0">
                <a:latin typeface="Times New Roman" pitchFamily="18" charset="0"/>
                <a:cs typeface="Times New Roman" pitchFamily="18" charset="0"/>
              </a:rPr>
              <a:t>Robustness</a:t>
            </a:r>
            <a:r>
              <a:rPr lang="en-US" sz="2400" dirty="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to which a component or system can function correctly in the presence of invalid inputs.</a:t>
            </a:r>
          </a:p>
          <a:p>
            <a:pPr algn="just"/>
            <a:endParaRPr lang="en-US" sz="2400" b="1" u="sng" dirty="0">
              <a:latin typeface="Times New Roman" pitchFamily="18" charset="0"/>
              <a:cs typeface="Times New Roman" pitchFamily="18" charset="0"/>
            </a:endParaRPr>
          </a:p>
          <a:p>
            <a:pPr algn="just"/>
            <a:r>
              <a:rPr lang="en-US" sz="2400" b="1" u="sng" dirty="0">
                <a:latin typeface="Times New Roman" pitchFamily="18" charset="0"/>
                <a:cs typeface="Times New Roman" pitchFamily="18" charset="0"/>
              </a:rPr>
              <a:t>Robustness testing </a:t>
            </a:r>
          </a:p>
          <a:p>
            <a:pPr algn="just"/>
            <a:r>
              <a:rPr lang="en-US" sz="2400" dirty="0">
                <a:latin typeface="Times New Roman" pitchFamily="18" charset="0"/>
                <a:cs typeface="Times New Roman" pitchFamily="18" charset="0"/>
              </a:rPr>
              <a:t>is to determine the robustness of the software product.</a:t>
            </a:r>
          </a:p>
        </p:txBody>
      </p:sp>
    </p:spTree>
    <p:extLst>
      <p:ext uri="{BB962C8B-B14F-4D97-AF65-F5344CB8AC3E}">
        <p14:creationId xmlns:p14="http://schemas.microsoft.com/office/powerpoint/2010/main" val="818318505"/>
      </p:ext>
    </p:extLst>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12</a:t>
            </a:fld>
            <a:endParaRPr lang="en-GB" dirty="0">
              <a:solidFill>
                <a:schemeClr val="tx1"/>
              </a:solidFill>
            </a:endParaRPr>
          </a:p>
        </p:txBody>
      </p:sp>
      <p:sp>
        <p:nvSpPr>
          <p:cNvPr id="13" name="Text Box 8"/>
          <p:cNvSpPr txBox="1">
            <a:spLocks noChangeArrowheads="1"/>
          </p:cNvSpPr>
          <p:nvPr/>
        </p:nvSpPr>
        <p:spPr bwMode="auto">
          <a:xfrm>
            <a:off x="0" y="1497607"/>
            <a:ext cx="9144000" cy="646331"/>
          </a:xfrm>
          <a:prstGeom prst="rect">
            <a:avLst/>
          </a:prstGeom>
          <a:noFill/>
          <a:ln w="9525">
            <a:noFill/>
            <a:miter lim="800000"/>
            <a:headEnd/>
            <a:tailEnd/>
          </a:ln>
        </p:spPr>
        <p:txBody>
          <a:bodyPr>
            <a:spAutoFit/>
          </a:bodyPr>
          <a:lstStyle/>
          <a:p>
            <a:pPr algn="ctr">
              <a:spcBef>
                <a:spcPct val="50000"/>
              </a:spcBef>
            </a:pPr>
            <a:r>
              <a:rPr lang="en-US" sz="3600" b="1" dirty="0">
                <a:solidFill>
                  <a:srgbClr val="000000"/>
                </a:solidFill>
                <a:latin typeface="Times New Roman" pitchFamily="18" charset="0"/>
                <a:cs typeface="Times New Roman" pitchFamily="18" charset="0"/>
              </a:rPr>
              <a:t>Test Levels-Integrated Testing </a:t>
            </a:r>
          </a:p>
        </p:txBody>
      </p:sp>
      <p:sp>
        <p:nvSpPr>
          <p:cNvPr id="14" name="Rectangle 1"/>
          <p:cNvSpPr>
            <a:spLocks noChangeArrowheads="1"/>
          </p:cNvSpPr>
          <p:nvPr/>
        </p:nvSpPr>
        <p:spPr bwMode="auto">
          <a:xfrm>
            <a:off x="285750" y="2140545"/>
            <a:ext cx="8572500" cy="1938337"/>
          </a:xfrm>
          <a:prstGeom prst="rect">
            <a:avLst/>
          </a:prstGeom>
          <a:noFill/>
          <a:ln w="9525">
            <a:noFill/>
            <a:miter lim="800000"/>
            <a:headEnd/>
            <a:tailEnd/>
          </a:ln>
        </p:spPr>
        <p:txBody>
          <a:bodyPr anchor="ctr">
            <a:spAutoFit/>
          </a:bodyPr>
          <a:lstStyle/>
          <a:p>
            <a:pPr algn="l"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b="1" dirty="0">
                <a:latin typeface="Times New Roman" pitchFamily="18" charset="0"/>
                <a:cs typeface="Times New Roman" pitchFamily="18" charset="0"/>
              </a:rPr>
              <a:t>Integration</a:t>
            </a:r>
          </a:p>
          <a:p>
            <a:pPr algn="l"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i="1" dirty="0">
                <a:latin typeface="Times New Roman" pitchFamily="18" charset="0"/>
                <a:cs typeface="Times New Roman" pitchFamily="18" charset="0"/>
              </a:rPr>
              <a:t>The process of combining components into larger assemblies.</a:t>
            </a:r>
          </a:p>
          <a:p>
            <a:pPr algn="l"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b="1" dirty="0">
                <a:latin typeface="Times New Roman" pitchFamily="18" charset="0"/>
                <a:cs typeface="Times New Roman" pitchFamily="18" charset="0"/>
              </a:rPr>
              <a:t>Integrated Testing</a:t>
            </a:r>
          </a:p>
          <a:p>
            <a:pPr algn="l"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i="1" dirty="0">
                <a:latin typeface="Times New Roman" pitchFamily="18" charset="0"/>
                <a:cs typeface="Times New Roman" pitchFamily="18" charset="0"/>
              </a:rPr>
              <a:t>“All individual units are integrated/combined and tested is called integrated testing.” </a:t>
            </a:r>
            <a:endParaRPr lang="en-US" sz="4800" i="1" dirty="0">
              <a:latin typeface="Times New Roman" pitchFamily="18" charset="0"/>
              <a:cs typeface="Times New Roman" pitchFamily="18" charset="0"/>
            </a:endParaRPr>
          </a:p>
        </p:txBody>
      </p:sp>
      <p:sp>
        <p:nvSpPr>
          <p:cNvPr id="15" name="Rectangle 2"/>
          <p:cNvSpPr>
            <a:spLocks noChangeArrowheads="1"/>
          </p:cNvSpPr>
          <p:nvPr/>
        </p:nvSpPr>
        <p:spPr bwMode="auto">
          <a:xfrm>
            <a:off x="285750" y="4493220"/>
            <a:ext cx="8715375" cy="1816100"/>
          </a:xfrm>
          <a:prstGeom prst="rect">
            <a:avLst/>
          </a:prstGeom>
          <a:noFill/>
          <a:ln w="9525">
            <a:noFill/>
            <a:miter lim="800000"/>
            <a:headEnd/>
            <a:tailEnd/>
          </a:ln>
        </p:spPr>
        <p:txBody>
          <a:bodyPr anchor="ctr">
            <a:spAutoFit/>
          </a:bodyPr>
          <a:lstStyle/>
          <a:p>
            <a:pPr algn="just"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i="1" dirty="0">
                <a:latin typeface="Times New Roman" pitchFamily="18" charset="0"/>
                <a:cs typeface="Times New Roman" pitchFamily="18" charset="0"/>
              </a:rPr>
              <a:t>Once Unit testing is completed those tested units (program) are integrated and </a:t>
            </a:r>
          </a:p>
          <a:p>
            <a:pPr algn="just"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i="1" dirty="0">
                <a:latin typeface="Times New Roman" pitchFamily="18" charset="0"/>
                <a:cs typeface="Times New Roman" pitchFamily="18" charset="0"/>
              </a:rPr>
              <a:t>we call it as a module. Then those modules are tested to validate that after integrating all the programs that module is functioning properly or not and we also call this as Component testing. Once all the  modules are tested then those modules are again integrated to check</a:t>
            </a:r>
          </a:p>
          <a:p>
            <a:pPr algn="just"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i="1" dirty="0">
                <a:latin typeface="Times New Roman" pitchFamily="18" charset="0"/>
                <a:cs typeface="Times New Roman" pitchFamily="18" charset="0"/>
              </a:rPr>
              <a:t>those interconnections are working properly or not </a:t>
            </a:r>
            <a:endParaRPr lang="en-US" sz="4000" i="1" dirty="0">
              <a:latin typeface="Times New Roman" pitchFamily="18" charset="0"/>
              <a:cs typeface="Times New Roman" pitchFamily="18" charset="0"/>
            </a:endParaRPr>
          </a:p>
        </p:txBody>
      </p:sp>
    </p:spTree>
    <p:extLst>
      <p:ext uri="{BB962C8B-B14F-4D97-AF65-F5344CB8AC3E}">
        <p14:creationId xmlns:p14="http://schemas.microsoft.com/office/powerpoint/2010/main" val="535123686"/>
      </p:ext>
    </p:extLst>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13</a:t>
            </a:fld>
            <a:endParaRPr lang="en-GB" dirty="0">
              <a:solidFill>
                <a:schemeClr val="tx1"/>
              </a:solidFill>
            </a:endParaRPr>
          </a:p>
        </p:txBody>
      </p:sp>
      <p:sp>
        <p:nvSpPr>
          <p:cNvPr id="13" name="Text Box 8"/>
          <p:cNvSpPr txBox="1">
            <a:spLocks noChangeArrowheads="1"/>
          </p:cNvSpPr>
          <p:nvPr/>
        </p:nvSpPr>
        <p:spPr bwMode="auto">
          <a:xfrm>
            <a:off x="0" y="1320949"/>
            <a:ext cx="9144000" cy="584775"/>
          </a:xfrm>
          <a:prstGeom prst="rect">
            <a:avLst/>
          </a:prstGeom>
          <a:noFill/>
          <a:ln w="9525">
            <a:noFill/>
            <a:miter lim="800000"/>
            <a:headEnd/>
            <a:tailEnd/>
          </a:ln>
        </p:spPr>
        <p:txBody>
          <a:bodyPr>
            <a:spAutoFit/>
          </a:bodyPr>
          <a:lstStyle/>
          <a:p>
            <a:pPr algn="ctr">
              <a:spcBef>
                <a:spcPct val="50000"/>
              </a:spcBef>
            </a:pPr>
            <a:r>
              <a:rPr lang="en-US" sz="3200" b="1" dirty="0">
                <a:solidFill>
                  <a:srgbClr val="000000"/>
                </a:solidFill>
                <a:latin typeface="Times New Roman" pitchFamily="18" charset="0"/>
                <a:cs typeface="Times New Roman" pitchFamily="18" charset="0"/>
              </a:rPr>
              <a:t>Test Levels-Integrated Testing </a:t>
            </a:r>
          </a:p>
        </p:txBody>
      </p:sp>
      <p:pic>
        <p:nvPicPr>
          <p:cNvPr id="14" name="Picture 2"/>
          <p:cNvPicPr>
            <a:picLocks noChangeAspect="1" noChangeArrowheads="1"/>
          </p:cNvPicPr>
          <p:nvPr/>
        </p:nvPicPr>
        <p:blipFill>
          <a:blip r:embed="rId3" cstate="print"/>
          <a:srcRect/>
          <a:stretch>
            <a:fillRect/>
          </a:stretch>
        </p:blipFill>
        <p:spPr bwMode="auto">
          <a:xfrm>
            <a:off x="1928813" y="1968525"/>
            <a:ext cx="5678487" cy="4268787"/>
          </a:xfrm>
          <a:prstGeom prst="rect">
            <a:avLst/>
          </a:prstGeom>
          <a:noFill/>
          <a:ln w="9525">
            <a:noFill/>
            <a:miter lim="800000"/>
            <a:headEnd/>
            <a:tailEnd/>
          </a:ln>
        </p:spPr>
      </p:pic>
    </p:spTree>
    <p:extLst>
      <p:ext uri="{BB962C8B-B14F-4D97-AF65-F5344CB8AC3E}">
        <p14:creationId xmlns:p14="http://schemas.microsoft.com/office/powerpoint/2010/main" val="1109307576"/>
      </p:ext>
    </p:extLst>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14</a:t>
            </a:fld>
            <a:endParaRPr lang="en-GB" dirty="0">
              <a:solidFill>
                <a:schemeClr val="tx1"/>
              </a:solidFill>
            </a:endParaRPr>
          </a:p>
        </p:txBody>
      </p:sp>
      <p:sp>
        <p:nvSpPr>
          <p:cNvPr id="13" name="Text Box 8"/>
          <p:cNvSpPr txBox="1">
            <a:spLocks noChangeArrowheads="1"/>
          </p:cNvSpPr>
          <p:nvPr/>
        </p:nvSpPr>
        <p:spPr bwMode="auto">
          <a:xfrm>
            <a:off x="0" y="1392957"/>
            <a:ext cx="9144000" cy="646331"/>
          </a:xfrm>
          <a:prstGeom prst="rect">
            <a:avLst/>
          </a:prstGeom>
          <a:noFill/>
          <a:ln w="9525">
            <a:noFill/>
            <a:miter lim="800000"/>
            <a:headEnd/>
            <a:tailEnd/>
          </a:ln>
        </p:spPr>
        <p:txBody>
          <a:bodyPr>
            <a:spAutoFit/>
          </a:bodyPr>
          <a:lstStyle/>
          <a:p>
            <a:pPr algn="ctr">
              <a:spcBef>
                <a:spcPct val="50000"/>
              </a:spcBef>
            </a:pPr>
            <a:r>
              <a:rPr lang="en-US" sz="3600" b="1" dirty="0">
                <a:solidFill>
                  <a:srgbClr val="000000"/>
                </a:solidFill>
                <a:latin typeface="Times New Roman" pitchFamily="18" charset="0"/>
                <a:cs typeface="Times New Roman" pitchFamily="18" charset="0"/>
              </a:rPr>
              <a:t>Test Levels-Integrated Testing </a:t>
            </a:r>
          </a:p>
        </p:txBody>
      </p:sp>
      <p:sp>
        <p:nvSpPr>
          <p:cNvPr id="14" name="TextBox 6"/>
          <p:cNvSpPr txBox="1">
            <a:spLocks noChangeArrowheads="1"/>
          </p:cNvSpPr>
          <p:nvPr/>
        </p:nvSpPr>
        <p:spPr bwMode="auto">
          <a:xfrm>
            <a:off x="285750" y="2000969"/>
            <a:ext cx="8501063" cy="4339650"/>
          </a:xfrm>
          <a:prstGeom prst="rect">
            <a:avLst/>
          </a:prstGeom>
          <a:noFill/>
          <a:ln w="9525">
            <a:noFill/>
            <a:miter lim="800000"/>
            <a:headEnd/>
            <a:tailEnd/>
          </a:ln>
        </p:spPr>
        <p:txBody>
          <a:bodyPr>
            <a:spAutoFit/>
          </a:bodyPr>
          <a:lstStyle/>
          <a:p>
            <a:pPr algn="l"/>
            <a:r>
              <a:rPr lang="en-US" sz="2400" b="1" u="sng" dirty="0">
                <a:latin typeface="Times New Roman" pitchFamily="18" charset="0"/>
                <a:cs typeface="Times New Roman" pitchFamily="18" charset="0"/>
              </a:rPr>
              <a:t>Other Levels of Integration Testing</a:t>
            </a:r>
          </a:p>
          <a:p>
            <a:pPr algn="l"/>
            <a:r>
              <a:rPr lang="en-US" sz="2400" b="1" u="sng" dirty="0">
                <a:latin typeface="Times New Roman" pitchFamily="18" charset="0"/>
                <a:cs typeface="Times New Roman" pitchFamily="18" charset="0"/>
              </a:rPr>
              <a:t>Component Integration Testing</a:t>
            </a:r>
          </a:p>
          <a:p>
            <a:pPr algn="l"/>
            <a:r>
              <a:rPr lang="en-US" sz="2400" i="1" dirty="0">
                <a:latin typeface="Times New Roman" pitchFamily="18" charset="0"/>
                <a:cs typeface="Times New Roman" pitchFamily="18" charset="0"/>
              </a:rPr>
              <a:t>Tests the interactions between software components and is done after component testing.</a:t>
            </a:r>
          </a:p>
          <a:p>
            <a:pPr algn="l"/>
            <a:endParaRPr lang="en-US" sz="1600" dirty="0">
              <a:latin typeface="Times New Roman" pitchFamily="18" charset="0"/>
              <a:cs typeface="Times New Roman" pitchFamily="18" charset="0"/>
            </a:endParaRPr>
          </a:p>
          <a:p>
            <a:pPr algn="l"/>
            <a:r>
              <a:rPr lang="en-US" sz="2400" b="1" u="sng" dirty="0">
                <a:latin typeface="Times New Roman" pitchFamily="18" charset="0"/>
                <a:cs typeface="Times New Roman" pitchFamily="18" charset="0"/>
              </a:rPr>
              <a:t>System Integration Testing</a:t>
            </a:r>
          </a:p>
          <a:p>
            <a:pPr algn="l"/>
            <a:r>
              <a:rPr lang="en-US" sz="2400" i="1" dirty="0">
                <a:latin typeface="Times New Roman" pitchFamily="18" charset="0"/>
                <a:cs typeface="Times New Roman" pitchFamily="18" charset="0"/>
              </a:rPr>
              <a:t>Tests the interactions between different systems i.e. systems that can even run on different platforms.</a:t>
            </a:r>
          </a:p>
          <a:p>
            <a:pPr algn="l"/>
            <a:endParaRPr lang="en-US" sz="1600" dirty="0">
              <a:latin typeface="Times New Roman" pitchFamily="18" charset="0"/>
              <a:cs typeface="Times New Roman" pitchFamily="18" charset="0"/>
            </a:endParaRPr>
          </a:p>
          <a:p>
            <a:pPr algn="l"/>
            <a:r>
              <a:rPr lang="en-US" sz="2400" b="1" u="sng" dirty="0">
                <a:latin typeface="Times New Roman" pitchFamily="18" charset="0"/>
                <a:cs typeface="Times New Roman" pitchFamily="18" charset="0"/>
              </a:rPr>
              <a:t>Big-bang Integration Testing (First Extreme)</a:t>
            </a:r>
          </a:p>
          <a:p>
            <a:pPr algn="l"/>
            <a:r>
              <a:rPr lang="en-US" sz="2400" i="1" dirty="0">
                <a:latin typeface="Times New Roman" pitchFamily="18" charset="0"/>
                <a:cs typeface="Times New Roman" pitchFamily="18" charset="0"/>
              </a:rPr>
              <a:t>All components are integrated simultaneously, after which everything is tested as a whole.</a:t>
            </a:r>
            <a:endParaRPr lang="en-US" sz="2000" i="1" dirty="0">
              <a:latin typeface="Times New Roman" pitchFamily="18" charset="0"/>
              <a:cs typeface="Times New Roman" pitchFamily="18" charset="0"/>
            </a:endParaRPr>
          </a:p>
        </p:txBody>
      </p:sp>
    </p:spTree>
    <p:extLst>
      <p:ext uri="{BB962C8B-B14F-4D97-AF65-F5344CB8AC3E}">
        <p14:creationId xmlns:p14="http://schemas.microsoft.com/office/powerpoint/2010/main" val="2365332022"/>
      </p:ext>
    </p:extLst>
  </p:cSld>
  <p:clrMapOvr>
    <a:masterClrMapping/>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15</a:t>
            </a:fld>
            <a:endParaRPr lang="en-GB" dirty="0">
              <a:solidFill>
                <a:schemeClr val="tx1"/>
              </a:solidFill>
            </a:endParaRPr>
          </a:p>
        </p:txBody>
      </p:sp>
      <p:sp>
        <p:nvSpPr>
          <p:cNvPr id="13" name="Text Box 8"/>
          <p:cNvSpPr txBox="1">
            <a:spLocks noChangeArrowheads="1"/>
          </p:cNvSpPr>
          <p:nvPr/>
        </p:nvSpPr>
        <p:spPr bwMode="auto">
          <a:xfrm>
            <a:off x="0" y="1556221"/>
            <a:ext cx="9144000" cy="646331"/>
          </a:xfrm>
          <a:prstGeom prst="rect">
            <a:avLst/>
          </a:prstGeom>
          <a:noFill/>
          <a:ln w="9525">
            <a:noFill/>
            <a:miter lim="800000"/>
            <a:headEnd/>
            <a:tailEnd/>
          </a:ln>
        </p:spPr>
        <p:txBody>
          <a:bodyPr>
            <a:spAutoFit/>
          </a:bodyPr>
          <a:lstStyle/>
          <a:p>
            <a:pPr algn="ctr">
              <a:spcBef>
                <a:spcPct val="50000"/>
              </a:spcBef>
            </a:pPr>
            <a:r>
              <a:rPr lang="en-US" sz="3600" b="1" dirty="0">
                <a:solidFill>
                  <a:srgbClr val="000000"/>
                </a:solidFill>
                <a:latin typeface="Times New Roman" pitchFamily="18" charset="0"/>
                <a:cs typeface="Times New Roman" pitchFamily="18" charset="0"/>
              </a:rPr>
              <a:t>Test Levels-Integrated Testing </a:t>
            </a:r>
          </a:p>
        </p:txBody>
      </p:sp>
      <p:sp>
        <p:nvSpPr>
          <p:cNvPr id="14" name="TextBox 7"/>
          <p:cNvSpPr txBox="1">
            <a:spLocks noChangeArrowheads="1"/>
          </p:cNvSpPr>
          <p:nvPr/>
        </p:nvSpPr>
        <p:spPr bwMode="auto">
          <a:xfrm>
            <a:off x="428625" y="2307109"/>
            <a:ext cx="8286750" cy="4031873"/>
          </a:xfrm>
          <a:prstGeom prst="rect">
            <a:avLst/>
          </a:prstGeom>
          <a:noFill/>
          <a:ln w="9525">
            <a:noFill/>
            <a:miter lim="800000"/>
            <a:headEnd/>
            <a:tailEnd/>
          </a:ln>
        </p:spPr>
        <p:txBody>
          <a:bodyPr>
            <a:spAutoFit/>
          </a:bodyPr>
          <a:lstStyle/>
          <a:p>
            <a:pPr algn="just"/>
            <a:r>
              <a:rPr lang="en-US" sz="2800" b="1" dirty="0">
                <a:latin typeface="Times New Roman" pitchFamily="18" charset="0"/>
                <a:cs typeface="Times New Roman" pitchFamily="18" charset="0"/>
              </a:rPr>
              <a:t>Advantages of Big-bang Integration Testing</a:t>
            </a:r>
          </a:p>
          <a:p>
            <a:pPr algn="just"/>
            <a:r>
              <a:rPr lang="en-US" sz="2400" dirty="0">
                <a:latin typeface="Times New Roman" pitchFamily="18" charset="0"/>
                <a:cs typeface="Times New Roman" pitchFamily="18" charset="0"/>
              </a:rPr>
              <a:t>No need to simulate parts, often called stubs.</a:t>
            </a:r>
          </a:p>
          <a:p>
            <a:pPr algn="just"/>
            <a:endParaRPr lang="en-US" sz="2400" dirty="0">
              <a:latin typeface="Times New Roman" pitchFamily="18" charset="0"/>
              <a:cs typeface="Times New Roman" pitchFamily="18" charset="0"/>
            </a:endParaRPr>
          </a:p>
          <a:p>
            <a:pPr algn="just"/>
            <a:r>
              <a:rPr lang="en-US" sz="3600" b="1" dirty="0">
                <a:latin typeface="Times New Roman" pitchFamily="18" charset="0"/>
                <a:cs typeface="Times New Roman" pitchFamily="18" charset="0"/>
              </a:rPr>
              <a:t>Stubs</a:t>
            </a:r>
          </a:p>
          <a:p>
            <a:pPr algn="just"/>
            <a:endParaRPr lang="en-US" sz="1400" b="1" u="sng" dirty="0">
              <a:latin typeface="Times New Roman" pitchFamily="18" charset="0"/>
              <a:cs typeface="Times New Roman" pitchFamily="18" charset="0"/>
            </a:endParaRPr>
          </a:p>
          <a:p>
            <a:pPr algn="just"/>
            <a:r>
              <a:rPr lang="en-US" sz="2400" i="1" dirty="0">
                <a:latin typeface="Times New Roman" pitchFamily="18" charset="0"/>
                <a:cs typeface="Times New Roman" pitchFamily="18" charset="0"/>
              </a:rPr>
              <a:t>A stub is a piece of software which performs functionality of a not yet constructed/under- constructed component.</a:t>
            </a:r>
          </a:p>
          <a:p>
            <a:r>
              <a:rPr lang="en-US" sz="2400" i="1" dirty="0">
                <a:latin typeface="Times New Roman" pitchFamily="18" charset="0"/>
                <a:cs typeface="Times New Roman" pitchFamily="18" charset="0"/>
              </a:rPr>
              <a:t>OR</a:t>
            </a:r>
          </a:p>
          <a:p>
            <a:pPr algn="just"/>
            <a:r>
              <a:rPr lang="en-US" sz="2400" i="1" dirty="0">
                <a:latin typeface="Times New Roman" pitchFamily="18" charset="0"/>
                <a:cs typeface="Times New Roman" pitchFamily="18" charset="0"/>
              </a:rPr>
              <a:t>while integrating in top down approach any compulsory module are missed replaced with temporary programs known as stubs.</a:t>
            </a:r>
          </a:p>
        </p:txBody>
      </p:sp>
    </p:spTree>
    <p:extLst>
      <p:ext uri="{BB962C8B-B14F-4D97-AF65-F5344CB8AC3E}">
        <p14:creationId xmlns:p14="http://schemas.microsoft.com/office/powerpoint/2010/main" val="4066963245"/>
      </p:ext>
    </p:extLst>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16</a:t>
            </a:fld>
            <a:endParaRPr lang="en-GB" dirty="0">
              <a:solidFill>
                <a:schemeClr val="tx1"/>
              </a:solidFill>
            </a:endParaRPr>
          </a:p>
        </p:txBody>
      </p:sp>
      <p:sp>
        <p:nvSpPr>
          <p:cNvPr id="13" name="Text Box 8"/>
          <p:cNvSpPr txBox="1">
            <a:spLocks noChangeArrowheads="1"/>
          </p:cNvSpPr>
          <p:nvPr/>
        </p:nvSpPr>
        <p:spPr bwMode="auto">
          <a:xfrm>
            <a:off x="0" y="1577578"/>
            <a:ext cx="9144000" cy="646331"/>
          </a:xfrm>
          <a:prstGeom prst="rect">
            <a:avLst/>
          </a:prstGeom>
          <a:noFill/>
          <a:ln w="9525">
            <a:noFill/>
            <a:miter lim="800000"/>
            <a:headEnd/>
            <a:tailEnd/>
          </a:ln>
        </p:spPr>
        <p:txBody>
          <a:bodyPr>
            <a:spAutoFit/>
          </a:bodyPr>
          <a:lstStyle/>
          <a:p>
            <a:pPr algn="ctr">
              <a:spcBef>
                <a:spcPct val="50000"/>
              </a:spcBef>
            </a:pPr>
            <a:r>
              <a:rPr lang="en-US" sz="3600" b="1" dirty="0">
                <a:solidFill>
                  <a:srgbClr val="000000"/>
                </a:solidFill>
                <a:latin typeface="Times New Roman" pitchFamily="18" charset="0"/>
                <a:cs typeface="Times New Roman" pitchFamily="18" charset="0"/>
              </a:rPr>
              <a:t>Test Levels-Integrated Testing </a:t>
            </a:r>
          </a:p>
        </p:txBody>
      </p:sp>
      <p:sp>
        <p:nvSpPr>
          <p:cNvPr id="14" name="TextBox 13"/>
          <p:cNvSpPr txBox="1"/>
          <p:nvPr/>
        </p:nvSpPr>
        <p:spPr>
          <a:xfrm>
            <a:off x="214313" y="2395141"/>
            <a:ext cx="8715375" cy="2246769"/>
          </a:xfrm>
          <a:prstGeom prst="rect">
            <a:avLst/>
          </a:prstGeom>
          <a:noFill/>
        </p:spPr>
        <p:txBody>
          <a:bodyPr>
            <a:spAutoFit/>
          </a:bodyPr>
          <a:lstStyle/>
          <a:p>
            <a:pPr algn="l">
              <a:defRPr/>
            </a:pPr>
            <a:r>
              <a:rPr lang="en-US" sz="2800" b="1" dirty="0">
                <a:latin typeface="Times New Roman" pitchFamily="18" charset="0"/>
                <a:cs typeface="Times New Roman" pitchFamily="18" charset="0"/>
              </a:rPr>
              <a:t>Disadvantages of Big-bang Integration Testing</a:t>
            </a:r>
          </a:p>
          <a:p>
            <a:pPr algn="l">
              <a:defRPr/>
            </a:pPr>
            <a:endParaRPr lang="en-US" sz="2400" b="1" u="sng" dirty="0">
              <a:latin typeface="Times New Roman" pitchFamily="18" charset="0"/>
              <a:cs typeface="Times New Roman" pitchFamily="18" charset="0"/>
            </a:endParaRPr>
          </a:p>
          <a:p>
            <a:pPr marL="457200" indent="-457200" algn="l">
              <a:defRPr/>
            </a:pPr>
            <a:r>
              <a:rPr lang="en-US" sz="24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time consuming.</a:t>
            </a:r>
          </a:p>
          <a:p>
            <a:pPr marL="396875" indent="-396875" algn="l">
              <a:defRPr/>
            </a:pPr>
            <a:r>
              <a:rPr lang="en-US" sz="2400" dirty="0">
                <a:latin typeface="Times New Roman" pitchFamily="18" charset="0"/>
                <a:cs typeface="Times New Roman" pitchFamily="18" charset="0"/>
              </a:rPr>
              <a:t>2-	Difficult to trace the cause of failures because of late integration.</a:t>
            </a:r>
          </a:p>
          <a:p>
            <a:pPr marL="396875" indent="-396875" algn="l">
              <a:defRPr/>
            </a:pPr>
            <a:r>
              <a:rPr lang="en-US" sz="2400" dirty="0">
                <a:latin typeface="Times New Roman" pitchFamily="18" charset="0"/>
                <a:cs typeface="Times New Roman" pitchFamily="18" charset="0"/>
              </a:rPr>
              <a:t>3-	Difficult to check the functionality of components.</a:t>
            </a:r>
          </a:p>
          <a:p>
            <a:pPr algn="l">
              <a:defRPr/>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158032518"/>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 calcmode="lin" valueType="num">
                                      <p:cBhvr additive="base">
                                        <p:cTn id="13"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 calcmode="lin" valueType="num">
                                      <p:cBhvr additive="base">
                                        <p:cTn id="25"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17</a:t>
            </a:fld>
            <a:endParaRPr lang="en-GB" dirty="0">
              <a:solidFill>
                <a:schemeClr val="tx1"/>
              </a:solidFill>
            </a:endParaRPr>
          </a:p>
        </p:txBody>
      </p:sp>
      <p:sp>
        <p:nvSpPr>
          <p:cNvPr id="13" name="Text Box 8"/>
          <p:cNvSpPr txBox="1">
            <a:spLocks noChangeArrowheads="1"/>
          </p:cNvSpPr>
          <p:nvPr/>
        </p:nvSpPr>
        <p:spPr bwMode="auto">
          <a:xfrm>
            <a:off x="0" y="1773411"/>
            <a:ext cx="9144000" cy="646331"/>
          </a:xfrm>
          <a:prstGeom prst="rect">
            <a:avLst/>
          </a:prstGeom>
          <a:noFill/>
          <a:ln w="9525">
            <a:noFill/>
            <a:miter lim="800000"/>
            <a:headEnd/>
            <a:tailEnd/>
          </a:ln>
        </p:spPr>
        <p:txBody>
          <a:bodyPr>
            <a:spAutoFit/>
          </a:bodyPr>
          <a:lstStyle/>
          <a:p>
            <a:pPr algn="ctr">
              <a:spcBef>
                <a:spcPct val="50000"/>
              </a:spcBef>
            </a:pPr>
            <a:r>
              <a:rPr lang="en-US" sz="3600" b="1" dirty="0">
                <a:solidFill>
                  <a:srgbClr val="000000"/>
                </a:solidFill>
                <a:latin typeface="Times New Roman" pitchFamily="18" charset="0"/>
                <a:cs typeface="Times New Roman" pitchFamily="18" charset="0"/>
              </a:rPr>
              <a:t>Test Levels-Integrated Testing </a:t>
            </a:r>
          </a:p>
        </p:txBody>
      </p:sp>
      <p:sp>
        <p:nvSpPr>
          <p:cNvPr id="14" name="TextBox 6"/>
          <p:cNvSpPr txBox="1">
            <a:spLocks noChangeArrowheads="1"/>
          </p:cNvSpPr>
          <p:nvPr/>
        </p:nvSpPr>
        <p:spPr bwMode="auto">
          <a:xfrm>
            <a:off x="214313" y="2590974"/>
            <a:ext cx="8715375" cy="2185214"/>
          </a:xfrm>
          <a:prstGeom prst="rect">
            <a:avLst/>
          </a:prstGeom>
          <a:noFill/>
          <a:ln w="9525">
            <a:noFill/>
            <a:miter lim="800000"/>
            <a:headEnd/>
            <a:tailEnd/>
          </a:ln>
        </p:spPr>
        <p:txBody>
          <a:bodyPr>
            <a:spAutoFit/>
          </a:bodyPr>
          <a:lstStyle/>
          <a:p>
            <a:pPr algn="l"/>
            <a:r>
              <a:rPr lang="en-US" sz="3200" b="1" dirty="0">
                <a:latin typeface="Times New Roman" pitchFamily="18" charset="0"/>
                <a:cs typeface="Times New Roman" pitchFamily="18" charset="0"/>
              </a:rPr>
              <a:t>Second Extreme</a:t>
            </a:r>
          </a:p>
          <a:p>
            <a:pPr algn="l"/>
            <a:endParaRPr lang="en-US" sz="2400" b="1" u="sng" dirty="0">
              <a:latin typeface="Times New Roman" pitchFamily="18" charset="0"/>
              <a:cs typeface="Times New Roman" pitchFamily="18" charset="0"/>
            </a:endParaRPr>
          </a:p>
          <a:p>
            <a:pPr algn="l"/>
            <a:r>
              <a:rPr lang="en-US" sz="2400" dirty="0">
                <a:latin typeface="Times New Roman" pitchFamily="18" charset="0"/>
                <a:cs typeface="Times New Roman" pitchFamily="18" charset="0"/>
              </a:rPr>
              <a:t>All components are integrated one by one and tests are carried out after every step, this is called Incremental Testing.</a:t>
            </a:r>
          </a:p>
          <a:p>
            <a:pPr algn="l"/>
            <a:endParaRPr lang="en-US" sz="1600" dirty="0">
              <a:latin typeface="Times New Roman" pitchFamily="18" charset="0"/>
              <a:cs typeface="Times New Roman" pitchFamily="18" charset="0"/>
            </a:endParaRPr>
          </a:p>
          <a:p>
            <a:pPr algn="l"/>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695918284"/>
      </p:ext>
    </p:extLst>
  </p:cSld>
  <p:clrMapOvr>
    <a:masterClrMapping/>
  </p:clrMapOvr>
  <p:transition>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18</a:t>
            </a:fld>
            <a:endParaRPr lang="en-GB" dirty="0">
              <a:solidFill>
                <a:schemeClr val="tx1"/>
              </a:solidFill>
            </a:endParaRPr>
          </a:p>
        </p:txBody>
      </p:sp>
      <p:sp>
        <p:nvSpPr>
          <p:cNvPr id="13" name="Text Box 8"/>
          <p:cNvSpPr txBox="1">
            <a:spLocks noChangeArrowheads="1"/>
          </p:cNvSpPr>
          <p:nvPr/>
        </p:nvSpPr>
        <p:spPr bwMode="auto">
          <a:xfrm>
            <a:off x="0" y="1696243"/>
            <a:ext cx="9144000" cy="646331"/>
          </a:xfrm>
          <a:prstGeom prst="rect">
            <a:avLst/>
          </a:prstGeom>
          <a:noFill/>
          <a:ln w="9525">
            <a:noFill/>
            <a:miter lim="800000"/>
            <a:headEnd/>
            <a:tailEnd/>
          </a:ln>
        </p:spPr>
        <p:txBody>
          <a:bodyPr>
            <a:spAutoFit/>
          </a:bodyPr>
          <a:lstStyle/>
          <a:p>
            <a:pPr algn="ctr">
              <a:spcBef>
                <a:spcPct val="50000"/>
              </a:spcBef>
            </a:pPr>
            <a:r>
              <a:rPr lang="en-US" sz="3600" b="1" dirty="0">
                <a:solidFill>
                  <a:srgbClr val="000000"/>
                </a:solidFill>
                <a:latin typeface="Times New Roman" pitchFamily="18" charset="0"/>
                <a:cs typeface="Times New Roman" pitchFamily="18" charset="0"/>
              </a:rPr>
              <a:t>Test Levels-Integrated Testing </a:t>
            </a:r>
          </a:p>
        </p:txBody>
      </p:sp>
      <p:sp>
        <p:nvSpPr>
          <p:cNvPr id="14" name="TextBox 13"/>
          <p:cNvSpPr txBox="1"/>
          <p:nvPr/>
        </p:nvSpPr>
        <p:spPr>
          <a:xfrm>
            <a:off x="357188" y="2316956"/>
            <a:ext cx="8286750" cy="3539430"/>
          </a:xfrm>
          <a:prstGeom prst="rect">
            <a:avLst/>
          </a:prstGeom>
          <a:noFill/>
        </p:spPr>
        <p:txBody>
          <a:bodyPr>
            <a:spAutoFit/>
          </a:bodyPr>
          <a:lstStyle/>
          <a:p>
            <a:pPr algn="l">
              <a:defRPr/>
            </a:pPr>
            <a:r>
              <a:rPr lang="en-US" sz="2800" b="1" dirty="0">
                <a:latin typeface="Times New Roman" pitchFamily="18" charset="0"/>
                <a:cs typeface="Times New Roman" pitchFamily="18" charset="0"/>
              </a:rPr>
              <a:t>Advantages of Incremental Testing</a:t>
            </a:r>
          </a:p>
          <a:p>
            <a:pPr algn="l">
              <a:defRPr/>
            </a:pPr>
            <a:endParaRPr lang="en-US" sz="2400" b="1" u="sng" dirty="0">
              <a:latin typeface="Times New Roman" pitchFamily="18" charset="0"/>
              <a:cs typeface="Times New Roman" pitchFamily="18" charset="0"/>
            </a:endParaRPr>
          </a:p>
          <a:p>
            <a:pPr algn="l">
              <a:tabLst>
                <a:tab pos="457200" algn="l"/>
              </a:tabLst>
              <a:defRPr/>
            </a:pPr>
            <a:r>
              <a:rPr lang="en-US" sz="2400" dirty="0">
                <a:latin typeface="Times New Roman" pitchFamily="18" charset="0"/>
                <a:cs typeface="Times New Roman" pitchFamily="18" charset="0"/>
              </a:rPr>
              <a:t>1-</a:t>
            </a:r>
            <a:r>
              <a:rPr lang="en-US" sz="1600" dirty="0">
                <a:latin typeface="Times New Roman" pitchFamily="18" charset="0"/>
                <a:cs typeface="Times New Roman" pitchFamily="18" charset="0"/>
              </a:rPr>
              <a:t>	</a:t>
            </a:r>
            <a:r>
              <a:rPr lang="en-US" sz="2400" dirty="0">
                <a:latin typeface="Times New Roman" pitchFamily="18" charset="0"/>
                <a:cs typeface="Times New Roman" pitchFamily="18" charset="0"/>
              </a:rPr>
              <a:t>Defects are found early</a:t>
            </a:r>
          </a:p>
          <a:p>
            <a:pPr algn="l">
              <a:tabLst>
                <a:tab pos="457200" algn="l"/>
              </a:tabLst>
              <a:defRPr/>
            </a:pPr>
            <a:r>
              <a:rPr lang="en-US" sz="2400" dirty="0">
                <a:latin typeface="Times New Roman" pitchFamily="18" charset="0"/>
                <a:cs typeface="Times New Roman" pitchFamily="18" charset="0"/>
              </a:rPr>
              <a:t>2-	Easy to detect Defects</a:t>
            </a:r>
          </a:p>
          <a:p>
            <a:pPr algn="l">
              <a:tabLst>
                <a:tab pos="457200" algn="l"/>
              </a:tabLst>
              <a:defRPr/>
            </a:pPr>
            <a:endParaRPr lang="en-US" sz="2400" dirty="0">
              <a:latin typeface="Times New Roman" pitchFamily="18" charset="0"/>
              <a:cs typeface="Times New Roman" pitchFamily="18" charset="0"/>
            </a:endParaRPr>
          </a:p>
          <a:p>
            <a:pPr algn="l">
              <a:tabLst>
                <a:tab pos="457200" algn="l"/>
              </a:tabLst>
              <a:defRPr/>
            </a:pPr>
            <a:r>
              <a:rPr lang="en-US" sz="2800" b="1" dirty="0">
                <a:latin typeface="Times New Roman" pitchFamily="18" charset="0"/>
                <a:cs typeface="Times New Roman" pitchFamily="18" charset="0"/>
              </a:rPr>
              <a:t>Disadvantage of Incremental Testing</a:t>
            </a:r>
          </a:p>
          <a:p>
            <a:pPr algn="l">
              <a:tabLst>
                <a:tab pos="457200" algn="l"/>
              </a:tabLst>
              <a:defRPr/>
            </a:pPr>
            <a:endParaRPr lang="en-US" sz="2400" b="1" u="sng" dirty="0">
              <a:latin typeface="Times New Roman" pitchFamily="18" charset="0"/>
              <a:cs typeface="Times New Roman" pitchFamily="18" charset="0"/>
            </a:endParaRPr>
          </a:p>
          <a:p>
            <a:pPr marL="396875" indent="-396875" algn="l">
              <a:tabLst>
                <a:tab pos="457200" algn="l"/>
              </a:tabLst>
              <a:defRPr/>
            </a:pPr>
            <a:r>
              <a:rPr lang="en-US" sz="2400" dirty="0">
                <a:latin typeface="Times New Roman" pitchFamily="18" charset="0"/>
                <a:cs typeface="Times New Roman" pitchFamily="18" charset="0"/>
              </a:rPr>
              <a:t>1-</a:t>
            </a:r>
            <a:r>
              <a:rPr lang="en-US" sz="1600" dirty="0">
                <a:latin typeface="Times New Roman" pitchFamily="18" charset="0"/>
                <a:cs typeface="Times New Roman" pitchFamily="18" charset="0"/>
              </a:rPr>
              <a:t>	</a:t>
            </a:r>
            <a:r>
              <a:rPr lang="en-US" sz="2400" dirty="0">
                <a:latin typeface="Times New Roman" pitchFamily="18" charset="0"/>
                <a:cs typeface="Times New Roman" pitchFamily="18" charset="0"/>
              </a:rPr>
              <a:t>It is time consuming as stubs and drivers have to be developed and used in the test.</a:t>
            </a:r>
          </a:p>
        </p:txBody>
      </p:sp>
    </p:spTree>
    <p:extLst>
      <p:ext uri="{BB962C8B-B14F-4D97-AF65-F5344CB8AC3E}">
        <p14:creationId xmlns:p14="http://schemas.microsoft.com/office/powerpoint/2010/main" val="2455319258"/>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 calcmode="lin" valueType="num">
                                      <p:cBhvr additive="base">
                                        <p:cTn id="13"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xEl>
                                              <p:pRg st="5" end="5"/>
                                            </p:txEl>
                                          </p:spTgt>
                                        </p:tgtEl>
                                        <p:attrNameLst>
                                          <p:attrName>style.visibility</p:attrName>
                                        </p:attrNameLst>
                                      </p:cBhvr>
                                      <p:to>
                                        <p:strVal val="visible"/>
                                      </p:to>
                                    </p:set>
                                    <p:anim calcmode="lin" valueType="num">
                                      <p:cBhvr additive="base">
                                        <p:cTn id="25"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xEl>
                                              <p:pRg st="7" end="7"/>
                                            </p:txEl>
                                          </p:spTgt>
                                        </p:tgtEl>
                                        <p:attrNameLst>
                                          <p:attrName>style.visibility</p:attrName>
                                        </p:attrNameLst>
                                      </p:cBhvr>
                                      <p:to>
                                        <p:strVal val="visible"/>
                                      </p:to>
                                    </p:set>
                                    <p:anim calcmode="lin" valueType="num">
                                      <p:cBhvr additive="base">
                                        <p:cTn id="31"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19</a:t>
            </a:fld>
            <a:endParaRPr lang="en-GB" dirty="0">
              <a:solidFill>
                <a:schemeClr val="tx1"/>
              </a:solidFill>
            </a:endParaRPr>
          </a:p>
        </p:txBody>
      </p:sp>
      <p:sp>
        <p:nvSpPr>
          <p:cNvPr id="13" name="Text Box 8"/>
          <p:cNvSpPr txBox="1">
            <a:spLocks noChangeArrowheads="1"/>
          </p:cNvSpPr>
          <p:nvPr/>
        </p:nvSpPr>
        <p:spPr bwMode="auto">
          <a:xfrm>
            <a:off x="0" y="1587599"/>
            <a:ext cx="9144000" cy="646331"/>
          </a:xfrm>
          <a:prstGeom prst="rect">
            <a:avLst/>
          </a:prstGeom>
          <a:noFill/>
          <a:ln w="9525">
            <a:noFill/>
            <a:miter lim="800000"/>
            <a:headEnd/>
            <a:tailEnd/>
          </a:ln>
        </p:spPr>
        <p:txBody>
          <a:bodyPr>
            <a:spAutoFit/>
          </a:bodyPr>
          <a:lstStyle/>
          <a:p>
            <a:pPr algn="ctr">
              <a:spcBef>
                <a:spcPct val="50000"/>
              </a:spcBef>
            </a:pPr>
            <a:r>
              <a:rPr lang="en-US" sz="3600" b="1" dirty="0">
                <a:solidFill>
                  <a:srgbClr val="000000"/>
                </a:solidFill>
                <a:latin typeface="Times New Roman" pitchFamily="18" charset="0"/>
                <a:cs typeface="Times New Roman" pitchFamily="18" charset="0"/>
              </a:rPr>
              <a:t>Test Levels-Integrated Testing </a:t>
            </a:r>
          </a:p>
        </p:txBody>
      </p:sp>
      <p:sp>
        <p:nvSpPr>
          <p:cNvPr id="14" name="TextBox 13"/>
          <p:cNvSpPr txBox="1"/>
          <p:nvPr/>
        </p:nvSpPr>
        <p:spPr>
          <a:xfrm>
            <a:off x="571500" y="2767112"/>
            <a:ext cx="7858125" cy="2739211"/>
          </a:xfrm>
          <a:prstGeom prst="rect">
            <a:avLst/>
          </a:prstGeom>
          <a:noFill/>
        </p:spPr>
        <p:txBody>
          <a:bodyPr>
            <a:spAutoFit/>
          </a:bodyPr>
          <a:lstStyle/>
          <a:p>
            <a:pPr algn="l">
              <a:defRPr/>
            </a:pPr>
            <a:r>
              <a:rPr lang="en-US" sz="2800" b="1" dirty="0">
                <a:latin typeface="Times New Roman" pitchFamily="18" charset="0"/>
                <a:cs typeface="Times New Roman" pitchFamily="18" charset="0"/>
              </a:rPr>
              <a:t>Other Possibilities in Incremental Testing</a:t>
            </a:r>
          </a:p>
          <a:p>
            <a:pPr algn="l">
              <a:defRPr/>
            </a:pPr>
            <a:endParaRPr lang="en-US" sz="2400" u="sng" dirty="0">
              <a:latin typeface="Times New Roman" pitchFamily="18" charset="0"/>
              <a:cs typeface="Times New Roman" pitchFamily="18" charset="0"/>
            </a:endParaRPr>
          </a:p>
          <a:p>
            <a:pPr marL="457200" indent="-457200" algn="l">
              <a:defRPr/>
            </a:pPr>
            <a:r>
              <a:rPr lang="en-US" sz="2400" b="1" dirty="0">
                <a:latin typeface="Times New Roman" pitchFamily="18" charset="0"/>
                <a:cs typeface="Times New Roman" pitchFamily="18" charset="0"/>
              </a:rPr>
              <a:t>1- Top-down testing: </a:t>
            </a:r>
          </a:p>
          <a:p>
            <a:pPr marL="457200" indent="-457200" algn="l">
              <a:defRPr/>
            </a:pPr>
            <a:r>
              <a:rPr lang="en-US" sz="2400" i="1" dirty="0">
                <a:latin typeface="Times New Roman" pitchFamily="18" charset="0"/>
                <a:cs typeface="Times New Roman" pitchFamily="18" charset="0"/>
              </a:rPr>
              <a:t>Takes place from top to bottom, following the control flow.</a:t>
            </a:r>
          </a:p>
          <a:p>
            <a:pPr marL="457200" indent="-457200" algn="l">
              <a:defRPr/>
            </a:pPr>
            <a:endParaRPr lang="en-US" sz="2400" dirty="0">
              <a:latin typeface="Times New Roman" pitchFamily="18" charset="0"/>
              <a:cs typeface="Times New Roman" pitchFamily="18" charset="0"/>
            </a:endParaRPr>
          </a:p>
          <a:p>
            <a:pPr marL="457200" indent="-457200" algn="l">
              <a:defRPr/>
            </a:pPr>
            <a:r>
              <a:rPr lang="en-US" sz="2400" b="1" dirty="0">
                <a:latin typeface="Times New Roman" pitchFamily="18" charset="0"/>
                <a:cs typeface="Times New Roman" pitchFamily="18" charset="0"/>
              </a:rPr>
              <a:t>2- Bottom-up testing: </a:t>
            </a:r>
          </a:p>
          <a:p>
            <a:pPr marL="457200" indent="-457200" algn="l">
              <a:defRPr/>
            </a:pPr>
            <a:r>
              <a:rPr lang="en-US" sz="2400" i="1" dirty="0">
                <a:latin typeface="Times New Roman" pitchFamily="18" charset="0"/>
                <a:cs typeface="Times New Roman" pitchFamily="18" charset="0"/>
              </a:rPr>
              <a:t>Takes place from the bottom of the control flow upwards.</a:t>
            </a:r>
          </a:p>
        </p:txBody>
      </p:sp>
    </p:spTree>
    <p:extLst>
      <p:ext uri="{BB962C8B-B14F-4D97-AF65-F5344CB8AC3E}">
        <p14:creationId xmlns:p14="http://schemas.microsoft.com/office/powerpoint/2010/main" val="3878301692"/>
      </p:ext>
    </p:extLst>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2</a:t>
            </a:fld>
            <a:endParaRPr lang="en-GB" dirty="0">
              <a:solidFill>
                <a:schemeClr val="tx1"/>
              </a:solidFill>
            </a:endParaRPr>
          </a:p>
        </p:txBody>
      </p:sp>
      <p:sp>
        <p:nvSpPr>
          <p:cNvPr id="15" name="Rectangle 14"/>
          <p:cNvSpPr/>
          <p:nvPr/>
        </p:nvSpPr>
        <p:spPr>
          <a:xfrm>
            <a:off x="642938" y="1906935"/>
            <a:ext cx="7786687" cy="5509200"/>
          </a:xfrm>
          <a:prstGeom prst="rect">
            <a:avLst/>
          </a:prstGeom>
        </p:spPr>
        <p:txBody>
          <a:bodyPr>
            <a:spAutoFit/>
          </a:bodyPr>
          <a:lstStyle/>
          <a:p>
            <a:pPr algn="just">
              <a:defRPr/>
            </a:pPr>
            <a:r>
              <a:rPr lang="en-US" sz="4000" b="1" dirty="0">
                <a:latin typeface="Times New Roman" pitchFamily="18" charset="0"/>
                <a:cs typeface="Times New Roman" pitchFamily="18" charset="0"/>
              </a:rPr>
              <a:t>Test </a:t>
            </a:r>
            <a:r>
              <a:rPr lang="en-US" sz="4000" b="1" dirty="0" smtClean="0">
                <a:latin typeface="Times New Roman" pitchFamily="18" charset="0"/>
                <a:cs typeface="Times New Roman" pitchFamily="18" charset="0"/>
              </a:rPr>
              <a:t>Scenario</a:t>
            </a:r>
            <a:endParaRPr lang="en-US" sz="3200" i="1" u="sng" dirty="0">
              <a:latin typeface="Times New Roman" pitchFamily="18" charset="0"/>
              <a:cs typeface="Times New Roman" pitchFamily="18" charset="0"/>
            </a:endParaRPr>
          </a:p>
          <a:p>
            <a:pPr algn="just">
              <a:defRPr/>
            </a:pPr>
            <a:r>
              <a:rPr lang="en-US" sz="2800" i="1" dirty="0">
                <a:latin typeface="Times New Roman" pitchFamily="18" charset="0"/>
                <a:cs typeface="Times New Roman" pitchFamily="18" charset="0"/>
              </a:rPr>
              <a:t>“It is a test procedure which specifies sequence of action for the execution of a test</a:t>
            </a:r>
            <a:r>
              <a:rPr lang="en-US" sz="2800" i="1" dirty="0" smtClean="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marL="228600" indent="-228600" algn="just">
              <a:defRPr/>
            </a:pPr>
            <a:r>
              <a:rPr lang="en-US" sz="2800" i="1" dirty="0">
                <a:latin typeface="Times New Roman" pitchFamily="18" charset="0"/>
                <a:cs typeface="Times New Roman" pitchFamily="18" charset="0"/>
              </a:rPr>
              <a:t>Test scenario is broken down into one or more</a:t>
            </a:r>
          </a:p>
          <a:p>
            <a:pPr marL="228600" indent="-228600" algn="just">
              <a:defRPr/>
            </a:pPr>
            <a:r>
              <a:rPr lang="en-US" sz="2800" i="1" dirty="0">
                <a:latin typeface="Times New Roman" pitchFamily="18" charset="0"/>
                <a:cs typeface="Times New Roman" pitchFamily="18" charset="0"/>
              </a:rPr>
              <a:t>test cases</a:t>
            </a:r>
            <a:r>
              <a:rPr lang="en-US" sz="2800" i="1" dirty="0" smtClean="0">
                <a:latin typeface="Times New Roman" pitchFamily="18" charset="0"/>
                <a:cs typeface="Times New Roman" pitchFamily="18" charset="0"/>
              </a:rPr>
              <a:t>.</a:t>
            </a:r>
          </a:p>
          <a:p>
            <a:pPr marL="228600" indent="-228600" algn="just">
              <a:defRPr/>
            </a:pPr>
            <a:r>
              <a:rPr lang="en-US" sz="2800" b="1" i="1" dirty="0" smtClean="0">
                <a:latin typeface="Times New Roman" pitchFamily="18" charset="0"/>
                <a:cs typeface="Times New Roman" pitchFamily="18" charset="0"/>
              </a:rPr>
              <a:t>Example</a:t>
            </a:r>
            <a:r>
              <a:rPr lang="en-US" sz="2800" i="1" dirty="0" smtClean="0">
                <a:latin typeface="Times New Roman" pitchFamily="18" charset="0"/>
                <a:cs typeface="Times New Roman" pitchFamily="18" charset="0"/>
              </a:rPr>
              <a:t>:</a:t>
            </a:r>
          </a:p>
          <a:p>
            <a:pPr marL="228600" indent="-228600" algn="just">
              <a:defRPr/>
            </a:pPr>
            <a:r>
              <a:rPr lang="en-US" sz="2800" i="1" dirty="0" smtClean="0">
                <a:latin typeface="Times New Roman" pitchFamily="18" charset="0"/>
                <a:cs typeface="Times New Roman" pitchFamily="18" charset="0"/>
              </a:rPr>
              <a:t>verifying that a user is able to manage his e-mail inbox such as view all messages, send a message, manage folders, logout..etc with a valid user login and password</a:t>
            </a:r>
          </a:p>
          <a:p>
            <a:pPr marL="228600" indent="-228600" algn="just">
              <a:defRPr/>
            </a:pPr>
            <a:endParaRPr lang="en-US" sz="3200" i="1" dirty="0">
              <a:latin typeface="Times New Roman" pitchFamily="18" charset="0"/>
              <a:cs typeface="Times New Roman" pitchFamily="18" charset="0"/>
            </a:endParaRPr>
          </a:p>
          <a:p>
            <a:pPr algn="just">
              <a:defRPr/>
            </a:pPr>
            <a:endParaRPr lang="en-US" sz="2800" i="1" dirty="0">
              <a:latin typeface="Times New Roman" pitchFamily="18" charset="0"/>
              <a:cs typeface="Times New Roman" pitchFamily="18" charset="0"/>
            </a:endParaRPr>
          </a:p>
        </p:txBody>
      </p:sp>
    </p:spTree>
    <p:extLst>
      <p:ext uri="{BB962C8B-B14F-4D97-AF65-F5344CB8AC3E}">
        <p14:creationId xmlns:p14="http://schemas.microsoft.com/office/powerpoint/2010/main" val="2503892355"/>
      </p:ext>
    </p:extLst>
  </p:cSld>
  <p:clrMapOvr>
    <a:masterClrMapping/>
  </p:clrMapOvr>
  <p:transition>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20</a:t>
            </a:fld>
            <a:endParaRPr lang="en-GB" dirty="0">
              <a:solidFill>
                <a:schemeClr val="tx1"/>
              </a:solidFill>
            </a:endParaRPr>
          </a:p>
        </p:txBody>
      </p:sp>
      <p:sp>
        <p:nvSpPr>
          <p:cNvPr id="13" name="Text Box 8"/>
          <p:cNvSpPr txBox="1">
            <a:spLocks noChangeArrowheads="1"/>
          </p:cNvSpPr>
          <p:nvPr/>
        </p:nvSpPr>
        <p:spPr bwMode="auto">
          <a:xfrm>
            <a:off x="0" y="1392957"/>
            <a:ext cx="9144000" cy="584775"/>
          </a:xfrm>
          <a:prstGeom prst="rect">
            <a:avLst/>
          </a:prstGeom>
          <a:noFill/>
          <a:ln w="9525">
            <a:noFill/>
            <a:miter lim="800000"/>
            <a:headEnd/>
            <a:tailEnd/>
          </a:ln>
        </p:spPr>
        <p:txBody>
          <a:bodyPr>
            <a:spAutoFit/>
          </a:bodyPr>
          <a:lstStyle/>
          <a:p>
            <a:pPr algn="ctr">
              <a:spcBef>
                <a:spcPct val="50000"/>
              </a:spcBef>
            </a:pPr>
            <a:r>
              <a:rPr lang="en-US" sz="3200" b="1" dirty="0">
                <a:solidFill>
                  <a:srgbClr val="000000"/>
                </a:solidFill>
                <a:latin typeface="Times New Roman" pitchFamily="18" charset="0"/>
                <a:cs typeface="Times New Roman" pitchFamily="18" charset="0"/>
              </a:rPr>
              <a:t>Test Levels-Integrated Testing </a:t>
            </a:r>
          </a:p>
        </p:txBody>
      </p:sp>
      <p:sp>
        <p:nvSpPr>
          <p:cNvPr id="14" name="Rectangle 7"/>
          <p:cNvSpPr>
            <a:spLocks noChangeArrowheads="1"/>
          </p:cNvSpPr>
          <p:nvPr/>
        </p:nvSpPr>
        <p:spPr bwMode="auto">
          <a:xfrm>
            <a:off x="285750" y="2000969"/>
            <a:ext cx="8501063" cy="4524375"/>
          </a:xfrm>
          <a:prstGeom prst="rect">
            <a:avLst/>
          </a:prstGeom>
          <a:noFill/>
          <a:ln w="9525">
            <a:noFill/>
            <a:miter lim="800000"/>
            <a:headEnd/>
            <a:tailEnd/>
          </a:ln>
        </p:spPr>
        <p:txBody>
          <a:bodyPr>
            <a:spAutoFit/>
          </a:bodyPr>
          <a:lstStyle/>
          <a:p>
            <a:r>
              <a:rPr lang="en-US" sz="2400" b="1" u="sng" dirty="0"/>
              <a:t>Example of Yahoo Mail (Top-down Approach)</a:t>
            </a:r>
          </a:p>
          <a:p>
            <a:pPr algn="ctr"/>
            <a:r>
              <a:rPr lang="en-US" sz="2400" dirty="0"/>
              <a:t>Creating an account  </a:t>
            </a:r>
          </a:p>
          <a:p>
            <a:pPr algn="ctr"/>
            <a:endParaRPr lang="en-US" sz="2400" dirty="0"/>
          </a:p>
          <a:p>
            <a:pPr algn="ctr"/>
            <a:r>
              <a:rPr lang="en-US" sz="2400" dirty="0"/>
              <a:t>Logging into account</a:t>
            </a:r>
          </a:p>
          <a:p>
            <a:pPr algn="ctr"/>
            <a:endParaRPr lang="en-US" sz="2400" dirty="0"/>
          </a:p>
          <a:p>
            <a:pPr algn="ctr"/>
            <a:r>
              <a:rPr lang="en-US" sz="2400" dirty="0"/>
              <a:t>Clicking on Compose</a:t>
            </a:r>
          </a:p>
          <a:p>
            <a:pPr algn="ctr"/>
            <a:endParaRPr lang="en-US" sz="2400" dirty="0"/>
          </a:p>
          <a:p>
            <a:pPr algn="ctr"/>
            <a:r>
              <a:rPr lang="en-US" sz="2400" dirty="0"/>
              <a:t>Typing email and do formatting</a:t>
            </a:r>
          </a:p>
          <a:p>
            <a:pPr algn="ctr"/>
            <a:endParaRPr lang="en-US" sz="2400" dirty="0"/>
          </a:p>
          <a:p>
            <a:pPr algn="ctr"/>
            <a:r>
              <a:rPr lang="en-US" sz="2400" dirty="0"/>
              <a:t>Clicking on options</a:t>
            </a:r>
          </a:p>
          <a:p>
            <a:pPr algn="ctr"/>
            <a:endParaRPr lang="en-US" sz="2400" dirty="0"/>
          </a:p>
          <a:p>
            <a:pPr algn="ctr"/>
            <a:r>
              <a:rPr lang="en-US" sz="2400" dirty="0"/>
              <a:t>Clicking on send</a:t>
            </a:r>
            <a:endParaRPr lang="en-US" sz="2000" dirty="0"/>
          </a:p>
        </p:txBody>
      </p:sp>
      <p:cxnSp>
        <p:nvCxnSpPr>
          <p:cNvPr id="15" name="Straight Arrow Connector 14"/>
          <p:cNvCxnSpPr/>
          <p:nvPr/>
        </p:nvCxnSpPr>
        <p:spPr>
          <a:xfrm rot="5400000">
            <a:off x="4178300" y="2962151"/>
            <a:ext cx="50006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4178746" y="3682231"/>
            <a:ext cx="50006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4178746" y="4474319"/>
            <a:ext cx="50006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4178746" y="5194399"/>
            <a:ext cx="50006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4178746" y="5910486"/>
            <a:ext cx="50006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018914"/>
      </p:ext>
    </p:extLst>
  </p:cSld>
  <p:clrMapOvr>
    <a:masterClrMapping/>
  </p:clrMapOvr>
  <p:transition>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21</a:t>
            </a:fld>
            <a:endParaRPr lang="en-GB" dirty="0">
              <a:solidFill>
                <a:schemeClr val="tx1"/>
              </a:solidFill>
            </a:endParaRPr>
          </a:p>
        </p:txBody>
      </p:sp>
      <p:sp>
        <p:nvSpPr>
          <p:cNvPr id="13" name="Text Box 8"/>
          <p:cNvSpPr txBox="1">
            <a:spLocks noChangeArrowheads="1"/>
          </p:cNvSpPr>
          <p:nvPr/>
        </p:nvSpPr>
        <p:spPr bwMode="auto">
          <a:xfrm>
            <a:off x="0" y="1665312"/>
            <a:ext cx="9144000" cy="584775"/>
          </a:xfrm>
          <a:prstGeom prst="rect">
            <a:avLst/>
          </a:prstGeom>
          <a:noFill/>
          <a:ln w="9525">
            <a:noFill/>
            <a:miter lim="800000"/>
            <a:headEnd/>
            <a:tailEnd/>
          </a:ln>
        </p:spPr>
        <p:txBody>
          <a:bodyPr>
            <a:spAutoFit/>
          </a:bodyPr>
          <a:lstStyle/>
          <a:p>
            <a:pPr algn="ctr">
              <a:spcBef>
                <a:spcPct val="50000"/>
              </a:spcBef>
            </a:pPr>
            <a:r>
              <a:rPr lang="en-US" sz="3200" b="1" dirty="0">
                <a:solidFill>
                  <a:srgbClr val="000000"/>
                </a:solidFill>
                <a:latin typeface="Times New Roman" pitchFamily="18" charset="0"/>
                <a:cs typeface="Times New Roman" pitchFamily="18" charset="0"/>
              </a:rPr>
              <a:t>Test Levels-Integrated Testing  </a:t>
            </a:r>
          </a:p>
        </p:txBody>
      </p:sp>
      <p:sp>
        <p:nvSpPr>
          <p:cNvPr id="14" name="Rectangle 4"/>
          <p:cNvSpPr>
            <a:spLocks noChangeArrowheads="1"/>
          </p:cNvSpPr>
          <p:nvPr/>
        </p:nvSpPr>
        <p:spPr bwMode="auto">
          <a:xfrm>
            <a:off x="285750" y="3348062"/>
            <a:ext cx="4286250" cy="2246313"/>
          </a:xfrm>
          <a:prstGeom prst="rect">
            <a:avLst/>
          </a:prstGeom>
          <a:noFill/>
          <a:ln w="9525">
            <a:noFill/>
            <a:miter lim="800000"/>
            <a:headEnd/>
            <a:tailEnd/>
          </a:ln>
        </p:spPr>
        <p:txBody>
          <a:bodyPr anchor="ctr">
            <a:spAutoFit/>
          </a:bodyPr>
          <a:lstStyle/>
          <a:p>
            <a:pPr algn="l" eaLnBrk="0" hangingPunct="0">
              <a:buFont typeface="Wingdings" pitchFamily="2" charset="2"/>
              <a:buChar char="ü"/>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800" dirty="0">
                <a:latin typeface="Times New Roman" pitchFamily="18" charset="0"/>
                <a:cs typeface="Times New Roman" pitchFamily="18" charset="0"/>
              </a:rPr>
              <a:t>usability testing</a:t>
            </a:r>
          </a:p>
          <a:p>
            <a:pPr algn="l" eaLnBrk="0" hangingPunct="0">
              <a:buFont typeface="Wingdings" pitchFamily="2" charset="2"/>
              <a:buChar char="ü"/>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800" dirty="0">
                <a:latin typeface="Times New Roman" pitchFamily="18" charset="0"/>
                <a:cs typeface="Times New Roman" pitchFamily="18" charset="0"/>
              </a:rPr>
              <a:t>functionality testing</a:t>
            </a:r>
          </a:p>
          <a:p>
            <a:pPr algn="l" eaLnBrk="0" hangingPunct="0">
              <a:buFont typeface="Wingdings" pitchFamily="2" charset="2"/>
              <a:buChar char="ü"/>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800" dirty="0">
                <a:latin typeface="Times New Roman" pitchFamily="18" charset="0"/>
                <a:cs typeface="Times New Roman" pitchFamily="18" charset="0"/>
              </a:rPr>
              <a:t>non-functionality testing</a:t>
            </a:r>
          </a:p>
          <a:p>
            <a:pPr algn="l" eaLnBrk="0" hangingPunct="0">
              <a:buFont typeface="Wingdings" pitchFamily="2" charset="2"/>
              <a:buChar char="ü"/>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800" dirty="0">
                <a:latin typeface="Times New Roman" pitchFamily="18" charset="0"/>
                <a:cs typeface="Times New Roman" pitchFamily="18" charset="0"/>
              </a:rPr>
              <a:t>performance testing</a:t>
            </a:r>
          </a:p>
          <a:p>
            <a:pPr algn="l" eaLnBrk="0" hangingPunct="0">
              <a:buFont typeface="Wingdings" pitchFamily="2" charset="2"/>
              <a:buChar char="ü"/>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800" dirty="0">
                <a:latin typeface="Times New Roman" pitchFamily="18" charset="0"/>
                <a:cs typeface="Times New Roman" pitchFamily="18" charset="0"/>
              </a:rPr>
              <a:t>security </a:t>
            </a:r>
            <a:r>
              <a:rPr lang="en-US" sz="2800" dirty="0" smtClean="0">
                <a:latin typeface="Times New Roman" pitchFamily="18" charset="0"/>
                <a:cs typeface="Times New Roman" pitchFamily="18" charset="0"/>
              </a:rPr>
              <a:t>testing</a:t>
            </a:r>
            <a:endParaRPr lang="en-US" sz="5400" dirty="0">
              <a:latin typeface="Times New Roman" pitchFamily="18" charset="0"/>
              <a:cs typeface="Times New Roman" pitchFamily="18" charset="0"/>
            </a:endParaRPr>
          </a:p>
        </p:txBody>
      </p:sp>
      <p:sp>
        <p:nvSpPr>
          <p:cNvPr id="15" name="Rectangle 5"/>
          <p:cNvSpPr>
            <a:spLocks noChangeArrowheads="1"/>
          </p:cNvSpPr>
          <p:nvPr/>
        </p:nvSpPr>
        <p:spPr bwMode="auto">
          <a:xfrm>
            <a:off x="4929188" y="3190900"/>
            <a:ext cx="3571875" cy="3046412"/>
          </a:xfrm>
          <a:prstGeom prst="rect">
            <a:avLst/>
          </a:prstGeom>
          <a:noFill/>
          <a:ln w="9525">
            <a:noFill/>
            <a:miter lim="800000"/>
            <a:headEnd/>
            <a:tailEnd/>
          </a:ln>
        </p:spPr>
        <p:txBody>
          <a:bodyPr anchor="ctr">
            <a:spAutoFit/>
          </a:bodyPr>
          <a:lstStyle/>
          <a:p>
            <a:pPr algn="l" eaLnBrk="0" hangingPunct="0">
              <a:buFont typeface="Wingdings" pitchFamily="2" charset="2"/>
              <a:buChar char="ü"/>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a:ea typeface="Times New Roman" pitchFamily="18" charset="0"/>
                <a:cs typeface="Courier New" pitchFamily="49" charset="0"/>
              </a:rPr>
              <a:t>GUI software testing</a:t>
            </a:r>
          </a:p>
          <a:p>
            <a:pPr algn="l" eaLnBrk="0" hangingPunct="0">
              <a:buFont typeface="Wingdings" pitchFamily="2" charset="2"/>
              <a:buChar char="ü"/>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a:ea typeface="Times New Roman" pitchFamily="18" charset="0"/>
                <a:cs typeface="Courier New" pitchFamily="49" charset="0"/>
              </a:rPr>
              <a:t>Compatibility testing</a:t>
            </a:r>
          </a:p>
          <a:p>
            <a:pPr algn="l" eaLnBrk="0" hangingPunct="0">
              <a:buFont typeface="Wingdings" pitchFamily="2" charset="2"/>
              <a:buChar char="ü"/>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a:ea typeface="Times New Roman" pitchFamily="18" charset="0"/>
                <a:cs typeface="Courier New" pitchFamily="49" charset="0"/>
              </a:rPr>
              <a:t>Error handling testing</a:t>
            </a:r>
          </a:p>
          <a:p>
            <a:pPr algn="l" eaLnBrk="0" hangingPunct="0">
              <a:buFont typeface="Wingdings" pitchFamily="2" charset="2"/>
              <a:buChar char="ü"/>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a:ea typeface="Times New Roman" pitchFamily="18" charset="0"/>
                <a:cs typeface="Courier New" pitchFamily="49" charset="0"/>
              </a:rPr>
              <a:t>Load testing</a:t>
            </a:r>
          </a:p>
          <a:p>
            <a:pPr algn="l" eaLnBrk="0" hangingPunct="0">
              <a:buFont typeface="Wingdings" pitchFamily="2" charset="2"/>
              <a:buChar char="ü"/>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a:ea typeface="Times New Roman" pitchFamily="18" charset="0"/>
                <a:cs typeface="Courier New" pitchFamily="49" charset="0"/>
              </a:rPr>
              <a:t>Volume testing</a:t>
            </a:r>
          </a:p>
          <a:p>
            <a:pPr algn="l" eaLnBrk="0" hangingPunct="0">
              <a:buFont typeface="Wingdings" pitchFamily="2" charset="2"/>
              <a:buChar char="ü"/>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a:ea typeface="Times New Roman" pitchFamily="18" charset="0"/>
                <a:cs typeface="Courier New" pitchFamily="49" charset="0"/>
              </a:rPr>
              <a:t>Stress testing</a:t>
            </a:r>
          </a:p>
          <a:p>
            <a:pPr algn="l" eaLnBrk="0" hangingPunct="0">
              <a:buFont typeface="Wingdings" pitchFamily="2" charset="2"/>
              <a:buChar char="ü"/>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a:ea typeface="Times New Roman" pitchFamily="18" charset="0"/>
                <a:cs typeface="Courier New" pitchFamily="49" charset="0"/>
              </a:rPr>
              <a:t>User help testing</a:t>
            </a:r>
          </a:p>
          <a:p>
            <a:pPr algn="l" eaLnBrk="0" hangingPunct="0">
              <a:buFont typeface="Wingdings" pitchFamily="2" charset="2"/>
              <a:buChar char="ü"/>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a:ea typeface="Times New Roman" pitchFamily="18" charset="0"/>
                <a:cs typeface="Courier New" pitchFamily="49" charset="0"/>
              </a:rPr>
              <a:t>Capacity testing</a:t>
            </a:r>
          </a:p>
        </p:txBody>
      </p:sp>
      <p:sp>
        <p:nvSpPr>
          <p:cNvPr id="16" name="TextBox 9"/>
          <p:cNvSpPr txBox="1">
            <a:spLocks noChangeArrowheads="1"/>
          </p:cNvSpPr>
          <p:nvPr/>
        </p:nvSpPr>
        <p:spPr bwMode="auto">
          <a:xfrm>
            <a:off x="428625" y="2236812"/>
            <a:ext cx="8001000" cy="830263"/>
          </a:xfrm>
          <a:prstGeom prst="rect">
            <a:avLst/>
          </a:prstGeom>
          <a:noFill/>
          <a:ln w="9525">
            <a:noFill/>
            <a:miter lim="800000"/>
            <a:headEnd/>
            <a:tailEnd/>
          </a:ln>
        </p:spPr>
        <p:txBody>
          <a:bodyPr>
            <a:spAutoFit/>
          </a:bodyPr>
          <a:lstStyle/>
          <a:p>
            <a:pPr algn="ctr"/>
            <a:r>
              <a:rPr lang="en-US" sz="2400" b="1" u="sng" dirty="0"/>
              <a:t>Software engineer/testers are responsible to perform the </a:t>
            </a:r>
            <a:r>
              <a:rPr lang="en-US" sz="2400" b="1" u="sng"/>
              <a:t>following </a:t>
            </a:r>
            <a:r>
              <a:rPr lang="en-US" sz="2400" b="1" u="sng" smtClean="0"/>
              <a:t>testing</a:t>
            </a:r>
            <a:endParaRPr lang="en-US" sz="2400" b="1" u="sng" dirty="0"/>
          </a:p>
        </p:txBody>
      </p:sp>
    </p:spTree>
    <p:extLst>
      <p:ext uri="{BB962C8B-B14F-4D97-AF65-F5344CB8AC3E}">
        <p14:creationId xmlns:p14="http://schemas.microsoft.com/office/powerpoint/2010/main" val="1517608349"/>
      </p:ext>
    </p:extLst>
  </p:cSld>
  <p:clrMapOvr>
    <a:masterClrMapping/>
  </p:clrMapOvr>
  <p:transition>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22</a:t>
            </a:fld>
            <a:endParaRPr lang="en-GB" dirty="0">
              <a:solidFill>
                <a:schemeClr val="tx1"/>
              </a:solidFill>
            </a:endParaRPr>
          </a:p>
        </p:txBody>
      </p:sp>
      <p:sp>
        <p:nvSpPr>
          <p:cNvPr id="14" name="TextBox 10"/>
          <p:cNvSpPr txBox="1">
            <a:spLocks noChangeArrowheads="1"/>
          </p:cNvSpPr>
          <p:nvPr/>
        </p:nvSpPr>
        <p:spPr bwMode="auto">
          <a:xfrm>
            <a:off x="285750" y="1772816"/>
            <a:ext cx="8429625" cy="1754326"/>
          </a:xfrm>
          <a:prstGeom prst="rect">
            <a:avLst/>
          </a:prstGeom>
          <a:noFill/>
          <a:ln w="9525">
            <a:noFill/>
            <a:miter lim="800000"/>
            <a:headEnd/>
            <a:tailEnd/>
          </a:ln>
        </p:spPr>
        <p:txBody>
          <a:bodyPr>
            <a:spAutoFit/>
          </a:bodyPr>
          <a:lstStyle/>
          <a:p>
            <a:pPr algn="just"/>
            <a:r>
              <a:rPr lang="en-US" sz="3600" b="1" dirty="0"/>
              <a:t>Requirement</a:t>
            </a:r>
          </a:p>
          <a:p>
            <a:pPr algn="just"/>
            <a:endParaRPr lang="en-US" sz="2400" dirty="0"/>
          </a:p>
          <a:p>
            <a:pPr algn="just"/>
            <a:r>
              <a:rPr lang="en-US" sz="2400" i="1" dirty="0"/>
              <a:t>A condition or capability needed by a user to solve a problem or achieve an objective that must be met.</a:t>
            </a:r>
          </a:p>
        </p:txBody>
      </p:sp>
    </p:spTree>
    <p:extLst>
      <p:ext uri="{BB962C8B-B14F-4D97-AF65-F5344CB8AC3E}">
        <p14:creationId xmlns:p14="http://schemas.microsoft.com/office/powerpoint/2010/main" val="4234322609"/>
      </p:ext>
    </p:extLst>
  </p:cSld>
  <p:clrMapOvr>
    <a:masterClrMapping/>
  </p:clrMapOvr>
  <p:transition>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23</a:t>
            </a:fld>
            <a:endParaRPr lang="en-GB" dirty="0">
              <a:solidFill>
                <a:schemeClr val="tx1"/>
              </a:solidFill>
            </a:endParaRPr>
          </a:p>
        </p:txBody>
      </p:sp>
      <p:sp>
        <p:nvSpPr>
          <p:cNvPr id="17" name="Text Box 8"/>
          <p:cNvSpPr txBox="1">
            <a:spLocks noChangeArrowheads="1"/>
          </p:cNvSpPr>
          <p:nvPr/>
        </p:nvSpPr>
        <p:spPr bwMode="auto">
          <a:xfrm>
            <a:off x="0" y="1675730"/>
            <a:ext cx="9144000" cy="646331"/>
          </a:xfrm>
          <a:prstGeom prst="rect">
            <a:avLst/>
          </a:prstGeom>
          <a:noFill/>
          <a:ln w="9525">
            <a:noFill/>
            <a:miter lim="800000"/>
            <a:headEnd/>
            <a:tailEnd/>
          </a:ln>
        </p:spPr>
        <p:txBody>
          <a:bodyPr>
            <a:spAutoFit/>
          </a:bodyPr>
          <a:lstStyle/>
          <a:p>
            <a:pPr algn="ctr">
              <a:spcBef>
                <a:spcPct val="50000"/>
              </a:spcBef>
            </a:pPr>
            <a:r>
              <a:rPr lang="en-US" sz="3600" b="1" dirty="0">
                <a:solidFill>
                  <a:srgbClr val="000000"/>
                </a:solidFill>
                <a:latin typeface="Times New Roman" pitchFamily="18" charset="0"/>
                <a:cs typeface="Times New Roman" pitchFamily="18" charset="0"/>
              </a:rPr>
              <a:t>Test Levels-System Testing  </a:t>
            </a:r>
          </a:p>
        </p:txBody>
      </p:sp>
      <p:sp>
        <p:nvSpPr>
          <p:cNvPr id="18" name="TextBox 17"/>
          <p:cNvSpPr txBox="1"/>
          <p:nvPr/>
        </p:nvSpPr>
        <p:spPr>
          <a:xfrm>
            <a:off x="285750" y="2532980"/>
            <a:ext cx="8429625" cy="3416300"/>
          </a:xfrm>
          <a:prstGeom prst="rect">
            <a:avLst/>
          </a:prstGeom>
          <a:noFill/>
        </p:spPr>
        <p:txBody>
          <a:bodyPr>
            <a:spAutoFit/>
          </a:bodyPr>
          <a:lstStyle/>
          <a:p>
            <a:pPr algn="just">
              <a:defRPr/>
            </a:pPr>
            <a:r>
              <a:rPr lang="en-US" sz="2400" b="1" dirty="0"/>
              <a:t>System Testing</a:t>
            </a:r>
          </a:p>
          <a:p>
            <a:pPr algn="just">
              <a:defRPr/>
            </a:pPr>
            <a:endParaRPr lang="en-US" sz="2400" dirty="0"/>
          </a:p>
          <a:p>
            <a:pPr algn="just">
              <a:defRPr/>
            </a:pPr>
            <a:r>
              <a:rPr lang="en-US" sz="2400" i="1" dirty="0"/>
              <a:t>“The process of testing an integrated system to verify that it meets specified requirements.”</a:t>
            </a:r>
          </a:p>
          <a:p>
            <a:pPr algn="just">
              <a:defRPr/>
            </a:pPr>
            <a:endParaRPr lang="en-US" sz="2400" dirty="0"/>
          </a:p>
          <a:p>
            <a:pPr marL="457200" indent="-457200" algn="just">
              <a:buFont typeface="+mj-lt"/>
              <a:buAutoNum type="arabicPeriod"/>
              <a:defRPr/>
            </a:pPr>
            <a:r>
              <a:rPr lang="en-US" sz="2400" dirty="0"/>
              <a:t>It concerned with </a:t>
            </a:r>
            <a:r>
              <a:rPr lang="en-US" sz="2400"/>
              <a:t>the </a:t>
            </a:r>
            <a:r>
              <a:rPr lang="en-US" sz="2400" smtClean="0"/>
              <a:t>behavior </a:t>
            </a:r>
            <a:r>
              <a:rPr lang="en-US" sz="2400" dirty="0"/>
              <a:t>of the whole system.</a:t>
            </a:r>
          </a:p>
          <a:p>
            <a:pPr marL="457200" indent="-457200" algn="just">
              <a:buFont typeface="+mj-lt"/>
              <a:buAutoNum type="arabicPeriod"/>
              <a:defRPr/>
            </a:pPr>
            <a:r>
              <a:rPr lang="en-US" sz="2400" dirty="0"/>
              <a:t>It is most often the final test to verify that the system to be delivered meets the specification.</a:t>
            </a:r>
          </a:p>
          <a:p>
            <a:pPr marL="457200" indent="-457200" algn="just">
              <a:buFont typeface="+mj-lt"/>
              <a:buAutoNum type="arabicPeriod"/>
              <a:defRPr/>
            </a:pPr>
            <a:r>
              <a:rPr lang="en-US" sz="2400" dirty="0"/>
              <a:t>Its purpose is to find as many defects as possible.</a:t>
            </a:r>
          </a:p>
        </p:txBody>
      </p:sp>
    </p:spTree>
    <p:extLst>
      <p:ext uri="{BB962C8B-B14F-4D97-AF65-F5344CB8AC3E}">
        <p14:creationId xmlns:p14="http://schemas.microsoft.com/office/powerpoint/2010/main" val="3053025340"/>
      </p:ext>
    </p:extLst>
  </p:cSld>
  <p:clrMapOvr>
    <a:masterClrMapping/>
  </p:clrMapOvr>
  <p:transition>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24</a:t>
            </a:fld>
            <a:endParaRPr lang="en-GB" dirty="0">
              <a:solidFill>
                <a:schemeClr val="tx1"/>
              </a:solidFill>
            </a:endParaRPr>
          </a:p>
        </p:txBody>
      </p:sp>
      <p:sp>
        <p:nvSpPr>
          <p:cNvPr id="13" name="Text Box 8"/>
          <p:cNvSpPr txBox="1">
            <a:spLocks noChangeArrowheads="1"/>
          </p:cNvSpPr>
          <p:nvPr/>
        </p:nvSpPr>
        <p:spPr bwMode="auto">
          <a:xfrm>
            <a:off x="0" y="1526877"/>
            <a:ext cx="9144000" cy="646331"/>
          </a:xfrm>
          <a:prstGeom prst="rect">
            <a:avLst/>
          </a:prstGeom>
          <a:noFill/>
          <a:ln w="9525">
            <a:noFill/>
            <a:miter lim="800000"/>
            <a:headEnd/>
            <a:tailEnd/>
          </a:ln>
        </p:spPr>
        <p:txBody>
          <a:bodyPr>
            <a:spAutoFit/>
          </a:bodyPr>
          <a:lstStyle/>
          <a:p>
            <a:pPr algn="ctr">
              <a:spcBef>
                <a:spcPct val="50000"/>
              </a:spcBef>
            </a:pPr>
            <a:r>
              <a:rPr lang="en-US" sz="3600" b="1" dirty="0">
                <a:solidFill>
                  <a:srgbClr val="000000"/>
                </a:solidFill>
                <a:latin typeface="Times New Roman" pitchFamily="18" charset="0"/>
                <a:cs typeface="Times New Roman" pitchFamily="18" charset="0"/>
              </a:rPr>
              <a:t>Test </a:t>
            </a:r>
            <a:r>
              <a:rPr lang="en-US" sz="3600" b="1" dirty="0" smtClean="0">
                <a:solidFill>
                  <a:srgbClr val="000000"/>
                </a:solidFill>
                <a:latin typeface="Times New Roman" pitchFamily="18" charset="0"/>
                <a:cs typeface="Times New Roman" pitchFamily="18" charset="0"/>
              </a:rPr>
              <a:t>Levels-System </a:t>
            </a:r>
            <a:r>
              <a:rPr lang="en-US" sz="3600" b="1" dirty="0">
                <a:solidFill>
                  <a:srgbClr val="000000"/>
                </a:solidFill>
                <a:latin typeface="Times New Roman" pitchFamily="18" charset="0"/>
                <a:cs typeface="Times New Roman" pitchFamily="18" charset="0"/>
              </a:rPr>
              <a:t>Testing  </a:t>
            </a:r>
          </a:p>
        </p:txBody>
      </p:sp>
      <p:sp>
        <p:nvSpPr>
          <p:cNvPr id="14" name="TextBox 6"/>
          <p:cNvSpPr txBox="1">
            <a:spLocks noChangeArrowheads="1"/>
          </p:cNvSpPr>
          <p:nvPr/>
        </p:nvSpPr>
        <p:spPr bwMode="auto">
          <a:xfrm>
            <a:off x="214313" y="2132856"/>
            <a:ext cx="8572500" cy="4401205"/>
          </a:xfrm>
          <a:prstGeom prst="rect">
            <a:avLst/>
          </a:prstGeom>
          <a:noFill/>
          <a:ln w="9525">
            <a:noFill/>
            <a:miter lim="800000"/>
            <a:headEnd/>
            <a:tailEnd/>
          </a:ln>
        </p:spPr>
        <p:txBody>
          <a:bodyPr>
            <a:spAutoFit/>
          </a:bodyPr>
          <a:lstStyle/>
          <a:p>
            <a:pPr algn="l"/>
            <a:r>
              <a:rPr lang="en-US" sz="2400" b="1" dirty="0">
                <a:latin typeface="Times New Roman" pitchFamily="18" charset="0"/>
                <a:cs typeface="Times New Roman" pitchFamily="18" charset="0"/>
              </a:rPr>
              <a:t>System testing should investigate:</a:t>
            </a:r>
          </a:p>
          <a:p>
            <a:pPr algn="l"/>
            <a:r>
              <a:rPr lang="en-US" sz="2400" b="1" dirty="0" smtClean="0">
                <a:latin typeface="Times New Roman" pitchFamily="18" charset="0"/>
                <a:cs typeface="Times New Roman" pitchFamily="18" charset="0"/>
              </a:rPr>
              <a:t>Functional </a:t>
            </a:r>
            <a:r>
              <a:rPr lang="en-US" sz="2400" b="1" dirty="0">
                <a:latin typeface="Times New Roman" pitchFamily="18" charset="0"/>
                <a:cs typeface="Times New Roman" pitchFamily="18" charset="0"/>
              </a:rPr>
              <a:t>Requirements</a:t>
            </a:r>
          </a:p>
          <a:p>
            <a:pPr algn="l"/>
            <a:r>
              <a:rPr lang="en-US" sz="2400" dirty="0">
                <a:latin typeface="Times New Roman" pitchFamily="18" charset="0"/>
                <a:cs typeface="Times New Roman" pitchFamily="18" charset="0"/>
              </a:rPr>
              <a:t>A requirement that a component or system must perform </a:t>
            </a:r>
            <a:r>
              <a:rPr lang="en-US" sz="2400" dirty="0" err="1">
                <a:latin typeface="Times New Roman" pitchFamily="18" charset="0"/>
                <a:cs typeface="Times New Roman" pitchFamily="18" charset="0"/>
              </a:rPr>
              <a:t>i.e</a:t>
            </a:r>
            <a:r>
              <a:rPr lang="en-US" sz="2400" dirty="0">
                <a:latin typeface="Times New Roman" pitchFamily="18" charset="0"/>
                <a:cs typeface="Times New Roman" pitchFamily="18" charset="0"/>
              </a:rPr>
              <a:t> interoperability, security, accuracy and compliance.</a:t>
            </a:r>
          </a:p>
          <a:p>
            <a:pPr algn="l"/>
            <a:r>
              <a:rPr lang="en-US" sz="2400" b="1" dirty="0" smtClean="0">
                <a:latin typeface="Times New Roman" pitchFamily="18" charset="0"/>
                <a:cs typeface="Times New Roman" pitchFamily="18" charset="0"/>
              </a:rPr>
              <a:t>Non-Functional </a:t>
            </a:r>
            <a:r>
              <a:rPr lang="en-US" sz="2400" b="1" dirty="0">
                <a:latin typeface="Times New Roman" pitchFamily="18" charset="0"/>
                <a:cs typeface="Times New Roman" pitchFamily="18" charset="0"/>
              </a:rPr>
              <a:t>Requirements</a:t>
            </a:r>
          </a:p>
          <a:p>
            <a:pPr algn="l"/>
            <a:r>
              <a:rPr lang="en-US" sz="2400" dirty="0">
                <a:latin typeface="Times New Roman" pitchFamily="18" charset="0"/>
                <a:cs typeface="Times New Roman" pitchFamily="18" charset="0"/>
              </a:rPr>
              <a:t>Requirement that does not relate the functionality, but to attributes of such as:</a:t>
            </a:r>
          </a:p>
          <a:p>
            <a:pPr algn="l">
              <a:buFont typeface="Wingdings" pitchFamily="2" charset="2"/>
              <a:buChar char="ü"/>
            </a:pPr>
            <a:r>
              <a:rPr lang="en-US" sz="2400" dirty="0">
                <a:latin typeface="Times New Roman" pitchFamily="18" charset="0"/>
                <a:cs typeface="Times New Roman" pitchFamily="18" charset="0"/>
              </a:rPr>
              <a:t>Reliability</a:t>
            </a:r>
          </a:p>
          <a:p>
            <a:pPr algn="l">
              <a:buFont typeface="Wingdings" pitchFamily="2" charset="2"/>
              <a:buChar char="ü"/>
            </a:pPr>
            <a:r>
              <a:rPr lang="en-US" sz="2400" dirty="0">
                <a:latin typeface="Times New Roman" pitchFamily="18" charset="0"/>
                <a:cs typeface="Times New Roman" pitchFamily="18" charset="0"/>
              </a:rPr>
              <a:t>Efficiency</a:t>
            </a:r>
          </a:p>
          <a:p>
            <a:pPr algn="l">
              <a:buFont typeface="Wingdings" pitchFamily="2" charset="2"/>
              <a:buChar char="ü"/>
            </a:pPr>
            <a:r>
              <a:rPr lang="en-US" sz="2400" dirty="0">
                <a:latin typeface="Times New Roman" pitchFamily="18" charset="0"/>
                <a:cs typeface="Times New Roman" pitchFamily="18" charset="0"/>
              </a:rPr>
              <a:t>Usability</a:t>
            </a:r>
          </a:p>
          <a:p>
            <a:pPr algn="l">
              <a:buFont typeface="Wingdings" pitchFamily="2" charset="2"/>
              <a:buChar char="ü"/>
            </a:pPr>
            <a:r>
              <a:rPr lang="en-US" sz="2400" dirty="0">
                <a:latin typeface="Times New Roman" pitchFamily="18" charset="0"/>
                <a:cs typeface="Times New Roman" pitchFamily="18" charset="0"/>
              </a:rPr>
              <a:t>Portability etc</a:t>
            </a:r>
            <a:endParaRPr lang="en-US" sz="1600" dirty="0">
              <a:latin typeface="Times New Roman" pitchFamily="18" charset="0"/>
              <a:cs typeface="Times New Roman" pitchFamily="18" charset="0"/>
            </a:endParaRPr>
          </a:p>
          <a:p>
            <a:pPr algn="l"/>
            <a:r>
              <a:rPr lang="en-US" sz="1600" dirty="0">
                <a:latin typeface="Times New Roman" pitchFamily="18" charset="0"/>
                <a:cs typeface="Times New Roman" pitchFamily="18" charset="0"/>
              </a:rPr>
              <a:t> </a:t>
            </a:r>
          </a:p>
        </p:txBody>
      </p:sp>
    </p:spTree>
    <p:extLst>
      <p:ext uri="{BB962C8B-B14F-4D97-AF65-F5344CB8AC3E}">
        <p14:creationId xmlns:p14="http://schemas.microsoft.com/office/powerpoint/2010/main" val="966220727"/>
      </p:ext>
    </p:extLst>
  </p:cSld>
  <p:clrMapOvr>
    <a:masterClrMapping/>
  </p:clrMapOvr>
  <p:transition>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25</a:t>
            </a:fld>
            <a:endParaRPr lang="en-GB" dirty="0">
              <a:solidFill>
                <a:schemeClr val="tx1"/>
              </a:solidFill>
            </a:endParaRPr>
          </a:p>
        </p:txBody>
      </p:sp>
      <p:sp>
        <p:nvSpPr>
          <p:cNvPr id="13" name="Text Box 8"/>
          <p:cNvSpPr txBox="1">
            <a:spLocks noChangeArrowheads="1"/>
          </p:cNvSpPr>
          <p:nvPr/>
        </p:nvSpPr>
        <p:spPr bwMode="auto">
          <a:xfrm>
            <a:off x="0" y="1608981"/>
            <a:ext cx="9144000" cy="523875"/>
          </a:xfrm>
          <a:prstGeom prst="rect">
            <a:avLst/>
          </a:prstGeom>
          <a:noFill/>
          <a:ln w="9525">
            <a:noFill/>
            <a:miter lim="800000"/>
            <a:headEnd/>
            <a:tailEnd/>
          </a:ln>
        </p:spPr>
        <p:txBody>
          <a:bodyPr>
            <a:spAutoFit/>
          </a:bodyPr>
          <a:lstStyle/>
          <a:p>
            <a:pPr algn="ctr">
              <a:spcBef>
                <a:spcPct val="50000"/>
              </a:spcBef>
            </a:pPr>
            <a:r>
              <a:rPr lang="en-US" sz="2800" b="1" dirty="0">
                <a:solidFill>
                  <a:srgbClr val="000000"/>
                </a:solidFill>
                <a:latin typeface="Times New Roman" pitchFamily="18" charset="0"/>
                <a:cs typeface="Times New Roman" pitchFamily="18" charset="0"/>
              </a:rPr>
              <a:t>Test Levels-Acceptance Testing  </a:t>
            </a:r>
          </a:p>
        </p:txBody>
      </p:sp>
      <p:sp>
        <p:nvSpPr>
          <p:cNvPr id="14" name="Rectangle 5"/>
          <p:cNvSpPr>
            <a:spLocks noChangeArrowheads="1"/>
          </p:cNvSpPr>
          <p:nvPr/>
        </p:nvSpPr>
        <p:spPr bwMode="auto">
          <a:xfrm>
            <a:off x="214313" y="2349782"/>
            <a:ext cx="8715375" cy="3600986"/>
          </a:xfrm>
          <a:prstGeom prst="rect">
            <a:avLst/>
          </a:prstGeom>
          <a:noFill/>
          <a:ln w="9525">
            <a:noFill/>
            <a:miter lim="800000"/>
            <a:headEnd/>
            <a:tailEnd/>
          </a:ln>
          <a:effectLst/>
        </p:spPr>
        <p:txBody>
          <a:bodyPr anchor="ctr">
            <a:spAutoFit/>
          </a:bodyPr>
          <a:lstStyle/>
          <a:p>
            <a:pPr algn="just"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2800" i="1" dirty="0">
                <a:latin typeface="Times New Roman" pitchFamily="18" charset="0"/>
                <a:ea typeface="Times New Roman" pitchFamily="18" charset="0"/>
                <a:cs typeface="Times New Roman" pitchFamily="18" charset="0"/>
              </a:rPr>
              <a:t>“Its an activity of testing whether the software is acceptable and fulfilling the user requirements or not.”</a:t>
            </a:r>
          </a:p>
          <a:p>
            <a:pPr algn="just"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2800" b="1" dirty="0">
                <a:latin typeface="Times New Roman" pitchFamily="18" charset="0"/>
                <a:ea typeface="Times New Roman" pitchFamily="18" charset="0"/>
                <a:cs typeface="Times New Roman" pitchFamily="18" charset="0"/>
              </a:rPr>
              <a:t>Two main test types in business-supporting system</a:t>
            </a:r>
          </a:p>
          <a:p>
            <a:pPr algn="just"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2400" b="1" dirty="0">
                <a:latin typeface="Times New Roman" pitchFamily="18" charset="0"/>
                <a:ea typeface="Times New Roman" pitchFamily="18" charset="0"/>
                <a:cs typeface="Times New Roman" pitchFamily="18" charset="0"/>
              </a:rPr>
              <a:t>1-	User Acceptance </a:t>
            </a:r>
            <a:r>
              <a:rPr lang="en-US" sz="2400" b="1" dirty="0" smtClean="0">
                <a:latin typeface="Times New Roman" pitchFamily="18" charset="0"/>
                <a:ea typeface="Times New Roman" pitchFamily="18" charset="0"/>
                <a:cs typeface="Times New Roman" pitchFamily="18" charset="0"/>
              </a:rPr>
              <a:t>Test</a:t>
            </a:r>
          </a:p>
          <a:p>
            <a:pPr algn="just"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2400" dirty="0" smtClean="0">
                <a:latin typeface="Times New Roman" pitchFamily="18" charset="0"/>
                <a:ea typeface="Times New Roman" pitchFamily="18" charset="0"/>
                <a:cs typeface="Times New Roman" pitchFamily="18" charset="0"/>
              </a:rPr>
              <a:t>It focuses the fitness-for-use (validation) by the business users performed by the users and application managers.</a:t>
            </a:r>
            <a:endParaRPr lang="en-US" sz="2400" dirty="0">
              <a:latin typeface="Times New Roman" pitchFamily="18" charset="0"/>
              <a:ea typeface="Times New Roman" pitchFamily="18" charset="0"/>
              <a:cs typeface="Times New Roman" pitchFamily="18" charset="0"/>
            </a:endParaRPr>
          </a:p>
          <a:p>
            <a:pPr algn="just"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2400" b="1" dirty="0">
                <a:latin typeface="Times New Roman" pitchFamily="18" charset="0"/>
                <a:ea typeface="Times New Roman" pitchFamily="18" charset="0"/>
                <a:cs typeface="Times New Roman" pitchFamily="18" charset="0"/>
              </a:rPr>
              <a:t>2-	Operational Acceptance </a:t>
            </a:r>
            <a:r>
              <a:rPr lang="en-US" sz="2400" b="1" dirty="0" smtClean="0">
                <a:latin typeface="Times New Roman" pitchFamily="18" charset="0"/>
                <a:ea typeface="Times New Roman" pitchFamily="18" charset="0"/>
                <a:cs typeface="Times New Roman" pitchFamily="18" charset="0"/>
              </a:rPr>
              <a:t>Test</a:t>
            </a:r>
            <a:endParaRPr lang="en-US" sz="2400" b="1" dirty="0">
              <a:latin typeface="Times New Roman" pitchFamily="18" charset="0"/>
              <a:ea typeface="Times New Roman" pitchFamily="18" charset="0"/>
              <a:cs typeface="Times New Roman" pitchFamily="18" charset="0"/>
            </a:endParaRPr>
          </a:p>
          <a:p>
            <a:pPr marL="228600" indent="-228600" algn="just"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2400" dirty="0">
                <a:latin typeface="Times New Roman" pitchFamily="18" charset="0"/>
                <a:ea typeface="Times New Roman" pitchFamily="18" charset="0"/>
                <a:cs typeface="Times New Roman" pitchFamily="18" charset="0"/>
              </a:rPr>
              <a:t>It focuses on check of backup &amp; recovery, disaster, maintenance tasks and security shortly before the system is released. </a:t>
            </a:r>
          </a:p>
        </p:txBody>
      </p:sp>
    </p:spTree>
  </p:cSld>
  <p:clrMapOvr>
    <a:masterClrMapping/>
  </p:clrMapOvr>
  <p:transition>
    <p:pull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26</a:t>
            </a:fld>
            <a:endParaRPr lang="en-GB" dirty="0">
              <a:solidFill>
                <a:schemeClr val="tx1"/>
              </a:solidFill>
            </a:endParaRPr>
          </a:p>
        </p:txBody>
      </p:sp>
      <p:sp>
        <p:nvSpPr>
          <p:cNvPr id="13" name="Text Box 8"/>
          <p:cNvSpPr txBox="1">
            <a:spLocks noChangeArrowheads="1"/>
          </p:cNvSpPr>
          <p:nvPr/>
        </p:nvSpPr>
        <p:spPr bwMode="auto">
          <a:xfrm>
            <a:off x="0" y="1497161"/>
            <a:ext cx="9144000" cy="523875"/>
          </a:xfrm>
          <a:prstGeom prst="rect">
            <a:avLst/>
          </a:prstGeom>
          <a:noFill/>
          <a:ln w="9525">
            <a:noFill/>
            <a:miter lim="800000"/>
            <a:headEnd/>
            <a:tailEnd/>
          </a:ln>
        </p:spPr>
        <p:txBody>
          <a:bodyPr>
            <a:spAutoFit/>
          </a:bodyPr>
          <a:lstStyle/>
          <a:p>
            <a:pPr algn="ctr">
              <a:spcBef>
                <a:spcPct val="50000"/>
              </a:spcBef>
            </a:pPr>
            <a:r>
              <a:rPr lang="en-US" sz="2800" b="1" dirty="0">
                <a:solidFill>
                  <a:srgbClr val="000000"/>
                </a:solidFill>
                <a:latin typeface="Times New Roman" pitchFamily="18" charset="0"/>
                <a:cs typeface="Times New Roman" pitchFamily="18" charset="0"/>
              </a:rPr>
              <a:t>Test Levels-Acceptance Testing  </a:t>
            </a:r>
          </a:p>
        </p:txBody>
      </p:sp>
      <p:sp>
        <p:nvSpPr>
          <p:cNvPr id="14" name="TextBox 6"/>
          <p:cNvSpPr txBox="1">
            <a:spLocks noChangeArrowheads="1"/>
          </p:cNvSpPr>
          <p:nvPr/>
        </p:nvSpPr>
        <p:spPr bwMode="auto">
          <a:xfrm>
            <a:off x="214313" y="2298849"/>
            <a:ext cx="8643937" cy="4154487"/>
          </a:xfrm>
          <a:prstGeom prst="rect">
            <a:avLst/>
          </a:prstGeom>
          <a:noFill/>
          <a:ln w="9525">
            <a:noFill/>
            <a:miter lim="800000"/>
            <a:headEnd/>
            <a:tailEnd/>
          </a:ln>
        </p:spPr>
        <p:txBody>
          <a:bodyPr>
            <a:spAutoFit/>
          </a:bodyPr>
          <a:lstStyle/>
          <a:p>
            <a:pPr algn="l"/>
            <a:r>
              <a:rPr lang="en-US" sz="2400" b="1" u="sng" dirty="0">
                <a:latin typeface="Times New Roman" pitchFamily="18" charset="0"/>
                <a:cs typeface="Times New Roman" pitchFamily="18" charset="0"/>
              </a:rPr>
              <a:t>Other types of acceptance testing</a:t>
            </a:r>
          </a:p>
          <a:p>
            <a:pPr algn="l"/>
            <a:r>
              <a:rPr lang="en-US" sz="2000" b="1" dirty="0">
                <a:latin typeface="Times New Roman" pitchFamily="18" charset="0"/>
                <a:cs typeface="Times New Roman" pitchFamily="18" charset="0"/>
              </a:rPr>
              <a:t>Compliance Acceptance Testing OR Regulation Acceptance Testing</a:t>
            </a:r>
          </a:p>
          <a:p>
            <a:pPr algn="l"/>
            <a:r>
              <a:rPr lang="en-US" sz="2000" i="1" dirty="0">
                <a:latin typeface="Times New Roman" pitchFamily="18" charset="0"/>
                <a:cs typeface="Times New Roman" pitchFamily="18" charset="0"/>
              </a:rPr>
              <a:t>The capability of the software product to strictly firm to Governmental 	standards, regulations in laws and safety. </a:t>
            </a:r>
          </a:p>
          <a:p>
            <a:pPr algn="l"/>
            <a:endParaRPr lang="en-US" sz="2000" dirty="0">
              <a:latin typeface="Times New Roman" pitchFamily="18" charset="0"/>
              <a:cs typeface="Times New Roman" pitchFamily="18" charset="0"/>
            </a:endParaRPr>
          </a:p>
          <a:p>
            <a:pPr algn="l"/>
            <a:r>
              <a:rPr lang="en-US" sz="2000" b="1" u="sng" dirty="0">
                <a:latin typeface="Times New Roman" pitchFamily="18" charset="0"/>
                <a:cs typeface="Times New Roman" pitchFamily="18" charset="0"/>
              </a:rPr>
              <a:t>Commercial-Off-The-Shelf (COTS) software acceptance testing</a:t>
            </a:r>
          </a:p>
          <a:p>
            <a:pPr algn="l"/>
            <a:r>
              <a:rPr lang="en-US" sz="2000" dirty="0">
                <a:latin typeface="Times New Roman" pitchFamily="18" charset="0"/>
                <a:cs typeface="Times New Roman" pitchFamily="18" charset="0"/>
              </a:rPr>
              <a:t>1-	</a:t>
            </a:r>
            <a:r>
              <a:rPr lang="en-US" sz="2000" b="1" dirty="0">
                <a:latin typeface="Times New Roman" pitchFamily="18" charset="0"/>
                <a:cs typeface="Times New Roman" pitchFamily="18" charset="0"/>
              </a:rPr>
              <a:t>Alpha Testing:</a:t>
            </a:r>
          </a:p>
          <a:p>
            <a:pPr algn="l"/>
            <a:r>
              <a:rPr lang="en-US" sz="2000" i="1" dirty="0">
                <a:latin typeface="Times New Roman" pitchFamily="18" charset="0"/>
                <a:cs typeface="Times New Roman" pitchFamily="18" charset="0"/>
              </a:rPr>
              <a:t>This takes place at the developer’s site. A cross-section of users and member’s of the developer’s organization are invited to use the system.</a:t>
            </a:r>
          </a:p>
          <a:p>
            <a:pPr algn="l"/>
            <a:r>
              <a:rPr lang="en-US" sz="2000" dirty="0">
                <a:latin typeface="Times New Roman" pitchFamily="18" charset="0"/>
                <a:cs typeface="Times New Roman" pitchFamily="18" charset="0"/>
              </a:rPr>
              <a:t>2-	</a:t>
            </a:r>
            <a:r>
              <a:rPr lang="en-US" sz="2000" b="1" dirty="0">
                <a:latin typeface="Times New Roman" pitchFamily="18" charset="0"/>
                <a:cs typeface="Times New Roman" pitchFamily="18" charset="0"/>
              </a:rPr>
              <a:t>Beta Testing</a:t>
            </a:r>
          </a:p>
          <a:p>
            <a:pPr algn="l"/>
            <a:r>
              <a:rPr lang="en-US" sz="2000" i="1" dirty="0">
                <a:latin typeface="Times New Roman" pitchFamily="18" charset="0"/>
                <a:cs typeface="Times New Roman" pitchFamily="18" charset="0"/>
              </a:rPr>
              <a:t>Beta Testing  is last stage of testing where a product is sent outside the company or customer’s site or offer the product for free trial download.</a:t>
            </a:r>
          </a:p>
          <a:p>
            <a:pPr algn="l"/>
            <a:endParaRPr lang="en-US" sz="2000" dirty="0">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27</a:t>
            </a:fld>
            <a:endParaRPr lang="en-GB" dirty="0">
              <a:solidFill>
                <a:schemeClr val="tx1"/>
              </a:solidFill>
            </a:endParaRPr>
          </a:p>
        </p:txBody>
      </p:sp>
      <p:sp>
        <p:nvSpPr>
          <p:cNvPr id="13" name="Text Box 8"/>
          <p:cNvSpPr txBox="1">
            <a:spLocks noChangeArrowheads="1"/>
          </p:cNvSpPr>
          <p:nvPr/>
        </p:nvSpPr>
        <p:spPr bwMode="auto">
          <a:xfrm>
            <a:off x="0" y="1664741"/>
            <a:ext cx="9144000" cy="523875"/>
          </a:xfrm>
          <a:prstGeom prst="rect">
            <a:avLst/>
          </a:prstGeom>
          <a:noFill/>
          <a:ln w="9525">
            <a:noFill/>
            <a:miter lim="800000"/>
            <a:headEnd/>
            <a:tailEnd/>
          </a:ln>
        </p:spPr>
        <p:txBody>
          <a:bodyPr>
            <a:spAutoFit/>
          </a:bodyPr>
          <a:lstStyle/>
          <a:p>
            <a:pPr algn="ctr">
              <a:spcBef>
                <a:spcPct val="50000"/>
              </a:spcBef>
            </a:pPr>
            <a:r>
              <a:rPr lang="en-US" sz="2800" b="1" dirty="0">
                <a:solidFill>
                  <a:srgbClr val="000000"/>
                </a:solidFill>
                <a:latin typeface="Times New Roman" pitchFamily="18" charset="0"/>
                <a:cs typeface="Times New Roman" pitchFamily="18" charset="0"/>
              </a:rPr>
              <a:t>Test Types-The targets of Testing  </a:t>
            </a:r>
          </a:p>
        </p:txBody>
      </p:sp>
      <p:sp>
        <p:nvSpPr>
          <p:cNvPr id="14" name="TextBox 13"/>
          <p:cNvSpPr txBox="1"/>
          <p:nvPr/>
        </p:nvSpPr>
        <p:spPr>
          <a:xfrm>
            <a:off x="428625" y="2502941"/>
            <a:ext cx="8072438" cy="3662363"/>
          </a:xfrm>
          <a:prstGeom prst="rect">
            <a:avLst/>
          </a:prstGeom>
          <a:noFill/>
        </p:spPr>
        <p:txBody>
          <a:bodyPr>
            <a:spAutoFit/>
          </a:bodyPr>
          <a:lstStyle/>
          <a:p>
            <a:pPr algn="just">
              <a:defRPr/>
            </a:pPr>
            <a:r>
              <a:rPr lang="en-US" sz="2800" dirty="0">
                <a:latin typeface="Times New Roman" pitchFamily="18" charset="0"/>
                <a:cs typeface="Times New Roman" pitchFamily="18" charset="0"/>
              </a:rPr>
              <a:t>“A group of test activities aimed at testing a component or system focused on a specific test objective. A test type may take place on one or more test levels.”</a:t>
            </a:r>
            <a:endParaRPr lang="en-US" sz="2400" dirty="0">
              <a:latin typeface="Times New Roman" pitchFamily="18" charset="0"/>
              <a:cs typeface="Times New Roman" pitchFamily="18" charset="0"/>
            </a:endParaRPr>
          </a:p>
          <a:p>
            <a:pPr algn="just">
              <a:defRPr/>
            </a:pPr>
            <a:r>
              <a:rPr lang="en-US" sz="2400" b="1" dirty="0">
                <a:latin typeface="Times New Roman" pitchFamily="18" charset="0"/>
                <a:cs typeface="Times New Roman" pitchFamily="18" charset="0"/>
              </a:rPr>
              <a:t>Functional Testing (What it does?)-1st Target of Testing</a:t>
            </a:r>
          </a:p>
          <a:p>
            <a:pPr marL="514350" indent="-514350" algn="just">
              <a:buFont typeface="+mj-lt"/>
              <a:buAutoNum type="arabicPeriod"/>
              <a:defRPr/>
            </a:pPr>
            <a:r>
              <a:rPr lang="en-US" sz="2400" dirty="0">
                <a:latin typeface="Times New Roman" pitchFamily="18" charset="0"/>
                <a:cs typeface="Times New Roman" pitchFamily="18" charset="0"/>
              </a:rPr>
              <a:t>Black-box testing</a:t>
            </a:r>
          </a:p>
          <a:p>
            <a:pPr marL="514350" indent="-514350" algn="just">
              <a:buFont typeface="+mj-lt"/>
              <a:buAutoNum type="arabicPeriod"/>
              <a:defRPr/>
            </a:pPr>
            <a:r>
              <a:rPr lang="en-US" sz="2400" dirty="0">
                <a:latin typeface="Times New Roman" pitchFamily="18" charset="0"/>
                <a:cs typeface="Times New Roman" pitchFamily="18" charset="0"/>
              </a:rPr>
              <a:t>Functionality Testing</a:t>
            </a:r>
          </a:p>
          <a:p>
            <a:pPr marL="514350" indent="-514350" algn="just">
              <a:buFont typeface="+mj-lt"/>
              <a:buAutoNum type="arabicPeriod"/>
              <a:defRPr/>
            </a:pPr>
            <a:r>
              <a:rPr lang="en-US" sz="2400" dirty="0">
                <a:latin typeface="Times New Roman" pitchFamily="18" charset="0"/>
                <a:cs typeface="Times New Roman" pitchFamily="18" charset="0"/>
              </a:rPr>
              <a:t>Interoperability Testing</a:t>
            </a:r>
          </a:p>
          <a:p>
            <a:pPr marL="514350" indent="-514350" algn="just">
              <a:buFont typeface="+mj-lt"/>
              <a:buAutoNum type="arabicPeriod"/>
              <a:defRPr/>
            </a:pPr>
            <a:r>
              <a:rPr lang="en-US" sz="2400" dirty="0">
                <a:latin typeface="Times New Roman" pitchFamily="18" charset="0"/>
                <a:cs typeface="Times New Roman" pitchFamily="18" charset="0"/>
              </a:rPr>
              <a:t>Security Testing</a:t>
            </a:r>
          </a:p>
        </p:txBody>
      </p:sp>
    </p:spTree>
  </p:cSld>
  <p:clrMapOvr>
    <a:masterClrMapping/>
  </p:clrMapOvr>
  <p:transition>
    <p:pull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28</a:t>
            </a:fld>
            <a:endParaRPr lang="en-GB" dirty="0">
              <a:solidFill>
                <a:schemeClr val="tx1"/>
              </a:solidFill>
            </a:endParaRPr>
          </a:p>
        </p:txBody>
      </p:sp>
      <p:sp>
        <p:nvSpPr>
          <p:cNvPr id="13" name="Text Box 8"/>
          <p:cNvSpPr txBox="1">
            <a:spLocks noChangeArrowheads="1"/>
          </p:cNvSpPr>
          <p:nvPr/>
        </p:nvSpPr>
        <p:spPr bwMode="auto">
          <a:xfrm>
            <a:off x="0" y="1415628"/>
            <a:ext cx="9144000" cy="523875"/>
          </a:xfrm>
          <a:prstGeom prst="rect">
            <a:avLst/>
          </a:prstGeom>
          <a:noFill/>
          <a:ln w="9525">
            <a:noFill/>
            <a:miter lim="800000"/>
            <a:headEnd/>
            <a:tailEnd/>
          </a:ln>
        </p:spPr>
        <p:txBody>
          <a:bodyPr>
            <a:spAutoFit/>
          </a:bodyPr>
          <a:lstStyle/>
          <a:p>
            <a:pPr algn="ctr">
              <a:spcBef>
                <a:spcPct val="50000"/>
              </a:spcBef>
            </a:pPr>
            <a:r>
              <a:rPr lang="en-US" sz="2800" b="1" dirty="0">
                <a:solidFill>
                  <a:srgbClr val="000000"/>
                </a:solidFill>
                <a:latin typeface="Times New Roman" pitchFamily="18" charset="0"/>
                <a:cs typeface="Times New Roman" pitchFamily="18" charset="0"/>
              </a:rPr>
              <a:t>Test Types-The targets of Testing  </a:t>
            </a:r>
          </a:p>
        </p:txBody>
      </p:sp>
      <p:sp>
        <p:nvSpPr>
          <p:cNvPr id="14" name="TextBox 6"/>
          <p:cNvSpPr txBox="1">
            <a:spLocks noChangeArrowheads="1"/>
          </p:cNvSpPr>
          <p:nvPr/>
        </p:nvSpPr>
        <p:spPr bwMode="auto">
          <a:xfrm>
            <a:off x="357188" y="2226841"/>
            <a:ext cx="8215312" cy="4216539"/>
          </a:xfrm>
          <a:prstGeom prst="rect">
            <a:avLst/>
          </a:prstGeom>
          <a:noFill/>
          <a:ln w="9525">
            <a:noFill/>
            <a:miter lim="800000"/>
            <a:headEnd/>
            <a:tailEnd/>
          </a:ln>
        </p:spPr>
        <p:txBody>
          <a:bodyPr>
            <a:spAutoFit/>
          </a:bodyPr>
          <a:lstStyle/>
          <a:p>
            <a:pPr algn="just"/>
            <a:r>
              <a:rPr lang="en-US" sz="2800" b="1" dirty="0">
                <a:latin typeface="Times New Roman" pitchFamily="18" charset="0"/>
                <a:cs typeface="Times New Roman" pitchFamily="18" charset="0"/>
              </a:rPr>
              <a:t>Black Box Testing</a:t>
            </a:r>
          </a:p>
          <a:p>
            <a:pPr algn="just"/>
            <a:endParaRPr lang="en-US" sz="2400" u="sng" dirty="0">
              <a:latin typeface="Times New Roman" pitchFamily="18" charset="0"/>
              <a:cs typeface="Times New Roman" pitchFamily="18" charset="0"/>
            </a:endParaRPr>
          </a:p>
          <a:p>
            <a:pPr algn="just"/>
            <a:r>
              <a:rPr lang="en-US" sz="2400" i="1" dirty="0">
                <a:latin typeface="Times New Roman" pitchFamily="18" charset="0"/>
                <a:cs typeface="Times New Roman" pitchFamily="18" charset="0"/>
              </a:rPr>
              <a:t>“It is testing without knowledge of the internal workings of the item being tested.”  </a:t>
            </a:r>
          </a:p>
          <a:p>
            <a:pPr algn="just"/>
            <a:endParaRPr lang="en-US" sz="2400" dirty="0">
              <a:latin typeface="Times New Roman" pitchFamily="18" charset="0"/>
              <a:cs typeface="Times New Roman" pitchFamily="18" charset="0"/>
            </a:endParaRPr>
          </a:p>
          <a:p>
            <a:pPr algn="just"/>
            <a:r>
              <a:rPr lang="en-US" sz="2400" i="1" dirty="0">
                <a:latin typeface="Times New Roman" pitchFamily="18" charset="0"/>
                <a:cs typeface="Times New Roman" pitchFamily="18" charset="0"/>
              </a:rPr>
              <a:t>For example, when black box testing is applied to software engineering, the tester would only know the "legal" inputs and what the expected outputs should be, but not how the program actually arrives at those outputs.  It is because of this that black box testing can be considered testing with respect to the specifications, no other knowledge of the program is necessary.</a:t>
            </a:r>
          </a:p>
        </p:txBody>
      </p:sp>
    </p:spTree>
  </p:cSld>
  <p:clrMapOvr>
    <a:masterClrMapping/>
  </p:clrMapOvr>
  <p:transition>
    <p:pull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29</a:t>
            </a:fld>
            <a:endParaRPr lang="en-GB" dirty="0">
              <a:solidFill>
                <a:schemeClr val="tx1"/>
              </a:solidFill>
            </a:endParaRPr>
          </a:p>
        </p:txBody>
      </p:sp>
      <p:sp>
        <p:nvSpPr>
          <p:cNvPr id="13" name="Text Box 8"/>
          <p:cNvSpPr txBox="1">
            <a:spLocks noChangeArrowheads="1"/>
          </p:cNvSpPr>
          <p:nvPr/>
        </p:nvSpPr>
        <p:spPr bwMode="auto">
          <a:xfrm>
            <a:off x="0" y="1464965"/>
            <a:ext cx="9144000" cy="523875"/>
          </a:xfrm>
          <a:prstGeom prst="rect">
            <a:avLst/>
          </a:prstGeom>
          <a:noFill/>
          <a:ln w="9525">
            <a:noFill/>
            <a:miter lim="800000"/>
            <a:headEnd/>
            <a:tailEnd/>
          </a:ln>
        </p:spPr>
        <p:txBody>
          <a:bodyPr>
            <a:spAutoFit/>
          </a:bodyPr>
          <a:lstStyle/>
          <a:p>
            <a:pPr algn="ctr">
              <a:spcBef>
                <a:spcPct val="50000"/>
              </a:spcBef>
            </a:pPr>
            <a:r>
              <a:rPr lang="en-US" sz="2800" b="1" dirty="0">
                <a:solidFill>
                  <a:srgbClr val="000000"/>
                </a:solidFill>
                <a:latin typeface="Times New Roman" pitchFamily="18" charset="0"/>
                <a:cs typeface="Times New Roman" pitchFamily="18" charset="0"/>
              </a:rPr>
              <a:t>Test Types-The targets of Testing  </a:t>
            </a:r>
          </a:p>
        </p:txBody>
      </p:sp>
      <p:sp>
        <p:nvSpPr>
          <p:cNvPr id="14" name="TextBox 13"/>
          <p:cNvSpPr txBox="1"/>
          <p:nvPr/>
        </p:nvSpPr>
        <p:spPr>
          <a:xfrm>
            <a:off x="142875" y="1919114"/>
            <a:ext cx="8858250" cy="4678204"/>
          </a:xfrm>
          <a:prstGeom prst="rect">
            <a:avLst/>
          </a:prstGeom>
          <a:noFill/>
        </p:spPr>
        <p:txBody>
          <a:bodyPr>
            <a:spAutoFit/>
          </a:bodyPr>
          <a:lstStyle/>
          <a:p>
            <a:pPr algn="l">
              <a:defRPr/>
            </a:pPr>
            <a:r>
              <a:rPr lang="en-US" sz="2400" b="1" dirty="0">
                <a:latin typeface="Times New Roman" pitchFamily="18" charset="0"/>
                <a:cs typeface="Times New Roman" pitchFamily="18" charset="0"/>
              </a:rPr>
              <a:t>Functionality Testing</a:t>
            </a:r>
          </a:p>
          <a:p>
            <a:pPr algn="l">
              <a:defRPr/>
            </a:pPr>
            <a:endParaRPr lang="en-US" b="1" u="sng" dirty="0">
              <a:latin typeface="Times New Roman" pitchFamily="18" charset="0"/>
              <a:cs typeface="Times New Roman" pitchFamily="18" charset="0"/>
            </a:endParaRPr>
          </a:p>
          <a:p>
            <a:pPr marL="168275" indent="-168275" algn="l">
              <a:defRPr/>
            </a:pPr>
            <a:r>
              <a:rPr lang="en-US" sz="2400" i="1" dirty="0">
                <a:latin typeface="Times New Roman" pitchFamily="18" charset="0"/>
                <a:cs typeface="Times New Roman" pitchFamily="18" charset="0"/>
              </a:rPr>
              <a:t>“The process of testing to determine the functionality of the software.”</a:t>
            </a:r>
          </a:p>
          <a:p>
            <a:pPr algn="l">
              <a:defRPr/>
            </a:pPr>
            <a:r>
              <a:rPr lang="en-US" sz="2400" i="1" dirty="0">
                <a:latin typeface="Times New Roman" pitchFamily="18" charset="0"/>
                <a:cs typeface="Times New Roman" pitchFamily="18" charset="0"/>
              </a:rPr>
              <a:t>e.g. Does the system produce what we require?</a:t>
            </a:r>
          </a:p>
          <a:p>
            <a:pPr marL="577850" indent="-577850" algn="l">
              <a:defRPr/>
            </a:pPr>
            <a:r>
              <a:rPr lang="en-US" sz="2400" i="1" dirty="0">
                <a:latin typeface="Times New Roman" pitchFamily="18" charset="0"/>
                <a:cs typeface="Times New Roman" pitchFamily="18" charset="0"/>
              </a:rPr>
              <a:t>	Does the system is generating the employee’s salaries per month?</a:t>
            </a:r>
          </a:p>
          <a:p>
            <a:pPr marL="577850" algn="l">
              <a:defRPr/>
            </a:pPr>
            <a:r>
              <a:rPr lang="en-US" sz="2400" i="1" dirty="0">
                <a:latin typeface="Times New Roman" pitchFamily="18" charset="0"/>
                <a:cs typeface="Times New Roman" pitchFamily="18" charset="0"/>
              </a:rPr>
              <a:t>Does the system is doing the bank’s transactions properly?</a:t>
            </a:r>
          </a:p>
          <a:p>
            <a:pPr marL="577850" algn="l">
              <a:defRPr/>
            </a:pPr>
            <a:endParaRPr lang="en-US" sz="2400" dirty="0">
              <a:latin typeface="Times New Roman" pitchFamily="18" charset="0"/>
              <a:cs typeface="Times New Roman" pitchFamily="18" charset="0"/>
            </a:endParaRPr>
          </a:p>
          <a:p>
            <a:pPr algn="l">
              <a:defRPr/>
            </a:pPr>
            <a:r>
              <a:rPr lang="en-US" sz="2400" b="1" dirty="0">
                <a:latin typeface="Times New Roman" pitchFamily="18" charset="0"/>
                <a:cs typeface="Times New Roman" pitchFamily="18" charset="0"/>
              </a:rPr>
              <a:t>Interoperability Testing</a:t>
            </a:r>
          </a:p>
          <a:p>
            <a:pPr algn="l">
              <a:defRPr/>
            </a:pPr>
            <a:endParaRPr lang="en-US" sz="1600" b="1" u="sng" dirty="0">
              <a:latin typeface="Times New Roman" pitchFamily="18" charset="0"/>
              <a:cs typeface="Times New Roman" pitchFamily="18" charset="0"/>
            </a:endParaRPr>
          </a:p>
          <a:p>
            <a:pPr algn="l">
              <a:defRPr/>
            </a:pPr>
            <a:r>
              <a:rPr lang="en-US" sz="2400" i="1" dirty="0">
                <a:latin typeface="Times New Roman" pitchFamily="18" charset="0"/>
                <a:cs typeface="Times New Roman" pitchFamily="18" charset="0"/>
              </a:rPr>
              <a:t>“The process of testing to determine the interoperability of a software product.” e.g. the one component is effectively interacting or communicating with the other component.</a:t>
            </a:r>
          </a:p>
          <a:p>
            <a:pPr algn="l">
              <a:defRPr/>
            </a:pPr>
            <a:endParaRPr lang="en-US" sz="2400" dirty="0">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3</a:t>
            </a:fld>
            <a:endParaRPr lang="en-GB" dirty="0">
              <a:solidFill>
                <a:schemeClr val="tx1"/>
              </a:solidFill>
            </a:endParaRPr>
          </a:p>
        </p:txBody>
      </p:sp>
      <p:sp>
        <p:nvSpPr>
          <p:cNvPr id="13" name="Text Box 8"/>
          <p:cNvSpPr txBox="1">
            <a:spLocks noChangeArrowheads="1"/>
          </p:cNvSpPr>
          <p:nvPr/>
        </p:nvSpPr>
        <p:spPr bwMode="auto">
          <a:xfrm>
            <a:off x="0" y="1615529"/>
            <a:ext cx="9144000" cy="523875"/>
          </a:xfrm>
          <a:prstGeom prst="rect">
            <a:avLst/>
          </a:prstGeom>
          <a:noFill/>
          <a:ln w="9525">
            <a:noFill/>
            <a:miter lim="800000"/>
            <a:headEnd/>
            <a:tailEnd/>
          </a:ln>
        </p:spPr>
        <p:txBody>
          <a:bodyPr>
            <a:spAutoFit/>
          </a:bodyPr>
          <a:lstStyle/>
          <a:p>
            <a:pPr algn="ctr">
              <a:spcBef>
                <a:spcPct val="50000"/>
              </a:spcBef>
            </a:pPr>
            <a:r>
              <a:rPr lang="en-US" sz="2800" b="1" dirty="0">
                <a:solidFill>
                  <a:srgbClr val="000000"/>
                </a:solidFill>
                <a:latin typeface="Times New Roman" pitchFamily="18" charset="0"/>
                <a:cs typeface="Times New Roman" pitchFamily="18" charset="0"/>
              </a:rPr>
              <a:t>Test Scenario- Example Solution </a:t>
            </a:r>
          </a:p>
        </p:txBody>
      </p:sp>
      <p:sp>
        <p:nvSpPr>
          <p:cNvPr id="14" name="Rectangle 1"/>
          <p:cNvSpPr>
            <a:spLocks noChangeArrowheads="1"/>
          </p:cNvSpPr>
          <p:nvPr/>
        </p:nvSpPr>
        <p:spPr bwMode="auto">
          <a:xfrm>
            <a:off x="357188" y="2196554"/>
            <a:ext cx="8501062" cy="3968750"/>
          </a:xfrm>
          <a:prstGeom prst="rect">
            <a:avLst/>
          </a:prstGeom>
          <a:noFill/>
          <a:ln w="9525">
            <a:noFill/>
            <a:miter lim="800000"/>
            <a:headEnd/>
            <a:tailEnd/>
          </a:ln>
          <a:effectLst/>
        </p:spPr>
        <p:txBody>
          <a:bodyPr anchor="ctr">
            <a:spAutoFit/>
          </a:bodyPr>
          <a:lstStyle/>
          <a:p>
            <a:pPr algn="just"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3200" b="1" dirty="0">
                <a:latin typeface="Times New Roman" pitchFamily="18" charset="0"/>
                <a:cs typeface="Times New Roman" pitchFamily="18" charset="0"/>
              </a:rPr>
              <a:t>Test Cases:</a:t>
            </a:r>
          </a:p>
          <a:p>
            <a:pPr algn="just"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endParaRPr lang="en-US" sz="3600" b="1" u="sng" dirty="0">
              <a:latin typeface="Times New Roman" pitchFamily="18" charset="0"/>
              <a:cs typeface="Times New Roman" pitchFamily="18" charset="0"/>
            </a:endParaRPr>
          </a:p>
          <a:p>
            <a:pPr algn="just" eaLnBrk="0" hangingPunct="0">
              <a:buFont typeface="Wingdings" pitchFamily="2" charset="2"/>
              <a:buChar char="ü"/>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3600" dirty="0">
                <a:latin typeface="Times New Roman" pitchFamily="18" charset="0"/>
                <a:cs typeface="Times New Roman" pitchFamily="18" charset="0"/>
              </a:rPr>
              <a:t>is e-mail login page is displaying</a:t>
            </a:r>
          </a:p>
          <a:p>
            <a:pPr marL="396875" indent="-396875" algn="just" eaLnBrk="0" hangingPunct="0">
              <a:buFont typeface="Wingdings" pitchFamily="2" charset="2"/>
              <a:buChar char="ü"/>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3600" dirty="0">
                <a:latin typeface="Times New Roman" pitchFamily="18" charset="0"/>
                <a:cs typeface="Times New Roman" pitchFamily="18" charset="0"/>
              </a:rPr>
              <a:t>is the user able to login using his login ID and password</a:t>
            </a:r>
          </a:p>
          <a:p>
            <a:pPr algn="just" eaLnBrk="0" hangingPunct="0">
              <a:buFont typeface="Wingdings" pitchFamily="2" charset="2"/>
              <a:buChar char="ü"/>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3600" dirty="0">
                <a:latin typeface="Times New Roman" pitchFamily="18" charset="0"/>
                <a:cs typeface="Times New Roman" pitchFamily="18" charset="0"/>
              </a:rPr>
              <a:t>is he able to view his inbox</a:t>
            </a:r>
          </a:p>
          <a:p>
            <a:pPr algn="just" eaLnBrk="0" hangingPunct="0">
              <a:buFont typeface="Wingdings" pitchFamily="2" charset="2"/>
              <a:buChar char="ü"/>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3600" dirty="0">
                <a:latin typeface="Times New Roman" pitchFamily="18" charset="0"/>
                <a:cs typeface="Times New Roman" pitchFamily="18" charset="0"/>
              </a:rPr>
              <a:t>is he able to delete unwanted -mails.</a:t>
            </a:r>
            <a:endParaRPr lang="en-US" sz="6600" dirty="0">
              <a:latin typeface="Times New Roman" pitchFamily="18" charset="0"/>
              <a:cs typeface="Times New Roman" pitchFamily="18" charset="0"/>
            </a:endParaRPr>
          </a:p>
        </p:txBody>
      </p:sp>
    </p:spTree>
    <p:extLst>
      <p:ext uri="{BB962C8B-B14F-4D97-AF65-F5344CB8AC3E}">
        <p14:creationId xmlns:p14="http://schemas.microsoft.com/office/powerpoint/2010/main" val="183180308"/>
      </p:ext>
    </p:extLst>
  </p:cSld>
  <p:clrMapOvr>
    <a:masterClrMapping/>
  </p:clrMapOvr>
  <p:transition>
    <p:pull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30</a:t>
            </a:fld>
            <a:endParaRPr lang="en-GB" dirty="0">
              <a:solidFill>
                <a:schemeClr val="tx1"/>
              </a:solidFill>
            </a:endParaRPr>
          </a:p>
        </p:txBody>
      </p:sp>
      <p:sp>
        <p:nvSpPr>
          <p:cNvPr id="13" name="Text Box 8"/>
          <p:cNvSpPr txBox="1">
            <a:spLocks noChangeArrowheads="1"/>
          </p:cNvSpPr>
          <p:nvPr/>
        </p:nvSpPr>
        <p:spPr bwMode="auto">
          <a:xfrm>
            <a:off x="0" y="1517054"/>
            <a:ext cx="9144000" cy="523875"/>
          </a:xfrm>
          <a:prstGeom prst="rect">
            <a:avLst/>
          </a:prstGeom>
          <a:noFill/>
          <a:ln w="9525">
            <a:noFill/>
            <a:miter lim="800000"/>
            <a:headEnd/>
            <a:tailEnd/>
          </a:ln>
        </p:spPr>
        <p:txBody>
          <a:bodyPr>
            <a:spAutoFit/>
          </a:bodyPr>
          <a:lstStyle/>
          <a:p>
            <a:pPr algn="ctr">
              <a:spcBef>
                <a:spcPct val="50000"/>
              </a:spcBef>
            </a:pPr>
            <a:r>
              <a:rPr lang="en-US" sz="2800" b="1" dirty="0">
                <a:solidFill>
                  <a:srgbClr val="000000"/>
                </a:solidFill>
                <a:latin typeface="Times New Roman" pitchFamily="18" charset="0"/>
                <a:cs typeface="Times New Roman" pitchFamily="18" charset="0"/>
              </a:rPr>
              <a:t>Test Types-The targets of Testing  </a:t>
            </a:r>
          </a:p>
        </p:txBody>
      </p:sp>
      <p:sp>
        <p:nvSpPr>
          <p:cNvPr id="14" name="TextBox 13"/>
          <p:cNvSpPr txBox="1"/>
          <p:nvPr/>
        </p:nvSpPr>
        <p:spPr>
          <a:xfrm>
            <a:off x="285750" y="2418754"/>
            <a:ext cx="8643938" cy="2738438"/>
          </a:xfrm>
          <a:prstGeom prst="rect">
            <a:avLst/>
          </a:prstGeom>
          <a:noFill/>
        </p:spPr>
        <p:txBody>
          <a:bodyPr>
            <a:spAutoFit/>
          </a:bodyPr>
          <a:lstStyle/>
          <a:p>
            <a:pPr algn="just">
              <a:defRPr/>
            </a:pPr>
            <a:r>
              <a:rPr lang="en-US" sz="2800" b="1" dirty="0">
                <a:latin typeface="Times New Roman" pitchFamily="18" charset="0"/>
                <a:cs typeface="Times New Roman" pitchFamily="18" charset="0"/>
              </a:rPr>
              <a:t>Security Testing</a:t>
            </a:r>
          </a:p>
          <a:p>
            <a:pPr algn="just">
              <a:defRPr/>
            </a:pPr>
            <a:endParaRPr lang="en-US" sz="3200" u="sng" dirty="0">
              <a:latin typeface="Times New Roman" pitchFamily="18" charset="0"/>
              <a:cs typeface="Times New Roman" pitchFamily="18" charset="0"/>
            </a:endParaRPr>
          </a:p>
          <a:p>
            <a:pPr marL="168275" indent="-168275" algn="just">
              <a:defRPr/>
            </a:pPr>
            <a:r>
              <a:rPr lang="en-US" sz="2800" i="1" dirty="0">
                <a:latin typeface="Times New Roman" pitchFamily="18" charset="0"/>
                <a:cs typeface="Times New Roman" pitchFamily="18" charset="0"/>
              </a:rPr>
              <a:t>“Testing to determine the security of the software product.” e.g. to test that user name and password belong to an authentic user.</a:t>
            </a:r>
          </a:p>
          <a:p>
            <a:pPr algn="just">
              <a:defRPr/>
            </a:pPr>
            <a:endParaRPr lang="en-US" sz="2800" dirty="0">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31</a:t>
            </a:fld>
            <a:endParaRPr lang="en-GB" dirty="0">
              <a:solidFill>
                <a:schemeClr val="tx1"/>
              </a:solidFill>
            </a:endParaRPr>
          </a:p>
        </p:txBody>
      </p:sp>
      <p:sp>
        <p:nvSpPr>
          <p:cNvPr id="13" name="Text Box 8"/>
          <p:cNvSpPr txBox="1">
            <a:spLocks noChangeArrowheads="1"/>
          </p:cNvSpPr>
          <p:nvPr/>
        </p:nvSpPr>
        <p:spPr bwMode="auto">
          <a:xfrm>
            <a:off x="0" y="1419373"/>
            <a:ext cx="9144000" cy="646331"/>
          </a:xfrm>
          <a:prstGeom prst="rect">
            <a:avLst/>
          </a:prstGeom>
          <a:noFill/>
          <a:ln w="9525">
            <a:noFill/>
            <a:miter lim="800000"/>
            <a:headEnd/>
            <a:tailEnd/>
          </a:ln>
        </p:spPr>
        <p:txBody>
          <a:bodyPr>
            <a:spAutoFit/>
          </a:bodyPr>
          <a:lstStyle/>
          <a:p>
            <a:pPr algn="ctr">
              <a:spcBef>
                <a:spcPct val="50000"/>
              </a:spcBef>
            </a:pPr>
            <a:r>
              <a:rPr lang="en-US" sz="3600" b="1" dirty="0">
                <a:solidFill>
                  <a:srgbClr val="000000"/>
                </a:solidFill>
                <a:latin typeface="Times New Roman" pitchFamily="18" charset="0"/>
                <a:cs typeface="Times New Roman" pitchFamily="18" charset="0"/>
              </a:rPr>
              <a:t>Test Types-The targets of Testing  </a:t>
            </a:r>
          </a:p>
        </p:txBody>
      </p:sp>
      <p:sp>
        <p:nvSpPr>
          <p:cNvPr id="14" name="TextBox 7"/>
          <p:cNvSpPr txBox="1">
            <a:spLocks noChangeArrowheads="1"/>
          </p:cNvSpPr>
          <p:nvPr/>
        </p:nvSpPr>
        <p:spPr bwMode="auto">
          <a:xfrm>
            <a:off x="571500" y="2060848"/>
            <a:ext cx="8072438" cy="4340225"/>
          </a:xfrm>
          <a:prstGeom prst="rect">
            <a:avLst/>
          </a:prstGeom>
          <a:noFill/>
          <a:ln w="9525">
            <a:noFill/>
            <a:miter lim="800000"/>
            <a:headEnd/>
            <a:tailEnd/>
          </a:ln>
        </p:spPr>
        <p:txBody>
          <a:bodyPr>
            <a:spAutoFit/>
          </a:bodyPr>
          <a:lstStyle/>
          <a:p>
            <a:pPr algn="ctr"/>
            <a:r>
              <a:rPr lang="en-US" sz="3600" b="1" dirty="0" smtClean="0">
                <a:latin typeface="Times New Roman" pitchFamily="18" charset="0"/>
                <a:cs typeface="Times New Roman" pitchFamily="18" charset="0"/>
              </a:rPr>
              <a:t>HOME Reading</a:t>
            </a:r>
            <a:endParaRPr lang="en-US" sz="3600" b="1" dirty="0">
              <a:latin typeface="Times New Roman" pitchFamily="18" charset="0"/>
              <a:cs typeface="Times New Roman" pitchFamily="18" charset="0"/>
            </a:endParaRPr>
          </a:p>
          <a:p>
            <a:endParaRPr lang="en-US" sz="2400" b="1" u="sng" dirty="0">
              <a:latin typeface="Times New Roman" pitchFamily="18" charset="0"/>
              <a:cs typeface="Times New Roman" pitchFamily="18" charset="0"/>
            </a:endParaRPr>
          </a:p>
          <a:p>
            <a:pPr algn="l"/>
            <a:r>
              <a:rPr lang="en-US" sz="2400" b="1" dirty="0">
                <a:latin typeface="Times New Roman" pitchFamily="18" charset="0"/>
                <a:cs typeface="Times New Roman" pitchFamily="18" charset="0"/>
              </a:rPr>
              <a:t>Non-Functional Testing (2nd Target of Testing)</a:t>
            </a:r>
          </a:p>
          <a:p>
            <a:pPr algn="l"/>
            <a:endParaRPr lang="en-US" sz="2400" b="1" u="sng" dirty="0">
              <a:latin typeface="Times New Roman" pitchFamily="18" charset="0"/>
              <a:cs typeface="Times New Roman" pitchFamily="18" charset="0"/>
            </a:endParaRPr>
          </a:p>
          <a:p>
            <a:pPr algn="l"/>
            <a:r>
              <a:rPr lang="en-US" sz="2400" dirty="0">
                <a:latin typeface="Times New Roman" pitchFamily="18" charset="0"/>
                <a:cs typeface="Times New Roman" pitchFamily="18" charset="0"/>
              </a:rPr>
              <a:t>1-	Load Testing</a:t>
            </a:r>
          </a:p>
          <a:p>
            <a:pPr algn="l"/>
            <a:r>
              <a:rPr lang="en-US" sz="2400" dirty="0">
                <a:latin typeface="Times New Roman" pitchFamily="18" charset="0"/>
                <a:cs typeface="Times New Roman" pitchFamily="18" charset="0"/>
              </a:rPr>
              <a:t>2-	Performance Testing</a:t>
            </a:r>
          </a:p>
          <a:p>
            <a:pPr algn="l"/>
            <a:r>
              <a:rPr lang="en-US" sz="2400" dirty="0">
                <a:latin typeface="Times New Roman" pitchFamily="18" charset="0"/>
                <a:cs typeface="Times New Roman" pitchFamily="18" charset="0"/>
              </a:rPr>
              <a:t>3-	Stress Testing</a:t>
            </a:r>
          </a:p>
          <a:p>
            <a:pPr algn="l"/>
            <a:r>
              <a:rPr lang="en-US" sz="2400" dirty="0">
                <a:latin typeface="Times New Roman" pitchFamily="18" charset="0"/>
                <a:cs typeface="Times New Roman" pitchFamily="18" charset="0"/>
              </a:rPr>
              <a:t>4-	Reliability Testing</a:t>
            </a:r>
          </a:p>
          <a:p>
            <a:pPr algn="l"/>
            <a:r>
              <a:rPr lang="en-US" sz="2400" dirty="0">
                <a:latin typeface="Times New Roman" pitchFamily="18" charset="0"/>
                <a:cs typeface="Times New Roman" pitchFamily="18" charset="0"/>
              </a:rPr>
              <a:t>5-	Usability Testing</a:t>
            </a:r>
          </a:p>
          <a:p>
            <a:pPr algn="l"/>
            <a:r>
              <a:rPr lang="en-US" sz="2400" dirty="0">
                <a:latin typeface="Times New Roman" pitchFamily="18" charset="0"/>
                <a:cs typeface="Times New Roman" pitchFamily="18" charset="0"/>
              </a:rPr>
              <a:t>6-	Portability Testing</a:t>
            </a:r>
          </a:p>
          <a:p>
            <a:pPr algn="l"/>
            <a:r>
              <a:rPr lang="en-US" sz="2400" dirty="0">
                <a:latin typeface="Times New Roman" pitchFamily="18" charset="0"/>
                <a:cs typeface="Times New Roman" pitchFamily="18" charset="0"/>
              </a:rPr>
              <a:t>7-	Efficiency Testing</a:t>
            </a:r>
          </a:p>
        </p:txBody>
      </p:sp>
    </p:spTree>
  </p:cSld>
  <p:clrMapOvr>
    <a:masterClrMapping/>
  </p:clrMapOvr>
  <p:transition>
    <p:pull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32</a:t>
            </a:fld>
            <a:endParaRPr lang="en-GB" dirty="0">
              <a:solidFill>
                <a:schemeClr val="tx1"/>
              </a:solidFill>
            </a:endParaRPr>
          </a:p>
        </p:txBody>
      </p:sp>
      <p:sp>
        <p:nvSpPr>
          <p:cNvPr id="13" name="Text Box 8"/>
          <p:cNvSpPr txBox="1">
            <a:spLocks noChangeArrowheads="1"/>
          </p:cNvSpPr>
          <p:nvPr/>
        </p:nvSpPr>
        <p:spPr bwMode="auto">
          <a:xfrm>
            <a:off x="0" y="1476970"/>
            <a:ext cx="9144000" cy="523875"/>
          </a:xfrm>
          <a:prstGeom prst="rect">
            <a:avLst/>
          </a:prstGeom>
          <a:noFill/>
          <a:ln w="9525">
            <a:noFill/>
            <a:miter lim="800000"/>
            <a:headEnd/>
            <a:tailEnd/>
          </a:ln>
        </p:spPr>
        <p:txBody>
          <a:bodyPr>
            <a:spAutoFit/>
          </a:bodyPr>
          <a:lstStyle/>
          <a:p>
            <a:pPr algn="ctr">
              <a:spcBef>
                <a:spcPct val="50000"/>
              </a:spcBef>
            </a:pPr>
            <a:r>
              <a:rPr lang="en-US" sz="2800" b="1" dirty="0">
                <a:solidFill>
                  <a:srgbClr val="000000"/>
                </a:solidFill>
                <a:latin typeface="Times New Roman" pitchFamily="18" charset="0"/>
                <a:cs typeface="Times New Roman" pitchFamily="18" charset="0"/>
              </a:rPr>
              <a:t>Test Types-The targets of Testing  </a:t>
            </a:r>
          </a:p>
        </p:txBody>
      </p:sp>
      <p:sp>
        <p:nvSpPr>
          <p:cNvPr id="14" name="TextBox 6"/>
          <p:cNvSpPr txBox="1">
            <a:spLocks noChangeArrowheads="1"/>
          </p:cNvSpPr>
          <p:nvPr/>
        </p:nvSpPr>
        <p:spPr bwMode="auto">
          <a:xfrm>
            <a:off x="357188" y="2215158"/>
            <a:ext cx="8429625" cy="4094162"/>
          </a:xfrm>
          <a:prstGeom prst="rect">
            <a:avLst/>
          </a:prstGeom>
          <a:noFill/>
          <a:ln w="9525">
            <a:noFill/>
            <a:miter lim="800000"/>
            <a:headEnd/>
            <a:tailEnd/>
          </a:ln>
        </p:spPr>
        <p:txBody>
          <a:bodyPr>
            <a:spAutoFit/>
          </a:bodyPr>
          <a:lstStyle/>
          <a:p>
            <a:pPr algn="just"/>
            <a:r>
              <a:rPr lang="en-US" sz="2400" b="1" dirty="0">
                <a:latin typeface="Times New Roman" pitchFamily="18" charset="0"/>
                <a:cs typeface="Times New Roman" pitchFamily="18" charset="0"/>
              </a:rPr>
              <a:t>Structural Testing (3</a:t>
            </a:r>
            <a:r>
              <a:rPr lang="en-US" sz="2400" b="1" baseline="30000" dirty="0">
                <a:latin typeface="Times New Roman" pitchFamily="18" charset="0"/>
                <a:cs typeface="Times New Roman" pitchFamily="18" charset="0"/>
              </a:rPr>
              <a:t>rd</a:t>
            </a:r>
            <a:r>
              <a:rPr lang="en-US" sz="2400" b="1" dirty="0">
                <a:latin typeface="Times New Roman" pitchFamily="18" charset="0"/>
                <a:cs typeface="Times New Roman" pitchFamily="18" charset="0"/>
              </a:rPr>
              <a:t> Target of Testing)</a:t>
            </a:r>
          </a:p>
          <a:p>
            <a:pPr algn="just"/>
            <a:endParaRPr lang="en-US" sz="2000" b="1" u="sng"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1-White-Box or Glass-box or Clear-box or Open-box Testing</a:t>
            </a:r>
          </a:p>
          <a:p>
            <a:pPr algn="just"/>
            <a:r>
              <a:rPr lang="en-US" sz="2400" i="1" dirty="0">
                <a:latin typeface="Times New Roman" pitchFamily="18" charset="0"/>
                <a:cs typeface="Times New Roman" pitchFamily="18" charset="0"/>
              </a:rPr>
              <a:t>“The white box test is basic knowledge on internal logic of a particular application code.” Because we are interesting what is happening inside the box (Detail knowledge of the code)</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2- Code Coverage</a:t>
            </a:r>
          </a:p>
          <a:p>
            <a:pPr algn="just"/>
            <a:r>
              <a:rPr lang="en-US" sz="2400" i="1" dirty="0">
                <a:latin typeface="Times New Roman" pitchFamily="18" charset="0"/>
                <a:cs typeface="Times New Roman" pitchFamily="18" charset="0"/>
              </a:rPr>
              <a:t>“An analysis method to determine which parts of the software have been executed or tested and which parts have not been executed yet.”</a:t>
            </a:r>
          </a:p>
        </p:txBody>
      </p:sp>
    </p:spTree>
    <p:extLst>
      <p:ext uri="{BB962C8B-B14F-4D97-AF65-F5344CB8AC3E}">
        <p14:creationId xmlns:p14="http://schemas.microsoft.com/office/powerpoint/2010/main" val="223567837"/>
      </p:ext>
    </p:extLst>
  </p:cSld>
  <p:clrMapOvr>
    <a:masterClrMapping/>
  </p:clrMapOvr>
  <p:transition>
    <p:pull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33</a:t>
            </a:fld>
            <a:endParaRPr lang="en-GB" dirty="0">
              <a:solidFill>
                <a:schemeClr val="tx1"/>
              </a:solidFill>
            </a:endParaRPr>
          </a:p>
        </p:txBody>
      </p:sp>
      <p:sp>
        <p:nvSpPr>
          <p:cNvPr id="14" name="TextBox 7"/>
          <p:cNvSpPr txBox="1">
            <a:spLocks noChangeArrowheads="1"/>
          </p:cNvSpPr>
          <p:nvPr/>
        </p:nvSpPr>
        <p:spPr bwMode="auto">
          <a:xfrm>
            <a:off x="357188" y="1629955"/>
            <a:ext cx="8358187" cy="4247317"/>
          </a:xfrm>
          <a:prstGeom prst="rect">
            <a:avLst/>
          </a:prstGeom>
          <a:noFill/>
          <a:ln w="9525">
            <a:noFill/>
            <a:miter lim="800000"/>
            <a:headEnd/>
            <a:tailEnd/>
          </a:ln>
        </p:spPr>
        <p:txBody>
          <a:bodyPr>
            <a:spAutoFit/>
          </a:bodyPr>
          <a:lstStyle/>
          <a:p>
            <a:pPr algn="just"/>
            <a:r>
              <a:rPr lang="en-US" sz="3600" b="1" dirty="0">
                <a:latin typeface="Times New Roman" pitchFamily="18" charset="0"/>
                <a:cs typeface="Times New Roman" pitchFamily="18" charset="0"/>
              </a:rPr>
              <a:t>Testing Related to Change-Final Target</a:t>
            </a:r>
          </a:p>
          <a:p>
            <a:pPr algn="just"/>
            <a:endParaRPr lang="en-US" sz="2400" b="1" u="sng" dirty="0">
              <a:latin typeface="Times New Roman" pitchFamily="18" charset="0"/>
              <a:cs typeface="Times New Roman" pitchFamily="18" charset="0"/>
            </a:endParaRPr>
          </a:p>
          <a:p>
            <a:pPr algn="just"/>
            <a:r>
              <a:rPr lang="en-US" sz="2400" b="1" u="sng" dirty="0">
                <a:latin typeface="Times New Roman" pitchFamily="18" charset="0"/>
                <a:cs typeface="Times New Roman" pitchFamily="18" charset="0"/>
              </a:rPr>
              <a:t>Confirmation Testing (Re-testing)</a:t>
            </a:r>
          </a:p>
          <a:p>
            <a:pPr algn="just"/>
            <a:r>
              <a:rPr lang="en-US" sz="2400" dirty="0">
                <a:latin typeface="Times New Roman" pitchFamily="18" charset="0"/>
                <a:cs typeface="Times New Roman" pitchFamily="18" charset="0"/>
              </a:rPr>
              <a:t>“Testing that runs test cases that failed the last time they were run, in order to verify the success of corrective action.”</a:t>
            </a:r>
          </a:p>
          <a:p>
            <a:pPr algn="just"/>
            <a:endParaRPr lang="en-US" sz="2400" u="sng" dirty="0">
              <a:latin typeface="Times New Roman" pitchFamily="18" charset="0"/>
              <a:cs typeface="Times New Roman" pitchFamily="18" charset="0"/>
            </a:endParaRPr>
          </a:p>
          <a:p>
            <a:pPr algn="just"/>
            <a:r>
              <a:rPr lang="en-US" sz="2400" b="1" u="sng" dirty="0">
                <a:latin typeface="Times New Roman" pitchFamily="18" charset="0"/>
                <a:cs typeface="Times New Roman" pitchFamily="18" charset="0"/>
              </a:rPr>
              <a:t>Regression Testing</a:t>
            </a:r>
          </a:p>
          <a:p>
            <a:pPr algn="just"/>
            <a:r>
              <a:rPr lang="en-US" sz="2400" dirty="0">
                <a:latin typeface="Times New Roman" pitchFamily="18" charset="0"/>
                <a:cs typeface="Times New Roman" pitchFamily="18" charset="0"/>
              </a:rPr>
              <a:t>Testing of a previously tested program following modification to ensure that defects have not been introduced in unchanged areas of the software as a result of the change made.”</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50086530"/>
      </p:ext>
    </p:extLst>
  </p:cSld>
  <p:clrMapOvr>
    <a:masterClrMapping/>
  </p:clrMapOvr>
  <p:transition>
    <p:pull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34</a:t>
            </a:fld>
            <a:endParaRPr lang="en-GB" dirty="0">
              <a:solidFill>
                <a:schemeClr val="tx1"/>
              </a:solidFill>
            </a:endParaRPr>
          </a:p>
        </p:txBody>
      </p:sp>
      <p:sp>
        <p:nvSpPr>
          <p:cNvPr id="13" name="Text Box 8"/>
          <p:cNvSpPr txBox="1">
            <a:spLocks noChangeArrowheads="1"/>
          </p:cNvSpPr>
          <p:nvPr/>
        </p:nvSpPr>
        <p:spPr bwMode="auto">
          <a:xfrm>
            <a:off x="0" y="1485106"/>
            <a:ext cx="9144000" cy="707886"/>
          </a:xfrm>
          <a:prstGeom prst="rect">
            <a:avLst/>
          </a:prstGeom>
          <a:noFill/>
          <a:ln w="9525">
            <a:noFill/>
            <a:miter lim="800000"/>
            <a:headEnd/>
            <a:tailEnd/>
          </a:ln>
        </p:spPr>
        <p:txBody>
          <a:bodyPr>
            <a:spAutoFit/>
          </a:bodyPr>
          <a:lstStyle/>
          <a:p>
            <a:pPr algn="ctr">
              <a:spcBef>
                <a:spcPct val="50000"/>
              </a:spcBef>
            </a:pPr>
            <a:r>
              <a:rPr lang="en-US" sz="4000" b="1" dirty="0">
                <a:solidFill>
                  <a:srgbClr val="000000"/>
                </a:solidFill>
                <a:latin typeface="Times New Roman" pitchFamily="18" charset="0"/>
                <a:cs typeface="Times New Roman" pitchFamily="18" charset="0"/>
              </a:rPr>
              <a:t>Maintenance Testing  </a:t>
            </a:r>
          </a:p>
        </p:txBody>
      </p:sp>
      <p:sp>
        <p:nvSpPr>
          <p:cNvPr id="14" name="Text Box 10"/>
          <p:cNvSpPr txBox="1">
            <a:spLocks noChangeArrowheads="1"/>
          </p:cNvSpPr>
          <p:nvPr/>
        </p:nvSpPr>
        <p:spPr bwMode="auto">
          <a:xfrm>
            <a:off x="323850" y="2162969"/>
            <a:ext cx="8496300" cy="3570287"/>
          </a:xfrm>
          <a:prstGeom prst="rect">
            <a:avLst/>
          </a:prstGeom>
          <a:noFill/>
          <a:ln w="9525">
            <a:noFill/>
            <a:miter lim="800000"/>
            <a:headEnd/>
            <a:tailEnd/>
          </a:ln>
        </p:spPr>
        <p:txBody>
          <a:bodyPr>
            <a:spAutoFit/>
          </a:bodyPr>
          <a:lstStyle/>
          <a:p>
            <a:pPr algn="just">
              <a:spcBef>
                <a:spcPct val="50000"/>
              </a:spcBef>
            </a:pPr>
            <a:r>
              <a:rPr lang="en-US" sz="2400" b="1" dirty="0">
                <a:latin typeface="Times New Roman" pitchFamily="18" charset="0"/>
                <a:cs typeface="Times New Roman" pitchFamily="18" charset="0"/>
              </a:rPr>
              <a:t>Maintenance Testing</a:t>
            </a:r>
          </a:p>
          <a:p>
            <a:pPr algn="just">
              <a:spcBef>
                <a:spcPct val="50000"/>
              </a:spcBef>
            </a:pPr>
            <a:r>
              <a:rPr lang="en-US" sz="2000" dirty="0">
                <a:latin typeface="Times New Roman" pitchFamily="18" charset="0"/>
                <a:cs typeface="Times New Roman" pitchFamily="18" charset="0"/>
              </a:rPr>
              <a:t>Modification of a software after delivery to correct defects and to improve performance.</a:t>
            </a:r>
          </a:p>
          <a:p>
            <a:pPr algn="just">
              <a:spcBef>
                <a:spcPct val="50000"/>
              </a:spcBef>
            </a:pPr>
            <a:r>
              <a:rPr lang="en-US" sz="2400" b="1" dirty="0">
                <a:latin typeface="Times New Roman" pitchFamily="18" charset="0"/>
                <a:cs typeface="Times New Roman" pitchFamily="18" charset="0"/>
              </a:rPr>
              <a:t>Maintainability</a:t>
            </a:r>
          </a:p>
          <a:p>
            <a:pPr algn="just">
              <a:spcBef>
                <a:spcPct val="50000"/>
              </a:spcBef>
            </a:pPr>
            <a:r>
              <a:rPr lang="en-US" sz="2000" dirty="0">
                <a:latin typeface="Times New Roman" pitchFamily="18" charset="0"/>
                <a:cs typeface="Times New Roman" pitchFamily="18" charset="0"/>
              </a:rPr>
              <a:t>The ease with which a software product can be modified to meet new requirements, modified to make future maintenance easier.</a:t>
            </a:r>
          </a:p>
          <a:p>
            <a:pPr algn="just">
              <a:spcBef>
                <a:spcPct val="50000"/>
              </a:spcBef>
            </a:pPr>
            <a:r>
              <a:rPr lang="en-US" sz="2400" b="1" dirty="0">
                <a:latin typeface="Times New Roman" pitchFamily="18" charset="0"/>
                <a:cs typeface="Times New Roman" pitchFamily="18" charset="0"/>
              </a:rPr>
              <a:t>Maintainability Testing</a:t>
            </a:r>
          </a:p>
          <a:p>
            <a:pPr algn="just">
              <a:spcBef>
                <a:spcPct val="50000"/>
              </a:spcBef>
            </a:pPr>
            <a:r>
              <a:rPr lang="en-US" sz="2000" dirty="0">
                <a:latin typeface="Times New Roman" pitchFamily="18" charset="0"/>
                <a:cs typeface="Times New Roman" pitchFamily="18" charset="0"/>
              </a:rPr>
              <a:t>The process of testing to determine the maintainability of a software product.</a:t>
            </a:r>
          </a:p>
        </p:txBody>
      </p:sp>
    </p:spTree>
    <p:extLst>
      <p:ext uri="{BB962C8B-B14F-4D97-AF65-F5344CB8AC3E}">
        <p14:creationId xmlns:p14="http://schemas.microsoft.com/office/powerpoint/2010/main" val="2286777340"/>
      </p:ext>
    </p:extLst>
  </p:cSld>
  <p:clrMapOvr>
    <a:masterClrMapping/>
  </p:clrMapOvr>
  <p:transition>
    <p:pull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35</a:t>
            </a:fld>
            <a:endParaRPr lang="en-GB" dirty="0">
              <a:solidFill>
                <a:schemeClr val="tx1"/>
              </a:solidFill>
            </a:endParaRPr>
          </a:p>
        </p:txBody>
      </p:sp>
      <p:sp>
        <p:nvSpPr>
          <p:cNvPr id="13" name="Text Box 10"/>
          <p:cNvSpPr txBox="1">
            <a:spLocks noChangeArrowheads="1"/>
          </p:cNvSpPr>
          <p:nvPr/>
        </p:nvSpPr>
        <p:spPr bwMode="auto">
          <a:xfrm>
            <a:off x="433388" y="2395140"/>
            <a:ext cx="8281987" cy="2369880"/>
          </a:xfrm>
          <a:prstGeom prst="rect">
            <a:avLst/>
          </a:prstGeom>
          <a:noFill/>
          <a:ln w="9525">
            <a:noFill/>
            <a:miter lim="800000"/>
            <a:headEnd/>
            <a:tailEnd/>
          </a:ln>
        </p:spPr>
        <p:txBody>
          <a:bodyPr>
            <a:spAutoFit/>
          </a:bodyPr>
          <a:lstStyle/>
          <a:p>
            <a:pPr algn="just">
              <a:spcBef>
                <a:spcPct val="50000"/>
              </a:spcBef>
            </a:pPr>
            <a:r>
              <a:rPr lang="en-US" sz="4000" b="1" dirty="0">
                <a:latin typeface="Times New Roman" pitchFamily="18" charset="0"/>
                <a:cs typeface="Times New Roman" pitchFamily="18" charset="0"/>
              </a:rPr>
              <a:t>Test Oracle</a:t>
            </a:r>
          </a:p>
          <a:p>
            <a:pPr algn="just">
              <a:spcBef>
                <a:spcPct val="50000"/>
              </a:spcBef>
            </a:pPr>
            <a:r>
              <a:rPr lang="en-US" sz="2400" i="1" dirty="0">
                <a:latin typeface="Times New Roman" pitchFamily="18" charset="0"/>
                <a:cs typeface="Times New Roman" pitchFamily="18" charset="0"/>
              </a:rPr>
              <a:t>“A source to determine expected results to compare with the actual results of the software under test. An oracle may be a requirements specification, the existing system,  a user manual, or an individual specialized knowledge.”</a:t>
            </a:r>
          </a:p>
        </p:txBody>
      </p:sp>
    </p:spTree>
    <p:extLst>
      <p:ext uri="{BB962C8B-B14F-4D97-AF65-F5344CB8AC3E}">
        <p14:creationId xmlns:p14="http://schemas.microsoft.com/office/powerpoint/2010/main" val="1785341316"/>
      </p:ext>
    </p:extLst>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4</a:t>
            </a:fld>
            <a:endParaRPr lang="en-GB" dirty="0">
              <a:solidFill>
                <a:schemeClr val="tx1"/>
              </a:solidFill>
            </a:endParaRPr>
          </a:p>
        </p:txBody>
      </p:sp>
      <p:sp>
        <p:nvSpPr>
          <p:cNvPr id="13" name="Text Box 8"/>
          <p:cNvSpPr txBox="1">
            <a:spLocks noChangeArrowheads="1"/>
          </p:cNvSpPr>
          <p:nvPr/>
        </p:nvSpPr>
        <p:spPr bwMode="auto">
          <a:xfrm>
            <a:off x="0" y="1694656"/>
            <a:ext cx="9144000" cy="584200"/>
          </a:xfrm>
          <a:prstGeom prst="rect">
            <a:avLst/>
          </a:prstGeom>
          <a:noFill/>
          <a:ln w="9525">
            <a:noFill/>
            <a:miter lim="800000"/>
            <a:headEnd/>
            <a:tailEnd/>
          </a:ln>
        </p:spPr>
        <p:txBody>
          <a:bodyPr>
            <a:spAutoFit/>
          </a:bodyPr>
          <a:lstStyle/>
          <a:p>
            <a:pPr algn="ctr">
              <a:spcBef>
                <a:spcPct val="50000"/>
              </a:spcBef>
            </a:pPr>
            <a:r>
              <a:rPr lang="en-US" sz="3200" b="1" dirty="0">
                <a:solidFill>
                  <a:srgbClr val="000000"/>
                </a:solidFill>
                <a:latin typeface="Times New Roman" pitchFamily="18" charset="0"/>
                <a:cs typeface="Times New Roman" pitchFamily="18" charset="0"/>
              </a:rPr>
              <a:t>Test Levels-Component Testing </a:t>
            </a:r>
          </a:p>
        </p:txBody>
      </p:sp>
      <p:sp>
        <p:nvSpPr>
          <p:cNvPr id="14" name="TextBox 6"/>
          <p:cNvSpPr txBox="1">
            <a:spLocks noChangeArrowheads="1"/>
          </p:cNvSpPr>
          <p:nvPr/>
        </p:nvSpPr>
        <p:spPr bwMode="auto">
          <a:xfrm>
            <a:off x="357188" y="2409031"/>
            <a:ext cx="8572500" cy="3324225"/>
          </a:xfrm>
          <a:prstGeom prst="rect">
            <a:avLst/>
          </a:prstGeom>
          <a:noFill/>
          <a:ln w="9525">
            <a:noFill/>
            <a:miter lim="800000"/>
            <a:headEnd/>
            <a:tailEnd/>
          </a:ln>
        </p:spPr>
        <p:txBody>
          <a:bodyPr>
            <a:spAutoFit/>
          </a:bodyPr>
          <a:lstStyle/>
          <a:p>
            <a:pPr algn="just"/>
            <a:r>
              <a:rPr lang="en-US" sz="3200" b="1" dirty="0">
                <a:latin typeface="Times New Roman" pitchFamily="18" charset="0"/>
                <a:cs typeface="Times New Roman" pitchFamily="18" charset="0"/>
              </a:rPr>
              <a:t>Component Testing</a:t>
            </a:r>
          </a:p>
          <a:p>
            <a:pPr algn="just"/>
            <a:endParaRPr lang="en-US" sz="1000" dirty="0">
              <a:latin typeface="Times New Roman" pitchFamily="18" charset="0"/>
              <a:cs typeface="Times New Roman" pitchFamily="18" charset="0"/>
            </a:endParaRPr>
          </a:p>
          <a:p>
            <a:pPr algn="just"/>
            <a:r>
              <a:rPr lang="en-US" sz="3600" dirty="0">
                <a:latin typeface="Times New Roman" pitchFamily="18" charset="0"/>
                <a:cs typeface="Times New Roman" pitchFamily="18" charset="0"/>
              </a:rPr>
              <a:t>“The testing of individual software components is called component testing.” </a:t>
            </a:r>
          </a:p>
          <a:p>
            <a:pPr algn="just"/>
            <a:r>
              <a:rPr lang="en-US" sz="3200" i="1" dirty="0">
                <a:latin typeface="Times New Roman" pitchFamily="18" charset="0"/>
                <a:cs typeface="Times New Roman" pitchFamily="18" charset="0"/>
              </a:rPr>
              <a:t>It searches for defects and verifies the functioning of the software (e.g. modules, programs, objects classes etc.)</a:t>
            </a:r>
          </a:p>
        </p:txBody>
      </p:sp>
    </p:spTree>
    <p:extLst>
      <p:ext uri="{BB962C8B-B14F-4D97-AF65-F5344CB8AC3E}">
        <p14:creationId xmlns:p14="http://schemas.microsoft.com/office/powerpoint/2010/main" val="25350795"/>
      </p:ext>
    </p:extLst>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5</a:t>
            </a:fld>
            <a:endParaRPr lang="en-GB" dirty="0">
              <a:solidFill>
                <a:schemeClr val="tx1"/>
              </a:solidFill>
            </a:endParaRPr>
          </a:p>
        </p:txBody>
      </p:sp>
      <p:sp>
        <p:nvSpPr>
          <p:cNvPr id="13" name="Rectangle 1"/>
          <p:cNvSpPr>
            <a:spLocks noChangeArrowheads="1"/>
          </p:cNvSpPr>
          <p:nvPr/>
        </p:nvSpPr>
        <p:spPr bwMode="auto">
          <a:xfrm>
            <a:off x="357188" y="2551087"/>
            <a:ext cx="8501062" cy="2678113"/>
          </a:xfrm>
          <a:prstGeom prst="rect">
            <a:avLst/>
          </a:prstGeom>
          <a:noFill/>
          <a:ln w="9525">
            <a:noFill/>
            <a:miter lim="800000"/>
            <a:headEnd/>
            <a:tailEnd/>
          </a:ln>
        </p:spPr>
        <p:txBody>
          <a:bodyPr anchor="ctr">
            <a:spAutoFit/>
          </a:bodyPr>
          <a:lstStyle/>
          <a:p>
            <a:pPr algn="l"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800" b="1" dirty="0">
                <a:latin typeface="Times New Roman" pitchFamily="18" charset="0"/>
                <a:cs typeface="Times New Roman" pitchFamily="18" charset="0"/>
              </a:rPr>
              <a:t>Component Testing is classified into 3 types:</a:t>
            </a:r>
          </a:p>
          <a:p>
            <a:pPr algn="l"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2800" dirty="0">
              <a:latin typeface="Times New Roman" pitchFamily="18" charset="0"/>
              <a:cs typeface="Times New Roman" pitchFamily="18" charset="0"/>
            </a:endParaRPr>
          </a:p>
          <a:p>
            <a:pPr algn="l"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800" i="1" dirty="0">
                <a:latin typeface="Times New Roman" pitchFamily="18" charset="0"/>
                <a:cs typeface="Times New Roman" pitchFamily="18" charset="0"/>
              </a:rPr>
              <a:t>1-	Execution Testing</a:t>
            </a:r>
          </a:p>
          <a:p>
            <a:pPr algn="l"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800" i="1" dirty="0">
                <a:latin typeface="Times New Roman" pitchFamily="18" charset="0"/>
                <a:cs typeface="Times New Roman" pitchFamily="18" charset="0"/>
              </a:rPr>
              <a:t>2-	Operation Testing</a:t>
            </a:r>
          </a:p>
          <a:p>
            <a:pPr algn="l"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800" i="1" dirty="0">
                <a:latin typeface="Times New Roman" pitchFamily="18" charset="0"/>
                <a:cs typeface="Times New Roman" pitchFamily="18" charset="0"/>
              </a:rPr>
              <a:t>3-	Mutation Testing</a:t>
            </a:r>
          </a:p>
          <a:p>
            <a:pPr algn="l"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2800" dirty="0">
              <a:latin typeface="Times New Roman" pitchFamily="18" charset="0"/>
              <a:cs typeface="Times New Roman" pitchFamily="18" charset="0"/>
            </a:endParaRPr>
          </a:p>
        </p:txBody>
      </p:sp>
      <p:sp>
        <p:nvSpPr>
          <p:cNvPr id="14" name="Text Box 8"/>
          <p:cNvSpPr txBox="1">
            <a:spLocks noChangeArrowheads="1"/>
          </p:cNvSpPr>
          <p:nvPr/>
        </p:nvSpPr>
        <p:spPr bwMode="auto">
          <a:xfrm>
            <a:off x="0" y="1495400"/>
            <a:ext cx="9144000" cy="523875"/>
          </a:xfrm>
          <a:prstGeom prst="rect">
            <a:avLst/>
          </a:prstGeom>
          <a:noFill/>
          <a:ln w="9525">
            <a:noFill/>
            <a:miter lim="800000"/>
            <a:headEnd/>
            <a:tailEnd/>
          </a:ln>
        </p:spPr>
        <p:txBody>
          <a:bodyPr>
            <a:spAutoFit/>
          </a:bodyPr>
          <a:lstStyle/>
          <a:p>
            <a:pPr algn="ctr">
              <a:spcBef>
                <a:spcPct val="50000"/>
              </a:spcBef>
            </a:pPr>
            <a:r>
              <a:rPr lang="en-US" sz="2800" b="1" dirty="0">
                <a:solidFill>
                  <a:srgbClr val="000000"/>
                </a:solidFill>
                <a:latin typeface="Times New Roman" pitchFamily="18" charset="0"/>
                <a:cs typeface="Times New Roman" pitchFamily="18" charset="0"/>
              </a:rPr>
              <a:t>Test Levels-Component Testing </a:t>
            </a:r>
          </a:p>
        </p:txBody>
      </p:sp>
    </p:spTree>
    <p:extLst>
      <p:ext uri="{BB962C8B-B14F-4D97-AF65-F5344CB8AC3E}">
        <p14:creationId xmlns:p14="http://schemas.microsoft.com/office/powerpoint/2010/main" val="230813323"/>
      </p:ext>
    </p:extLst>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6</a:t>
            </a:fld>
            <a:endParaRPr lang="en-GB" dirty="0">
              <a:solidFill>
                <a:schemeClr val="tx1"/>
              </a:solidFill>
            </a:endParaRPr>
          </a:p>
        </p:txBody>
      </p:sp>
      <p:sp>
        <p:nvSpPr>
          <p:cNvPr id="13" name="Rectangle 1"/>
          <p:cNvSpPr>
            <a:spLocks noChangeArrowheads="1"/>
          </p:cNvSpPr>
          <p:nvPr/>
        </p:nvSpPr>
        <p:spPr bwMode="auto">
          <a:xfrm>
            <a:off x="428625" y="1976859"/>
            <a:ext cx="8501063" cy="3108325"/>
          </a:xfrm>
          <a:prstGeom prst="rect">
            <a:avLst/>
          </a:prstGeom>
          <a:noFill/>
          <a:ln w="9525">
            <a:noFill/>
            <a:miter lim="800000"/>
            <a:headEnd/>
            <a:tailEnd/>
          </a:ln>
        </p:spPr>
        <p:txBody>
          <a:bodyPr anchor="ctr">
            <a:spAutoFit/>
          </a:bodyPr>
          <a:lstStyle/>
          <a:p>
            <a:pPr algn="just"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endParaRPr lang="en-US" sz="2800" dirty="0">
              <a:latin typeface="Times New Roman" pitchFamily="18" charset="0"/>
              <a:cs typeface="Times New Roman" pitchFamily="18" charset="0"/>
            </a:endParaRPr>
          </a:p>
          <a:p>
            <a:pPr algn="just"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2800" b="1" dirty="0">
                <a:latin typeface="Times New Roman" pitchFamily="18" charset="0"/>
                <a:cs typeface="Times New Roman" pitchFamily="18" charset="0"/>
              </a:rPr>
              <a:t>Execution Testing</a:t>
            </a:r>
          </a:p>
          <a:p>
            <a:pPr algn="just"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endParaRPr lang="en-US" sz="2800" b="1" u="sng" dirty="0">
              <a:latin typeface="Times New Roman" pitchFamily="18" charset="0"/>
              <a:cs typeface="Times New Roman" pitchFamily="18" charset="0"/>
            </a:endParaRPr>
          </a:p>
          <a:p>
            <a:pPr marL="228600" indent="-228600" algn="just"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2800" i="1" dirty="0">
                <a:latin typeface="Times New Roman" pitchFamily="18" charset="0"/>
                <a:cs typeface="Times New Roman" pitchFamily="18" charset="0"/>
              </a:rPr>
              <a:t>Verifying the logic of the program.(statement coverage,</a:t>
            </a:r>
          </a:p>
          <a:p>
            <a:pPr marL="228600" indent="-228600" algn="just"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2800" i="1" dirty="0">
                <a:latin typeface="Times New Roman" pitchFamily="18" charset="0"/>
                <a:cs typeface="Times New Roman" pitchFamily="18" charset="0"/>
              </a:rPr>
              <a:t>loop coverage, conditional coverage, program technique</a:t>
            </a:r>
          </a:p>
          <a:p>
            <a:pPr marL="228600" indent="-228600" algn="just"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sz="2800" i="1" dirty="0" err="1">
                <a:latin typeface="Times New Roman" pitchFamily="18" charset="0"/>
                <a:cs typeface="Times New Roman" pitchFamily="18" charset="0"/>
              </a:rPr>
              <a:t>coverages</a:t>
            </a:r>
            <a:r>
              <a:rPr lang="en-US" sz="2800" i="1" dirty="0">
                <a:latin typeface="Times New Roman" pitchFamily="18" charset="0"/>
                <a:cs typeface="Times New Roman" pitchFamily="18" charset="0"/>
              </a:rPr>
              <a:t> etc.)</a:t>
            </a:r>
          </a:p>
          <a:p>
            <a:pPr marL="228600" indent="-228600" algn="just"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endParaRPr lang="en-US" sz="2800" i="1" dirty="0">
              <a:latin typeface="Times New Roman" pitchFamily="18" charset="0"/>
              <a:cs typeface="Times New Roman" pitchFamily="18" charset="0"/>
            </a:endParaRPr>
          </a:p>
        </p:txBody>
      </p:sp>
    </p:spTree>
    <p:extLst>
      <p:ext uri="{BB962C8B-B14F-4D97-AF65-F5344CB8AC3E}">
        <p14:creationId xmlns:p14="http://schemas.microsoft.com/office/powerpoint/2010/main" val="1718537436"/>
      </p:ext>
    </p:extLst>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7</a:t>
            </a:fld>
            <a:endParaRPr lang="en-GB" dirty="0">
              <a:solidFill>
                <a:schemeClr val="tx1"/>
              </a:solidFill>
            </a:endParaRPr>
          </a:p>
        </p:txBody>
      </p:sp>
      <p:sp>
        <p:nvSpPr>
          <p:cNvPr id="13" name="Text Box 8"/>
          <p:cNvSpPr txBox="1">
            <a:spLocks noChangeArrowheads="1"/>
          </p:cNvSpPr>
          <p:nvPr/>
        </p:nvSpPr>
        <p:spPr bwMode="auto">
          <a:xfrm>
            <a:off x="0" y="1366292"/>
            <a:ext cx="9144000" cy="461962"/>
          </a:xfrm>
          <a:prstGeom prst="rect">
            <a:avLst/>
          </a:prstGeom>
          <a:noFill/>
          <a:ln w="9525">
            <a:noFill/>
            <a:miter lim="800000"/>
            <a:headEnd/>
            <a:tailEnd/>
          </a:ln>
        </p:spPr>
        <p:txBody>
          <a:bodyPr>
            <a:spAutoFit/>
          </a:bodyPr>
          <a:lstStyle/>
          <a:p>
            <a:pPr algn="ctr">
              <a:spcBef>
                <a:spcPct val="50000"/>
              </a:spcBef>
            </a:pPr>
            <a:r>
              <a:rPr lang="en-US" sz="2400" b="1" dirty="0">
                <a:solidFill>
                  <a:srgbClr val="000000"/>
                </a:solidFill>
                <a:latin typeface="Times New Roman" pitchFamily="18" charset="0"/>
                <a:cs typeface="Times New Roman" pitchFamily="18" charset="0"/>
              </a:rPr>
              <a:t>Test Levels-Component Testing  (Execution Testing Example 1) </a:t>
            </a:r>
          </a:p>
        </p:txBody>
      </p:sp>
      <p:sp>
        <p:nvSpPr>
          <p:cNvPr id="14" name="TextBox 9"/>
          <p:cNvSpPr txBox="1">
            <a:spLocks noChangeArrowheads="1"/>
          </p:cNvSpPr>
          <p:nvPr/>
        </p:nvSpPr>
        <p:spPr bwMode="auto">
          <a:xfrm>
            <a:off x="714375" y="1901279"/>
            <a:ext cx="6215063" cy="2554288"/>
          </a:xfrm>
          <a:prstGeom prst="rect">
            <a:avLst/>
          </a:prstGeom>
          <a:noFill/>
          <a:ln w="9525">
            <a:noFill/>
            <a:miter lim="800000"/>
            <a:headEnd/>
            <a:tailEnd/>
          </a:ln>
        </p:spPr>
        <p:txBody>
          <a:bodyPr>
            <a:spAutoFit/>
          </a:bodyPr>
          <a:lstStyle/>
          <a:p>
            <a:pPr marL="342900" indent="-342900" algn="l"/>
            <a:r>
              <a:rPr lang="en-US" sz="2000" b="1" u="sng" dirty="0"/>
              <a:t>Example</a:t>
            </a:r>
          </a:p>
          <a:p>
            <a:pPr marL="342900" indent="-342900" algn="l"/>
            <a:endParaRPr lang="en-US" sz="2000" dirty="0"/>
          </a:p>
          <a:p>
            <a:pPr marL="342900" indent="-342900" algn="l">
              <a:buFontTx/>
              <a:buAutoNum type="arabicPlain"/>
            </a:pPr>
            <a:r>
              <a:rPr lang="en-US" sz="2000" dirty="0"/>
              <a:t>READ A</a:t>
            </a:r>
          </a:p>
          <a:p>
            <a:pPr marL="342900" indent="-342900" algn="l">
              <a:buFontTx/>
              <a:buAutoNum type="arabicPlain"/>
            </a:pPr>
            <a:r>
              <a:rPr lang="en-US" sz="2000" dirty="0"/>
              <a:t>READ B</a:t>
            </a:r>
          </a:p>
          <a:p>
            <a:pPr marL="342900" indent="-342900" algn="l">
              <a:buFontTx/>
              <a:buAutoNum type="arabicPlain"/>
            </a:pPr>
            <a:r>
              <a:rPr lang="en-US" sz="2000" dirty="0"/>
              <a:t>C = A + 2 * B</a:t>
            </a:r>
          </a:p>
          <a:p>
            <a:pPr marL="342900" indent="-342900" algn="l">
              <a:buFontTx/>
              <a:buAutoNum type="arabicPlain"/>
            </a:pPr>
            <a:r>
              <a:rPr lang="en-US" sz="2000" dirty="0"/>
              <a:t>IF C&gt;50 THEN</a:t>
            </a:r>
          </a:p>
          <a:p>
            <a:pPr marL="342900" indent="-342900" algn="l">
              <a:buFontTx/>
              <a:buAutoNum type="arabicPlain"/>
            </a:pPr>
            <a:r>
              <a:rPr lang="en-US" sz="2000" dirty="0"/>
              <a:t>PRINT “LARGE C”</a:t>
            </a:r>
          </a:p>
          <a:p>
            <a:pPr marL="342900" indent="-342900" algn="l">
              <a:buFontTx/>
              <a:buAutoNum type="arabicPlain"/>
            </a:pPr>
            <a:r>
              <a:rPr lang="en-US" sz="2000" dirty="0"/>
              <a:t>ENDIF</a:t>
            </a:r>
          </a:p>
        </p:txBody>
      </p:sp>
      <p:sp>
        <p:nvSpPr>
          <p:cNvPr id="15" name="TextBox 12"/>
          <p:cNvSpPr txBox="1">
            <a:spLocks noChangeArrowheads="1"/>
          </p:cNvSpPr>
          <p:nvPr/>
        </p:nvSpPr>
        <p:spPr bwMode="auto">
          <a:xfrm>
            <a:off x="714375" y="4687342"/>
            <a:ext cx="5786438" cy="1477962"/>
          </a:xfrm>
          <a:prstGeom prst="rect">
            <a:avLst/>
          </a:prstGeom>
          <a:noFill/>
          <a:ln w="9525">
            <a:noFill/>
            <a:miter lim="800000"/>
            <a:headEnd/>
            <a:tailEnd/>
          </a:ln>
        </p:spPr>
        <p:txBody>
          <a:bodyPr>
            <a:spAutoFit/>
          </a:bodyPr>
          <a:lstStyle/>
          <a:p>
            <a:pPr algn="l"/>
            <a:r>
              <a:rPr lang="en-US" b="1" u="sng"/>
              <a:t>TEST SET 1</a:t>
            </a:r>
          </a:p>
          <a:p>
            <a:pPr algn="l"/>
            <a:r>
              <a:rPr lang="en-US"/>
              <a:t>Test 1_1:	A = 2, B = 3 </a:t>
            </a:r>
          </a:p>
          <a:p>
            <a:pPr algn="l"/>
            <a:r>
              <a:rPr lang="en-US"/>
              <a:t>Test 1_2:	A = 0, B = 25</a:t>
            </a:r>
          </a:p>
          <a:p>
            <a:pPr algn="l"/>
            <a:r>
              <a:rPr lang="en-US"/>
              <a:t>Test 1_3:	A = 47, B = 1</a:t>
            </a:r>
          </a:p>
          <a:p>
            <a:pPr algn="l"/>
            <a:r>
              <a:rPr lang="en-US"/>
              <a:t>Test 1_4:	A = 20, B = 25 (100% coverage)</a:t>
            </a:r>
          </a:p>
        </p:txBody>
      </p:sp>
    </p:spTree>
    <p:extLst>
      <p:ext uri="{BB962C8B-B14F-4D97-AF65-F5344CB8AC3E}">
        <p14:creationId xmlns:p14="http://schemas.microsoft.com/office/powerpoint/2010/main" val="1503256514"/>
      </p:ext>
    </p:extLst>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892552"/>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8</a:t>
            </a:fld>
            <a:endParaRPr lang="en-GB" dirty="0">
              <a:solidFill>
                <a:schemeClr val="tx1"/>
              </a:solidFill>
            </a:endParaRPr>
          </a:p>
        </p:txBody>
      </p:sp>
      <p:sp>
        <p:nvSpPr>
          <p:cNvPr id="13" name="Text Box 8"/>
          <p:cNvSpPr txBox="1">
            <a:spLocks noChangeArrowheads="1"/>
          </p:cNvSpPr>
          <p:nvPr/>
        </p:nvSpPr>
        <p:spPr bwMode="auto">
          <a:xfrm>
            <a:off x="0" y="1345208"/>
            <a:ext cx="9144000" cy="461962"/>
          </a:xfrm>
          <a:prstGeom prst="rect">
            <a:avLst/>
          </a:prstGeom>
          <a:noFill/>
          <a:ln w="9525">
            <a:noFill/>
            <a:miter lim="800000"/>
            <a:headEnd/>
            <a:tailEnd/>
          </a:ln>
        </p:spPr>
        <p:txBody>
          <a:bodyPr>
            <a:spAutoFit/>
          </a:bodyPr>
          <a:lstStyle/>
          <a:p>
            <a:pPr algn="ctr">
              <a:spcBef>
                <a:spcPct val="50000"/>
              </a:spcBef>
            </a:pPr>
            <a:r>
              <a:rPr lang="en-US" sz="2400" b="1" dirty="0">
                <a:solidFill>
                  <a:srgbClr val="000000"/>
                </a:solidFill>
                <a:latin typeface="Times New Roman" pitchFamily="18" charset="0"/>
                <a:cs typeface="Times New Roman" pitchFamily="18" charset="0"/>
              </a:rPr>
              <a:t>Test Levels-Component Testing  (Execution Testing Example) </a:t>
            </a:r>
          </a:p>
        </p:txBody>
      </p:sp>
      <p:sp>
        <p:nvSpPr>
          <p:cNvPr id="14" name="TextBox 9"/>
          <p:cNvSpPr txBox="1">
            <a:spLocks noChangeArrowheads="1"/>
          </p:cNvSpPr>
          <p:nvPr/>
        </p:nvSpPr>
        <p:spPr bwMode="auto">
          <a:xfrm>
            <a:off x="642938" y="2165945"/>
            <a:ext cx="3500437" cy="2554288"/>
          </a:xfrm>
          <a:prstGeom prst="rect">
            <a:avLst/>
          </a:prstGeom>
          <a:noFill/>
          <a:ln w="9525">
            <a:noFill/>
            <a:miter lim="800000"/>
            <a:headEnd/>
            <a:tailEnd/>
          </a:ln>
        </p:spPr>
        <p:txBody>
          <a:bodyPr>
            <a:spAutoFit/>
          </a:bodyPr>
          <a:lstStyle/>
          <a:p>
            <a:pPr marL="342900" indent="-342900" algn="l"/>
            <a:r>
              <a:rPr lang="en-US" sz="2000" b="1" u="sng" dirty="0"/>
              <a:t>Example</a:t>
            </a:r>
          </a:p>
          <a:p>
            <a:pPr marL="342900" indent="-342900" algn="l"/>
            <a:endParaRPr lang="en-US" sz="2000" dirty="0"/>
          </a:p>
          <a:p>
            <a:pPr marL="342900" indent="-342900" algn="l">
              <a:buFontTx/>
              <a:buAutoNum type="arabicPlain"/>
            </a:pPr>
            <a:r>
              <a:rPr lang="en-US" sz="2000" dirty="0"/>
              <a:t>READ A</a:t>
            </a:r>
          </a:p>
          <a:p>
            <a:pPr marL="342900" indent="-342900" algn="l">
              <a:buFontTx/>
              <a:buAutoNum type="arabicPlain"/>
            </a:pPr>
            <a:r>
              <a:rPr lang="en-US" sz="2000" dirty="0"/>
              <a:t>READ B</a:t>
            </a:r>
          </a:p>
          <a:p>
            <a:pPr marL="342900" indent="-342900" algn="l">
              <a:buFontTx/>
              <a:buAutoNum type="arabicPlain"/>
            </a:pPr>
            <a:r>
              <a:rPr lang="en-US" sz="2000" dirty="0"/>
              <a:t>C = A - 2 * B</a:t>
            </a:r>
          </a:p>
          <a:p>
            <a:pPr marL="342900" indent="-342900" algn="l">
              <a:buFontTx/>
              <a:buAutoNum type="arabicPlain"/>
            </a:pPr>
            <a:r>
              <a:rPr lang="en-US" sz="2000" dirty="0"/>
              <a:t>IF C&lt;0 THEN</a:t>
            </a:r>
          </a:p>
          <a:p>
            <a:pPr marL="342900" indent="-342900" algn="l">
              <a:buFontTx/>
              <a:buAutoNum type="arabicPlain"/>
            </a:pPr>
            <a:r>
              <a:rPr lang="en-US" sz="2000" dirty="0"/>
              <a:t>PRINT “C negative”</a:t>
            </a:r>
          </a:p>
          <a:p>
            <a:pPr marL="342900" indent="-342900" algn="l">
              <a:buFontTx/>
              <a:buAutoNum type="arabicPlain"/>
            </a:pPr>
            <a:r>
              <a:rPr lang="en-US" sz="2000" dirty="0"/>
              <a:t>ENDIF</a:t>
            </a:r>
          </a:p>
        </p:txBody>
      </p:sp>
      <p:sp>
        <p:nvSpPr>
          <p:cNvPr id="15" name="TextBox 11"/>
          <p:cNvSpPr txBox="1">
            <a:spLocks noChangeArrowheads="1"/>
          </p:cNvSpPr>
          <p:nvPr/>
        </p:nvSpPr>
        <p:spPr bwMode="auto">
          <a:xfrm>
            <a:off x="642938" y="4952008"/>
            <a:ext cx="3571875" cy="923925"/>
          </a:xfrm>
          <a:prstGeom prst="rect">
            <a:avLst/>
          </a:prstGeom>
          <a:noFill/>
          <a:ln w="9525">
            <a:noFill/>
            <a:miter lim="800000"/>
            <a:headEnd/>
            <a:tailEnd/>
          </a:ln>
        </p:spPr>
        <p:txBody>
          <a:bodyPr>
            <a:spAutoFit/>
          </a:bodyPr>
          <a:lstStyle/>
          <a:p>
            <a:pPr algn="l"/>
            <a:r>
              <a:rPr lang="en-US" b="1" u="sng"/>
              <a:t>TEST SET 2</a:t>
            </a:r>
          </a:p>
          <a:p>
            <a:pPr algn="l"/>
            <a:r>
              <a:rPr lang="en-US"/>
              <a:t>Test 2_1:	A = 20, B = 15 </a:t>
            </a:r>
          </a:p>
          <a:p>
            <a:pPr algn="l"/>
            <a:r>
              <a:rPr lang="en-US"/>
              <a:t>Test 2_2:	A = 10, B = 2</a:t>
            </a:r>
          </a:p>
        </p:txBody>
      </p:sp>
      <p:pic>
        <p:nvPicPr>
          <p:cNvPr id="16" name="Picture 12" descr="Picture 067.jpg"/>
          <p:cNvPicPr>
            <a:picLocks noChangeAspect="1"/>
          </p:cNvPicPr>
          <p:nvPr/>
        </p:nvPicPr>
        <p:blipFill>
          <a:blip r:embed="rId3" cstate="print"/>
          <a:srcRect/>
          <a:stretch>
            <a:fillRect/>
          </a:stretch>
        </p:blipFill>
        <p:spPr bwMode="auto">
          <a:xfrm>
            <a:off x="4429125" y="2308820"/>
            <a:ext cx="4406900" cy="4000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98411985"/>
      </p:ext>
    </p:extLst>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412776"/>
          </a:xfrm>
          <a:prstGeom prst="rect">
            <a:avLst/>
          </a:prstGeom>
        </p:spPr>
        <p:style>
          <a:lnRef idx="0">
            <a:schemeClr val="accent3"/>
          </a:lnRef>
          <a:fillRef idx="1002">
            <a:schemeClr val="dk2"/>
          </a:fillRef>
          <a:effectRef idx="3">
            <a:schemeClr val="accent3"/>
          </a:effectRef>
          <a:fontRef idx="minor">
            <a:schemeClr val="lt1"/>
          </a:fontRef>
        </p:style>
        <p:txBody>
          <a:bodyPr rtlCol="0" anchor="ctr"/>
          <a:lstStyle/>
          <a:p>
            <a:pPr algn="ctr"/>
            <a:endParaRPr lang="en-GB" dirty="0"/>
          </a:p>
        </p:txBody>
      </p:sp>
      <p:pic>
        <p:nvPicPr>
          <p:cNvPr id="8" name="Picture 7" descr="UOL logo.gif"/>
          <p:cNvPicPr>
            <a:picLocks noChangeAspect="1"/>
          </p:cNvPicPr>
          <p:nvPr/>
        </p:nvPicPr>
        <p:blipFill>
          <a:blip r:embed="rId2" cstate="print"/>
          <a:stretch>
            <a:fillRect/>
          </a:stretch>
        </p:blipFill>
        <p:spPr>
          <a:xfrm>
            <a:off x="179512" y="44624"/>
            <a:ext cx="1266279" cy="1296144"/>
          </a:xfrm>
          <a:prstGeom prst="rect">
            <a:avLst/>
          </a:prstGeom>
        </p:spPr>
      </p:pic>
      <p:sp>
        <p:nvSpPr>
          <p:cNvPr id="9" name="TextBox 8"/>
          <p:cNvSpPr txBox="1"/>
          <p:nvPr/>
        </p:nvSpPr>
        <p:spPr>
          <a:xfrm>
            <a:off x="1547664" y="188640"/>
            <a:ext cx="6912768" cy="1138773"/>
          </a:xfrm>
          <a:prstGeom prst="rect">
            <a:avLst/>
          </a:prstGeom>
          <a:noFill/>
        </p:spPr>
        <p:txBody>
          <a:bodyPr wrap="square" rtlCol="0">
            <a:spAutoFit/>
          </a:bodyPr>
          <a:lstStyle/>
          <a:p>
            <a:r>
              <a:rPr lang="en-GB" sz="3600" b="1" dirty="0" smtClean="0">
                <a:latin typeface="Miriam Fixed" pitchFamily="49" charset="-79"/>
                <a:ea typeface="FangSong" pitchFamily="49" charset="-122"/>
                <a:cs typeface="Miriam Fixed" pitchFamily="49" charset="-79"/>
              </a:rPr>
              <a:t>The University of Lahore</a:t>
            </a:r>
          </a:p>
          <a:p>
            <a:pPr algn="r"/>
            <a:r>
              <a:rPr lang="en-GB" sz="1600" b="1" i="1" dirty="0" smtClean="0">
                <a:latin typeface="Californian FB" pitchFamily="18" charset="0"/>
                <a:ea typeface="FangSong" pitchFamily="49" charset="-122"/>
                <a:cs typeface="Miriam Fixed" pitchFamily="49" charset="-79"/>
              </a:rPr>
              <a:t>A “W4” Category University </a:t>
            </a:r>
          </a:p>
          <a:p>
            <a:pPr algn="r"/>
            <a:endParaRPr lang="en-GB" sz="1600" b="1" i="1" dirty="0" smtClean="0">
              <a:latin typeface="Californian FB" pitchFamily="18" charset="0"/>
              <a:ea typeface="FangSong" pitchFamily="49" charset="-122"/>
              <a:cs typeface="Miriam Fixed" pitchFamily="49" charset="-79"/>
            </a:endParaRPr>
          </a:p>
        </p:txBody>
      </p:sp>
      <p:sp>
        <p:nvSpPr>
          <p:cNvPr id="10" name="Rectangle 9"/>
          <p:cNvSpPr/>
          <p:nvPr/>
        </p:nvSpPr>
        <p:spPr>
          <a:xfrm>
            <a:off x="0" y="6453336"/>
            <a:ext cx="9144000" cy="404664"/>
          </a:xfrm>
          <a:prstGeom prst="rect">
            <a:avLst/>
          </a:prstGeom>
        </p:spPr>
        <p:style>
          <a:lnRef idx="1">
            <a:schemeClr val="accent3"/>
          </a:lnRef>
          <a:fillRef idx="1002">
            <a:schemeClr val="dk2"/>
          </a:fillRef>
          <a:effectRef idx="2">
            <a:schemeClr val="accent3"/>
          </a:effectRef>
          <a:fontRef idx="minor">
            <a:schemeClr val="lt1"/>
          </a:fontRef>
        </p:style>
        <p:txBody>
          <a:bodyPr rtlCol="0" anchor="ctr"/>
          <a:lstStyle/>
          <a:p>
            <a:pPr algn="ctr"/>
            <a:endParaRPr lang="en-GB" dirty="0"/>
          </a:p>
        </p:txBody>
      </p:sp>
      <p:sp>
        <p:nvSpPr>
          <p:cNvPr id="11" name="Date Placeholder 10"/>
          <p:cNvSpPr>
            <a:spLocks noGrp="1"/>
          </p:cNvSpPr>
          <p:nvPr>
            <p:ph type="dt" sz="half" idx="10"/>
          </p:nvPr>
        </p:nvSpPr>
        <p:spPr>
          <a:xfrm>
            <a:off x="107504" y="6520259"/>
            <a:ext cx="2133600" cy="365125"/>
          </a:xfrm>
        </p:spPr>
        <p:txBody>
          <a:bodyPr/>
          <a:lstStyle/>
          <a:p>
            <a:fld id="{1944DB1C-28CE-400D-9500-C5FD3D2C2109}" type="datetime1">
              <a:rPr lang="en-GB" smtClean="0">
                <a:solidFill>
                  <a:schemeClr val="tx1"/>
                </a:solidFill>
              </a:rPr>
              <a:pPr/>
              <a:t>05/01/2022</a:t>
            </a:fld>
            <a:endParaRPr lang="en-GB" dirty="0">
              <a:solidFill>
                <a:schemeClr val="tx1"/>
              </a:solidFill>
            </a:endParaRPr>
          </a:p>
        </p:txBody>
      </p:sp>
      <p:sp>
        <p:nvSpPr>
          <p:cNvPr id="12" name="Slide Number Placeholder 11"/>
          <p:cNvSpPr>
            <a:spLocks noGrp="1"/>
          </p:cNvSpPr>
          <p:nvPr>
            <p:ph type="sldNum" sz="quarter" idx="12"/>
          </p:nvPr>
        </p:nvSpPr>
        <p:spPr>
          <a:xfrm>
            <a:off x="6758880" y="6520259"/>
            <a:ext cx="2133600" cy="365125"/>
          </a:xfrm>
        </p:spPr>
        <p:txBody>
          <a:bodyPr/>
          <a:lstStyle/>
          <a:p>
            <a:fld id="{2B1584C2-BBBE-472B-835B-E0A2EF298204}" type="slidenum">
              <a:rPr lang="en-GB" smtClean="0">
                <a:solidFill>
                  <a:schemeClr val="tx1"/>
                </a:solidFill>
              </a:rPr>
              <a:pPr/>
              <a:t>9</a:t>
            </a:fld>
            <a:endParaRPr lang="en-GB" dirty="0">
              <a:solidFill>
                <a:schemeClr val="tx1"/>
              </a:solidFill>
            </a:endParaRPr>
          </a:p>
        </p:txBody>
      </p:sp>
      <p:sp>
        <p:nvSpPr>
          <p:cNvPr id="13" name="Rectangle 1"/>
          <p:cNvSpPr>
            <a:spLocks noChangeArrowheads="1"/>
          </p:cNvSpPr>
          <p:nvPr/>
        </p:nvSpPr>
        <p:spPr bwMode="auto">
          <a:xfrm>
            <a:off x="285750" y="2470820"/>
            <a:ext cx="8501063" cy="3046412"/>
          </a:xfrm>
          <a:prstGeom prst="rect">
            <a:avLst/>
          </a:prstGeom>
          <a:noFill/>
          <a:ln w="9525">
            <a:noFill/>
            <a:miter lim="800000"/>
            <a:headEnd/>
            <a:tailEnd/>
          </a:ln>
        </p:spPr>
        <p:txBody>
          <a:bodyPr anchor="ctr">
            <a:spAutoFit/>
          </a:bodyPr>
          <a:lstStyle/>
          <a:p>
            <a:pPr algn="l"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b="1" dirty="0">
                <a:latin typeface="Times New Roman" pitchFamily="18" charset="0"/>
                <a:cs typeface="Times New Roman" pitchFamily="18" charset="0"/>
              </a:rPr>
              <a:t>2-	Operation Testing</a:t>
            </a:r>
          </a:p>
          <a:p>
            <a:pPr algn="l"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2400" b="1" u="sng" dirty="0">
              <a:latin typeface="Times New Roman" pitchFamily="18" charset="0"/>
              <a:cs typeface="Times New Roman" pitchFamily="18" charset="0"/>
            </a:endParaRPr>
          </a:p>
          <a:p>
            <a:pPr algn="l"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i="1" dirty="0">
                <a:latin typeface="Times New Roman" pitchFamily="18" charset="0"/>
                <a:cs typeface="Times New Roman" pitchFamily="18" charset="0"/>
              </a:rPr>
              <a:t>Checking whether the program is running on the customer expected platform(i.e. OS, Compilers, Browser etc.)</a:t>
            </a:r>
          </a:p>
          <a:p>
            <a:pPr algn="l"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2400" dirty="0">
              <a:latin typeface="Times New Roman" pitchFamily="18" charset="0"/>
              <a:cs typeface="Times New Roman" pitchFamily="18" charset="0"/>
            </a:endParaRPr>
          </a:p>
          <a:p>
            <a:pPr algn="l"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b="1" dirty="0">
                <a:latin typeface="Times New Roman" pitchFamily="18" charset="0"/>
                <a:cs typeface="Times New Roman" pitchFamily="18" charset="0"/>
              </a:rPr>
              <a:t>3-	Mutation Testing</a:t>
            </a:r>
          </a:p>
          <a:p>
            <a:pPr algn="l"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sz="2400" b="1" u="sng" dirty="0">
              <a:latin typeface="Times New Roman" pitchFamily="18" charset="0"/>
              <a:cs typeface="Times New Roman" pitchFamily="18" charset="0"/>
            </a:endParaRPr>
          </a:p>
          <a:p>
            <a:pPr algn="l"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400" i="1" dirty="0" smtClean="0">
                <a:latin typeface="Times New Roman" pitchFamily="18" charset="0"/>
                <a:cs typeface="Times New Roman" pitchFamily="18" charset="0"/>
              </a:rPr>
              <a:t>To </a:t>
            </a:r>
            <a:r>
              <a:rPr lang="en-US" sz="2400" i="1" dirty="0">
                <a:latin typeface="Times New Roman" pitchFamily="18" charset="0"/>
                <a:cs typeface="Times New Roman" pitchFamily="18" charset="0"/>
              </a:rPr>
              <a:t>check whether the program is responding to the changes or not.</a:t>
            </a:r>
            <a:endParaRPr lang="en-US" sz="4800" i="1" dirty="0">
              <a:latin typeface="Times New Roman" pitchFamily="18" charset="0"/>
              <a:cs typeface="Times New Roman" pitchFamily="18" charset="0"/>
            </a:endParaRPr>
          </a:p>
        </p:txBody>
      </p:sp>
      <p:sp>
        <p:nvSpPr>
          <p:cNvPr id="14" name="Text Box 8"/>
          <p:cNvSpPr txBox="1">
            <a:spLocks noChangeArrowheads="1"/>
          </p:cNvSpPr>
          <p:nvPr/>
        </p:nvSpPr>
        <p:spPr bwMode="auto">
          <a:xfrm>
            <a:off x="0" y="1553245"/>
            <a:ext cx="9144000" cy="523875"/>
          </a:xfrm>
          <a:prstGeom prst="rect">
            <a:avLst/>
          </a:prstGeom>
          <a:noFill/>
          <a:ln w="9525">
            <a:noFill/>
            <a:miter lim="800000"/>
            <a:headEnd/>
            <a:tailEnd/>
          </a:ln>
        </p:spPr>
        <p:txBody>
          <a:bodyPr>
            <a:spAutoFit/>
          </a:bodyPr>
          <a:lstStyle/>
          <a:p>
            <a:pPr algn="ctr">
              <a:spcBef>
                <a:spcPct val="50000"/>
              </a:spcBef>
            </a:pPr>
            <a:r>
              <a:rPr lang="en-US" sz="2800" b="1" dirty="0">
                <a:solidFill>
                  <a:srgbClr val="000000"/>
                </a:solidFill>
                <a:latin typeface="Times New Roman" pitchFamily="18" charset="0"/>
                <a:cs typeface="Times New Roman" pitchFamily="18" charset="0"/>
              </a:rPr>
              <a:t>Test Levels-Component Testing </a:t>
            </a:r>
          </a:p>
        </p:txBody>
      </p:sp>
    </p:spTree>
    <p:extLst>
      <p:ext uri="{BB962C8B-B14F-4D97-AF65-F5344CB8AC3E}">
        <p14:creationId xmlns:p14="http://schemas.microsoft.com/office/powerpoint/2010/main" val="435377728"/>
      </p:ext>
    </p:extLst>
  </p:cSld>
  <p:clrMapOvr>
    <a:masterClrMapping/>
  </p:clrMapOvr>
  <p:transition>
    <p:pull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3352</TotalTime>
  <Words>1830</Words>
  <Application>Microsoft Office PowerPoint</Application>
  <PresentationFormat>On-screen Show (4:3)</PresentationFormat>
  <Paragraphs>412</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Californian FB</vt:lpstr>
      <vt:lpstr>Courier New</vt:lpstr>
      <vt:lpstr>FangSong</vt:lpstr>
      <vt:lpstr>Miriam Fixed</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mona</dc:creator>
  <cp:lastModifiedBy>Windows User</cp:lastModifiedBy>
  <cp:revision>482</cp:revision>
  <dcterms:created xsi:type="dcterms:W3CDTF">2011-08-24T19:27:46Z</dcterms:created>
  <dcterms:modified xsi:type="dcterms:W3CDTF">2022-01-05T09:28:03Z</dcterms:modified>
</cp:coreProperties>
</file>