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5"/>
  </p:notesMasterIdLst>
  <p:sldIdLst>
    <p:sldId id="256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140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72471-ED9D-4DF5-8FA6-428D9C59698B}" type="datetimeFigureOut">
              <a:rPr lang="en-GB" smtClean="0"/>
              <a:pPr/>
              <a:t>02/11/2021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1E7D0-A3FF-416E-A539-33706B28A3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2539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9AC0B-69EC-410F-BC92-78CD18479484}" type="datetime1">
              <a:rPr lang="en-GB" smtClean="0"/>
              <a:pPr/>
              <a:t>02/11/2021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584C2-BBBE-472B-835B-E0A2EF29820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22318-E4C4-43AB-886A-6D9C1637095B}" type="datetime1">
              <a:rPr lang="en-GB" smtClean="0"/>
              <a:pPr/>
              <a:t>02/11/2021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584C2-BBBE-472B-835B-E0A2EF29820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CCED-1C4C-4783-909E-B181C6198522}" type="datetime1">
              <a:rPr lang="en-GB" smtClean="0"/>
              <a:pPr/>
              <a:t>02/11/2021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584C2-BBBE-472B-835B-E0A2EF29820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6F61-147F-453C-A18E-4132EE8680AE}" type="datetime1">
              <a:rPr lang="en-GB" smtClean="0"/>
              <a:pPr/>
              <a:t>02/11/2021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584C2-BBBE-472B-835B-E0A2EF29820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9B5F-37E8-42CD-8B39-77FA5BFCA476}" type="datetime1">
              <a:rPr lang="en-GB" smtClean="0"/>
              <a:pPr/>
              <a:t>02/11/2021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584C2-BBBE-472B-835B-E0A2EF29820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1CF9-45D9-476E-9A83-F9E564B21613}" type="datetime1">
              <a:rPr lang="en-GB" smtClean="0"/>
              <a:pPr/>
              <a:t>02/11/2021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584C2-BBBE-472B-835B-E0A2EF29820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D5D6-4399-470C-BA8E-6F2B11D55B89}" type="datetime1">
              <a:rPr lang="en-GB" smtClean="0"/>
              <a:pPr/>
              <a:t>02/11/2021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584C2-BBBE-472B-835B-E0A2EF29820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0701-E0D3-46B0-9B68-5213EB20C80B}" type="datetime1">
              <a:rPr lang="en-GB" smtClean="0"/>
              <a:pPr/>
              <a:t>02/11/2021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584C2-BBBE-472B-835B-E0A2EF29820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7F81-2704-4112-965E-DCE419E1D80A}" type="datetime1">
              <a:rPr lang="en-GB" smtClean="0"/>
              <a:pPr/>
              <a:t>02/11/2021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584C2-BBBE-472B-835B-E0A2EF29820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C3C6-95F8-49DC-BA35-1D35C58C7208}" type="datetime1">
              <a:rPr lang="en-GB" smtClean="0"/>
              <a:pPr/>
              <a:t>02/11/2021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584C2-BBBE-472B-835B-E0A2EF29820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D62D7-4712-4EFA-AB55-A613A4139527}" type="datetime1">
              <a:rPr lang="en-GB" smtClean="0"/>
              <a:pPr/>
              <a:t>02/11/2021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584C2-BBBE-472B-835B-E0A2EF29820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A4E52-E34A-4C9B-8185-1A18FBD476FE}" type="datetime1">
              <a:rPr lang="en-GB" smtClean="0"/>
              <a:pPr/>
              <a:t>02/11/2021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584C2-BBBE-472B-835B-E0A2EF298204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pull dir="d"/>
  </p:transition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</p:spPr>
        <p:style>
          <a:lnRef idx="0">
            <a:schemeClr val="accent3"/>
          </a:lnRef>
          <a:fillRef idx="1002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 descr="UOL 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44624"/>
            <a:ext cx="1266279" cy="12961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47664" y="188640"/>
            <a:ext cx="69127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atin typeface="Miriam Fixed" pitchFamily="49" charset="-79"/>
                <a:ea typeface="FangSong" pitchFamily="49" charset="-122"/>
                <a:cs typeface="Miriam Fixed" pitchFamily="49" charset="-79"/>
              </a:rPr>
              <a:t>The University of Lahore</a:t>
            </a:r>
          </a:p>
          <a:p>
            <a:pPr algn="r"/>
            <a:r>
              <a:rPr lang="en-GB" sz="1600" b="1" i="1" dirty="0" smtClean="0">
                <a:latin typeface="Californian FB" pitchFamily="18" charset="0"/>
                <a:ea typeface="FangSong" pitchFamily="49" charset="-122"/>
                <a:cs typeface="Miriam Fixed" pitchFamily="49" charset="-79"/>
              </a:rPr>
              <a:t>A “W4” Category University </a:t>
            </a:r>
          </a:p>
          <a:p>
            <a:pPr algn="r"/>
            <a:endParaRPr lang="en-GB" sz="1600" b="1" i="1" dirty="0" smtClean="0">
              <a:latin typeface="Californian FB" pitchFamily="18" charset="0"/>
              <a:ea typeface="FangSong" pitchFamily="49" charset="-122"/>
              <a:cs typeface="Miriam Fixed" pitchFamily="49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</p:spPr>
        <p:style>
          <a:lnRef idx="1">
            <a:schemeClr val="accent3"/>
          </a:lnRef>
          <a:fillRef idx="1002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7504" y="6520259"/>
            <a:ext cx="2133600" cy="365125"/>
          </a:xfrm>
        </p:spPr>
        <p:txBody>
          <a:bodyPr/>
          <a:lstStyle/>
          <a:p>
            <a:fld id="{1944DB1C-28CE-400D-9500-C5FD3D2C2109}" type="datetime1">
              <a:rPr lang="en-GB" smtClean="0">
                <a:solidFill>
                  <a:schemeClr val="tx1"/>
                </a:solidFill>
              </a:rPr>
              <a:pPr/>
              <a:t>02/11/2021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758880" y="6520259"/>
            <a:ext cx="2133600" cy="365125"/>
          </a:xfrm>
        </p:spPr>
        <p:txBody>
          <a:bodyPr/>
          <a:lstStyle/>
          <a:p>
            <a:fld id="{2B1584C2-BBBE-472B-835B-E0A2EF298204}" type="slidenum">
              <a:rPr lang="en-GB" smtClean="0">
                <a:solidFill>
                  <a:schemeClr val="tx1"/>
                </a:solidFill>
              </a:rPr>
              <a:pPr/>
              <a:t>1</a:t>
            </a:fld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3" name="Picture 5" descr="Outsourced-Software-Testing-Servic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3284984"/>
            <a:ext cx="4608512" cy="29626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4348" y="1571612"/>
            <a:ext cx="8064896" cy="1224136"/>
          </a:xfrm>
        </p:spPr>
        <p:txBody>
          <a:bodyPr>
            <a:noAutofit/>
          </a:bodyPr>
          <a:lstStyle/>
          <a:p>
            <a:pPr algn="ctr"/>
            <a:r>
              <a:rPr lang="en-GB" b="1" dirty="0" smtClean="0">
                <a:solidFill>
                  <a:schemeClr val="tx1"/>
                </a:solidFill>
                <a:latin typeface="Times" pitchFamily="18" charset="0"/>
              </a:rPr>
              <a:t>CHAPTER 2</a:t>
            </a:r>
          </a:p>
          <a:p>
            <a:pPr algn="ctr"/>
            <a:r>
              <a:rPr lang="en-GB" i="1" dirty="0" smtClean="0">
                <a:solidFill>
                  <a:schemeClr val="tx1"/>
                </a:solidFill>
                <a:latin typeface="Times" pitchFamily="18" charset="0"/>
              </a:rPr>
              <a:t>Testing Throughout the Software Life Cycle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</p:spPr>
        <p:style>
          <a:lnRef idx="0">
            <a:schemeClr val="accent3"/>
          </a:lnRef>
          <a:fillRef idx="1002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 descr="UOL 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44624"/>
            <a:ext cx="1266279" cy="12961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47664" y="188640"/>
            <a:ext cx="69127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atin typeface="Miriam Fixed" pitchFamily="49" charset="-79"/>
                <a:ea typeface="FangSong" pitchFamily="49" charset="-122"/>
                <a:cs typeface="Miriam Fixed" pitchFamily="49" charset="-79"/>
              </a:rPr>
              <a:t>The University of Lahore</a:t>
            </a:r>
          </a:p>
          <a:p>
            <a:pPr algn="r"/>
            <a:r>
              <a:rPr lang="en-GB" sz="1600" b="1" i="1" dirty="0" smtClean="0">
                <a:latin typeface="Californian FB" pitchFamily="18" charset="0"/>
                <a:ea typeface="FangSong" pitchFamily="49" charset="-122"/>
                <a:cs typeface="Miriam Fixed" pitchFamily="49" charset="-79"/>
              </a:rPr>
              <a:t>A “W4” Category University </a:t>
            </a:r>
          </a:p>
          <a:p>
            <a:pPr algn="r"/>
            <a:endParaRPr lang="en-GB" sz="1600" b="1" i="1" dirty="0" smtClean="0">
              <a:latin typeface="Californian FB" pitchFamily="18" charset="0"/>
              <a:ea typeface="FangSong" pitchFamily="49" charset="-122"/>
              <a:cs typeface="Miriam Fixed" pitchFamily="49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</p:spPr>
        <p:style>
          <a:lnRef idx="1">
            <a:schemeClr val="accent3"/>
          </a:lnRef>
          <a:fillRef idx="1002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7504" y="6520259"/>
            <a:ext cx="2133600" cy="365125"/>
          </a:xfrm>
        </p:spPr>
        <p:txBody>
          <a:bodyPr/>
          <a:lstStyle/>
          <a:p>
            <a:fld id="{1944DB1C-28CE-400D-9500-C5FD3D2C2109}" type="datetime1">
              <a:rPr lang="en-GB" smtClean="0">
                <a:solidFill>
                  <a:schemeClr val="tx1"/>
                </a:solidFill>
              </a:rPr>
              <a:pPr/>
              <a:t>02/11/2021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758880" y="6520259"/>
            <a:ext cx="2133600" cy="365125"/>
          </a:xfrm>
        </p:spPr>
        <p:txBody>
          <a:bodyPr/>
          <a:lstStyle/>
          <a:p>
            <a:fld id="{2B1584C2-BBBE-472B-835B-E0A2EF298204}" type="slidenum">
              <a:rPr lang="en-GB" smtClean="0">
                <a:solidFill>
                  <a:schemeClr val="tx1"/>
                </a:solidFill>
              </a:rPr>
              <a:pPr/>
              <a:t>10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4313" y="1571625"/>
            <a:ext cx="8786812" cy="4789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defRPr/>
            </a:pPr>
            <a:r>
              <a:rPr lang="en-US" sz="2800" b="1" dirty="0">
                <a:latin typeface="Times New Roman" pitchFamily="18" charset="0"/>
              </a:rPr>
              <a:t>Advantages</a:t>
            </a:r>
          </a:p>
          <a:p>
            <a:pPr marL="342900" indent="-342900" algn="just">
              <a:defRPr/>
            </a:pPr>
            <a:endParaRPr lang="en-US" sz="2800" b="1" u="sng" dirty="0">
              <a:latin typeface="Times New Roman" pitchFamily="18" charset="0"/>
            </a:endParaRPr>
          </a:p>
          <a:p>
            <a:pPr marL="342900" indent="-342900" algn="just">
              <a:buFont typeface="Wingdings" pitchFamily="2" charset="2"/>
              <a:buAutoNum type="arabicPeriod"/>
              <a:defRPr/>
            </a:pPr>
            <a:r>
              <a:rPr lang="en-US" sz="2800" i="1" dirty="0">
                <a:latin typeface="Times New Roman" pitchFamily="18" charset="0"/>
              </a:rPr>
              <a:t>Quickly give the customer something to see and use. </a:t>
            </a:r>
          </a:p>
          <a:p>
            <a:pPr marL="342900" indent="-342900" algn="just">
              <a:buFont typeface="Wingdings" pitchFamily="2" charset="2"/>
              <a:buAutoNum type="arabicPeriod"/>
              <a:defRPr/>
            </a:pPr>
            <a:r>
              <a:rPr lang="en-US" sz="2800" i="1" dirty="0">
                <a:latin typeface="Times New Roman" pitchFamily="18" charset="0"/>
              </a:rPr>
              <a:t>RAD development encourages active customer feedback regarding requirements.</a:t>
            </a:r>
          </a:p>
          <a:p>
            <a:pPr marL="342900" indent="-342900" algn="just">
              <a:buFont typeface="Wingdings" pitchFamily="2" charset="2"/>
              <a:buAutoNum type="arabicPeriod"/>
              <a:defRPr/>
            </a:pPr>
            <a:r>
              <a:rPr lang="en-US" sz="2800" i="1" dirty="0">
                <a:latin typeface="Times New Roman" pitchFamily="18" charset="0"/>
              </a:rPr>
              <a:t>Rapid change and development is possible.</a:t>
            </a:r>
          </a:p>
          <a:p>
            <a:pPr marL="342900" indent="-342900" algn="just">
              <a:buFont typeface="Wingdings" pitchFamily="2" charset="2"/>
              <a:buAutoNum type="arabicPeriod"/>
              <a:defRPr/>
            </a:pPr>
            <a:r>
              <a:rPr lang="en-US" sz="2800" i="1" dirty="0">
                <a:latin typeface="Times New Roman" pitchFamily="18" charset="0"/>
              </a:rPr>
              <a:t>Validation with the RAD development process is an early and major activity.</a:t>
            </a:r>
          </a:p>
          <a:p>
            <a:pPr marL="342900" indent="-342900" algn="just">
              <a:buFontTx/>
              <a:buAutoNum type="arabicPeriod"/>
              <a:defRPr/>
            </a:pPr>
            <a:endParaRPr lang="en-US" sz="28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  <a:p>
            <a:pPr marL="342900" indent="-342900" algn="just">
              <a:defRPr/>
            </a:pPr>
            <a:endParaRPr lang="en-US" sz="28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  <a:p>
            <a:pPr marL="342900" indent="-342900" algn="just">
              <a:defRPr/>
            </a:pPr>
            <a:endParaRPr lang="en-US" sz="28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396995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</p:spPr>
        <p:style>
          <a:lnRef idx="0">
            <a:schemeClr val="accent3"/>
          </a:lnRef>
          <a:fillRef idx="1002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 descr="UOL 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44624"/>
            <a:ext cx="1266279" cy="12961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47664" y="188640"/>
            <a:ext cx="69127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atin typeface="Miriam Fixed" pitchFamily="49" charset="-79"/>
                <a:ea typeface="FangSong" pitchFamily="49" charset="-122"/>
                <a:cs typeface="Miriam Fixed" pitchFamily="49" charset="-79"/>
              </a:rPr>
              <a:t>The University of Lahore</a:t>
            </a:r>
          </a:p>
          <a:p>
            <a:pPr algn="r"/>
            <a:r>
              <a:rPr lang="en-GB" sz="1600" b="1" i="1" dirty="0" smtClean="0">
                <a:latin typeface="Californian FB" pitchFamily="18" charset="0"/>
                <a:ea typeface="FangSong" pitchFamily="49" charset="-122"/>
                <a:cs typeface="Miriam Fixed" pitchFamily="49" charset="-79"/>
              </a:rPr>
              <a:t>A “W4” Category University </a:t>
            </a:r>
          </a:p>
          <a:p>
            <a:pPr algn="r"/>
            <a:endParaRPr lang="en-GB" sz="1600" b="1" i="1" dirty="0" smtClean="0">
              <a:latin typeface="Californian FB" pitchFamily="18" charset="0"/>
              <a:ea typeface="FangSong" pitchFamily="49" charset="-122"/>
              <a:cs typeface="Miriam Fixed" pitchFamily="49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</p:spPr>
        <p:style>
          <a:lnRef idx="1">
            <a:schemeClr val="accent3"/>
          </a:lnRef>
          <a:fillRef idx="1002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7504" y="6520259"/>
            <a:ext cx="2133600" cy="365125"/>
          </a:xfrm>
        </p:spPr>
        <p:txBody>
          <a:bodyPr/>
          <a:lstStyle/>
          <a:p>
            <a:fld id="{1944DB1C-28CE-400D-9500-C5FD3D2C2109}" type="datetime1">
              <a:rPr lang="en-GB" smtClean="0">
                <a:solidFill>
                  <a:schemeClr val="tx1"/>
                </a:solidFill>
              </a:rPr>
              <a:pPr/>
              <a:t>02/11/2021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758880" y="6520259"/>
            <a:ext cx="2133600" cy="365125"/>
          </a:xfrm>
        </p:spPr>
        <p:txBody>
          <a:bodyPr/>
          <a:lstStyle/>
          <a:p>
            <a:fld id="{2B1584C2-BBBE-472B-835B-E0A2EF298204}" type="slidenum">
              <a:rPr lang="en-GB" smtClean="0">
                <a:solidFill>
                  <a:schemeClr val="tx1"/>
                </a:solidFill>
              </a:rPr>
              <a:pPr/>
              <a:t>11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357188" y="1663700"/>
            <a:ext cx="8286750" cy="411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indent="-342900" algn="just" eaLnBrk="0" hangingPunct="0"/>
            <a:r>
              <a:rPr lang="en-US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Conclusion: </a:t>
            </a:r>
            <a:endParaRPr lang="en-US" sz="2800" dirty="0">
              <a:latin typeface="Times New Roman" pitchFamily="18" charset="0"/>
            </a:endParaRPr>
          </a:p>
          <a:p>
            <a:pPr marL="342900" indent="-342900" algn="just" eaLnBrk="0" hangingPunct="0">
              <a:buFont typeface="Wingdings" pitchFamily="2" charset="2"/>
              <a:buAutoNum type="arabicPeriod"/>
            </a:pPr>
            <a:r>
              <a:rPr lang="en-US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Instead of using codes, developers use different tools and software development kits and bring them all together to create a software. </a:t>
            </a:r>
          </a:p>
          <a:p>
            <a:pPr marL="342900" indent="-342900" algn="just" eaLnBrk="0" hangingPunct="0">
              <a:buFont typeface="Wingdings" pitchFamily="2" charset="2"/>
              <a:buAutoNum type="arabicPeriod"/>
            </a:pPr>
            <a:r>
              <a:rPr lang="en-US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Developers who are time challenged could use this application development. </a:t>
            </a:r>
          </a:p>
          <a:p>
            <a:pPr marL="342900" indent="-342900" algn="just" eaLnBrk="0" hangingPunct="0">
              <a:buFont typeface="Wingdings" pitchFamily="2" charset="2"/>
              <a:buAutoNum type="arabicPeriod"/>
            </a:pPr>
            <a:r>
              <a:rPr lang="en-US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Users’ feedbacks are important in this development cycle since they will suggest whether the program will fit to their specifications and needs.</a:t>
            </a:r>
            <a:endParaRPr lang="en-US" sz="2800" i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792197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</p:spPr>
        <p:style>
          <a:lnRef idx="0">
            <a:schemeClr val="accent3"/>
          </a:lnRef>
          <a:fillRef idx="1002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 descr="UOL 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44624"/>
            <a:ext cx="1266279" cy="12961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47664" y="188640"/>
            <a:ext cx="69127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atin typeface="Miriam Fixed" pitchFamily="49" charset="-79"/>
                <a:ea typeface="FangSong" pitchFamily="49" charset="-122"/>
                <a:cs typeface="Miriam Fixed" pitchFamily="49" charset="-79"/>
              </a:rPr>
              <a:t>The University of Lahore</a:t>
            </a:r>
          </a:p>
          <a:p>
            <a:pPr algn="r"/>
            <a:r>
              <a:rPr lang="en-GB" sz="1600" b="1" i="1" dirty="0" smtClean="0">
                <a:latin typeface="Californian FB" pitchFamily="18" charset="0"/>
                <a:ea typeface="FangSong" pitchFamily="49" charset="-122"/>
                <a:cs typeface="Miriam Fixed" pitchFamily="49" charset="-79"/>
              </a:rPr>
              <a:t>A “W4” Category University </a:t>
            </a:r>
          </a:p>
          <a:p>
            <a:pPr algn="r"/>
            <a:endParaRPr lang="en-GB" sz="1600" b="1" i="1" dirty="0" smtClean="0">
              <a:latin typeface="Californian FB" pitchFamily="18" charset="0"/>
              <a:ea typeface="FangSong" pitchFamily="49" charset="-122"/>
              <a:cs typeface="Miriam Fixed" pitchFamily="49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</p:spPr>
        <p:style>
          <a:lnRef idx="1">
            <a:schemeClr val="accent3"/>
          </a:lnRef>
          <a:fillRef idx="1002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7504" y="6520259"/>
            <a:ext cx="2133600" cy="365125"/>
          </a:xfrm>
        </p:spPr>
        <p:txBody>
          <a:bodyPr/>
          <a:lstStyle/>
          <a:p>
            <a:fld id="{1944DB1C-28CE-400D-9500-C5FD3D2C2109}" type="datetime1">
              <a:rPr lang="en-GB" smtClean="0">
                <a:solidFill>
                  <a:schemeClr val="tx1"/>
                </a:solidFill>
              </a:rPr>
              <a:pPr/>
              <a:t>02/11/2021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758880" y="6520259"/>
            <a:ext cx="2133600" cy="365125"/>
          </a:xfrm>
        </p:spPr>
        <p:txBody>
          <a:bodyPr/>
          <a:lstStyle/>
          <a:p>
            <a:fld id="{2B1584C2-BBBE-472B-835B-E0A2EF298204}" type="slidenum">
              <a:rPr lang="en-GB" smtClean="0">
                <a:solidFill>
                  <a:schemeClr val="tx1"/>
                </a:solidFill>
              </a:rPr>
              <a:pPr/>
              <a:t>12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00063" y="1576859"/>
            <a:ext cx="86439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</a:rPr>
              <a:t>Characteristics of good testing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8625" y="2584921"/>
            <a:ext cx="8391525" cy="3508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8925" indent="-288925" algn="just">
              <a:buFont typeface="Wingdings" pitchFamily="2" charset="2"/>
              <a:buChar char="§"/>
              <a:defRPr/>
            </a:pPr>
            <a:r>
              <a:rPr lang="en-US" sz="2800" i="1" dirty="0">
                <a:latin typeface="Times New Roman" pitchFamily="18" charset="0"/>
              </a:rPr>
              <a:t>For every development activity there is a testing activity.</a:t>
            </a:r>
          </a:p>
          <a:p>
            <a:pPr marL="288925" indent="-288925" algn="just">
              <a:buFont typeface="Wingdings" pitchFamily="2" charset="2"/>
              <a:buChar char="§"/>
              <a:defRPr/>
            </a:pPr>
            <a:r>
              <a:rPr lang="en-US" sz="2800" i="1" dirty="0">
                <a:latin typeface="Times New Roman" pitchFamily="18" charset="0"/>
              </a:rPr>
              <a:t>Each test level has test objectives specific to that level.</a:t>
            </a:r>
          </a:p>
          <a:p>
            <a:pPr marL="288925" indent="-288925" algn="just">
              <a:buFont typeface="Wingdings" pitchFamily="2" charset="2"/>
              <a:buChar char="§"/>
              <a:defRPr/>
            </a:pPr>
            <a:r>
              <a:rPr lang="en-US" sz="2800" i="1" dirty="0">
                <a:latin typeface="Times New Roman" pitchFamily="18" charset="0"/>
              </a:rPr>
              <a:t>The analysis and design of tests for a given test level should begin during the development activity.</a:t>
            </a:r>
          </a:p>
          <a:p>
            <a:pPr marL="288925" indent="-288925" algn="just">
              <a:buFont typeface="Wingdings" pitchFamily="2" charset="2"/>
              <a:buChar char="§"/>
              <a:defRPr/>
            </a:pPr>
            <a:r>
              <a:rPr lang="en-US" sz="2800" i="1" dirty="0">
                <a:latin typeface="Times New Roman" pitchFamily="18" charset="0"/>
              </a:rPr>
              <a:t>Testers should involve in reviewing documents as soon as drafts are available in the development cycle.</a:t>
            </a:r>
          </a:p>
          <a:p>
            <a:pPr marL="288925" indent="-288925" algn="just">
              <a:buFont typeface="Wingdings" pitchFamily="2" charset="2"/>
              <a:buChar char="§"/>
              <a:defRPr/>
            </a:pPr>
            <a:endParaRPr lang="en-US" sz="28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128016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</p:spPr>
        <p:style>
          <a:lnRef idx="0">
            <a:schemeClr val="accent3"/>
          </a:lnRef>
          <a:fillRef idx="1002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 descr="UOL 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44624"/>
            <a:ext cx="1266279" cy="12961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47664" y="188640"/>
            <a:ext cx="69127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atin typeface="Miriam Fixed" pitchFamily="49" charset="-79"/>
                <a:ea typeface="FangSong" pitchFamily="49" charset="-122"/>
                <a:cs typeface="Miriam Fixed" pitchFamily="49" charset="-79"/>
              </a:rPr>
              <a:t>The University of Lahore</a:t>
            </a:r>
          </a:p>
          <a:p>
            <a:pPr algn="r"/>
            <a:r>
              <a:rPr lang="en-GB" sz="1600" b="1" i="1" dirty="0" smtClean="0">
                <a:latin typeface="Californian FB" pitchFamily="18" charset="0"/>
                <a:ea typeface="FangSong" pitchFamily="49" charset="-122"/>
                <a:cs typeface="Miriam Fixed" pitchFamily="49" charset="-79"/>
              </a:rPr>
              <a:t>A “W4” Category University </a:t>
            </a:r>
          </a:p>
          <a:p>
            <a:pPr algn="r"/>
            <a:endParaRPr lang="en-GB" sz="1600" b="1" i="1" dirty="0" smtClean="0">
              <a:latin typeface="Californian FB" pitchFamily="18" charset="0"/>
              <a:ea typeface="FangSong" pitchFamily="49" charset="-122"/>
              <a:cs typeface="Miriam Fixed" pitchFamily="49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</p:spPr>
        <p:style>
          <a:lnRef idx="1">
            <a:schemeClr val="accent3"/>
          </a:lnRef>
          <a:fillRef idx="1002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7504" y="6520259"/>
            <a:ext cx="2133600" cy="365125"/>
          </a:xfrm>
        </p:spPr>
        <p:txBody>
          <a:bodyPr/>
          <a:lstStyle/>
          <a:p>
            <a:fld id="{1944DB1C-28CE-400D-9500-C5FD3D2C2109}" type="datetime1">
              <a:rPr lang="en-GB" smtClean="0">
                <a:solidFill>
                  <a:schemeClr val="tx1"/>
                </a:solidFill>
              </a:rPr>
              <a:pPr/>
              <a:t>02/11/2021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758880" y="6520259"/>
            <a:ext cx="2133600" cy="365125"/>
          </a:xfrm>
        </p:spPr>
        <p:txBody>
          <a:bodyPr/>
          <a:lstStyle/>
          <a:p>
            <a:fld id="{2B1584C2-BBBE-472B-835B-E0A2EF298204}" type="slidenum">
              <a:rPr lang="en-GB" smtClean="0">
                <a:solidFill>
                  <a:schemeClr val="tx1"/>
                </a:solidFill>
              </a:rPr>
              <a:pPr/>
              <a:t>13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7188" y="1559108"/>
            <a:ext cx="8572500" cy="430887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Re-Cap (Lecture) 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Waterfall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Model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Problems/disadvantages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of waterfall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model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Advantages of waterfall model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Three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levels of V-MODEL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4 test levels organized in V-model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Waterfall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V-model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Iterative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or incremental model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Advantages of iterative model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Disadvantages of iterative model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RAD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model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Advantages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of RAD model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to use RAD model?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Characteristics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of good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tester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473113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</p:spPr>
        <p:style>
          <a:lnRef idx="0">
            <a:schemeClr val="accent3"/>
          </a:lnRef>
          <a:fillRef idx="1002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 descr="UOL 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44624"/>
            <a:ext cx="1266279" cy="12961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47664" y="188640"/>
            <a:ext cx="69127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atin typeface="Miriam Fixed" pitchFamily="49" charset="-79"/>
                <a:ea typeface="FangSong" pitchFamily="49" charset="-122"/>
                <a:cs typeface="Miriam Fixed" pitchFamily="49" charset="-79"/>
              </a:rPr>
              <a:t>The University of Lahore</a:t>
            </a:r>
          </a:p>
          <a:p>
            <a:pPr algn="r"/>
            <a:r>
              <a:rPr lang="en-GB" sz="1600" b="1" i="1" dirty="0" smtClean="0">
                <a:latin typeface="Californian FB" pitchFamily="18" charset="0"/>
                <a:ea typeface="FangSong" pitchFamily="49" charset="-122"/>
                <a:cs typeface="Miriam Fixed" pitchFamily="49" charset="-79"/>
              </a:rPr>
              <a:t>A “W4” Category University </a:t>
            </a:r>
          </a:p>
          <a:p>
            <a:pPr algn="r"/>
            <a:endParaRPr lang="en-GB" sz="1600" b="1" i="1" dirty="0" smtClean="0">
              <a:latin typeface="Californian FB" pitchFamily="18" charset="0"/>
              <a:ea typeface="FangSong" pitchFamily="49" charset="-122"/>
              <a:cs typeface="Miriam Fixed" pitchFamily="49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</p:spPr>
        <p:style>
          <a:lnRef idx="1">
            <a:schemeClr val="accent3"/>
          </a:lnRef>
          <a:fillRef idx="1002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7504" y="6520259"/>
            <a:ext cx="2133600" cy="365125"/>
          </a:xfrm>
        </p:spPr>
        <p:txBody>
          <a:bodyPr/>
          <a:lstStyle/>
          <a:p>
            <a:fld id="{1944DB1C-28CE-400D-9500-C5FD3D2C2109}" type="datetime1">
              <a:rPr lang="en-GB" smtClean="0">
                <a:solidFill>
                  <a:schemeClr val="tx1"/>
                </a:solidFill>
              </a:rPr>
              <a:pPr/>
              <a:t>02/11/2021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758880" y="6520259"/>
            <a:ext cx="2133600" cy="365125"/>
          </a:xfrm>
        </p:spPr>
        <p:txBody>
          <a:bodyPr/>
          <a:lstStyle/>
          <a:p>
            <a:fld id="{2B1584C2-BBBE-472B-835B-E0A2EF298204}" type="slidenum">
              <a:rPr lang="en-GB" smtClean="0">
                <a:solidFill>
                  <a:schemeClr val="tx1"/>
                </a:solidFill>
              </a:rPr>
              <a:pPr/>
              <a:t>14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7188" y="1559108"/>
            <a:ext cx="8572500" cy="430887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Re-Cap (Lecture) 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Waterfall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Model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Problems/disadvantages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of waterfall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model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Advantages of waterfall model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Three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levels of V-MODEL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4 test levels organized in V-model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Waterfall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V-model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Iterative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or incremental model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Advantages of iterative model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Disadvantages of iterative model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RAD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model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Advantages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of RAD model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to use RAD model?</a:t>
            </a:r>
          </a:p>
          <a:p>
            <a:pPr marL="342900" indent="-342900" algn="l">
              <a:buFont typeface="+mj-lt"/>
              <a:buAutoNum type="arabicPeriod"/>
              <a:defRPr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Characteristics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of good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tester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663212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</p:spPr>
        <p:style>
          <a:lnRef idx="0">
            <a:schemeClr val="accent3"/>
          </a:lnRef>
          <a:fillRef idx="1002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 descr="UOL 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44624"/>
            <a:ext cx="1266279" cy="12961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47664" y="188640"/>
            <a:ext cx="69127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atin typeface="Miriam Fixed" pitchFamily="49" charset="-79"/>
                <a:ea typeface="FangSong" pitchFamily="49" charset="-122"/>
                <a:cs typeface="Miriam Fixed" pitchFamily="49" charset="-79"/>
              </a:rPr>
              <a:t>The University of Lahore</a:t>
            </a:r>
          </a:p>
          <a:p>
            <a:pPr algn="r"/>
            <a:r>
              <a:rPr lang="en-GB" sz="1600" b="1" i="1" dirty="0" smtClean="0">
                <a:latin typeface="Californian FB" pitchFamily="18" charset="0"/>
                <a:ea typeface="FangSong" pitchFamily="49" charset="-122"/>
                <a:cs typeface="Miriam Fixed" pitchFamily="49" charset="-79"/>
              </a:rPr>
              <a:t>A “W4” Category University </a:t>
            </a:r>
          </a:p>
          <a:p>
            <a:pPr algn="r"/>
            <a:endParaRPr lang="en-GB" sz="1600" b="1" i="1" dirty="0" smtClean="0">
              <a:latin typeface="Californian FB" pitchFamily="18" charset="0"/>
              <a:ea typeface="FangSong" pitchFamily="49" charset="-122"/>
              <a:cs typeface="Miriam Fixed" pitchFamily="49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</p:spPr>
        <p:style>
          <a:lnRef idx="1">
            <a:schemeClr val="accent3"/>
          </a:lnRef>
          <a:fillRef idx="1002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7504" y="6520259"/>
            <a:ext cx="2133600" cy="365125"/>
          </a:xfrm>
        </p:spPr>
        <p:txBody>
          <a:bodyPr/>
          <a:lstStyle/>
          <a:p>
            <a:fld id="{1944DB1C-28CE-400D-9500-C5FD3D2C2109}" type="datetime1">
              <a:rPr lang="en-GB" smtClean="0">
                <a:solidFill>
                  <a:schemeClr val="tx1"/>
                </a:solidFill>
              </a:rPr>
              <a:pPr/>
              <a:t>02/11/2021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758880" y="6520259"/>
            <a:ext cx="2133600" cy="365125"/>
          </a:xfrm>
        </p:spPr>
        <p:txBody>
          <a:bodyPr/>
          <a:lstStyle/>
          <a:p>
            <a:fld id="{2B1584C2-BBBE-472B-835B-E0A2EF298204}" type="slidenum">
              <a:rPr lang="en-GB" smtClean="0">
                <a:solidFill>
                  <a:schemeClr val="tx1"/>
                </a:solidFill>
              </a:rPr>
              <a:pPr/>
              <a:t>15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5750" y="1500188"/>
            <a:ext cx="8572500" cy="29238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4000" b="1" dirty="0">
                <a:latin typeface="Times New Roman" pitchFamily="18" charset="0"/>
              </a:rPr>
              <a:t>Test Case</a:t>
            </a:r>
          </a:p>
          <a:p>
            <a:pPr algn="just">
              <a:defRPr/>
            </a:pPr>
            <a:endParaRPr lang="en-US" sz="3200" u="sng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  <a:p>
            <a:pPr algn="just">
              <a:defRPr/>
            </a:pPr>
            <a:r>
              <a:rPr lang="en-US" sz="2800" dirty="0">
                <a:latin typeface="Times New Roman" pitchFamily="18" charset="0"/>
              </a:rPr>
              <a:t>“</a:t>
            </a:r>
            <a:r>
              <a:rPr lang="en-US" sz="2800" i="1" dirty="0">
                <a:latin typeface="Times New Roman" pitchFamily="18" charset="0"/>
              </a:rPr>
              <a:t>A set of input values, execution pre-conditions, expected results and execution post conditions, developed for a particular test condition.”</a:t>
            </a:r>
          </a:p>
          <a:p>
            <a:pPr algn="just">
              <a:defRPr/>
            </a:pPr>
            <a:endParaRPr lang="en-US" sz="2800" i="1" dirty="0">
              <a:latin typeface="Times New Roman" pitchFamily="18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285750" y="4020096"/>
            <a:ext cx="8501063" cy="12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just" eaLnBrk="0" hangingPunct="0"/>
            <a:r>
              <a:rPr lang="en-US" sz="2800" i="1" dirty="0">
                <a:latin typeface="Times New Roman" pitchFamily="18" charset="0"/>
                <a:ea typeface="Times New Roman" pitchFamily="18" charset="0"/>
                <a:cs typeface="Courier New" pitchFamily="49" charset="0"/>
              </a:rPr>
              <a:t>“Test case is a document which specifies set of input data and expected result which is used to test the application for the intension of finding bugs.”  </a:t>
            </a:r>
            <a:endParaRPr lang="en-US" sz="5400" i="1" dirty="0">
              <a:latin typeface="Times New Roman" pitchFamily="18" charset="0"/>
              <a:ea typeface="Times New Roman" pitchFamily="18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499873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</p:spPr>
        <p:style>
          <a:lnRef idx="0">
            <a:schemeClr val="accent3"/>
          </a:lnRef>
          <a:fillRef idx="1002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 descr="UOL 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44624"/>
            <a:ext cx="1266279" cy="12961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47664" y="188640"/>
            <a:ext cx="69127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atin typeface="Miriam Fixed" pitchFamily="49" charset="-79"/>
                <a:ea typeface="FangSong" pitchFamily="49" charset="-122"/>
                <a:cs typeface="Miriam Fixed" pitchFamily="49" charset="-79"/>
              </a:rPr>
              <a:t>The University of Lahore</a:t>
            </a:r>
          </a:p>
          <a:p>
            <a:pPr algn="r"/>
            <a:r>
              <a:rPr lang="en-GB" sz="1600" b="1" i="1" dirty="0" smtClean="0">
                <a:latin typeface="Californian FB" pitchFamily="18" charset="0"/>
                <a:ea typeface="FangSong" pitchFamily="49" charset="-122"/>
                <a:cs typeface="Miriam Fixed" pitchFamily="49" charset="-79"/>
              </a:rPr>
              <a:t>A “W4” Category University </a:t>
            </a:r>
          </a:p>
          <a:p>
            <a:pPr algn="r"/>
            <a:endParaRPr lang="en-GB" sz="1600" b="1" i="1" dirty="0" smtClean="0">
              <a:latin typeface="Californian FB" pitchFamily="18" charset="0"/>
              <a:ea typeface="FangSong" pitchFamily="49" charset="-122"/>
              <a:cs typeface="Miriam Fixed" pitchFamily="49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</p:spPr>
        <p:style>
          <a:lnRef idx="1">
            <a:schemeClr val="accent3"/>
          </a:lnRef>
          <a:fillRef idx="1002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7504" y="6520259"/>
            <a:ext cx="2133600" cy="365125"/>
          </a:xfrm>
        </p:spPr>
        <p:txBody>
          <a:bodyPr/>
          <a:lstStyle/>
          <a:p>
            <a:fld id="{1944DB1C-28CE-400D-9500-C5FD3D2C2109}" type="datetime1">
              <a:rPr lang="en-GB" smtClean="0">
                <a:solidFill>
                  <a:schemeClr val="tx1"/>
                </a:solidFill>
              </a:rPr>
              <a:pPr/>
              <a:t>02/11/2021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758880" y="6520259"/>
            <a:ext cx="2133600" cy="365125"/>
          </a:xfrm>
        </p:spPr>
        <p:txBody>
          <a:bodyPr/>
          <a:lstStyle/>
          <a:p>
            <a:fld id="{2B1584C2-BBBE-472B-835B-E0A2EF298204}" type="slidenum">
              <a:rPr lang="en-GB" smtClean="0">
                <a:solidFill>
                  <a:schemeClr val="tx1"/>
                </a:solidFill>
              </a:rPr>
              <a:pPr/>
              <a:t>16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0" y="1573463"/>
            <a:ext cx="9144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b="1" dirty="0">
                <a:solidFill>
                  <a:srgbClr val="000000"/>
                </a:solidFill>
                <a:latin typeface="Times New Roman" pitchFamily="18" charset="0"/>
              </a:rPr>
              <a:t>Test Case – Example 1 </a:t>
            </a:r>
          </a:p>
        </p:txBody>
      </p:sp>
      <p:graphicFrame>
        <p:nvGraphicFramePr>
          <p:cNvPr id="15" name="Group 9"/>
          <p:cNvGraphicFramePr>
            <a:graphicFrameLocks noGrp="1"/>
          </p:cNvGraphicFramePr>
          <p:nvPr/>
        </p:nvGraphicFramePr>
        <p:xfrm>
          <a:off x="357188" y="2600451"/>
          <a:ext cx="8429625" cy="3348829"/>
        </p:xfrm>
        <a:graphic>
          <a:graphicData uri="http://schemas.openxmlformats.org/drawingml/2006/table">
            <a:tbl>
              <a:tblPr/>
              <a:tblGrid>
                <a:gridCol w="8429625"/>
              </a:tblGrid>
              <a:tr h="110538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 have old password, new password, confirmed password followed by submit button. what are the test cases written for that?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C3DF"/>
                    </a:solidFill>
                  </a:tcPr>
                </a:tc>
              </a:tr>
              <a:tr h="1379059">
                <a:tc>
                  <a:txBody>
                    <a:bodyPr/>
                    <a:lstStyle/>
                    <a:p>
                      <a:pPr marL="457200" marR="0" lvl="0" indent="-4572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936033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</p:spPr>
        <p:style>
          <a:lnRef idx="0">
            <a:schemeClr val="accent3"/>
          </a:lnRef>
          <a:fillRef idx="1002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 descr="UOL 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44624"/>
            <a:ext cx="1266279" cy="12961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47664" y="188640"/>
            <a:ext cx="69127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atin typeface="Miriam Fixed" pitchFamily="49" charset="-79"/>
                <a:ea typeface="FangSong" pitchFamily="49" charset="-122"/>
                <a:cs typeface="Miriam Fixed" pitchFamily="49" charset="-79"/>
              </a:rPr>
              <a:t>The University of Lahore</a:t>
            </a:r>
          </a:p>
          <a:p>
            <a:pPr algn="r"/>
            <a:r>
              <a:rPr lang="en-GB" sz="1600" b="1" i="1" dirty="0" smtClean="0">
                <a:latin typeface="Californian FB" pitchFamily="18" charset="0"/>
                <a:ea typeface="FangSong" pitchFamily="49" charset="-122"/>
                <a:cs typeface="Miriam Fixed" pitchFamily="49" charset="-79"/>
              </a:rPr>
              <a:t>A “W4” Category University </a:t>
            </a:r>
          </a:p>
          <a:p>
            <a:pPr algn="r"/>
            <a:endParaRPr lang="en-GB" sz="1600" b="1" i="1" dirty="0" smtClean="0">
              <a:latin typeface="Californian FB" pitchFamily="18" charset="0"/>
              <a:ea typeface="FangSong" pitchFamily="49" charset="-122"/>
              <a:cs typeface="Miriam Fixed" pitchFamily="49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</p:spPr>
        <p:style>
          <a:lnRef idx="1">
            <a:schemeClr val="accent3"/>
          </a:lnRef>
          <a:fillRef idx="1002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7504" y="6520259"/>
            <a:ext cx="2133600" cy="365125"/>
          </a:xfrm>
        </p:spPr>
        <p:txBody>
          <a:bodyPr/>
          <a:lstStyle/>
          <a:p>
            <a:fld id="{1944DB1C-28CE-400D-9500-C5FD3D2C2109}" type="datetime1">
              <a:rPr lang="en-GB" smtClean="0">
                <a:solidFill>
                  <a:schemeClr val="tx1"/>
                </a:solidFill>
              </a:rPr>
              <a:pPr/>
              <a:t>02/11/2021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758880" y="6520259"/>
            <a:ext cx="2133600" cy="365125"/>
          </a:xfrm>
        </p:spPr>
        <p:txBody>
          <a:bodyPr/>
          <a:lstStyle/>
          <a:p>
            <a:fld id="{2B1584C2-BBBE-472B-835B-E0A2EF298204}" type="slidenum">
              <a:rPr lang="en-GB" smtClean="0">
                <a:solidFill>
                  <a:schemeClr val="tx1"/>
                </a:solidFill>
              </a:rPr>
              <a:pPr/>
              <a:t>17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50825" y="1568921"/>
            <a:ext cx="8713788" cy="41549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/>
            <a:r>
              <a:rPr lang="en-US" sz="2400" b="1" dirty="0">
                <a:latin typeface="Times New Roman" pitchFamily="18" charset="0"/>
              </a:rPr>
              <a:t>Old Password</a:t>
            </a:r>
          </a:p>
          <a:p>
            <a:pPr marL="342900" indent="-342900" algn="just"/>
            <a:r>
              <a:rPr lang="en-US" sz="2400" dirty="0">
                <a:latin typeface="Times New Roman" pitchFamily="18" charset="0"/>
              </a:rPr>
              <a:t>Verify that old password field should allow existing password only.</a:t>
            </a:r>
          </a:p>
          <a:p>
            <a:pPr marL="342900" indent="-342900" algn="just"/>
            <a:r>
              <a:rPr lang="en-US" sz="2400" dirty="0">
                <a:latin typeface="Times New Roman" pitchFamily="18" charset="0"/>
              </a:rPr>
              <a:t>It should not allow blank.</a:t>
            </a:r>
          </a:p>
          <a:p>
            <a:pPr marL="342900" indent="-342900" algn="just"/>
            <a:r>
              <a:rPr lang="en-US" sz="2400" b="1" dirty="0" smtClean="0">
                <a:latin typeface="Times New Roman" pitchFamily="18" charset="0"/>
              </a:rPr>
              <a:t>New Password</a:t>
            </a:r>
          </a:p>
          <a:p>
            <a:pPr marL="342900" indent="-342900" algn="just"/>
            <a:r>
              <a:rPr lang="en-US" sz="2400" dirty="0" smtClean="0">
                <a:latin typeface="Times New Roman" pitchFamily="18" charset="0"/>
              </a:rPr>
              <a:t>New </a:t>
            </a:r>
            <a:r>
              <a:rPr lang="en-US" sz="2400" dirty="0">
                <a:latin typeface="Times New Roman" pitchFamily="18" charset="0"/>
              </a:rPr>
              <a:t>Password field should not allow blank.</a:t>
            </a:r>
          </a:p>
          <a:p>
            <a:pPr marL="342900" indent="-342900" algn="just"/>
            <a:r>
              <a:rPr lang="en-US" sz="2400" dirty="0">
                <a:latin typeface="Times New Roman" pitchFamily="18" charset="0"/>
              </a:rPr>
              <a:t>New Password field should allow password based on client req.</a:t>
            </a:r>
          </a:p>
          <a:p>
            <a:pPr marL="342900" indent="-342900" algn="just"/>
            <a:r>
              <a:rPr lang="en-US" sz="2400" b="1" dirty="0">
                <a:latin typeface="Times New Roman" pitchFamily="18" charset="0"/>
              </a:rPr>
              <a:t>Confirm Password</a:t>
            </a:r>
          </a:p>
          <a:p>
            <a:pPr marL="342900" indent="-342900" algn="just"/>
            <a:r>
              <a:rPr lang="en-US" sz="2400" dirty="0">
                <a:latin typeface="Times New Roman" pitchFamily="18" charset="0"/>
              </a:rPr>
              <a:t>Confirm password should be matched with New Password.</a:t>
            </a:r>
          </a:p>
          <a:p>
            <a:pPr marL="342900" indent="-342900" algn="just"/>
            <a:r>
              <a:rPr lang="en-US" sz="2400" dirty="0">
                <a:latin typeface="Times New Roman" pitchFamily="18" charset="0"/>
              </a:rPr>
              <a:t>Confirm Password should not be blank.</a:t>
            </a:r>
          </a:p>
          <a:p>
            <a:pPr marL="342900" indent="-342900" algn="just"/>
            <a:r>
              <a:rPr lang="en-US" sz="2400" b="1" dirty="0">
                <a:latin typeface="Times New Roman" pitchFamily="18" charset="0"/>
              </a:rPr>
              <a:t>Submit Button</a:t>
            </a:r>
          </a:p>
          <a:p>
            <a:pPr marL="342900" indent="-342900" algn="just"/>
            <a:r>
              <a:rPr lang="en-US" sz="2400" dirty="0">
                <a:latin typeface="Times New Roman" pitchFamily="18" charset="0"/>
              </a:rPr>
              <a:t>Submit button should be enabled in all cases.</a:t>
            </a:r>
          </a:p>
        </p:txBody>
      </p:sp>
    </p:spTree>
    <p:extLst>
      <p:ext uri="{BB962C8B-B14F-4D97-AF65-F5344CB8AC3E}">
        <p14:creationId xmlns:p14="http://schemas.microsoft.com/office/powerpoint/2010/main" val="453220113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</p:spPr>
        <p:style>
          <a:lnRef idx="0">
            <a:schemeClr val="accent3"/>
          </a:lnRef>
          <a:fillRef idx="1002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 descr="UOL 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44624"/>
            <a:ext cx="1266279" cy="12961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47664" y="188640"/>
            <a:ext cx="69127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atin typeface="Miriam Fixed" pitchFamily="49" charset="-79"/>
                <a:ea typeface="FangSong" pitchFamily="49" charset="-122"/>
                <a:cs typeface="Miriam Fixed" pitchFamily="49" charset="-79"/>
              </a:rPr>
              <a:t>The University of Lahore</a:t>
            </a:r>
          </a:p>
          <a:p>
            <a:pPr algn="r"/>
            <a:r>
              <a:rPr lang="en-GB" sz="1600" b="1" i="1" dirty="0" smtClean="0">
                <a:latin typeface="Californian FB" pitchFamily="18" charset="0"/>
                <a:ea typeface="FangSong" pitchFamily="49" charset="-122"/>
                <a:cs typeface="Miriam Fixed" pitchFamily="49" charset="-79"/>
              </a:rPr>
              <a:t>A “W4” Category University </a:t>
            </a:r>
          </a:p>
          <a:p>
            <a:pPr algn="r"/>
            <a:endParaRPr lang="en-GB" sz="1600" b="1" i="1" dirty="0" smtClean="0">
              <a:latin typeface="Californian FB" pitchFamily="18" charset="0"/>
              <a:ea typeface="FangSong" pitchFamily="49" charset="-122"/>
              <a:cs typeface="Miriam Fixed" pitchFamily="49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</p:spPr>
        <p:style>
          <a:lnRef idx="1">
            <a:schemeClr val="accent3"/>
          </a:lnRef>
          <a:fillRef idx="1002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7504" y="6520259"/>
            <a:ext cx="2133600" cy="365125"/>
          </a:xfrm>
        </p:spPr>
        <p:txBody>
          <a:bodyPr/>
          <a:lstStyle/>
          <a:p>
            <a:fld id="{1944DB1C-28CE-400D-9500-C5FD3D2C2109}" type="datetime1">
              <a:rPr lang="en-GB" smtClean="0">
                <a:solidFill>
                  <a:schemeClr val="tx1"/>
                </a:solidFill>
              </a:rPr>
              <a:pPr/>
              <a:t>02/11/2021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758880" y="6520259"/>
            <a:ext cx="2133600" cy="365125"/>
          </a:xfrm>
        </p:spPr>
        <p:txBody>
          <a:bodyPr/>
          <a:lstStyle/>
          <a:p>
            <a:fld id="{2B1584C2-BBBE-472B-835B-E0A2EF298204}" type="slidenum">
              <a:rPr lang="en-GB" smtClean="0">
                <a:solidFill>
                  <a:schemeClr val="tx1"/>
                </a:solidFill>
              </a:rPr>
              <a:pPr/>
              <a:t>18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0" y="1484784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Test Case – General Format </a:t>
            </a:r>
          </a:p>
        </p:txBody>
      </p:sp>
      <p:graphicFrame>
        <p:nvGraphicFramePr>
          <p:cNvPr id="14" name="Group 12"/>
          <p:cNvGraphicFramePr>
            <a:graphicFrameLocks noGrp="1"/>
          </p:cNvGraphicFramePr>
          <p:nvPr/>
        </p:nvGraphicFramePr>
        <p:xfrm>
          <a:off x="714375" y="2276872"/>
          <a:ext cx="8001000" cy="3878580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General format for test case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C3D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81000" marR="0" lvl="0" indent="-381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81000" marR="0" lvl="0" indent="-381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Test case ID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81000" marR="0" lvl="0" indent="-381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Test case Description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81000" marR="0" lvl="0" indent="-381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Test case purpose/objective</a:t>
                      </a:r>
                    </a:p>
                    <a:p>
                      <a:pPr marL="381000" marR="0" lvl="0" indent="-381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Pre-conditions</a:t>
                      </a:r>
                    </a:p>
                    <a:p>
                      <a:pPr marL="381000" marR="0" lvl="0" indent="-381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Courier New" pitchFamily="49" charset="0"/>
                        </a:rPr>
                        <a:t>Input Criteria</a:t>
                      </a:r>
                    </a:p>
                    <a:p>
                      <a:pPr marL="381000" marR="0" lvl="0" indent="-381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Expected Result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81000" marR="0" lvl="0" indent="-381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Status (pass/fail)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81000" marR="0" lvl="0" indent="-381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AutoNum type="arabicPeriod"/>
                        <a:tabLst>
                          <a:tab pos="581025" algn="l"/>
                          <a:tab pos="1162050" algn="l"/>
                          <a:tab pos="1744663" algn="l"/>
                          <a:tab pos="2325688" algn="l"/>
                          <a:tab pos="2908300" algn="l"/>
                          <a:tab pos="3489325" algn="l"/>
                          <a:tab pos="4070350" algn="l"/>
                          <a:tab pos="4652963" algn="l"/>
                          <a:tab pos="5233988" algn="l"/>
                          <a:tab pos="5816600" algn="l"/>
                          <a:tab pos="6397625" algn="l"/>
                          <a:tab pos="6978650" algn="l"/>
                          <a:tab pos="7561263" algn="l"/>
                          <a:tab pos="8142288" algn="l"/>
                          <a:tab pos="8724900" algn="l"/>
                          <a:tab pos="9305925" algn="l"/>
                        </a:tabLst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Remarks</a:t>
                      </a:r>
                      <a:endParaRPr kumimoji="0" lang="en-US" sz="3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537492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</p:spPr>
        <p:style>
          <a:lnRef idx="0">
            <a:schemeClr val="accent3"/>
          </a:lnRef>
          <a:fillRef idx="1002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 descr="UOL 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44624"/>
            <a:ext cx="1266279" cy="12961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47664" y="188640"/>
            <a:ext cx="69127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atin typeface="Miriam Fixed" pitchFamily="49" charset="-79"/>
                <a:ea typeface="FangSong" pitchFamily="49" charset="-122"/>
                <a:cs typeface="Miriam Fixed" pitchFamily="49" charset="-79"/>
              </a:rPr>
              <a:t>The University of Lahore</a:t>
            </a:r>
          </a:p>
          <a:p>
            <a:pPr algn="r"/>
            <a:r>
              <a:rPr lang="en-GB" sz="1600" b="1" i="1" dirty="0" smtClean="0">
                <a:latin typeface="Californian FB" pitchFamily="18" charset="0"/>
                <a:ea typeface="FangSong" pitchFamily="49" charset="-122"/>
                <a:cs typeface="Miriam Fixed" pitchFamily="49" charset="-79"/>
              </a:rPr>
              <a:t>A “W4” Category University </a:t>
            </a:r>
          </a:p>
          <a:p>
            <a:pPr algn="r"/>
            <a:endParaRPr lang="en-GB" sz="1600" b="1" i="1" dirty="0" smtClean="0">
              <a:latin typeface="Californian FB" pitchFamily="18" charset="0"/>
              <a:ea typeface="FangSong" pitchFamily="49" charset="-122"/>
              <a:cs typeface="Miriam Fixed" pitchFamily="49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</p:spPr>
        <p:style>
          <a:lnRef idx="1">
            <a:schemeClr val="accent3"/>
          </a:lnRef>
          <a:fillRef idx="1002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7504" y="6520259"/>
            <a:ext cx="2133600" cy="365125"/>
          </a:xfrm>
        </p:spPr>
        <p:txBody>
          <a:bodyPr/>
          <a:lstStyle/>
          <a:p>
            <a:fld id="{1944DB1C-28CE-400D-9500-C5FD3D2C2109}" type="datetime1">
              <a:rPr lang="en-GB" smtClean="0">
                <a:solidFill>
                  <a:schemeClr val="tx1"/>
                </a:solidFill>
              </a:rPr>
              <a:pPr/>
              <a:t>02/11/2021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758880" y="6520259"/>
            <a:ext cx="2133600" cy="365125"/>
          </a:xfrm>
        </p:spPr>
        <p:txBody>
          <a:bodyPr/>
          <a:lstStyle/>
          <a:p>
            <a:fld id="{2B1584C2-BBBE-472B-835B-E0A2EF298204}" type="slidenum">
              <a:rPr lang="en-GB" smtClean="0">
                <a:solidFill>
                  <a:schemeClr val="tx1"/>
                </a:solidFill>
              </a:rPr>
              <a:pPr/>
              <a:t>19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0" y="1406867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Test Case – Example 2 </a:t>
            </a:r>
          </a:p>
        </p:txBody>
      </p:sp>
      <p:graphicFrame>
        <p:nvGraphicFramePr>
          <p:cNvPr id="14" name="Group 8"/>
          <p:cNvGraphicFramePr>
            <a:graphicFrameLocks noGrp="1"/>
          </p:cNvGraphicFramePr>
          <p:nvPr/>
        </p:nvGraphicFramePr>
        <p:xfrm>
          <a:off x="571500" y="2114892"/>
          <a:ext cx="8001000" cy="4122420"/>
        </p:xfrm>
        <a:graphic>
          <a:graphicData uri="http://schemas.openxmlformats.org/drawingml/2006/table">
            <a:tbl>
              <a:tblPr/>
              <a:tblGrid>
                <a:gridCol w="8001000"/>
              </a:tblGrid>
              <a:tr h="4175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Write the test cases for a login page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C3DF"/>
                    </a:solidFill>
                  </a:tcPr>
                </a:tc>
              </a:tr>
              <a:tr h="23352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Test_case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id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: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TC_01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Description: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Enter the valid user name and password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Purpose: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 check login page open successfully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Pre condition: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Application must accept the user name and password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Input Criteria: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username: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binus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Password: ****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Expected Result: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Login user page should open with all its contents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Status: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Pass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Remarks: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Done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 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769073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</p:spPr>
        <p:style>
          <a:lnRef idx="0">
            <a:schemeClr val="accent3"/>
          </a:lnRef>
          <a:fillRef idx="1002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 descr="UOL 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44624"/>
            <a:ext cx="1266279" cy="12961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47664" y="188640"/>
            <a:ext cx="69127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atin typeface="Miriam Fixed" pitchFamily="49" charset="-79"/>
                <a:ea typeface="FangSong" pitchFamily="49" charset="-122"/>
                <a:cs typeface="Miriam Fixed" pitchFamily="49" charset="-79"/>
              </a:rPr>
              <a:t>The University of Lahore</a:t>
            </a:r>
          </a:p>
          <a:p>
            <a:pPr algn="r"/>
            <a:r>
              <a:rPr lang="en-GB" sz="1600" b="1" i="1" dirty="0" smtClean="0">
                <a:latin typeface="Californian FB" pitchFamily="18" charset="0"/>
                <a:ea typeface="FangSong" pitchFamily="49" charset="-122"/>
                <a:cs typeface="Miriam Fixed" pitchFamily="49" charset="-79"/>
              </a:rPr>
              <a:t>A “W4” Category University </a:t>
            </a:r>
          </a:p>
          <a:p>
            <a:pPr algn="r"/>
            <a:endParaRPr lang="en-GB" sz="1600" b="1" i="1" dirty="0" smtClean="0">
              <a:latin typeface="Californian FB" pitchFamily="18" charset="0"/>
              <a:ea typeface="FangSong" pitchFamily="49" charset="-122"/>
              <a:cs typeface="Miriam Fixed" pitchFamily="49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</p:spPr>
        <p:style>
          <a:lnRef idx="1">
            <a:schemeClr val="accent3"/>
          </a:lnRef>
          <a:fillRef idx="1002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7504" y="6520259"/>
            <a:ext cx="2133600" cy="365125"/>
          </a:xfrm>
        </p:spPr>
        <p:txBody>
          <a:bodyPr/>
          <a:lstStyle/>
          <a:p>
            <a:fld id="{1944DB1C-28CE-400D-9500-C5FD3D2C2109}" type="datetime1">
              <a:rPr lang="en-GB" smtClean="0">
                <a:solidFill>
                  <a:schemeClr val="tx1"/>
                </a:solidFill>
              </a:rPr>
              <a:pPr/>
              <a:t>02/11/2021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758880" y="6520259"/>
            <a:ext cx="2133600" cy="365125"/>
          </a:xfrm>
        </p:spPr>
        <p:txBody>
          <a:bodyPr/>
          <a:lstStyle/>
          <a:p>
            <a:fld id="{2B1584C2-BBBE-472B-835B-E0A2EF298204}" type="slidenum">
              <a:rPr lang="en-GB" smtClean="0">
                <a:solidFill>
                  <a:schemeClr val="tx1"/>
                </a:solidFill>
              </a:rPr>
              <a:pPr/>
              <a:t>2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28625" y="1325712"/>
            <a:ext cx="8715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</a:rPr>
              <a:t>Iterative OR Incremental Life Cycle </a:t>
            </a:r>
          </a:p>
        </p:txBody>
      </p:sp>
      <p:pic>
        <p:nvPicPr>
          <p:cNvPr id="14" name="Picture 3" descr="Picture 005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4293096"/>
            <a:ext cx="6464771" cy="200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214313" y="1866255"/>
            <a:ext cx="8786812" cy="23083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algn="just">
              <a:buFont typeface="+mj-lt"/>
              <a:buAutoNum type="arabicPeriod"/>
              <a:defRPr/>
            </a:pPr>
            <a:r>
              <a:rPr 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A development life cycle where a project is broken into a series of increments , each of which delivers a portion of the functionality in the overall project requirements. </a:t>
            </a:r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The requirements are prioritized and deliver in priority order .</a:t>
            </a:r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Each subproject follows a mini V-Model with its own design, coding and testing phase </a:t>
            </a:r>
          </a:p>
        </p:txBody>
      </p:sp>
    </p:spTree>
    <p:extLst>
      <p:ext uri="{BB962C8B-B14F-4D97-AF65-F5344CB8AC3E}">
        <p14:creationId xmlns:p14="http://schemas.microsoft.com/office/powerpoint/2010/main" val="2581619154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</p:spPr>
        <p:style>
          <a:lnRef idx="0">
            <a:schemeClr val="accent3"/>
          </a:lnRef>
          <a:fillRef idx="1002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 descr="UOL 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44624"/>
            <a:ext cx="1266279" cy="12961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47664" y="188640"/>
            <a:ext cx="69127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atin typeface="Miriam Fixed" pitchFamily="49" charset="-79"/>
                <a:ea typeface="FangSong" pitchFamily="49" charset="-122"/>
                <a:cs typeface="Miriam Fixed" pitchFamily="49" charset="-79"/>
              </a:rPr>
              <a:t>The University of Lahore</a:t>
            </a:r>
          </a:p>
          <a:p>
            <a:pPr algn="r"/>
            <a:r>
              <a:rPr lang="en-GB" sz="1600" b="1" i="1" dirty="0" smtClean="0">
                <a:latin typeface="Californian FB" pitchFamily="18" charset="0"/>
                <a:ea typeface="FangSong" pitchFamily="49" charset="-122"/>
                <a:cs typeface="Miriam Fixed" pitchFamily="49" charset="-79"/>
              </a:rPr>
              <a:t>A “W4” Category University </a:t>
            </a:r>
          </a:p>
          <a:p>
            <a:pPr algn="r"/>
            <a:endParaRPr lang="en-GB" sz="1600" b="1" i="1" dirty="0" smtClean="0">
              <a:latin typeface="Californian FB" pitchFamily="18" charset="0"/>
              <a:ea typeface="FangSong" pitchFamily="49" charset="-122"/>
              <a:cs typeface="Miriam Fixed" pitchFamily="49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</p:spPr>
        <p:style>
          <a:lnRef idx="1">
            <a:schemeClr val="accent3"/>
          </a:lnRef>
          <a:fillRef idx="1002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7504" y="6520259"/>
            <a:ext cx="2133600" cy="365125"/>
          </a:xfrm>
        </p:spPr>
        <p:txBody>
          <a:bodyPr/>
          <a:lstStyle/>
          <a:p>
            <a:fld id="{1944DB1C-28CE-400D-9500-C5FD3D2C2109}" type="datetime1">
              <a:rPr lang="en-GB" smtClean="0">
                <a:solidFill>
                  <a:schemeClr val="tx1"/>
                </a:solidFill>
              </a:rPr>
              <a:pPr/>
              <a:t>02/11/2021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758880" y="6520259"/>
            <a:ext cx="2133600" cy="365125"/>
          </a:xfrm>
        </p:spPr>
        <p:txBody>
          <a:bodyPr/>
          <a:lstStyle/>
          <a:p>
            <a:fld id="{2B1584C2-BBBE-472B-835B-E0A2EF298204}" type="slidenum">
              <a:rPr lang="en-GB" smtClean="0">
                <a:solidFill>
                  <a:schemeClr val="tx1"/>
                </a:solidFill>
              </a:rPr>
              <a:pPr/>
              <a:t>20</a:t>
            </a:fld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2571756" y="1916832"/>
            <a:ext cx="1568197" cy="1229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139952" y="1916832"/>
            <a:ext cx="1646486" cy="1157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57250" y="3146003"/>
            <a:ext cx="3214688" cy="1000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chemeClr val="tx1"/>
                </a:solidFill>
              </a:rPr>
              <a:t>Positive Test Case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86250" y="3074566"/>
            <a:ext cx="3571875" cy="1000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chemeClr val="tx1"/>
                </a:solidFill>
              </a:rPr>
              <a:t>Negative Test Case</a:t>
            </a: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357188" y="4220741"/>
            <a:ext cx="835818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“Positive test cases are designed to prove that the system accepts the valid inputs and then process them correctly.”</a:t>
            </a:r>
            <a:endParaRPr lang="en-US" sz="5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428625" y="5435178"/>
            <a:ext cx="85010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“The negative test cases are designed to prove that the system rejects invalid inputs and does not process them. “</a:t>
            </a:r>
            <a:endParaRPr lang="en-US" sz="5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-180528" y="1412776"/>
            <a:ext cx="9144001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Test Case - Types </a:t>
            </a:r>
          </a:p>
        </p:txBody>
      </p:sp>
    </p:spTree>
    <p:extLst>
      <p:ext uri="{BB962C8B-B14F-4D97-AF65-F5344CB8AC3E}">
        <p14:creationId xmlns:p14="http://schemas.microsoft.com/office/powerpoint/2010/main" val="1388384893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</p:spPr>
        <p:style>
          <a:lnRef idx="0">
            <a:schemeClr val="accent3"/>
          </a:lnRef>
          <a:fillRef idx="1002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 descr="UOL 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44624"/>
            <a:ext cx="1266279" cy="12961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47664" y="188640"/>
            <a:ext cx="69127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atin typeface="Miriam Fixed" pitchFamily="49" charset="-79"/>
                <a:ea typeface="FangSong" pitchFamily="49" charset="-122"/>
                <a:cs typeface="Miriam Fixed" pitchFamily="49" charset="-79"/>
              </a:rPr>
              <a:t>The University of Lahore</a:t>
            </a:r>
          </a:p>
          <a:p>
            <a:pPr algn="r"/>
            <a:r>
              <a:rPr lang="en-GB" sz="1600" b="1" i="1" dirty="0" smtClean="0">
                <a:latin typeface="Californian FB" pitchFamily="18" charset="0"/>
                <a:ea typeface="FangSong" pitchFamily="49" charset="-122"/>
                <a:cs typeface="Miriam Fixed" pitchFamily="49" charset="-79"/>
              </a:rPr>
              <a:t>A “W4” Category University </a:t>
            </a:r>
          </a:p>
          <a:p>
            <a:pPr algn="r"/>
            <a:endParaRPr lang="en-GB" sz="1600" b="1" i="1" dirty="0" smtClean="0">
              <a:latin typeface="Californian FB" pitchFamily="18" charset="0"/>
              <a:ea typeface="FangSong" pitchFamily="49" charset="-122"/>
              <a:cs typeface="Miriam Fixed" pitchFamily="49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</p:spPr>
        <p:style>
          <a:lnRef idx="1">
            <a:schemeClr val="accent3"/>
          </a:lnRef>
          <a:fillRef idx="1002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7504" y="6520259"/>
            <a:ext cx="2133600" cy="365125"/>
          </a:xfrm>
        </p:spPr>
        <p:txBody>
          <a:bodyPr/>
          <a:lstStyle/>
          <a:p>
            <a:fld id="{1944DB1C-28CE-400D-9500-C5FD3D2C2109}" type="datetime1">
              <a:rPr lang="en-GB" smtClean="0">
                <a:solidFill>
                  <a:schemeClr val="tx1"/>
                </a:solidFill>
              </a:rPr>
              <a:pPr/>
              <a:t>02/11/2021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758880" y="6520259"/>
            <a:ext cx="2133600" cy="365125"/>
          </a:xfrm>
        </p:spPr>
        <p:txBody>
          <a:bodyPr/>
          <a:lstStyle/>
          <a:p>
            <a:fld id="{2B1584C2-BBBE-472B-835B-E0A2EF298204}" type="slidenum">
              <a:rPr lang="en-GB" smtClean="0">
                <a:solidFill>
                  <a:schemeClr val="tx1"/>
                </a:solidFill>
              </a:rPr>
              <a:pPr/>
              <a:t>21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0" y="1469728"/>
            <a:ext cx="914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Test Case – Types Examples </a:t>
            </a:r>
          </a:p>
        </p:txBody>
      </p:sp>
      <p:pic>
        <p:nvPicPr>
          <p:cNvPr id="14" name="Picture 12" descr="passwrong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9837" y="2060848"/>
            <a:ext cx="6080176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9087402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</p:spPr>
        <p:style>
          <a:lnRef idx="0">
            <a:schemeClr val="accent3"/>
          </a:lnRef>
          <a:fillRef idx="1002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 descr="UOL 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44624"/>
            <a:ext cx="1266279" cy="12961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47664" y="188640"/>
            <a:ext cx="69127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atin typeface="Miriam Fixed" pitchFamily="49" charset="-79"/>
                <a:ea typeface="FangSong" pitchFamily="49" charset="-122"/>
                <a:cs typeface="Miriam Fixed" pitchFamily="49" charset="-79"/>
              </a:rPr>
              <a:t>The University of Lahore</a:t>
            </a:r>
          </a:p>
          <a:p>
            <a:pPr algn="r"/>
            <a:r>
              <a:rPr lang="en-GB" sz="1600" b="1" i="1" dirty="0" smtClean="0">
                <a:latin typeface="Californian FB" pitchFamily="18" charset="0"/>
                <a:ea typeface="FangSong" pitchFamily="49" charset="-122"/>
                <a:cs typeface="Miriam Fixed" pitchFamily="49" charset="-79"/>
              </a:rPr>
              <a:t>A “W4” Category University </a:t>
            </a:r>
          </a:p>
          <a:p>
            <a:pPr algn="r"/>
            <a:endParaRPr lang="en-GB" sz="1600" b="1" i="1" dirty="0" smtClean="0">
              <a:latin typeface="Californian FB" pitchFamily="18" charset="0"/>
              <a:ea typeface="FangSong" pitchFamily="49" charset="-122"/>
              <a:cs typeface="Miriam Fixed" pitchFamily="49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</p:spPr>
        <p:style>
          <a:lnRef idx="1">
            <a:schemeClr val="accent3"/>
          </a:lnRef>
          <a:fillRef idx="1002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7504" y="6520259"/>
            <a:ext cx="2133600" cy="365125"/>
          </a:xfrm>
        </p:spPr>
        <p:txBody>
          <a:bodyPr/>
          <a:lstStyle/>
          <a:p>
            <a:fld id="{1944DB1C-28CE-400D-9500-C5FD3D2C2109}" type="datetime1">
              <a:rPr lang="en-GB" smtClean="0">
                <a:solidFill>
                  <a:schemeClr val="tx1"/>
                </a:solidFill>
              </a:rPr>
              <a:pPr/>
              <a:t>02/11/2021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758880" y="6520259"/>
            <a:ext cx="2133600" cy="365125"/>
          </a:xfrm>
        </p:spPr>
        <p:txBody>
          <a:bodyPr/>
          <a:lstStyle/>
          <a:p>
            <a:fld id="{2B1584C2-BBBE-472B-835B-E0A2EF298204}" type="slidenum">
              <a:rPr lang="en-GB" smtClean="0">
                <a:solidFill>
                  <a:schemeClr val="tx1"/>
                </a:solidFill>
              </a:rPr>
              <a:pPr/>
              <a:t>22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251520" y="1412776"/>
            <a:ext cx="914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Test Case – Types Examples 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060848"/>
            <a:ext cx="7288654" cy="4174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5346761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</p:spPr>
        <p:style>
          <a:lnRef idx="0">
            <a:schemeClr val="accent3"/>
          </a:lnRef>
          <a:fillRef idx="1002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 descr="UOL 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44624"/>
            <a:ext cx="1266279" cy="12961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47664" y="188640"/>
            <a:ext cx="69127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atin typeface="Miriam Fixed" pitchFamily="49" charset="-79"/>
                <a:ea typeface="FangSong" pitchFamily="49" charset="-122"/>
                <a:cs typeface="Miriam Fixed" pitchFamily="49" charset="-79"/>
              </a:rPr>
              <a:t>The University of Lahore</a:t>
            </a:r>
          </a:p>
          <a:p>
            <a:pPr algn="r"/>
            <a:r>
              <a:rPr lang="en-GB" sz="1600" b="1" i="1" dirty="0" smtClean="0">
                <a:latin typeface="Californian FB" pitchFamily="18" charset="0"/>
                <a:ea typeface="FangSong" pitchFamily="49" charset="-122"/>
                <a:cs typeface="Miriam Fixed" pitchFamily="49" charset="-79"/>
              </a:rPr>
              <a:t>A “W4” Category University </a:t>
            </a:r>
          </a:p>
          <a:p>
            <a:pPr algn="r"/>
            <a:endParaRPr lang="en-GB" sz="1600" b="1" i="1" dirty="0" smtClean="0">
              <a:latin typeface="Californian FB" pitchFamily="18" charset="0"/>
              <a:ea typeface="FangSong" pitchFamily="49" charset="-122"/>
              <a:cs typeface="Miriam Fixed" pitchFamily="49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</p:spPr>
        <p:style>
          <a:lnRef idx="1">
            <a:schemeClr val="accent3"/>
          </a:lnRef>
          <a:fillRef idx="1002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7504" y="6520259"/>
            <a:ext cx="2133600" cy="365125"/>
          </a:xfrm>
        </p:spPr>
        <p:txBody>
          <a:bodyPr/>
          <a:lstStyle/>
          <a:p>
            <a:fld id="{1944DB1C-28CE-400D-9500-C5FD3D2C2109}" type="datetime1">
              <a:rPr lang="en-GB" smtClean="0">
                <a:solidFill>
                  <a:schemeClr val="tx1"/>
                </a:solidFill>
              </a:rPr>
              <a:pPr/>
              <a:t>02/11/2021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758880" y="6520259"/>
            <a:ext cx="2133600" cy="365125"/>
          </a:xfrm>
        </p:spPr>
        <p:txBody>
          <a:bodyPr/>
          <a:lstStyle/>
          <a:p>
            <a:fld id="{2B1584C2-BBBE-472B-835B-E0A2EF298204}" type="slidenum">
              <a:rPr lang="en-GB" smtClean="0">
                <a:solidFill>
                  <a:schemeClr val="tx1"/>
                </a:solidFill>
              </a:rPr>
              <a:pPr/>
              <a:t>23</a:t>
            </a:fld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700808"/>
            <a:ext cx="6943998" cy="4462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0652662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</p:spPr>
        <p:style>
          <a:lnRef idx="0">
            <a:schemeClr val="accent3"/>
          </a:lnRef>
          <a:fillRef idx="1002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 descr="UOL 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44624"/>
            <a:ext cx="1266279" cy="12961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47664" y="188640"/>
            <a:ext cx="69127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atin typeface="Miriam Fixed" pitchFamily="49" charset="-79"/>
                <a:ea typeface="FangSong" pitchFamily="49" charset="-122"/>
                <a:cs typeface="Miriam Fixed" pitchFamily="49" charset="-79"/>
              </a:rPr>
              <a:t>The University of Lahore</a:t>
            </a:r>
          </a:p>
          <a:p>
            <a:pPr algn="r"/>
            <a:r>
              <a:rPr lang="en-GB" sz="1600" b="1" i="1" dirty="0" smtClean="0">
                <a:latin typeface="Californian FB" pitchFamily="18" charset="0"/>
                <a:ea typeface="FangSong" pitchFamily="49" charset="-122"/>
                <a:cs typeface="Miriam Fixed" pitchFamily="49" charset="-79"/>
              </a:rPr>
              <a:t>A “W4” Category University </a:t>
            </a:r>
          </a:p>
          <a:p>
            <a:pPr algn="r"/>
            <a:endParaRPr lang="en-GB" sz="1600" b="1" i="1" dirty="0" smtClean="0">
              <a:latin typeface="Californian FB" pitchFamily="18" charset="0"/>
              <a:ea typeface="FangSong" pitchFamily="49" charset="-122"/>
              <a:cs typeface="Miriam Fixed" pitchFamily="49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</p:spPr>
        <p:style>
          <a:lnRef idx="1">
            <a:schemeClr val="accent3"/>
          </a:lnRef>
          <a:fillRef idx="1002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7504" y="6520259"/>
            <a:ext cx="2133600" cy="365125"/>
          </a:xfrm>
        </p:spPr>
        <p:txBody>
          <a:bodyPr/>
          <a:lstStyle/>
          <a:p>
            <a:fld id="{1944DB1C-28CE-400D-9500-C5FD3D2C2109}" type="datetime1">
              <a:rPr lang="en-GB" smtClean="0">
                <a:solidFill>
                  <a:schemeClr val="tx1"/>
                </a:solidFill>
              </a:rPr>
              <a:pPr/>
              <a:t>02/11/2021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758880" y="6520259"/>
            <a:ext cx="2133600" cy="365125"/>
          </a:xfrm>
        </p:spPr>
        <p:txBody>
          <a:bodyPr/>
          <a:lstStyle/>
          <a:p>
            <a:fld id="{2B1584C2-BBBE-472B-835B-E0A2EF298204}" type="slidenum">
              <a:rPr lang="en-GB" smtClean="0">
                <a:solidFill>
                  <a:schemeClr val="tx1"/>
                </a:solidFill>
              </a:rPr>
              <a:pPr/>
              <a:t>24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0" y="1494506"/>
            <a:ext cx="914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</a:rPr>
              <a:t>Test Case – Class Assignment 1 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71500" y="2656556"/>
          <a:ext cx="7929563" cy="2860676"/>
        </p:xfrm>
        <a:graphic>
          <a:graphicData uri="http://schemas.openxmlformats.org/drawingml/2006/table">
            <a:tbl>
              <a:tblPr/>
              <a:tblGrid>
                <a:gridCol w="7929563"/>
              </a:tblGrid>
              <a:tr h="19700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There is a window with 6 to 7 fields like Student ID, First Name, Last Name, Address, Contact Number etc. What are the -</a:t>
                      </a: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ve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test cases for such fields.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6C3DF"/>
                    </a:soli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 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  </a:t>
                      </a:r>
                    </a:p>
                  </a:txBody>
                  <a:tcPr marL="9525" marR="9525" marT="9525" marB="952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636374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</p:spPr>
        <p:style>
          <a:lnRef idx="0">
            <a:schemeClr val="accent3"/>
          </a:lnRef>
          <a:fillRef idx="1002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 descr="UOL 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44624"/>
            <a:ext cx="1266279" cy="12961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47664" y="188640"/>
            <a:ext cx="69127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atin typeface="Miriam Fixed" pitchFamily="49" charset="-79"/>
                <a:ea typeface="FangSong" pitchFamily="49" charset="-122"/>
                <a:cs typeface="Miriam Fixed" pitchFamily="49" charset="-79"/>
              </a:rPr>
              <a:t>The University of Lahore</a:t>
            </a:r>
          </a:p>
          <a:p>
            <a:pPr algn="r"/>
            <a:r>
              <a:rPr lang="en-GB" sz="1600" b="1" i="1" dirty="0" smtClean="0">
                <a:latin typeface="Californian FB" pitchFamily="18" charset="0"/>
                <a:ea typeface="FangSong" pitchFamily="49" charset="-122"/>
                <a:cs typeface="Miriam Fixed" pitchFamily="49" charset="-79"/>
              </a:rPr>
              <a:t>A “W4” Category University </a:t>
            </a:r>
          </a:p>
          <a:p>
            <a:pPr algn="r"/>
            <a:endParaRPr lang="en-GB" sz="1600" b="1" i="1" dirty="0" smtClean="0">
              <a:latin typeface="Californian FB" pitchFamily="18" charset="0"/>
              <a:ea typeface="FangSong" pitchFamily="49" charset="-122"/>
              <a:cs typeface="Miriam Fixed" pitchFamily="49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</p:spPr>
        <p:style>
          <a:lnRef idx="1">
            <a:schemeClr val="accent3"/>
          </a:lnRef>
          <a:fillRef idx="1002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7504" y="6520259"/>
            <a:ext cx="2133600" cy="365125"/>
          </a:xfrm>
        </p:spPr>
        <p:txBody>
          <a:bodyPr/>
          <a:lstStyle/>
          <a:p>
            <a:fld id="{1944DB1C-28CE-400D-9500-C5FD3D2C2109}" type="datetime1">
              <a:rPr lang="en-GB" smtClean="0">
                <a:solidFill>
                  <a:schemeClr val="tx1"/>
                </a:solidFill>
              </a:rPr>
              <a:pPr/>
              <a:t>02/11/2021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758880" y="6520259"/>
            <a:ext cx="2133600" cy="365125"/>
          </a:xfrm>
        </p:spPr>
        <p:txBody>
          <a:bodyPr/>
          <a:lstStyle/>
          <a:p>
            <a:fld id="{2B1584C2-BBBE-472B-835B-E0A2EF298204}" type="slidenum">
              <a:rPr lang="en-GB" smtClean="0">
                <a:solidFill>
                  <a:schemeClr val="tx1"/>
                </a:solidFill>
              </a:rPr>
              <a:pPr/>
              <a:t>25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0" y="1397720"/>
            <a:ext cx="914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</a:rPr>
              <a:t>Test Case – Class 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Assignment 1 </a:t>
            </a: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</a:rPr>
              <a:t>Solution 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57188" y="1874838"/>
            <a:ext cx="828675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buFontTx/>
              <a:buAutoNum type="arabicPeriod"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First name &amp; Last name fields shouldn't accept numbers, special characters. </a:t>
            </a:r>
          </a:p>
          <a:p>
            <a:pPr marL="457200" indent="-457200" algn="just">
              <a:buFontTx/>
              <a:buAutoNum type="arabicPeriod"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First name &amp; Last name fields should have validation like it can't accept more than 10-15 characters (Depends on the requirement).</a:t>
            </a:r>
          </a:p>
          <a:p>
            <a:pPr marL="457200" indent="-457200" algn="just">
              <a:buFontTx/>
              <a:buAutoNum type="arabicPeriod"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The contact number field shouldn't accept alphabets, special characters (Except +sign for the country code).</a:t>
            </a:r>
          </a:p>
          <a:p>
            <a:pPr marL="457200" indent="-457200" algn="just">
              <a:buFontTx/>
              <a:buAutoNum type="arabicPeriod"/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The contact number field shouldn't accept more than 10 digits.</a:t>
            </a:r>
          </a:p>
        </p:txBody>
      </p:sp>
    </p:spTree>
    <p:extLst>
      <p:ext uri="{BB962C8B-B14F-4D97-AF65-F5344CB8AC3E}">
        <p14:creationId xmlns:p14="http://schemas.microsoft.com/office/powerpoint/2010/main" val="3109668946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</p:spPr>
        <p:style>
          <a:lnRef idx="0">
            <a:schemeClr val="accent3"/>
          </a:lnRef>
          <a:fillRef idx="1002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 descr="UOL 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44624"/>
            <a:ext cx="1266279" cy="12961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47664" y="188640"/>
            <a:ext cx="69127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atin typeface="Miriam Fixed" pitchFamily="49" charset="-79"/>
                <a:ea typeface="FangSong" pitchFamily="49" charset="-122"/>
                <a:cs typeface="Miriam Fixed" pitchFamily="49" charset="-79"/>
              </a:rPr>
              <a:t>The University of Lahore</a:t>
            </a:r>
          </a:p>
          <a:p>
            <a:pPr algn="r"/>
            <a:r>
              <a:rPr lang="en-GB" sz="1600" b="1" i="1" dirty="0" smtClean="0">
                <a:latin typeface="Californian FB" pitchFamily="18" charset="0"/>
                <a:ea typeface="FangSong" pitchFamily="49" charset="-122"/>
                <a:cs typeface="Miriam Fixed" pitchFamily="49" charset="-79"/>
              </a:rPr>
              <a:t>A “W4” Category University </a:t>
            </a:r>
          </a:p>
          <a:p>
            <a:pPr algn="r"/>
            <a:endParaRPr lang="en-GB" sz="1600" b="1" i="1" dirty="0" smtClean="0">
              <a:latin typeface="Californian FB" pitchFamily="18" charset="0"/>
              <a:ea typeface="FangSong" pitchFamily="49" charset="-122"/>
              <a:cs typeface="Miriam Fixed" pitchFamily="49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</p:spPr>
        <p:style>
          <a:lnRef idx="1">
            <a:schemeClr val="accent3"/>
          </a:lnRef>
          <a:fillRef idx="1002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7504" y="6520259"/>
            <a:ext cx="2133600" cy="365125"/>
          </a:xfrm>
        </p:spPr>
        <p:txBody>
          <a:bodyPr/>
          <a:lstStyle/>
          <a:p>
            <a:fld id="{1944DB1C-28CE-400D-9500-C5FD3D2C2109}" type="datetime1">
              <a:rPr lang="en-GB" smtClean="0">
                <a:solidFill>
                  <a:schemeClr val="tx1"/>
                </a:solidFill>
              </a:rPr>
              <a:pPr/>
              <a:t>02/11/2021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758880" y="6520259"/>
            <a:ext cx="2133600" cy="365125"/>
          </a:xfrm>
        </p:spPr>
        <p:txBody>
          <a:bodyPr/>
          <a:lstStyle/>
          <a:p>
            <a:fld id="{2B1584C2-BBBE-472B-835B-E0A2EF298204}" type="slidenum">
              <a:rPr lang="en-GB" smtClean="0">
                <a:solidFill>
                  <a:schemeClr val="tx1"/>
                </a:solidFill>
              </a:rPr>
              <a:pPr/>
              <a:t>26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0" y="1512367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Test Case – Class Assignment 2 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28625" y="3174479"/>
            <a:ext cx="78581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3600" b="1" i="1" dirty="0">
                <a:latin typeface="Times New Roman" pitchFamily="18" charset="0"/>
              </a:rPr>
              <a:t>Write Negative Test Cases on "Edit" Button, "Cancel" Button ?</a:t>
            </a:r>
            <a:endParaRPr lang="en-US" sz="3600" i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550387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</p:spPr>
        <p:style>
          <a:lnRef idx="0">
            <a:schemeClr val="accent3"/>
          </a:lnRef>
          <a:fillRef idx="1002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 descr="UOL 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44624"/>
            <a:ext cx="1266279" cy="12961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47664" y="188640"/>
            <a:ext cx="69127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atin typeface="Miriam Fixed" pitchFamily="49" charset="-79"/>
                <a:ea typeface="FangSong" pitchFamily="49" charset="-122"/>
                <a:cs typeface="Miriam Fixed" pitchFamily="49" charset="-79"/>
              </a:rPr>
              <a:t>The University of Lahore</a:t>
            </a:r>
          </a:p>
          <a:p>
            <a:pPr algn="r"/>
            <a:r>
              <a:rPr lang="en-GB" sz="1600" b="1" i="1" dirty="0" smtClean="0">
                <a:latin typeface="Californian FB" pitchFamily="18" charset="0"/>
                <a:ea typeface="FangSong" pitchFamily="49" charset="-122"/>
                <a:cs typeface="Miriam Fixed" pitchFamily="49" charset="-79"/>
              </a:rPr>
              <a:t>A “W4” Category University </a:t>
            </a:r>
          </a:p>
          <a:p>
            <a:pPr algn="r"/>
            <a:endParaRPr lang="en-GB" sz="1600" b="1" i="1" dirty="0" smtClean="0">
              <a:latin typeface="Californian FB" pitchFamily="18" charset="0"/>
              <a:ea typeface="FangSong" pitchFamily="49" charset="-122"/>
              <a:cs typeface="Miriam Fixed" pitchFamily="49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</p:spPr>
        <p:style>
          <a:lnRef idx="1">
            <a:schemeClr val="accent3"/>
          </a:lnRef>
          <a:fillRef idx="1002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7504" y="6520259"/>
            <a:ext cx="2133600" cy="365125"/>
          </a:xfrm>
        </p:spPr>
        <p:txBody>
          <a:bodyPr/>
          <a:lstStyle/>
          <a:p>
            <a:fld id="{1944DB1C-28CE-400D-9500-C5FD3D2C2109}" type="datetime1">
              <a:rPr lang="en-GB" smtClean="0">
                <a:solidFill>
                  <a:schemeClr val="tx1"/>
                </a:solidFill>
              </a:rPr>
              <a:pPr/>
              <a:t>02/11/2021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758880" y="6520259"/>
            <a:ext cx="2133600" cy="365125"/>
          </a:xfrm>
        </p:spPr>
        <p:txBody>
          <a:bodyPr/>
          <a:lstStyle/>
          <a:p>
            <a:fld id="{2B1584C2-BBBE-472B-835B-E0A2EF298204}" type="slidenum">
              <a:rPr lang="en-GB" smtClean="0">
                <a:solidFill>
                  <a:schemeClr val="tx1"/>
                </a:solidFill>
              </a:rPr>
              <a:pPr/>
              <a:t>27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0" y="1917427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Test Case – Class Assignment 2 Solution 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85750" y="2996927"/>
            <a:ext cx="8643938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342900" indent="-342900" algn="l" eaLnBrk="0" hangingPunct="0">
              <a:buFont typeface="Wingdings" pitchFamily="2" charset="2"/>
              <a:buAutoNum type="arabicPeriod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should not accept any key other than mouse click.</a:t>
            </a:r>
          </a:p>
          <a:p>
            <a:pPr marL="342900" indent="-342900" algn="ctr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2800" b="1" u="sng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OR </a:t>
            </a:r>
          </a:p>
          <a:p>
            <a:pPr marL="342900" indent="-342900" algn="l" eaLnBrk="0" hangingPunct="0">
              <a:buFont typeface="Wingdings" pitchFamily="2" charset="2"/>
              <a:buAutoNum type="arabicPeriod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Enter key or a specific combination of key (e.g. Alt-E or </a:t>
            </a:r>
          </a:p>
          <a:p>
            <a:pPr marL="342900" indent="-342900" algn="l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Alt-C) 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22775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</p:spPr>
        <p:style>
          <a:lnRef idx="0">
            <a:schemeClr val="accent3"/>
          </a:lnRef>
          <a:fillRef idx="1002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 descr="UOL 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44624"/>
            <a:ext cx="1266279" cy="12961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47664" y="188640"/>
            <a:ext cx="69127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atin typeface="Miriam Fixed" pitchFamily="49" charset="-79"/>
                <a:ea typeface="FangSong" pitchFamily="49" charset="-122"/>
                <a:cs typeface="Miriam Fixed" pitchFamily="49" charset="-79"/>
              </a:rPr>
              <a:t>The University of Lahore</a:t>
            </a:r>
          </a:p>
          <a:p>
            <a:pPr algn="r"/>
            <a:r>
              <a:rPr lang="en-GB" sz="1600" b="1" i="1" dirty="0" smtClean="0">
                <a:latin typeface="Californian FB" pitchFamily="18" charset="0"/>
                <a:ea typeface="FangSong" pitchFamily="49" charset="-122"/>
                <a:cs typeface="Miriam Fixed" pitchFamily="49" charset="-79"/>
              </a:rPr>
              <a:t>A “W4” Category University </a:t>
            </a:r>
          </a:p>
          <a:p>
            <a:pPr algn="r"/>
            <a:endParaRPr lang="en-GB" sz="1600" b="1" i="1" dirty="0" smtClean="0">
              <a:latin typeface="Californian FB" pitchFamily="18" charset="0"/>
              <a:ea typeface="FangSong" pitchFamily="49" charset="-122"/>
              <a:cs typeface="Miriam Fixed" pitchFamily="49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</p:spPr>
        <p:style>
          <a:lnRef idx="1">
            <a:schemeClr val="accent3"/>
          </a:lnRef>
          <a:fillRef idx="1002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7504" y="6520259"/>
            <a:ext cx="2133600" cy="365125"/>
          </a:xfrm>
        </p:spPr>
        <p:txBody>
          <a:bodyPr/>
          <a:lstStyle/>
          <a:p>
            <a:fld id="{1944DB1C-28CE-400D-9500-C5FD3D2C2109}" type="datetime1">
              <a:rPr lang="en-GB" smtClean="0">
                <a:solidFill>
                  <a:schemeClr val="tx1"/>
                </a:solidFill>
              </a:rPr>
              <a:pPr/>
              <a:t>02/11/2021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758880" y="6520259"/>
            <a:ext cx="2133600" cy="365125"/>
          </a:xfrm>
        </p:spPr>
        <p:txBody>
          <a:bodyPr/>
          <a:lstStyle/>
          <a:p>
            <a:fld id="{2B1584C2-BBBE-472B-835B-E0A2EF298204}" type="slidenum">
              <a:rPr lang="en-GB" smtClean="0">
                <a:solidFill>
                  <a:schemeClr val="tx1"/>
                </a:solidFill>
              </a:rPr>
              <a:pPr/>
              <a:t>28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0" y="2180381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Test Case – Class Assignment  3 </a:t>
            </a:r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395536" y="3501008"/>
            <a:ext cx="828675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i="1" dirty="0"/>
              <a:t>Write down the positive test cases of uploading files </a:t>
            </a:r>
            <a:r>
              <a:rPr lang="en-US" sz="2800" b="1" i="1" dirty="0"/>
              <a:t>(uploading size limit is 10MB).</a:t>
            </a:r>
          </a:p>
        </p:txBody>
      </p:sp>
    </p:spTree>
    <p:extLst>
      <p:ext uri="{BB962C8B-B14F-4D97-AF65-F5344CB8AC3E}">
        <p14:creationId xmlns:p14="http://schemas.microsoft.com/office/powerpoint/2010/main" val="783138427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</p:spPr>
        <p:style>
          <a:lnRef idx="0">
            <a:schemeClr val="accent3"/>
          </a:lnRef>
          <a:fillRef idx="1002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 descr="UOL 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44624"/>
            <a:ext cx="1266279" cy="12961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47664" y="188640"/>
            <a:ext cx="69127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atin typeface="Miriam Fixed" pitchFamily="49" charset="-79"/>
                <a:ea typeface="FangSong" pitchFamily="49" charset="-122"/>
                <a:cs typeface="Miriam Fixed" pitchFamily="49" charset="-79"/>
              </a:rPr>
              <a:t>The University of Lahore</a:t>
            </a:r>
          </a:p>
          <a:p>
            <a:pPr algn="r"/>
            <a:r>
              <a:rPr lang="en-GB" sz="1600" b="1" i="1" dirty="0" smtClean="0">
                <a:latin typeface="Californian FB" pitchFamily="18" charset="0"/>
                <a:ea typeface="FangSong" pitchFamily="49" charset="-122"/>
                <a:cs typeface="Miriam Fixed" pitchFamily="49" charset="-79"/>
              </a:rPr>
              <a:t>A “W4” Category University </a:t>
            </a:r>
          </a:p>
          <a:p>
            <a:pPr algn="r"/>
            <a:endParaRPr lang="en-GB" sz="1600" b="1" i="1" dirty="0" smtClean="0">
              <a:latin typeface="Californian FB" pitchFamily="18" charset="0"/>
              <a:ea typeface="FangSong" pitchFamily="49" charset="-122"/>
              <a:cs typeface="Miriam Fixed" pitchFamily="49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</p:spPr>
        <p:style>
          <a:lnRef idx="1">
            <a:schemeClr val="accent3"/>
          </a:lnRef>
          <a:fillRef idx="1002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7504" y="6520259"/>
            <a:ext cx="2133600" cy="365125"/>
          </a:xfrm>
        </p:spPr>
        <p:txBody>
          <a:bodyPr/>
          <a:lstStyle/>
          <a:p>
            <a:fld id="{1944DB1C-28CE-400D-9500-C5FD3D2C2109}" type="datetime1">
              <a:rPr lang="en-GB" smtClean="0">
                <a:solidFill>
                  <a:schemeClr val="tx1"/>
                </a:solidFill>
              </a:rPr>
              <a:pPr/>
              <a:t>02/11/2021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758880" y="6520259"/>
            <a:ext cx="2133600" cy="365125"/>
          </a:xfrm>
        </p:spPr>
        <p:txBody>
          <a:bodyPr/>
          <a:lstStyle/>
          <a:p>
            <a:fld id="{2B1584C2-BBBE-472B-835B-E0A2EF298204}" type="slidenum">
              <a:rPr lang="en-GB" smtClean="0">
                <a:solidFill>
                  <a:schemeClr val="tx1"/>
                </a:solidFill>
              </a:rPr>
              <a:pPr/>
              <a:t>29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0" y="1639664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Test Case – Class Assignment  3 SOLUTION </a:t>
            </a: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214313" y="2819176"/>
            <a:ext cx="8715375" cy="29860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457200" indent="-457200" algn="just" eaLnBrk="0" hangingPunct="0">
              <a:buFont typeface="Interstate" charset="0"/>
              <a:buAutoNum type="arabicPeriod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Check for uploading a file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within maximum MB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(size allowed to upload) expected result : should upload.</a:t>
            </a:r>
          </a:p>
          <a:p>
            <a:pPr marL="457200" indent="-457200" algn="just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2.	Check for uploading a file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equal to maximum MB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(size allowed to upload) expected result : should upload</a:t>
            </a:r>
          </a:p>
          <a:p>
            <a:pPr marL="457200" indent="-457200" algn="just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680251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</p:spPr>
        <p:style>
          <a:lnRef idx="0">
            <a:schemeClr val="accent3"/>
          </a:lnRef>
          <a:fillRef idx="1002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 descr="UOL 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44624"/>
            <a:ext cx="1266279" cy="12961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47664" y="188640"/>
            <a:ext cx="69127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atin typeface="Miriam Fixed" pitchFamily="49" charset="-79"/>
                <a:ea typeface="FangSong" pitchFamily="49" charset="-122"/>
                <a:cs typeface="Miriam Fixed" pitchFamily="49" charset="-79"/>
              </a:rPr>
              <a:t>The University of Lahore</a:t>
            </a:r>
          </a:p>
          <a:p>
            <a:pPr algn="r"/>
            <a:r>
              <a:rPr lang="en-GB" sz="1600" b="1" i="1" dirty="0" smtClean="0">
                <a:latin typeface="Californian FB" pitchFamily="18" charset="0"/>
                <a:ea typeface="FangSong" pitchFamily="49" charset="-122"/>
                <a:cs typeface="Miriam Fixed" pitchFamily="49" charset="-79"/>
              </a:rPr>
              <a:t>A “W4” Category University </a:t>
            </a:r>
          </a:p>
          <a:p>
            <a:pPr algn="r"/>
            <a:endParaRPr lang="en-GB" sz="1600" b="1" i="1" dirty="0" smtClean="0">
              <a:latin typeface="Californian FB" pitchFamily="18" charset="0"/>
              <a:ea typeface="FangSong" pitchFamily="49" charset="-122"/>
              <a:cs typeface="Miriam Fixed" pitchFamily="49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</p:spPr>
        <p:style>
          <a:lnRef idx="1">
            <a:schemeClr val="accent3"/>
          </a:lnRef>
          <a:fillRef idx="1002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7504" y="6520259"/>
            <a:ext cx="2133600" cy="365125"/>
          </a:xfrm>
        </p:spPr>
        <p:txBody>
          <a:bodyPr/>
          <a:lstStyle/>
          <a:p>
            <a:fld id="{1944DB1C-28CE-400D-9500-C5FD3D2C2109}" type="datetime1">
              <a:rPr lang="en-GB" smtClean="0">
                <a:solidFill>
                  <a:schemeClr val="tx1"/>
                </a:solidFill>
              </a:rPr>
              <a:pPr/>
              <a:t>02/11/2021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758880" y="6520259"/>
            <a:ext cx="2133600" cy="365125"/>
          </a:xfrm>
        </p:spPr>
        <p:txBody>
          <a:bodyPr/>
          <a:lstStyle/>
          <a:p>
            <a:fld id="{2B1584C2-BBBE-472B-835B-E0A2EF298204}" type="slidenum">
              <a:rPr lang="en-GB" smtClean="0">
                <a:solidFill>
                  <a:schemeClr val="tx1"/>
                </a:solidFill>
              </a:rPr>
              <a:pPr/>
              <a:t>3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14313" y="1500188"/>
            <a:ext cx="8786812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/>
            <a:r>
              <a:rPr lang="en-US" sz="3200" b="1" dirty="0">
                <a:latin typeface="Times New Roman" pitchFamily="18" charset="0"/>
              </a:rPr>
              <a:t>Advantages</a:t>
            </a:r>
            <a:endParaRPr lang="en-US" sz="2800" b="1" dirty="0">
              <a:latin typeface="Times New Roman" pitchFamily="18" charset="0"/>
            </a:endParaRPr>
          </a:p>
          <a:p>
            <a:pPr marL="342900" indent="-342900" algn="just">
              <a:buFont typeface="Wingdings" pitchFamily="2" charset="2"/>
              <a:buAutoNum type="arabicPeriod"/>
            </a:pPr>
            <a:r>
              <a:rPr lang="en-US" sz="2800" i="1" dirty="0" smtClean="0">
                <a:latin typeface="Times New Roman" pitchFamily="18" charset="0"/>
              </a:rPr>
              <a:t>Simpler </a:t>
            </a:r>
            <a:r>
              <a:rPr lang="en-US" sz="2800" i="1" dirty="0">
                <a:latin typeface="Times New Roman" pitchFamily="18" charset="0"/>
              </a:rPr>
              <a:t>to manage</a:t>
            </a:r>
          </a:p>
          <a:p>
            <a:pPr marL="342900" indent="-342900" algn="just">
              <a:buFont typeface="Wingdings" pitchFamily="2" charset="2"/>
              <a:buAutoNum type="arabicPeriod"/>
            </a:pPr>
            <a:r>
              <a:rPr lang="en-US" sz="2800" i="1" dirty="0">
                <a:latin typeface="Times New Roman" pitchFamily="18" charset="0"/>
              </a:rPr>
              <a:t>Validation testing is carried out at each increment</a:t>
            </a:r>
          </a:p>
          <a:p>
            <a:pPr marL="342900" indent="-342900" algn="just">
              <a:buFont typeface="Wingdings" pitchFamily="2" charset="2"/>
              <a:buAutoNum type="arabicPeriod"/>
            </a:pPr>
            <a:r>
              <a:rPr lang="en-US" sz="2800" i="1" dirty="0">
                <a:latin typeface="Times New Roman" pitchFamily="18" charset="0"/>
              </a:rPr>
              <a:t>Giving early feedback on the fitness for use 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85738" y="3429000"/>
            <a:ext cx="8347075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Font typeface="Wingdings" pitchFamily="2" charset="2"/>
              <a:buAutoNum type="arabicPeriod" startAt="4"/>
            </a:pPr>
            <a:r>
              <a:rPr lang="en-US" sz="2800" i="1" dirty="0">
                <a:latin typeface="Times New Roman" pitchFamily="18" charset="0"/>
              </a:rPr>
              <a:t>Generates working software quickly and early</a:t>
            </a:r>
          </a:p>
          <a:p>
            <a:pPr marL="342900" indent="-342900" algn="just" eaLnBrk="0" hangingPunct="0">
              <a:spcBef>
                <a:spcPct val="20000"/>
              </a:spcBef>
              <a:buFont typeface="Wingdings" pitchFamily="2" charset="2"/>
              <a:buAutoNum type="arabicPeriod" startAt="4"/>
            </a:pPr>
            <a:r>
              <a:rPr lang="en-US" sz="2800" i="1" dirty="0">
                <a:latin typeface="Times New Roman" pitchFamily="18" charset="0"/>
              </a:rPr>
              <a:t>More flexible – less costly to change the scope or requirements</a:t>
            </a:r>
          </a:p>
          <a:p>
            <a:pPr marL="342900" indent="-342900" algn="just" eaLnBrk="0" hangingPunct="0">
              <a:spcBef>
                <a:spcPct val="20000"/>
              </a:spcBef>
              <a:buFont typeface="Wingdings" pitchFamily="2" charset="2"/>
              <a:buAutoNum type="arabicPeriod" startAt="4"/>
            </a:pPr>
            <a:r>
              <a:rPr lang="en-US" sz="2800" i="1" dirty="0">
                <a:latin typeface="Times New Roman" pitchFamily="18" charset="0"/>
              </a:rPr>
              <a:t>Easier to test and debug during a smaller iteration</a:t>
            </a:r>
          </a:p>
        </p:txBody>
      </p:sp>
    </p:spTree>
    <p:extLst>
      <p:ext uri="{BB962C8B-B14F-4D97-AF65-F5344CB8AC3E}">
        <p14:creationId xmlns:p14="http://schemas.microsoft.com/office/powerpoint/2010/main" val="3435208914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</p:spPr>
        <p:style>
          <a:lnRef idx="0">
            <a:schemeClr val="accent3"/>
          </a:lnRef>
          <a:fillRef idx="1002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 descr="UOL 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44624"/>
            <a:ext cx="1266279" cy="12961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47664" y="188640"/>
            <a:ext cx="69127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atin typeface="Miriam Fixed" pitchFamily="49" charset="-79"/>
                <a:ea typeface="FangSong" pitchFamily="49" charset="-122"/>
                <a:cs typeface="Miriam Fixed" pitchFamily="49" charset="-79"/>
              </a:rPr>
              <a:t>The University of Lahore</a:t>
            </a:r>
          </a:p>
          <a:p>
            <a:pPr algn="r"/>
            <a:r>
              <a:rPr lang="en-GB" sz="1600" b="1" i="1" dirty="0" smtClean="0">
                <a:latin typeface="Californian FB" pitchFamily="18" charset="0"/>
                <a:ea typeface="FangSong" pitchFamily="49" charset="-122"/>
                <a:cs typeface="Miriam Fixed" pitchFamily="49" charset="-79"/>
              </a:rPr>
              <a:t>A “W4” Category University </a:t>
            </a:r>
          </a:p>
          <a:p>
            <a:pPr algn="r"/>
            <a:endParaRPr lang="en-GB" sz="1600" b="1" i="1" dirty="0" smtClean="0">
              <a:latin typeface="Californian FB" pitchFamily="18" charset="0"/>
              <a:ea typeface="FangSong" pitchFamily="49" charset="-122"/>
              <a:cs typeface="Miriam Fixed" pitchFamily="49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</p:spPr>
        <p:style>
          <a:lnRef idx="1">
            <a:schemeClr val="accent3"/>
          </a:lnRef>
          <a:fillRef idx="1002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7504" y="6520259"/>
            <a:ext cx="2133600" cy="365125"/>
          </a:xfrm>
        </p:spPr>
        <p:txBody>
          <a:bodyPr/>
          <a:lstStyle/>
          <a:p>
            <a:fld id="{1944DB1C-28CE-400D-9500-C5FD3D2C2109}" type="datetime1">
              <a:rPr lang="en-GB" smtClean="0">
                <a:solidFill>
                  <a:schemeClr val="tx1"/>
                </a:solidFill>
              </a:rPr>
              <a:pPr/>
              <a:t>02/11/2021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758880" y="6520259"/>
            <a:ext cx="2133600" cy="365125"/>
          </a:xfrm>
        </p:spPr>
        <p:txBody>
          <a:bodyPr/>
          <a:lstStyle/>
          <a:p>
            <a:fld id="{2B1584C2-BBBE-472B-835B-E0A2EF298204}" type="slidenum">
              <a:rPr lang="en-GB" smtClean="0">
                <a:solidFill>
                  <a:schemeClr val="tx1"/>
                </a:solidFill>
              </a:rPr>
              <a:pPr/>
              <a:t>30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0" y="1819771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Test Case – Class Assignment  4 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357188" y="3339008"/>
            <a:ext cx="828675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i="1"/>
              <a:t>Write down the negative test cases of uploading files </a:t>
            </a:r>
            <a:r>
              <a:rPr lang="en-US" sz="2800" b="1" i="1"/>
              <a:t>(uploading size limit is 10MB).</a:t>
            </a:r>
          </a:p>
        </p:txBody>
      </p:sp>
    </p:spTree>
    <p:extLst>
      <p:ext uri="{BB962C8B-B14F-4D97-AF65-F5344CB8AC3E}">
        <p14:creationId xmlns:p14="http://schemas.microsoft.com/office/powerpoint/2010/main" val="379781826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</p:spPr>
        <p:style>
          <a:lnRef idx="0">
            <a:schemeClr val="accent3"/>
          </a:lnRef>
          <a:fillRef idx="1002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 descr="UOL 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44624"/>
            <a:ext cx="1266279" cy="12961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47664" y="188640"/>
            <a:ext cx="69127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atin typeface="Miriam Fixed" pitchFamily="49" charset="-79"/>
                <a:ea typeface="FangSong" pitchFamily="49" charset="-122"/>
                <a:cs typeface="Miriam Fixed" pitchFamily="49" charset="-79"/>
              </a:rPr>
              <a:t>The University of Lahore</a:t>
            </a:r>
          </a:p>
          <a:p>
            <a:pPr algn="r"/>
            <a:r>
              <a:rPr lang="en-GB" sz="1600" b="1" i="1" dirty="0" smtClean="0">
                <a:latin typeface="Californian FB" pitchFamily="18" charset="0"/>
                <a:ea typeface="FangSong" pitchFamily="49" charset="-122"/>
                <a:cs typeface="Miriam Fixed" pitchFamily="49" charset="-79"/>
              </a:rPr>
              <a:t>A “W4” Category University </a:t>
            </a:r>
          </a:p>
          <a:p>
            <a:pPr algn="r"/>
            <a:endParaRPr lang="en-GB" sz="1600" b="1" i="1" dirty="0" smtClean="0">
              <a:latin typeface="Californian FB" pitchFamily="18" charset="0"/>
              <a:ea typeface="FangSong" pitchFamily="49" charset="-122"/>
              <a:cs typeface="Miriam Fixed" pitchFamily="49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</p:spPr>
        <p:style>
          <a:lnRef idx="1">
            <a:schemeClr val="accent3"/>
          </a:lnRef>
          <a:fillRef idx="1002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7504" y="6520259"/>
            <a:ext cx="2133600" cy="365125"/>
          </a:xfrm>
        </p:spPr>
        <p:txBody>
          <a:bodyPr/>
          <a:lstStyle/>
          <a:p>
            <a:fld id="{1944DB1C-28CE-400D-9500-C5FD3D2C2109}" type="datetime1">
              <a:rPr lang="en-GB" smtClean="0">
                <a:solidFill>
                  <a:schemeClr val="tx1"/>
                </a:solidFill>
              </a:rPr>
              <a:pPr/>
              <a:t>02/11/2021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758880" y="6520259"/>
            <a:ext cx="2133600" cy="365125"/>
          </a:xfrm>
        </p:spPr>
        <p:txBody>
          <a:bodyPr/>
          <a:lstStyle/>
          <a:p>
            <a:fld id="{2B1584C2-BBBE-472B-835B-E0A2EF298204}" type="slidenum">
              <a:rPr lang="en-GB" smtClean="0">
                <a:solidFill>
                  <a:schemeClr val="tx1"/>
                </a:solidFill>
              </a:rPr>
              <a:pPr/>
              <a:t>31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0" y="1583531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Test Case – Class Assignment  4 SOLUTION </a:t>
            </a: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214313" y="2778918"/>
            <a:ext cx="8715375" cy="295433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57200" indent="-457200" algn="just">
              <a:defRPr/>
            </a:pP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defRPr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1.	Check for uploading a file greater than maximum MB . </a:t>
            </a:r>
          </a:p>
          <a:p>
            <a:pPr algn="just">
              <a:tabLst>
                <a:tab pos="457200" algn="l"/>
              </a:tabLst>
              <a:defRPr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	expected result :should display a message "exceeds the limit“</a:t>
            </a:r>
          </a:p>
          <a:p>
            <a:pPr algn="just">
              <a:tabLst>
                <a:tab pos="457200" algn="l"/>
              </a:tabLst>
              <a:defRPr/>
            </a:pP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tabLst>
                <a:tab pos="457200" algn="l"/>
              </a:tabLst>
              <a:defRPr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2.	Check for uploading a file which is insecure to send </a:t>
            </a:r>
          </a:p>
          <a:p>
            <a:pPr algn="just">
              <a:tabLst>
                <a:tab pos="457200" algn="l"/>
              </a:tabLst>
              <a:defRPr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	expected result : should display " cant send these file for </a:t>
            </a:r>
          </a:p>
          <a:p>
            <a:pPr algn="just">
              <a:tabLst>
                <a:tab pos="457200" algn="l"/>
              </a:tabLst>
              <a:defRPr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	security reason"</a:t>
            </a:r>
          </a:p>
          <a:p>
            <a:pPr marL="342900" indent="-342900" algn="just" eaLnBrk="0" hangingPunct="0">
              <a:buFont typeface="+mj-lt"/>
              <a:buAutoNum type="arabicPeriod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373077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</p:spPr>
        <p:style>
          <a:lnRef idx="0">
            <a:schemeClr val="accent3"/>
          </a:lnRef>
          <a:fillRef idx="1002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 descr="UOL 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44624"/>
            <a:ext cx="1266279" cy="12961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47664" y="188640"/>
            <a:ext cx="69127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atin typeface="Miriam Fixed" pitchFamily="49" charset="-79"/>
                <a:ea typeface="FangSong" pitchFamily="49" charset="-122"/>
                <a:cs typeface="Miriam Fixed" pitchFamily="49" charset="-79"/>
              </a:rPr>
              <a:t>The University of Lahore</a:t>
            </a:r>
          </a:p>
          <a:p>
            <a:pPr algn="r"/>
            <a:r>
              <a:rPr lang="en-GB" sz="1600" b="1" i="1" dirty="0" smtClean="0">
                <a:latin typeface="Californian FB" pitchFamily="18" charset="0"/>
                <a:ea typeface="FangSong" pitchFamily="49" charset="-122"/>
                <a:cs typeface="Miriam Fixed" pitchFamily="49" charset="-79"/>
              </a:rPr>
              <a:t>A “W4” Category University </a:t>
            </a:r>
          </a:p>
          <a:p>
            <a:pPr algn="r"/>
            <a:endParaRPr lang="en-GB" sz="1600" b="1" i="1" dirty="0" smtClean="0">
              <a:latin typeface="Californian FB" pitchFamily="18" charset="0"/>
              <a:ea typeface="FangSong" pitchFamily="49" charset="-122"/>
              <a:cs typeface="Miriam Fixed" pitchFamily="49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</p:spPr>
        <p:style>
          <a:lnRef idx="1">
            <a:schemeClr val="accent3"/>
          </a:lnRef>
          <a:fillRef idx="1002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7504" y="6520259"/>
            <a:ext cx="2133600" cy="365125"/>
          </a:xfrm>
        </p:spPr>
        <p:txBody>
          <a:bodyPr/>
          <a:lstStyle/>
          <a:p>
            <a:fld id="{1944DB1C-28CE-400D-9500-C5FD3D2C2109}" type="datetime1">
              <a:rPr lang="en-GB" smtClean="0">
                <a:solidFill>
                  <a:schemeClr val="tx1"/>
                </a:solidFill>
              </a:rPr>
              <a:pPr/>
              <a:t>02/11/2021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758880" y="6520259"/>
            <a:ext cx="2133600" cy="365125"/>
          </a:xfrm>
        </p:spPr>
        <p:txBody>
          <a:bodyPr/>
          <a:lstStyle/>
          <a:p>
            <a:fld id="{2B1584C2-BBBE-472B-835B-E0A2EF298204}" type="slidenum">
              <a:rPr lang="en-GB" smtClean="0">
                <a:solidFill>
                  <a:schemeClr val="tx1"/>
                </a:solidFill>
              </a:rPr>
              <a:pPr/>
              <a:t>32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0" y="1892920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Test Case – </a:t>
            </a:r>
            <a:r>
              <a:rPr lang="en-US" sz="3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 Assignment  5 </a:t>
            </a:r>
            <a:endParaRPr lang="en-US" sz="36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357188" y="3555032"/>
            <a:ext cx="828675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i="1" dirty="0"/>
              <a:t>Write down the test cases of uploading files within 10 MB by using proper test case format.</a:t>
            </a:r>
          </a:p>
        </p:txBody>
      </p:sp>
    </p:spTree>
    <p:extLst>
      <p:ext uri="{BB962C8B-B14F-4D97-AF65-F5344CB8AC3E}">
        <p14:creationId xmlns:p14="http://schemas.microsoft.com/office/powerpoint/2010/main" val="4150299622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</p:spPr>
        <p:style>
          <a:lnRef idx="0">
            <a:schemeClr val="accent3"/>
          </a:lnRef>
          <a:fillRef idx="1002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 descr="UOL 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44624"/>
            <a:ext cx="1266279" cy="12961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47664" y="188640"/>
            <a:ext cx="69127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atin typeface="Miriam Fixed" pitchFamily="49" charset="-79"/>
                <a:ea typeface="FangSong" pitchFamily="49" charset="-122"/>
                <a:cs typeface="Miriam Fixed" pitchFamily="49" charset="-79"/>
              </a:rPr>
              <a:t>The University of Lahore</a:t>
            </a:r>
          </a:p>
          <a:p>
            <a:pPr algn="r"/>
            <a:r>
              <a:rPr lang="en-GB" sz="1600" b="1" i="1" dirty="0" smtClean="0">
                <a:latin typeface="Californian FB" pitchFamily="18" charset="0"/>
                <a:ea typeface="FangSong" pitchFamily="49" charset="-122"/>
                <a:cs typeface="Miriam Fixed" pitchFamily="49" charset="-79"/>
              </a:rPr>
              <a:t>A “W4” Category University </a:t>
            </a:r>
          </a:p>
          <a:p>
            <a:pPr algn="r"/>
            <a:endParaRPr lang="en-GB" sz="1600" b="1" i="1" dirty="0" smtClean="0">
              <a:latin typeface="Californian FB" pitchFamily="18" charset="0"/>
              <a:ea typeface="FangSong" pitchFamily="49" charset="-122"/>
              <a:cs typeface="Miriam Fixed" pitchFamily="49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</p:spPr>
        <p:style>
          <a:lnRef idx="1">
            <a:schemeClr val="accent3"/>
          </a:lnRef>
          <a:fillRef idx="1002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7504" y="6520259"/>
            <a:ext cx="2133600" cy="365125"/>
          </a:xfrm>
        </p:spPr>
        <p:txBody>
          <a:bodyPr/>
          <a:lstStyle/>
          <a:p>
            <a:fld id="{1944DB1C-28CE-400D-9500-C5FD3D2C2109}" type="datetime1">
              <a:rPr lang="en-GB" smtClean="0">
                <a:solidFill>
                  <a:schemeClr val="tx1"/>
                </a:solidFill>
              </a:rPr>
              <a:pPr/>
              <a:t>02/11/2021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758880" y="6520259"/>
            <a:ext cx="2133600" cy="365125"/>
          </a:xfrm>
        </p:spPr>
        <p:txBody>
          <a:bodyPr/>
          <a:lstStyle/>
          <a:p>
            <a:fld id="{2B1584C2-BBBE-472B-835B-E0A2EF298204}" type="slidenum">
              <a:rPr lang="en-GB" smtClean="0">
                <a:solidFill>
                  <a:schemeClr val="tx1"/>
                </a:solidFill>
              </a:rPr>
              <a:pPr/>
              <a:t>33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8625" y="2000969"/>
            <a:ext cx="8429625" cy="45243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Test_case id</a:t>
            </a:r>
            <a:endParaRPr lang="en-US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TC_ UF</a:t>
            </a:r>
          </a:p>
          <a:p>
            <a:pPr algn="just">
              <a:defRPr/>
            </a:pP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Description</a:t>
            </a:r>
            <a:endParaRPr lang="en-US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Uploading files within allowed size of 10 MB</a:t>
            </a:r>
          </a:p>
          <a:p>
            <a:pPr algn="just">
              <a:defRPr/>
            </a:pP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Purpose</a:t>
            </a:r>
            <a:endParaRPr lang="en-US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 check file is uploaded within the allowed size</a:t>
            </a:r>
          </a:p>
          <a:p>
            <a:pPr algn="just">
              <a:defRPr/>
            </a:pP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Pre condition</a:t>
            </a:r>
            <a:endParaRPr lang="en-US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Application must accept to upload a file</a:t>
            </a:r>
          </a:p>
          <a:p>
            <a:pPr algn="just">
              <a:defRPr/>
            </a:pP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Input Criteria</a:t>
            </a:r>
            <a:endParaRPr lang="en-US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File of size within the allowed size</a:t>
            </a:r>
          </a:p>
          <a:p>
            <a:pPr algn="just">
              <a:defRPr/>
            </a:pP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Expected Result</a:t>
            </a:r>
            <a:endParaRPr lang="en-US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File should be uploaded</a:t>
            </a:r>
          </a:p>
          <a:p>
            <a:pPr algn="just">
              <a:defRPr/>
            </a:pP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Status</a:t>
            </a:r>
            <a:endParaRPr lang="en-US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Pass</a:t>
            </a:r>
          </a:p>
          <a:p>
            <a:pPr algn="just">
              <a:defRPr/>
            </a:pP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cs typeface="Times New Roman" pitchFamily="18" charset="0"/>
              </a:rPr>
              <a:t>Remarks</a:t>
            </a:r>
            <a:endParaRPr lang="en-US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Done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0" y="1469727"/>
            <a:ext cx="914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Test Case – Class Assignment  5 SOLUTION </a:t>
            </a:r>
          </a:p>
        </p:txBody>
      </p:sp>
    </p:spTree>
    <p:extLst>
      <p:ext uri="{BB962C8B-B14F-4D97-AF65-F5344CB8AC3E}">
        <p14:creationId xmlns:p14="http://schemas.microsoft.com/office/powerpoint/2010/main" val="2901724073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</p:spPr>
        <p:style>
          <a:lnRef idx="0">
            <a:schemeClr val="accent3"/>
          </a:lnRef>
          <a:fillRef idx="1002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 descr="UOL 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44624"/>
            <a:ext cx="1266279" cy="12961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47664" y="188640"/>
            <a:ext cx="69127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atin typeface="Miriam Fixed" pitchFamily="49" charset="-79"/>
                <a:ea typeface="FangSong" pitchFamily="49" charset="-122"/>
                <a:cs typeface="Miriam Fixed" pitchFamily="49" charset="-79"/>
              </a:rPr>
              <a:t>The University of Lahore</a:t>
            </a:r>
          </a:p>
          <a:p>
            <a:pPr algn="r"/>
            <a:r>
              <a:rPr lang="en-GB" sz="1600" b="1" i="1" dirty="0" smtClean="0">
                <a:latin typeface="Californian FB" pitchFamily="18" charset="0"/>
                <a:ea typeface="FangSong" pitchFamily="49" charset="-122"/>
                <a:cs typeface="Miriam Fixed" pitchFamily="49" charset="-79"/>
              </a:rPr>
              <a:t>A “W4” Category University </a:t>
            </a:r>
          </a:p>
          <a:p>
            <a:pPr algn="r"/>
            <a:endParaRPr lang="en-GB" sz="1600" b="1" i="1" dirty="0" smtClean="0">
              <a:latin typeface="Californian FB" pitchFamily="18" charset="0"/>
              <a:ea typeface="FangSong" pitchFamily="49" charset="-122"/>
              <a:cs typeface="Miriam Fixed" pitchFamily="49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</p:spPr>
        <p:style>
          <a:lnRef idx="1">
            <a:schemeClr val="accent3"/>
          </a:lnRef>
          <a:fillRef idx="1002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7504" y="6520259"/>
            <a:ext cx="2133600" cy="365125"/>
          </a:xfrm>
        </p:spPr>
        <p:txBody>
          <a:bodyPr/>
          <a:lstStyle/>
          <a:p>
            <a:fld id="{1944DB1C-28CE-400D-9500-C5FD3D2C2109}" type="datetime1">
              <a:rPr lang="en-GB" smtClean="0">
                <a:solidFill>
                  <a:schemeClr val="tx1"/>
                </a:solidFill>
              </a:rPr>
              <a:pPr/>
              <a:t>02/11/2021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758880" y="6520259"/>
            <a:ext cx="2133600" cy="365125"/>
          </a:xfrm>
        </p:spPr>
        <p:txBody>
          <a:bodyPr/>
          <a:lstStyle/>
          <a:p>
            <a:fld id="{2B1584C2-BBBE-472B-835B-E0A2EF298204}" type="slidenum">
              <a:rPr lang="en-GB" smtClean="0">
                <a:solidFill>
                  <a:schemeClr val="tx1"/>
                </a:solidFill>
              </a:rPr>
              <a:pPr/>
              <a:t>4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1573436"/>
            <a:ext cx="7929563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200" b="1" dirty="0">
                <a:latin typeface="Times New Roman" pitchFamily="18" charset="0"/>
              </a:rPr>
              <a:t>Disadvantages</a:t>
            </a:r>
          </a:p>
          <a:p>
            <a:pPr algn="l">
              <a:defRPr/>
            </a:pPr>
            <a:endParaRPr lang="en-US" sz="2400" b="1" dirty="0">
              <a:latin typeface="Times New Roman" pitchFamily="18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57188" y="2641823"/>
            <a:ext cx="842962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sv-SE" sz="2800" i="1" dirty="0">
                <a:latin typeface="Times New Roman" pitchFamily="18" charset="0"/>
              </a:rPr>
              <a:t>Needs technical expertise</a:t>
            </a: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sv-SE" sz="2800" i="1" dirty="0">
                <a:latin typeface="Times New Roman" pitchFamily="18" charset="0"/>
              </a:rPr>
              <a:t>Model is poorly understood by non-technical management, hence not so widely used.</a:t>
            </a: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sv-SE" sz="2800" i="1" dirty="0">
                <a:latin typeface="Times New Roman" pitchFamily="18" charset="0"/>
              </a:rPr>
              <a:t>Complicated model, needs competent professional management. High administrative overhead.</a:t>
            </a:r>
            <a:endParaRPr lang="en-GB" sz="2800" i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849198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</p:spPr>
        <p:style>
          <a:lnRef idx="0">
            <a:schemeClr val="accent3"/>
          </a:lnRef>
          <a:fillRef idx="1002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 descr="UOL 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44624"/>
            <a:ext cx="1266279" cy="12961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47664" y="188640"/>
            <a:ext cx="69127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atin typeface="Miriam Fixed" pitchFamily="49" charset="-79"/>
                <a:ea typeface="FangSong" pitchFamily="49" charset="-122"/>
                <a:cs typeface="Miriam Fixed" pitchFamily="49" charset="-79"/>
              </a:rPr>
              <a:t>The University of Lahore</a:t>
            </a:r>
          </a:p>
          <a:p>
            <a:pPr algn="r"/>
            <a:r>
              <a:rPr lang="en-GB" sz="1600" b="1" i="1" dirty="0" smtClean="0">
                <a:latin typeface="Californian FB" pitchFamily="18" charset="0"/>
                <a:ea typeface="FangSong" pitchFamily="49" charset="-122"/>
                <a:cs typeface="Miriam Fixed" pitchFamily="49" charset="-79"/>
              </a:rPr>
              <a:t>A “W4” Category University </a:t>
            </a:r>
          </a:p>
          <a:p>
            <a:pPr algn="r"/>
            <a:endParaRPr lang="en-GB" sz="1600" b="1" i="1" dirty="0" smtClean="0">
              <a:latin typeface="Californian FB" pitchFamily="18" charset="0"/>
              <a:ea typeface="FangSong" pitchFamily="49" charset="-122"/>
              <a:cs typeface="Miriam Fixed" pitchFamily="49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</p:spPr>
        <p:style>
          <a:lnRef idx="1">
            <a:schemeClr val="accent3"/>
          </a:lnRef>
          <a:fillRef idx="1002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7504" y="6520259"/>
            <a:ext cx="2133600" cy="365125"/>
          </a:xfrm>
        </p:spPr>
        <p:txBody>
          <a:bodyPr/>
          <a:lstStyle/>
          <a:p>
            <a:fld id="{1944DB1C-28CE-400D-9500-C5FD3D2C2109}" type="datetime1">
              <a:rPr lang="en-GB" smtClean="0">
                <a:solidFill>
                  <a:schemeClr val="tx1"/>
                </a:solidFill>
              </a:rPr>
              <a:pPr/>
              <a:t>02/11/2021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758880" y="6520259"/>
            <a:ext cx="2133600" cy="365125"/>
          </a:xfrm>
        </p:spPr>
        <p:txBody>
          <a:bodyPr/>
          <a:lstStyle/>
          <a:p>
            <a:fld id="{2B1584C2-BBBE-472B-835B-E0A2EF298204}" type="slidenum">
              <a:rPr lang="en-GB" smtClean="0">
                <a:solidFill>
                  <a:schemeClr val="tx1"/>
                </a:solidFill>
              </a:rPr>
              <a:pPr/>
              <a:t>5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50825" y="2226344"/>
            <a:ext cx="85725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</a:rPr>
              <a:t>Codes </a:t>
            </a:r>
            <a:r>
              <a:rPr lang="en-US" sz="2400" dirty="0">
                <a:latin typeface="Times New Roman" pitchFamily="18" charset="0"/>
              </a:rPr>
              <a:t>are used to implement the software and it does not disappear together with the product. 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>
              <a:latin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</a:rPr>
              <a:t>We can re-use the code all over again in another software.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>
              <a:latin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</a:rPr>
              <a:t>We just make a little change in the interface to fit the requirement of the client and we have a brand new program.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>
              <a:latin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</a:rPr>
              <a:t>Code generators. No need to create complicated codes, we just run the system through our preferences and we have a fully functional program.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357188" y="1469728"/>
            <a:ext cx="87868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</a:rPr>
              <a:t>Rapid Application Development (RAD) Model </a:t>
            </a:r>
          </a:p>
        </p:txBody>
      </p:sp>
    </p:spTree>
    <p:extLst>
      <p:ext uri="{BB962C8B-B14F-4D97-AF65-F5344CB8AC3E}">
        <p14:creationId xmlns:p14="http://schemas.microsoft.com/office/powerpoint/2010/main" val="18627398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</p:spPr>
        <p:style>
          <a:lnRef idx="0">
            <a:schemeClr val="accent3"/>
          </a:lnRef>
          <a:fillRef idx="1002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 descr="UOL 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44624"/>
            <a:ext cx="1266279" cy="12961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47664" y="188640"/>
            <a:ext cx="69127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atin typeface="Miriam Fixed" pitchFamily="49" charset="-79"/>
                <a:ea typeface="FangSong" pitchFamily="49" charset="-122"/>
                <a:cs typeface="Miriam Fixed" pitchFamily="49" charset="-79"/>
              </a:rPr>
              <a:t>The University of Lahore</a:t>
            </a:r>
          </a:p>
          <a:p>
            <a:pPr algn="r"/>
            <a:r>
              <a:rPr lang="en-GB" sz="1600" b="1" i="1" dirty="0" smtClean="0">
                <a:latin typeface="Californian FB" pitchFamily="18" charset="0"/>
                <a:ea typeface="FangSong" pitchFamily="49" charset="-122"/>
                <a:cs typeface="Miriam Fixed" pitchFamily="49" charset="-79"/>
              </a:rPr>
              <a:t>A “W4” Category University </a:t>
            </a:r>
          </a:p>
          <a:p>
            <a:pPr algn="r"/>
            <a:endParaRPr lang="en-GB" sz="1600" b="1" i="1" dirty="0" smtClean="0">
              <a:latin typeface="Californian FB" pitchFamily="18" charset="0"/>
              <a:ea typeface="FangSong" pitchFamily="49" charset="-122"/>
              <a:cs typeface="Miriam Fixed" pitchFamily="49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</p:spPr>
        <p:style>
          <a:lnRef idx="1">
            <a:schemeClr val="accent3"/>
          </a:lnRef>
          <a:fillRef idx="1002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7504" y="6520259"/>
            <a:ext cx="2133600" cy="365125"/>
          </a:xfrm>
        </p:spPr>
        <p:txBody>
          <a:bodyPr/>
          <a:lstStyle/>
          <a:p>
            <a:fld id="{1944DB1C-28CE-400D-9500-C5FD3D2C2109}" type="datetime1">
              <a:rPr lang="en-GB" smtClean="0">
                <a:solidFill>
                  <a:schemeClr val="tx1"/>
                </a:solidFill>
              </a:rPr>
              <a:pPr/>
              <a:t>02/11/2021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758880" y="6520259"/>
            <a:ext cx="2133600" cy="365125"/>
          </a:xfrm>
        </p:spPr>
        <p:txBody>
          <a:bodyPr/>
          <a:lstStyle/>
          <a:p>
            <a:fld id="{2B1584C2-BBBE-472B-835B-E0A2EF298204}" type="slidenum">
              <a:rPr lang="en-GB" smtClean="0">
                <a:solidFill>
                  <a:schemeClr val="tx1"/>
                </a:solidFill>
              </a:rPr>
              <a:pPr/>
              <a:t>6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357188" y="1865313"/>
            <a:ext cx="8358187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indent="-342900" algn="just" eaLnBrk="0" hangingPunct="0">
              <a:buFont typeface="Wingdings" pitchFamily="2" charset="2"/>
              <a:buAutoNum type="arabicPeriod" startAt="5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Instead of creating original coding, developers use other tools such as software development kits and other graphic user interfaces to create programs. </a:t>
            </a:r>
          </a:p>
          <a:p>
            <a:pPr marL="342900" indent="-342900" algn="just" eaLnBrk="0" hangingPunct="0">
              <a:buFont typeface="Wingdings" pitchFamily="2" charset="2"/>
              <a:buAutoNum type="arabicPeriod" startAt="5"/>
            </a:pP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eaLnBrk="0" hangingPunct="0">
              <a:buFont typeface="Wingdings" pitchFamily="2" charset="2"/>
              <a:buAutoNum type="arabicPeriod" startAt="5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RAD also relies on the available codes and reuses it. </a:t>
            </a:r>
          </a:p>
          <a:p>
            <a:pPr marL="342900" indent="-342900" algn="just" eaLnBrk="0" hangingPunct="0">
              <a:buFont typeface="Wingdings" pitchFamily="2" charset="2"/>
              <a:buAutoNum type="arabicPeriod" startAt="5"/>
            </a:pP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eaLnBrk="0" hangingPunct="0">
              <a:buFont typeface="Wingdings" pitchFamily="2" charset="2"/>
              <a:buAutoNum type="arabicPeriod" startAt="5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RAD uses GUI, development kits and existing codes, software development will be faster.</a:t>
            </a:r>
          </a:p>
        </p:txBody>
      </p:sp>
    </p:spTree>
    <p:extLst>
      <p:ext uri="{BB962C8B-B14F-4D97-AF65-F5344CB8AC3E}">
        <p14:creationId xmlns:p14="http://schemas.microsoft.com/office/powerpoint/2010/main" val="863444676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</p:spPr>
        <p:style>
          <a:lnRef idx="0">
            <a:schemeClr val="accent3"/>
          </a:lnRef>
          <a:fillRef idx="1002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 descr="UOL 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44624"/>
            <a:ext cx="1266279" cy="12961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47664" y="188640"/>
            <a:ext cx="69127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atin typeface="Miriam Fixed" pitchFamily="49" charset="-79"/>
                <a:ea typeface="FangSong" pitchFamily="49" charset="-122"/>
                <a:cs typeface="Miriam Fixed" pitchFamily="49" charset="-79"/>
              </a:rPr>
              <a:t>The University of Lahore</a:t>
            </a:r>
          </a:p>
          <a:p>
            <a:pPr algn="r"/>
            <a:r>
              <a:rPr lang="en-GB" sz="1600" b="1" i="1" dirty="0" smtClean="0">
                <a:latin typeface="Californian FB" pitchFamily="18" charset="0"/>
                <a:ea typeface="FangSong" pitchFamily="49" charset="-122"/>
                <a:cs typeface="Miriam Fixed" pitchFamily="49" charset="-79"/>
              </a:rPr>
              <a:t>A “W4” Category University </a:t>
            </a:r>
          </a:p>
          <a:p>
            <a:pPr algn="r"/>
            <a:endParaRPr lang="en-GB" sz="1600" b="1" i="1" dirty="0" smtClean="0">
              <a:latin typeface="Californian FB" pitchFamily="18" charset="0"/>
              <a:ea typeface="FangSong" pitchFamily="49" charset="-122"/>
              <a:cs typeface="Miriam Fixed" pitchFamily="49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</p:spPr>
        <p:style>
          <a:lnRef idx="1">
            <a:schemeClr val="accent3"/>
          </a:lnRef>
          <a:fillRef idx="1002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7504" y="6520259"/>
            <a:ext cx="2133600" cy="365125"/>
          </a:xfrm>
        </p:spPr>
        <p:txBody>
          <a:bodyPr/>
          <a:lstStyle/>
          <a:p>
            <a:fld id="{1944DB1C-28CE-400D-9500-C5FD3D2C2109}" type="datetime1">
              <a:rPr lang="en-GB" smtClean="0">
                <a:solidFill>
                  <a:schemeClr val="tx1"/>
                </a:solidFill>
              </a:rPr>
              <a:pPr/>
              <a:t>02/11/2021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758880" y="6520259"/>
            <a:ext cx="2133600" cy="365125"/>
          </a:xfrm>
        </p:spPr>
        <p:txBody>
          <a:bodyPr/>
          <a:lstStyle/>
          <a:p>
            <a:fld id="{2B1584C2-BBBE-472B-835B-E0A2EF298204}" type="slidenum">
              <a:rPr lang="en-GB" smtClean="0">
                <a:solidFill>
                  <a:schemeClr val="tx1"/>
                </a:solidFill>
              </a:rPr>
              <a:pPr/>
              <a:t>7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428625" y="2960365"/>
            <a:ext cx="828675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88925" indent="-288925" algn="just" eaLnBrk="0" hangingPunct="0">
              <a:buFont typeface="Wingdings" pitchFamily="2" charset="2"/>
              <a:buChar char="§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288925" indent="-288925" algn="just" eaLnBrk="0" hangingPunct="0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requirements are well understood and defines, RAD enables a development team to create a fully functional system within very short time period.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00063" y="1695450"/>
            <a:ext cx="8001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68275" indent="-168275" algn="just"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</a:rPr>
              <a:t>The idea of reusing codes and tools is what defines another form of Software Development Life Cycle called Rapid Application Development, or RAD</a:t>
            </a:r>
          </a:p>
        </p:txBody>
      </p:sp>
    </p:spTree>
    <p:extLst>
      <p:ext uri="{BB962C8B-B14F-4D97-AF65-F5344CB8AC3E}">
        <p14:creationId xmlns:p14="http://schemas.microsoft.com/office/powerpoint/2010/main" val="1570335448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</p:spPr>
        <p:style>
          <a:lnRef idx="0">
            <a:schemeClr val="accent3"/>
          </a:lnRef>
          <a:fillRef idx="1002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 descr="UOL 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44624"/>
            <a:ext cx="1266279" cy="12961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47664" y="188640"/>
            <a:ext cx="69127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atin typeface="Miriam Fixed" pitchFamily="49" charset="-79"/>
                <a:ea typeface="FangSong" pitchFamily="49" charset="-122"/>
                <a:cs typeface="Miriam Fixed" pitchFamily="49" charset="-79"/>
              </a:rPr>
              <a:t>The University of Lahore</a:t>
            </a:r>
          </a:p>
          <a:p>
            <a:pPr algn="r"/>
            <a:r>
              <a:rPr lang="en-GB" sz="1600" b="1" i="1" dirty="0" smtClean="0">
                <a:latin typeface="Californian FB" pitchFamily="18" charset="0"/>
                <a:ea typeface="FangSong" pitchFamily="49" charset="-122"/>
                <a:cs typeface="Miriam Fixed" pitchFamily="49" charset="-79"/>
              </a:rPr>
              <a:t>A “W4” Category University </a:t>
            </a:r>
          </a:p>
          <a:p>
            <a:pPr algn="r"/>
            <a:endParaRPr lang="en-GB" sz="1600" b="1" i="1" dirty="0" smtClean="0">
              <a:latin typeface="Californian FB" pitchFamily="18" charset="0"/>
              <a:ea typeface="FangSong" pitchFamily="49" charset="-122"/>
              <a:cs typeface="Miriam Fixed" pitchFamily="49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</p:spPr>
        <p:style>
          <a:lnRef idx="1">
            <a:schemeClr val="accent3"/>
          </a:lnRef>
          <a:fillRef idx="1002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7504" y="6520259"/>
            <a:ext cx="2133600" cy="365125"/>
          </a:xfrm>
        </p:spPr>
        <p:txBody>
          <a:bodyPr/>
          <a:lstStyle/>
          <a:p>
            <a:fld id="{1944DB1C-28CE-400D-9500-C5FD3D2C2109}" type="datetime1">
              <a:rPr lang="en-GB" smtClean="0">
                <a:solidFill>
                  <a:schemeClr val="tx1"/>
                </a:solidFill>
              </a:rPr>
              <a:pPr/>
              <a:t>02/11/2021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758880" y="6520259"/>
            <a:ext cx="2133600" cy="365125"/>
          </a:xfrm>
        </p:spPr>
        <p:txBody>
          <a:bodyPr/>
          <a:lstStyle/>
          <a:p>
            <a:fld id="{2B1584C2-BBBE-472B-835B-E0A2EF298204}" type="slidenum">
              <a:rPr lang="en-GB" smtClean="0">
                <a:solidFill>
                  <a:schemeClr val="tx1"/>
                </a:solidFill>
              </a:rPr>
              <a:pPr/>
              <a:t>8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285750" y="1942678"/>
            <a:ext cx="84296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400">
                <a:latin typeface="Times New Roman" pitchFamily="18" charset="0"/>
              </a:rPr>
              <a:t>RAD is a methodology for compressing the analysis, design, build, and test phases into a series of short, iterative development cycles.</a:t>
            </a:r>
          </a:p>
        </p:txBody>
      </p:sp>
      <p:pic>
        <p:nvPicPr>
          <p:cNvPr id="14" name="Picture 8" descr="tradvsrad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350" y="2907878"/>
            <a:ext cx="5810250" cy="347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0" y="1412776"/>
            <a:ext cx="9144000" cy="51911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Rapid Application Development (RAD) Model </a:t>
            </a:r>
          </a:p>
        </p:txBody>
      </p:sp>
    </p:spTree>
    <p:extLst>
      <p:ext uri="{BB962C8B-B14F-4D97-AF65-F5344CB8AC3E}">
        <p14:creationId xmlns:p14="http://schemas.microsoft.com/office/powerpoint/2010/main" val="24380117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</p:spPr>
        <p:style>
          <a:lnRef idx="0">
            <a:schemeClr val="accent3"/>
          </a:lnRef>
          <a:fillRef idx="1002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 descr="UOL 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44624"/>
            <a:ext cx="1266279" cy="12961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47664" y="188640"/>
            <a:ext cx="691276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latin typeface="Miriam Fixed" pitchFamily="49" charset="-79"/>
                <a:ea typeface="FangSong" pitchFamily="49" charset="-122"/>
                <a:cs typeface="Miriam Fixed" pitchFamily="49" charset="-79"/>
              </a:rPr>
              <a:t>The University of Lahore</a:t>
            </a:r>
          </a:p>
          <a:p>
            <a:pPr algn="r"/>
            <a:r>
              <a:rPr lang="en-GB" sz="1600" b="1" i="1" dirty="0" smtClean="0">
                <a:latin typeface="Californian FB" pitchFamily="18" charset="0"/>
                <a:ea typeface="FangSong" pitchFamily="49" charset="-122"/>
                <a:cs typeface="Miriam Fixed" pitchFamily="49" charset="-79"/>
              </a:rPr>
              <a:t>A “W4” Category University </a:t>
            </a:r>
          </a:p>
          <a:p>
            <a:pPr algn="r"/>
            <a:endParaRPr lang="en-GB" sz="1600" b="1" i="1" dirty="0" smtClean="0">
              <a:latin typeface="Californian FB" pitchFamily="18" charset="0"/>
              <a:ea typeface="FangSong" pitchFamily="49" charset="-122"/>
              <a:cs typeface="Miriam Fixed" pitchFamily="49" charset="-79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</p:spPr>
        <p:style>
          <a:lnRef idx="1">
            <a:schemeClr val="accent3"/>
          </a:lnRef>
          <a:fillRef idx="1002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7504" y="6520259"/>
            <a:ext cx="2133600" cy="365125"/>
          </a:xfrm>
        </p:spPr>
        <p:txBody>
          <a:bodyPr/>
          <a:lstStyle/>
          <a:p>
            <a:fld id="{1944DB1C-28CE-400D-9500-C5FD3D2C2109}" type="datetime1">
              <a:rPr lang="en-GB" smtClean="0">
                <a:solidFill>
                  <a:schemeClr val="tx1"/>
                </a:solidFill>
              </a:rPr>
              <a:pPr/>
              <a:t>02/11/2021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758880" y="6520259"/>
            <a:ext cx="2133600" cy="365125"/>
          </a:xfrm>
        </p:spPr>
        <p:txBody>
          <a:bodyPr/>
          <a:lstStyle/>
          <a:p>
            <a:fld id="{2B1584C2-BBBE-472B-835B-E0A2EF298204}" type="slidenum">
              <a:rPr lang="en-GB" smtClean="0">
                <a:solidFill>
                  <a:schemeClr val="tx1"/>
                </a:solidFill>
              </a:rPr>
              <a:pPr/>
              <a:t>9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57188" y="1611139"/>
            <a:ext cx="8715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Rapid Application Development (RAD) Model </a:t>
            </a: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285750" y="2560652"/>
            <a:ext cx="8358188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When do we use RAD?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 eaLnBrk="0" hangingPunct="0">
              <a:buFont typeface="+mj-lt"/>
              <a:buAutoNum type="arabicPeriod"/>
            </a:pPr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Experienced programmers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 eaLnBrk="0" hangingPunct="0">
              <a:buFont typeface="+mj-lt"/>
              <a:buAutoNum type="arabicPeriod"/>
            </a:pPr>
            <a:r>
              <a:rPr lang="en-US" sz="3200" b="1" i="1" dirty="0" smtClean="0">
                <a:latin typeface="Times New Roman" pitchFamily="18" charset="0"/>
              </a:rPr>
              <a:t>Speed up </a:t>
            </a:r>
            <a:r>
              <a:rPr lang="en-US" sz="3200" b="1" i="1" dirty="0">
                <a:latin typeface="Times New Roman" pitchFamily="18" charset="0"/>
              </a:rPr>
              <a:t>application development </a:t>
            </a:r>
            <a:endParaRPr lang="en-US" sz="3200" dirty="0">
              <a:latin typeface="Times New Roman" pitchFamily="18" charset="0"/>
            </a:endParaRPr>
          </a:p>
          <a:p>
            <a:pPr marL="514350" indent="-514350" algn="just" eaLnBrk="0" hangingPunct="0"/>
            <a:r>
              <a:rPr lang="en-US" sz="3200" dirty="0" smtClean="0">
                <a:latin typeface="Times New Roman" pitchFamily="18" charset="0"/>
              </a:rPr>
              <a:t>	</a:t>
            </a:r>
            <a:r>
              <a:rPr lang="en-US" sz="3200" i="1" dirty="0" smtClean="0">
                <a:latin typeface="Times New Roman" pitchFamily="18" charset="0"/>
              </a:rPr>
              <a:t>The </a:t>
            </a:r>
            <a:r>
              <a:rPr lang="en-US" sz="3200" i="1" dirty="0">
                <a:latin typeface="Times New Roman" pitchFamily="18" charset="0"/>
              </a:rPr>
              <a:t>participation of the users will be greater since they will work in double time to check if the software is up with the standards.</a:t>
            </a:r>
          </a:p>
          <a:p>
            <a:pPr marL="514350" indent="-514350" algn="just" eaLnBrk="0" hangingPunct="0">
              <a:buFont typeface="+mj-lt"/>
              <a:buAutoNum type="arabicPeriod"/>
            </a:pPr>
            <a:r>
              <a:rPr lang="en-US" sz="3200" b="1" i="1" dirty="0">
                <a:latin typeface="Times New Roman" pitchFamily="18" charset="0"/>
              </a:rPr>
              <a:t>Quick solution for a business problem </a:t>
            </a:r>
          </a:p>
          <a:p>
            <a:pPr algn="just" eaLnBrk="0" hangingPunct="0">
              <a:buFont typeface="Arial" pitchFamily="34" charset="0"/>
              <a:buChar char="•"/>
            </a:pPr>
            <a:endParaRPr lang="en-US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289806"/>
      </p:ext>
    </p:extLst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4760</TotalTime>
  <Words>1692</Words>
  <Application>Microsoft Office PowerPoint</Application>
  <PresentationFormat>On-screen Show (4:3)</PresentationFormat>
  <Paragraphs>313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Calibri</vt:lpstr>
      <vt:lpstr>Californian FB</vt:lpstr>
      <vt:lpstr>Courier New</vt:lpstr>
      <vt:lpstr>FangSong</vt:lpstr>
      <vt:lpstr>Interstate</vt:lpstr>
      <vt:lpstr>Miriam Fixed</vt:lpstr>
      <vt:lpstr>Times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mona</dc:creator>
  <cp:lastModifiedBy>Windows User</cp:lastModifiedBy>
  <cp:revision>483</cp:revision>
  <dcterms:created xsi:type="dcterms:W3CDTF">2011-08-24T19:27:46Z</dcterms:created>
  <dcterms:modified xsi:type="dcterms:W3CDTF">2021-11-02T16:25:23Z</dcterms:modified>
</cp:coreProperties>
</file>