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30"/>
  </p:notesMasterIdLst>
  <p:sldIdLst>
    <p:sldId id="256" r:id="rId2"/>
    <p:sldId id="286" r:id="rId3"/>
    <p:sldId id="287" r:id="rId4"/>
    <p:sldId id="288" r:id="rId5"/>
    <p:sldId id="281" r:id="rId6"/>
    <p:sldId id="296" r:id="rId7"/>
    <p:sldId id="297" r:id="rId8"/>
    <p:sldId id="298" r:id="rId9"/>
    <p:sldId id="285" r:id="rId10"/>
    <p:sldId id="263" r:id="rId11"/>
    <p:sldId id="292" r:id="rId12"/>
    <p:sldId id="293" r:id="rId13"/>
    <p:sldId id="294" r:id="rId14"/>
    <p:sldId id="295" r:id="rId15"/>
    <p:sldId id="290" r:id="rId16"/>
    <p:sldId id="291" r:id="rId17"/>
    <p:sldId id="279" r:id="rId18"/>
    <p:sldId id="280" r:id="rId19"/>
    <p:sldId id="271" r:id="rId20"/>
    <p:sldId id="272" r:id="rId21"/>
    <p:sldId id="273" r:id="rId22"/>
    <p:sldId id="266" r:id="rId23"/>
    <p:sldId id="267" r:id="rId24"/>
    <p:sldId id="275" r:id="rId25"/>
    <p:sldId id="268" r:id="rId26"/>
    <p:sldId id="269" r:id="rId27"/>
    <p:sldId id="270" r:id="rId28"/>
    <p:sldId id="289" r:id="rId29"/>
  </p:sldIdLst>
  <p:sldSz cx="9906000" cy="6858000" type="A4"/>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617" autoAdjust="0"/>
  </p:normalViewPr>
  <p:slideViewPr>
    <p:cSldViewPr>
      <p:cViewPr varScale="1">
        <p:scale>
          <a:sx n="50" d="100"/>
          <a:sy n="50" d="100"/>
        </p:scale>
        <p:origin x="2266" y="48"/>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F6049CD-43E2-4C8A-B832-763EB8BE6162}" type="datetimeFigureOut">
              <a:rPr lang="en-US" smtClean="0"/>
              <a:pPr/>
              <a:t>5/16/2022</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9A1018C-D6B6-4DE3-A58E-E41DE32F7924}" type="slidenum">
              <a:rPr lang="en-US" smtClean="0"/>
              <a:pPr/>
              <a:t>‹#›</a:t>
            </a:fld>
            <a:endParaRPr lang="en-US"/>
          </a:p>
        </p:txBody>
      </p:sp>
    </p:spTree>
    <p:extLst>
      <p:ext uri="{BB962C8B-B14F-4D97-AF65-F5344CB8AC3E}">
        <p14:creationId xmlns:p14="http://schemas.microsoft.com/office/powerpoint/2010/main" val="157943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84E678-C5CF-478C-93A1-1C5A1D0A1C60}" type="slidenum">
              <a:rPr lang="en-AU" altLang="en-US"/>
              <a:pPr/>
              <a:t>2</a:t>
            </a:fld>
            <a:endParaRPr lang="en-AU"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ltLang="en-US" dirty="0" smtClean="0">
                <a:latin typeface="Times New Roman" pitchFamily="18" charset="0"/>
              </a:rPr>
              <a:t>Encryption protects against passive attack (eavesdropping). Message authentication protects against active attacks (falsification of data and transactions), by verifying that received messages are authentic, that is that the contents of the message have not been altered and that the source is authentic. We may also wish to verify a message's timeliness and sequence relative to other messages flowing between two parties.</a:t>
            </a:r>
          </a:p>
          <a:p>
            <a:pPr eaLnBrk="1" hangingPunct="1"/>
            <a:r>
              <a:rPr lang="en-US" altLang="en-US" dirty="0" smtClean="0">
                <a:latin typeface="Times New Roman" pitchFamily="18" charset="0"/>
              </a:rPr>
              <a:t>It is possible to perform authentication simply by the use of conventional encryption. If we assume that only the sender and receiver share a key (which is as it should be), then only the genuine sender would be able to encrypt a message successfully for the other participant. Furthermore, if the message includes an error-detection code and a sequence number, the receiver is assured that no alterations have been made and that sequencing is proper. If the message also includes a timestamp, the receiver is assured that the message has not been delayed beyond that normally expected for network transit.</a:t>
            </a:r>
          </a:p>
          <a:p>
            <a:pPr eaLnBrk="1" hangingPunct="1"/>
            <a:r>
              <a:rPr lang="en-US" altLang="en-US" dirty="0" smtClean="0">
                <a:latin typeface="Times New Roman" pitchFamily="18" charset="0"/>
              </a:rPr>
              <a:t>Alternatively there are several approaches to message authentication that do not rely on encryption. In all of these approaches, an authentication tag is generated and appended to each message for transmission. The message itself is not encrypted and can be read at the destination independent of the authentication function at the destination.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8C85C81-E3FE-4DC1-A320-6BD7E8BAFB97}" type="slidenum">
              <a:rPr lang="en-AU"/>
              <a:pPr/>
              <a:t>16</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679768" y="4715907"/>
            <a:ext cx="5438140" cy="4881377"/>
          </a:xfrm>
          <a:noFill/>
          <a:ln/>
        </p:spPr>
        <p:txBody>
          <a:bodyPr>
            <a:normAutofit lnSpcReduction="10000"/>
          </a:bodyPr>
          <a:lstStyle/>
          <a:p>
            <a:r>
              <a:rPr lang="en-US" dirty="0" smtClean="0"/>
              <a:t>PKIX stands for </a:t>
            </a:r>
            <a:r>
              <a:rPr lang="en-US" b="1" dirty="0" smtClean="0"/>
              <a:t>Public Key Infrastructure X.</a:t>
            </a:r>
            <a:r>
              <a:rPr lang="en-US" dirty="0" smtClean="0"/>
              <a:t> </a:t>
            </a:r>
            <a:r>
              <a:rPr lang="en-US" b="1" dirty="0" smtClean="0"/>
              <a:t>509</a:t>
            </a:r>
            <a:r>
              <a:rPr lang="en-US" dirty="0" smtClean="0"/>
              <a:t>. The X. 509 standard defines the structure, format, and fields for digital certificates, it also specifies the procedures for distributing public keys.</a:t>
            </a:r>
            <a:endParaRPr lang="en-US" dirty="0" smtClean="0">
              <a:latin typeface="Arial" pitchFamily="34" charset="0"/>
              <a:cs typeface="Arial" pitchFamily="34" charset="0"/>
            </a:endParaRPr>
          </a:p>
          <a:p>
            <a:r>
              <a:rPr lang="en-US" dirty="0" smtClean="0">
                <a:latin typeface="Arial" pitchFamily="34" charset="0"/>
                <a:cs typeface="Arial" pitchFamily="34" charset="0"/>
              </a:rPr>
              <a:t>PKIX </a:t>
            </a:r>
            <a:r>
              <a:rPr lang="en-US" dirty="0" smtClean="0">
                <a:latin typeface="Arial" pitchFamily="34" charset="0"/>
                <a:cs typeface="Arial" pitchFamily="34" charset="0"/>
              </a:rPr>
              <a:t>identifies a number of management functions that potentially need to be supported by management protocols, as shown in Figure 14.16:</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Registration:</a:t>
            </a:r>
            <a:r>
              <a:rPr lang="en-US" dirty="0" smtClean="0">
                <a:latin typeface="Arial" pitchFamily="34" charset="0"/>
                <a:cs typeface="Arial" pitchFamily="34" charset="0"/>
              </a:rPr>
              <a:t> whereby a user first makes itself known to a CA, prior to issue of  a certificate(s) for that user. It usually involves some off-line or online procedure for mutual authentication. </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Initialization:</a:t>
            </a:r>
            <a:r>
              <a:rPr lang="en-US" dirty="0" smtClean="0">
                <a:latin typeface="Arial" pitchFamily="34" charset="0"/>
                <a:cs typeface="Arial" pitchFamily="34" charset="0"/>
              </a:rPr>
              <a:t> to install key materials that have the appropriate relationship with keys stored elsewhere in the infrastructure.  </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Certification:</a:t>
            </a:r>
            <a:r>
              <a:rPr lang="en-US" dirty="0" smtClean="0">
                <a:latin typeface="Arial" pitchFamily="34" charset="0"/>
                <a:cs typeface="Arial" pitchFamily="34" charset="0"/>
              </a:rPr>
              <a:t> process where a CA issues a certificate for a user's public key, and returns it to the user's client system and/or posts it in a repository.</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Key pair recovery:</a:t>
            </a:r>
            <a:r>
              <a:rPr lang="en-US" dirty="0" smtClean="0">
                <a:latin typeface="Arial" pitchFamily="34" charset="0"/>
                <a:cs typeface="Arial" pitchFamily="34" charset="0"/>
              </a:rPr>
              <a:t> a mechanism to recover the necessary decryption keys when normal access to the keying material is no longer possible.</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Key pair update:</a:t>
            </a:r>
            <a:r>
              <a:rPr lang="en-US" dirty="0" smtClean="0">
                <a:latin typeface="Arial" pitchFamily="34" charset="0"/>
                <a:cs typeface="Arial" pitchFamily="34" charset="0"/>
              </a:rPr>
              <a:t> key pairs need to be updated and new certificates issued. </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Revocation request:</a:t>
            </a:r>
            <a:r>
              <a:rPr lang="en-US" dirty="0" smtClean="0">
                <a:latin typeface="Arial" pitchFamily="34" charset="0"/>
                <a:cs typeface="Arial" pitchFamily="34" charset="0"/>
              </a:rPr>
              <a:t> when authorized person advises need for certificate revocation, e.g. private key compromise, affiliation change, name change.</a:t>
            </a:r>
          </a:p>
          <a:p>
            <a:r>
              <a:rPr lang="en-US" dirty="0" smtClean="0">
                <a:latin typeface="Arial" pitchFamily="34" charset="0"/>
                <a:cs typeface="Times New Roman" pitchFamily="18" charset="0"/>
              </a:rPr>
              <a:t>• </a:t>
            </a:r>
            <a:r>
              <a:rPr lang="en-US" b="1" dirty="0" smtClean="0">
                <a:latin typeface="Arial" pitchFamily="34" charset="0"/>
                <a:cs typeface="Arial" pitchFamily="34" charset="0"/>
              </a:rPr>
              <a:t>Cross certification:</a:t>
            </a:r>
            <a:r>
              <a:rPr lang="en-US" dirty="0" smtClean="0">
                <a:latin typeface="Arial" pitchFamily="34" charset="0"/>
                <a:cs typeface="Arial" pitchFamily="34" charset="0"/>
              </a:rPr>
              <a:t> when two CAs exchange information used in establishing a cross-certificate, issued by one CA to another CA that contains a CA signature key used for issuing certificates.</a:t>
            </a:r>
          </a:p>
          <a:p>
            <a:r>
              <a:rPr lang="en-US" dirty="0" smtClean="0">
                <a:latin typeface="Arial" pitchFamily="34" charset="0"/>
                <a:cs typeface="Arial" pitchFamily="34" charset="0"/>
              </a:rPr>
              <a:t>The PKIX working group has defined two alternative management protocols between PKIX entities. RFC 2510 defines the certificate management protocols (CMP), which is a flexible protocol able to accommodate a variety of technical, operational, and business models. RFC 2797 defines certificate management messages over CMS (RFC 2630) called CMC. This is built on earlier work to leverage existing code.</a:t>
            </a:r>
          </a:p>
          <a:p>
            <a:r>
              <a:rPr lang="en-US" b="1" dirty="0" smtClean="0"/>
              <a:t>The Certificate Management Protocol </a:t>
            </a:r>
            <a:r>
              <a:rPr lang="en-US" dirty="0" smtClean="0"/>
              <a:t>is an Internet protocol used for obtaining X.509 digital certificates in a public key infrastructure. CMP is a very feature-rich and flexible protocol, supporting any types of cryptography</a:t>
            </a:r>
            <a:endParaRPr lang="en-US"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8A624-6824-4180-A65A-B8C5083011D4}" type="slidenum">
              <a:rPr lang="en-US"/>
              <a:pPr/>
              <a:t>18</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06357" y="4715907"/>
            <a:ext cx="4984962" cy="4467701"/>
          </a:xfrm>
        </p:spPr>
        <p:txBody>
          <a:bodyPr/>
          <a:lstStyle/>
          <a:p>
            <a:r>
              <a:rPr lang="en-US" b="1" dirty="0"/>
              <a:t>Digital Signatures</a:t>
            </a:r>
          </a:p>
          <a:p>
            <a:r>
              <a:rPr lang="en-US" dirty="0"/>
              <a:t>An interesting thing happens when the asymmetric process is reversed, that is the private key is used to encrypt a short message.  </a:t>
            </a:r>
          </a:p>
          <a:p>
            <a:r>
              <a:rPr lang="en-US" dirty="0"/>
              <a:t>The public key can be used to decrypt it, and the fact that the message was sent by the organization that owns the private key cannot be refuted.  </a:t>
            </a:r>
          </a:p>
          <a:p>
            <a:r>
              <a:rPr lang="en-US" dirty="0"/>
              <a:t>This is known as non-repudiation, which is the foundation of digital signatures. </a:t>
            </a:r>
          </a:p>
          <a:p>
            <a:r>
              <a:rPr lang="en-US" dirty="0"/>
              <a:t>Digital Signatures are encrypted messages that are independently verified by a central facility (registry) as authentic. </a:t>
            </a:r>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signatures work </a:t>
            </a:r>
            <a:r>
              <a:rPr lang="en-US" b="1" dirty="0" smtClean="0"/>
              <a:t>by proving that a digital message or document was not modified—intentionally or unintentionally—from the time it was signed</a:t>
            </a:r>
            <a:r>
              <a:rPr lang="en-US" dirty="0" smtClean="0"/>
              <a:t>. Digital signatures do this by generating a unique hash of the message or document and encrypting it using the sender's private key.</a:t>
            </a:r>
          </a:p>
          <a:p>
            <a:endParaRPr lang="en-US" dirty="0" smtClean="0"/>
          </a:p>
          <a:p>
            <a:r>
              <a:rPr lang="en-US" dirty="0" smtClean="0"/>
              <a:t>Verifying a signature will tell you if the signed data has changed or not. When a digital signature is verified, </a:t>
            </a:r>
            <a:r>
              <a:rPr lang="en-US" b="1" dirty="0" smtClean="0"/>
              <a:t>the signature is decrypted using the public key to produce the original hash value</a:t>
            </a:r>
            <a:r>
              <a:rPr lang="en-US" dirty="0" smtClean="0"/>
              <a:t>. The data that was signed is hashed. If the two hash values match, then the signature has been verified.</a:t>
            </a:r>
            <a:endParaRPr lang="en-US" dirty="0"/>
          </a:p>
        </p:txBody>
      </p:sp>
      <p:sp>
        <p:nvSpPr>
          <p:cNvPr id="4" name="Slide Number Placeholder 3"/>
          <p:cNvSpPr>
            <a:spLocks noGrp="1"/>
          </p:cNvSpPr>
          <p:nvPr>
            <p:ph type="sldNum" sz="quarter" idx="10"/>
          </p:nvPr>
        </p:nvSpPr>
        <p:spPr/>
        <p:txBody>
          <a:bodyPr/>
          <a:lstStyle/>
          <a:p>
            <a:fld id="{59A1018C-D6B6-4DE3-A58E-E41DE32F7924}" type="slidenum">
              <a:rPr lang="en-US" smtClean="0"/>
              <a:pPr/>
              <a:t>21</a:t>
            </a:fld>
            <a:endParaRPr lang="en-US"/>
          </a:p>
        </p:txBody>
      </p:sp>
    </p:spTree>
    <p:extLst>
      <p:ext uri="{BB962C8B-B14F-4D97-AF65-F5344CB8AC3E}">
        <p14:creationId xmlns:p14="http://schemas.microsoft.com/office/powerpoint/2010/main" val="3043873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937E8-4A83-4336-8973-229AC7DD0F38}" type="slidenum">
              <a:rPr lang="en-US"/>
              <a:pPr/>
              <a:t>22</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06357" y="4715907"/>
            <a:ext cx="4984962" cy="4467701"/>
          </a:xfrm>
        </p:spPr>
        <p:txBody>
          <a:bodyPr/>
          <a:lstStyle/>
          <a:p>
            <a:r>
              <a:rPr lang="en-US" b="1" dirty="0"/>
              <a:t>Digital Certificates and Certificate Authorities</a:t>
            </a:r>
          </a:p>
          <a:p>
            <a:r>
              <a:rPr lang="en-US" dirty="0"/>
              <a:t>As alluded to earlier, a digital certificate is an electronic document, similar to a digital signature</a:t>
            </a:r>
            <a:r>
              <a:rPr lang="en-US"/>
              <a:t>, </a:t>
            </a:r>
            <a:r>
              <a:rPr lang="en-US" smtClean="0"/>
              <a:t>attached </a:t>
            </a:r>
            <a:r>
              <a:rPr lang="en-US" dirty="0"/>
              <a:t>to a file certifying that this file is from the organization it claims to be from and has not been modified from the originating format.  </a:t>
            </a:r>
          </a:p>
          <a:p>
            <a:r>
              <a:rPr lang="en-US" dirty="0"/>
              <a:t>A Certificate Authority is an agency that manages the issuance of certificates and serves as the electronic notary public to verify their worth and integrity.</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785CA-797E-472B-B81A-9ECE0D3A3B31}" type="slidenum">
              <a:rPr lang="en-US"/>
              <a:pPr/>
              <a:t>25</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b="1" dirty="0"/>
              <a:t>Securing the Web</a:t>
            </a:r>
          </a:p>
          <a:p>
            <a:r>
              <a:rPr lang="en-US" dirty="0"/>
              <a:t>Secure Electronic Transactions (SET) was developed by MasterCard and Visa in 1997 to provide protection from electronic payment fraud.  </a:t>
            </a:r>
          </a:p>
          <a:p>
            <a:r>
              <a:rPr lang="en-US" dirty="0"/>
              <a:t>SET works by encrypting the credit card transfers with DES for encryption and RSA for key exchange, much as other algorithms do.  </a:t>
            </a:r>
          </a:p>
          <a:p>
            <a:r>
              <a:rPr lang="en-US" dirty="0"/>
              <a:t>SET provides the security for both Internet-based credit card transactions and the encryption of swipe systems of those credit cards in retail stores.  </a:t>
            </a:r>
          </a:p>
          <a:p>
            <a:r>
              <a:rPr lang="en-US" dirty="0"/>
              <a:t>Secure Socket Layer was developed by Netscape in 1994 to provide security in online electronic commerce transactions.  </a:t>
            </a:r>
          </a:p>
          <a:p>
            <a:r>
              <a:rPr lang="en-US" dirty="0"/>
              <a:t>It uses a number of algorithms, but mainly relies on RSA for key transfer and IDEA, DES or 3DES for encrypted symmetric key-based data transfer. </a:t>
            </a:r>
          </a:p>
          <a:p>
            <a:endParaRPr lang="en-US" dirty="0"/>
          </a:p>
          <a:p>
            <a:r>
              <a:rPr lang="en-US" dirty="0"/>
              <a:t>Secure Hypertext Transfer Protocol (SHTTP) is an encrypted solution to the unsecured version of HTTP. </a:t>
            </a:r>
          </a:p>
          <a:p>
            <a:r>
              <a:rPr lang="en-US" dirty="0"/>
              <a:t>It provides an alternative to the aforementioned protocols and can provide secure e-commerce transactions as well as encrypted Web pages for secure data transfer over the Web, using a number of different algorithms. </a:t>
            </a:r>
          </a:p>
          <a:p>
            <a:r>
              <a:rPr lang="en-US" dirty="0"/>
              <a:t>Secure Shell (SSH) provides security over remote access connections using tunneling. It provides authentication services between a client and server. </a:t>
            </a:r>
          </a:p>
          <a:p>
            <a:r>
              <a:rPr lang="en-US" dirty="0"/>
              <a:t>IP Security (IPSec) is the cryptographic authentication and encryption product of the IETF’s IP Protocol Security Working Group, defined in RFC 1825, 1826 and 1827. </a:t>
            </a:r>
          </a:p>
          <a:p>
            <a:r>
              <a:rPr lang="en-US" dirty="0"/>
              <a:t>IP Security (IPSec) is used to create Virtual Private Networks (VPNs) and is an open framework for security development within the TCP/IP family of protocol standards.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B52A5-922D-4A5C-9A80-B879ED4E08EB}" type="slidenum">
              <a:rPr lang="en-US"/>
              <a:pPr/>
              <a:t>26</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r>
              <a:rPr lang="en-US" b="1"/>
              <a:t>Securing E-mail</a:t>
            </a:r>
          </a:p>
          <a:p>
            <a:r>
              <a:rPr lang="en-US"/>
              <a:t>A number of encryption cryptosystems have been adapted in an attempt to inject some degree of security into e-mail, a notoriously unsecured medium.  </a:t>
            </a:r>
          </a:p>
          <a:p>
            <a:r>
              <a:rPr lang="en-US"/>
              <a:t>S/MIME builds on the Multipurpose Internet Mail Extensions (MIME) encoding format by adding encryption and authentication through digital signatures based on public key cryptosystems.  </a:t>
            </a:r>
          </a:p>
          <a:p>
            <a:r>
              <a:rPr lang="en-US"/>
              <a:t>Securing E-mail</a:t>
            </a:r>
          </a:p>
          <a:p>
            <a:r>
              <a:rPr lang="en-US"/>
              <a:t>Privacy Enhanced Mail (PEM) was proposed by the Internet Engineering Task Force (IETF) as a standard to function with the public key cryptosystems. </a:t>
            </a:r>
          </a:p>
          <a:p>
            <a:r>
              <a:rPr lang="en-US"/>
              <a:t>PEM uses 3DES symmetric key encryption and RSA for key exchanges and digital signatures.  </a:t>
            </a:r>
          </a:p>
          <a:p>
            <a:r>
              <a:rPr lang="en-US"/>
              <a:t>Pretty Good Privacy (PGP) was developed by Phil Zimmerman and uses the IDEA Cipher, a 128-bit symmetric key block encryption algorithm with 64 bit blocks for message encoding.  </a:t>
            </a:r>
          </a:p>
          <a:p>
            <a:r>
              <a:rPr lang="en-US"/>
              <a:t>IDEA performs 8 rounds on 16 bit sub-blocks using algebraic calculations.  </a:t>
            </a:r>
          </a:p>
          <a:p>
            <a:r>
              <a:rPr lang="en-US"/>
              <a:t>PGP also uses RSA for symmetric key exchange and for digital signatures.  </a:t>
            </a:r>
          </a:p>
          <a:p>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A7531-8360-4B37-928B-2EE6B118FF42}" type="slidenum">
              <a:rPr lang="en-US"/>
              <a:pPr/>
              <a:t>27</a:t>
            </a:fld>
            <a:endParaRPr 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r>
              <a:rPr lang="en-US" sz="1000"/>
              <a:t>Securing Web Transactions with SET, SSL, and S-HTTP</a:t>
            </a:r>
          </a:p>
          <a:p>
            <a:pPr>
              <a:lnSpc>
                <a:spcPct val="80000"/>
              </a:lnSpc>
            </a:pPr>
            <a:r>
              <a:rPr lang="en-US" sz="900"/>
              <a:t>Just as PGP, PEM, and S/MIME work to secure e-mail operations, a number of related protocols work to secure Web browsers, especially at electronic commerce sites. </a:t>
            </a:r>
          </a:p>
          <a:p>
            <a:pPr>
              <a:lnSpc>
                <a:spcPct val="80000"/>
              </a:lnSpc>
            </a:pPr>
            <a:r>
              <a:rPr lang="en-US" sz="900"/>
              <a:t>Among these are Secure Electronic Transactions (SET), Secure Socket Layer (SSL), Secure Hypertext Transfer Protocol (S-HTTP), Secure Shell (SSH-2), and IP Security (IPSec).</a:t>
            </a:r>
          </a:p>
          <a:p>
            <a:pPr>
              <a:lnSpc>
                <a:spcPct val="80000"/>
              </a:lnSpc>
            </a:pPr>
            <a:r>
              <a:rPr lang="en-US" sz="900"/>
              <a:t>Secure Electronic Transactions (SET) was developed by MasterCard and VISA in 1997 to provide protection from electronic payment fraud. </a:t>
            </a:r>
          </a:p>
          <a:p>
            <a:pPr>
              <a:lnSpc>
                <a:spcPct val="80000"/>
              </a:lnSpc>
            </a:pPr>
            <a:r>
              <a:rPr lang="en-US" sz="900"/>
              <a:t>SET uses DES to encrypt credit card information transfers and RSA for key exchange. SET provides the security for both Internet-based credit card transactions and credit card swipe systems in retail stores.</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A1018C-D6B6-4DE3-A58E-E41DE32F7924}"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E28C48E-09F8-411B-AE8F-9C0DAA819E55}" type="slidenum">
              <a:rPr lang="en-AU" altLang="en-US"/>
              <a:pPr/>
              <a:t>3</a:t>
            </a:fld>
            <a:endParaRPr lang="en-AU"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altLang="en-US" dirty="0" smtClean="0">
                <a:latin typeface="Times New Roman" pitchFamily="18" charset="0"/>
              </a:rPr>
              <a:t>One authentication technique involves the use of a secret key to generate a small block of data, known as a message authentication code, that is appended to the message. This technique assumes that two communicating parties, say A and B, share a common secret key </a:t>
            </a:r>
            <a:r>
              <a:rPr lang="en-US" altLang="en-US" i="1" dirty="0" smtClean="0">
                <a:latin typeface="Times New Roman" pitchFamily="18" charset="0"/>
              </a:rPr>
              <a:t>K</a:t>
            </a:r>
            <a:r>
              <a:rPr lang="en-US" altLang="en-US" i="1" baseline="-25000" dirty="0" smtClean="0">
                <a:latin typeface="Times New Roman" pitchFamily="18" charset="0"/>
              </a:rPr>
              <a:t>AB</a:t>
            </a:r>
            <a:r>
              <a:rPr lang="en-US" altLang="en-US" dirty="0" smtClean="0">
                <a:latin typeface="Times New Roman" pitchFamily="18" charset="0"/>
              </a:rPr>
              <a:t>. When A has a message to send to B, it calculates the message authentication code as a function of the message and the key: MAC</a:t>
            </a:r>
            <a:r>
              <a:rPr lang="en-US" altLang="en-US" i="1" baseline="-25000" dirty="0" smtClean="0">
                <a:latin typeface="Times New Roman" pitchFamily="18" charset="0"/>
              </a:rPr>
              <a:t>M</a:t>
            </a:r>
            <a:r>
              <a:rPr lang="en-US" altLang="en-US" dirty="0" smtClean="0">
                <a:latin typeface="Times New Roman" pitchFamily="18" charset="0"/>
              </a:rPr>
              <a:t> = F(</a:t>
            </a:r>
            <a:r>
              <a:rPr lang="en-US" altLang="en-US" i="1" dirty="0" smtClean="0">
                <a:latin typeface="Times New Roman" pitchFamily="18" charset="0"/>
              </a:rPr>
              <a:t>K</a:t>
            </a:r>
            <a:r>
              <a:rPr lang="en-US" altLang="en-US" i="1" baseline="-25000" dirty="0" smtClean="0">
                <a:latin typeface="Times New Roman" pitchFamily="18" charset="0"/>
              </a:rPr>
              <a:t>AB</a:t>
            </a:r>
            <a:r>
              <a:rPr lang="en-US" altLang="en-US" dirty="0" smtClean="0">
                <a:latin typeface="Times New Roman" pitchFamily="18" charset="0"/>
              </a:rPr>
              <a:t>, </a:t>
            </a:r>
            <a:r>
              <a:rPr lang="en-US" altLang="en-US" i="1" dirty="0" smtClean="0">
                <a:latin typeface="Times New Roman" pitchFamily="18" charset="0"/>
              </a:rPr>
              <a:t>M</a:t>
            </a:r>
            <a:r>
              <a:rPr lang="en-US" altLang="en-US" dirty="0" smtClean="0">
                <a:latin typeface="Times New Roman" pitchFamily="18" charset="0"/>
              </a:rPr>
              <a:t>). The message plus code are transmitted to the intended recipient. The recipient performs the same calculation on the received message, using the same secret key, to generate a new message authentication code. The received code is compared to the calculated code, as shown here in Figure 2.4 from the text. If we assume that only the receiver and the sender know the identity of the secret key, and if the received code matches the calculated code, then:</a:t>
            </a:r>
          </a:p>
          <a:p>
            <a:pPr eaLnBrk="1" hangingPunct="1">
              <a:buFont typeface="Times" charset="0"/>
              <a:buAutoNum type="arabicPeriod"/>
            </a:pPr>
            <a:r>
              <a:rPr lang="en-US" altLang="en-US" dirty="0" smtClean="0">
                <a:latin typeface="Times New Roman" pitchFamily="18" charset="0"/>
              </a:rPr>
              <a:t>The receiver is assured that the message has not been altered. </a:t>
            </a:r>
          </a:p>
          <a:p>
            <a:pPr eaLnBrk="1" hangingPunct="1">
              <a:buFont typeface="Times" charset="0"/>
              <a:buAutoNum type="arabicPeriod" startAt="2"/>
            </a:pPr>
            <a:r>
              <a:rPr lang="en-US" altLang="en-US" dirty="0" smtClean="0">
                <a:latin typeface="Times New Roman" pitchFamily="18" charset="0"/>
              </a:rPr>
              <a:t>The receiver is assured that the message is from the alleged sender. </a:t>
            </a:r>
          </a:p>
          <a:p>
            <a:pPr eaLnBrk="1" hangingPunct="1">
              <a:buFont typeface="Times" charset="0"/>
              <a:buAutoNum type="arabicPeriod" startAt="2"/>
            </a:pPr>
            <a:r>
              <a:rPr lang="en-US" altLang="en-US" dirty="0" smtClean="0">
                <a:latin typeface="Times New Roman" pitchFamily="18" charset="0"/>
              </a:rPr>
              <a:t> If the message includes a sequence number, then the receiver can be assured of the proper sequence.</a:t>
            </a:r>
          </a:p>
          <a:p>
            <a:pPr eaLnBrk="1" hangingPunct="1"/>
            <a:r>
              <a:rPr lang="en-US" altLang="en-US" dirty="0" smtClean="0">
                <a:latin typeface="Times New Roman" pitchFamily="18" charset="0"/>
              </a:rPr>
              <a:t>A number of algorithms could be used to generate the code. The NIST specification, FIPS PUB 113, recommends the use of DES. DES is used to generate an encrypted version of the message, and the last number of bits of </a:t>
            </a:r>
            <a:r>
              <a:rPr lang="en-US" altLang="en-US" dirty="0" err="1" smtClean="0">
                <a:latin typeface="Times New Roman" pitchFamily="18" charset="0"/>
              </a:rPr>
              <a:t>ciphertext</a:t>
            </a:r>
            <a:r>
              <a:rPr lang="en-US" altLang="en-US" dirty="0" smtClean="0">
                <a:latin typeface="Times New Roman" pitchFamily="18" charset="0"/>
              </a:rPr>
              <a:t> are used as the code. A 16- or 32-bit code is typical.</a:t>
            </a:r>
          </a:p>
          <a:p>
            <a:pPr eaLnBrk="1" hangingPunct="1"/>
            <a:endParaRPr lang="en-US" alt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2C56A9D-A0EF-49A2-8F84-A408960D8631}" type="slidenum">
              <a:rPr lang="en-AU" altLang="en-US"/>
              <a:pPr/>
              <a:t>4</a:t>
            </a:fld>
            <a:endParaRPr lang="en-AU"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altLang="en-US" smtClean="0">
                <a:latin typeface="Times New Roman" pitchFamily="18" charset="0"/>
              </a:rPr>
              <a:t>An alternative to the message authentication code is the one-way hash function. As with the message authentication code, a hash function accepts a variable-size message </a:t>
            </a:r>
            <a:r>
              <a:rPr lang="en-US" altLang="en-US" i="1" smtClean="0">
                <a:latin typeface="Times New Roman" pitchFamily="18" charset="0"/>
              </a:rPr>
              <a:t>M</a:t>
            </a:r>
            <a:r>
              <a:rPr lang="en-US" altLang="en-US" smtClean="0">
                <a:latin typeface="Times New Roman" pitchFamily="18" charset="0"/>
              </a:rPr>
              <a:t> as input and produces a fixed-size message digest H(</a:t>
            </a:r>
            <a:r>
              <a:rPr lang="en-US" altLang="en-US" i="1" smtClean="0">
                <a:latin typeface="Times New Roman" pitchFamily="18" charset="0"/>
              </a:rPr>
              <a:t>M</a:t>
            </a:r>
            <a:r>
              <a:rPr lang="en-US" altLang="en-US" smtClean="0">
                <a:latin typeface="Times New Roman" pitchFamily="18" charset="0"/>
              </a:rPr>
              <a:t>) as output (Figure 2.5). Unlike the MAC, a hash function does not also take a secret key as input. To authenticate a message, the message digest is sent with the message in such a way that the message digest is authentic.</a:t>
            </a:r>
          </a:p>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3A2BC32-6F17-406B-9B90-10CE0963ECEF}" type="slidenum">
              <a:rPr lang="en-AU" altLang="en-US"/>
              <a:pPr/>
              <a:t>5</a:t>
            </a:fld>
            <a:endParaRPr lang="en-AU"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tLang="en-US" dirty="0" smtClean="0">
                <a:latin typeface="Times New Roman" pitchFamily="18" charset="0"/>
              </a:rPr>
              <a:t>Figure 2.6 illustrates three ways in which the message can be authenticated. The message digest can be encrypted using conventional encryption (part a); if it is assumed that only the sender and receiver share the encryption key, then authenticity is assured. The message can also be encrypted using public-key encryption (part b); this is explained later. The public-key approach has two advantages: </a:t>
            </a:r>
            <a:r>
              <a:rPr lang="en-US" altLang="en-US" b="1" dirty="0" smtClean="0">
                <a:latin typeface="Times New Roman" pitchFamily="18" charset="0"/>
              </a:rPr>
              <a:t>it provides a digital signature as well as message authentication</a:t>
            </a:r>
            <a:r>
              <a:rPr lang="en-US" altLang="en-US" dirty="0" smtClean="0">
                <a:latin typeface="Times New Roman" pitchFamily="18" charset="0"/>
              </a:rPr>
              <a:t>; and it does not require the distribution of keys to communicating parties. These two approaches have an advantage over approaches that encrypt the entire message in that less computation is required. Nevertheless, there has been interest in developing a technique that avoids encryption altogether. Part c shows a technique that uses a hash function but no encryption for message authentication. This technique assumes that two communicating parties, say A and B, share a common secret value </a:t>
            </a:r>
            <a:r>
              <a:rPr lang="en-US" altLang="en-US" i="1" dirty="0" smtClean="0">
                <a:latin typeface="Times New Roman" pitchFamily="18" charset="0"/>
              </a:rPr>
              <a:t>S</a:t>
            </a:r>
            <a:r>
              <a:rPr lang="en-US" altLang="en-US" i="1" baseline="-25000" dirty="0" smtClean="0">
                <a:latin typeface="Times New Roman" pitchFamily="18" charset="0"/>
              </a:rPr>
              <a:t>AB</a:t>
            </a:r>
            <a:r>
              <a:rPr lang="en-US" altLang="en-US" dirty="0" smtClean="0">
                <a:latin typeface="Times New Roman" pitchFamily="18" charset="0"/>
              </a:rPr>
              <a:t>. When A has a message to send to B, it calculates the hash function over the concatenation of the secret value and the message: </a:t>
            </a:r>
            <a:r>
              <a:rPr lang="en-US" altLang="en-US" i="1" dirty="0" smtClean="0">
                <a:latin typeface="Times New Roman" pitchFamily="18" charset="0"/>
              </a:rPr>
              <a:t>MD</a:t>
            </a:r>
            <a:r>
              <a:rPr lang="en-US" altLang="en-US" i="1" baseline="-25000" dirty="0" smtClean="0">
                <a:latin typeface="Times New Roman" pitchFamily="18" charset="0"/>
              </a:rPr>
              <a:t>M</a:t>
            </a:r>
            <a:r>
              <a:rPr lang="en-US" altLang="en-US" dirty="0" smtClean="0">
                <a:latin typeface="Times New Roman" pitchFamily="18" charset="0"/>
              </a:rPr>
              <a:t> = H(</a:t>
            </a:r>
            <a:r>
              <a:rPr lang="en-US" altLang="en-US" i="1" dirty="0" smtClean="0">
                <a:latin typeface="Times New Roman" pitchFamily="18" charset="0"/>
              </a:rPr>
              <a:t>S</a:t>
            </a:r>
            <a:r>
              <a:rPr lang="en-US" altLang="en-US" i="1" baseline="-25000" dirty="0" smtClean="0">
                <a:latin typeface="Times New Roman" pitchFamily="18" charset="0"/>
              </a:rPr>
              <a:t>AB</a:t>
            </a:r>
            <a:r>
              <a:rPr lang="en-US" altLang="en-US" dirty="0" smtClean="0">
                <a:latin typeface="Times New Roman" pitchFamily="18" charset="0"/>
              </a:rPr>
              <a:t>||</a:t>
            </a:r>
            <a:r>
              <a:rPr lang="en-US" altLang="en-US" i="1" dirty="0" smtClean="0">
                <a:latin typeface="Times New Roman" pitchFamily="18" charset="0"/>
              </a:rPr>
              <a:t>M</a:t>
            </a:r>
            <a:r>
              <a:rPr lang="en-US" altLang="en-US" dirty="0" smtClean="0">
                <a:latin typeface="Times New Roman" pitchFamily="18" charset="0"/>
              </a:rPr>
              <a:t>). It then sends [</a:t>
            </a:r>
            <a:r>
              <a:rPr lang="en-US" altLang="en-US" i="1" dirty="0" smtClean="0">
                <a:latin typeface="Times New Roman" pitchFamily="18" charset="0"/>
              </a:rPr>
              <a:t>M</a:t>
            </a:r>
            <a:r>
              <a:rPr lang="en-US" altLang="en-US" dirty="0" smtClean="0">
                <a:latin typeface="Times New Roman" pitchFamily="18" charset="0"/>
              </a:rPr>
              <a:t>||</a:t>
            </a:r>
            <a:r>
              <a:rPr lang="en-US" altLang="en-US" i="1" dirty="0" smtClean="0">
                <a:latin typeface="Times New Roman" pitchFamily="18" charset="0"/>
              </a:rPr>
              <a:t>MD</a:t>
            </a:r>
            <a:r>
              <a:rPr lang="en-US" altLang="en-US" i="1" baseline="-25000" dirty="0" smtClean="0">
                <a:latin typeface="Times New Roman" pitchFamily="18" charset="0"/>
              </a:rPr>
              <a:t>M</a:t>
            </a:r>
            <a:r>
              <a:rPr lang="en-US" altLang="en-US" dirty="0" smtClean="0">
                <a:latin typeface="Times New Roman" pitchFamily="18" charset="0"/>
              </a:rPr>
              <a:t>] to B. Because B possesses </a:t>
            </a:r>
            <a:r>
              <a:rPr lang="en-US" altLang="en-US" i="1" dirty="0" smtClean="0">
                <a:latin typeface="Times New Roman" pitchFamily="18" charset="0"/>
              </a:rPr>
              <a:t>S</a:t>
            </a:r>
            <a:r>
              <a:rPr lang="en-US" altLang="en-US" i="1" baseline="-25000" dirty="0" smtClean="0">
                <a:latin typeface="Times New Roman" pitchFamily="18" charset="0"/>
              </a:rPr>
              <a:t>AB</a:t>
            </a:r>
            <a:r>
              <a:rPr lang="en-US" altLang="en-US" dirty="0" smtClean="0">
                <a:latin typeface="Times New Roman" pitchFamily="18" charset="0"/>
              </a:rPr>
              <a:t>, it can </a:t>
            </a:r>
            <a:r>
              <a:rPr lang="en-US" altLang="en-US" dirty="0" err="1" smtClean="0">
                <a:latin typeface="Times New Roman" pitchFamily="18" charset="0"/>
              </a:rPr>
              <a:t>recompute</a:t>
            </a:r>
            <a:r>
              <a:rPr lang="en-US" altLang="en-US" dirty="0" smtClean="0">
                <a:latin typeface="Times New Roman" pitchFamily="18" charset="0"/>
              </a:rPr>
              <a:t> H(</a:t>
            </a:r>
            <a:r>
              <a:rPr lang="en-US" altLang="en-US" i="1" dirty="0" smtClean="0">
                <a:latin typeface="Times New Roman" pitchFamily="18" charset="0"/>
              </a:rPr>
              <a:t>S</a:t>
            </a:r>
            <a:r>
              <a:rPr lang="en-US" altLang="en-US" i="1" baseline="-25000" dirty="0" smtClean="0">
                <a:latin typeface="Times New Roman" pitchFamily="18" charset="0"/>
              </a:rPr>
              <a:t>AB</a:t>
            </a:r>
            <a:r>
              <a:rPr lang="en-US" altLang="en-US" dirty="0" smtClean="0">
                <a:latin typeface="Times New Roman" pitchFamily="18" charset="0"/>
              </a:rPr>
              <a:t>||</a:t>
            </a:r>
            <a:r>
              <a:rPr lang="en-US" altLang="en-US" i="1" dirty="0" smtClean="0">
                <a:latin typeface="Times New Roman" pitchFamily="18" charset="0"/>
              </a:rPr>
              <a:t>M</a:t>
            </a:r>
            <a:r>
              <a:rPr lang="en-US" altLang="en-US" dirty="0" smtClean="0">
                <a:latin typeface="Times New Roman" pitchFamily="18" charset="0"/>
              </a:rPr>
              <a:t>) and verify </a:t>
            </a:r>
            <a:r>
              <a:rPr lang="en-US" altLang="en-US" i="1" dirty="0" smtClean="0">
                <a:latin typeface="Times New Roman" pitchFamily="18" charset="0"/>
              </a:rPr>
              <a:t>MD</a:t>
            </a:r>
            <a:r>
              <a:rPr lang="en-US" altLang="en-US" i="1" baseline="-25000" dirty="0" smtClean="0">
                <a:latin typeface="Times New Roman" pitchFamily="18" charset="0"/>
              </a:rPr>
              <a:t>M</a:t>
            </a:r>
            <a:r>
              <a:rPr lang="en-US" altLang="en-US" dirty="0" smtClean="0">
                <a:latin typeface="Times New Roman" pitchFamily="18" charset="0"/>
              </a:rPr>
              <a:t>. Because the secret value itself is not sent, it is not possible for an attacker to modify an intercepted message. As long as the secret value remains secret, it is also not possible for an attacker to generate a false message.</a:t>
            </a:r>
          </a:p>
          <a:p>
            <a:pPr eaLnBrk="1" hangingPunct="1"/>
            <a:endParaRPr lang="en-US" alt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999BCB8-2ECD-467D-8DAB-BEBFC0E08C12}" type="slidenum">
              <a:rPr lang="en-AU" altLang="en-US"/>
              <a:pPr/>
              <a:t>6</a:t>
            </a:fld>
            <a:endParaRPr lang="en-AU"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altLang="en-US" dirty="0" smtClean="0">
                <a:latin typeface="Times New Roman" pitchFamily="18" charset="0"/>
              </a:rPr>
              <a:t>The purpose of a hash function is to produce a "fingerprint" of a file, message, or other block of data. To be useful for message authentication, a hash function H must have the properties listed here. The first three properties are requirements for the practical application of a hash function to message authentication. The fourth property is the one-way property: it is easy to generate a code given a message, but virtually impossible to generate a message given a code. This property is important if the authentication technique involves the use of a secret value (such as shown in Figure 2.5c). The fifth property guarantees that it is impossible to find an alternative message with the same hash value as a given message. This prevents forgery when an encrypted hash code is used (as in Figures 2.5a and b). A hash function that satisfies the first five properties in the preceding list is referred to as a weak hash function. If the sixth property is also satisfied, then it is referred to as a strong hash function. The sixth property protects against a sophisticated class of attack known as the </a:t>
            </a:r>
            <a:r>
              <a:rPr lang="en-US" altLang="en-US" dirty="0" smtClean="0">
                <a:solidFill>
                  <a:srgbClr val="FF0000"/>
                </a:solidFill>
                <a:latin typeface="Times New Roman" pitchFamily="18" charset="0"/>
              </a:rPr>
              <a:t>birthday attack (</a:t>
            </a:r>
            <a:r>
              <a:rPr lang="en-US" dirty="0" smtClean="0"/>
              <a:t>A birthday attack is </a:t>
            </a:r>
            <a:r>
              <a:rPr lang="en-US" b="1" dirty="0" smtClean="0"/>
              <a:t>a type of cryptographic attack that exploits the mathematics behind the birthday problem in probability theory</a:t>
            </a:r>
            <a:r>
              <a:rPr lang="en-US" dirty="0" smtClean="0"/>
              <a:t>. This attack can be used to abuse communication between two or more parties.</a:t>
            </a:r>
            <a:r>
              <a:rPr lang="en-US" altLang="en-US" dirty="0" smtClean="0">
                <a:solidFill>
                  <a:srgbClr val="FF0000"/>
                </a:solidFill>
                <a:latin typeface="Times New Roman" pitchFamily="18" charset="0"/>
              </a:rPr>
              <a:t>)</a:t>
            </a:r>
            <a:r>
              <a:rPr lang="en-US" altLang="en-US" dirty="0" smtClean="0">
                <a:latin typeface="Times New Roman" pitchFamily="18" charset="0"/>
              </a:rPr>
              <a:t>. In addition to providing authentication, a message digest also provides data integrity. It performs the same function as a frame check sequence: if any bits in the message are accidentally altered in transit, the message digest will be in error.</a:t>
            </a:r>
          </a:p>
          <a:p>
            <a:pPr eaLnBrk="1" hangingPunct="1"/>
            <a:endParaRPr lang="en-US" altLang="en-US" dirty="0" smtClean="0">
              <a:latin typeface="Times New Roman" pitchFamily="18" charset="0"/>
            </a:endParaRPr>
          </a:p>
        </p:txBody>
      </p:sp>
    </p:spTree>
    <p:extLst>
      <p:ext uri="{BB962C8B-B14F-4D97-AF65-F5344CB8AC3E}">
        <p14:creationId xmlns:p14="http://schemas.microsoft.com/office/powerpoint/2010/main" val="193329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from</a:t>
            </a:r>
            <a:r>
              <a:rPr lang="en-US" baseline="0" dirty="0" smtClean="0"/>
              <a:t> .</a:t>
            </a:r>
            <a:r>
              <a:rPr lang="en-US" dirty="0" smtClean="0"/>
              <a:t>Raj Jain Washington University in Saint Louis Saint Louis, MO 63130 </a:t>
            </a:r>
            <a:endParaRPr lang="en-US" dirty="0"/>
          </a:p>
        </p:txBody>
      </p:sp>
      <p:sp>
        <p:nvSpPr>
          <p:cNvPr id="4" name="Slide Number Placeholder 3"/>
          <p:cNvSpPr>
            <a:spLocks noGrp="1"/>
          </p:cNvSpPr>
          <p:nvPr>
            <p:ph type="sldNum" sz="quarter" idx="10"/>
          </p:nvPr>
        </p:nvSpPr>
        <p:spPr/>
        <p:txBody>
          <a:bodyPr/>
          <a:lstStyle/>
          <a:p>
            <a:fld id="{59A1018C-D6B6-4DE3-A58E-E41DE32F7924}" type="slidenum">
              <a:rPr lang="en-US" smtClean="0"/>
              <a:pPr/>
              <a:t>8</a:t>
            </a:fld>
            <a:endParaRPr lang="en-US"/>
          </a:p>
        </p:txBody>
      </p:sp>
    </p:spTree>
    <p:extLst>
      <p:ext uri="{BB962C8B-B14F-4D97-AF65-F5344CB8AC3E}">
        <p14:creationId xmlns:p14="http://schemas.microsoft.com/office/powerpoint/2010/main" val="77518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4FC98CA-B490-4D04-B68D-810CA3809464}" type="slidenum">
              <a:rPr lang="en-AU" altLang="en-US"/>
              <a:pPr/>
              <a:t>9</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en-US" dirty="0" smtClean="0">
                <a:latin typeface="Times New Roman" pitchFamily="18" charset="0"/>
              </a:rPr>
              <a:t>Figure 2.7b shown here illustrates another mode of operation of public-key cryptography, where a user encrypts data using his or her own private key. Anyone who knows the corresponding public key will then be able to decrypt the message. This is directed toward providing authentication and/or data integrity. If a user is able to successfully recover the plaintext from Bob’s </a:t>
            </a:r>
            <a:r>
              <a:rPr lang="en-US" altLang="en-US" dirty="0" err="1" smtClean="0">
                <a:latin typeface="Times New Roman" pitchFamily="18" charset="0"/>
              </a:rPr>
              <a:t>ciphertext</a:t>
            </a:r>
            <a:r>
              <a:rPr lang="en-US" altLang="en-US" dirty="0" smtClean="0">
                <a:latin typeface="Times New Roman" pitchFamily="18" charset="0"/>
              </a:rPr>
              <a:t> using Bob’s public key, this indicates that only Bob could have encrypted the plaintext, thus providing authentication. </a:t>
            </a:r>
          </a:p>
          <a:p>
            <a:pPr eaLnBrk="1" hangingPunct="1"/>
            <a:endParaRPr lang="en-US" altLang="en-US" smtClean="0">
              <a:latin typeface="Times New Roman" pitchFamily="18" charset="0"/>
            </a:endParaRPr>
          </a:p>
          <a:p>
            <a:pPr eaLnBrk="1" hangingPunct="1"/>
            <a:r>
              <a:rPr lang="en-US" altLang="en-US" smtClean="0">
                <a:latin typeface="Times New Roman" pitchFamily="18" charset="0"/>
              </a:rPr>
              <a:t>Further</a:t>
            </a:r>
            <a:r>
              <a:rPr lang="en-US" altLang="en-US" dirty="0" smtClean="0">
                <a:latin typeface="Times New Roman" pitchFamily="18" charset="0"/>
              </a:rPr>
              <a:t>, no one but Bob would be able to modify the plaintext because only Bob could encrypt the plaintext with Bob’s private key. This can be adapted to provide authentication or data integrity. Suppose that Bob wants to send a message to Alice and, although it is not important that the message be kept secret, he wants Alice to be certain that the message is indeed from him. In this case Bob could use his own private key to encrypt the message. Here the entire message is encrypted, which, although validating both author and contents, requires a great deal of storage and additional processing cost. A more efficient way of achieving the same results is to encrypt a small block of bits that is a function of the document. Such a block, called an authenticator, must have the property that it is infeasible to change the document without changing the authenticator. If the authenticator is encrypted with the sender's private key, it serves as a signature that verifies origin, content, and sequencing. A secure hash code such as SHA-1 can serve this function. It is important to emphasize that the digital signature does not provide confidentiality. That is, the message being sent is safe from alteration but not safe from eavesdropping.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E7424-1E0A-462E-A893-20357C67475F}" type="slidenum">
              <a:rPr lang="en-US"/>
              <a:pPr/>
              <a:t>10</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06357" y="4715907"/>
            <a:ext cx="4984962" cy="4467701"/>
          </a:xfrm>
        </p:spPr>
        <p:txBody>
          <a:bodyPr/>
          <a:lstStyle/>
          <a:p>
            <a:r>
              <a:rPr lang="en-US" dirty="0"/>
              <a:t>Cryptography Tools</a:t>
            </a:r>
          </a:p>
          <a:p>
            <a:r>
              <a:rPr lang="en-US" dirty="0"/>
              <a:t>Public Key Infrastructure (PKI)</a:t>
            </a:r>
            <a:r>
              <a:rPr lang="en-US" b="1" dirty="0"/>
              <a:t> </a:t>
            </a:r>
            <a:r>
              <a:rPr lang="en-US" dirty="0"/>
              <a:t>is an integrated system of software, encryption methodologies, protocols, legal agreements, and third-party services that enables users to communicate securely. </a:t>
            </a:r>
          </a:p>
          <a:p>
            <a:r>
              <a:rPr lang="en-US" dirty="0"/>
              <a:t>PKI systems are based on public key cryptosystems and include digital certificates and certificate authorities (CAs).</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D12648C3-F01C-41BB-BE8B-E2F0ED7E7577}" type="slidenum">
              <a:rPr lang="en-AU"/>
              <a:pPr/>
              <a:t>15</a:t>
            </a:fld>
            <a:endParaRPr lang="en-AU"/>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xfrm>
            <a:off x="679768" y="4715907"/>
            <a:ext cx="5438140" cy="4798642"/>
          </a:xfrm>
          <a:noFill/>
          <a:ln/>
        </p:spPr>
        <p:txBody>
          <a:bodyPr/>
          <a:lstStyle/>
          <a:p>
            <a:pPr eaLnBrk="1" hangingPunct="1"/>
            <a:r>
              <a:rPr lang="en-US" dirty="0" smtClean="0">
                <a:latin typeface="Arial" pitchFamily="34" charset="0"/>
                <a:cs typeface="Arial" pitchFamily="34" charset="0"/>
              </a:rPr>
              <a:t>RFC 2822 (Internet Security Glossary) defines public-key infrastructure (PKI) as the set of hardware, software, people, policies, and procedures needed to create, manage, store, distribute, and revoke digital certificates based on asymmetric cryptography. Its </a:t>
            </a:r>
            <a:r>
              <a:rPr lang="en-US" dirty="0" smtClean="0">
                <a:latin typeface="Arial" pitchFamily="34" charset="0"/>
                <a:cs typeface="Arial" pitchFamily="34" charset="0"/>
              </a:rPr>
              <a:t>principle </a:t>
            </a:r>
            <a:r>
              <a:rPr lang="en-US" dirty="0" smtClean="0">
                <a:latin typeface="Arial" pitchFamily="34" charset="0"/>
                <a:cs typeface="Arial" pitchFamily="34" charset="0"/>
              </a:rPr>
              <a:t>is to enable secure, convenient, and efficient acquisition of public keys. The IETF Public Key Infrastructure X.509 (PKIX) working group has setup a formal (and generic) model based on X.509 that is suitable for deploying a certificate-based architecture on the Internet.</a:t>
            </a:r>
          </a:p>
          <a:p>
            <a:pPr eaLnBrk="1" hangingPunct="1"/>
            <a:r>
              <a:rPr lang="en-US" dirty="0" smtClean="0">
                <a:latin typeface="Arial" pitchFamily="34" charset="0"/>
                <a:cs typeface="Arial" pitchFamily="34" charset="0"/>
              </a:rPr>
              <a:t>Stallings Figure 14.16 shows interrelationships among some key elements:</a:t>
            </a:r>
          </a:p>
          <a:p>
            <a:r>
              <a:rPr lang="en-US" dirty="0" smtClean="0">
                <a:latin typeface="Arial" pitchFamily="34" charset="0"/>
              </a:rPr>
              <a:t>• </a:t>
            </a:r>
            <a:r>
              <a:rPr lang="en-US" b="1" dirty="0" smtClean="0">
                <a:latin typeface="Arial" pitchFamily="34" charset="0"/>
              </a:rPr>
              <a:t>End entity</a:t>
            </a:r>
            <a:r>
              <a:rPr lang="en-US" dirty="0" smtClean="0">
                <a:latin typeface="Arial" pitchFamily="34" charset="0"/>
              </a:rPr>
              <a:t>: A generic term used to denote end users, devices (e.g., servers, routers), or any other entity that can be identified in the subject field of a public key certificate. End entities can consume and/or support PKI-related services.</a:t>
            </a:r>
          </a:p>
          <a:p>
            <a:r>
              <a:rPr lang="en-US" b="1" dirty="0" smtClean="0">
                <a:latin typeface="Arial" pitchFamily="34" charset="0"/>
              </a:rPr>
              <a:t>• Certification authority (CA): </a:t>
            </a:r>
            <a:r>
              <a:rPr lang="en-US" dirty="0" smtClean="0">
                <a:latin typeface="Arial" pitchFamily="34" charset="0"/>
              </a:rPr>
              <a:t>The issuer of certificates and (usually) certificate revocation lists (CRLs). It may also support a variety of administrative functions, although these are often delegated to Registration Authorities.</a:t>
            </a:r>
          </a:p>
          <a:p>
            <a:r>
              <a:rPr lang="en-US" dirty="0" smtClean="0">
                <a:latin typeface="Arial" pitchFamily="34" charset="0"/>
              </a:rPr>
              <a:t>• </a:t>
            </a:r>
            <a:r>
              <a:rPr lang="en-US" b="1" dirty="0" smtClean="0">
                <a:latin typeface="Arial" pitchFamily="34" charset="0"/>
              </a:rPr>
              <a:t>Registration authority (RA): </a:t>
            </a:r>
            <a:r>
              <a:rPr lang="en-US" dirty="0" smtClean="0">
                <a:latin typeface="Arial" pitchFamily="34" charset="0"/>
              </a:rPr>
              <a:t>An optional component that can assume a number of administrative functions from the CA. The RA is often associated with the End Entity registration process, but can assist in a number of other areas as well.</a:t>
            </a:r>
          </a:p>
          <a:p>
            <a:r>
              <a:rPr lang="en-US" b="1" dirty="0" smtClean="0">
                <a:latin typeface="Arial" pitchFamily="34" charset="0"/>
              </a:rPr>
              <a:t>• CRL (</a:t>
            </a:r>
            <a:r>
              <a:rPr lang="en-US" i="1" dirty="0" smtClean="0"/>
              <a:t>certificate revocation list</a:t>
            </a:r>
            <a:r>
              <a:rPr lang="en-US" b="1" dirty="0" smtClean="0">
                <a:latin typeface="Arial" pitchFamily="34" charset="0"/>
              </a:rPr>
              <a:t>) issuer</a:t>
            </a:r>
            <a:r>
              <a:rPr lang="en-US" dirty="0" smtClean="0">
                <a:latin typeface="Arial" pitchFamily="34" charset="0"/>
              </a:rPr>
              <a:t>: An optional component that a CA can delegate to publish CRLs.</a:t>
            </a:r>
          </a:p>
          <a:p>
            <a:r>
              <a:rPr lang="en-US" dirty="0" smtClean="0">
                <a:latin typeface="Arial" pitchFamily="34" charset="0"/>
              </a:rPr>
              <a:t>• </a:t>
            </a:r>
            <a:r>
              <a:rPr lang="en-US" b="1" dirty="0" smtClean="0">
                <a:latin typeface="Arial" pitchFamily="34" charset="0"/>
              </a:rPr>
              <a:t>Repository</a:t>
            </a:r>
            <a:r>
              <a:rPr lang="en-US" dirty="0" smtClean="0">
                <a:latin typeface="Arial" pitchFamily="34" charset="0"/>
              </a:rPr>
              <a:t>: A generic term used to denote any method for storing certificates and CRLs so that they can be retrieved by End Entities.</a:t>
            </a:r>
          </a:p>
          <a:p>
            <a:pPr eaLnBrk="1" hangingPunct="1"/>
            <a:endParaRPr lang="en-AU"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70756" y="69756"/>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5/16/2022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8176" y="1449304"/>
            <a:ext cx="9773332"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8176" y="2976649"/>
            <a:ext cx="9773332"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95300" y="1505931"/>
            <a:ext cx="89154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2"/>
            <a:ext cx="217932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90600" y="274641"/>
            <a:ext cx="60261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90600" y="1447800"/>
            <a:ext cx="84201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70756" y="69756"/>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82506" y="952501"/>
            <a:ext cx="84201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5/16/2022</a:t>
            </a:fld>
            <a:endParaRPr lang="en-US"/>
          </a:p>
        </p:txBody>
      </p:sp>
      <p:sp>
        <p:nvSpPr>
          <p:cNvPr id="5" name="Footer Placeholder 4"/>
          <p:cNvSpPr>
            <a:spLocks noGrp="1"/>
          </p:cNvSpPr>
          <p:nvPr>
            <p:ph type="ftr" sz="quarter" idx="11"/>
          </p:nvPr>
        </p:nvSpPr>
        <p:spPr>
          <a:xfrm>
            <a:off x="866775" y="6172200"/>
            <a:ext cx="4333875" cy="457200"/>
          </a:xfrm>
        </p:spPr>
        <p:txBody>
          <a:bodyPr/>
          <a:lstStyle/>
          <a:p>
            <a:endParaRPr kumimoji="0" lang="en-US" dirty="0"/>
          </a:p>
        </p:txBody>
      </p:sp>
      <p:sp>
        <p:nvSpPr>
          <p:cNvPr id="7" name="Rectangle 6"/>
          <p:cNvSpPr/>
          <p:nvPr/>
        </p:nvSpPr>
        <p:spPr>
          <a:xfrm flipV="1">
            <a:off x="75197" y="2376830"/>
            <a:ext cx="9764641"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74909" y="2341476"/>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3999" y="2468880"/>
            <a:ext cx="9765839"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58496" y="6208776"/>
            <a:ext cx="4953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5/16/2022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5/16/2022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5/16/2022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5/16/2022</a:t>
            </a:fld>
            <a:endParaRPr lang="en-US"/>
          </a:p>
        </p:txBody>
      </p:sp>
      <p:sp>
        <p:nvSpPr>
          <p:cNvPr id="6" name="Footer Placeholder 5"/>
          <p:cNvSpPr>
            <a:spLocks noGrp="1"/>
          </p:cNvSpPr>
          <p:nvPr>
            <p:ph type="ftr" sz="quarter" idx="11"/>
          </p:nvPr>
        </p:nvSpPr>
        <p:spPr>
          <a:xfrm>
            <a:off x="990600" y="6172200"/>
            <a:ext cx="4210050" cy="457200"/>
          </a:xfrm>
        </p:spPr>
        <p:txBody>
          <a:bodyPr/>
          <a:lstStyle/>
          <a:p>
            <a:endParaRPr kumimoji="0" lang="en-US" dirty="0"/>
          </a:p>
        </p:txBody>
      </p:sp>
      <p:sp>
        <p:nvSpPr>
          <p:cNvPr id="7" name="Slide Number Placeholder 6"/>
          <p:cNvSpPr>
            <a:spLocks noGrp="1"/>
          </p:cNvSpPr>
          <p:nvPr>
            <p:ph type="sldNum" sz="quarter" idx="12"/>
          </p:nvPr>
        </p:nvSpPr>
        <p:spPr>
          <a:xfrm>
            <a:off x="158496" y="6208776"/>
            <a:ext cx="4953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73999" y="4683555"/>
            <a:ext cx="975741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74218" y="4650475"/>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74220" y="4773225"/>
            <a:ext cx="9757190"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74001" y="66676"/>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686550" y="6191250"/>
            <a:ext cx="2682875"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5/16/2022</a:t>
            </a:fld>
            <a:endParaRPr lang="en-US" sz="1400" dirty="0">
              <a:solidFill>
                <a:schemeClr val="tx2"/>
              </a:solidFill>
            </a:endParaRPr>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01"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pgpi.org/doc/pgpintr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Lecture 8</a:t>
            </a:r>
            <a:endParaRPr lang="en-US" dirty="0"/>
          </a:p>
        </p:txBody>
      </p:sp>
      <p:sp>
        <p:nvSpPr>
          <p:cNvPr id="2" name="Title 1"/>
          <p:cNvSpPr>
            <a:spLocks noGrp="1"/>
          </p:cNvSpPr>
          <p:nvPr>
            <p:ph type="ctrTitle"/>
          </p:nvPr>
        </p:nvSpPr>
        <p:spPr/>
        <p:txBody>
          <a:bodyPr/>
          <a:lstStyle/>
          <a:p>
            <a:r>
              <a:rPr lang="en-US" dirty="0" smtClean="0"/>
              <a:t>Cryptographic Tools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Public Key Infrastructure (PKI)</a:t>
            </a:r>
            <a:endParaRPr lang="en-US" dirty="0"/>
          </a:p>
        </p:txBody>
      </p:sp>
      <p:sp>
        <p:nvSpPr>
          <p:cNvPr id="35843" name="Rectangle 3"/>
          <p:cNvSpPr>
            <a:spLocks noGrp="1" noChangeArrowheads="1"/>
          </p:cNvSpPr>
          <p:nvPr>
            <p:ph type="body" idx="1"/>
          </p:nvPr>
        </p:nvSpPr>
        <p:spPr>
          <a:xfrm>
            <a:off x="495300" y="1866900"/>
            <a:ext cx="8915400" cy="4259263"/>
          </a:xfrm>
        </p:spPr>
        <p:txBody>
          <a:bodyPr/>
          <a:lstStyle/>
          <a:p>
            <a:pPr>
              <a:spcBef>
                <a:spcPct val="50000"/>
              </a:spcBef>
            </a:pPr>
            <a:r>
              <a:rPr lang="en-US" sz="2800" dirty="0"/>
              <a:t>Public Key Infrastructure (PKI)</a:t>
            </a:r>
            <a:r>
              <a:rPr lang="en-US" sz="2800" b="1" dirty="0"/>
              <a:t>: </a:t>
            </a:r>
            <a:r>
              <a:rPr lang="en-US" sz="2800" dirty="0"/>
              <a:t>integrated system of software, encryption methodologies, protocols, legal agreements, and third-party services enabling users to communicate securely</a:t>
            </a:r>
          </a:p>
          <a:p>
            <a:pPr>
              <a:spcBef>
                <a:spcPct val="50000"/>
              </a:spcBef>
            </a:pPr>
            <a:r>
              <a:rPr lang="en-US" sz="2800" dirty="0"/>
              <a:t>PKI systems based on public key cryptosystems; include digital certificates and certificate authorities (CAs)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0" y="274638"/>
            <a:ext cx="9105900" cy="6278562"/>
          </a:xfrm>
        </p:spPr>
      </p:pic>
    </p:spTree>
    <p:extLst>
      <p:ext uri="{BB962C8B-B14F-4D97-AF65-F5344CB8AC3E}">
        <p14:creationId xmlns:p14="http://schemas.microsoft.com/office/powerpoint/2010/main" val="1502350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1000" y="352301"/>
            <a:ext cx="8686800" cy="6124699"/>
          </a:xfrm>
          <a:prstGeom prst="rect">
            <a:avLst/>
          </a:prstGeom>
        </p:spPr>
      </p:pic>
    </p:spTree>
    <p:extLst>
      <p:ext uri="{BB962C8B-B14F-4D97-AF65-F5344CB8AC3E}">
        <p14:creationId xmlns:p14="http://schemas.microsoft.com/office/powerpoint/2010/main" val="3511872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457200"/>
            <a:ext cx="9296400" cy="6095999"/>
          </a:xfrm>
          <a:prstGeom prst="rect">
            <a:avLst/>
          </a:prstGeom>
        </p:spPr>
      </p:pic>
    </p:spTree>
    <p:extLst>
      <p:ext uri="{BB962C8B-B14F-4D97-AF65-F5344CB8AC3E}">
        <p14:creationId xmlns:p14="http://schemas.microsoft.com/office/powerpoint/2010/main" val="2138796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9067800" cy="6412190"/>
          </a:xfrm>
          <a:prstGeom prst="rect">
            <a:avLst/>
          </a:prstGeom>
        </p:spPr>
      </p:pic>
    </p:spTree>
    <p:extLst>
      <p:ext uri="{BB962C8B-B14F-4D97-AF65-F5344CB8AC3E}">
        <p14:creationId xmlns:p14="http://schemas.microsoft.com/office/powerpoint/2010/main" val="2588633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AU">
                <a:ea typeface="+mj-ea"/>
                <a:cs typeface="+mj-cs"/>
              </a:rPr>
              <a:t>Public Key Infrastructure</a:t>
            </a:r>
          </a:p>
        </p:txBody>
      </p:sp>
      <p:pic>
        <p:nvPicPr>
          <p:cNvPr id="79875" name="Picture 5" descr="&#10;Ch14. PKI.pdf                                                  002F6F4DMacintosh HD                   B83AE914:"/>
          <p:cNvPicPr>
            <a:picLocks noChangeAspect="1" noChangeArrowheads="1"/>
          </p:cNvPicPr>
          <p:nvPr/>
        </p:nvPicPr>
        <p:blipFill>
          <a:blip r:embed="rId3" cstate="print"/>
          <a:srcRect t="25056" b="25056"/>
          <a:stretch>
            <a:fillRect/>
          </a:stretch>
        </p:blipFill>
        <p:spPr bwMode="auto">
          <a:xfrm>
            <a:off x="742950" y="1447800"/>
            <a:ext cx="8420100" cy="501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95300" y="152401"/>
            <a:ext cx="8915400" cy="1139825"/>
          </a:xfrm>
        </p:spPr>
        <p:txBody>
          <a:bodyPr/>
          <a:lstStyle/>
          <a:p>
            <a:pPr>
              <a:defRPr/>
            </a:pPr>
            <a:r>
              <a:rPr lang="en-US" dirty="0">
                <a:ea typeface="ＭＳ Ｐゴシック" pitchFamily="-107" charset="-128"/>
              </a:rPr>
              <a:t>PKIX Management</a:t>
            </a:r>
          </a:p>
        </p:txBody>
      </p:sp>
      <p:sp>
        <p:nvSpPr>
          <p:cNvPr id="258051" name="Rectangle 3"/>
          <p:cNvSpPr>
            <a:spLocks noGrp="1" noChangeArrowheads="1"/>
          </p:cNvSpPr>
          <p:nvPr>
            <p:ph type="body" idx="1"/>
          </p:nvPr>
        </p:nvSpPr>
        <p:spPr>
          <a:xfrm>
            <a:off x="495300" y="1447800"/>
            <a:ext cx="8915400" cy="4876800"/>
          </a:xfrm>
        </p:spPr>
        <p:txBody>
          <a:bodyPr/>
          <a:lstStyle/>
          <a:p>
            <a:pPr>
              <a:buFont typeface="Wingdings" pitchFamily="-107" charset="2"/>
              <a:buChar char="Ø"/>
              <a:defRPr/>
            </a:pPr>
            <a:r>
              <a:rPr lang="en-US" dirty="0">
                <a:ea typeface="ＭＳ Ｐゴシック" pitchFamily="-107" charset="-128"/>
              </a:rPr>
              <a:t>functions:</a:t>
            </a:r>
          </a:p>
          <a:p>
            <a:pPr lvl="1">
              <a:buFont typeface="Wingdings" pitchFamily="-107" charset="2"/>
              <a:buChar char="l"/>
              <a:defRPr/>
            </a:pPr>
            <a:r>
              <a:rPr lang="en-US" dirty="0">
                <a:ea typeface="ＭＳ Ｐゴシック" pitchFamily="-107" charset="-128"/>
              </a:rPr>
              <a:t>registration</a:t>
            </a:r>
          </a:p>
          <a:p>
            <a:pPr lvl="1">
              <a:buFont typeface="Wingdings" pitchFamily="-107" charset="2"/>
              <a:buChar char="l"/>
              <a:defRPr/>
            </a:pPr>
            <a:r>
              <a:rPr lang="en-US" dirty="0">
                <a:ea typeface="ＭＳ Ｐゴシック" pitchFamily="-107" charset="-128"/>
              </a:rPr>
              <a:t>initialization</a:t>
            </a:r>
          </a:p>
          <a:p>
            <a:pPr lvl="1">
              <a:buFont typeface="Wingdings" pitchFamily="-107" charset="2"/>
              <a:buChar char="l"/>
              <a:defRPr/>
            </a:pPr>
            <a:r>
              <a:rPr lang="en-US" dirty="0">
                <a:ea typeface="ＭＳ Ｐゴシック" pitchFamily="-107" charset="-128"/>
              </a:rPr>
              <a:t>certification</a:t>
            </a:r>
          </a:p>
          <a:p>
            <a:pPr lvl="1">
              <a:buFont typeface="Wingdings" pitchFamily="-107" charset="2"/>
              <a:buChar char="l"/>
              <a:defRPr/>
            </a:pPr>
            <a:r>
              <a:rPr lang="en-US" dirty="0">
                <a:ea typeface="ＭＳ Ｐゴシック" pitchFamily="-107" charset="-128"/>
              </a:rPr>
              <a:t>key pair recovery</a:t>
            </a:r>
          </a:p>
          <a:p>
            <a:pPr lvl="1">
              <a:buFont typeface="Wingdings" pitchFamily="-107" charset="2"/>
              <a:buChar char="l"/>
              <a:defRPr/>
            </a:pPr>
            <a:r>
              <a:rPr lang="en-US" dirty="0">
                <a:ea typeface="ＭＳ Ｐゴシック" pitchFamily="-107" charset="-128"/>
              </a:rPr>
              <a:t>key pair update</a:t>
            </a:r>
          </a:p>
          <a:p>
            <a:pPr lvl="1">
              <a:buFont typeface="Wingdings" pitchFamily="-107" charset="2"/>
              <a:buChar char="l"/>
              <a:defRPr/>
            </a:pPr>
            <a:r>
              <a:rPr lang="en-US" dirty="0">
                <a:ea typeface="ＭＳ Ｐゴシック" pitchFamily="-107" charset="-128"/>
              </a:rPr>
              <a:t>revocation request</a:t>
            </a:r>
          </a:p>
          <a:p>
            <a:pPr lvl="1">
              <a:buFont typeface="Wingdings" pitchFamily="-107" charset="2"/>
              <a:buChar char="l"/>
              <a:defRPr/>
            </a:pPr>
            <a:r>
              <a:rPr lang="en-US" dirty="0">
                <a:ea typeface="ＭＳ Ｐゴシック" pitchFamily="-107" charset="-128"/>
              </a:rPr>
              <a:t>cross certification</a:t>
            </a:r>
          </a:p>
          <a:p>
            <a:pPr>
              <a:buFont typeface="Wingdings" pitchFamily="-107" charset="2"/>
              <a:buChar char="Ø"/>
              <a:defRPr/>
            </a:pPr>
            <a:r>
              <a:rPr lang="en-US" dirty="0">
                <a:ea typeface="ＭＳ Ｐゴシック" pitchFamily="-107" charset="-128"/>
              </a:rPr>
              <a:t>protocols</a:t>
            </a:r>
            <a:r>
              <a:rPr lang="en-US" dirty="0" smtClean="0">
                <a:ea typeface="ＭＳ Ｐゴシック" pitchFamily="-107" charset="-128"/>
              </a:rPr>
              <a:t>:</a:t>
            </a:r>
          </a:p>
          <a:p>
            <a:pPr lvl="1">
              <a:buFont typeface="Wingdings" pitchFamily="-107" charset="2"/>
              <a:buChar char="Ø"/>
              <a:defRPr/>
            </a:pPr>
            <a:r>
              <a:rPr lang="en-US" dirty="0" smtClean="0">
                <a:ea typeface="ＭＳ Ｐゴシック" pitchFamily="-107" charset="-128"/>
              </a:rPr>
              <a:t> CMP(</a:t>
            </a:r>
            <a:r>
              <a:rPr lang="en-US" dirty="0" smtClean="0">
                <a:latin typeface="Arial" pitchFamily="34" charset="0"/>
                <a:cs typeface="Arial" pitchFamily="34" charset="0"/>
              </a:rPr>
              <a:t>certificate management protocols </a:t>
            </a:r>
            <a:r>
              <a:rPr lang="en-US" dirty="0" smtClean="0">
                <a:ea typeface="ＭＳ Ｐゴシック" pitchFamily="-107" charset="-128"/>
              </a:rPr>
              <a:t>),</a:t>
            </a:r>
          </a:p>
          <a:p>
            <a:pPr lvl="1">
              <a:buFont typeface="Wingdings" pitchFamily="-107" charset="2"/>
              <a:buChar char="Ø"/>
              <a:defRPr/>
            </a:pPr>
            <a:r>
              <a:rPr lang="en-US" dirty="0" smtClean="0">
                <a:ea typeface="ＭＳ Ｐゴシック" pitchFamily="-107" charset="-128"/>
              </a:rPr>
              <a:t> CMC(</a:t>
            </a:r>
            <a:r>
              <a:rPr lang="en-US" dirty="0" smtClean="0">
                <a:latin typeface="Arial" pitchFamily="34" charset="0"/>
                <a:cs typeface="Arial" pitchFamily="34" charset="0"/>
              </a:rPr>
              <a:t>certificate management messages </a:t>
            </a:r>
            <a:r>
              <a:rPr lang="en-US" dirty="0" smtClean="0">
                <a:ea typeface="ＭＳ Ｐゴシック" pitchFamily="-107" charset="-128"/>
              </a:rPr>
              <a:t>)</a:t>
            </a:r>
            <a:endParaRPr lang="en-US" dirty="0">
              <a:ea typeface="ＭＳ Ｐゴシック" pitchFamily="-107"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1026"/>
          <p:cNvSpPr>
            <a:spLocks noGrp="1" noChangeArrowheads="1"/>
          </p:cNvSpPr>
          <p:nvPr>
            <p:ph type="title"/>
          </p:nvPr>
        </p:nvSpPr>
        <p:spPr/>
        <p:txBody>
          <a:bodyPr/>
          <a:lstStyle/>
          <a:p>
            <a:r>
              <a:rPr lang="en-US" dirty="0" smtClean="0"/>
              <a:t>PKI </a:t>
            </a:r>
            <a:r>
              <a:rPr lang="en-US" dirty="0"/>
              <a:t>services</a:t>
            </a:r>
          </a:p>
        </p:txBody>
      </p:sp>
      <p:sp>
        <p:nvSpPr>
          <p:cNvPr id="326659" name="Rectangle 1027"/>
          <p:cNvSpPr>
            <a:spLocks noGrp="1" noChangeArrowheads="1"/>
          </p:cNvSpPr>
          <p:nvPr>
            <p:ph type="body" idx="1"/>
          </p:nvPr>
        </p:nvSpPr>
        <p:spPr/>
        <p:txBody>
          <a:bodyPr>
            <a:normAutofit/>
          </a:bodyPr>
          <a:lstStyle/>
          <a:p>
            <a:pPr>
              <a:lnSpc>
                <a:spcPct val="90000"/>
              </a:lnSpc>
              <a:buNone/>
            </a:pPr>
            <a:r>
              <a:rPr lang="en-US" sz="2000" dirty="0" smtClean="0"/>
              <a:t>PKI protects information assets in several ways: </a:t>
            </a:r>
            <a:endParaRPr lang="en-US" sz="2000" dirty="0" smtClean="0">
              <a:solidFill>
                <a:srgbClr val="FF0000"/>
              </a:solidFill>
            </a:endParaRPr>
          </a:p>
          <a:p>
            <a:pPr>
              <a:lnSpc>
                <a:spcPct val="90000"/>
              </a:lnSpc>
            </a:pPr>
            <a:r>
              <a:rPr lang="en-US" sz="2000" b="1" dirty="0" smtClean="0"/>
              <a:t>Authentication </a:t>
            </a:r>
            <a:r>
              <a:rPr lang="en-US" sz="2000" b="1" dirty="0">
                <a:latin typeface="Arial"/>
              </a:rPr>
              <a:t>–</a:t>
            </a:r>
            <a:r>
              <a:rPr lang="en-US" sz="2000" b="1" dirty="0"/>
              <a:t> Digital Certificate</a:t>
            </a:r>
          </a:p>
          <a:p>
            <a:pPr lvl="1">
              <a:lnSpc>
                <a:spcPct val="90000"/>
              </a:lnSpc>
            </a:pPr>
            <a:r>
              <a:rPr lang="en-US" sz="2000" dirty="0"/>
              <a:t>To identify a user who claim who he/she is, in order to access the resource.</a:t>
            </a:r>
          </a:p>
          <a:p>
            <a:pPr>
              <a:lnSpc>
                <a:spcPct val="90000"/>
              </a:lnSpc>
            </a:pPr>
            <a:r>
              <a:rPr lang="en-US" sz="2000" b="1" dirty="0"/>
              <a:t>Non-repudiation </a:t>
            </a:r>
            <a:r>
              <a:rPr lang="en-US" sz="2000" b="1" dirty="0">
                <a:latin typeface="Arial"/>
              </a:rPr>
              <a:t>–</a:t>
            </a:r>
            <a:r>
              <a:rPr lang="en-US" sz="2000" b="1" dirty="0"/>
              <a:t> Digital Signature</a:t>
            </a:r>
          </a:p>
          <a:p>
            <a:pPr lvl="1">
              <a:lnSpc>
                <a:spcPct val="90000"/>
              </a:lnSpc>
            </a:pPr>
            <a:r>
              <a:rPr lang="en-US" sz="2000" dirty="0"/>
              <a:t>To make the user becomes unable to deny that he/she has sent the message, signed the document or participated in a transaction.</a:t>
            </a:r>
          </a:p>
          <a:p>
            <a:pPr>
              <a:lnSpc>
                <a:spcPct val="90000"/>
              </a:lnSpc>
            </a:pPr>
            <a:r>
              <a:rPr lang="en-US" sz="2000" b="1" dirty="0"/>
              <a:t>Confidentiality - Encryption</a:t>
            </a:r>
          </a:p>
          <a:p>
            <a:pPr lvl="1">
              <a:lnSpc>
                <a:spcPct val="90000"/>
              </a:lnSpc>
            </a:pPr>
            <a:r>
              <a:rPr lang="en-US" sz="2000" dirty="0"/>
              <a:t>To make the transaction secure, no one else is able to read/retrieve the ongoing transaction unless the communicating parties.</a:t>
            </a:r>
          </a:p>
          <a:p>
            <a:pPr>
              <a:lnSpc>
                <a:spcPct val="90000"/>
              </a:lnSpc>
            </a:pPr>
            <a:r>
              <a:rPr lang="en-US" sz="2000" b="1" dirty="0"/>
              <a:t>Integrity - Encryption</a:t>
            </a:r>
          </a:p>
          <a:p>
            <a:pPr lvl="1">
              <a:lnSpc>
                <a:spcPct val="90000"/>
              </a:lnSpc>
            </a:pPr>
            <a:r>
              <a:rPr lang="en-US" sz="2000" dirty="0"/>
              <a:t>To ensure the information </a:t>
            </a:r>
            <a:r>
              <a:rPr lang="en-US" sz="1800" dirty="0"/>
              <a:t>has not been tampered during transmission</a:t>
            </a:r>
            <a:r>
              <a:rPr lang="en-US" sz="1800" dirty="0" smtClean="0"/>
              <a:t>.</a:t>
            </a:r>
          </a:p>
          <a:p>
            <a:pPr>
              <a:lnSpc>
                <a:spcPct val="90000"/>
              </a:lnSpc>
            </a:pPr>
            <a:r>
              <a:rPr lang="en-US" sz="2000" b="1" dirty="0" smtClean="0"/>
              <a:t>Authorization. Digital certificates </a:t>
            </a:r>
            <a:r>
              <a:rPr lang="en-US" sz="2000" dirty="0" smtClean="0"/>
              <a:t>issued in a PKI environment can replace user IDs and passwords, enhance security, and reduce some of the overhead required for authorization processes and controlling access privileges</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Digital Signatures</a:t>
            </a:r>
          </a:p>
        </p:txBody>
      </p:sp>
      <p:sp>
        <p:nvSpPr>
          <p:cNvPr id="39939" name="Rectangle 3"/>
          <p:cNvSpPr>
            <a:spLocks noGrp="1" noChangeArrowheads="1"/>
          </p:cNvSpPr>
          <p:nvPr>
            <p:ph type="body" idx="1"/>
          </p:nvPr>
        </p:nvSpPr>
        <p:spPr>
          <a:xfrm>
            <a:off x="495300" y="1866900"/>
            <a:ext cx="8915400" cy="4259263"/>
          </a:xfrm>
        </p:spPr>
        <p:txBody>
          <a:bodyPr/>
          <a:lstStyle/>
          <a:p>
            <a:pPr>
              <a:spcBef>
                <a:spcPct val="50000"/>
              </a:spcBef>
            </a:pPr>
            <a:r>
              <a:rPr lang="en-US" sz="2800" dirty="0"/>
              <a:t>Encrypted messages that can be mathematically proven to be authentic</a:t>
            </a:r>
          </a:p>
          <a:p>
            <a:pPr>
              <a:spcBef>
                <a:spcPct val="50000"/>
              </a:spcBef>
            </a:pPr>
            <a:r>
              <a:rPr lang="en-US" sz="2800" dirty="0"/>
              <a:t>Created in response to rising need to verify information transferred using electronic systems</a:t>
            </a:r>
          </a:p>
          <a:p>
            <a:pPr>
              <a:spcBef>
                <a:spcPct val="50000"/>
              </a:spcBef>
            </a:pPr>
            <a:r>
              <a:rPr lang="en-US" sz="2800" dirty="0"/>
              <a:t>Asymmetric encryption processes used to create digital signatures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a:t>All copyrights reserved by C.C. Cheung 2003.</a:t>
            </a:r>
          </a:p>
        </p:txBody>
      </p:sp>
      <p:sp>
        <p:nvSpPr>
          <p:cNvPr id="288770" name="Rectangle 2"/>
          <p:cNvSpPr>
            <a:spLocks noGrp="1" noChangeArrowheads="1"/>
          </p:cNvSpPr>
          <p:nvPr>
            <p:ph type="title"/>
          </p:nvPr>
        </p:nvSpPr>
        <p:spPr/>
        <p:txBody>
          <a:bodyPr/>
          <a:lstStyle/>
          <a:p>
            <a:r>
              <a:rPr lang="en-US"/>
              <a:t>Digital Signature</a:t>
            </a:r>
          </a:p>
        </p:txBody>
      </p:sp>
      <p:sp>
        <p:nvSpPr>
          <p:cNvPr id="288771" name="Rectangle 3"/>
          <p:cNvSpPr>
            <a:spLocks noGrp="1" noChangeArrowheads="1"/>
          </p:cNvSpPr>
          <p:nvPr>
            <p:ph type="body" idx="1"/>
          </p:nvPr>
        </p:nvSpPr>
        <p:spPr/>
        <p:txBody>
          <a:bodyPr/>
          <a:lstStyle/>
          <a:p>
            <a:r>
              <a:rPr lang="en-US"/>
              <a:t>Digital signature can be used in all electronic communications</a:t>
            </a:r>
          </a:p>
          <a:p>
            <a:pPr lvl="1"/>
            <a:r>
              <a:rPr lang="en-US"/>
              <a:t>Web, e-mail, e-commerce</a:t>
            </a:r>
          </a:p>
          <a:p>
            <a:r>
              <a:rPr lang="en-US"/>
              <a:t>It is an electronic stamp or seal that append to the document.</a:t>
            </a:r>
          </a:p>
          <a:p>
            <a:r>
              <a:rPr lang="en-US"/>
              <a:t>Ensure the document being unchanged during transmission.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Message Authentication</a:t>
            </a:r>
          </a:p>
        </p:txBody>
      </p:sp>
      <p:sp>
        <p:nvSpPr>
          <p:cNvPr id="22531" name="Rectangle 3"/>
          <p:cNvSpPr>
            <a:spLocks noGrp="1" noChangeArrowheads="1"/>
          </p:cNvSpPr>
          <p:nvPr>
            <p:ph type="body" idx="1"/>
          </p:nvPr>
        </p:nvSpPr>
        <p:spPr>
          <a:xfrm>
            <a:off x="495300" y="1676400"/>
            <a:ext cx="9163050" cy="4876800"/>
          </a:xfrm>
        </p:spPr>
        <p:txBody>
          <a:bodyPr/>
          <a:lstStyle/>
          <a:p>
            <a:pPr eaLnBrk="1" hangingPunct="1">
              <a:lnSpc>
                <a:spcPct val="90000"/>
              </a:lnSpc>
            </a:pPr>
            <a:r>
              <a:rPr lang="en-US" altLang="en-US" dirty="0" smtClean="0"/>
              <a:t>protects against </a:t>
            </a:r>
            <a:r>
              <a:rPr lang="en-US" altLang="en-US" dirty="0" smtClean="0"/>
              <a:t>attacks</a:t>
            </a:r>
            <a:endParaRPr lang="en-US" altLang="en-US" dirty="0" smtClean="0"/>
          </a:p>
          <a:p>
            <a:pPr eaLnBrk="1" hangingPunct="1">
              <a:lnSpc>
                <a:spcPct val="90000"/>
              </a:lnSpc>
            </a:pPr>
            <a:r>
              <a:rPr lang="en-US" altLang="en-US" dirty="0" smtClean="0"/>
              <a:t>verifies received message is authentic</a:t>
            </a:r>
          </a:p>
          <a:p>
            <a:pPr lvl="1" eaLnBrk="1" hangingPunct="1">
              <a:lnSpc>
                <a:spcPct val="90000"/>
              </a:lnSpc>
            </a:pPr>
            <a:r>
              <a:rPr lang="en-US" altLang="en-US" dirty="0" smtClean="0"/>
              <a:t>contents unaltered</a:t>
            </a:r>
          </a:p>
          <a:p>
            <a:pPr lvl="1" eaLnBrk="1" hangingPunct="1">
              <a:lnSpc>
                <a:spcPct val="90000"/>
              </a:lnSpc>
            </a:pPr>
            <a:r>
              <a:rPr lang="en-US" altLang="en-US" dirty="0" smtClean="0"/>
              <a:t>from authentic source</a:t>
            </a:r>
          </a:p>
          <a:p>
            <a:pPr lvl="1" eaLnBrk="1" hangingPunct="1">
              <a:lnSpc>
                <a:spcPct val="90000"/>
              </a:lnSpc>
            </a:pPr>
            <a:r>
              <a:rPr lang="en-US" altLang="en-US" dirty="0" smtClean="0"/>
              <a:t>timely and in correct sequence</a:t>
            </a:r>
          </a:p>
          <a:p>
            <a:pPr eaLnBrk="1" hangingPunct="1">
              <a:lnSpc>
                <a:spcPct val="90000"/>
              </a:lnSpc>
            </a:pPr>
            <a:r>
              <a:rPr lang="en-US" altLang="en-US" dirty="0" smtClean="0"/>
              <a:t>can use conventional encryption</a:t>
            </a:r>
          </a:p>
          <a:p>
            <a:pPr lvl="1" eaLnBrk="1" hangingPunct="1">
              <a:lnSpc>
                <a:spcPct val="90000"/>
              </a:lnSpc>
            </a:pPr>
            <a:r>
              <a:rPr lang="en-US" altLang="en-US" dirty="0" smtClean="0"/>
              <a:t>only sender &amp; receiver have key needed</a:t>
            </a:r>
          </a:p>
          <a:p>
            <a:pPr eaLnBrk="1" hangingPunct="1">
              <a:lnSpc>
                <a:spcPct val="90000"/>
              </a:lnSpc>
            </a:pPr>
            <a:r>
              <a:rPr lang="en-US" altLang="en-US" dirty="0" smtClean="0"/>
              <a:t>or separate authentication mechanisms</a:t>
            </a:r>
          </a:p>
          <a:p>
            <a:pPr lvl="1" eaLnBrk="1" hangingPunct="1">
              <a:lnSpc>
                <a:spcPct val="90000"/>
              </a:lnSpc>
            </a:pPr>
            <a:r>
              <a:rPr lang="en-US" altLang="en-US" dirty="0" smtClean="0"/>
              <a:t>append authentication tag to </a:t>
            </a:r>
            <a:r>
              <a:rPr lang="en-US" altLang="en-US" dirty="0" err="1" smtClean="0"/>
              <a:t>cleartext</a:t>
            </a:r>
            <a:r>
              <a:rPr lang="en-US" altLang="en-US" dirty="0" smtClean="0"/>
              <a:t> message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zh-TW"/>
              <a:t>All copyrights reserved by C.C. Cheung 2003.</a:t>
            </a:r>
          </a:p>
        </p:txBody>
      </p:sp>
      <p:sp>
        <p:nvSpPr>
          <p:cNvPr id="318466" name="Rectangle 2"/>
          <p:cNvSpPr>
            <a:spLocks noGrp="1" noChangeArrowheads="1"/>
          </p:cNvSpPr>
          <p:nvPr>
            <p:ph type="title"/>
          </p:nvPr>
        </p:nvSpPr>
        <p:spPr/>
        <p:txBody>
          <a:bodyPr/>
          <a:lstStyle/>
          <a:p>
            <a:r>
              <a:rPr lang="en-US"/>
              <a:t>How digital Signature works?</a:t>
            </a:r>
          </a:p>
        </p:txBody>
      </p:sp>
      <p:pic>
        <p:nvPicPr>
          <p:cNvPr id="318470" name="Picture 6" descr="C:\Program Files\Microsoft Office\Clipart\standard\stddir2\bs00996_.wmf"/>
          <p:cNvPicPr>
            <a:picLocks noChangeAspect="1" noChangeArrowheads="1"/>
          </p:cNvPicPr>
          <p:nvPr/>
        </p:nvPicPr>
        <p:blipFill>
          <a:blip r:embed="rId2" cstate="print"/>
          <a:srcRect/>
          <a:stretch>
            <a:fillRect/>
          </a:stretch>
        </p:blipFill>
        <p:spPr bwMode="auto">
          <a:xfrm>
            <a:off x="1155700" y="2819401"/>
            <a:ext cx="825500" cy="466725"/>
          </a:xfrm>
          <a:prstGeom prst="rect">
            <a:avLst/>
          </a:prstGeom>
          <a:solidFill>
            <a:srgbClr val="FF0000"/>
          </a:solidFill>
        </p:spPr>
      </p:pic>
      <p:pic>
        <p:nvPicPr>
          <p:cNvPr id="318471" name="Picture 7" descr="C:\Program Files\Microsoft Office\Clipart\Pub60Cor\bs01636_.wmf"/>
          <p:cNvPicPr>
            <a:picLocks noChangeAspect="1" noChangeArrowheads="1"/>
          </p:cNvPicPr>
          <p:nvPr/>
        </p:nvPicPr>
        <p:blipFill>
          <a:blip r:embed="rId3" cstate="print"/>
          <a:srcRect/>
          <a:stretch>
            <a:fillRect/>
          </a:stretch>
        </p:blipFill>
        <p:spPr bwMode="auto">
          <a:xfrm>
            <a:off x="2559050" y="1905001"/>
            <a:ext cx="951045" cy="868363"/>
          </a:xfrm>
          <a:prstGeom prst="rect">
            <a:avLst/>
          </a:prstGeom>
          <a:noFill/>
        </p:spPr>
      </p:pic>
      <p:pic>
        <p:nvPicPr>
          <p:cNvPr id="318472" name="Picture 8" descr="C:\Program Files\Microsoft Office\Clipart\standard\stddir2\bs01576_.wmf"/>
          <p:cNvPicPr>
            <a:picLocks noChangeAspect="1" noChangeArrowheads="1"/>
          </p:cNvPicPr>
          <p:nvPr/>
        </p:nvPicPr>
        <p:blipFill>
          <a:blip r:embed="rId4" cstate="print"/>
          <a:srcRect/>
          <a:stretch>
            <a:fillRect/>
          </a:stretch>
        </p:blipFill>
        <p:spPr bwMode="auto">
          <a:xfrm>
            <a:off x="2724150" y="2743200"/>
            <a:ext cx="806583" cy="571500"/>
          </a:xfrm>
          <a:prstGeom prst="rect">
            <a:avLst/>
          </a:prstGeom>
          <a:noFill/>
        </p:spPr>
      </p:pic>
      <p:pic>
        <p:nvPicPr>
          <p:cNvPr id="318473" name="Picture 9" descr="C:\Program Files\Microsoft Office\Clipart\standard\stddir1\bd05045_.wmf"/>
          <p:cNvPicPr>
            <a:picLocks noChangeAspect="1" noChangeArrowheads="1"/>
          </p:cNvPicPr>
          <p:nvPr/>
        </p:nvPicPr>
        <p:blipFill>
          <a:blip r:embed="rId5" cstate="print"/>
          <a:srcRect/>
          <a:stretch>
            <a:fillRect/>
          </a:stretch>
        </p:blipFill>
        <p:spPr bwMode="auto">
          <a:xfrm>
            <a:off x="7346951" y="1905001"/>
            <a:ext cx="2452423" cy="2309813"/>
          </a:xfrm>
          <a:prstGeom prst="rect">
            <a:avLst/>
          </a:prstGeom>
          <a:noFill/>
        </p:spPr>
      </p:pic>
      <p:grpSp>
        <p:nvGrpSpPr>
          <p:cNvPr id="2" name="Group 37"/>
          <p:cNvGrpSpPr>
            <a:grpSpLocks/>
          </p:cNvGrpSpPr>
          <p:nvPr/>
        </p:nvGrpSpPr>
        <p:grpSpPr bwMode="auto">
          <a:xfrm>
            <a:off x="990600" y="4800600"/>
            <a:ext cx="2559050" cy="1398588"/>
            <a:chOff x="576" y="3024"/>
            <a:chExt cx="1488" cy="881"/>
          </a:xfrm>
        </p:grpSpPr>
        <p:pic>
          <p:nvPicPr>
            <p:cNvPr id="318469" name="Picture 5" descr="C:\Program Files\Microsoft Office\Clipart\standard\stddir3\hh01526_.wmf"/>
            <p:cNvPicPr>
              <a:picLocks noChangeAspect="1" noChangeArrowheads="1"/>
            </p:cNvPicPr>
            <p:nvPr/>
          </p:nvPicPr>
          <p:blipFill>
            <a:blip r:embed="rId6" cstate="print"/>
            <a:srcRect/>
            <a:stretch>
              <a:fillRect/>
            </a:stretch>
          </p:blipFill>
          <p:spPr bwMode="auto">
            <a:xfrm>
              <a:off x="576" y="3024"/>
              <a:ext cx="1150" cy="881"/>
            </a:xfrm>
            <a:prstGeom prst="rect">
              <a:avLst/>
            </a:prstGeom>
            <a:noFill/>
          </p:spPr>
        </p:pic>
        <p:pic>
          <p:nvPicPr>
            <p:cNvPr id="318474" name="Picture 10" descr="C:\Program Files\Microsoft Office\Clipart\standard\stddir2\bs00996_.wmf"/>
            <p:cNvPicPr>
              <a:picLocks noChangeAspect="1" noChangeArrowheads="1"/>
            </p:cNvPicPr>
            <p:nvPr/>
          </p:nvPicPr>
          <p:blipFill>
            <a:blip r:embed="rId2" cstate="print"/>
            <a:srcRect/>
            <a:stretch>
              <a:fillRect/>
            </a:stretch>
          </p:blipFill>
          <p:spPr bwMode="auto">
            <a:xfrm>
              <a:off x="1584" y="3600"/>
              <a:ext cx="480" cy="294"/>
            </a:xfrm>
            <a:prstGeom prst="rect">
              <a:avLst/>
            </a:prstGeom>
            <a:solidFill>
              <a:srgbClr val="00FF00"/>
            </a:solidFill>
          </p:spPr>
        </p:pic>
      </p:grpSp>
      <p:pic>
        <p:nvPicPr>
          <p:cNvPr id="318476" name="Picture 12" descr="C:\Program Files\Microsoft Office\Clipart\Pub60Cor\bs01636_.wmf"/>
          <p:cNvPicPr>
            <a:picLocks noChangeAspect="1" noChangeArrowheads="1"/>
          </p:cNvPicPr>
          <p:nvPr/>
        </p:nvPicPr>
        <p:blipFill>
          <a:blip r:embed="rId3" cstate="print"/>
          <a:srcRect/>
          <a:stretch>
            <a:fillRect/>
          </a:stretch>
        </p:blipFill>
        <p:spPr bwMode="auto">
          <a:xfrm>
            <a:off x="5695950" y="4800601"/>
            <a:ext cx="951045" cy="868363"/>
          </a:xfrm>
          <a:prstGeom prst="rect">
            <a:avLst/>
          </a:prstGeom>
          <a:noFill/>
        </p:spPr>
      </p:pic>
      <p:pic>
        <p:nvPicPr>
          <p:cNvPr id="318477" name="Picture 13" descr="C:\Program Files\Microsoft Office\Clipart\standard\stddir2\bs01576_.wmf"/>
          <p:cNvPicPr>
            <a:picLocks noChangeAspect="1" noChangeArrowheads="1"/>
          </p:cNvPicPr>
          <p:nvPr/>
        </p:nvPicPr>
        <p:blipFill>
          <a:blip r:embed="rId4" cstate="print"/>
          <a:srcRect/>
          <a:stretch>
            <a:fillRect/>
          </a:stretch>
        </p:blipFill>
        <p:spPr bwMode="auto">
          <a:xfrm>
            <a:off x="5861050" y="5638800"/>
            <a:ext cx="806583" cy="571500"/>
          </a:xfrm>
          <a:prstGeom prst="rect">
            <a:avLst/>
          </a:prstGeom>
          <a:noFill/>
        </p:spPr>
      </p:pic>
      <p:grpSp>
        <p:nvGrpSpPr>
          <p:cNvPr id="3" name="Group 31"/>
          <p:cNvGrpSpPr>
            <a:grpSpLocks/>
          </p:cNvGrpSpPr>
          <p:nvPr/>
        </p:nvGrpSpPr>
        <p:grpSpPr bwMode="auto">
          <a:xfrm>
            <a:off x="165100" y="1905001"/>
            <a:ext cx="1898650" cy="904875"/>
            <a:chOff x="96" y="1200"/>
            <a:chExt cx="1104" cy="570"/>
          </a:xfrm>
        </p:grpSpPr>
        <p:pic>
          <p:nvPicPr>
            <p:cNvPr id="318468" name="Picture 4" descr="C:\Program Files\Microsoft Office\Clipart\standard\stddir2\bs00282_.wmf"/>
            <p:cNvPicPr>
              <a:picLocks noChangeAspect="1" noChangeArrowheads="1"/>
            </p:cNvPicPr>
            <p:nvPr/>
          </p:nvPicPr>
          <p:blipFill>
            <a:blip r:embed="rId7" cstate="print"/>
            <a:srcRect/>
            <a:stretch>
              <a:fillRect/>
            </a:stretch>
          </p:blipFill>
          <p:spPr bwMode="auto">
            <a:xfrm>
              <a:off x="624" y="1200"/>
              <a:ext cx="576" cy="570"/>
            </a:xfrm>
            <a:prstGeom prst="rect">
              <a:avLst/>
            </a:prstGeom>
            <a:noFill/>
          </p:spPr>
        </p:pic>
        <p:sp>
          <p:nvSpPr>
            <p:cNvPr id="318480" name="Text Box 16"/>
            <p:cNvSpPr txBox="1">
              <a:spLocks noChangeArrowheads="1"/>
            </p:cNvSpPr>
            <p:nvPr/>
          </p:nvSpPr>
          <p:spPr bwMode="auto">
            <a:xfrm>
              <a:off x="96" y="1392"/>
              <a:ext cx="610" cy="291"/>
            </a:xfrm>
            <a:prstGeom prst="rect">
              <a:avLst/>
            </a:prstGeom>
            <a:noFill/>
            <a:ln w="9525">
              <a:noFill/>
              <a:miter lim="800000"/>
              <a:headEnd/>
              <a:tailEnd/>
            </a:ln>
            <a:effectLst/>
          </p:spPr>
          <p:txBody>
            <a:bodyPr wrap="none">
              <a:spAutoFit/>
            </a:bodyPr>
            <a:lstStyle/>
            <a:p>
              <a:r>
                <a:rPr lang="en-US"/>
                <a:t>User A</a:t>
              </a:r>
            </a:p>
          </p:txBody>
        </p:sp>
      </p:grpSp>
      <p:grpSp>
        <p:nvGrpSpPr>
          <p:cNvPr id="4" name="Group 36"/>
          <p:cNvGrpSpPr>
            <a:grpSpLocks/>
          </p:cNvGrpSpPr>
          <p:nvPr/>
        </p:nvGrpSpPr>
        <p:grpSpPr bwMode="auto">
          <a:xfrm>
            <a:off x="6851650" y="5105401"/>
            <a:ext cx="2287324" cy="1063625"/>
            <a:chOff x="3984" y="3216"/>
            <a:chExt cx="1330" cy="670"/>
          </a:xfrm>
        </p:grpSpPr>
        <p:pic>
          <p:nvPicPr>
            <p:cNvPr id="318475" name="Picture 11" descr="C:\Program Files\Microsoft Office\Clipart\WebArt\bs00848a.gif"/>
            <p:cNvPicPr>
              <a:picLocks noChangeAspect="1" noChangeArrowheads="1"/>
            </p:cNvPicPr>
            <p:nvPr/>
          </p:nvPicPr>
          <p:blipFill>
            <a:blip r:embed="rId8" cstate="print"/>
            <a:srcRect/>
            <a:stretch>
              <a:fillRect/>
            </a:stretch>
          </p:blipFill>
          <p:spPr bwMode="auto">
            <a:xfrm>
              <a:off x="3984" y="3216"/>
              <a:ext cx="720" cy="670"/>
            </a:xfrm>
            <a:prstGeom prst="rect">
              <a:avLst/>
            </a:prstGeom>
            <a:noFill/>
          </p:spPr>
        </p:pic>
        <p:sp>
          <p:nvSpPr>
            <p:cNvPr id="318481" name="Text Box 17"/>
            <p:cNvSpPr txBox="1">
              <a:spLocks noChangeArrowheads="1"/>
            </p:cNvSpPr>
            <p:nvPr/>
          </p:nvSpPr>
          <p:spPr bwMode="auto">
            <a:xfrm>
              <a:off x="4704" y="3456"/>
              <a:ext cx="610" cy="291"/>
            </a:xfrm>
            <a:prstGeom prst="rect">
              <a:avLst/>
            </a:prstGeom>
            <a:noFill/>
            <a:ln w="9525">
              <a:noFill/>
              <a:miter lim="800000"/>
              <a:headEnd/>
              <a:tailEnd/>
            </a:ln>
            <a:effectLst/>
          </p:spPr>
          <p:txBody>
            <a:bodyPr wrap="none">
              <a:spAutoFit/>
            </a:bodyPr>
            <a:lstStyle/>
            <a:p>
              <a:r>
                <a:rPr lang="en-US"/>
                <a:t>User B</a:t>
              </a:r>
            </a:p>
          </p:txBody>
        </p:sp>
      </p:grpSp>
      <p:grpSp>
        <p:nvGrpSpPr>
          <p:cNvPr id="5" name="Group 33"/>
          <p:cNvGrpSpPr>
            <a:grpSpLocks/>
          </p:cNvGrpSpPr>
          <p:nvPr/>
        </p:nvGrpSpPr>
        <p:grpSpPr bwMode="auto">
          <a:xfrm>
            <a:off x="0" y="2667001"/>
            <a:ext cx="5233326" cy="1147763"/>
            <a:chOff x="0" y="1680"/>
            <a:chExt cx="3043" cy="723"/>
          </a:xfrm>
        </p:grpSpPr>
        <p:sp>
          <p:nvSpPr>
            <p:cNvPr id="318479" name="Line 15"/>
            <p:cNvSpPr>
              <a:spLocks noChangeShapeType="1"/>
            </p:cNvSpPr>
            <p:nvPr/>
          </p:nvSpPr>
          <p:spPr bwMode="auto">
            <a:xfrm>
              <a:off x="1248" y="1680"/>
              <a:ext cx="288" cy="0"/>
            </a:xfrm>
            <a:prstGeom prst="line">
              <a:avLst/>
            </a:prstGeom>
            <a:noFill/>
            <a:ln w="38100">
              <a:solidFill>
                <a:srgbClr val="FF9900"/>
              </a:solidFill>
              <a:round/>
              <a:headEnd/>
              <a:tailEnd type="triangle" w="med" len="med"/>
            </a:ln>
            <a:effectLst/>
          </p:spPr>
          <p:txBody>
            <a:bodyPr/>
            <a:lstStyle/>
            <a:p>
              <a:endParaRPr lang="en-US"/>
            </a:p>
          </p:txBody>
        </p:sp>
        <p:sp>
          <p:nvSpPr>
            <p:cNvPr id="318483" name="Text Box 19"/>
            <p:cNvSpPr txBox="1">
              <a:spLocks noChangeArrowheads="1"/>
            </p:cNvSpPr>
            <p:nvPr/>
          </p:nvSpPr>
          <p:spPr bwMode="auto">
            <a:xfrm>
              <a:off x="0" y="2112"/>
              <a:ext cx="3043" cy="291"/>
            </a:xfrm>
            <a:prstGeom prst="rect">
              <a:avLst/>
            </a:prstGeom>
            <a:noFill/>
            <a:ln w="9525">
              <a:noFill/>
              <a:miter lim="800000"/>
              <a:headEnd/>
              <a:tailEnd/>
            </a:ln>
            <a:effectLst/>
          </p:spPr>
          <p:txBody>
            <a:bodyPr wrap="none">
              <a:spAutoFit/>
            </a:bodyPr>
            <a:lstStyle/>
            <a:p>
              <a:r>
                <a:rPr lang="en-US"/>
                <a:t>Use A</a:t>
              </a:r>
              <a:r>
                <a:rPr lang="en-US">
                  <a:latin typeface="Arial"/>
                </a:rPr>
                <a:t>’</a:t>
              </a:r>
              <a:r>
                <a:rPr lang="en-US"/>
                <a:t>s private key to sign the document</a:t>
              </a:r>
            </a:p>
          </p:txBody>
        </p:sp>
      </p:grpSp>
      <p:grpSp>
        <p:nvGrpSpPr>
          <p:cNvPr id="6" name="Group 32"/>
          <p:cNvGrpSpPr>
            <a:grpSpLocks/>
          </p:cNvGrpSpPr>
          <p:nvPr/>
        </p:nvGrpSpPr>
        <p:grpSpPr bwMode="auto">
          <a:xfrm>
            <a:off x="3632200" y="2165350"/>
            <a:ext cx="3632200" cy="501650"/>
            <a:chOff x="2112" y="1364"/>
            <a:chExt cx="2112" cy="316"/>
          </a:xfrm>
        </p:grpSpPr>
        <p:sp>
          <p:nvSpPr>
            <p:cNvPr id="318486" name="Line 22"/>
            <p:cNvSpPr>
              <a:spLocks noChangeShapeType="1"/>
            </p:cNvSpPr>
            <p:nvPr/>
          </p:nvSpPr>
          <p:spPr bwMode="auto">
            <a:xfrm>
              <a:off x="2112" y="1680"/>
              <a:ext cx="2112" cy="0"/>
            </a:xfrm>
            <a:prstGeom prst="line">
              <a:avLst/>
            </a:prstGeom>
            <a:noFill/>
            <a:ln w="38100">
              <a:solidFill>
                <a:srgbClr val="FF9900"/>
              </a:solidFill>
              <a:round/>
              <a:headEnd/>
              <a:tailEnd type="triangle" w="med" len="med"/>
            </a:ln>
            <a:effectLst/>
          </p:spPr>
          <p:txBody>
            <a:bodyPr/>
            <a:lstStyle/>
            <a:p>
              <a:endParaRPr lang="en-US"/>
            </a:p>
          </p:txBody>
        </p:sp>
        <p:sp>
          <p:nvSpPr>
            <p:cNvPr id="318487" name="Text Box 23"/>
            <p:cNvSpPr txBox="1">
              <a:spLocks noChangeArrowheads="1"/>
            </p:cNvSpPr>
            <p:nvPr/>
          </p:nvSpPr>
          <p:spPr bwMode="auto">
            <a:xfrm>
              <a:off x="2342" y="1364"/>
              <a:ext cx="1872" cy="291"/>
            </a:xfrm>
            <a:prstGeom prst="rect">
              <a:avLst/>
            </a:prstGeom>
            <a:noFill/>
            <a:ln w="9525">
              <a:noFill/>
              <a:miter lim="800000"/>
              <a:headEnd/>
              <a:tailEnd/>
            </a:ln>
            <a:effectLst/>
          </p:spPr>
          <p:txBody>
            <a:bodyPr wrap="none">
              <a:spAutoFit/>
            </a:bodyPr>
            <a:lstStyle/>
            <a:p>
              <a:r>
                <a:rPr lang="en-US"/>
                <a:t>Transmit via the Internet</a:t>
              </a:r>
            </a:p>
          </p:txBody>
        </p:sp>
      </p:grpSp>
      <p:grpSp>
        <p:nvGrpSpPr>
          <p:cNvPr id="7" name="Group 34"/>
          <p:cNvGrpSpPr>
            <a:grpSpLocks/>
          </p:cNvGrpSpPr>
          <p:nvPr/>
        </p:nvGrpSpPr>
        <p:grpSpPr bwMode="auto">
          <a:xfrm>
            <a:off x="7512051" y="3810000"/>
            <a:ext cx="2636441" cy="1504950"/>
            <a:chOff x="4368" y="2400"/>
            <a:chExt cx="1533" cy="948"/>
          </a:xfrm>
        </p:grpSpPr>
        <p:sp>
          <p:nvSpPr>
            <p:cNvPr id="318489" name="Line 25"/>
            <p:cNvSpPr>
              <a:spLocks noChangeShapeType="1"/>
            </p:cNvSpPr>
            <p:nvPr/>
          </p:nvSpPr>
          <p:spPr bwMode="auto">
            <a:xfrm flipH="1">
              <a:off x="4368" y="2400"/>
              <a:ext cx="192" cy="816"/>
            </a:xfrm>
            <a:prstGeom prst="line">
              <a:avLst/>
            </a:prstGeom>
            <a:noFill/>
            <a:ln w="38100">
              <a:solidFill>
                <a:srgbClr val="FF9900"/>
              </a:solidFill>
              <a:round/>
              <a:headEnd/>
              <a:tailEnd type="triangle" w="med" len="med"/>
            </a:ln>
            <a:effectLst/>
          </p:spPr>
          <p:txBody>
            <a:bodyPr/>
            <a:lstStyle/>
            <a:p>
              <a:endParaRPr lang="en-US"/>
            </a:p>
          </p:txBody>
        </p:sp>
        <p:sp>
          <p:nvSpPr>
            <p:cNvPr id="318490" name="Text Box 26"/>
            <p:cNvSpPr txBox="1">
              <a:spLocks noChangeArrowheads="1"/>
            </p:cNvSpPr>
            <p:nvPr/>
          </p:nvSpPr>
          <p:spPr bwMode="auto">
            <a:xfrm>
              <a:off x="4464" y="2592"/>
              <a:ext cx="1437" cy="756"/>
            </a:xfrm>
            <a:prstGeom prst="rect">
              <a:avLst/>
            </a:prstGeom>
            <a:noFill/>
            <a:ln w="9525">
              <a:noFill/>
              <a:miter lim="800000"/>
              <a:headEnd/>
              <a:tailEnd/>
            </a:ln>
            <a:effectLst/>
          </p:spPr>
          <p:txBody>
            <a:bodyPr wrap="none">
              <a:spAutoFit/>
            </a:bodyPr>
            <a:lstStyle/>
            <a:p>
              <a:r>
                <a:rPr lang="en-US"/>
                <a:t>User B received</a:t>
              </a:r>
            </a:p>
            <a:p>
              <a:r>
                <a:rPr lang="en-US"/>
                <a:t>the document with</a:t>
              </a:r>
            </a:p>
            <a:p>
              <a:r>
                <a:rPr lang="en-US"/>
                <a:t>signature attached</a:t>
              </a:r>
            </a:p>
          </p:txBody>
        </p:sp>
      </p:grpSp>
      <p:grpSp>
        <p:nvGrpSpPr>
          <p:cNvPr id="8" name="Group 35"/>
          <p:cNvGrpSpPr>
            <a:grpSpLocks/>
          </p:cNvGrpSpPr>
          <p:nvPr/>
        </p:nvGrpSpPr>
        <p:grpSpPr bwMode="auto">
          <a:xfrm>
            <a:off x="2889250" y="4572000"/>
            <a:ext cx="3159258" cy="1295400"/>
            <a:chOff x="1680" y="2880"/>
            <a:chExt cx="1837" cy="816"/>
          </a:xfrm>
        </p:grpSpPr>
        <p:sp>
          <p:nvSpPr>
            <p:cNvPr id="318492" name="Line 28"/>
            <p:cNvSpPr>
              <a:spLocks noChangeShapeType="1"/>
            </p:cNvSpPr>
            <p:nvPr/>
          </p:nvSpPr>
          <p:spPr bwMode="auto">
            <a:xfrm flipH="1">
              <a:off x="2112" y="3360"/>
              <a:ext cx="1152" cy="336"/>
            </a:xfrm>
            <a:prstGeom prst="line">
              <a:avLst/>
            </a:prstGeom>
            <a:noFill/>
            <a:ln w="38100">
              <a:solidFill>
                <a:srgbClr val="FF9900"/>
              </a:solidFill>
              <a:round/>
              <a:headEnd/>
              <a:tailEnd type="triangle" w="med" len="med"/>
            </a:ln>
            <a:effectLst/>
          </p:spPr>
          <p:txBody>
            <a:bodyPr/>
            <a:lstStyle/>
            <a:p>
              <a:endParaRPr lang="en-US"/>
            </a:p>
          </p:txBody>
        </p:sp>
        <p:sp>
          <p:nvSpPr>
            <p:cNvPr id="318493" name="Text Box 29"/>
            <p:cNvSpPr txBox="1">
              <a:spLocks noChangeArrowheads="1"/>
            </p:cNvSpPr>
            <p:nvPr/>
          </p:nvSpPr>
          <p:spPr bwMode="auto">
            <a:xfrm>
              <a:off x="1680" y="2880"/>
              <a:ext cx="1837" cy="756"/>
            </a:xfrm>
            <a:prstGeom prst="rect">
              <a:avLst/>
            </a:prstGeom>
            <a:noFill/>
            <a:ln w="9525">
              <a:noFill/>
              <a:miter lim="800000"/>
              <a:headEnd/>
              <a:tailEnd/>
            </a:ln>
            <a:effectLst/>
          </p:spPr>
          <p:txBody>
            <a:bodyPr wrap="none">
              <a:spAutoFit/>
            </a:bodyPr>
            <a:lstStyle/>
            <a:p>
              <a:r>
                <a:rPr lang="en-US"/>
                <a:t>Verify the signature</a:t>
              </a:r>
            </a:p>
            <a:p>
              <a:r>
                <a:rPr lang="en-US"/>
                <a:t>by A</a:t>
              </a:r>
              <a:r>
                <a:rPr lang="en-US">
                  <a:latin typeface="Arial"/>
                </a:rPr>
                <a:t>’</a:t>
              </a:r>
              <a:r>
                <a:rPr lang="en-US"/>
                <a:t>s public key stored</a:t>
              </a:r>
            </a:p>
            <a:p>
              <a:r>
                <a:rPr lang="en-US"/>
                <a:t>at the directory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18471"/>
                                        </p:tgtEl>
                                        <p:attrNameLst>
                                          <p:attrName>style.visibility</p:attrName>
                                        </p:attrNameLst>
                                      </p:cBhvr>
                                      <p:to>
                                        <p:strVal val="visible"/>
                                      </p:to>
                                    </p:set>
                                    <p:anim calcmode="lin" valueType="num">
                                      <p:cBhvr additive="base">
                                        <p:cTn id="17" dur="500" fill="hold"/>
                                        <p:tgtEl>
                                          <p:spTgt spid="318471"/>
                                        </p:tgtEl>
                                        <p:attrNameLst>
                                          <p:attrName>ppt_x</p:attrName>
                                        </p:attrNameLst>
                                      </p:cBhvr>
                                      <p:tavLst>
                                        <p:tav tm="0">
                                          <p:val>
                                            <p:strVal val="#ppt_x"/>
                                          </p:val>
                                        </p:tav>
                                        <p:tav tm="100000">
                                          <p:val>
                                            <p:strVal val="#ppt_x"/>
                                          </p:val>
                                        </p:tav>
                                      </p:tavLst>
                                    </p:anim>
                                    <p:anim calcmode="lin" valueType="num">
                                      <p:cBhvr additive="base">
                                        <p:cTn id="18" dur="500" fill="hold"/>
                                        <p:tgtEl>
                                          <p:spTgt spid="31847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18470"/>
                                        </p:tgtEl>
                                        <p:attrNameLst>
                                          <p:attrName>style.visibility</p:attrName>
                                        </p:attrNameLst>
                                      </p:cBhvr>
                                      <p:to>
                                        <p:strVal val="visible"/>
                                      </p:to>
                                    </p:set>
                                    <p:anim calcmode="lin" valueType="num">
                                      <p:cBhvr additive="base">
                                        <p:cTn id="23" dur="500" fill="hold"/>
                                        <p:tgtEl>
                                          <p:spTgt spid="318470"/>
                                        </p:tgtEl>
                                        <p:attrNameLst>
                                          <p:attrName>ppt_x</p:attrName>
                                        </p:attrNameLst>
                                      </p:cBhvr>
                                      <p:tavLst>
                                        <p:tav tm="0">
                                          <p:val>
                                            <p:strVal val="0-#ppt_w/2"/>
                                          </p:val>
                                        </p:tav>
                                        <p:tav tm="100000">
                                          <p:val>
                                            <p:strVal val="#ppt_x"/>
                                          </p:val>
                                        </p:tav>
                                      </p:tavLst>
                                    </p:anim>
                                    <p:anim calcmode="lin" valueType="num">
                                      <p:cBhvr additive="base">
                                        <p:cTn id="24" dur="500" fill="hold"/>
                                        <p:tgtEl>
                                          <p:spTgt spid="31847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318472"/>
                                        </p:tgtEl>
                                        <p:attrNameLst>
                                          <p:attrName>style.visibility</p:attrName>
                                        </p:attrNameLst>
                                      </p:cBhvr>
                                      <p:to>
                                        <p:strVal val="visible"/>
                                      </p:to>
                                    </p:set>
                                    <p:anim calcmode="lin" valueType="num">
                                      <p:cBhvr additive="base">
                                        <p:cTn id="35" dur="500" fill="hold"/>
                                        <p:tgtEl>
                                          <p:spTgt spid="318472"/>
                                        </p:tgtEl>
                                        <p:attrNameLst>
                                          <p:attrName>ppt_x</p:attrName>
                                        </p:attrNameLst>
                                      </p:cBhvr>
                                      <p:tavLst>
                                        <p:tav tm="0">
                                          <p:val>
                                            <p:strVal val="#ppt_x"/>
                                          </p:val>
                                        </p:tav>
                                        <p:tav tm="100000">
                                          <p:val>
                                            <p:strVal val="#ppt_x"/>
                                          </p:val>
                                        </p:tav>
                                      </p:tavLst>
                                    </p:anim>
                                    <p:anim calcmode="lin" valueType="num">
                                      <p:cBhvr additive="base">
                                        <p:cTn id="36" dur="500" fill="hold"/>
                                        <p:tgtEl>
                                          <p:spTgt spid="31847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0-#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318473"/>
                                        </p:tgtEl>
                                        <p:attrNameLst>
                                          <p:attrName>style.visibility</p:attrName>
                                        </p:attrNameLst>
                                      </p:cBhvr>
                                      <p:to>
                                        <p:strVal val="visible"/>
                                      </p:to>
                                    </p:set>
                                    <p:anim calcmode="lin" valueType="num">
                                      <p:cBhvr additive="base">
                                        <p:cTn id="47" dur="500" fill="hold"/>
                                        <p:tgtEl>
                                          <p:spTgt spid="318473"/>
                                        </p:tgtEl>
                                        <p:attrNameLst>
                                          <p:attrName>ppt_x</p:attrName>
                                        </p:attrNameLst>
                                      </p:cBhvr>
                                      <p:tavLst>
                                        <p:tav tm="0">
                                          <p:val>
                                            <p:strVal val="1+#ppt_w/2"/>
                                          </p:val>
                                        </p:tav>
                                        <p:tav tm="100000">
                                          <p:val>
                                            <p:strVal val="#ppt_x"/>
                                          </p:val>
                                        </p:tav>
                                      </p:tavLst>
                                    </p:anim>
                                    <p:anim calcmode="lin" valueType="num">
                                      <p:cBhvr additive="base">
                                        <p:cTn id="48" dur="500" fill="hold"/>
                                        <p:tgtEl>
                                          <p:spTgt spid="31847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1+#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318476"/>
                                        </p:tgtEl>
                                        <p:attrNameLst>
                                          <p:attrName>style.visibility</p:attrName>
                                        </p:attrNameLst>
                                      </p:cBhvr>
                                      <p:to>
                                        <p:strVal val="visible"/>
                                      </p:to>
                                    </p:set>
                                    <p:anim calcmode="lin" valueType="num">
                                      <p:cBhvr additive="base">
                                        <p:cTn id="59" dur="500" fill="hold"/>
                                        <p:tgtEl>
                                          <p:spTgt spid="318476"/>
                                        </p:tgtEl>
                                        <p:attrNameLst>
                                          <p:attrName>ppt_x</p:attrName>
                                        </p:attrNameLst>
                                      </p:cBhvr>
                                      <p:tavLst>
                                        <p:tav tm="0">
                                          <p:val>
                                            <p:strVal val="1+#ppt_w/2"/>
                                          </p:val>
                                        </p:tav>
                                        <p:tav tm="100000">
                                          <p:val>
                                            <p:strVal val="#ppt_x"/>
                                          </p:val>
                                        </p:tav>
                                      </p:tavLst>
                                    </p:anim>
                                    <p:anim calcmode="lin" valueType="num">
                                      <p:cBhvr additive="base">
                                        <p:cTn id="60" dur="500" fill="hold"/>
                                        <p:tgtEl>
                                          <p:spTgt spid="31847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318477"/>
                                        </p:tgtEl>
                                        <p:attrNameLst>
                                          <p:attrName>style.visibility</p:attrName>
                                        </p:attrNameLst>
                                      </p:cBhvr>
                                      <p:to>
                                        <p:strVal val="visible"/>
                                      </p:to>
                                    </p:set>
                                    <p:anim calcmode="lin" valueType="num">
                                      <p:cBhvr additive="base">
                                        <p:cTn id="65" dur="500" fill="hold"/>
                                        <p:tgtEl>
                                          <p:spTgt spid="318477"/>
                                        </p:tgtEl>
                                        <p:attrNameLst>
                                          <p:attrName>ppt_x</p:attrName>
                                        </p:attrNameLst>
                                      </p:cBhvr>
                                      <p:tavLst>
                                        <p:tav tm="0">
                                          <p:val>
                                            <p:strVal val="1+#ppt_w/2"/>
                                          </p:val>
                                        </p:tav>
                                        <p:tav tm="100000">
                                          <p:val>
                                            <p:strVal val="#ppt_x"/>
                                          </p:val>
                                        </p:tav>
                                      </p:tavLst>
                                    </p:anim>
                                    <p:anim calcmode="lin" valueType="num">
                                      <p:cBhvr additive="base">
                                        <p:cTn id="66" dur="500" fill="hold"/>
                                        <p:tgtEl>
                                          <p:spTgt spid="318477"/>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0-#ppt_w/2"/>
                                          </p:val>
                                        </p:tav>
                                        <p:tav tm="100000">
                                          <p:val>
                                            <p:strVal val="#ppt_x"/>
                                          </p:val>
                                        </p:tav>
                                      </p:tavLst>
                                    </p:anim>
                                    <p:anim calcmode="lin" valueType="num">
                                      <p:cBhvr additive="base">
                                        <p:cTn id="7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1"/>
          </p:nvPr>
        </p:nvSpPr>
        <p:spPr/>
        <p:txBody>
          <a:bodyPr/>
          <a:lstStyle/>
          <a:p>
            <a:r>
              <a:rPr lang="en-US" altLang="zh-TW"/>
              <a:t>All copyrights reserved by C.C. Cheung 2003.</a:t>
            </a:r>
          </a:p>
        </p:txBody>
      </p:sp>
      <p:sp>
        <p:nvSpPr>
          <p:cNvPr id="321538" name="Rectangle 3074"/>
          <p:cNvSpPr>
            <a:spLocks noGrp="1" noChangeArrowheads="1"/>
          </p:cNvSpPr>
          <p:nvPr>
            <p:ph type="title"/>
          </p:nvPr>
        </p:nvSpPr>
        <p:spPr/>
        <p:txBody>
          <a:bodyPr>
            <a:normAutofit fontScale="90000"/>
          </a:bodyPr>
          <a:lstStyle/>
          <a:p>
            <a:r>
              <a:rPr lang="en-US" sz="4000"/>
              <a:t>Digital Signature Generation and Verification</a:t>
            </a:r>
          </a:p>
        </p:txBody>
      </p:sp>
      <p:sp>
        <p:nvSpPr>
          <p:cNvPr id="321540" name="Rectangle 3076"/>
          <p:cNvSpPr>
            <a:spLocks noChangeArrowheads="1"/>
          </p:cNvSpPr>
          <p:nvPr/>
        </p:nvSpPr>
        <p:spPr bwMode="auto">
          <a:xfrm>
            <a:off x="1155700" y="2286000"/>
            <a:ext cx="3384550" cy="38862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21541" name="Rectangle 3077"/>
          <p:cNvSpPr>
            <a:spLocks noChangeArrowheads="1"/>
          </p:cNvSpPr>
          <p:nvPr/>
        </p:nvSpPr>
        <p:spPr bwMode="auto">
          <a:xfrm>
            <a:off x="5613400" y="2286000"/>
            <a:ext cx="4127500" cy="38862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321542" name="Text Box 3078"/>
          <p:cNvSpPr txBox="1">
            <a:spLocks noChangeArrowheads="1"/>
          </p:cNvSpPr>
          <p:nvPr/>
        </p:nvSpPr>
        <p:spPr bwMode="auto">
          <a:xfrm>
            <a:off x="1816100" y="1905001"/>
            <a:ext cx="2193229" cy="461665"/>
          </a:xfrm>
          <a:prstGeom prst="rect">
            <a:avLst/>
          </a:prstGeom>
          <a:noFill/>
          <a:ln w="9525">
            <a:noFill/>
            <a:miter lim="800000"/>
            <a:headEnd/>
            <a:tailEnd/>
          </a:ln>
          <a:effectLst/>
        </p:spPr>
        <p:txBody>
          <a:bodyPr wrap="none">
            <a:spAutoFit/>
          </a:bodyPr>
          <a:lstStyle/>
          <a:p>
            <a:r>
              <a:rPr lang="en-US"/>
              <a:t>Message Sender</a:t>
            </a:r>
          </a:p>
        </p:txBody>
      </p:sp>
      <p:sp>
        <p:nvSpPr>
          <p:cNvPr id="321543" name="Text Box 3079"/>
          <p:cNvSpPr txBox="1">
            <a:spLocks noChangeArrowheads="1"/>
          </p:cNvSpPr>
          <p:nvPr/>
        </p:nvSpPr>
        <p:spPr bwMode="auto">
          <a:xfrm>
            <a:off x="6769100" y="1905001"/>
            <a:ext cx="2430474" cy="461665"/>
          </a:xfrm>
          <a:prstGeom prst="rect">
            <a:avLst/>
          </a:prstGeom>
          <a:noFill/>
          <a:ln w="9525">
            <a:noFill/>
            <a:miter lim="800000"/>
            <a:headEnd/>
            <a:tailEnd/>
          </a:ln>
          <a:effectLst/>
        </p:spPr>
        <p:txBody>
          <a:bodyPr wrap="none">
            <a:spAutoFit/>
          </a:bodyPr>
          <a:lstStyle/>
          <a:p>
            <a:r>
              <a:rPr lang="en-US"/>
              <a:t>Message Receiver</a:t>
            </a:r>
          </a:p>
        </p:txBody>
      </p:sp>
      <p:sp>
        <p:nvSpPr>
          <p:cNvPr id="321544" name="Rectangle 3080"/>
          <p:cNvSpPr>
            <a:spLocks noChangeArrowheads="1"/>
          </p:cNvSpPr>
          <p:nvPr/>
        </p:nvSpPr>
        <p:spPr bwMode="auto">
          <a:xfrm>
            <a:off x="2393950" y="2514600"/>
            <a:ext cx="1898650" cy="457200"/>
          </a:xfrm>
          <a:prstGeom prst="rect">
            <a:avLst/>
          </a:prstGeom>
          <a:solidFill>
            <a:srgbClr val="FF5050"/>
          </a:solidFill>
          <a:ln w="9525">
            <a:solidFill>
              <a:schemeClr val="tx1"/>
            </a:solidFill>
            <a:miter lim="800000"/>
            <a:headEnd/>
            <a:tailEnd/>
          </a:ln>
          <a:effectLst/>
        </p:spPr>
        <p:txBody>
          <a:bodyPr wrap="none" anchor="ctr"/>
          <a:lstStyle/>
          <a:p>
            <a:pPr algn="ctr"/>
            <a:r>
              <a:rPr lang="en-US" dirty="0"/>
              <a:t>Message</a:t>
            </a:r>
          </a:p>
        </p:txBody>
      </p:sp>
      <p:sp>
        <p:nvSpPr>
          <p:cNvPr id="321546" name="Rectangle 3082"/>
          <p:cNvSpPr>
            <a:spLocks noChangeArrowheads="1"/>
          </p:cNvSpPr>
          <p:nvPr/>
        </p:nvSpPr>
        <p:spPr bwMode="auto">
          <a:xfrm>
            <a:off x="7677150" y="2514600"/>
            <a:ext cx="1898650" cy="457200"/>
          </a:xfrm>
          <a:prstGeom prst="rect">
            <a:avLst/>
          </a:prstGeom>
          <a:solidFill>
            <a:srgbClr val="FF5050"/>
          </a:solidFill>
          <a:ln w="9525">
            <a:solidFill>
              <a:schemeClr val="tx1"/>
            </a:solidFill>
            <a:miter lim="800000"/>
            <a:headEnd/>
            <a:tailEnd/>
          </a:ln>
          <a:effectLst/>
        </p:spPr>
        <p:txBody>
          <a:bodyPr wrap="none" anchor="ctr"/>
          <a:lstStyle/>
          <a:p>
            <a:pPr algn="ctr"/>
            <a:r>
              <a:rPr lang="en-US" dirty="0"/>
              <a:t>Message</a:t>
            </a:r>
          </a:p>
        </p:txBody>
      </p:sp>
      <p:sp>
        <p:nvSpPr>
          <p:cNvPr id="321547" name="Line 3083"/>
          <p:cNvSpPr>
            <a:spLocks noChangeShapeType="1"/>
          </p:cNvSpPr>
          <p:nvPr/>
        </p:nvSpPr>
        <p:spPr bwMode="auto">
          <a:xfrm>
            <a:off x="4292600" y="2743200"/>
            <a:ext cx="3384550" cy="0"/>
          </a:xfrm>
          <a:prstGeom prst="line">
            <a:avLst/>
          </a:prstGeom>
          <a:noFill/>
          <a:ln w="38100">
            <a:solidFill>
              <a:srgbClr val="FF9900"/>
            </a:solidFill>
            <a:round/>
            <a:headEnd/>
            <a:tailEnd type="triangle" w="med" len="med"/>
          </a:ln>
          <a:effectLst/>
        </p:spPr>
        <p:txBody>
          <a:bodyPr/>
          <a:lstStyle/>
          <a:p>
            <a:endParaRPr lang="en-US"/>
          </a:p>
        </p:txBody>
      </p:sp>
      <p:sp>
        <p:nvSpPr>
          <p:cNvPr id="321548" name="AutoShape 3084"/>
          <p:cNvSpPr>
            <a:spLocks noChangeArrowheads="1"/>
          </p:cNvSpPr>
          <p:nvPr/>
        </p:nvSpPr>
        <p:spPr bwMode="auto">
          <a:xfrm>
            <a:off x="2393950" y="3352800"/>
            <a:ext cx="1898650" cy="304800"/>
          </a:xfrm>
          <a:prstGeom prst="roundRect">
            <a:avLst>
              <a:gd name="adj" fmla="val 16667"/>
            </a:avLst>
          </a:prstGeom>
          <a:solidFill>
            <a:schemeClr val="accent6">
              <a:lumMod val="20000"/>
              <a:lumOff val="80000"/>
            </a:schemeClr>
          </a:solidFill>
          <a:ln w="9525">
            <a:solidFill>
              <a:schemeClr val="tx1"/>
            </a:solidFill>
            <a:round/>
            <a:headEnd/>
            <a:tailEnd/>
          </a:ln>
          <a:effectLst/>
        </p:spPr>
        <p:txBody>
          <a:bodyPr wrap="none" anchor="ctr"/>
          <a:lstStyle/>
          <a:p>
            <a:pPr algn="ctr"/>
            <a:r>
              <a:rPr lang="en-US" dirty="0"/>
              <a:t>Hash function</a:t>
            </a:r>
          </a:p>
        </p:txBody>
      </p:sp>
      <p:sp>
        <p:nvSpPr>
          <p:cNvPr id="321550" name="Rectangle 3086"/>
          <p:cNvSpPr>
            <a:spLocks noChangeArrowheads="1"/>
          </p:cNvSpPr>
          <p:nvPr/>
        </p:nvSpPr>
        <p:spPr bwMode="auto">
          <a:xfrm>
            <a:off x="2393950" y="4038600"/>
            <a:ext cx="1898650" cy="304800"/>
          </a:xfrm>
          <a:prstGeom prst="rect">
            <a:avLst/>
          </a:prstGeom>
          <a:solidFill>
            <a:schemeClr val="bg1"/>
          </a:solidFill>
          <a:ln w="9525">
            <a:solidFill>
              <a:schemeClr val="tx1"/>
            </a:solidFill>
            <a:miter lim="800000"/>
            <a:headEnd/>
            <a:tailEnd/>
          </a:ln>
          <a:effectLst/>
        </p:spPr>
        <p:txBody>
          <a:bodyPr wrap="none" anchor="ctr"/>
          <a:lstStyle/>
          <a:p>
            <a:pPr algn="ctr"/>
            <a:r>
              <a:rPr lang="en-US" dirty="0"/>
              <a:t>Digest</a:t>
            </a:r>
          </a:p>
        </p:txBody>
      </p:sp>
      <p:sp>
        <p:nvSpPr>
          <p:cNvPr id="321551" name="Line 3087"/>
          <p:cNvSpPr>
            <a:spLocks noChangeShapeType="1"/>
          </p:cNvSpPr>
          <p:nvPr/>
        </p:nvSpPr>
        <p:spPr bwMode="auto">
          <a:xfrm>
            <a:off x="3384550" y="2971800"/>
            <a:ext cx="0" cy="381000"/>
          </a:xfrm>
          <a:prstGeom prst="line">
            <a:avLst/>
          </a:prstGeom>
          <a:noFill/>
          <a:ln w="38100">
            <a:solidFill>
              <a:srgbClr val="FF0000"/>
            </a:solidFill>
            <a:round/>
            <a:headEnd/>
            <a:tailEnd type="triangle" w="med" len="med"/>
          </a:ln>
          <a:effectLst/>
        </p:spPr>
        <p:txBody>
          <a:bodyPr/>
          <a:lstStyle/>
          <a:p>
            <a:endParaRPr lang="en-US"/>
          </a:p>
        </p:txBody>
      </p:sp>
      <p:sp>
        <p:nvSpPr>
          <p:cNvPr id="321552" name="Line 3088"/>
          <p:cNvSpPr>
            <a:spLocks noChangeShapeType="1"/>
          </p:cNvSpPr>
          <p:nvPr/>
        </p:nvSpPr>
        <p:spPr bwMode="auto">
          <a:xfrm>
            <a:off x="3384550" y="3657600"/>
            <a:ext cx="0" cy="381000"/>
          </a:xfrm>
          <a:prstGeom prst="line">
            <a:avLst/>
          </a:prstGeom>
          <a:noFill/>
          <a:ln w="38100">
            <a:solidFill>
              <a:srgbClr val="FF0000"/>
            </a:solidFill>
            <a:round/>
            <a:headEnd/>
            <a:tailEnd type="triangle" w="med" len="med"/>
          </a:ln>
          <a:effectLst/>
        </p:spPr>
        <p:txBody>
          <a:bodyPr/>
          <a:lstStyle/>
          <a:p>
            <a:endParaRPr lang="en-US"/>
          </a:p>
        </p:txBody>
      </p:sp>
      <p:sp>
        <p:nvSpPr>
          <p:cNvPr id="321553" name="AutoShape 3089"/>
          <p:cNvSpPr>
            <a:spLocks noChangeArrowheads="1"/>
          </p:cNvSpPr>
          <p:nvPr/>
        </p:nvSpPr>
        <p:spPr bwMode="auto">
          <a:xfrm>
            <a:off x="2393950" y="4724400"/>
            <a:ext cx="1898650" cy="304800"/>
          </a:xfrm>
          <a:prstGeom prst="roundRect">
            <a:avLst>
              <a:gd name="adj" fmla="val 16667"/>
            </a:avLst>
          </a:prstGeom>
          <a:solidFill>
            <a:schemeClr val="accent6">
              <a:lumMod val="20000"/>
              <a:lumOff val="80000"/>
            </a:schemeClr>
          </a:solidFill>
          <a:ln w="9525">
            <a:solidFill>
              <a:schemeClr val="tx1"/>
            </a:solidFill>
            <a:round/>
            <a:headEnd/>
            <a:tailEnd/>
          </a:ln>
          <a:effectLst/>
        </p:spPr>
        <p:txBody>
          <a:bodyPr wrap="none" anchor="ctr"/>
          <a:lstStyle/>
          <a:p>
            <a:pPr algn="ctr"/>
            <a:r>
              <a:rPr lang="en-US" dirty="0"/>
              <a:t>Encryption</a:t>
            </a:r>
          </a:p>
        </p:txBody>
      </p:sp>
      <p:sp>
        <p:nvSpPr>
          <p:cNvPr id="321554" name="Line 3090"/>
          <p:cNvSpPr>
            <a:spLocks noChangeShapeType="1"/>
          </p:cNvSpPr>
          <p:nvPr/>
        </p:nvSpPr>
        <p:spPr bwMode="auto">
          <a:xfrm>
            <a:off x="3384550" y="4343400"/>
            <a:ext cx="0" cy="381000"/>
          </a:xfrm>
          <a:prstGeom prst="line">
            <a:avLst/>
          </a:prstGeom>
          <a:noFill/>
          <a:ln w="38100">
            <a:solidFill>
              <a:srgbClr val="FF0000"/>
            </a:solidFill>
            <a:round/>
            <a:headEnd/>
            <a:tailEnd type="triangle" w="med" len="med"/>
          </a:ln>
          <a:effectLst/>
        </p:spPr>
        <p:txBody>
          <a:bodyPr/>
          <a:lstStyle/>
          <a:p>
            <a:endParaRPr lang="en-US"/>
          </a:p>
        </p:txBody>
      </p:sp>
      <p:sp>
        <p:nvSpPr>
          <p:cNvPr id="321555" name="Rectangle 3091"/>
          <p:cNvSpPr>
            <a:spLocks noChangeArrowheads="1"/>
          </p:cNvSpPr>
          <p:nvPr/>
        </p:nvSpPr>
        <p:spPr bwMode="auto">
          <a:xfrm>
            <a:off x="2393950" y="5410200"/>
            <a:ext cx="1898650" cy="4572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t>Signature</a:t>
            </a:r>
          </a:p>
        </p:txBody>
      </p:sp>
      <p:pic>
        <p:nvPicPr>
          <p:cNvPr id="321556" name="Picture 3092" descr="C:\Program Files\Microsoft Office\Clipart\standard\stddir2\bs00996_.wmf"/>
          <p:cNvPicPr>
            <a:picLocks noChangeAspect="1" noChangeArrowheads="1"/>
          </p:cNvPicPr>
          <p:nvPr/>
        </p:nvPicPr>
        <p:blipFill>
          <a:blip r:embed="rId3" cstate="print"/>
          <a:srcRect/>
          <a:stretch>
            <a:fillRect/>
          </a:stretch>
        </p:blipFill>
        <p:spPr bwMode="auto">
          <a:xfrm>
            <a:off x="1238250" y="4648201"/>
            <a:ext cx="825500" cy="466725"/>
          </a:xfrm>
          <a:prstGeom prst="rect">
            <a:avLst/>
          </a:prstGeom>
          <a:solidFill>
            <a:srgbClr val="FF0000"/>
          </a:solidFill>
        </p:spPr>
      </p:pic>
      <p:sp>
        <p:nvSpPr>
          <p:cNvPr id="321557" name="Line 3093"/>
          <p:cNvSpPr>
            <a:spLocks noChangeShapeType="1"/>
          </p:cNvSpPr>
          <p:nvPr/>
        </p:nvSpPr>
        <p:spPr bwMode="auto">
          <a:xfrm>
            <a:off x="2063750" y="4876800"/>
            <a:ext cx="330200" cy="0"/>
          </a:xfrm>
          <a:prstGeom prst="line">
            <a:avLst/>
          </a:prstGeom>
          <a:noFill/>
          <a:ln w="38100">
            <a:solidFill>
              <a:srgbClr val="FF0000"/>
            </a:solidFill>
            <a:round/>
            <a:headEnd/>
            <a:tailEnd type="triangle" w="med" len="med"/>
          </a:ln>
          <a:effectLst/>
        </p:spPr>
        <p:txBody>
          <a:bodyPr/>
          <a:lstStyle/>
          <a:p>
            <a:endParaRPr lang="en-US"/>
          </a:p>
        </p:txBody>
      </p:sp>
      <p:sp>
        <p:nvSpPr>
          <p:cNvPr id="321558" name="Line 3094"/>
          <p:cNvSpPr>
            <a:spLocks noChangeShapeType="1"/>
          </p:cNvSpPr>
          <p:nvPr/>
        </p:nvSpPr>
        <p:spPr bwMode="auto">
          <a:xfrm>
            <a:off x="3384550" y="5029200"/>
            <a:ext cx="0" cy="381000"/>
          </a:xfrm>
          <a:prstGeom prst="line">
            <a:avLst/>
          </a:prstGeom>
          <a:noFill/>
          <a:ln w="38100">
            <a:solidFill>
              <a:srgbClr val="FF0000"/>
            </a:solidFill>
            <a:round/>
            <a:headEnd/>
            <a:tailEnd type="triangle" w="med" len="med"/>
          </a:ln>
          <a:effectLst/>
        </p:spPr>
        <p:txBody>
          <a:bodyPr/>
          <a:lstStyle/>
          <a:p>
            <a:endParaRPr lang="en-US"/>
          </a:p>
        </p:txBody>
      </p:sp>
      <p:sp>
        <p:nvSpPr>
          <p:cNvPr id="321559" name="AutoShape 3095"/>
          <p:cNvSpPr>
            <a:spLocks noChangeArrowheads="1"/>
          </p:cNvSpPr>
          <p:nvPr/>
        </p:nvSpPr>
        <p:spPr bwMode="auto">
          <a:xfrm>
            <a:off x="7677150" y="3352800"/>
            <a:ext cx="1898650" cy="304800"/>
          </a:xfrm>
          <a:prstGeom prst="roundRect">
            <a:avLst>
              <a:gd name="adj" fmla="val 16667"/>
            </a:avLst>
          </a:prstGeom>
          <a:solidFill>
            <a:schemeClr val="accent6">
              <a:lumMod val="20000"/>
              <a:lumOff val="80000"/>
            </a:schemeClr>
          </a:solidFill>
          <a:ln w="9525">
            <a:solidFill>
              <a:schemeClr val="tx1"/>
            </a:solidFill>
            <a:round/>
            <a:headEnd/>
            <a:tailEnd/>
          </a:ln>
          <a:effectLst/>
        </p:spPr>
        <p:txBody>
          <a:bodyPr wrap="none" anchor="ctr"/>
          <a:lstStyle/>
          <a:p>
            <a:pPr algn="ctr"/>
            <a:r>
              <a:rPr lang="en-US" dirty="0"/>
              <a:t>Hash function</a:t>
            </a:r>
          </a:p>
        </p:txBody>
      </p:sp>
      <p:sp>
        <p:nvSpPr>
          <p:cNvPr id="321560" name="Line 3096"/>
          <p:cNvSpPr>
            <a:spLocks noChangeShapeType="1"/>
          </p:cNvSpPr>
          <p:nvPr/>
        </p:nvSpPr>
        <p:spPr bwMode="auto">
          <a:xfrm>
            <a:off x="8667750" y="2971800"/>
            <a:ext cx="0" cy="381000"/>
          </a:xfrm>
          <a:prstGeom prst="line">
            <a:avLst/>
          </a:prstGeom>
          <a:noFill/>
          <a:ln w="38100">
            <a:solidFill>
              <a:srgbClr val="FF0000"/>
            </a:solidFill>
            <a:round/>
            <a:headEnd/>
            <a:tailEnd type="triangle" w="med" len="med"/>
          </a:ln>
          <a:effectLst/>
        </p:spPr>
        <p:txBody>
          <a:bodyPr/>
          <a:lstStyle/>
          <a:p>
            <a:endParaRPr lang="en-US"/>
          </a:p>
        </p:txBody>
      </p:sp>
      <p:sp>
        <p:nvSpPr>
          <p:cNvPr id="321561" name="Line 3097"/>
          <p:cNvSpPr>
            <a:spLocks noChangeShapeType="1"/>
          </p:cNvSpPr>
          <p:nvPr/>
        </p:nvSpPr>
        <p:spPr bwMode="auto">
          <a:xfrm>
            <a:off x="8667750" y="3657600"/>
            <a:ext cx="0" cy="1981200"/>
          </a:xfrm>
          <a:prstGeom prst="line">
            <a:avLst/>
          </a:prstGeom>
          <a:noFill/>
          <a:ln w="38100">
            <a:solidFill>
              <a:srgbClr val="FF0000"/>
            </a:solidFill>
            <a:round/>
            <a:headEnd/>
            <a:tailEnd type="triangle" w="med" len="med"/>
          </a:ln>
          <a:effectLst/>
        </p:spPr>
        <p:txBody>
          <a:bodyPr/>
          <a:lstStyle/>
          <a:p>
            <a:endParaRPr lang="en-US"/>
          </a:p>
        </p:txBody>
      </p:sp>
      <p:sp>
        <p:nvSpPr>
          <p:cNvPr id="321562" name="Rectangle 3098"/>
          <p:cNvSpPr>
            <a:spLocks noChangeArrowheads="1"/>
          </p:cNvSpPr>
          <p:nvPr/>
        </p:nvSpPr>
        <p:spPr bwMode="auto">
          <a:xfrm>
            <a:off x="7677150" y="5638800"/>
            <a:ext cx="1898650" cy="304800"/>
          </a:xfrm>
          <a:prstGeom prst="rect">
            <a:avLst/>
          </a:prstGeom>
          <a:solidFill>
            <a:schemeClr val="bg1"/>
          </a:solidFill>
          <a:ln w="9525">
            <a:solidFill>
              <a:schemeClr val="tx1"/>
            </a:solidFill>
            <a:miter lim="800000"/>
            <a:headEnd/>
            <a:tailEnd/>
          </a:ln>
          <a:effectLst/>
        </p:spPr>
        <p:txBody>
          <a:bodyPr wrap="none" anchor="ctr"/>
          <a:lstStyle/>
          <a:p>
            <a:pPr algn="ctr"/>
            <a:r>
              <a:rPr lang="en-US"/>
              <a:t>Digest</a:t>
            </a:r>
          </a:p>
        </p:txBody>
      </p:sp>
      <p:sp>
        <p:nvSpPr>
          <p:cNvPr id="321563" name="Line 3099"/>
          <p:cNvSpPr>
            <a:spLocks noChangeShapeType="1"/>
          </p:cNvSpPr>
          <p:nvPr/>
        </p:nvSpPr>
        <p:spPr bwMode="auto">
          <a:xfrm flipV="1">
            <a:off x="4292600" y="4953000"/>
            <a:ext cx="1403350" cy="685800"/>
          </a:xfrm>
          <a:prstGeom prst="line">
            <a:avLst/>
          </a:prstGeom>
          <a:noFill/>
          <a:ln w="38100">
            <a:solidFill>
              <a:srgbClr val="FF9900"/>
            </a:solidFill>
            <a:round/>
            <a:headEnd/>
            <a:tailEnd type="triangle" w="med" len="med"/>
          </a:ln>
          <a:effectLst/>
        </p:spPr>
        <p:txBody>
          <a:bodyPr/>
          <a:lstStyle/>
          <a:p>
            <a:endParaRPr lang="en-US"/>
          </a:p>
        </p:txBody>
      </p:sp>
      <p:sp>
        <p:nvSpPr>
          <p:cNvPr id="321564" name="AutoShape 3100"/>
          <p:cNvSpPr>
            <a:spLocks noChangeArrowheads="1"/>
          </p:cNvSpPr>
          <p:nvPr/>
        </p:nvSpPr>
        <p:spPr bwMode="auto">
          <a:xfrm>
            <a:off x="5695950" y="4800600"/>
            <a:ext cx="1898650" cy="304800"/>
          </a:xfrm>
          <a:prstGeom prst="roundRect">
            <a:avLst>
              <a:gd name="adj" fmla="val 16667"/>
            </a:avLst>
          </a:prstGeom>
          <a:solidFill>
            <a:schemeClr val="accent6">
              <a:lumMod val="20000"/>
              <a:lumOff val="80000"/>
            </a:schemeClr>
          </a:solidFill>
          <a:ln w="9525">
            <a:solidFill>
              <a:schemeClr val="tx1"/>
            </a:solidFill>
            <a:round/>
            <a:headEnd/>
            <a:tailEnd/>
          </a:ln>
          <a:effectLst/>
        </p:spPr>
        <p:txBody>
          <a:bodyPr wrap="none" anchor="ctr"/>
          <a:lstStyle/>
          <a:p>
            <a:pPr algn="ctr"/>
            <a:r>
              <a:rPr lang="en-US" dirty="0"/>
              <a:t>Decryption</a:t>
            </a:r>
          </a:p>
        </p:txBody>
      </p:sp>
      <p:sp>
        <p:nvSpPr>
          <p:cNvPr id="321565" name="Rectangle 3101"/>
          <p:cNvSpPr>
            <a:spLocks noChangeArrowheads="1"/>
          </p:cNvSpPr>
          <p:nvPr/>
        </p:nvSpPr>
        <p:spPr bwMode="auto">
          <a:xfrm>
            <a:off x="5695950" y="5486400"/>
            <a:ext cx="1898650" cy="457200"/>
          </a:xfrm>
          <a:prstGeom prst="rect">
            <a:avLst/>
          </a:prstGeom>
          <a:solidFill>
            <a:schemeClr val="accent2"/>
          </a:solidFill>
          <a:ln w="9525">
            <a:solidFill>
              <a:schemeClr val="tx1"/>
            </a:solidFill>
            <a:miter lim="800000"/>
            <a:headEnd/>
            <a:tailEnd/>
          </a:ln>
          <a:effectLst/>
        </p:spPr>
        <p:txBody>
          <a:bodyPr wrap="none" anchor="ctr"/>
          <a:lstStyle/>
          <a:p>
            <a:pPr algn="ctr"/>
            <a:r>
              <a:rPr lang="en-US"/>
              <a:t>Expected Digest</a:t>
            </a:r>
          </a:p>
        </p:txBody>
      </p:sp>
      <p:sp>
        <p:nvSpPr>
          <p:cNvPr id="321566" name="Line 3102"/>
          <p:cNvSpPr>
            <a:spLocks noChangeShapeType="1"/>
          </p:cNvSpPr>
          <p:nvPr/>
        </p:nvSpPr>
        <p:spPr bwMode="auto">
          <a:xfrm>
            <a:off x="6686550" y="5105400"/>
            <a:ext cx="0" cy="381000"/>
          </a:xfrm>
          <a:prstGeom prst="line">
            <a:avLst/>
          </a:prstGeom>
          <a:noFill/>
          <a:ln w="38100">
            <a:solidFill>
              <a:srgbClr val="FF0000"/>
            </a:solidFill>
            <a:round/>
            <a:headEnd/>
            <a:tailEnd type="triangle" w="med" len="med"/>
          </a:ln>
          <a:effectLst/>
        </p:spPr>
        <p:txBody>
          <a:bodyPr/>
          <a:lstStyle/>
          <a:p>
            <a:endParaRPr lang="en-US"/>
          </a:p>
        </p:txBody>
      </p:sp>
      <p:pic>
        <p:nvPicPr>
          <p:cNvPr id="321567" name="Picture 3103" descr="C:\Program Files\Microsoft Office\Clipart\standard\stddir2\bs00996_.wmf"/>
          <p:cNvPicPr>
            <a:picLocks noChangeAspect="1" noChangeArrowheads="1"/>
          </p:cNvPicPr>
          <p:nvPr/>
        </p:nvPicPr>
        <p:blipFill>
          <a:blip r:embed="rId3" cstate="print"/>
          <a:srcRect/>
          <a:stretch>
            <a:fillRect/>
          </a:stretch>
        </p:blipFill>
        <p:spPr bwMode="auto">
          <a:xfrm>
            <a:off x="4622800" y="4191001"/>
            <a:ext cx="825500" cy="466725"/>
          </a:xfrm>
          <a:prstGeom prst="rect">
            <a:avLst/>
          </a:prstGeom>
          <a:solidFill>
            <a:srgbClr val="00FF00"/>
          </a:solidFill>
        </p:spPr>
      </p:pic>
      <p:sp>
        <p:nvSpPr>
          <p:cNvPr id="321568" name="Line 3104"/>
          <p:cNvSpPr>
            <a:spLocks noChangeShapeType="1"/>
          </p:cNvSpPr>
          <p:nvPr/>
        </p:nvSpPr>
        <p:spPr bwMode="auto">
          <a:xfrm>
            <a:off x="5448300" y="4419600"/>
            <a:ext cx="247650" cy="457200"/>
          </a:xfrm>
          <a:prstGeom prst="line">
            <a:avLst/>
          </a:prstGeom>
          <a:noFill/>
          <a:ln w="38100">
            <a:solidFill>
              <a:srgbClr val="FF0000"/>
            </a:solidFill>
            <a:round/>
            <a:headEnd/>
            <a:tailEnd type="triangle" w="med" len="med"/>
          </a:ln>
          <a:effectLst/>
        </p:spPr>
        <p:txBody>
          <a:bodyPr/>
          <a:lstStyle/>
          <a:p>
            <a:endParaRPr lang="en-US"/>
          </a:p>
        </p:txBody>
      </p:sp>
      <p:sp>
        <p:nvSpPr>
          <p:cNvPr id="321570" name="Text Box 3106"/>
          <p:cNvSpPr txBox="1">
            <a:spLocks noChangeArrowheads="1"/>
          </p:cNvSpPr>
          <p:nvPr/>
        </p:nvSpPr>
        <p:spPr bwMode="auto">
          <a:xfrm>
            <a:off x="247650" y="4540250"/>
            <a:ext cx="1055097" cy="830997"/>
          </a:xfrm>
          <a:prstGeom prst="rect">
            <a:avLst/>
          </a:prstGeom>
          <a:noFill/>
          <a:ln w="9525">
            <a:noFill/>
            <a:miter lim="800000"/>
            <a:headEnd/>
            <a:tailEnd/>
          </a:ln>
          <a:effectLst/>
        </p:spPr>
        <p:txBody>
          <a:bodyPr wrap="none">
            <a:spAutoFit/>
          </a:bodyPr>
          <a:lstStyle/>
          <a:p>
            <a:r>
              <a:rPr lang="en-US"/>
              <a:t>Private</a:t>
            </a:r>
          </a:p>
          <a:p>
            <a:r>
              <a:rPr lang="en-US"/>
              <a:t>Key</a:t>
            </a:r>
          </a:p>
        </p:txBody>
      </p:sp>
      <p:sp>
        <p:nvSpPr>
          <p:cNvPr id="321571" name="Text Box 3107"/>
          <p:cNvSpPr txBox="1">
            <a:spLocks noChangeArrowheads="1"/>
          </p:cNvSpPr>
          <p:nvPr/>
        </p:nvSpPr>
        <p:spPr bwMode="auto">
          <a:xfrm>
            <a:off x="4605603" y="3536950"/>
            <a:ext cx="970137" cy="830997"/>
          </a:xfrm>
          <a:prstGeom prst="rect">
            <a:avLst/>
          </a:prstGeom>
          <a:noFill/>
          <a:ln w="9525">
            <a:noFill/>
            <a:miter lim="800000"/>
            <a:headEnd/>
            <a:tailEnd/>
          </a:ln>
          <a:effectLst/>
        </p:spPr>
        <p:txBody>
          <a:bodyPr wrap="none">
            <a:spAutoFit/>
          </a:bodyPr>
          <a:lstStyle/>
          <a:p>
            <a:r>
              <a:rPr lang="en-US"/>
              <a:t>Public</a:t>
            </a:r>
          </a:p>
          <a:p>
            <a:r>
              <a:rPr lang="en-US"/>
              <a:t>Key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5300" y="274638"/>
            <a:ext cx="8669470" cy="1143000"/>
          </a:xfrm>
        </p:spPr>
        <p:txBody>
          <a:bodyPr/>
          <a:lstStyle/>
          <a:p>
            <a:r>
              <a:rPr lang="en-US"/>
              <a:t>Digital Certificates</a:t>
            </a:r>
          </a:p>
        </p:txBody>
      </p:sp>
      <p:sp>
        <p:nvSpPr>
          <p:cNvPr id="41987" name="Rectangle 3"/>
          <p:cNvSpPr>
            <a:spLocks noGrp="1" noChangeArrowheads="1"/>
          </p:cNvSpPr>
          <p:nvPr>
            <p:ph type="body" idx="1"/>
          </p:nvPr>
        </p:nvSpPr>
        <p:spPr>
          <a:xfrm>
            <a:off x="495300" y="1866900"/>
            <a:ext cx="8915400" cy="4259263"/>
          </a:xfrm>
        </p:spPr>
        <p:txBody>
          <a:bodyPr/>
          <a:lstStyle/>
          <a:p>
            <a:pPr>
              <a:spcBef>
                <a:spcPct val="100000"/>
              </a:spcBef>
            </a:pPr>
            <a:r>
              <a:rPr lang="en-US" sz="2800"/>
              <a:t>Electronic document containing key value and identifying information about entity that controls key</a:t>
            </a:r>
          </a:p>
          <a:p>
            <a:pPr>
              <a:spcBef>
                <a:spcPct val="100000"/>
              </a:spcBef>
            </a:pPr>
            <a:r>
              <a:rPr lang="en-US" sz="2800"/>
              <a:t>Digital signature attached to certificate’s container file to certify file is from entity it claims to be from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solidFill>
                  <a:srgbClr val="FFFFFF"/>
                </a:solidFill>
              </a:rPr>
              <a:t>Figure 8-5 Digital Signatures</a:t>
            </a:r>
          </a:p>
        </p:txBody>
      </p:sp>
      <p:pic>
        <p:nvPicPr>
          <p:cNvPr id="44035" name="Picture 3" descr="Fig08-16"/>
          <p:cNvPicPr>
            <a:picLocks noChangeAspect="1" noChangeArrowheads="1"/>
          </p:cNvPicPr>
          <p:nvPr/>
        </p:nvPicPr>
        <p:blipFill>
          <a:blip r:embed="rId2" cstate="print"/>
          <a:srcRect b="9790"/>
          <a:stretch>
            <a:fillRect/>
          </a:stretch>
        </p:blipFill>
        <p:spPr bwMode="auto">
          <a:xfrm>
            <a:off x="1129904" y="571500"/>
            <a:ext cx="7868046" cy="4914900"/>
          </a:xfrm>
          <a:prstGeom prst="rect">
            <a:avLst/>
          </a:prstGeom>
          <a:noFill/>
        </p:spPr>
      </p:pic>
      <p:pic>
        <p:nvPicPr>
          <p:cNvPr id="44036" name="Picture 4" descr="Fig08-16"/>
          <p:cNvPicPr>
            <a:picLocks noChangeAspect="1" noChangeArrowheads="1"/>
          </p:cNvPicPr>
          <p:nvPr/>
        </p:nvPicPr>
        <p:blipFill>
          <a:blip r:embed="rId2" cstate="print"/>
          <a:srcRect l="17114" t="90210" r="60852" b="2797"/>
          <a:stretch>
            <a:fillRect/>
          </a:stretch>
        </p:blipFill>
        <p:spPr bwMode="auto">
          <a:xfrm>
            <a:off x="3797300" y="152400"/>
            <a:ext cx="2641600" cy="533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a:t>All copyrights reserved by C.C. Cheung 2003.</a:t>
            </a:r>
          </a:p>
        </p:txBody>
      </p:sp>
      <p:sp>
        <p:nvSpPr>
          <p:cNvPr id="336898" name="Rectangle 1026"/>
          <p:cNvSpPr>
            <a:spLocks noGrp="1" noChangeArrowheads="1"/>
          </p:cNvSpPr>
          <p:nvPr>
            <p:ph type="title"/>
          </p:nvPr>
        </p:nvSpPr>
        <p:spPr/>
        <p:txBody>
          <a:bodyPr/>
          <a:lstStyle/>
          <a:p>
            <a:r>
              <a:rPr lang="en-US"/>
              <a:t>Digital Certificate</a:t>
            </a:r>
          </a:p>
        </p:txBody>
      </p:sp>
      <p:sp>
        <p:nvSpPr>
          <p:cNvPr id="336899" name="Rectangle 1027"/>
          <p:cNvSpPr>
            <a:spLocks noGrp="1" noChangeArrowheads="1"/>
          </p:cNvSpPr>
          <p:nvPr>
            <p:ph type="body" idx="1"/>
          </p:nvPr>
        </p:nvSpPr>
        <p:spPr>
          <a:xfrm>
            <a:off x="7924800" y="3657600"/>
            <a:ext cx="1816100" cy="457200"/>
          </a:xfrm>
        </p:spPr>
        <p:txBody>
          <a:bodyPr/>
          <a:lstStyle/>
          <a:p>
            <a:r>
              <a:rPr lang="en-US" sz="1800" dirty="0">
                <a:hlinkClick r:id="rId2"/>
              </a:rPr>
              <a:t>Reference</a:t>
            </a:r>
            <a:endParaRPr lang="en-US" sz="1800" dirty="0"/>
          </a:p>
        </p:txBody>
      </p:sp>
      <p:pic>
        <p:nvPicPr>
          <p:cNvPr id="336900" name="Picture 1028" descr="H:\csc1720\Lecture.notes\lecture12_DigitalCert\fig1-10.gif"/>
          <p:cNvPicPr>
            <a:picLocks noChangeAspect="1" noChangeArrowheads="1"/>
          </p:cNvPicPr>
          <p:nvPr/>
        </p:nvPicPr>
        <p:blipFill>
          <a:blip r:embed="rId3" cstate="print"/>
          <a:srcRect/>
          <a:stretch>
            <a:fillRect/>
          </a:stretch>
        </p:blipFill>
        <p:spPr bwMode="auto">
          <a:xfrm>
            <a:off x="1073150" y="1371600"/>
            <a:ext cx="6769100" cy="48895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Principles of Information Security, 2nd edition</a:t>
            </a:r>
          </a:p>
        </p:txBody>
      </p:sp>
      <p:sp>
        <p:nvSpPr>
          <p:cNvPr id="563208" name="Rectangle 8"/>
          <p:cNvSpPr>
            <a:spLocks noGrp="1" noChangeArrowheads="1"/>
          </p:cNvSpPr>
          <p:nvPr>
            <p:ph type="title"/>
          </p:nvPr>
        </p:nvSpPr>
        <p:spPr>
          <a:xfrm>
            <a:off x="577850" y="304800"/>
            <a:ext cx="9080500" cy="838200"/>
          </a:xfrm>
        </p:spPr>
        <p:txBody>
          <a:bodyPr/>
          <a:lstStyle/>
          <a:p>
            <a:r>
              <a:rPr lang="en-US"/>
              <a:t>Protocols for Secure Communications</a:t>
            </a:r>
          </a:p>
        </p:txBody>
      </p:sp>
      <p:sp>
        <p:nvSpPr>
          <p:cNvPr id="563209" name="Rectangle 9"/>
          <p:cNvSpPr>
            <a:spLocks noGrp="1" noChangeArrowheads="1"/>
          </p:cNvSpPr>
          <p:nvPr>
            <p:ph type="body" idx="1"/>
          </p:nvPr>
        </p:nvSpPr>
        <p:spPr>
          <a:xfrm>
            <a:off x="742950" y="1447800"/>
            <a:ext cx="8585200" cy="4876800"/>
          </a:xfrm>
        </p:spPr>
        <p:txBody>
          <a:bodyPr/>
          <a:lstStyle/>
          <a:p>
            <a:pPr>
              <a:spcBef>
                <a:spcPct val="100000"/>
              </a:spcBef>
            </a:pPr>
            <a:r>
              <a:rPr lang="en-US"/>
              <a:t>Secure Socket Layer (SSL) protocol: uses public key encryption to secure channel over public Internet</a:t>
            </a:r>
          </a:p>
          <a:p>
            <a:pPr>
              <a:spcBef>
                <a:spcPct val="100000"/>
              </a:spcBef>
            </a:pPr>
            <a:r>
              <a:rPr lang="en-US"/>
              <a:t>Secure Hypertext Transfer Protocol (S-HTTP): extended version of Hypertext Transfer Protocol; provides for encryption of individual messages between client and server across Internet</a:t>
            </a:r>
          </a:p>
          <a:p>
            <a:pPr lvl="1">
              <a:spcBef>
                <a:spcPct val="100000"/>
              </a:spcBef>
            </a:pPr>
            <a:r>
              <a:rPr lang="en-US"/>
              <a:t>S-HTTP is the application of SSL over HTTP; allows encryption of information passing between computers through protected and secure virtual connection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Principles of Information Security, 2nd edition</a:t>
            </a:r>
          </a:p>
        </p:txBody>
      </p:sp>
      <p:sp>
        <p:nvSpPr>
          <p:cNvPr id="561158" name="Rectangle 6"/>
          <p:cNvSpPr>
            <a:spLocks noGrp="1" noChangeArrowheads="1"/>
          </p:cNvSpPr>
          <p:nvPr>
            <p:ph type="title"/>
          </p:nvPr>
        </p:nvSpPr>
        <p:spPr>
          <a:xfrm>
            <a:off x="577850" y="304800"/>
            <a:ext cx="9328150" cy="838200"/>
          </a:xfrm>
        </p:spPr>
        <p:txBody>
          <a:bodyPr>
            <a:normAutofit fontScale="90000"/>
          </a:bodyPr>
          <a:lstStyle/>
          <a:p>
            <a:r>
              <a:rPr lang="en-US"/>
              <a:t>Protocols for Secure Communications (continued)</a:t>
            </a:r>
          </a:p>
        </p:txBody>
      </p:sp>
      <p:sp>
        <p:nvSpPr>
          <p:cNvPr id="561159" name="Rectangle 7"/>
          <p:cNvSpPr>
            <a:spLocks noGrp="1" noChangeArrowheads="1"/>
          </p:cNvSpPr>
          <p:nvPr>
            <p:ph type="body" idx="1"/>
          </p:nvPr>
        </p:nvSpPr>
        <p:spPr>
          <a:xfrm>
            <a:off x="742950" y="1447800"/>
            <a:ext cx="8585200" cy="4876800"/>
          </a:xfrm>
        </p:spPr>
        <p:txBody>
          <a:bodyPr/>
          <a:lstStyle/>
          <a:p>
            <a:pPr>
              <a:spcBef>
                <a:spcPct val="80000"/>
              </a:spcBef>
            </a:pPr>
            <a:r>
              <a:rPr lang="en-US"/>
              <a:t>Securing E-mail with S/MIME, PEM, and PGP</a:t>
            </a:r>
          </a:p>
          <a:p>
            <a:pPr lvl="1">
              <a:spcBef>
                <a:spcPct val="80000"/>
              </a:spcBef>
            </a:pPr>
            <a:r>
              <a:rPr lang="en-US"/>
              <a:t>Secure Multipurpose Internet Mail Extensions (S/MIME): builds on Multipurpose Internet Mail Extensions (MIME) encoding format by adding encryption and authentication</a:t>
            </a:r>
          </a:p>
          <a:p>
            <a:pPr lvl="1">
              <a:spcBef>
                <a:spcPct val="80000"/>
              </a:spcBef>
            </a:pPr>
            <a:r>
              <a:rPr lang="en-US"/>
              <a:t>Privacy Enhanced Mail (PEM): proposed as standard to function with public key cryptosystems; uses 3DES symmetric key encryption</a:t>
            </a:r>
          </a:p>
          <a:p>
            <a:pPr lvl="1">
              <a:spcBef>
                <a:spcPct val="80000"/>
              </a:spcBef>
            </a:pPr>
            <a:r>
              <a:rPr lang="en-US"/>
              <a:t>Pretty Good Privacy (PGP): uses IDEA Cipher for message encoding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Principles of Information Security, 2nd edition</a:t>
            </a:r>
          </a:p>
        </p:txBody>
      </p:sp>
      <p:sp>
        <p:nvSpPr>
          <p:cNvPr id="759810" name="Rectangle 2"/>
          <p:cNvSpPr>
            <a:spLocks noGrp="1" noChangeArrowheads="1"/>
          </p:cNvSpPr>
          <p:nvPr>
            <p:ph type="title"/>
          </p:nvPr>
        </p:nvSpPr>
        <p:spPr>
          <a:xfrm>
            <a:off x="577850" y="304800"/>
            <a:ext cx="9245600" cy="838200"/>
          </a:xfrm>
        </p:spPr>
        <p:txBody>
          <a:bodyPr>
            <a:normAutofit fontScale="90000"/>
          </a:bodyPr>
          <a:lstStyle/>
          <a:p>
            <a:r>
              <a:rPr lang="en-US"/>
              <a:t>Protocols for Secure Communications (continued)</a:t>
            </a:r>
          </a:p>
        </p:txBody>
      </p:sp>
      <p:sp>
        <p:nvSpPr>
          <p:cNvPr id="759811" name="Rectangle 3"/>
          <p:cNvSpPr>
            <a:spLocks noGrp="1" noChangeArrowheads="1"/>
          </p:cNvSpPr>
          <p:nvPr>
            <p:ph type="body" idx="1"/>
          </p:nvPr>
        </p:nvSpPr>
        <p:spPr>
          <a:xfrm>
            <a:off x="742950" y="1371600"/>
            <a:ext cx="8585200" cy="4953000"/>
          </a:xfrm>
        </p:spPr>
        <p:txBody>
          <a:bodyPr/>
          <a:lstStyle/>
          <a:p>
            <a:pPr>
              <a:spcBef>
                <a:spcPct val="100000"/>
              </a:spcBef>
            </a:pPr>
            <a:r>
              <a:rPr lang="en-US"/>
              <a:t>Securing Web transactions with SET, SSL, and S-HTTP</a:t>
            </a:r>
          </a:p>
          <a:p>
            <a:pPr lvl="1">
              <a:spcBef>
                <a:spcPct val="100000"/>
              </a:spcBef>
            </a:pPr>
            <a:r>
              <a:rPr lang="en-US"/>
              <a:t>Secure Electronic Transactions (SET): developed by MasterCard and VISA in 1997 to provide protection from electronic payment fraud</a:t>
            </a:r>
          </a:p>
          <a:p>
            <a:pPr lvl="1">
              <a:spcBef>
                <a:spcPct val="100000"/>
              </a:spcBef>
            </a:pPr>
            <a:r>
              <a:rPr lang="en-US"/>
              <a:t>Uses DES to encrypt credit card information transfers</a:t>
            </a:r>
          </a:p>
          <a:p>
            <a:pPr lvl="1">
              <a:spcBef>
                <a:spcPct val="100000"/>
              </a:spcBef>
            </a:pPr>
            <a:r>
              <a:rPr lang="en-US"/>
              <a:t>Provides security for both Internet-based credit card transactions and credit card swipe systems in retail stores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further readings</a:t>
            </a:r>
            <a:endParaRPr lang="en-US" dirty="0"/>
          </a:p>
        </p:txBody>
      </p:sp>
      <p:sp>
        <p:nvSpPr>
          <p:cNvPr id="3" name="Content Placeholder 2"/>
          <p:cNvSpPr>
            <a:spLocks noGrp="1"/>
          </p:cNvSpPr>
          <p:nvPr>
            <p:ph sz="quarter" idx="1"/>
          </p:nvPr>
        </p:nvSpPr>
        <p:spPr/>
        <p:txBody>
          <a:bodyPr/>
          <a:lstStyle/>
          <a:p>
            <a:r>
              <a:rPr kumimoji="1" lang="en-US" altLang="en-US" dirty="0" smtClean="0"/>
              <a:t>Computer Security: Principles and Practice :</a:t>
            </a:r>
            <a:r>
              <a:rPr lang="en-US" dirty="0" smtClean="0">
                <a:solidFill>
                  <a:schemeClr val="tx2"/>
                </a:solidFill>
              </a:rPr>
              <a:t>Chapter 2 – </a:t>
            </a:r>
            <a:r>
              <a:rPr kumimoji="1" lang="en-GB" dirty="0" smtClean="0">
                <a:solidFill>
                  <a:schemeClr val="tx2"/>
                </a:solidFill>
              </a:rPr>
              <a:t>Cryptographic Tools </a:t>
            </a:r>
            <a:r>
              <a:rPr lang="en-US" altLang="en-US" sz="2800" dirty="0" smtClean="0"/>
              <a:t>by William Stallings and </a:t>
            </a:r>
            <a:r>
              <a:rPr lang="en-US" altLang="en-US" sz="2800" dirty="0" err="1" smtClean="0"/>
              <a:t>Lawrie</a:t>
            </a:r>
            <a:r>
              <a:rPr lang="en-US" altLang="en-US" sz="2800" dirty="0" smtClean="0"/>
              <a:t> Brown</a:t>
            </a:r>
          </a:p>
          <a:p>
            <a:r>
              <a:rPr kumimoji="1" lang="en-US" sz="2800" dirty="0" smtClean="0"/>
              <a:t>Cryptography and network security by William stalling chapters :11,12,13,14</a:t>
            </a:r>
          </a:p>
          <a:p>
            <a:r>
              <a:rPr lang="en-US" dirty="0"/>
              <a:t>Understanding Public Key Infrastructure (PKI) An RSA Data Security White Paper</a:t>
            </a:r>
            <a:endParaRPr kumimoji="1"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5100" y="277814"/>
            <a:ext cx="9410700" cy="1139825"/>
          </a:xfrm>
        </p:spPr>
        <p:txBody>
          <a:bodyPr/>
          <a:lstStyle/>
          <a:p>
            <a:pPr eaLnBrk="1" hangingPunct="1"/>
            <a:r>
              <a:rPr lang="en-US" altLang="en-US" smtClean="0"/>
              <a:t>Message Authentication Codes</a:t>
            </a:r>
          </a:p>
        </p:txBody>
      </p:sp>
      <p:pic>
        <p:nvPicPr>
          <p:cNvPr id="24579" name="Picture 4"/>
          <p:cNvPicPr>
            <a:picLocks noChangeAspect="1" noChangeArrowheads="1"/>
          </p:cNvPicPr>
          <p:nvPr/>
        </p:nvPicPr>
        <p:blipFill>
          <a:blip r:embed="rId3" cstate="print"/>
          <a:srcRect b="23125"/>
          <a:stretch>
            <a:fillRect/>
          </a:stretch>
        </p:blipFill>
        <p:spPr bwMode="auto">
          <a:xfrm>
            <a:off x="1052513" y="1341438"/>
            <a:ext cx="8172450" cy="448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3" cstate="print"/>
          <a:srcRect l="23161" t="17897" r="18529" b="28636"/>
          <a:stretch>
            <a:fillRect/>
          </a:stretch>
        </p:blipFill>
        <p:spPr bwMode="auto">
          <a:xfrm>
            <a:off x="2057400" y="1479550"/>
            <a:ext cx="4910005" cy="5378450"/>
          </a:xfrm>
          <a:prstGeom prst="rect">
            <a:avLst/>
          </a:prstGeom>
          <a:noFill/>
          <a:ln w="9525">
            <a:noFill/>
            <a:miter lim="800000"/>
            <a:headEnd/>
            <a:tailEnd/>
          </a:ln>
        </p:spPr>
      </p:pic>
      <p:sp>
        <p:nvSpPr>
          <p:cNvPr id="26627" name="Rectangle 2"/>
          <p:cNvSpPr>
            <a:spLocks noGrp="1" noChangeArrowheads="1"/>
          </p:cNvSpPr>
          <p:nvPr>
            <p:ph type="title"/>
          </p:nvPr>
        </p:nvSpPr>
        <p:spPr/>
        <p:txBody>
          <a:bodyPr/>
          <a:lstStyle/>
          <a:p>
            <a:pPr eaLnBrk="1" hangingPunct="1"/>
            <a:r>
              <a:rPr lang="en-US" altLang="en-US" smtClean="0"/>
              <a:t>Secure Hash Functions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5100" y="304800"/>
            <a:ext cx="3054350" cy="5105400"/>
          </a:xfrm>
        </p:spPr>
        <p:txBody>
          <a:bodyPr>
            <a:normAutofit/>
          </a:bodyPr>
          <a:lstStyle/>
          <a:p>
            <a:pPr eaLnBrk="1" hangingPunct="1"/>
            <a:r>
              <a:rPr lang="en-US" altLang="en-US" sz="2800" dirty="0" smtClean="0"/>
              <a:t>Message Authentication</a:t>
            </a:r>
          </a:p>
        </p:txBody>
      </p:sp>
      <p:pic>
        <p:nvPicPr>
          <p:cNvPr id="28675" name="Picture 4"/>
          <p:cNvPicPr>
            <a:picLocks noChangeAspect="1" noChangeArrowheads="1"/>
          </p:cNvPicPr>
          <p:nvPr/>
        </p:nvPicPr>
        <p:blipFill>
          <a:blip r:embed="rId3" cstate="print"/>
          <a:srcRect t="3580" b="8949"/>
          <a:stretch>
            <a:fillRect/>
          </a:stretch>
        </p:blipFill>
        <p:spPr bwMode="auto">
          <a:xfrm>
            <a:off x="3594365" y="263525"/>
            <a:ext cx="6311635" cy="659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Hash Function Requirements</a:t>
            </a:r>
          </a:p>
        </p:txBody>
      </p:sp>
      <p:sp>
        <p:nvSpPr>
          <p:cNvPr id="30723" name="Rectangle 3"/>
          <p:cNvSpPr>
            <a:spLocks noGrp="1" noChangeArrowheads="1"/>
          </p:cNvSpPr>
          <p:nvPr>
            <p:ph type="body" idx="1"/>
          </p:nvPr>
        </p:nvSpPr>
        <p:spPr>
          <a:xfrm>
            <a:off x="495300" y="1676400"/>
            <a:ext cx="8915400" cy="4724400"/>
          </a:xfrm>
        </p:spPr>
        <p:txBody>
          <a:bodyPr/>
          <a:lstStyle/>
          <a:p>
            <a:pPr eaLnBrk="1" hangingPunct="1">
              <a:lnSpc>
                <a:spcPct val="90000"/>
              </a:lnSpc>
            </a:pPr>
            <a:r>
              <a:rPr lang="en-US" altLang="en-US" sz="2400" dirty="0" smtClean="0"/>
              <a:t>applied to any size data</a:t>
            </a:r>
          </a:p>
          <a:p>
            <a:pPr eaLnBrk="1" hangingPunct="1">
              <a:lnSpc>
                <a:spcPct val="90000"/>
              </a:lnSpc>
            </a:pPr>
            <a:r>
              <a:rPr lang="en-US" altLang="en-US" sz="2400" dirty="0" smtClean="0"/>
              <a:t>H produces a fixed-length output.</a:t>
            </a:r>
          </a:p>
          <a:p>
            <a:pPr eaLnBrk="1" hangingPunct="1">
              <a:lnSpc>
                <a:spcPct val="90000"/>
              </a:lnSpc>
            </a:pPr>
            <a:r>
              <a:rPr lang="en-US" altLang="en-US" sz="2400" dirty="0" smtClean="0"/>
              <a:t>H(</a:t>
            </a:r>
            <a:r>
              <a:rPr lang="en-US" altLang="en-US" sz="2400" i="1" dirty="0" smtClean="0"/>
              <a:t>x</a:t>
            </a:r>
            <a:r>
              <a:rPr lang="en-US" altLang="en-US" sz="2400" dirty="0" smtClean="0"/>
              <a:t>) is relatively easy to compute for any given </a:t>
            </a:r>
            <a:r>
              <a:rPr lang="en-US" altLang="en-US" sz="2400" i="1" dirty="0" smtClean="0"/>
              <a:t>x</a:t>
            </a:r>
            <a:endParaRPr lang="en-US" altLang="en-US" sz="2400" dirty="0" smtClean="0"/>
          </a:p>
          <a:p>
            <a:pPr eaLnBrk="1" hangingPunct="1">
              <a:lnSpc>
                <a:spcPct val="90000"/>
              </a:lnSpc>
            </a:pPr>
            <a:r>
              <a:rPr lang="en-US" altLang="en-US" sz="2400" dirty="0" smtClean="0"/>
              <a:t>one-way property </a:t>
            </a:r>
          </a:p>
          <a:p>
            <a:pPr lvl="1" eaLnBrk="1" hangingPunct="1">
              <a:lnSpc>
                <a:spcPct val="90000"/>
              </a:lnSpc>
            </a:pPr>
            <a:r>
              <a:rPr lang="en-US" altLang="en-US" sz="2000" dirty="0" smtClean="0"/>
              <a:t>computationally infeasible to find </a:t>
            </a:r>
            <a:r>
              <a:rPr lang="en-US" altLang="en-US" sz="2000" i="1" dirty="0" smtClean="0"/>
              <a:t>x</a:t>
            </a:r>
            <a:r>
              <a:rPr lang="en-US" altLang="en-US" sz="2000" dirty="0" smtClean="0"/>
              <a:t> such that H(</a:t>
            </a:r>
            <a:r>
              <a:rPr lang="en-US" altLang="en-US" sz="2000" i="1" dirty="0" smtClean="0"/>
              <a:t>x</a:t>
            </a:r>
            <a:r>
              <a:rPr lang="en-US" altLang="en-US" sz="2000" dirty="0" smtClean="0"/>
              <a:t>) = </a:t>
            </a:r>
            <a:r>
              <a:rPr lang="en-US" altLang="en-US" sz="2000" i="1" dirty="0" smtClean="0"/>
              <a:t>h</a:t>
            </a:r>
            <a:endParaRPr lang="en-US" altLang="en-US" sz="2000" dirty="0" smtClean="0"/>
          </a:p>
          <a:p>
            <a:pPr eaLnBrk="1" hangingPunct="1">
              <a:lnSpc>
                <a:spcPct val="90000"/>
              </a:lnSpc>
            </a:pPr>
            <a:r>
              <a:rPr lang="en-US" altLang="en-US" sz="2400" dirty="0" smtClean="0"/>
              <a:t>weak collision resistance </a:t>
            </a:r>
          </a:p>
          <a:p>
            <a:pPr lvl="1" eaLnBrk="1" hangingPunct="1">
              <a:lnSpc>
                <a:spcPct val="90000"/>
              </a:lnSpc>
            </a:pPr>
            <a:r>
              <a:rPr lang="en-US" altLang="en-US" sz="2000" dirty="0" smtClean="0"/>
              <a:t>computationally infeasible to find </a:t>
            </a:r>
            <a:r>
              <a:rPr lang="en-US" altLang="en-US" sz="2000" i="1" dirty="0" smtClean="0"/>
              <a:t>y</a:t>
            </a:r>
            <a:r>
              <a:rPr lang="en-US" altLang="en-US" sz="2000" dirty="0" smtClean="0"/>
              <a:t> ≠ </a:t>
            </a:r>
            <a:r>
              <a:rPr lang="en-US" altLang="en-US" sz="2000" i="1" dirty="0" smtClean="0"/>
              <a:t>x</a:t>
            </a:r>
            <a:r>
              <a:rPr lang="en-US" altLang="en-US" sz="2000" dirty="0" smtClean="0"/>
              <a:t> such </a:t>
            </a:r>
            <a:r>
              <a:rPr lang="en-US" altLang="en-US" sz="2000" dirty="0" smtClean="0"/>
              <a:t>that </a:t>
            </a:r>
            <a:r>
              <a:rPr lang="en-US" altLang="en-US" sz="2000" dirty="0" smtClean="0"/>
              <a:t>H(</a:t>
            </a:r>
            <a:r>
              <a:rPr lang="en-US" altLang="en-US" sz="2000" i="1" dirty="0" smtClean="0"/>
              <a:t>y</a:t>
            </a:r>
            <a:r>
              <a:rPr lang="en-US" altLang="en-US" sz="2000" dirty="0" smtClean="0"/>
              <a:t>) = H(</a:t>
            </a:r>
            <a:r>
              <a:rPr lang="en-US" altLang="en-US" sz="2000" i="1" dirty="0" smtClean="0"/>
              <a:t>x</a:t>
            </a:r>
            <a:r>
              <a:rPr lang="en-US" altLang="en-US" sz="2000" dirty="0" smtClean="0"/>
              <a:t>)</a:t>
            </a:r>
          </a:p>
          <a:p>
            <a:pPr eaLnBrk="1" hangingPunct="1">
              <a:lnSpc>
                <a:spcPct val="90000"/>
              </a:lnSpc>
            </a:pPr>
            <a:r>
              <a:rPr lang="en-US" altLang="en-US" sz="2400" dirty="0" smtClean="0"/>
              <a:t>strong collision resistance </a:t>
            </a:r>
          </a:p>
          <a:p>
            <a:pPr lvl="1" eaLnBrk="1" hangingPunct="1">
              <a:lnSpc>
                <a:spcPct val="90000"/>
              </a:lnSpc>
            </a:pPr>
            <a:r>
              <a:rPr lang="en-US" altLang="en-US" sz="2000" dirty="0" smtClean="0"/>
              <a:t>computationally infeasible to find any pair (</a:t>
            </a:r>
            <a:r>
              <a:rPr lang="en-US" altLang="en-US" sz="2000" i="1" dirty="0" smtClean="0"/>
              <a:t>x</a:t>
            </a:r>
            <a:r>
              <a:rPr lang="en-US" altLang="en-US" sz="2000" dirty="0" smtClean="0"/>
              <a:t>, </a:t>
            </a:r>
            <a:r>
              <a:rPr lang="en-US" altLang="en-US" sz="2000" i="1" dirty="0" smtClean="0"/>
              <a:t>y</a:t>
            </a:r>
            <a:r>
              <a:rPr lang="en-US" altLang="en-US" sz="2000" dirty="0" smtClean="0"/>
              <a:t>) such that H(</a:t>
            </a:r>
            <a:r>
              <a:rPr lang="en-US" altLang="en-US" sz="2000" i="1" dirty="0" smtClean="0"/>
              <a:t>x</a:t>
            </a:r>
            <a:r>
              <a:rPr lang="en-US" altLang="en-US" sz="2000" dirty="0" smtClean="0"/>
              <a:t>) = H(</a:t>
            </a:r>
            <a:r>
              <a:rPr lang="en-US" altLang="en-US" sz="2000" i="1" dirty="0" smtClean="0"/>
              <a:t>y</a:t>
            </a:r>
            <a:r>
              <a:rPr lang="en-US" altLang="en-US" sz="2000" dirty="0" smtClean="0"/>
              <a:t>)</a:t>
            </a:r>
          </a:p>
        </p:txBody>
      </p:sp>
    </p:spTree>
    <p:extLst>
      <p:ext uri="{BB962C8B-B14F-4D97-AF65-F5344CB8AC3E}">
        <p14:creationId xmlns:p14="http://schemas.microsoft.com/office/powerpoint/2010/main" val="364601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Crypto Hash Functions</a:t>
            </a:r>
          </a:p>
        </p:txBody>
      </p:sp>
      <p:sp>
        <p:nvSpPr>
          <p:cNvPr id="3" name="Content Placeholder 2"/>
          <p:cNvSpPr>
            <a:spLocks noGrp="1"/>
          </p:cNvSpPr>
          <p:nvPr>
            <p:ph sz="quarter" idx="1"/>
          </p:nvPr>
        </p:nvSpPr>
        <p:spPr/>
        <p:txBody>
          <a:bodyPr/>
          <a:lstStyle/>
          <a:p>
            <a:r>
              <a:rPr lang="en-US" dirty="0" smtClean="0"/>
              <a:t>  </a:t>
            </a:r>
            <a:r>
              <a:rPr lang="en-US" dirty="0"/>
              <a:t>MD4 = Message Digest 4 [RFC 1320] - 32b operations </a:t>
            </a:r>
            <a:endParaRPr lang="en-US" dirty="0" smtClean="0"/>
          </a:p>
          <a:p>
            <a:r>
              <a:rPr lang="en-US" dirty="0" smtClean="0"/>
              <a:t> </a:t>
            </a:r>
            <a:r>
              <a:rPr lang="en-US" dirty="0"/>
              <a:t>MD5 = Message Digest 5 [RFC 1321] - 32b operations </a:t>
            </a:r>
            <a:endParaRPr lang="en-US" dirty="0" smtClean="0"/>
          </a:p>
          <a:p>
            <a:r>
              <a:rPr lang="en-US" dirty="0" smtClean="0"/>
              <a:t>SHA </a:t>
            </a:r>
            <a:r>
              <a:rPr lang="en-US" dirty="0"/>
              <a:t>= Secure hash algorithm [NIST] </a:t>
            </a:r>
            <a:endParaRPr lang="en-US" dirty="0" smtClean="0"/>
          </a:p>
          <a:p>
            <a:r>
              <a:rPr lang="en-US" dirty="0" smtClean="0"/>
              <a:t> </a:t>
            </a:r>
            <a:r>
              <a:rPr lang="en-US" dirty="0"/>
              <a:t>SHA-1 = Updated SHA </a:t>
            </a:r>
            <a:endParaRPr lang="en-US" dirty="0" smtClean="0"/>
          </a:p>
          <a:p>
            <a:r>
              <a:rPr lang="en-US" dirty="0" smtClean="0"/>
              <a:t> </a:t>
            </a:r>
            <a:r>
              <a:rPr lang="en-US" dirty="0"/>
              <a:t>SHA-2 = SHA-224, SHA-256, SHA-384, SHA-512 </a:t>
            </a:r>
            <a:r>
              <a:rPr lang="en-US" dirty="0" err="1"/>
              <a:t>SHA-512</a:t>
            </a:r>
            <a:r>
              <a:rPr lang="en-US" dirty="0"/>
              <a:t> uses 64-bit operations</a:t>
            </a:r>
          </a:p>
        </p:txBody>
      </p:sp>
    </p:spTree>
    <p:extLst>
      <p:ext uri="{BB962C8B-B14F-4D97-AF65-F5344CB8AC3E}">
        <p14:creationId xmlns:p14="http://schemas.microsoft.com/office/powerpoint/2010/main" val="1500105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rotWithShape="1">
          <a:blip r:embed="rId3"/>
          <a:srcRect b="2359"/>
          <a:stretch/>
        </p:blipFill>
        <p:spPr>
          <a:xfrm>
            <a:off x="457200" y="400193"/>
            <a:ext cx="8991600" cy="6305407"/>
          </a:xfrm>
          <a:prstGeom prst="rect">
            <a:avLst/>
          </a:prstGeom>
        </p:spPr>
      </p:pic>
    </p:spTree>
    <p:extLst>
      <p:ext uri="{BB962C8B-B14F-4D97-AF65-F5344CB8AC3E}">
        <p14:creationId xmlns:p14="http://schemas.microsoft.com/office/powerpoint/2010/main" val="146677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Public Key Authentication</a:t>
            </a:r>
          </a:p>
        </p:txBody>
      </p:sp>
      <p:pic>
        <p:nvPicPr>
          <p:cNvPr id="36867" name="Picture 3"/>
          <p:cNvPicPr>
            <a:picLocks noChangeAspect="1" noChangeArrowheads="1"/>
          </p:cNvPicPr>
          <p:nvPr/>
        </p:nvPicPr>
        <p:blipFill>
          <a:blip r:embed="rId3" cstate="print"/>
          <a:srcRect t="44064" b="12529"/>
          <a:stretch>
            <a:fillRect/>
          </a:stretch>
        </p:blipFill>
        <p:spPr bwMode="auto">
          <a:xfrm>
            <a:off x="696516" y="1285875"/>
            <a:ext cx="8420100" cy="4351338"/>
          </a:xfrm>
          <a:prstGeom prst="rect">
            <a:avLst/>
          </a:prstGeom>
          <a:noFill/>
          <a:ln w="9525">
            <a:noFill/>
            <a:miter lim="800000"/>
            <a:headEnd/>
            <a:tailEnd/>
          </a:ln>
        </p:spPr>
      </p:pic>
      <p:sp>
        <p:nvSpPr>
          <p:cNvPr id="36868" name="TextBox 3"/>
          <p:cNvSpPr txBox="1">
            <a:spLocks noChangeArrowheads="1"/>
          </p:cNvSpPr>
          <p:nvPr/>
        </p:nvSpPr>
        <p:spPr bwMode="auto">
          <a:xfrm>
            <a:off x="619126" y="1500188"/>
            <a:ext cx="3844322" cy="400110"/>
          </a:xfrm>
          <a:prstGeom prst="rect">
            <a:avLst/>
          </a:prstGeom>
          <a:noFill/>
          <a:ln w="9525">
            <a:noFill/>
            <a:miter lim="800000"/>
            <a:headEnd/>
            <a:tailEnd/>
          </a:ln>
        </p:spPr>
        <p:txBody>
          <a:bodyPr wrap="none">
            <a:spAutoFit/>
          </a:bodyPr>
          <a:lstStyle/>
          <a:p>
            <a:pPr eaLnBrk="1" hangingPunct="1"/>
            <a:r>
              <a:rPr lang="en-US" altLang="en-US" sz="2000">
                <a:solidFill>
                  <a:srgbClr val="0070C0"/>
                </a:solidFill>
              </a:rPr>
              <a:t>Authentication and/or data integrity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3598</TotalTime>
  <Words>3895</Words>
  <Application>Microsoft Office PowerPoint</Application>
  <PresentationFormat>A4 Paper (210x297 mm)</PresentationFormat>
  <Paragraphs>218</Paragraphs>
  <Slides>28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ＭＳ Ｐゴシック</vt:lpstr>
      <vt:lpstr>Arial</vt:lpstr>
      <vt:lpstr>Calibri</vt:lpstr>
      <vt:lpstr>Franklin Gothic Book</vt:lpstr>
      <vt:lpstr>Perpetua</vt:lpstr>
      <vt:lpstr>新細明體</vt:lpstr>
      <vt:lpstr>Times</vt:lpstr>
      <vt:lpstr>Times New Roman</vt:lpstr>
      <vt:lpstr>Wingdings</vt:lpstr>
      <vt:lpstr>Wingdings 2</vt:lpstr>
      <vt:lpstr>Equity</vt:lpstr>
      <vt:lpstr>Cryptographic Tools</vt:lpstr>
      <vt:lpstr>Message Authentication</vt:lpstr>
      <vt:lpstr>Message Authentication Codes</vt:lpstr>
      <vt:lpstr>Secure Hash Functions</vt:lpstr>
      <vt:lpstr>Message Authentication</vt:lpstr>
      <vt:lpstr>Hash Function Requirements</vt:lpstr>
      <vt:lpstr>Examples of Crypto Hash Functions</vt:lpstr>
      <vt:lpstr>PowerPoint Presentation</vt:lpstr>
      <vt:lpstr>Public Key Authentication</vt:lpstr>
      <vt:lpstr>Public Key Infrastructure (PKI)</vt:lpstr>
      <vt:lpstr>PowerPoint Presentation</vt:lpstr>
      <vt:lpstr>PowerPoint Presentation</vt:lpstr>
      <vt:lpstr>PowerPoint Presentation</vt:lpstr>
      <vt:lpstr>PowerPoint Presentation</vt:lpstr>
      <vt:lpstr>Public Key Infrastructure</vt:lpstr>
      <vt:lpstr>PKIX Management</vt:lpstr>
      <vt:lpstr>PKI services</vt:lpstr>
      <vt:lpstr>Digital Signatures</vt:lpstr>
      <vt:lpstr>Digital Signature</vt:lpstr>
      <vt:lpstr>How digital Signature works?</vt:lpstr>
      <vt:lpstr>Digital Signature Generation and Verification</vt:lpstr>
      <vt:lpstr>Digital Certificates</vt:lpstr>
      <vt:lpstr>Figure 8-5 Digital Signatures</vt:lpstr>
      <vt:lpstr>Digital Certificate</vt:lpstr>
      <vt:lpstr>Protocols for Secure Communications</vt:lpstr>
      <vt:lpstr>Protocols for Secure Communications (continued)</vt:lpstr>
      <vt:lpstr>Protocols for Secure Communications (continued)</vt:lpstr>
      <vt:lpstr>References &amp; further readings</vt:lpstr>
    </vt:vector>
  </TitlesOfParts>
  <Company>SGS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Tools</dc:title>
  <dc:creator>Liaquat_Ali</dc:creator>
  <cp:lastModifiedBy>Windows User</cp:lastModifiedBy>
  <cp:revision>39</cp:revision>
  <dcterms:created xsi:type="dcterms:W3CDTF">2017-03-15T05:37:13Z</dcterms:created>
  <dcterms:modified xsi:type="dcterms:W3CDTF">2022-05-16T04:28:42Z</dcterms:modified>
</cp:coreProperties>
</file>