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79E38D-8499-42D0-AE45-DF0364371D7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7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560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5600" cy="39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70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7040" cy="394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AE39A9-120B-45ED-9C6F-A3712B3D6F1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3FFA22-BB9A-49DC-A46B-2D9829CDD93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3480" cy="115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6960" cy="584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3480" cy="468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00E94E-2FB2-41E5-AFD7-83F83DEB3BE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7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1720" cy="5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1720" cy="80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7172AB-A332-4F26-94A5-B71827B93F7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7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7720" cy="146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6E6B95-0C30-48D2-80CE-5158A037244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7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EAAD0E-CDF4-4EE6-B0EB-0AFFFFC7B0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2720" cy="584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5240" cy="584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E51B68-C6B8-4311-AE95-D19EA8A48CA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4920" cy="452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19D180-34F0-4A84-A1D6-B263FB6549C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67720" cy="13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67720" cy="14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D6AB23-8893-4B61-8EE6-03189BB27FE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3800" cy="452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3800" cy="452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080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2904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0AB53D-E758-49C8-8F98-9F354A44A0A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sfandyar-Khan/LaunchCode/" TargetMode="External"/><Relationship Id="rId2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7840" cy="144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6772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August 30,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3120" cy="1519200"/>
            <a:chOff x="304920" y="5029200"/>
            <a:chExt cx="5253120" cy="151920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3120" cy="15192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5000" cy="401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Example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449640" y="1476720"/>
            <a:ext cx="8398440" cy="50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weather = "raining"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if</a:t>
            </a:r>
            <a:r>
              <a:rPr b="0" lang="en-US" sz="2800" strike="noStrike" u="none">
                <a:solidFill>
                  <a:srgbClr val="5eb91e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weather == "sunny":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print("Wear sunglasses! 😎")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elif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weather == "raining":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print("Don't forget your umbrella!☔")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else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print("Have a great day! 🙂")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# This would print: "Don't forget your umbrella! ☔"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If Statement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685800" y="1371600"/>
            <a:ext cx="8225640" cy="511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sng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Question</a:t>
            </a: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: Weather Helper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You have a variable that stores today’s weather: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Times New Roman"/>
              </a:rPr>
              <a:t>weather = “raining”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Write an if/elif/else statement so the program prints: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"Wear sunglasses!" if it’s sunny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"Bring an umbrella!" if it’s raining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"Have a great day!" otherwise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i="1" lang="en-US" sz="18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Hint</a:t>
            </a:r>
            <a:r>
              <a:rPr b="0" i="1" lang="en-US" sz="18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: Start with if weather == "sunny":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Dictionaries – New Data Type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200" cy="50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rgbClr val="00a933"/>
                </a:solidFill>
                <a:effectLst/>
                <a:uFillTx/>
                <a:latin typeface="Calibri"/>
              </a:rPr>
              <a:t>What are Dictionaries in Python?</a:t>
            </a:r>
            <a:endParaRPr b="1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</a:t>
            </a: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dictionary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is like a real dictionary: it matches a word (key) to its definition (value)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 Python, dictionaries store data in pairs: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like a label (e.g., "name").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the information connected to that label (e.g., "Alice").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Keys must be unique (you can’t have two keys with the exact same name).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Dictionaries are written with curly braces { }.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Example: student = {"name": "Alice", "age": 12, "grade": "7</a:t>
            </a:r>
            <a:r>
              <a:rPr b="0" lang="en-US" sz="2300" strike="noStrike" u="none" baseline="33000">
                <a:solidFill>
                  <a:schemeClr val="dk1"/>
                </a:solidFill>
                <a:effectLst/>
                <a:uFillTx/>
                <a:latin typeface="Calibri"/>
              </a:rPr>
              <a:t>th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"}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a </a:t>
            </a: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 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 the above example?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1440"/>
            <a:ext cx="9143640" cy="6627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Dictionaries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200" cy="50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00a933"/>
                </a:solidFill>
                <a:effectLst/>
                <a:uFillTx/>
                <a:latin typeface="Calibri"/>
              </a:rPr>
              <a:t>Why are Dictionaries Useful?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Organized storage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You can group related information together (like a profile).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Fast lookups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You can find data quickly using a key (instead of searching a whole list).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Flexible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Values can be numbers, strings, lists, or even other dictionaries!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Easy to update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You can change, add, or remove information easily.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Real-world use → Perfect for things like: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Storing a student’s info (name, age, grade).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Keeping track of game scores (player → points).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Making contact lists (name → phone number).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7840" cy="144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Title 3"/>
          <p:cNvSpPr/>
          <p:nvPr/>
        </p:nvSpPr>
        <p:spPr>
          <a:xfrm>
            <a:off x="609480" y="1600200"/>
            <a:ext cx="776772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tomorrow!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1" name="Group 2"/>
          <p:cNvGrpSpPr/>
          <p:nvPr/>
        </p:nvGrpSpPr>
        <p:grpSpPr>
          <a:xfrm>
            <a:off x="304920" y="5029200"/>
            <a:ext cx="5253120" cy="1519200"/>
            <a:chOff x="304920" y="5029200"/>
            <a:chExt cx="5253120" cy="1519200"/>
          </a:xfrm>
        </p:grpSpPr>
        <p:pic>
          <p:nvPicPr>
            <p:cNvPr id="92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3120" cy="15192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3" name="Rectangle 2"/>
            <p:cNvSpPr/>
            <p:nvPr/>
          </p:nvSpPr>
          <p:spPr>
            <a:xfrm>
              <a:off x="3371760" y="6146640"/>
              <a:ext cx="1485000" cy="401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Questions + Homework Review 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1178640"/>
            <a:ext cx="822564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https://github.com/Asfandyar-Khan/LaunchCode/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lectures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Powerpoint files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Google Colab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homeworks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be completed prior to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unfinished or challenging questions are taken up at the start of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Project must be picked </a:t>
            </a: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by today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questions about last week’s homework?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85800" y="914400"/>
            <a:ext cx="8225640" cy="478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7 Homework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Review of </a:t>
            </a: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Lists: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List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 </a:t>
            </a:r>
            <a:r>
              <a:rPr b="0" lang="en-US" sz="2200" strike="noStrike" u="none">
                <a:solidFill>
                  <a:srgbClr val="069a2e"/>
                </a:solidFill>
                <a:effectLst/>
                <a:uFillTx/>
                <a:latin typeface="Arial"/>
                <a:ea typeface="Microsoft YaHei"/>
              </a:rPr>
              <a:t>methods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.append() - adds items to an existing list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Index[] - allows for accessing of elements inside a list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Lists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– Using them in Functions and For Loops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Tuples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How are they different from lists?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Today We Will Cover...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7600" y="1371600"/>
            <a:ext cx="8225640" cy="69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8 Homework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Python Project Ideas – Finalization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Check – List and Tuples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Check – If Statement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Conditionals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Boolean expressions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If/Else statements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Chained conditionals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Dictionaries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are they and why are they useful?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do we use them in Python?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Lists vs Tuples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85800" y="1371600"/>
            <a:ext cx="8225640" cy="529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Changing a List vs a Tuple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Look at the following code: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Which one will work, and which one will give an error?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685800" y="2733840"/>
            <a:ext cx="4343400" cy="1766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200" cy="50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Conditionals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let your program make decisions and choose different paths!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If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The starting point – “if this condition is </a:t>
            </a:r>
            <a:r>
              <a:rPr b="0" lang="en-US" sz="3200" strike="noStrike" u="none">
                <a:solidFill>
                  <a:srgbClr val="5eb91e"/>
                </a:solidFill>
                <a:effectLst/>
                <a:uFillTx/>
                <a:latin typeface="Calibri"/>
              </a:rPr>
              <a:t>true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then do this”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elif: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Short for “else if”. Checks another condition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only if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the previous one was </a:t>
            </a: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Calibri"/>
              </a:rPr>
              <a:t>false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else: “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If none of the above conditions is </a:t>
            </a:r>
            <a:r>
              <a:rPr b="0" lang="en-US" sz="3200" strike="noStrike" u="none">
                <a:solidFill>
                  <a:srgbClr val="5eb91e"/>
                </a:solidFill>
                <a:effectLst/>
                <a:uFillTx/>
                <a:latin typeface="Calibri"/>
              </a:rPr>
              <a:t>true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then do this instead”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Statements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857520" y="1790640"/>
            <a:ext cx="7742880" cy="4288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Comparison Operators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7200" cy="50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Conditions are built using comparison operators: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== (equal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!= (not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&gt; (greater than)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 (less than)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&gt;= (greater than or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&lt;= (less than or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920" cy="11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Syntax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-114120" y="1189080"/>
            <a:ext cx="9142920" cy="5203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6761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2025-08-30T14:59:53Z</dcterms:modified>
  <cp:revision>325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