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3440" cy="452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3440" cy="452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044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B14D78-C21C-4DE5-A640-6BA66D02FCB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044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0C17275-6CD7-4C83-9133-169A232CA62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67360" cy="135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67360" cy="14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044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3B5309-E399-4B17-A6C5-07374F784EF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5240" cy="63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5240" cy="394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36680" cy="63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36680" cy="394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044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681031-2DA9-4C7E-AFEC-8AAF2C352E0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044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8D8799A-FD66-444A-843E-50F360B8F30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044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5B2E2A-C517-4D8E-8115-589A15600D8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3120" cy="1157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06600" cy="584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3120" cy="468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044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6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072B47-0F43-4114-8774-DC886ECD15C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1360" cy="56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1360" cy="410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1360" cy="79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044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21381E-3095-4C85-920F-DFB8C1CEFBC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7360" cy="146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044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A426889-B5C6-4C7E-BD38-B6B89C8172A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4560" cy="397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044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239073-91AD-44C4-A4D4-35097D07FD9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2360" cy="58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4880" cy="584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044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28680" cy="3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2AA8BD-F04B-4B42-983C-D2A48A6BB2F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Asfandyar-Khan/LaunchCode/" TargetMode="External"/><Relationship Id="rId2" Type="http://schemas.openxmlformats.org/officeDocument/2006/relationships/slideLayout" Target="../slideLayouts/slideLayout1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57480" cy="144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itle 1"/>
          <p:cNvSpPr/>
          <p:nvPr/>
        </p:nvSpPr>
        <p:spPr>
          <a:xfrm>
            <a:off x="609480" y="1600200"/>
            <a:ext cx="776736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 lnSpcReduction="19999"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YTHON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ROGRAMMING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LAUNCHCODE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September 6, 2025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0" name="Group 10"/>
          <p:cNvGrpSpPr/>
          <p:nvPr/>
        </p:nvGrpSpPr>
        <p:grpSpPr>
          <a:xfrm>
            <a:off x="304920" y="5029200"/>
            <a:ext cx="5252760" cy="1518840"/>
            <a:chOff x="304920" y="5029200"/>
            <a:chExt cx="5252760" cy="1518840"/>
          </a:xfrm>
        </p:grpSpPr>
        <p:pic>
          <p:nvPicPr>
            <p:cNvPr id="61" name="Picture 2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2760" cy="15188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2" name="Rectangle 9"/>
            <p:cNvSpPr/>
            <p:nvPr/>
          </p:nvSpPr>
          <p:spPr>
            <a:xfrm>
              <a:off x="3371760" y="6146640"/>
              <a:ext cx="1484640" cy="401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– If Statement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685800" y="1371600"/>
            <a:ext cx="8225280" cy="53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4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Question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: Number Checker</a:t>
            </a:r>
            <a:endParaRPr b="1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You have a variable that stores someone’s age: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Age = 16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Write an if/elif/else statement so the program prints: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2a6099"/>
                </a:solidFill>
                <a:effectLst/>
                <a:uFillTx/>
                <a:latin typeface="Arial"/>
                <a:ea typeface="Times New Roman"/>
              </a:rPr>
              <a:t>"You are a child" if age is less than 13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2a6099"/>
                </a:solidFill>
                <a:effectLst/>
                <a:uFillTx/>
                <a:latin typeface="Arial"/>
                <a:ea typeface="Times New Roman"/>
              </a:rPr>
              <a:t>"You are a teenager" if age is between 13 and 19 (inclusive)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2a6099"/>
                </a:solidFill>
                <a:effectLst/>
                <a:uFillTx/>
                <a:latin typeface="Arial"/>
                <a:ea typeface="Times New Roman"/>
              </a:rPr>
              <a:t>"You are an adult" otherwise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1" i="1" lang="en-US" sz="20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Hint</a:t>
            </a:r>
            <a:r>
              <a:rPr b="0" i="1" lang="en-US" sz="20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: Start with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0" i="1" lang="en-US" sz="20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if age &lt; 13: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Boolean Expressions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49640" y="1476720"/>
            <a:ext cx="8398080" cy="45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What are Boolean Expressions?</a:t>
            </a:r>
            <a:endParaRPr b="1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A Boolean expression is a statement that can only be True or False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Think of it like a yes/no question in math or logic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Example questions: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Is 5 greater than 3? → True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Is 2 equal to 4? → False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Booleans are like a light switch: ON = True, OFF = False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– Boolean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685800" y="1371600"/>
            <a:ext cx="8225280" cy="572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1. True or False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Times New Roman"/>
              </a:rPr>
              <a:t>7 &gt; 3 → ______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Times New Roman"/>
              </a:rPr>
              <a:t>5 == 10 → ______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Times New Roman"/>
              </a:rPr>
              <a:t>12 != 12 → ______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2. Multiple Choice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rgbClr val="069a2e"/>
                </a:solidFill>
                <a:effectLst/>
                <a:uFillTx/>
                <a:latin typeface="Arial"/>
                <a:ea typeface="Times New Roman"/>
              </a:rPr>
              <a:t>Which operator means “not equal to”?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Times New Roman"/>
              </a:rPr>
              <a:t>A) ==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Times New Roman"/>
              </a:rPr>
              <a:t>B) !=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Times New Roman"/>
              </a:rPr>
              <a:t>C) &gt;=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Times New Roman"/>
              </a:rPr>
              <a:t>D) &lt;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Dictionaries – New Data Type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6840" cy="50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300" strike="noStrike" u="none">
                <a:solidFill>
                  <a:srgbClr val="00a933"/>
                </a:solidFill>
                <a:effectLst/>
                <a:uFillTx/>
                <a:latin typeface="Calibri"/>
              </a:rPr>
              <a:t>What are Dictionaries in Python?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 </a:t>
            </a:r>
            <a:r>
              <a:rPr b="1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dictionary</a:t>
            </a: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is like a real dictionary: it matches a word (key) to its definition (value)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 Python, dictionaries store data in pairs: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</a:t>
            </a: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→ like a label (e.g., "name").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Value</a:t>
            </a: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→ the information connected to that label (e.g., "Alice").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Keys must be unique (you can’t have two keys with the exact same name).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Dictionaries are written with curly braces { }.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Example: student = {"name": "Alice", "age": 12, "grade": "7</a:t>
            </a:r>
            <a:r>
              <a:rPr b="0" lang="en-US" sz="2300" strike="noStrike" u="none" baseline="33000">
                <a:solidFill>
                  <a:schemeClr val="dk1"/>
                </a:solidFill>
                <a:effectLst/>
                <a:uFillTx/>
                <a:latin typeface="Calibri"/>
              </a:rPr>
              <a:t>th</a:t>
            </a: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"}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What is a </a:t>
            </a:r>
            <a:r>
              <a:rPr b="1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</a:t>
            </a: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1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value </a:t>
            </a:r>
            <a:r>
              <a:rPr b="0" lang="en-US" sz="2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 the above example?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1440"/>
            <a:ext cx="9143280" cy="6627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Dictionaries cont’d.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6840" cy="50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rgbClr val="00a933"/>
                </a:solidFill>
                <a:effectLst/>
                <a:uFillTx/>
                <a:latin typeface="Calibri"/>
              </a:rPr>
              <a:t>Why are Dictionaries Useful?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Organized storage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→ You can group related information together (like a profile).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Fast lookups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→ You can find data quickly using a key (instead of searching a whole list).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Flexible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→ Values can be numbers, strings, lists, or even other dictionaries!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Easy to update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→ You can change, add, or remove information easily.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Real-world use → Perfect for things like: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Storing a student’s info (name, age, grade).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Keeping track of game scores (player → points).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Making contact lists (name → phone number).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– Dictionaries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85800" y="1371600"/>
            <a:ext cx="8225280" cy="469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300" strike="noStrike" u="sng">
                <a:solidFill>
                  <a:srgbClr val="069a2e"/>
                </a:solidFill>
                <a:effectLst/>
                <a:uFillTx/>
                <a:latin typeface="Calibri"/>
                <a:ea typeface="Times New Roman"/>
              </a:rPr>
              <a:t>Question 1</a:t>
            </a:r>
            <a:r>
              <a:rPr b="1" lang="en-US" sz="2300" strike="noStrike" u="none">
                <a:solidFill>
                  <a:srgbClr val="069a2e"/>
                </a:solidFill>
                <a:effectLst/>
                <a:uFillTx/>
                <a:latin typeface="Calibri"/>
                <a:ea typeface="Times New Roman"/>
              </a:rPr>
              <a:t>: </a:t>
            </a:r>
            <a:r>
              <a:rPr b="0" lang="en-US" sz="2300" strike="noStrike" u="none">
                <a:solidFill>
                  <a:srgbClr val="069a2e"/>
                </a:solidFill>
                <a:effectLst/>
                <a:uFillTx/>
                <a:latin typeface="Calibri"/>
                <a:ea typeface="Times New Roman"/>
              </a:rPr>
              <a:t>Accessing Values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300" strike="noStrike" u="none">
                <a:solidFill>
                  <a:srgbClr val="069a2e"/>
                </a:solidFill>
                <a:effectLst/>
                <a:uFillTx/>
                <a:latin typeface="Calibri"/>
                <a:ea typeface="Times New Roman"/>
              </a:rPr>
              <a:t>If you have this dictionary: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student</a:t>
            </a:r>
            <a:r>
              <a:rPr b="0" lang="en-US" sz="2300" strike="noStrike" u="none">
                <a:solidFill>
                  <a:srgbClr val="069a2e"/>
                </a:solidFill>
                <a:effectLst/>
                <a:uFillTx/>
                <a:latin typeface="Calibri"/>
                <a:ea typeface="Times New Roman"/>
              </a:rPr>
              <a:t> </a:t>
            </a: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= {"name": "Alice", "age": 12, "grade": "7</a:t>
            </a:r>
            <a:r>
              <a:rPr b="0" lang="en-US" sz="2300" strike="noStrike" u="none" baseline="33000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th</a:t>
            </a: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"}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Calibri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endParaRPr b="0" lang="en-US" sz="2300" strike="noStrike" u="none">
              <a:solidFill>
                <a:srgbClr val="000000"/>
              </a:solidFill>
              <a:effectLst/>
              <a:uFillTx/>
              <a:latin typeface="Calibri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0" lang="en-US" sz="2300" strike="noStrike" u="none">
                <a:solidFill>
                  <a:srgbClr val="069a2e"/>
                </a:solidFill>
                <a:effectLst/>
                <a:uFillTx/>
                <a:latin typeface="Calibri"/>
                <a:ea typeface="Times New Roman"/>
              </a:rPr>
              <a:t>What does </a:t>
            </a: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student["grade"]</a:t>
            </a:r>
            <a:r>
              <a:rPr b="0" lang="en-US" sz="2300" strike="noStrike" u="none">
                <a:solidFill>
                  <a:srgbClr val="069a2e"/>
                </a:solidFill>
                <a:effectLst/>
                <a:uFillTx/>
                <a:latin typeface="Calibri"/>
                <a:ea typeface="Times New Roman"/>
              </a:rPr>
              <a:t> return?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Calibri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endParaRPr b="0" lang="en-US" sz="2300" strike="noStrike" u="none">
              <a:solidFill>
                <a:srgbClr val="000000"/>
              </a:solidFill>
              <a:effectLst/>
              <a:uFillTx/>
              <a:latin typeface="Calibri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A) "Alice"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Calibri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B) "12"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Calibri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C) "7th"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Calibri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D) Error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Calibri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endParaRPr b="0" lang="en-US" sz="2300" strike="noStrike" u="none">
              <a:solidFill>
                <a:srgbClr val="000000"/>
              </a:solidFill>
              <a:effectLst/>
              <a:uFillTx/>
              <a:latin typeface="Calibri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endParaRPr b="0" lang="en-US" sz="2300" strike="noStrike" u="none">
              <a:solidFill>
                <a:srgbClr val="000000"/>
              </a:solidFill>
              <a:effectLst/>
              <a:uFillTx/>
              <a:latin typeface="Calibri"/>
              <a:ea typeface="Liberation Mono;Courier New;DejaVu Sans Mono;Lucida Sans Typewrite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– Dictionaries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685800" y="1371600"/>
            <a:ext cx="8225280" cy="43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300" strike="noStrike" u="sng">
                <a:solidFill>
                  <a:srgbClr val="069a2e"/>
                </a:solidFill>
                <a:effectLst/>
                <a:uFillTx/>
                <a:latin typeface="Calibri"/>
                <a:ea typeface="Times New Roman"/>
              </a:rPr>
              <a:t>Question 2</a:t>
            </a:r>
            <a:r>
              <a:rPr b="0" lang="en-US" sz="2300" strike="noStrike" u="none">
                <a:solidFill>
                  <a:srgbClr val="069a2e"/>
                </a:solidFill>
                <a:effectLst/>
                <a:uFillTx/>
                <a:latin typeface="Calibri"/>
                <a:ea typeface="Times New Roman"/>
              </a:rPr>
              <a:t>: Updating a dictionary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300" strike="noStrike" u="none">
                <a:solidFill>
                  <a:srgbClr val="069a2e"/>
                </a:solidFill>
                <a:effectLst/>
                <a:uFillTx/>
                <a:latin typeface="Calibri"/>
                <a:ea typeface="Times New Roman"/>
              </a:rPr>
              <a:t>You start with: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scores = {"Alice": 10, "Bob": 8}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endParaRPr b="0" lang="en-US" sz="23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0" lang="en-US" sz="2300" strike="noStrike" u="none">
                <a:solidFill>
                  <a:srgbClr val="069a2e"/>
                </a:solidFill>
                <a:effectLst/>
                <a:uFillTx/>
                <a:latin typeface="Calibri"/>
                <a:ea typeface="Times New Roman"/>
              </a:rPr>
              <a:t>After running </a:t>
            </a: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scores["Bob"] += 5</a:t>
            </a:r>
            <a:r>
              <a:rPr b="0" lang="en-US" sz="2300" strike="noStrike" u="none">
                <a:solidFill>
                  <a:srgbClr val="069a2e"/>
                </a:solidFill>
                <a:effectLst/>
                <a:uFillTx/>
                <a:latin typeface="Calibri"/>
                <a:ea typeface="Times New Roman"/>
              </a:rPr>
              <a:t>, what is Bob’s new score?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endParaRPr b="0" lang="en-US" sz="23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A) 5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B) 8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C) 13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  <a:ea typeface="Times New Roman"/>
              </a:rPr>
              <a:t>D) Error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  <a:p>
            <a:pPr>
              <a:lnSpc>
                <a:spcPct val="100000"/>
              </a:lnSpc>
            </a:pPr>
            <a:endParaRPr b="0" lang="en-US" sz="2300" strike="noStrike" u="none">
              <a:solidFill>
                <a:srgbClr val="000000"/>
              </a:solidFill>
              <a:effectLst/>
              <a:uFillTx/>
              <a:latin typeface="Liberation Mono;Courier New;DejaVu Sans Mono;Lucida Sans Typewriter"/>
              <a:ea typeface="Liberation Mono;Courier New;DejaVu Sans Mono;Lucida Sans Typewrite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Classes in Python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6840" cy="50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300" strike="noStrike" u="none">
                <a:solidFill>
                  <a:srgbClr val="00a933"/>
                </a:solidFill>
                <a:effectLst/>
                <a:uFillTx/>
                <a:latin typeface="Calibri"/>
              </a:rPr>
              <a:t>What are Classes in Python?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 </a:t>
            </a: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class</a:t>
            </a: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is like a blueprint for making new types of objects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Python already has built-in types (numbers, strings, lists, etc.), but we can create our own types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 class can hold: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Data</a:t>
            </a: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→ called attributes (like variables inside the object)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Actions</a:t>
            </a: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→ called methods (functions inside the object)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Creating an object from a class is called </a:t>
            </a: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instantiation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300" strike="noStrike" u="sng">
                <a:solidFill>
                  <a:srgbClr val="000000"/>
                </a:solidFill>
                <a:effectLst/>
                <a:uFillTx/>
                <a:latin typeface="Calibri"/>
              </a:rPr>
              <a:t>Example idea</a:t>
            </a: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: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class Time</a:t>
            </a: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: → makes a new type for times of day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lunch = Time()</a:t>
            </a:r>
            <a:r>
              <a:rPr b="0" lang="en-US" sz="23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→ creates a new Time object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Attributes in Python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6840" cy="50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An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attribute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is a piece of information stored inside an object</a:t>
            </a:r>
            <a:endParaRPr b="1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We use the dot operator (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.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) to create or access attributes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Example idea (using a Time object):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lunch.hour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= 11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lunch.minute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= 59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lunch.second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= 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Attributes describe the 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object’s state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(here: 11:59:01 → lunch time)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We can use attributes in calculations or display them in messages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Questions + Homework Review 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85800" y="1178640"/>
            <a:ext cx="8225280" cy="52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1"/>
              </a:rPr>
              <a:t>https://github.com/Asfandyar-Khan/LaunchCode/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lectures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Powerpoint files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Google Colab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homeworks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be completed prior to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unfinished or challenging questions are taken up at the start of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Project must be picked </a:t>
            </a:r>
            <a:r>
              <a:rPr b="1" lang="en-US" sz="2000" strike="noStrike" u="sng">
                <a:solidFill>
                  <a:srgbClr val="000000"/>
                </a:solidFill>
                <a:effectLst/>
                <a:uFillTx/>
                <a:latin typeface="Arial"/>
              </a:rPr>
              <a:t>by today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questions about the project topics/ideas/code?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and Objects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6840" cy="50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We can write </a:t>
            </a: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functions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that use </a:t>
            </a: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objects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sng">
                <a:solidFill>
                  <a:srgbClr val="000000"/>
                </a:solidFill>
                <a:effectLst/>
                <a:uFillTx/>
                <a:latin typeface="Calibri"/>
              </a:rPr>
              <a:t>Example idea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: a function </a:t>
            </a: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print_time(time)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could show the time as 11:59:01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Functions can also return objects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Example: </a:t>
            </a: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make_time(11, 59, 1)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returns a new Time object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Objects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can be </a:t>
            </a:r>
            <a:r>
              <a:rPr b="0" lang="en-US" sz="2200" strike="noStrike" u="sng">
                <a:solidFill>
                  <a:srgbClr val="000000"/>
                </a:solidFill>
                <a:effectLst/>
                <a:uFillTx/>
                <a:latin typeface="Calibri"/>
              </a:rPr>
              <a:t>changed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(mutable) → their attributes can be updated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We can also make copies of objects to avoid changing the original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57480" cy="144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Title 3"/>
          <p:cNvSpPr/>
          <p:nvPr/>
        </p:nvSpPr>
        <p:spPr>
          <a:xfrm>
            <a:off x="609480" y="1600200"/>
            <a:ext cx="776736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Review and Questions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Homework will be posted tomorrow!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02" name="Group 2"/>
          <p:cNvGrpSpPr/>
          <p:nvPr/>
        </p:nvGrpSpPr>
        <p:grpSpPr>
          <a:xfrm>
            <a:off x="304920" y="5029200"/>
            <a:ext cx="5252760" cy="1518840"/>
            <a:chOff x="304920" y="5029200"/>
            <a:chExt cx="5252760" cy="1518840"/>
          </a:xfrm>
        </p:grpSpPr>
        <p:pic>
          <p:nvPicPr>
            <p:cNvPr id="103" name="Picture 3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2760" cy="15188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04" name="Rectangle 2"/>
            <p:cNvSpPr/>
            <p:nvPr/>
          </p:nvSpPr>
          <p:spPr>
            <a:xfrm>
              <a:off x="3371760" y="6146640"/>
              <a:ext cx="1484640" cy="401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Review of Past Class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85800" y="914400"/>
            <a:ext cx="8225280" cy="51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8 Homework Review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Python Project Ideas – Finalization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Conditionals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Boolean expressions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If/Else statements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Chained conditionals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Dictionaries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What are they and why are they useful?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How do we use them in Python?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Today We Will Cover...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87600" y="1371600"/>
            <a:ext cx="8225280" cy="725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Python Project Ideas – Finalization – Those who missed class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If/Elif/Else statements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– Review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If/Elif/Else statements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- 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Knowledge Check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Boolean Expressions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are they?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How are they used in Python?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Dictionaries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are they and why are they useful?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How do we use them in Python?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Introduction to Classes and Functions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6840" cy="50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Conditionals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let your program make decisions and choose different paths!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If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The starting point – “if this condition is </a:t>
            </a:r>
            <a:r>
              <a:rPr b="0" lang="en-US" sz="3200" strike="noStrike" u="none">
                <a:solidFill>
                  <a:srgbClr val="5eb91e"/>
                </a:solidFill>
                <a:effectLst/>
                <a:uFillTx/>
                <a:latin typeface="Calibri"/>
              </a:rPr>
              <a:t>true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then do this”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elif: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Short for “else if”. Checks another condition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only if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the previous one was </a:t>
            </a:r>
            <a:r>
              <a:rPr b="0" lang="en-US" sz="3200" strike="noStrike" u="none">
                <a:solidFill>
                  <a:srgbClr val="ff0000"/>
                </a:solidFill>
                <a:effectLst/>
                <a:uFillTx/>
                <a:latin typeface="Calibri"/>
              </a:rPr>
              <a:t>false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else: “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If none of the above conditions is </a:t>
            </a:r>
            <a:r>
              <a:rPr b="0" lang="en-US" sz="3200" strike="noStrike" u="none">
                <a:solidFill>
                  <a:srgbClr val="5eb91e"/>
                </a:solidFill>
                <a:effectLst/>
                <a:uFillTx/>
                <a:latin typeface="Calibri"/>
              </a:rPr>
              <a:t>true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then do this instead”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 – If/Else Statements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857520" y="1790640"/>
            <a:ext cx="7742520" cy="4288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 – Comparison Operators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6840" cy="502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Conditions are built using comparison operators: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== (equal to)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!= (not equal to)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&gt; (greater than)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 (less than)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&gt;= (greater than or equal to)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&lt;= (less than or equal to)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08000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 – If/Else Syntax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-114120" y="1189080"/>
            <a:ext cx="9142560" cy="520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Conditionals – If/Else Example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49640" y="1476720"/>
            <a:ext cx="8398080" cy="50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weather = "raining"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468a1a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if</a:t>
            </a:r>
            <a:r>
              <a:rPr b="0" lang="en-US" sz="2800" strike="noStrike" u="none">
                <a:solidFill>
                  <a:srgbClr val="5eb91e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weather == "sunny":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print("Wear sunglasses! 😎")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468a1a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elif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weather == "raining":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print("Don't forget your umbrella!☔")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468a1a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else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: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print("Have a great day! 🙂")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# This would print: "Don't forget your umbrella! ☔"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6905</TotalTime>
  <Application>LibreOffice/25.2.4.3$Windows_X86_64 LibreOffice_project/33e196637044ead23f5c3226cde09b47731f7e27</Application>
  <AppVersion>15.0000</AppVersion>
  <Words>2487</Words>
  <Paragraphs>544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2017-08-02T15:26:56Z</dcterms:created>
  <dc:creator>Home</dc:creator>
  <dc:description/>
  <dc:language>en-US</dc:language>
  <cp:lastModifiedBy/>
  <dcterms:modified xsi:type="dcterms:W3CDTF">2025-09-06T17:17:52Z</dcterms:modified>
  <cp:revision>333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37</vt:i4>
  </property>
</Properties>
</file>