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8C0CCA-B173-4389-9E8A-7E3F582547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8351BA-DE9C-4260-9405-80EC8CE951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68C65A-208D-43C5-B9B3-FFD6F140F07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45C782-AEFC-4837-8E71-6C2D00C015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DE484D-641D-4538-9D87-29FFAD42D9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D09945-D73D-4C8B-B734-E52C96A2C0B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C7298D6-C406-467B-A58A-E1B354EB765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E3026-AAE8-4399-83FB-A08CF3B8E40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5DDD6E-55EA-48A0-A5FA-BF87EF2AF1B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3FB949-8083-4B6E-8E7E-33D7CBCE51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E188A9-7348-4377-8142-EF2ADAE009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1800" cy="14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July 12,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7080" cy="1523160"/>
            <a:chOff x="304920" y="5029200"/>
            <a:chExt cx="5257080" cy="152316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7080" cy="15231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8960" cy="4057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880" cy="106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4. Python Variables contd.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8880" cy="57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Type of Variable: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Check the type of Variable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Deleting Variable: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Delete the declare variable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 del(</a:t>
            </a:r>
            <a:r>
              <a:rPr b="0" i="1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variable_name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 = 2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b="0" lang="en-US" sz="16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print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(a)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2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rgbClr val="ffc000"/>
                </a:solidFill>
                <a:effectLst/>
                <a:uFillTx/>
                <a:latin typeface="Calibri"/>
              </a:rPr>
              <a:t>del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(a)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print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(a)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NameError: name 'a' is not defined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3" name="Table 4"/>
          <p:cNvGraphicFramePr/>
          <p:nvPr/>
        </p:nvGraphicFramePr>
        <p:xfrm>
          <a:off x="1523880" y="1447920"/>
          <a:ext cx="6324120" cy="2746800"/>
        </p:xfrm>
        <a:graphic>
          <a:graphicData uri="http://schemas.openxmlformats.org/drawingml/2006/table">
            <a:tbl>
              <a:tblPr/>
              <a:tblGrid>
                <a:gridCol w="2108160"/>
                <a:gridCol w="2108160"/>
                <a:gridCol w="2108160"/>
              </a:tblGrid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Variable value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Type command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Result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a=2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type(a)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b=3.5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type(b)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float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c=’f’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type(c)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str (string)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d=’abc123’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type(d)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str (string)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8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4. Change the variable type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5" name="Content Placeholder 4"/>
          <p:cNvGraphicFramePr/>
          <p:nvPr/>
        </p:nvGraphicFramePr>
        <p:xfrm>
          <a:off x="533520" y="762120"/>
          <a:ext cx="8229240" cy="4879080"/>
        </p:xfrm>
        <a:graphic>
          <a:graphicData uri="http://schemas.openxmlformats.org/drawingml/2006/table">
            <a:tbl>
              <a:tblPr/>
              <a:tblGrid>
                <a:gridCol w="914400"/>
                <a:gridCol w="3657600"/>
                <a:gridCol w="1828800"/>
                <a:gridCol w="1828800"/>
              </a:tblGrid>
              <a:tr h="331920">
                <a:tc rowSpan="2">
                  <a:txBody>
                    <a:bodyPr lIns="75960" rIns="759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Function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 rowSpan="2">
                  <a:txBody>
                    <a:bodyPr lIns="75960" rIns="759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Description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 lIns="75960" rIns="759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Example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chemeClr val="lt1">
                              <a:lumMod val="95000"/>
                            </a:schemeClr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Instruction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chemeClr val="lt1">
                              <a:lumMod val="95000"/>
                            </a:schemeClr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Output</a:t>
                      </a:r>
                      <a:endParaRPr b="0" lang="en-US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str(x)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object x to a string representation.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str(75)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str("25.25")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‘75’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'25.25'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54864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int(x)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object x to a integer number.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int(35.26)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int(100.101 )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35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100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6576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float(x)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object x to a float number.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float(35)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float(100)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35.0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100.0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6576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list(s)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s to a list.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list(range(5,10))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list(range(1,10,2))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[5, 6, 7, 8, 9]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[1, 3, 5, 7, 9]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6576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tuple(s)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s to a tuple.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tuple(range(5,10))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tuple(range(1,10,2))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(5, 6, 7, 8, 9)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(1, 3, 5, 7, 9)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6576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dict(d)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Creates a dictionary. d must be a sequence of  (key,value) tuples.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endParaRPr b="0" lang="en-US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  <a:ea typeface="Calibri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endParaRPr b="0" lang="en-US" sz="12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  <a:ea typeface="Calibri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27432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chr(x)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an integer to a character.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chr(65)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chr(97)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'A‘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‘a’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45720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ord(x)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a single character to its ASCII (integer value)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ord('A')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ord(‘a')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65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97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45720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hex(x)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an integer to a hexadecimal string.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hex(16)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hex(100)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'0x10‘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'0x64'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457200"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oct(x)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Converts an integer to an octal string.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oct(9)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oct(50)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75960" rIns="759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'0o11‘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'0o62'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5. Expressions and Statements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920" y="1219320"/>
            <a:ext cx="8228880" cy="533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We have seen a number of expressions and statements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Expression: Piece of code that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produces a value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Example: 5+5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the result in the Python interpreter?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343080" indent="-343080" defTabSz="9144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Statement: Piece of code that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does something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(an action)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Example: x = 2 + 3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will occur if your print(x)?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343080" indent="-343080" defTabSz="9144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85800" y="1371600"/>
            <a:ext cx="822960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Create a variable named name and assign it your first name as a string (e.g., "Alice").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Create a variable named age and assign it your age as an integer (e.g., 25).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 out a sentence that combines the two variables using print(). For example: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"Hello, my name is Alice and I am 25 years old."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Instruction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160" cy="50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 Instruction: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To take an input from user through keyboard </a:t>
            </a:r>
            <a:r>
              <a:rPr b="1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command is used, this instruction take input from keyboard in the form of ASCII character and store it the variable.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take_input =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i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Argument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name ='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age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age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print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'Your name is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name , 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',and your age is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,age)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1800" cy="14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itle 3"/>
          <p:cNvSpPr/>
          <p:nvPr/>
        </p:nvSpPr>
        <p:spPr>
          <a:xfrm>
            <a:off x="609480" y="160020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304920" y="5029200"/>
            <a:ext cx="5257080" cy="1523160"/>
            <a:chOff x="304920" y="5029200"/>
            <a:chExt cx="5257080" cy="1523160"/>
          </a:xfrm>
        </p:grpSpPr>
        <p:pic>
          <p:nvPicPr>
            <p:cNvPr id="95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7080" cy="15231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6" name="Rectangle 2"/>
            <p:cNvSpPr/>
            <p:nvPr/>
          </p:nvSpPr>
          <p:spPr>
            <a:xfrm>
              <a:off x="3371760" y="6146640"/>
              <a:ext cx="1488960" cy="4057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85800" y="1178640"/>
            <a:ext cx="8229600" cy="66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Logic and Syntax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syntax? Provide an example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syntax for a comment?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Arithmetic Operators and Expressions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they?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Order of operations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they?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 types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Float vs. Integer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can you do with the Print function in Python?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Integer division vs. Float division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difference between 13/2 and 13//2?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85800" y="1178640"/>
            <a:ext cx="8229600" cy="697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 Function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Print your name and age in Google Colab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Arithmetic Operators Questions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Print the </a:t>
            </a:r>
            <a:r>
              <a:rPr b="1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sum</a:t>
            </a: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 of 5 and 5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Print the </a:t>
            </a:r>
            <a:r>
              <a:rPr b="1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float division </a:t>
            </a: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of 13 and 2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Hint: Use the / operator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Print the </a:t>
            </a:r>
            <a:r>
              <a:rPr b="1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integer division</a:t>
            </a:r>
            <a:r>
              <a:rPr b="0" lang="en-US" sz="26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 of 13 and 2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200" strike="noStrike" u="none">
                <a:solidFill>
                  <a:srgbClr val="468a1a"/>
                </a:solidFill>
                <a:effectLst/>
                <a:uFillTx/>
                <a:latin typeface="Arial"/>
              </a:rPr>
              <a:t>Hint: Use the // operator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5-10 Minute Activity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Topics to Cover Today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685800" y="1325520"/>
            <a:ext cx="8229600" cy="52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 Arithmetic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 Values and Types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State Diagrams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 Variables and Variable Names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 Expressions and Statements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1. Arithmetic Functions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Table 1"/>
          <p:cNvGraphicFramePr/>
          <p:nvPr/>
        </p:nvGraphicFramePr>
        <p:xfrm>
          <a:off x="1308600" y="1270440"/>
          <a:ext cx="6884640" cy="3366720"/>
        </p:xfrm>
        <a:graphic>
          <a:graphicData uri="http://schemas.openxmlformats.org/drawingml/2006/table">
            <a:tbl>
              <a:tblPr/>
              <a:tblGrid>
                <a:gridCol w="2294640"/>
                <a:gridCol w="2294640"/>
                <a:gridCol w="2295360"/>
              </a:tblGrid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Operator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ctr" defTabSz="914400">
                        <a:lnSpc>
                          <a:spcPct val="115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Example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/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Addition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 + 3 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Subtraction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5 - 3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*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Multiplication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 * 3  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/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Division (float)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5/3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//</a:t>
                      </a:r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Times New Roman"/>
                        <a:ea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Division (integer)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5//3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4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%</a:t>
                      </a:r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Times New Roman"/>
                        <a:ea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Modulus (remainder)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5 % 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  <a:tr h="392400">
                <a:tc>
                  <a:txBody>
                    <a:bodyPr lIns="68400" rIns="68400" anchor="ctr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**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Exponentiation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 ** 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" name=""/>
          <p:cNvSpPr txBox="1"/>
          <p:nvPr/>
        </p:nvSpPr>
        <p:spPr>
          <a:xfrm>
            <a:off x="685800" y="4800600"/>
            <a:ext cx="68580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Round Function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Absolute Value Function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2. Python Data types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has five standard data types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Numbers(Integer and Float)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String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 (Array)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 (Constant Array)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Dictionary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Variable Number type: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Integer (whole number)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Float (decimal point number)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Character/String (ASCII format)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Boolean (True and False)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2. Python Data types Continued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type() function can tell us what type of data the variable inside the function is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type(42.0) vs. type(42)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Converting variables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int()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Float()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Converting variables can help us change numbers in string format to integer or float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3. State Diagrams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920" y="1219320"/>
            <a:ext cx="8228880" cy="533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Before covering variable naming convention, we must understand State Diagrams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state diagram is a way to write variable names on paper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guesses as to what the image below means?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274760" y="4343400"/>
            <a:ext cx="6497640" cy="2057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99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4. Python Variables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 python is a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name that refers to some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value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must not begin with a number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are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case-sensitive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(lower case only)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the equal sign (=) to assign a value to your variable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can contain both letters and numbers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Activity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Set n to some value (int, float or string)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or subtract any int, float or string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type() to check your variable’s data type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6356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2025-07-13T14:52:23Z</dcterms:modified>
  <cp:revision>240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