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gif" ContentType="image/gif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6680" cy="63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6680" cy="394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38120" cy="63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38120" cy="394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538E498-CB9F-47D4-8C3A-D4614F9C42D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68800" cy="135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68800" cy="149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596C1E0-7336-4EC1-8195-89040AC56B6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4880" cy="452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4880" cy="452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1ED50F6-F9F4-4BFA-97FD-7700CA32904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3742B7B-5AFE-47DF-891C-5C9E0BFA4E4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1E13035-D9FC-4E10-89B1-C9FC7B13AF7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4560" cy="115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08040" cy="584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4560" cy="468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6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16718C7-57B5-4243-88FA-2CEA7409391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280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2800" cy="80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6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C7DC814-6F64-45E3-B691-EF42618F073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68800" cy="14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B11A5DC-2A16-4BD4-B742-C5DF10E093E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6000" cy="397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5DED845-1273-4A3A-A7EF-E05318194AE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3800" cy="584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6320" cy="584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D119FDB-7781-41C5-95D3-73C29DC2517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0F6C583-AC0C-46A6-96C5-9ECD9554616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Asfandyar-Khan/LaunchCode/" TargetMode="External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bfc"/>
            </a:gs>
            <a:gs pos="7000">
              <a:srgbClr val="ffcc00"/>
            </a:gs>
            <a:gs pos="33000">
              <a:srgbClr val="aedae5">
                <a:alpha val="11000"/>
              </a:srgbClr>
            </a:gs>
            <a:gs pos="100000">
              <a:srgbClr val="c9e6e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220360" y="5067360"/>
            <a:ext cx="3958920" cy="144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rmAutofit/>
          </a:bodyPr>
          <a:p>
            <a:pPr algn="ctr" defTabSz="91440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Asfand Khan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Title 1"/>
          <p:cNvSpPr/>
          <p:nvPr/>
        </p:nvSpPr>
        <p:spPr>
          <a:xfrm>
            <a:off x="609480" y="1600200"/>
            <a:ext cx="776880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 lnSpcReduction="19999"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 </a:t>
            </a:r>
            <a:r>
              <a:rPr b="1" lang="en-US" sz="48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P</a:t>
            </a: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YTHON </a:t>
            </a:r>
            <a:r>
              <a:rPr b="1" lang="en-US" sz="48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P</a:t>
            </a: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ROGRAMMING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LAUNCHCODE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August 16, 2025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0" name="Group 10"/>
          <p:cNvGrpSpPr/>
          <p:nvPr/>
        </p:nvGrpSpPr>
        <p:grpSpPr>
          <a:xfrm>
            <a:off x="304920" y="5029200"/>
            <a:ext cx="5254200" cy="1520280"/>
            <a:chOff x="304920" y="5029200"/>
            <a:chExt cx="5254200" cy="1520280"/>
          </a:xfrm>
        </p:grpSpPr>
        <p:pic>
          <p:nvPicPr>
            <p:cNvPr id="61" name="Picture 2" descr="https://media.giphy.com/media/eH9sawQbajAQM/source.gif"/>
            <p:cNvPicPr/>
            <p:nvPr/>
          </p:nvPicPr>
          <p:blipFill>
            <a:blip r:embed="rId1"/>
            <a:stretch/>
          </p:blipFill>
          <p:spPr>
            <a:xfrm>
              <a:off x="304920" y="5029200"/>
              <a:ext cx="5254200" cy="152028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62" name="Rectangle 9"/>
            <p:cNvSpPr/>
            <p:nvPr/>
          </p:nvSpPr>
          <p:spPr>
            <a:xfrm>
              <a:off x="3371760" y="6146640"/>
              <a:ext cx="1486080" cy="402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Functions – For Loops, cont’d.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8280" cy="502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range()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range(start,stop,step): 3 parameters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range(start): initiate the sequence of numbers with the start number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range(stop): will generate a sequence of numbers from 0 up to,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but not including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stop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range(step): will jump between start and stop numbers by increment of step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Knowledge Check – For Loops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685800" y="1371600"/>
            <a:ext cx="8226720" cy="195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400" strike="noStrike" u="sng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Question</a:t>
            </a: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: What can a for loop go through?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Which of the following will run without causing an error?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371600" y="2611080"/>
            <a:ext cx="5256720" cy="4034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Knowledge Check – For Loops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685800" y="1371600"/>
            <a:ext cx="8226720" cy="58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400" strike="noStrike" u="sng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Question</a:t>
            </a: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: Using range() in for loops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Write a for </a:t>
            </a:r>
            <a:r>
              <a:rPr b="0" lang="en-US" sz="2400" strike="noStrike" u="none">
                <a:solidFill>
                  <a:srgbClr val="8d1d75"/>
                </a:solidFill>
                <a:effectLst/>
                <a:uFillTx/>
                <a:latin typeface="Times New Roman"/>
                <a:ea typeface="Times New Roman"/>
              </a:rPr>
              <a:t>loop</a:t>
            </a: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 that prints the numbers: 5,7,9,11,13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i="1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Hints</a:t>
            </a:r>
            <a:r>
              <a:rPr b="0" i="1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69a2e"/>
              </a:buClr>
              <a:buSzPct val="65000"/>
              <a:buFont typeface="Wingdings" charset="2"/>
              <a:buChar char=""/>
            </a:pPr>
            <a:r>
              <a:rPr b="0" i="1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You must use the range() function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69a2e"/>
              </a:buClr>
              <a:buSzPct val="65000"/>
              <a:buFont typeface="Wingdings" charset="2"/>
              <a:buChar char=""/>
            </a:pPr>
            <a:r>
              <a:rPr b="0" i="1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You cannot type each number manually – use the correct start, stop, and step values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69a2e"/>
              </a:buClr>
              <a:buSzPct val="65000"/>
              <a:buFont typeface="Wingdings" charset="2"/>
              <a:buChar char=""/>
            </a:pPr>
            <a:r>
              <a:rPr b="0" i="1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range(start,stop,step)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US" sz="18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for variable in iterable: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US" sz="18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    # code block to repeat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Python Data Type - Lists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8280" cy="502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Lists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Lists are a data structure that is used to collect data items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They are </a:t>
            </a:r>
            <a:r>
              <a:rPr b="1" i="1" lang="en-US" sz="32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mutable</a:t>
            </a:r>
            <a:r>
              <a:rPr b="0" lang="en-US" sz="32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 (changeable)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Lists maintain a defined order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first item is given priority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Then the second item, and so on…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Items can be retrieved using index numbers (starting 0)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Items are stored in square brackets [ ]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Knowledge Check - Lists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8280" cy="502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rgbClr val="00a933"/>
                </a:solidFill>
                <a:effectLst/>
                <a:uFillTx/>
                <a:latin typeface="Times New Roman"/>
                <a:ea typeface="Times New Roman"/>
              </a:rPr>
              <a:t>Question 1: Printing a List with a Loop</a:t>
            </a:r>
            <a:endParaRPr b="0" lang="en-US" sz="2200" strike="noStrike" u="none">
              <a:solidFill>
                <a:srgbClr val="00a933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rgbClr val="00a933"/>
                </a:solidFill>
                <a:effectLst/>
                <a:uFillTx/>
                <a:latin typeface="Times New Roman"/>
                <a:ea typeface="Times New Roman"/>
              </a:rPr>
              <a:t>Create a function called print_animals() that has a list of 3 animals inside it (for example: "dog", "cat", "rabbit"). Use a for loop to print each animal from the list.</a:t>
            </a:r>
            <a:endParaRPr b="0" lang="en-US" sz="2100" strike="noStrike" u="none">
              <a:solidFill>
                <a:srgbClr val="00a933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i="1" lang="en-US" sz="1800" strike="noStrike" u="none">
                <a:solidFill>
                  <a:srgbClr val="00a933"/>
                </a:solidFill>
                <a:effectLst/>
                <a:uFillTx/>
                <a:latin typeface="Times New Roman"/>
                <a:ea typeface="Times New Roman"/>
              </a:rPr>
              <a:t>Hint</a:t>
            </a:r>
            <a:r>
              <a:rPr b="0" i="1" lang="en-US" sz="1800" strike="noStrike" u="none">
                <a:solidFill>
                  <a:srgbClr val="00a933"/>
                </a:solidFill>
                <a:effectLst/>
                <a:uFillTx/>
                <a:latin typeface="Times New Roman"/>
                <a:ea typeface="Times New Roman"/>
              </a:rPr>
              <a:t>: Define the list inside the function, then use for animal in list: and print each one.</a:t>
            </a:r>
            <a:endParaRPr b="0" lang="en-US" sz="1800" strike="noStrike" u="none">
              <a:solidFill>
                <a:srgbClr val="00a933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rgbClr val="00a933"/>
                </a:solidFill>
                <a:effectLst/>
                <a:uFillTx/>
                <a:latin typeface="Times New Roman"/>
                <a:ea typeface="Times New Roman"/>
              </a:rPr>
              <a:t>Question 2: Adding Up Numbers in a List (Return Value)</a:t>
            </a:r>
            <a:endParaRPr b="0" lang="en-US" sz="2200" strike="noStrike" u="none">
              <a:solidFill>
                <a:srgbClr val="00a933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rgbClr val="00a933"/>
                </a:solidFill>
                <a:effectLst/>
                <a:uFillTx/>
                <a:latin typeface="Times New Roman"/>
                <a:ea typeface="Times New Roman"/>
              </a:rPr>
              <a:t>Create a function called add_list(numbers) that adds up all the numbers in a list and returns the total. Store the total in a variable called total.</a:t>
            </a:r>
            <a:endParaRPr b="0" lang="en-US" sz="2100" strike="noStrike" u="none">
              <a:solidFill>
                <a:srgbClr val="00a933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rgbClr val="00a933"/>
                </a:solidFill>
                <a:effectLst/>
                <a:uFillTx/>
                <a:latin typeface="Times New Roman"/>
                <a:ea typeface="Times New Roman"/>
              </a:rPr>
              <a:t>When you call the function, store the result in a variable called answer and then print answer.</a:t>
            </a:r>
            <a:endParaRPr b="0" lang="en-US" sz="2100" strike="noStrike" u="none">
              <a:solidFill>
                <a:srgbClr val="00a933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i="1" lang="en-US" sz="1800" strike="noStrike" u="none">
                <a:solidFill>
                  <a:srgbClr val="00a933"/>
                </a:solidFill>
                <a:effectLst/>
                <a:uFillTx/>
                <a:latin typeface="Times New Roman"/>
                <a:ea typeface="Times New Roman"/>
              </a:rPr>
              <a:t>Hint</a:t>
            </a:r>
            <a:r>
              <a:rPr b="0" i="1" lang="en-US" sz="1800" strike="noStrike" u="none">
                <a:solidFill>
                  <a:srgbClr val="00a933"/>
                </a:solidFill>
                <a:effectLst/>
                <a:uFillTx/>
                <a:latin typeface="Times New Roman"/>
                <a:ea typeface="Times New Roman"/>
              </a:rPr>
              <a:t>: Start with total = 0 and use a for loop to add each number.</a:t>
            </a:r>
            <a:endParaRPr b="0" lang="en-US" sz="1800" strike="noStrike" u="none">
              <a:solidFill>
                <a:srgbClr val="00a933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a933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Python Data Type - Tuples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8280" cy="502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Tuples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Similar to lists, tuples are a sequence of values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They are </a:t>
            </a:r>
            <a:r>
              <a:rPr b="1" lang="en-US" sz="32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non-mutable</a:t>
            </a:r>
            <a:r>
              <a:rPr b="0" lang="en-US" sz="32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 (unchangeable)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Tuples can store different types of data (numbers, strings, etc.)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You can access items in a tuple using index numbers (starting at 0)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Tuples are useful if you want a fixed set of values that </a:t>
            </a:r>
            <a:r>
              <a:rPr b="0" lang="en-US" sz="3200" strike="noStrike" u="sng">
                <a:solidFill>
                  <a:schemeClr val="dk1"/>
                </a:solidFill>
                <a:effectLst/>
                <a:uFillTx/>
                <a:latin typeface="Calibri"/>
              </a:rPr>
              <a:t>should not be modified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Items are stored in circle brackets ( 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bfc"/>
            </a:gs>
            <a:gs pos="7000">
              <a:srgbClr val="ffcc00"/>
            </a:gs>
            <a:gs pos="33000">
              <a:srgbClr val="aedae5">
                <a:alpha val="11000"/>
              </a:srgbClr>
            </a:gs>
            <a:gs pos="100000">
              <a:srgbClr val="c9e6e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220360" y="5067360"/>
            <a:ext cx="3958920" cy="144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rmAutofit/>
          </a:bodyPr>
          <a:p>
            <a:pPr algn="ctr" defTabSz="91440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Asfand Khan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Title 3"/>
          <p:cNvSpPr/>
          <p:nvPr/>
        </p:nvSpPr>
        <p:spPr>
          <a:xfrm>
            <a:off x="609480" y="1600200"/>
            <a:ext cx="776880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Review and Questions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Homework will be posted tomorrow!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4" name="Group 2"/>
          <p:cNvGrpSpPr/>
          <p:nvPr/>
        </p:nvGrpSpPr>
        <p:grpSpPr>
          <a:xfrm>
            <a:off x="304920" y="5029200"/>
            <a:ext cx="5254200" cy="1520280"/>
            <a:chOff x="304920" y="5029200"/>
            <a:chExt cx="5254200" cy="1520280"/>
          </a:xfrm>
        </p:grpSpPr>
        <p:pic>
          <p:nvPicPr>
            <p:cNvPr id="95" name="Picture 3" descr="https://media.giphy.com/media/eH9sawQbajAQM/source.gif"/>
            <p:cNvPicPr/>
            <p:nvPr/>
          </p:nvPicPr>
          <p:blipFill>
            <a:blip r:embed="rId1"/>
            <a:stretch/>
          </p:blipFill>
          <p:spPr>
            <a:xfrm>
              <a:off x="304920" y="5029200"/>
              <a:ext cx="5254200" cy="152028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96" name="Rectangle 2"/>
            <p:cNvSpPr/>
            <p:nvPr/>
          </p:nvSpPr>
          <p:spPr>
            <a:xfrm>
              <a:off x="3371760" y="6146640"/>
              <a:ext cx="1486080" cy="402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Questions + Homework Review 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685800" y="1178640"/>
            <a:ext cx="8226720" cy="52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1"/>
              </a:rPr>
              <a:t>https://github.com/Asfandyar-Khan/LaunchCode/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Contains lectures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Powerpoint files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Google Colab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Contains homeworks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be completed prior to class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Any unfinished or challenging questions are taken up at the start of class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Please notice a new file – “Python Project Ideas”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Any questions about last week’s homework?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Review of Past Class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85800" y="914400"/>
            <a:ext cx="8226720" cy="49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Week 5 Homework Review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Functions Continued...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lang="en-US" sz="1800" strike="noStrike" u="none">
                <a:solidFill>
                  <a:srgbClr val="8d1d75"/>
                </a:solidFill>
                <a:effectLst/>
                <a:uFillTx/>
                <a:latin typeface="Arial"/>
              </a:rPr>
              <a:t>return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statement – with and without variables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 Loops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 Loops only work with: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Strings, range() function, lists, or tuples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Do not work with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integers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range() function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range(start,stop,step)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Range(5) – 5 here is the </a:t>
            </a:r>
            <a:r>
              <a:rPr b="0" i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stop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parameter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Range(0,5) – 0 is the start, 5 is the stop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Range(0,5,2) – same as above, but 2 is the increment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Today We Will Cover...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687600" y="1371600"/>
            <a:ext cx="8226720" cy="649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Week 6 Homework Review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Knowledge Check – Functions with return values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Review of For Loop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Including the range() function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Knowledge Check – Using range() in a for loop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Lists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With examples including range function / for loop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Tuples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With examples including range function / for loop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Knowledge Check – Functions w/ Return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685800" y="1371600"/>
            <a:ext cx="8226720" cy="52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400" strike="noStrike" u="sng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Question</a:t>
            </a: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: Functions with Return Value (Using a Variable)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Create a function called subtract_numbers(number1, number2) that </a:t>
            </a:r>
            <a:r>
              <a:rPr b="1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returns </a:t>
            </a: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the </a:t>
            </a:r>
            <a:r>
              <a:rPr b="0" lang="en-US" sz="2400" strike="noStrike" u="sng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result of subtracting number 2 from number 1</a:t>
            </a: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.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Store the result in a variable called “result” and return this variable at the end of your function. When calling this function, store the result in a new variable called “answer”.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i="1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Hint</a:t>
            </a:r>
            <a:r>
              <a:rPr b="0" i="1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: Define the function, use result = number2 – number1. Then, use return result as your final line of code.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Functions – Return Values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8280" cy="502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 function can send back a result using the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return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statement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return statement ends the function and sends a value back to where the function was called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Returned values can be stored in variables or used directly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Functions without a return statement send back None by default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Using return makes your functions more flexible and reusable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Functions – For Loops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8280" cy="502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 for loop iterates over a sequence – such as a string, list, or tuple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Allows you to run a block of code </a:t>
            </a:r>
            <a:r>
              <a:rPr b="0" i="1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repeatedly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This occurs once for each item in the sequence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Works with either </a:t>
            </a:r>
            <a:r>
              <a:rPr b="1" lang="en-US" sz="26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lists</a:t>
            </a:r>
            <a:r>
              <a:rPr b="0" lang="en-US" sz="26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, </a:t>
            </a:r>
            <a:r>
              <a:rPr b="1" lang="en-US" sz="26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strings</a:t>
            </a:r>
            <a:r>
              <a:rPr b="0" lang="en-US" sz="26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, </a:t>
            </a:r>
            <a:r>
              <a:rPr b="1" lang="en-US" sz="26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tuples</a:t>
            </a:r>
            <a:r>
              <a:rPr b="0" lang="en-US" sz="26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, or </a:t>
            </a:r>
            <a:r>
              <a:rPr b="1" lang="en-US" sz="26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range()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600" strike="noStrike" u="sng">
                <a:solidFill>
                  <a:schemeClr val="dk1"/>
                </a:solidFill>
                <a:effectLst/>
                <a:uFillTx/>
                <a:latin typeface="Calibri"/>
              </a:rPr>
              <a:t>Syntax</a:t>
            </a: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for </a:t>
            </a:r>
            <a:r>
              <a:rPr b="0" lang="en-US" sz="2600" strike="noStrike" u="none">
                <a:solidFill>
                  <a:srgbClr val="ff3838"/>
                </a:solidFill>
                <a:effectLst/>
                <a:uFillTx/>
                <a:latin typeface="Calibri"/>
              </a:rPr>
              <a:t>item</a:t>
            </a: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in </a:t>
            </a:r>
            <a:r>
              <a:rPr b="0" lang="en-US" sz="2600" strike="noStrike" u="none">
                <a:solidFill>
                  <a:srgbClr val="069a2e"/>
                </a:solidFill>
                <a:effectLst/>
                <a:uFillTx/>
                <a:latin typeface="Calibri"/>
              </a:rPr>
              <a:t>iterable</a:t>
            </a: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# Code to be executed for each item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Functions – For Loops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277640" y="1314360"/>
            <a:ext cx="6656040" cy="4989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Functions – For Loops, cont’d.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8280" cy="502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range()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Commonly used in for loops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Only integers (whole numbers) can be used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Python built-in function that generates an unchangeable sequence of numbers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How is it used?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range(start,stop,step)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range(stop): this function will generate a sequence of numbers from 0 up to,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but not including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stop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6695</TotalTime>
  <Application>LibreOffice/25.2.4.3$Windows_X86_64 LibreOffice_project/33e196637044ead23f5c3226cde09b47731f7e27</Application>
  <AppVersion>15.0000</AppVersion>
  <Words>2487</Words>
  <Paragraphs>544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2017-08-02T15:26:56Z</dcterms:created>
  <dc:creator>Home</dc:creator>
  <dc:description/>
  <dc:language>en-US</dc:language>
  <cp:lastModifiedBy/>
  <dcterms:modified xsi:type="dcterms:W3CDTF">2025-08-18T13:44:20Z</dcterms:modified>
  <cp:revision>306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37</vt:i4>
  </property>
</Properties>
</file>