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82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79040" y="1355040"/>
            <a:ext cx="232092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3430080" y="1355040"/>
            <a:ext cx="232092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1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F61CA74-BA71-4A25-BFFA-2B237DDD70E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13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79040" y="1278360"/>
            <a:ext cx="4971600" cy="303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8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1CDEC05-7B0A-4C9B-98F7-A29381EDB68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79040" y="1355040"/>
            <a:ext cx="187452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2854800" y="1355040"/>
            <a:ext cx="187452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930560" y="1355040"/>
            <a:ext cx="187452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2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C04E310-864A-47BE-882A-3432BB56DF5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13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3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BE62D6D-7320-4AC8-AB2D-49D3D8F3CED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13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564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body"/>
          </p:nvPr>
        </p:nvSpPr>
        <p:spPr>
          <a:xfrm>
            <a:off x="855360" y="4181040"/>
            <a:ext cx="7429320" cy="31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4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90841B7-EC2C-48CD-9503-DC93D3C4E7F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855360" y="4181040"/>
            <a:ext cx="7429320" cy="31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BD61AB0A-8624-4540-8F2B-6D1673CC04F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ldNum" idx="6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6CC8FFE-D89E-48A0-982D-8D361505178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5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564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79040" y="1137960"/>
            <a:ext cx="4955760" cy="28674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564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9040" y="1518480"/>
            <a:ext cx="4956480" cy="1625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564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5;p4"/>
          <p:cNvSpPr/>
          <p:nvPr/>
        </p:nvSpPr>
        <p:spPr>
          <a:xfrm>
            <a:off x="781920" y="768600"/>
            <a:ext cx="6648480" cy="3622320"/>
          </a:xfrm>
          <a:custGeom>
            <a:avLst/>
            <a:gdLst>
              <a:gd name="textAreaLeft" fmla="*/ 0 w 6648480"/>
              <a:gd name="textAreaRight" fmla="*/ 6652440 w 6648480"/>
              <a:gd name="textAreaTop" fmla="*/ 0 h 3622320"/>
              <a:gd name="textAreaBottom" fmla="*/ 3626280 h 362232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body"/>
          </p:nvPr>
        </p:nvSpPr>
        <p:spPr>
          <a:xfrm>
            <a:off x="1286640" y="1251000"/>
            <a:ext cx="4840920" cy="26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DD5BC34-F182-428C-954D-BF8B585795E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5640" cy="8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ithub.com/Asfandyar-Khan/PythonPlayground/blob/main/index.md" TargetMode="External"/><Relationship Id="rId4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79040" y="1048320"/>
            <a:ext cx="4955760" cy="319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Google Shape;46;p11" descr=""/>
          <p:cNvPicPr/>
          <p:nvPr/>
        </p:nvPicPr>
        <p:blipFill>
          <a:blip r:embed="rId1"/>
          <a:stretch/>
        </p:blipFill>
        <p:spPr>
          <a:xfrm>
            <a:off x="5611320" y="848160"/>
            <a:ext cx="3158640" cy="403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3560" cy="76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19;p 2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6840" cy="73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5" name="Google Shape;120;p 2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0880" cy="37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Conditionals - If/Elif/Else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17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62C0C35-EA0E-44E9-BE0A-EC4F3E144C2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8" name="Google Shape;124;p 2"/>
          <p:cNvGrpSpPr/>
          <p:nvPr/>
        </p:nvGrpSpPr>
        <p:grpSpPr>
          <a:xfrm>
            <a:off x="6986520" y="1318320"/>
            <a:ext cx="354600" cy="294480"/>
            <a:chOff x="6986520" y="1318320"/>
            <a:chExt cx="354600" cy="294480"/>
          </a:xfrm>
        </p:grpSpPr>
        <p:sp>
          <p:nvSpPr>
            <p:cNvPr id="159" name="Google Shape;125;p 2"/>
            <p:cNvSpPr/>
            <p:nvPr/>
          </p:nvSpPr>
          <p:spPr>
            <a:xfrm>
              <a:off x="698652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26;p 2"/>
            <p:cNvSpPr/>
            <p:nvPr/>
          </p:nvSpPr>
          <p:spPr>
            <a:xfrm>
              <a:off x="717084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27;p 2"/>
            <p:cNvSpPr/>
            <p:nvPr/>
          </p:nvSpPr>
          <p:spPr>
            <a:xfrm>
              <a:off x="698652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28;p 2"/>
            <p:cNvSpPr/>
            <p:nvPr/>
          </p:nvSpPr>
          <p:spPr>
            <a:xfrm>
              <a:off x="717084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423720" y="1532880"/>
            <a:ext cx="5486040" cy="3038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19;p 3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6840" cy="73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Google Shape;120;p 3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0880" cy="37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Conditionals - Operators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79988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Conditions are built using comparison operators: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== (equal to)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!= (not equal to)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&gt; (greater than)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&lt; (less than)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&gt;= (greater than or equal to)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&lt;= (less than or equal to)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8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4CE24A8-E0C9-4FE4-BE31-90C8CABF415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69" name="Google Shape;124;p 3"/>
          <p:cNvGrpSpPr/>
          <p:nvPr/>
        </p:nvGrpSpPr>
        <p:grpSpPr>
          <a:xfrm>
            <a:off x="6986520" y="1318320"/>
            <a:ext cx="354600" cy="294480"/>
            <a:chOff x="6986520" y="1318320"/>
            <a:chExt cx="354600" cy="294480"/>
          </a:xfrm>
        </p:grpSpPr>
        <p:sp>
          <p:nvSpPr>
            <p:cNvPr id="170" name="Google Shape;125;p 3"/>
            <p:cNvSpPr/>
            <p:nvPr/>
          </p:nvSpPr>
          <p:spPr>
            <a:xfrm>
              <a:off x="698652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26;p 3"/>
            <p:cNvSpPr/>
            <p:nvPr/>
          </p:nvSpPr>
          <p:spPr>
            <a:xfrm>
              <a:off x="717084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27;p 3"/>
            <p:cNvSpPr/>
            <p:nvPr/>
          </p:nvSpPr>
          <p:spPr>
            <a:xfrm>
              <a:off x="698652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28;p 3"/>
            <p:cNvSpPr/>
            <p:nvPr/>
          </p:nvSpPr>
          <p:spPr>
            <a:xfrm>
              <a:off x="717084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75000">
              <a:srgbClr val="ffffff"/>
            </a:gs>
            <a:gs pos="100000">
              <a:srgbClr val="dddddd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rgbClr val="111111"/>
                </a:solidFill>
                <a:effectLst/>
                <a:uFillTx/>
                <a:latin typeface="Bebas Neue"/>
                <a:ea typeface="Bebas Neue"/>
              </a:rPr>
              <a:t>Conditionals - Syntax</a:t>
            </a:r>
            <a:endParaRPr b="0" lang="en-US" sz="3400" strike="noStrike" u="none">
              <a:solidFill>
                <a:srgbClr val="111111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19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9A17C0F-05D3-423C-8BBC-6F98CA6CD36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57200" y="1153440"/>
            <a:ext cx="6286320" cy="3577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19;p 5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6840" cy="73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Google Shape;120;p 5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0880" cy="37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Conditionals - Example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79988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weather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= </a:t>
            </a:r>
            <a:r>
              <a:rPr b="0" lang="en-US" sz="1800" strike="noStrike" u="none">
                <a:solidFill>
                  <a:srgbClr val="bbe33d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"raining"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if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weather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==</a:t>
            </a:r>
            <a:r>
              <a:rPr b="0" lang="en-US" sz="1800" strike="noStrike" u="none">
                <a:solidFill>
                  <a:srgbClr val="ffd428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"sunny":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print("Wear sunglasses! 😎")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elif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weather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== </a:t>
            </a:r>
            <a:r>
              <a:rPr b="0" lang="en-US" sz="1800" strike="noStrike" u="none">
                <a:solidFill>
                  <a:srgbClr val="bbe33d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"raining"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print("Don't forget your umbrella!☔")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else: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print("Have a great day! 🙂")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# This would print: "Don't forget your umbrella! ☔"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20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20BC714-F3C8-4128-9DAD-44AE31409BB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82" name="Google Shape;124;p 5"/>
          <p:cNvGrpSpPr/>
          <p:nvPr/>
        </p:nvGrpSpPr>
        <p:grpSpPr>
          <a:xfrm>
            <a:off x="6986520" y="1318320"/>
            <a:ext cx="354600" cy="294480"/>
            <a:chOff x="6986520" y="1318320"/>
            <a:chExt cx="354600" cy="294480"/>
          </a:xfrm>
        </p:grpSpPr>
        <p:sp>
          <p:nvSpPr>
            <p:cNvPr id="183" name="Google Shape;125;p 5"/>
            <p:cNvSpPr/>
            <p:nvPr/>
          </p:nvSpPr>
          <p:spPr>
            <a:xfrm>
              <a:off x="698652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26;p 5"/>
            <p:cNvSpPr/>
            <p:nvPr/>
          </p:nvSpPr>
          <p:spPr>
            <a:xfrm>
              <a:off x="717084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27;p 5"/>
            <p:cNvSpPr/>
            <p:nvPr/>
          </p:nvSpPr>
          <p:spPr>
            <a:xfrm>
              <a:off x="698652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28;p 5"/>
            <p:cNvSpPr/>
            <p:nvPr/>
          </p:nvSpPr>
          <p:spPr>
            <a:xfrm>
              <a:off x="717084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720"/>
            <a:ext cx="1492560" cy="134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Google Shape;388;p41"/>
          <p:cNvSpPr txBox="1"/>
          <p:nvPr/>
        </p:nvSpPr>
        <p:spPr>
          <a:xfrm>
            <a:off x="6452640" y="986400"/>
            <a:ext cx="1069200" cy="31320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89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9680"/>
            <a:ext cx="2900880" cy="37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/>
          </p:nvPr>
        </p:nvSpPr>
        <p:spPr>
          <a:xfrm>
            <a:off x="855360" y="1397160"/>
            <a:ext cx="4690440" cy="23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5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21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37E45F2-79A0-4385-8A40-436AE766436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2F57BEF-6090-45D8-AC84-5EA5E6391E6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Google Shape;66;p13"/>
          <p:cNvSpPr/>
          <p:nvPr/>
        </p:nvSpPr>
        <p:spPr>
          <a:xfrm>
            <a:off x="0" y="2372760"/>
            <a:ext cx="9140040" cy="1008000"/>
          </a:xfrm>
          <a:custGeom>
            <a:avLst/>
            <a:gdLst>
              <a:gd name="textAreaLeft" fmla="*/ 0 w 9140040"/>
              <a:gd name="textAreaRight" fmla="*/ 9144000 w 9140040"/>
              <a:gd name="textAreaTop" fmla="*/ 0 h 1008000"/>
              <a:gd name="textAreaBottom" fmla="*/ 1011960 h 100800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67;p13"/>
          <p:cNvSpPr/>
          <p:nvPr/>
        </p:nvSpPr>
        <p:spPr>
          <a:xfrm>
            <a:off x="0" y="2372760"/>
            <a:ext cx="9140040" cy="1007640"/>
          </a:xfrm>
          <a:custGeom>
            <a:avLst/>
            <a:gdLst>
              <a:gd name="textAreaLeft" fmla="*/ 0 w 9140040"/>
              <a:gd name="textAreaRight" fmla="*/ 9144000 w 9140040"/>
              <a:gd name="textAreaTop" fmla="*/ 0 h 1007640"/>
              <a:gd name="textAreaBottom" fmla="*/ 1011600 h 100764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" name="Google Shape;68;p13"/>
          <p:cNvGrpSpPr/>
          <p:nvPr/>
        </p:nvGrpSpPr>
        <p:grpSpPr>
          <a:xfrm>
            <a:off x="1790280" y="1707480"/>
            <a:ext cx="468000" cy="467640"/>
            <a:chOff x="1790280" y="1707480"/>
            <a:chExt cx="468000" cy="467640"/>
          </a:xfrm>
        </p:grpSpPr>
        <p:sp>
          <p:nvSpPr>
            <p:cNvPr id="40" name="Google Shape;69;p13"/>
            <p:cNvSpPr/>
            <p:nvPr/>
          </p:nvSpPr>
          <p:spPr>
            <a:xfrm rot="8097600">
              <a:off x="1858680" y="1775520"/>
              <a:ext cx="330840" cy="33084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70;p13"/>
            <p:cNvSpPr/>
            <p:nvPr/>
          </p:nvSpPr>
          <p:spPr>
            <a:xfrm>
              <a:off x="1955880" y="1868040"/>
              <a:ext cx="130320" cy="1306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" name="Google Shape;71;p13"/>
          <p:cNvGrpSpPr/>
          <p:nvPr/>
        </p:nvGrpSpPr>
        <p:grpSpPr>
          <a:xfrm>
            <a:off x="3818520" y="1707480"/>
            <a:ext cx="468000" cy="467640"/>
            <a:chOff x="3818520" y="1707480"/>
            <a:chExt cx="468000" cy="467640"/>
          </a:xfrm>
        </p:grpSpPr>
        <p:sp>
          <p:nvSpPr>
            <p:cNvPr id="43" name="Google Shape;72;p13"/>
            <p:cNvSpPr/>
            <p:nvPr/>
          </p:nvSpPr>
          <p:spPr>
            <a:xfrm rot="8097600">
              <a:off x="3886920" y="1775520"/>
              <a:ext cx="330840" cy="33084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73;p13"/>
            <p:cNvSpPr/>
            <p:nvPr/>
          </p:nvSpPr>
          <p:spPr>
            <a:xfrm>
              <a:off x="3984120" y="1868040"/>
              <a:ext cx="130320" cy="1306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" name="Google Shape;74;p13"/>
          <p:cNvGrpSpPr/>
          <p:nvPr/>
        </p:nvGrpSpPr>
        <p:grpSpPr>
          <a:xfrm>
            <a:off x="5846400" y="1707480"/>
            <a:ext cx="468000" cy="467640"/>
            <a:chOff x="5846400" y="1707480"/>
            <a:chExt cx="468000" cy="467640"/>
          </a:xfrm>
        </p:grpSpPr>
        <p:sp>
          <p:nvSpPr>
            <p:cNvPr id="46" name="Google Shape;75;p13"/>
            <p:cNvSpPr/>
            <p:nvPr/>
          </p:nvSpPr>
          <p:spPr>
            <a:xfrm rot="8097600">
              <a:off x="5914800" y="1775520"/>
              <a:ext cx="330840" cy="33084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76;p13"/>
            <p:cNvSpPr/>
            <p:nvPr/>
          </p:nvSpPr>
          <p:spPr>
            <a:xfrm>
              <a:off x="6012000" y="1868040"/>
              <a:ext cx="130320" cy="1306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" name="Google Shape;77;p13"/>
          <p:cNvGrpSpPr/>
          <p:nvPr/>
        </p:nvGrpSpPr>
        <p:grpSpPr>
          <a:xfrm>
            <a:off x="6878520" y="3582000"/>
            <a:ext cx="468000" cy="467640"/>
            <a:chOff x="6878520" y="3582000"/>
            <a:chExt cx="468000" cy="467640"/>
          </a:xfrm>
        </p:grpSpPr>
        <p:sp>
          <p:nvSpPr>
            <p:cNvPr id="49" name="Google Shape;78;p13"/>
            <p:cNvSpPr/>
            <p:nvPr/>
          </p:nvSpPr>
          <p:spPr>
            <a:xfrm rot="18897600">
              <a:off x="6946920" y="3650400"/>
              <a:ext cx="330840" cy="33084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79;p13"/>
            <p:cNvSpPr/>
            <p:nvPr/>
          </p:nvSpPr>
          <p:spPr>
            <a:xfrm flipH="1">
              <a:off x="7047000" y="3755520"/>
              <a:ext cx="130320" cy="1306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" name="Google Shape;80;p13"/>
          <p:cNvGrpSpPr/>
          <p:nvPr/>
        </p:nvGrpSpPr>
        <p:grpSpPr>
          <a:xfrm>
            <a:off x="4850640" y="3582000"/>
            <a:ext cx="468000" cy="467640"/>
            <a:chOff x="4850640" y="3582000"/>
            <a:chExt cx="468000" cy="467640"/>
          </a:xfrm>
        </p:grpSpPr>
        <p:sp>
          <p:nvSpPr>
            <p:cNvPr id="52" name="Google Shape;81;p13"/>
            <p:cNvSpPr/>
            <p:nvPr/>
          </p:nvSpPr>
          <p:spPr>
            <a:xfrm rot="18897600">
              <a:off x="4919040" y="3650400"/>
              <a:ext cx="330840" cy="33084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82;p13"/>
            <p:cNvSpPr/>
            <p:nvPr/>
          </p:nvSpPr>
          <p:spPr>
            <a:xfrm flipH="1">
              <a:off x="5018760" y="3755520"/>
              <a:ext cx="130320" cy="1306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" name="Google Shape;83;p13"/>
          <p:cNvGrpSpPr/>
          <p:nvPr/>
        </p:nvGrpSpPr>
        <p:grpSpPr>
          <a:xfrm>
            <a:off x="2822400" y="3582000"/>
            <a:ext cx="468000" cy="467640"/>
            <a:chOff x="2822400" y="3582000"/>
            <a:chExt cx="468000" cy="467640"/>
          </a:xfrm>
        </p:grpSpPr>
        <p:sp>
          <p:nvSpPr>
            <p:cNvPr id="55" name="Google Shape;84;p13"/>
            <p:cNvSpPr/>
            <p:nvPr/>
          </p:nvSpPr>
          <p:spPr>
            <a:xfrm rot="18897600">
              <a:off x="2890800" y="3650400"/>
              <a:ext cx="330840" cy="33084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85;p13"/>
            <p:cNvSpPr/>
            <p:nvPr/>
          </p:nvSpPr>
          <p:spPr>
            <a:xfrm flipH="1">
              <a:off x="2990880" y="3755520"/>
              <a:ext cx="130320" cy="13068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Google Shape;86;p13"/>
          <p:cNvSpPr/>
          <p:nvPr/>
        </p:nvSpPr>
        <p:spPr>
          <a:xfrm>
            <a:off x="1379880" y="115668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Homework Takeup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7;p13"/>
          <p:cNvSpPr/>
          <p:nvPr/>
        </p:nvSpPr>
        <p:spPr>
          <a:xfrm>
            <a:off x="3429000" y="115560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8;p13"/>
          <p:cNvSpPr/>
          <p:nvPr/>
        </p:nvSpPr>
        <p:spPr>
          <a:xfrm>
            <a:off x="5436000" y="115668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89;p13"/>
          <p:cNvSpPr/>
          <p:nvPr/>
        </p:nvSpPr>
        <p:spPr>
          <a:xfrm>
            <a:off x="2418120" y="406692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Past Class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0;p13"/>
          <p:cNvSpPr/>
          <p:nvPr/>
        </p:nvSpPr>
        <p:spPr>
          <a:xfrm>
            <a:off x="4446360" y="406692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List Methods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1;p13"/>
          <p:cNvSpPr/>
          <p:nvPr/>
        </p:nvSpPr>
        <p:spPr>
          <a:xfrm>
            <a:off x="6474240" y="406692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Conditionals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0;p 1"/>
          <p:cNvSpPr/>
          <p:nvPr/>
        </p:nvSpPr>
        <p:spPr>
          <a:xfrm>
            <a:off x="5436000" y="1143720"/>
            <a:ext cx="12823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Tuples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89;p 1"/>
          <p:cNvSpPr/>
          <p:nvPr/>
        </p:nvSpPr>
        <p:spPr>
          <a:xfrm>
            <a:off x="3429000" y="1143720"/>
            <a:ext cx="12823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Lists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6;p14"/>
          <p:cNvSpPr/>
          <p:nvPr/>
        </p:nvSpPr>
        <p:spPr>
          <a:xfrm>
            <a:off x="5298480" y="2427480"/>
            <a:ext cx="259560" cy="248040"/>
          </a:xfrm>
          <a:custGeom>
            <a:avLst/>
            <a:gdLst>
              <a:gd name="textAreaLeft" fmla="*/ 0 w 259560"/>
              <a:gd name="textAreaRight" fmla="*/ 263520 w 259560"/>
              <a:gd name="textAreaTop" fmla="*/ 0 h 248040"/>
              <a:gd name="textAreaBottom" fmla="*/ 252000 h 248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" name="Google Shape;97;p14"/>
          <p:cNvGrpSpPr/>
          <p:nvPr/>
        </p:nvGrpSpPr>
        <p:grpSpPr>
          <a:xfrm>
            <a:off x="4971600" y="1012680"/>
            <a:ext cx="1125360" cy="1126800"/>
            <a:chOff x="4971600" y="1012680"/>
            <a:chExt cx="1125360" cy="1126800"/>
          </a:xfrm>
        </p:grpSpPr>
        <p:sp>
          <p:nvSpPr>
            <p:cNvPr id="67" name="Google Shape;98;p14"/>
            <p:cNvSpPr/>
            <p:nvPr/>
          </p:nvSpPr>
          <p:spPr>
            <a:xfrm>
              <a:off x="5396400" y="1437840"/>
              <a:ext cx="581040" cy="581400"/>
            </a:xfrm>
            <a:custGeom>
              <a:avLst/>
              <a:gdLst>
                <a:gd name="textAreaLeft" fmla="*/ 0 w 581040"/>
                <a:gd name="textAreaRight" fmla="*/ 585000 w 581040"/>
                <a:gd name="textAreaTop" fmla="*/ 0 h 581400"/>
                <a:gd name="textAreaBottom" fmla="*/ 585360 h 58140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9;p14"/>
            <p:cNvSpPr/>
            <p:nvPr/>
          </p:nvSpPr>
          <p:spPr>
            <a:xfrm>
              <a:off x="4971600" y="1012680"/>
              <a:ext cx="1125360" cy="1126800"/>
            </a:xfrm>
            <a:custGeom>
              <a:avLst/>
              <a:gdLst>
                <a:gd name="textAreaLeft" fmla="*/ 0 w 1125360"/>
                <a:gd name="textAreaRight" fmla="*/ 1129320 w 1125360"/>
                <a:gd name="textAreaTop" fmla="*/ 0 h 1126800"/>
                <a:gd name="textAreaBottom" fmla="*/ 1130760 h 11268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" name="Google Shape;100;p14"/>
          <p:cNvGrpSpPr/>
          <p:nvPr/>
        </p:nvGrpSpPr>
        <p:grpSpPr>
          <a:xfrm>
            <a:off x="3786480" y="1804680"/>
            <a:ext cx="932400" cy="932760"/>
            <a:chOff x="3786480" y="1804680"/>
            <a:chExt cx="932400" cy="932760"/>
          </a:xfrm>
        </p:grpSpPr>
        <p:sp>
          <p:nvSpPr>
            <p:cNvPr id="70" name="Google Shape;101;p14"/>
            <p:cNvSpPr/>
            <p:nvPr/>
          </p:nvSpPr>
          <p:spPr>
            <a:xfrm rot="1057800">
              <a:off x="3881520" y="1899360"/>
              <a:ext cx="742320" cy="742680"/>
            </a:xfrm>
            <a:custGeom>
              <a:avLst/>
              <a:gdLst>
                <a:gd name="textAreaLeft" fmla="*/ 0 w 742320"/>
                <a:gd name="textAreaRight" fmla="*/ 746280 w 742320"/>
                <a:gd name="textAreaTop" fmla="*/ 0 h 742680"/>
                <a:gd name="textAreaBottom" fmla="*/ 746640 h 74268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102;p14"/>
            <p:cNvSpPr/>
            <p:nvPr/>
          </p:nvSpPr>
          <p:spPr>
            <a:xfrm rot="1057200">
              <a:off x="3858840" y="2383920"/>
              <a:ext cx="119520" cy="119520"/>
            </a:xfrm>
            <a:custGeom>
              <a:avLst/>
              <a:gdLst>
                <a:gd name="textAreaLeft" fmla="*/ 0 w 119520"/>
                <a:gd name="textAreaRight" fmla="*/ 123480 w 119520"/>
                <a:gd name="textAreaTop" fmla="*/ 0 h 119520"/>
                <a:gd name="textAreaBottom" fmla="*/ 123480 h 11952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103;p14"/>
            <p:cNvSpPr/>
            <p:nvPr/>
          </p:nvSpPr>
          <p:spPr>
            <a:xfrm rot="1059600">
              <a:off x="3935880" y="2476440"/>
              <a:ext cx="75240" cy="75240"/>
            </a:xfrm>
            <a:custGeom>
              <a:avLst/>
              <a:gdLst>
                <a:gd name="textAreaLeft" fmla="*/ 0 w 75240"/>
                <a:gd name="textAreaRight" fmla="*/ 79200 w 75240"/>
                <a:gd name="textAreaTop" fmla="*/ 0 h 75240"/>
                <a:gd name="textAreaBottom" fmla="*/ 79200 h 7524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104;p14"/>
            <p:cNvSpPr/>
            <p:nvPr/>
          </p:nvSpPr>
          <p:spPr>
            <a:xfrm rot="1059600">
              <a:off x="3855600" y="2321640"/>
              <a:ext cx="75240" cy="75240"/>
            </a:xfrm>
            <a:custGeom>
              <a:avLst/>
              <a:gdLst>
                <a:gd name="textAreaLeft" fmla="*/ 0 w 75240"/>
                <a:gd name="textAreaRight" fmla="*/ 79200 w 75240"/>
                <a:gd name="textAreaTop" fmla="*/ 0 h 75240"/>
                <a:gd name="textAreaBottom" fmla="*/ 79200 h 7524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Google Shape;105;p14"/>
          <p:cNvSpPr/>
          <p:nvPr/>
        </p:nvSpPr>
        <p:spPr>
          <a:xfrm rot="2468400">
            <a:off x="3966480" y="1229040"/>
            <a:ext cx="362160" cy="345600"/>
          </a:xfrm>
          <a:custGeom>
            <a:avLst/>
            <a:gdLst>
              <a:gd name="textAreaLeft" fmla="*/ 0 w 362160"/>
              <a:gd name="textAreaRight" fmla="*/ 366120 w 362160"/>
              <a:gd name="textAreaTop" fmla="*/ 0 h 345600"/>
              <a:gd name="textAreaBottom" fmla="*/ 349560 h 3456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06;p14"/>
          <p:cNvSpPr/>
          <p:nvPr/>
        </p:nvSpPr>
        <p:spPr>
          <a:xfrm rot="19991400">
            <a:off x="4499280" y="1451160"/>
            <a:ext cx="259560" cy="248040"/>
          </a:xfrm>
          <a:custGeom>
            <a:avLst/>
            <a:gdLst>
              <a:gd name="textAreaLeft" fmla="*/ 0 w 259560"/>
              <a:gd name="textAreaRight" fmla="*/ 263520 w 259560"/>
              <a:gd name="textAreaTop" fmla="*/ 0 h 248040"/>
              <a:gd name="textAreaBottom" fmla="*/ 252000 h 248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07;p14"/>
          <p:cNvSpPr/>
          <p:nvPr/>
        </p:nvSpPr>
        <p:spPr>
          <a:xfrm rot="2925600">
            <a:off x="5901840" y="2037960"/>
            <a:ext cx="193320" cy="184320"/>
          </a:xfrm>
          <a:custGeom>
            <a:avLst/>
            <a:gdLst>
              <a:gd name="textAreaLeft" fmla="*/ 0 w 193320"/>
              <a:gd name="textAreaRight" fmla="*/ 197280 w 193320"/>
              <a:gd name="textAreaTop" fmla="*/ 0 h 184320"/>
              <a:gd name="textAreaBottom" fmla="*/ 187920 h 1843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08;p14"/>
          <p:cNvSpPr/>
          <p:nvPr/>
        </p:nvSpPr>
        <p:spPr>
          <a:xfrm rot="19990200">
            <a:off x="5276520" y="387000"/>
            <a:ext cx="173880" cy="165960"/>
          </a:xfrm>
          <a:custGeom>
            <a:avLst/>
            <a:gdLst>
              <a:gd name="textAreaLeft" fmla="*/ 0 w 173880"/>
              <a:gd name="textAreaRight" fmla="*/ 177840 w 173880"/>
              <a:gd name="textAreaTop" fmla="*/ 0 h 165960"/>
              <a:gd name="textAreaBottom" fmla="*/ 169920 h 1659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8" name="Google Shape;109;p14"/>
          <p:cNvGrpSpPr/>
          <p:nvPr/>
        </p:nvGrpSpPr>
        <p:grpSpPr>
          <a:xfrm>
            <a:off x="5864400" y="1234080"/>
            <a:ext cx="2710800" cy="3652920"/>
            <a:chOff x="5864400" y="1234080"/>
            <a:chExt cx="2710800" cy="3652920"/>
          </a:xfrm>
        </p:grpSpPr>
        <p:pic>
          <p:nvPicPr>
            <p:cNvPr id="79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4080"/>
              <a:ext cx="2710800" cy="3652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0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4960"/>
              <a:ext cx="240480" cy="235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7760" cy="19994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Homework Link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975040"/>
            <a:ext cx="5255280" cy="91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293d6f"/>
                </a:solidFill>
                <a:effectLst/>
                <a:highlight>
                  <a:srgbClr val="ffffd7"/>
                </a:highlight>
                <a:uFillTx/>
                <a:latin typeface="Arial"/>
                <a:hlinkClick r:id="rId3"/>
              </a:rPr>
              <a:t>https://github.com/Asfandyar-Khan/PythonPlayground/blob/main/index.md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all lectures and Google Colab notebooks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homework which will be a word document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Does anyone have any homework questions?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New file – Python Project Ideas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0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01DDF4E-849D-44DF-A463-F37DE254BD1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6;p 1"/>
          <p:cNvSpPr/>
          <p:nvPr/>
        </p:nvSpPr>
        <p:spPr>
          <a:xfrm>
            <a:off x="5298480" y="2427480"/>
            <a:ext cx="259560" cy="248040"/>
          </a:xfrm>
          <a:custGeom>
            <a:avLst/>
            <a:gdLst>
              <a:gd name="textAreaLeft" fmla="*/ 0 w 259560"/>
              <a:gd name="textAreaRight" fmla="*/ 263520 w 259560"/>
              <a:gd name="textAreaTop" fmla="*/ 0 h 248040"/>
              <a:gd name="textAreaBottom" fmla="*/ 252000 h 248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oogle Shape;97;p 1"/>
          <p:cNvGrpSpPr/>
          <p:nvPr/>
        </p:nvGrpSpPr>
        <p:grpSpPr>
          <a:xfrm>
            <a:off x="4971600" y="1012680"/>
            <a:ext cx="1125360" cy="1126800"/>
            <a:chOff x="4971600" y="1012680"/>
            <a:chExt cx="1125360" cy="1126800"/>
          </a:xfrm>
        </p:grpSpPr>
        <p:sp>
          <p:nvSpPr>
            <p:cNvPr id="86" name="Google Shape;98;p 1"/>
            <p:cNvSpPr/>
            <p:nvPr/>
          </p:nvSpPr>
          <p:spPr>
            <a:xfrm>
              <a:off x="5396400" y="1437840"/>
              <a:ext cx="581040" cy="581400"/>
            </a:xfrm>
            <a:custGeom>
              <a:avLst/>
              <a:gdLst>
                <a:gd name="textAreaLeft" fmla="*/ 0 w 581040"/>
                <a:gd name="textAreaRight" fmla="*/ 585000 w 581040"/>
                <a:gd name="textAreaTop" fmla="*/ 0 h 581400"/>
                <a:gd name="textAreaBottom" fmla="*/ 585360 h 58140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9;p 1"/>
            <p:cNvSpPr/>
            <p:nvPr/>
          </p:nvSpPr>
          <p:spPr>
            <a:xfrm>
              <a:off x="4971600" y="1012680"/>
              <a:ext cx="1125360" cy="1126800"/>
            </a:xfrm>
            <a:custGeom>
              <a:avLst/>
              <a:gdLst>
                <a:gd name="textAreaLeft" fmla="*/ 0 w 1125360"/>
                <a:gd name="textAreaRight" fmla="*/ 1129320 w 1125360"/>
                <a:gd name="textAreaTop" fmla="*/ 0 h 1126800"/>
                <a:gd name="textAreaBottom" fmla="*/ 1130760 h 11268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oogle Shape;100;p 1"/>
          <p:cNvGrpSpPr/>
          <p:nvPr/>
        </p:nvGrpSpPr>
        <p:grpSpPr>
          <a:xfrm>
            <a:off x="3786480" y="1804680"/>
            <a:ext cx="932400" cy="932760"/>
            <a:chOff x="3786480" y="1804680"/>
            <a:chExt cx="932400" cy="932760"/>
          </a:xfrm>
        </p:grpSpPr>
        <p:sp>
          <p:nvSpPr>
            <p:cNvPr id="89" name="Google Shape;101;p 1"/>
            <p:cNvSpPr/>
            <p:nvPr/>
          </p:nvSpPr>
          <p:spPr>
            <a:xfrm rot="1057800">
              <a:off x="3881520" y="1899360"/>
              <a:ext cx="742320" cy="742680"/>
            </a:xfrm>
            <a:custGeom>
              <a:avLst/>
              <a:gdLst>
                <a:gd name="textAreaLeft" fmla="*/ 0 w 742320"/>
                <a:gd name="textAreaRight" fmla="*/ 746280 w 742320"/>
                <a:gd name="textAreaTop" fmla="*/ 0 h 742680"/>
                <a:gd name="textAreaBottom" fmla="*/ 746640 h 74268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102;p 1"/>
            <p:cNvSpPr/>
            <p:nvPr/>
          </p:nvSpPr>
          <p:spPr>
            <a:xfrm rot="1057200">
              <a:off x="3858840" y="2383920"/>
              <a:ext cx="119520" cy="119520"/>
            </a:xfrm>
            <a:custGeom>
              <a:avLst/>
              <a:gdLst>
                <a:gd name="textAreaLeft" fmla="*/ 0 w 119520"/>
                <a:gd name="textAreaRight" fmla="*/ 123480 w 119520"/>
                <a:gd name="textAreaTop" fmla="*/ 0 h 119520"/>
                <a:gd name="textAreaBottom" fmla="*/ 123480 h 11952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103;p 1"/>
            <p:cNvSpPr/>
            <p:nvPr/>
          </p:nvSpPr>
          <p:spPr>
            <a:xfrm rot="1059600">
              <a:off x="3935880" y="2476440"/>
              <a:ext cx="75240" cy="75240"/>
            </a:xfrm>
            <a:custGeom>
              <a:avLst/>
              <a:gdLst>
                <a:gd name="textAreaLeft" fmla="*/ 0 w 75240"/>
                <a:gd name="textAreaRight" fmla="*/ 79200 w 75240"/>
                <a:gd name="textAreaTop" fmla="*/ 0 h 75240"/>
                <a:gd name="textAreaBottom" fmla="*/ 79200 h 7524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104;p 1"/>
            <p:cNvSpPr/>
            <p:nvPr/>
          </p:nvSpPr>
          <p:spPr>
            <a:xfrm rot="1059600">
              <a:off x="3855600" y="2321640"/>
              <a:ext cx="75240" cy="75240"/>
            </a:xfrm>
            <a:custGeom>
              <a:avLst/>
              <a:gdLst>
                <a:gd name="textAreaLeft" fmla="*/ 0 w 75240"/>
                <a:gd name="textAreaRight" fmla="*/ 79200 w 75240"/>
                <a:gd name="textAreaTop" fmla="*/ 0 h 75240"/>
                <a:gd name="textAreaBottom" fmla="*/ 79200 h 7524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3" name="Google Shape;105;p 1"/>
          <p:cNvSpPr/>
          <p:nvPr/>
        </p:nvSpPr>
        <p:spPr>
          <a:xfrm rot="2468400">
            <a:off x="3966480" y="1229040"/>
            <a:ext cx="362160" cy="345600"/>
          </a:xfrm>
          <a:custGeom>
            <a:avLst/>
            <a:gdLst>
              <a:gd name="textAreaLeft" fmla="*/ 0 w 362160"/>
              <a:gd name="textAreaRight" fmla="*/ 366120 w 362160"/>
              <a:gd name="textAreaTop" fmla="*/ 0 h 345600"/>
              <a:gd name="textAreaBottom" fmla="*/ 349560 h 3456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06;p 1"/>
          <p:cNvSpPr/>
          <p:nvPr/>
        </p:nvSpPr>
        <p:spPr>
          <a:xfrm rot="19991400">
            <a:off x="4499280" y="1451160"/>
            <a:ext cx="259560" cy="248040"/>
          </a:xfrm>
          <a:custGeom>
            <a:avLst/>
            <a:gdLst>
              <a:gd name="textAreaLeft" fmla="*/ 0 w 259560"/>
              <a:gd name="textAreaRight" fmla="*/ 263520 w 259560"/>
              <a:gd name="textAreaTop" fmla="*/ 0 h 248040"/>
              <a:gd name="textAreaBottom" fmla="*/ 252000 h 248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07;p 1"/>
          <p:cNvSpPr/>
          <p:nvPr/>
        </p:nvSpPr>
        <p:spPr>
          <a:xfrm rot="2925600">
            <a:off x="5901840" y="2037960"/>
            <a:ext cx="193320" cy="184320"/>
          </a:xfrm>
          <a:custGeom>
            <a:avLst/>
            <a:gdLst>
              <a:gd name="textAreaLeft" fmla="*/ 0 w 193320"/>
              <a:gd name="textAreaRight" fmla="*/ 197280 w 193320"/>
              <a:gd name="textAreaTop" fmla="*/ 0 h 184320"/>
              <a:gd name="textAreaBottom" fmla="*/ 187920 h 1843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08;p 1"/>
          <p:cNvSpPr/>
          <p:nvPr/>
        </p:nvSpPr>
        <p:spPr>
          <a:xfrm rot="19990200">
            <a:off x="5276520" y="387000"/>
            <a:ext cx="173880" cy="165960"/>
          </a:xfrm>
          <a:custGeom>
            <a:avLst/>
            <a:gdLst>
              <a:gd name="textAreaLeft" fmla="*/ 0 w 173880"/>
              <a:gd name="textAreaRight" fmla="*/ 177840 w 173880"/>
              <a:gd name="textAreaTop" fmla="*/ 0 h 165960"/>
              <a:gd name="textAreaBottom" fmla="*/ 169920 h 1659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109;p 1"/>
          <p:cNvGrpSpPr/>
          <p:nvPr/>
        </p:nvGrpSpPr>
        <p:grpSpPr>
          <a:xfrm>
            <a:off x="5864400" y="1234080"/>
            <a:ext cx="2710800" cy="3652920"/>
            <a:chOff x="5864400" y="1234080"/>
            <a:chExt cx="2710800" cy="3652920"/>
          </a:xfrm>
        </p:grpSpPr>
        <p:pic>
          <p:nvPicPr>
            <p:cNvPr id="98" name="Google Shape;110;p 1" descr=""/>
            <p:cNvPicPr/>
            <p:nvPr/>
          </p:nvPicPr>
          <p:blipFill>
            <a:blip r:embed="rId1"/>
            <a:stretch/>
          </p:blipFill>
          <p:spPr>
            <a:xfrm>
              <a:off x="5864400" y="1234080"/>
              <a:ext cx="2710800" cy="3652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111;p 1" descr=""/>
            <p:cNvPicPr/>
            <p:nvPr/>
          </p:nvPicPr>
          <p:blipFill>
            <a:blip r:embed="rId2"/>
            <a:stretch/>
          </p:blipFill>
          <p:spPr>
            <a:xfrm>
              <a:off x="7079400" y="1794960"/>
              <a:ext cx="240480" cy="235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7760" cy="19994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14400" y="2745360"/>
            <a:ext cx="3407760" cy="91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Prior week’s homework questions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For Loops Review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Range() function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Lists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List methods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94AC881-02A0-4584-AAA9-FB3A6AC42F5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96;p 2"/>
          <p:cNvSpPr/>
          <p:nvPr/>
        </p:nvSpPr>
        <p:spPr>
          <a:xfrm>
            <a:off x="5298480" y="2427480"/>
            <a:ext cx="259560" cy="248040"/>
          </a:xfrm>
          <a:custGeom>
            <a:avLst/>
            <a:gdLst>
              <a:gd name="textAreaLeft" fmla="*/ 0 w 259560"/>
              <a:gd name="textAreaRight" fmla="*/ 263520 w 259560"/>
              <a:gd name="textAreaTop" fmla="*/ 0 h 248040"/>
              <a:gd name="textAreaBottom" fmla="*/ 252000 h 248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oogle Shape;97;p 2"/>
          <p:cNvGrpSpPr/>
          <p:nvPr/>
        </p:nvGrpSpPr>
        <p:grpSpPr>
          <a:xfrm>
            <a:off x="4971600" y="1012680"/>
            <a:ext cx="1125360" cy="1126800"/>
            <a:chOff x="4971600" y="1012680"/>
            <a:chExt cx="1125360" cy="1126800"/>
          </a:xfrm>
        </p:grpSpPr>
        <p:sp>
          <p:nvSpPr>
            <p:cNvPr id="105" name="Google Shape;98;p 2"/>
            <p:cNvSpPr/>
            <p:nvPr/>
          </p:nvSpPr>
          <p:spPr>
            <a:xfrm>
              <a:off x="5396400" y="1437840"/>
              <a:ext cx="581040" cy="581400"/>
            </a:xfrm>
            <a:custGeom>
              <a:avLst/>
              <a:gdLst>
                <a:gd name="textAreaLeft" fmla="*/ 0 w 581040"/>
                <a:gd name="textAreaRight" fmla="*/ 585000 w 581040"/>
                <a:gd name="textAreaTop" fmla="*/ 0 h 581400"/>
                <a:gd name="textAreaBottom" fmla="*/ 585360 h 58140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99;p 2"/>
            <p:cNvSpPr/>
            <p:nvPr/>
          </p:nvSpPr>
          <p:spPr>
            <a:xfrm>
              <a:off x="4971600" y="1012680"/>
              <a:ext cx="1125360" cy="1126800"/>
            </a:xfrm>
            <a:custGeom>
              <a:avLst/>
              <a:gdLst>
                <a:gd name="textAreaLeft" fmla="*/ 0 w 1125360"/>
                <a:gd name="textAreaRight" fmla="*/ 1129320 w 1125360"/>
                <a:gd name="textAreaTop" fmla="*/ 0 h 1126800"/>
                <a:gd name="textAreaBottom" fmla="*/ 1130760 h 11268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7" name="Google Shape;100;p 2"/>
          <p:cNvGrpSpPr/>
          <p:nvPr/>
        </p:nvGrpSpPr>
        <p:grpSpPr>
          <a:xfrm>
            <a:off x="3786480" y="1804680"/>
            <a:ext cx="932400" cy="932760"/>
            <a:chOff x="3786480" y="1804680"/>
            <a:chExt cx="932400" cy="932760"/>
          </a:xfrm>
        </p:grpSpPr>
        <p:sp>
          <p:nvSpPr>
            <p:cNvPr id="108" name="Google Shape;101;p 2"/>
            <p:cNvSpPr/>
            <p:nvPr/>
          </p:nvSpPr>
          <p:spPr>
            <a:xfrm rot="1057800">
              <a:off x="3881520" y="1899360"/>
              <a:ext cx="742320" cy="742680"/>
            </a:xfrm>
            <a:custGeom>
              <a:avLst/>
              <a:gdLst>
                <a:gd name="textAreaLeft" fmla="*/ 0 w 742320"/>
                <a:gd name="textAreaRight" fmla="*/ 746280 w 742320"/>
                <a:gd name="textAreaTop" fmla="*/ 0 h 742680"/>
                <a:gd name="textAreaBottom" fmla="*/ 746640 h 74268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2;p 2"/>
            <p:cNvSpPr/>
            <p:nvPr/>
          </p:nvSpPr>
          <p:spPr>
            <a:xfrm rot="1057200">
              <a:off x="3858840" y="2383920"/>
              <a:ext cx="119520" cy="119520"/>
            </a:xfrm>
            <a:custGeom>
              <a:avLst/>
              <a:gdLst>
                <a:gd name="textAreaLeft" fmla="*/ 0 w 119520"/>
                <a:gd name="textAreaRight" fmla="*/ 123480 w 119520"/>
                <a:gd name="textAreaTop" fmla="*/ 0 h 119520"/>
                <a:gd name="textAreaBottom" fmla="*/ 123480 h 11952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3;p 2"/>
            <p:cNvSpPr/>
            <p:nvPr/>
          </p:nvSpPr>
          <p:spPr>
            <a:xfrm rot="1059600">
              <a:off x="3935880" y="2476440"/>
              <a:ext cx="75240" cy="75240"/>
            </a:xfrm>
            <a:custGeom>
              <a:avLst/>
              <a:gdLst>
                <a:gd name="textAreaLeft" fmla="*/ 0 w 75240"/>
                <a:gd name="textAreaRight" fmla="*/ 79200 w 75240"/>
                <a:gd name="textAreaTop" fmla="*/ 0 h 75240"/>
                <a:gd name="textAreaBottom" fmla="*/ 79200 h 7524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4;p 2"/>
            <p:cNvSpPr/>
            <p:nvPr/>
          </p:nvSpPr>
          <p:spPr>
            <a:xfrm rot="1059600">
              <a:off x="3855600" y="2321640"/>
              <a:ext cx="75240" cy="75240"/>
            </a:xfrm>
            <a:custGeom>
              <a:avLst/>
              <a:gdLst>
                <a:gd name="textAreaLeft" fmla="*/ 0 w 75240"/>
                <a:gd name="textAreaRight" fmla="*/ 79200 w 75240"/>
                <a:gd name="textAreaTop" fmla="*/ 0 h 75240"/>
                <a:gd name="textAreaBottom" fmla="*/ 79200 h 7524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2" name="Google Shape;105;p 2"/>
          <p:cNvSpPr/>
          <p:nvPr/>
        </p:nvSpPr>
        <p:spPr>
          <a:xfrm rot="2468400">
            <a:off x="3966480" y="1229040"/>
            <a:ext cx="362160" cy="345600"/>
          </a:xfrm>
          <a:custGeom>
            <a:avLst/>
            <a:gdLst>
              <a:gd name="textAreaLeft" fmla="*/ 0 w 362160"/>
              <a:gd name="textAreaRight" fmla="*/ 366120 w 362160"/>
              <a:gd name="textAreaTop" fmla="*/ 0 h 345600"/>
              <a:gd name="textAreaBottom" fmla="*/ 349560 h 3456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106;p 2"/>
          <p:cNvSpPr/>
          <p:nvPr/>
        </p:nvSpPr>
        <p:spPr>
          <a:xfrm rot="19991400">
            <a:off x="4499280" y="1451160"/>
            <a:ext cx="259560" cy="248040"/>
          </a:xfrm>
          <a:custGeom>
            <a:avLst/>
            <a:gdLst>
              <a:gd name="textAreaLeft" fmla="*/ 0 w 259560"/>
              <a:gd name="textAreaRight" fmla="*/ 263520 w 259560"/>
              <a:gd name="textAreaTop" fmla="*/ 0 h 248040"/>
              <a:gd name="textAreaBottom" fmla="*/ 252000 h 248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107;p 2"/>
          <p:cNvSpPr/>
          <p:nvPr/>
        </p:nvSpPr>
        <p:spPr>
          <a:xfrm rot="2925600">
            <a:off x="5901840" y="2037960"/>
            <a:ext cx="193320" cy="184320"/>
          </a:xfrm>
          <a:custGeom>
            <a:avLst/>
            <a:gdLst>
              <a:gd name="textAreaLeft" fmla="*/ 0 w 193320"/>
              <a:gd name="textAreaRight" fmla="*/ 197280 w 193320"/>
              <a:gd name="textAreaTop" fmla="*/ 0 h 184320"/>
              <a:gd name="textAreaBottom" fmla="*/ 187920 h 1843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108;p 2"/>
          <p:cNvSpPr/>
          <p:nvPr/>
        </p:nvSpPr>
        <p:spPr>
          <a:xfrm rot="19990200">
            <a:off x="5276520" y="387000"/>
            <a:ext cx="173880" cy="165960"/>
          </a:xfrm>
          <a:custGeom>
            <a:avLst/>
            <a:gdLst>
              <a:gd name="textAreaLeft" fmla="*/ 0 w 173880"/>
              <a:gd name="textAreaRight" fmla="*/ 177840 w 173880"/>
              <a:gd name="textAreaTop" fmla="*/ 0 h 165960"/>
              <a:gd name="textAreaBottom" fmla="*/ 169920 h 1659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6" name="Google Shape;109;p 2"/>
          <p:cNvGrpSpPr/>
          <p:nvPr/>
        </p:nvGrpSpPr>
        <p:grpSpPr>
          <a:xfrm>
            <a:off x="5864400" y="1234080"/>
            <a:ext cx="2710800" cy="3652920"/>
            <a:chOff x="5864400" y="1234080"/>
            <a:chExt cx="2710800" cy="3652920"/>
          </a:xfrm>
        </p:grpSpPr>
        <p:pic>
          <p:nvPicPr>
            <p:cNvPr id="117" name="Google Shape;110;p 2" descr=""/>
            <p:cNvPicPr/>
            <p:nvPr/>
          </p:nvPicPr>
          <p:blipFill>
            <a:blip r:embed="rId1"/>
            <a:stretch/>
          </p:blipFill>
          <p:spPr>
            <a:xfrm>
              <a:off x="5864400" y="1234080"/>
              <a:ext cx="2710800" cy="3652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8" name="Google Shape;111;p 2" descr=""/>
            <p:cNvPicPr/>
            <p:nvPr/>
          </p:nvPicPr>
          <p:blipFill>
            <a:blip r:embed="rId2"/>
            <a:stretch/>
          </p:blipFill>
          <p:spPr>
            <a:xfrm>
              <a:off x="7079400" y="1794960"/>
              <a:ext cx="240480" cy="235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7760" cy="19994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This week...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914400" y="2516760"/>
            <a:ext cx="3407760" cy="91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Take up Week 7 Homework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Review Lists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Review list methods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.append()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Index[] mechanism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Tuples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Conditionals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2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D618146-BD36-43F6-B1C7-4473674311F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855360" y="1951560"/>
            <a:ext cx="7429320" cy="3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Let’s Review Lists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3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7999642-CCFD-4BE1-B3E7-A8099A26E7F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24" name="Google Shape;157;p18"/>
          <p:cNvGrpSpPr/>
          <p:nvPr/>
        </p:nvGrpSpPr>
        <p:grpSpPr>
          <a:xfrm>
            <a:off x="2850840" y="2415240"/>
            <a:ext cx="3438720" cy="2688120"/>
            <a:chOff x="2850840" y="2415240"/>
            <a:chExt cx="3438720" cy="2688120"/>
          </a:xfrm>
        </p:grpSpPr>
        <p:pic>
          <p:nvPicPr>
            <p:cNvPr id="125" name="Google Shape;158;p18" descr=""/>
            <p:cNvPicPr/>
            <p:nvPr/>
          </p:nvPicPr>
          <p:blipFill>
            <a:blip r:embed="rId1"/>
            <a:srcRect l="0" t="0" r="0" b="41879"/>
            <a:stretch/>
          </p:blipFill>
          <p:spPr>
            <a:xfrm>
              <a:off x="2850840" y="2415240"/>
              <a:ext cx="3438720" cy="2688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6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6600"/>
              <a:ext cx="306000" cy="2998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Lists – Data Structure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4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6C5F516-66AB-40AD-90EF-F3D6FE93780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29" name="Google Shape;146;p 1"/>
          <p:cNvGrpSpPr/>
          <p:nvPr/>
        </p:nvGrpSpPr>
        <p:grpSpPr>
          <a:xfrm>
            <a:off x="5864400" y="1239480"/>
            <a:ext cx="2836440" cy="3643920"/>
            <a:chOff x="5864400" y="1239480"/>
            <a:chExt cx="2836440" cy="3643920"/>
          </a:xfrm>
        </p:grpSpPr>
        <p:pic>
          <p:nvPicPr>
            <p:cNvPr id="130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9480"/>
              <a:ext cx="2836440" cy="36439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1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4560"/>
              <a:ext cx="237960" cy="1670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2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2680"/>
            <a:ext cx="544680" cy="65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PlaceHolder 9"/>
          <p:cNvSpPr/>
          <p:nvPr/>
        </p:nvSpPr>
        <p:spPr>
          <a:xfrm>
            <a:off x="380880" y="1373040"/>
            <a:ext cx="837828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are a data structure that is used to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collect data items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Can hold both integers and strings!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They are </a:t>
            </a:r>
            <a:r>
              <a:rPr b="1" lang="en-US" sz="20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mutable</a:t>
            </a:r>
            <a:r>
              <a:rPr b="0" lang="en-US" sz="20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 (changeable)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maintain a defined order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 first item is given priority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Then the second item, and so on...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19;p 4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6840" cy="73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Google Shape;120;p 4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0880" cy="37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Tuples – Data Structure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79988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Tuples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Are a data structure that is used to collect data items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They are </a:t>
            </a:r>
            <a:r>
              <a:rPr b="1" lang="en-US" sz="18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non-mutable</a:t>
            </a:r>
            <a:r>
              <a:rPr b="0" lang="en-US" sz="18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  <a:ea typeface="Liberation Mono;Courier New;DejaVu Sans Mono;Lucida Sans Typewriter"/>
              </a:rPr>
              <a:t> (unchangeable)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Maintain a defined order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 first item is given priority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Then the second item, and so on...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5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D0CD171-D2D3-402F-BC86-2B7517DCD3F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9" name="Google Shape;124;p 4"/>
          <p:cNvGrpSpPr/>
          <p:nvPr/>
        </p:nvGrpSpPr>
        <p:grpSpPr>
          <a:xfrm>
            <a:off x="6986520" y="1318320"/>
            <a:ext cx="354600" cy="294480"/>
            <a:chOff x="6986520" y="1318320"/>
            <a:chExt cx="354600" cy="294480"/>
          </a:xfrm>
        </p:grpSpPr>
        <p:sp>
          <p:nvSpPr>
            <p:cNvPr id="140" name="Google Shape;125;p 4"/>
            <p:cNvSpPr/>
            <p:nvPr/>
          </p:nvSpPr>
          <p:spPr>
            <a:xfrm>
              <a:off x="698652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26;p 4"/>
            <p:cNvSpPr/>
            <p:nvPr/>
          </p:nvSpPr>
          <p:spPr>
            <a:xfrm>
              <a:off x="717084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27;p 4"/>
            <p:cNvSpPr/>
            <p:nvPr/>
          </p:nvSpPr>
          <p:spPr>
            <a:xfrm>
              <a:off x="698652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28;p 4"/>
            <p:cNvSpPr/>
            <p:nvPr/>
          </p:nvSpPr>
          <p:spPr>
            <a:xfrm>
              <a:off x="717084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19;p 1" descr=""/>
          <p:cNvPicPr/>
          <p:nvPr/>
        </p:nvPicPr>
        <p:blipFill>
          <a:blip r:embed="rId1"/>
          <a:stretch/>
        </p:blipFill>
        <p:spPr>
          <a:xfrm>
            <a:off x="6755400" y="1156680"/>
            <a:ext cx="816840" cy="73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" name="Google Shape;120;p 1" descr=""/>
          <p:cNvPicPr/>
          <p:nvPr/>
        </p:nvPicPr>
        <p:blipFill>
          <a:blip r:embed="rId2"/>
          <a:stretch/>
        </p:blipFill>
        <p:spPr>
          <a:xfrm>
            <a:off x="5910120" y="1130040"/>
            <a:ext cx="2900880" cy="3704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79040" y="760320"/>
            <a:ext cx="7589520" cy="392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Conditionals - If/Elif/Else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79040" y="1355040"/>
            <a:ext cx="4799880" cy="341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Conditionals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let your program make decisions and choose different paths!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If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: The starting point – “if this condition is</a:t>
            </a:r>
            <a:r>
              <a:rPr b="0" lang="en-US" sz="2200" strike="noStrike" u="none">
                <a:solidFill>
                  <a:srgbClr val="f6f9d4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true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, then do this”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elif: 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Short for “else if”. Checks another condition 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only if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the previous one was false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else: “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If none of the above conditions is </a:t>
            </a:r>
            <a:r>
              <a:rPr b="0" lang="en-US" sz="2200" strike="noStrike" u="none">
                <a:solidFill>
                  <a:srgbClr val="f6f9d4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true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, then do this instead”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6"/>
          </p:nvPr>
        </p:nvSpPr>
        <p:spPr>
          <a:xfrm>
            <a:off x="8404200" y="4646520"/>
            <a:ext cx="544680" cy="31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A2A2C84-B1A2-4349-BBFB-C97B0F76A13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9" name="Google Shape;124;p 1"/>
          <p:cNvGrpSpPr/>
          <p:nvPr/>
        </p:nvGrpSpPr>
        <p:grpSpPr>
          <a:xfrm>
            <a:off x="6986520" y="1318320"/>
            <a:ext cx="354600" cy="294480"/>
            <a:chOff x="6986520" y="1318320"/>
            <a:chExt cx="354600" cy="294480"/>
          </a:xfrm>
        </p:grpSpPr>
        <p:sp>
          <p:nvSpPr>
            <p:cNvPr id="150" name="Google Shape;125;p 1"/>
            <p:cNvSpPr/>
            <p:nvPr/>
          </p:nvSpPr>
          <p:spPr>
            <a:xfrm>
              <a:off x="698652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26;p 1"/>
            <p:cNvSpPr/>
            <p:nvPr/>
          </p:nvSpPr>
          <p:spPr>
            <a:xfrm>
              <a:off x="7170840" y="1571760"/>
              <a:ext cx="170280" cy="4104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41040"/>
                <a:gd name="textAreaBottom" fmla="*/ 45000 h 4104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27;p 1"/>
            <p:cNvSpPr/>
            <p:nvPr/>
          </p:nvSpPr>
          <p:spPr>
            <a:xfrm>
              <a:off x="698652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28;p 1"/>
            <p:cNvSpPr/>
            <p:nvPr/>
          </p:nvSpPr>
          <p:spPr>
            <a:xfrm>
              <a:off x="7170840" y="1318320"/>
              <a:ext cx="170280" cy="273960"/>
            </a:xfrm>
            <a:custGeom>
              <a:avLst/>
              <a:gdLst>
                <a:gd name="textAreaLeft" fmla="*/ 0 w 170280"/>
                <a:gd name="textAreaRight" fmla="*/ 174240 w 170280"/>
                <a:gd name="textAreaTop" fmla="*/ 0 h 273960"/>
                <a:gd name="textAreaBottom" fmla="*/ 277920 h 2739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2025-08-24T21:46:53Z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