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bg>
      <p:bgPr>
        <a:gradFill rotWithShape="0">
          <a:gsLst>
            <a:gs pos="0">
              <a:srgbClr val="989ca7"/>
            </a:gs>
            <a:gs pos="42000">
              <a:srgbClr val="989ca7"/>
            </a:gs>
            <a:gs pos="100000">
              <a:srgbClr val="eaeef0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855360" y="4177800"/>
            <a:ext cx="7432200" cy="31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04200" y="4642920"/>
            <a:ext cx="547560" cy="31572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2F289AC4-2DCA-4566-8C49-57053E998585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15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gradFill rotWithShape="0">
          <a:gsLst>
            <a:gs pos="0">
              <a:srgbClr val="1e263a"/>
            </a:gs>
            <a:gs pos="42000">
              <a:srgbClr val="1e263a"/>
            </a:gs>
            <a:gs pos="100000">
              <a:srgbClr val="44506e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>
          <a:xfrm>
            <a:off x="8404200" y="4642920"/>
            <a:ext cx="547560" cy="31572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651A9B7E-5BD9-4240-A00E-00B41094CBF7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15</a:t>
            </a:fld>
            <a:endParaRPr b="0" lang="en-US" sz="18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bg>
      <p:bgPr>
        <a:gradFill rotWithShape="0">
          <a:gsLst>
            <a:gs pos="0">
              <a:srgbClr val="6db9e4"/>
            </a:gs>
            <a:gs pos="42000">
              <a:srgbClr val="6db9e4"/>
            </a:gs>
            <a:gs pos="100000">
              <a:srgbClr val="9ffaff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79040" y="1137240"/>
            <a:ext cx="4958640" cy="286776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7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7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1">
    <p:bg>
      <p:bgPr>
        <a:gradFill rotWithShape="0">
          <a:gsLst>
            <a:gs pos="0">
              <a:srgbClr val="9ece46"/>
            </a:gs>
            <a:gs pos="42000">
              <a:srgbClr val="9ece46"/>
            </a:gs>
            <a:gs pos="100000">
              <a:srgbClr val="f4fc68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79040" y="1517400"/>
            <a:ext cx="4959360" cy="162720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1_1">
    <p:bg>
      <p:bgPr>
        <a:gradFill rotWithShape="0">
          <a:gsLst>
            <a:gs pos="0">
              <a:srgbClr val="f5a73b"/>
            </a:gs>
            <a:gs pos="42000">
              <a:srgbClr val="f5a73b"/>
            </a:gs>
            <a:gs pos="100000">
              <a:srgbClr val="ffe659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5;p4"/>
          <p:cNvSpPr/>
          <p:nvPr/>
        </p:nvSpPr>
        <p:spPr>
          <a:xfrm>
            <a:off x="781920" y="768240"/>
            <a:ext cx="6651360" cy="3621960"/>
          </a:xfrm>
          <a:custGeom>
            <a:avLst/>
            <a:gdLst>
              <a:gd name="textAreaLeft" fmla="*/ 0 w 6651360"/>
              <a:gd name="textAreaRight" fmla="*/ 6652440 w 6651360"/>
              <a:gd name="textAreaTop" fmla="*/ 0 h 3621960"/>
              <a:gd name="textAreaBottom" fmla="*/ 3623040 h 3621960"/>
            </a:gdLst>
            <a:ahLst/>
            <a:cxnLst/>
            <a:rect l="textAreaLeft" t="textAreaTop" r="textAreaRight" b="textAreaBottom"/>
            <a:pathLst>
              <a:path w="266097" h="144918">
                <a:moveTo>
                  <a:pt x="0" y="153"/>
                </a:moveTo>
                <a:lnTo>
                  <a:pt x="249225" y="0"/>
                </a:lnTo>
                <a:lnTo>
                  <a:pt x="249225" y="34949"/>
                </a:lnTo>
                <a:lnTo>
                  <a:pt x="266097" y="50315"/>
                </a:lnTo>
                <a:lnTo>
                  <a:pt x="248923" y="47415"/>
                </a:lnTo>
                <a:lnTo>
                  <a:pt x="248924" y="144918"/>
                </a:lnTo>
                <a:lnTo>
                  <a:pt x="63" y="144918"/>
                </a:lnTo>
                <a:close/>
              </a:path>
            </a:pathLst>
          </a:custGeom>
          <a:gradFill rotWithShape="0">
            <a:gsLst>
              <a:gs pos="0">
                <a:srgbClr val="eaeef0"/>
              </a:gs>
              <a:gs pos="100000">
                <a:srgbClr val="ffffff"/>
              </a:gs>
            </a:gsLst>
            <a:lin ang="2700000"/>
          </a:gradFill>
          <a:ln w="0">
            <a:noFill/>
          </a:ln>
          <a:effectLst>
            <a:outerShdw algn="bl" blurRad="57240" dir="5400000" dist="19080" rotWithShape="0">
              <a:schemeClr val="dk1">
                <a:alpha val="3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1"/>
          <p:cNvSpPr>
            <a:spLocks noGrp="1"/>
          </p:cNvSpPr>
          <p:nvPr>
            <p:ph type="body"/>
          </p:nvPr>
        </p:nvSpPr>
        <p:spPr>
          <a:xfrm>
            <a:off x="1286640" y="1250280"/>
            <a:ext cx="4843800" cy="26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ldNum" idx="3"/>
          </p:nvPr>
        </p:nvSpPr>
        <p:spPr>
          <a:xfrm>
            <a:off x="8404200" y="4642920"/>
            <a:ext cx="547560" cy="31572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97DD3E37-4ACA-428F-8749-9C4766C0EB8D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bg>
      <p:bgPr>
        <a:gradFill rotWithShape="0">
          <a:gsLst>
            <a:gs pos="0">
              <a:srgbClr val="f36846"/>
            </a:gs>
            <a:gs pos="42000">
              <a:srgbClr val="f36846"/>
            </a:gs>
            <a:gs pos="100000">
              <a:srgbClr val="ff9f4d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2400" cy="39528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4974480" cy="303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sldNum" idx="4"/>
          </p:nvPr>
        </p:nvSpPr>
        <p:spPr>
          <a:xfrm>
            <a:off x="8404200" y="4642920"/>
            <a:ext cx="547560" cy="31572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79169CC1-66D3-4CB0-A422-90B665D7C5E6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bg>
      <p:bgPr>
        <a:gradFill rotWithShape="0">
          <a:gsLst>
            <a:gs pos="0">
              <a:srgbClr val="6db9e4"/>
            </a:gs>
            <a:gs pos="42000">
              <a:srgbClr val="6db9e4"/>
            </a:gs>
            <a:gs pos="100000">
              <a:srgbClr val="9ffaff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2400" cy="39528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79040" y="1353960"/>
            <a:ext cx="2323800" cy="341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3430080" y="1353960"/>
            <a:ext cx="2323800" cy="341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sldNum" idx="5"/>
          </p:nvPr>
        </p:nvSpPr>
        <p:spPr>
          <a:xfrm>
            <a:off x="8404200" y="4642920"/>
            <a:ext cx="547560" cy="31572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1EA133F7-BD18-4865-A208-BB9053B07FC3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AND_TWO_COLUMNS_1">
    <p:bg>
      <p:bgPr>
        <a:gradFill rotWithShape="0">
          <a:gsLst>
            <a:gs pos="0">
              <a:srgbClr val="9ece46"/>
            </a:gs>
            <a:gs pos="42000">
              <a:srgbClr val="9ece46"/>
            </a:gs>
            <a:gs pos="100000">
              <a:srgbClr val="f4fc68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2400" cy="39528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79040" y="1353960"/>
            <a:ext cx="1877400" cy="341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854800" y="1353960"/>
            <a:ext cx="1877400" cy="341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930560" y="1353960"/>
            <a:ext cx="1877400" cy="341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sldNum" idx="6"/>
          </p:nvPr>
        </p:nvSpPr>
        <p:spPr>
          <a:xfrm>
            <a:off x="8404200" y="4642920"/>
            <a:ext cx="547560" cy="31572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29731095-C415-456E-A711-93F5323009CE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bg>
      <p:bgPr>
        <a:gradFill rotWithShape="0">
          <a:gsLst>
            <a:gs pos="0">
              <a:srgbClr val="f5a73b"/>
            </a:gs>
            <a:gs pos="42000">
              <a:srgbClr val="f5a73b"/>
            </a:gs>
            <a:gs pos="100000">
              <a:srgbClr val="ffe659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2400" cy="39528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ldNum" idx="7"/>
          </p:nvPr>
        </p:nvSpPr>
        <p:spPr>
          <a:xfrm>
            <a:off x="8404200" y="4642920"/>
            <a:ext cx="547560" cy="31572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0DEDFF80-5309-43BC-B7F6-60CACA589472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slideLayout" Target="../slideLayouts/slideLayout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8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79040" y="1047600"/>
            <a:ext cx="4958640" cy="319500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60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Python Playground 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9" name="Google Shape;46;p11" descr=""/>
          <p:cNvPicPr/>
          <p:nvPr/>
        </p:nvPicPr>
        <p:blipFill>
          <a:blip r:embed="rId1"/>
          <a:stretch/>
        </p:blipFill>
        <p:spPr>
          <a:xfrm>
            <a:off x="5611320" y="847800"/>
            <a:ext cx="3161520" cy="4033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0" name="Google Shape;47;p11" descr=""/>
          <p:cNvPicPr/>
          <p:nvPr/>
        </p:nvPicPr>
        <p:blipFill>
          <a:blip r:embed="rId2"/>
          <a:stretch/>
        </p:blipFill>
        <p:spPr>
          <a:xfrm>
            <a:off x="5232960" y="119160"/>
            <a:ext cx="766440" cy="7664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855360" y="846000"/>
            <a:ext cx="7432200" cy="115884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96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variables</a:t>
            </a:r>
            <a:endParaRPr b="0" lang="en-US" sz="9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855360" y="1950120"/>
            <a:ext cx="7432200" cy="3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>
              <a:lnSpc>
                <a:spcPct val="115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en" sz="2000" strike="noStrike" u="none">
                <a:solidFill>
                  <a:schemeClr val="accent1"/>
                </a:solidFill>
                <a:effectLst/>
                <a:uFillTx/>
                <a:latin typeface="IBM Plex Sans Condensed"/>
                <a:ea typeface="IBM Plex Sans Condensed"/>
              </a:rPr>
              <a:t>Reserved memory locations to store values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6"/>
          </p:nvPr>
        </p:nvSpPr>
        <p:spPr>
          <a:xfrm>
            <a:off x="8404200" y="4642920"/>
            <a:ext cx="547560" cy="31572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E8AC71E9-9548-41DF-B73F-B17B7553C93D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grpSp>
        <p:nvGrpSpPr>
          <p:cNvPr id="123" name="Google Shape;237;p26"/>
          <p:cNvGrpSpPr/>
          <p:nvPr/>
        </p:nvGrpSpPr>
        <p:grpSpPr>
          <a:xfrm>
            <a:off x="2850840" y="2413440"/>
            <a:ext cx="3441600" cy="2688840"/>
            <a:chOff x="2850840" y="2413440"/>
            <a:chExt cx="3441600" cy="2688840"/>
          </a:xfrm>
        </p:grpSpPr>
        <p:pic>
          <p:nvPicPr>
            <p:cNvPr id="124" name="Google Shape;238;p26" descr=""/>
            <p:cNvPicPr/>
            <p:nvPr/>
          </p:nvPicPr>
          <p:blipFill>
            <a:blip r:embed="rId1"/>
            <a:srcRect l="0" t="0" r="0" b="41917"/>
            <a:stretch/>
          </p:blipFill>
          <p:spPr>
            <a:xfrm>
              <a:off x="2850840" y="2413440"/>
              <a:ext cx="3441600" cy="268884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25" name="Google Shape;239;p26" descr=""/>
            <p:cNvPicPr/>
            <p:nvPr/>
          </p:nvPicPr>
          <p:blipFill>
            <a:blip r:embed="rId2"/>
            <a:stretch/>
          </p:blipFill>
          <p:spPr>
            <a:xfrm>
              <a:off x="4391280" y="3124080"/>
              <a:ext cx="308880" cy="302760"/>
            </a:xfrm>
            <a:prstGeom prst="rect">
              <a:avLst/>
            </a:prstGeom>
            <a:noFill/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4113720" cy="115668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40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How do we use  Variables in Python?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ldNum" idx="17"/>
          </p:nvPr>
        </p:nvSpPr>
        <p:spPr>
          <a:xfrm>
            <a:off x="8404200" y="4642920"/>
            <a:ext cx="547560" cy="31572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58EBFF9B-358D-4FC4-B1E8-A2A601DD53A1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28" name="Google Shape;176;p20" descr=""/>
          <p:cNvPicPr/>
          <p:nvPr/>
        </p:nvPicPr>
        <p:blipFill>
          <a:blip r:embed="rId1"/>
          <a:stretch/>
        </p:blipFill>
        <p:spPr>
          <a:xfrm>
            <a:off x="5910120" y="1129320"/>
            <a:ext cx="2903760" cy="37044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9" name="Google Shape;177;p20" descr=""/>
          <p:cNvPicPr/>
          <p:nvPr/>
        </p:nvPicPr>
        <p:blipFill>
          <a:blip r:embed="rId2"/>
          <a:stretch/>
        </p:blipFill>
        <p:spPr>
          <a:xfrm rot="3265200">
            <a:off x="5748120" y="597960"/>
            <a:ext cx="418320" cy="558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779040" y="2086560"/>
            <a:ext cx="4974480" cy="195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15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A Python Variable is a name that is equal to some value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15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Variables cannot begin with a number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15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Variables are case-sensitive (lower case only)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15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Use the equal sign to assign a value to your variable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2400" cy="39528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34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Using variables in python</a:t>
            </a:r>
            <a:endParaRPr b="0" lang="en-US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819000" y="1238760"/>
            <a:ext cx="4974480" cy="303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5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Assignment operator (=) is used to assign a value to a variable.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sldNum" idx="18"/>
          </p:nvPr>
        </p:nvSpPr>
        <p:spPr>
          <a:xfrm>
            <a:off x="8404200" y="4642920"/>
            <a:ext cx="547560" cy="31572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A6CC868D-8B0E-4DE9-BF51-4F4177D1A6AC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grpSp>
        <p:nvGrpSpPr>
          <p:cNvPr id="134" name="Google Shape;260;p28"/>
          <p:cNvGrpSpPr/>
          <p:nvPr/>
        </p:nvGrpSpPr>
        <p:grpSpPr>
          <a:xfrm>
            <a:off x="5864400" y="1238760"/>
            <a:ext cx="2839320" cy="3643920"/>
            <a:chOff x="5864400" y="1238760"/>
            <a:chExt cx="2839320" cy="3643920"/>
          </a:xfrm>
        </p:grpSpPr>
        <p:pic>
          <p:nvPicPr>
            <p:cNvPr id="135" name="Google Shape;261;p28" descr=""/>
            <p:cNvPicPr/>
            <p:nvPr/>
          </p:nvPicPr>
          <p:blipFill>
            <a:blip r:embed="rId1"/>
            <a:stretch/>
          </p:blipFill>
          <p:spPr>
            <a:xfrm>
              <a:off x="5864400" y="1238760"/>
              <a:ext cx="2839320" cy="364392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36" name="Google Shape;262;p28" descr=""/>
            <p:cNvPicPr/>
            <p:nvPr/>
          </p:nvPicPr>
          <p:blipFill>
            <a:blip r:embed="rId2"/>
            <a:stretch/>
          </p:blipFill>
          <p:spPr>
            <a:xfrm>
              <a:off x="7087320" y="1833480"/>
              <a:ext cx="240840" cy="169560"/>
            </a:xfrm>
            <a:prstGeom prst="rect">
              <a:avLst/>
            </a:prstGeom>
            <a:noFill/>
            <a:ln w="0">
              <a:noFill/>
            </a:ln>
          </p:spPr>
        </p:pic>
      </p:grpSp>
      <p:pic>
        <p:nvPicPr>
          <p:cNvPr id="137" name="Google Shape;263;p28" descr=""/>
          <p:cNvPicPr/>
          <p:nvPr/>
        </p:nvPicPr>
        <p:blipFill>
          <a:blip r:embed="rId3"/>
          <a:stretch/>
        </p:blipFill>
        <p:spPr>
          <a:xfrm>
            <a:off x="6971400" y="2394000"/>
            <a:ext cx="379800" cy="4575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8" name="Google Shape;264;p28" descr=""/>
          <p:cNvPicPr/>
          <p:nvPr/>
        </p:nvPicPr>
        <p:blipFill>
          <a:blip r:embed="rId4"/>
          <a:stretch/>
        </p:blipFill>
        <p:spPr>
          <a:xfrm>
            <a:off x="779040" y="2115720"/>
            <a:ext cx="2445480" cy="19580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9" name="Google Shape;265;p28" descr=""/>
          <p:cNvPicPr/>
          <p:nvPr/>
        </p:nvPicPr>
        <p:blipFill>
          <a:blip r:embed="rId5"/>
          <a:stretch/>
        </p:blipFill>
        <p:spPr>
          <a:xfrm>
            <a:off x="3551400" y="2115720"/>
            <a:ext cx="1852200" cy="19580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786600" y="307080"/>
            <a:ext cx="4959360" cy="162720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60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Data Types in python 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ldNum" idx="19"/>
          </p:nvPr>
        </p:nvSpPr>
        <p:spPr>
          <a:xfrm>
            <a:off x="8404200" y="4642920"/>
            <a:ext cx="547560" cy="31572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83622186-28FF-464F-9E72-6F00E0386815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829080" y="1935360"/>
            <a:ext cx="5162400" cy="270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18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String:</a:t>
            </a:r>
            <a:r>
              <a:rPr b="0" lang="en" sz="18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 sequence of characters surrounded by quotes.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1" lang="en" sz="18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Numeric: </a:t>
            </a:r>
            <a:r>
              <a:rPr b="0" lang="en" sz="18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they are of three types: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799"/>
              </a:spcBef>
              <a:buClr>
                <a:srgbClr val="1e263a"/>
              </a:buClr>
              <a:buFont typeface="IBM Plex Sans Condensed"/>
              <a:buChar char="▪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Integer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1e263a"/>
              </a:buClr>
              <a:buFont typeface="IBM Plex Sans Condensed"/>
              <a:buChar char="▪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Float 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1e263a"/>
              </a:buClr>
              <a:buFont typeface="IBM Plex Sans Condensed"/>
              <a:buChar char="▪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Complex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1" lang="en" sz="18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Boolean: </a:t>
            </a:r>
            <a:r>
              <a:rPr b="0" lang="en" sz="18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It can have only two values (true/false)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799"/>
              </a:spcBef>
              <a:spcAft>
                <a:spcPts val="799"/>
              </a:spcAft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43" name="Google Shape;283;p30" descr=""/>
          <p:cNvPicPr/>
          <p:nvPr/>
        </p:nvPicPr>
        <p:blipFill>
          <a:blip r:embed="rId1"/>
          <a:stretch/>
        </p:blipFill>
        <p:spPr>
          <a:xfrm>
            <a:off x="829080" y="2289960"/>
            <a:ext cx="2151720" cy="342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44" name="Google Shape;284;p30" descr=""/>
          <p:cNvPicPr/>
          <p:nvPr/>
        </p:nvPicPr>
        <p:blipFill>
          <a:blip r:embed="rId2"/>
          <a:stretch/>
        </p:blipFill>
        <p:spPr>
          <a:xfrm>
            <a:off x="829080" y="4327200"/>
            <a:ext cx="1780200" cy="246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45" name="Google Shape;285;p30" descr=""/>
          <p:cNvPicPr/>
          <p:nvPr/>
        </p:nvPicPr>
        <p:blipFill>
          <a:blip r:embed="rId3"/>
          <a:stretch/>
        </p:blipFill>
        <p:spPr>
          <a:xfrm>
            <a:off x="6032160" y="1765080"/>
            <a:ext cx="2865960" cy="25610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ldNum" idx="20"/>
          </p:nvPr>
        </p:nvSpPr>
        <p:spPr>
          <a:xfrm>
            <a:off x="8404200" y="4642920"/>
            <a:ext cx="547560" cy="31572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042F1834-03A7-4256-BB9F-7D83E1CC65A8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47" name="Google Shape;350;p37" descr=""/>
          <p:cNvPicPr/>
          <p:nvPr/>
        </p:nvPicPr>
        <p:blipFill>
          <a:blip r:embed="rId1"/>
          <a:srcRect l="0" t="0" r="7619" b="0"/>
          <a:stretch/>
        </p:blipFill>
        <p:spPr>
          <a:xfrm>
            <a:off x="6550920" y="1156680"/>
            <a:ext cx="2592000" cy="37447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48" name="Google Shape;351;p37" descr=""/>
          <p:cNvPicPr/>
          <p:nvPr/>
        </p:nvPicPr>
        <p:blipFill>
          <a:blip r:embed="rId2"/>
          <a:stretch/>
        </p:blipFill>
        <p:spPr>
          <a:xfrm>
            <a:off x="6323400" y="641880"/>
            <a:ext cx="484560" cy="439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9" name="PlaceHolder 2"/>
          <p:cNvSpPr>
            <a:spLocks noGrp="1"/>
          </p:cNvSpPr>
          <p:nvPr>
            <p:ph type="title"/>
          </p:nvPr>
        </p:nvSpPr>
        <p:spPr>
          <a:xfrm>
            <a:off x="579240" y="267840"/>
            <a:ext cx="4113720" cy="88776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47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Class Activity</a:t>
            </a:r>
            <a:endParaRPr b="0" lang="en-US" sz="4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779040" y="1211400"/>
            <a:ext cx="5591880" cy="221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57200" indent="-343080">
              <a:lnSpc>
                <a:spcPct val="115000"/>
              </a:lnSpc>
              <a:buClr>
                <a:srgbClr val="1e263a"/>
              </a:buClr>
              <a:buFont typeface="IBM Plex Sans Condensed"/>
              <a:buAutoNum type="arabicPeriod"/>
            </a:pPr>
            <a:r>
              <a:rPr b="0" lang="en" sz="18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print(5 + 2)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1e263a"/>
              </a:buClr>
              <a:buFont typeface="IBM Plex Sans Condensed"/>
              <a:buAutoNum type="arabicPeriod"/>
            </a:pPr>
            <a:r>
              <a:rPr b="0" lang="en" sz="18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print(10 - 4)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1e263a"/>
              </a:buClr>
              <a:buFont typeface="IBM Plex Sans Condensed"/>
              <a:buAutoNum type="arabicPeriod"/>
            </a:pPr>
            <a:r>
              <a:rPr b="0" lang="en" sz="18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print(3 * 7)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1e263a"/>
              </a:buClr>
              <a:buFont typeface="IBM Plex Sans Condensed"/>
              <a:buAutoNum type="arabicPeriod"/>
            </a:pPr>
            <a:r>
              <a:rPr b="0" lang="en" sz="18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print(10 / 3)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1e263a"/>
              </a:buClr>
              <a:buFont typeface="IBM Plex Sans Condensed"/>
              <a:buAutoNum type="arabicPeriod"/>
            </a:pPr>
            <a:r>
              <a:rPr b="0" lang="en" sz="18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print(10 // 3)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1e263a"/>
              </a:buClr>
              <a:buFont typeface="IBM Plex Sans Condensed"/>
              <a:buAutoNum type="arabicPeriod"/>
            </a:pPr>
            <a:r>
              <a:rPr b="0" lang="en" sz="18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print(2 ** 4)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</a:pPr>
            <a:r>
              <a:rPr b="0" lang="en" sz="18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Using Variables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</a:pPr>
            <a:r>
              <a:rPr b="0" lang="en" sz="18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1. Set a to 5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</a:pPr>
            <a:r>
              <a:rPr b="0" lang="en" sz="18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2. Set b to 10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</a:pPr>
            <a:r>
              <a:rPr b="0" lang="en" sz="18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3. print(a+b)</a:t>
            </a:r>
            <a:br>
              <a:rPr sz="1800"/>
            </a:b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387;p41" descr=""/>
          <p:cNvPicPr/>
          <p:nvPr/>
        </p:nvPicPr>
        <p:blipFill>
          <a:blip r:embed="rId1"/>
          <a:stretch/>
        </p:blipFill>
        <p:spPr>
          <a:xfrm>
            <a:off x="6240960" y="576360"/>
            <a:ext cx="1495440" cy="1342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2" name="Google Shape;388;p41"/>
          <p:cNvSpPr txBox="1"/>
          <p:nvPr/>
        </p:nvSpPr>
        <p:spPr>
          <a:xfrm>
            <a:off x="6452640" y="985680"/>
            <a:ext cx="1072080" cy="315720"/>
          </a:xfrm>
          <a:prstGeom prst="rect">
            <a:avLst/>
          </a:prstGeom>
        </p:spPr>
        <p:txBody>
          <a:bodyPr wrap="none" lIns="90000" rIns="90000" tIns="45000" bIns="45000" anchor="ctr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en-US" sz="1400" strike="noStrike" u="none">
                <a:ln w="0">
                  <a:noFill/>
                </a:ln>
                <a:gradFill rotWithShape="0">
                  <a:gsLst>
                    <a:gs pos="0">
                      <a:srgbClr val="6db9e4"/>
                    </a:gs>
                    <a:gs pos="42000">
                      <a:srgbClr val="6db9e4"/>
                    </a:gs>
                    <a:gs pos="100000">
                      <a:srgbClr val="9ffaff"/>
                    </a:gs>
                  </a:gsLst>
                  <a:lin ang="2700000"/>
                </a:gradFill>
                <a:uFillTx/>
                <a:latin typeface="Bebas Neue"/>
                <a:ea typeface="Arial"/>
              </a:rPr>
              <a:t>Thanks!</a:t>
            </a:r>
            <a:endParaRPr b="0" lang="en-US" sz="1400" strike="noStrike" u="none">
              <a:ln w="0">
                <a:noFill/>
              </a:ln>
              <a:gradFill rotWithShape="0">
                <a:gsLst>
                  <a:gs pos="0">
                    <a:srgbClr val="6db9e4"/>
                  </a:gs>
                  <a:gs pos="42000">
                    <a:srgbClr val="6db9e4"/>
                  </a:gs>
                  <a:gs pos="100000">
                    <a:srgbClr val="9ffaff"/>
                  </a:gs>
                </a:gsLst>
                <a:lin ang="2700000"/>
              </a:gradFill>
              <a:uFillTx/>
              <a:latin typeface="Arial"/>
            </a:endParaRPr>
          </a:p>
        </p:txBody>
      </p:sp>
      <p:pic>
        <p:nvPicPr>
          <p:cNvPr id="153" name="Google Shape;389;p41" descr=""/>
          <p:cNvPicPr/>
          <p:nvPr/>
        </p:nvPicPr>
        <p:blipFill>
          <a:blip r:embed="rId2"/>
          <a:stretch/>
        </p:blipFill>
        <p:spPr>
          <a:xfrm>
            <a:off x="5950440" y="1128960"/>
            <a:ext cx="2903760" cy="3704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4" name="PlaceHolder 1"/>
          <p:cNvSpPr>
            <a:spLocks noGrp="1"/>
          </p:cNvSpPr>
          <p:nvPr>
            <p:ph/>
          </p:nvPr>
        </p:nvSpPr>
        <p:spPr>
          <a:xfrm>
            <a:off x="855360" y="1396080"/>
            <a:ext cx="4693320" cy="235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54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Any questions?</a:t>
            </a:r>
            <a:br>
              <a:rPr sz="2400"/>
            </a:br>
            <a:endParaRPr b="0" lang="en-US" sz="5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ldNum" idx="21"/>
          </p:nvPr>
        </p:nvSpPr>
        <p:spPr>
          <a:xfrm>
            <a:off x="8404200" y="4642920"/>
            <a:ext cx="547560" cy="31572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715C5B51-05B5-4544-8DBC-5858F80B88F6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9ece46"/>
            </a:gs>
            <a:gs pos="42000">
              <a:srgbClr val="9ece46"/>
            </a:gs>
            <a:gs pos="100000">
              <a:srgbClr val="f4fc68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2400" cy="39528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34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Roadmap</a:t>
            </a:r>
            <a:endParaRPr b="0" lang="en-US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sldNum" idx="8"/>
          </p:nvPr>
        </p:nvSpPr>
        <p:spPr>
          <a:xfrm>
            <a:off x="8404200" y="4642920"/>
            <a:ext cx="547560" cy="31572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24AEB848-08FD-431C-9B8A-2D677E192C19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Google Shape;66;p13"/>
          <p:cNvSpPr/>
          <p:nvPr/>
        </p:nvSpPr>
        <p:spPr>
          <a:xfrm>
            <a:off x="0" y="2370960"/>
            <a:ext cx="9142920" cy="1009800"/>
          </a:xfrm>
          <a:custGeom>
            <a:avLst/>
            <a:gdLst>
              <a:gd name="textAreaLeft" fmla="*/ 0 w 9142920"/>
              <a:gd name="textAreaRight" fmla="*/ 9144000 w 9142920"/>
              <a:gd name="textAreaTop" fmla="*/ 0 h 1009800"/>
              <a:gd name="textAreaBottom" fmla="*/ 1010880 h 1009800"/>
            </a:gdLst>
            <a:ahLst/>
            <a:cxnLst/>
            <a:rect l="textAreaLeft" t="textAreaTop" r="textAreaRight" b="textAreaBottom"/>
            <a:pathLst>
              <a:path w="12192000" h="1348058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>
            <a:solidFill>
              <a:srgbClr val="989c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4" name="Google Shape;67;p13"/>
          <p:cNvSpPr/>
          <p:nvPr/>
        </p:nvSpPr>
        <p:spPr>
          <a:xfrm>
            <a:off x="0" y="2370960"/>
            <a:ext cx="9142920" cy="1009800"/>
          </a:xfrm>
          <a:custGeom>
            <a:avLst/>
            <a:gdLst>
              <a:gd name="textAreaLeft" fmla="*/ 0 w 9142920"/>
              <a:gd name="textAreaRight" fmla="*/ 9144000 w 9142920"/>
              <a:gd name="textAreaTop" fmla="*/ 0 h 1009800"/>
              <a:gd name="textAreaBottom" fmla="*/ 1010880 h 1009800"/>
            </a:gdLst>
            <a:ahLst/>
            <a:cxnLst/>
            <a:rect l="textAreaLeft" t="textAreaTop" r="textAreaRight" b="textAreaBottom"/>
            <a:pathLst>
              <a:path w="12192000" h="1348058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>
            <a:solidFill>
              <a:srgbClr val="ffffff"/>
            </a:solidFill>
            <a:prstDash val="dash"/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35" name="Google Shape;68;p13"/>
          <p:cNvGrpSpPr/>
          <p:nvPr/>
        </p:nvGrpSpPr>
        <p:grpSpPr>
          <a:xfrm>
            <a:off x="1787040" y="1704240"/>
            <a:ext cx="471960" cy="471600"/>
            <a:chOff x="1787040" y="1704240"/>
            <a:chExt cx="471960" cy="471600"/>
          </a:xfrm>
        </p:grpSpPr>
        <p:sp>
          <p:nvSpPr>
            <p:cNvPr id="36" name="Google Shape;69;p13"/>
            <p:cNvSpPr/>
            <p:nvPr/>
          </p:nvSpPr>
          <p:spPr>
            <a:xfrm rot="8100000">
              <a:off x="1856160" y="1773000"/>
              <a:ext cx="333720" cy="333720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" name="Google Shape;70;p13"/>
            <p:cNvSpPr/>
            <p:nvPr/>
          </p:nvSpPr>
          <p:spPr>
            <a:xfrm>
              <a:off x="1955880" y="1866600"/>
              <a:ext cx="133200" cy="133200"/>
            </a:xfrm>
            <a:prstGeom prst="ellipse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600" strike="noStrike" u="none">
                  <a:solidFill>
                    <a:schemeClr val="dk1"/>
                  </a:solidFill>
                  <a:effectLst/>
                  <a:uFillTx/>
                  <a:latin typeface="IBM Plex Sans Condensed"/>
                  <a:ea typeface="IBM Plex Sans Condensed"/>
                </a:rPr>
                <a:t>1</a:t>
              </a:r>
              <a:endParaRPr b="0" lang="en-US" sz="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38" name="Google Shape;71;p13"/>
          <p:cNvGrpSpPr/>
          <p:nvPr/>
        </p:nvGrpSpPr>
        <p:grpSpPr>
          <a:xfrm>
            <a:off x="3815280" y="1704240"/>
            <a:ext cx="471960" cy="471600"/>
            <a:chOff x="3815280" y="1704240"/>
            <a:chExt cx="471960" cy="471600"/>
          </a:xfrm>
        </p:grpSpPr>
        <p:sp>
          <p:nvSpPr>
            <p:cNvPr id="39" name="Google Shape;72;p13"/>
            <p:cNvSpPr/>
            <p:nvPr/>
          </p:nvSpPr>
          <p:spPr>
            <a:xfrm rot="8100000">
              <a:off x="3884400" y="1773000"/>
              <a:ext cx="333720" cy="333720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" name="Google Shape;73;p13"/>
            <p:cNvSpPr/>
            <p:nvPr/>
          </p:nvSpPr>
          <p:spPr>
            <a:xfrm>
              <a:off x="3984120" y="1866600"/>
              <a:ext cx="133200" cy="133200"/>
            </a:xfrm>
            <a:prstGeom prst="ellipse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600" strike="noStrike" u="none">
                  <a:solidFill>
                    <a:schemeClr val="dk1"/>
                  </a:solidFill>
                  <a:effectLst/>
                  <a:uFillTx/>
                  <a:latin typeface="IBM Plex Sans Condensed"/>
                  <a:ea typeface="IBM Plex Sans Condensed"/>
                </a:rPr>
                <a:t>3</a:t>
              </a:r>
              <a:endParaRPr b="0" lang="en-US" sz="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41" name="Google Shape;74;p13"/>
          <p:cNvGrpSpPr/>
          <p:nvPr/>
        </p:nvGrpSpPr>
        <p:grpSpPr>
          <a:xfrm>
            <a:off x="5843160" y="1704240"/>
            <a:ext cx="471960" cy="471600"/>
            <a:chOff x="5843160" y="1704240"/>
            <a:chExt cx="471960" cy="471600"/>
          </a:xfrm>
        </p:grpSpPr>
        <p:sp>
          <p:nvSpPr>
            <p:cNvPr id="42" name="Google Shape;75;p13"/>
            <p:cNvSpPr/>
            <p:nvPr/>
          </p:nvSpPr>
          <p:spPr>
            <a:xfrm rot="8100000">
              <a:off x="5912280" y="1773000"/>
              <a:ext cx="333720" cy="333720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" name="Google Shape;76;p13"/>
            <p:cNvSpPr/>
            <p:nvPr/>
          </p:nvSpPr>
          <p:spPr>
            <a:xfrm>
              <a:off x="6012000" y="1866600"/>
              <a:ext cx="133200" cy="133200"/>
            </a:xfrm>
            <a:prstGeom prst="ellipse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600" strike="noStrike" u="none">
                  <a:solidFill>
                    <a:schemeClr val="dk1"/>
                  </a:solidFill>
                  <a:effectLst/>
                  <a:uFillTx/>
                  <a:latin typeface="IBM Plex Sans Condensed"/>
                  <a:ea typeface="IBM Plex Sans Condensed"/>
                </a:rPr>
                <a:t>5</a:t>
              </a:r>
              <a:endParaRPr b="0" lang="en-US" sz="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44" name="Google Shape;77;p13"/>
          <p:cNvGrpSpPr/>
          <p:nvPr/>
        </p:nvGrpSpPr>
        <p:grpSpPr>
          <a:xfrm>
            <a:off x="6880680" y="3577320"/>
            <a:ext cx="471960" cy="471600"/>
            <a:chOff x="6880680" y="3577320"/>
            <a:chExt cx="471960" cy="471600"/>
          </a:xfrm>
        </p:grpSpPr>
        <p:sp>
          <p:nvSpPr>
            <p:cNvPr id="45" name="Google Shape;78;p13"/>
            <p:cNvSpPr/>
            <p:nvPr/>
          </p:nvSpPr>
          <p:spPr>
            <a:xfrm rot="18900000">
              <a:off x="6949440" y="3646080"/>
              <a:ext cx="333720" cy="333720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" name="Google Shape;79;p13"/>
            <p:cNvSpPr/>
            <p:nvPr/>
          </p:nvSpPr>
          <p:spPr>
            <a:xfrm flipH="1">
              <a:off x="7049880" y="3752640"/>
              <a:ext cx="133200" cy="133200"/>
            </a:xfrm>
            <a:prstGeom prst="ellipse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600" strike="noStrike" u="none">
                  <a:solidFill>
                    <a:schemeClr val="dk1"/>
                  </a:solidFill>
                  <a:effectLst/>
                  <a:uFillTx/>
                  <a:latin typeface="IBM Plex Sans Condensed"/>
                  <a:ea typeface="IBM Plex Sans Condensed"/>
                </a:rPr>
                <a:t>6</a:t>
              </a:r>
              <a:endParaRPr b="0" lang="en-US" sz="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47" name="Google Shape;80;p13"/>
          <p:cNvGrpSpPr/>
          <p:nvPr/>
        </p:nvGrpSpPr>
        <p:grpSpPr>
          <a:xfrm>
            <a:off x="4852800" y="3577320"/>
            <a:ext cx="471960" cy="471600"/>
            <a:chOff x="4852800" y="3577320"/>
            <a:chExt cx="471960" cy="471600"/>
          </a:xfrm>
        </p:grpSpPr>
        <p:sp>
          <p:nvSpPr>
            <p:cNvPr id="48" name="Google Shape;81;p13"/>
            <p:cNvSpPr/>
            <p:nvPr/>
          </p:nvSpPr>
          <p:spPr>
            <a:xfrm rot="18900000">
              <a:off x="4921560" y="3646080"/>
              <a:ext cx="333720" cy="333720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" name="Google Shape;82;p13"/>
            <p:cNvSpPr/>
            <p:nvPr/>
          </p:nvSpPr>
          <p:spPr>
            <a:xfrm flipH="1">
              <a:off x="5021640" y="3752640"/>
              <a:ext cx="133200" cy="133200"/>
            </a:xfrm>
            <a:prstGeom prst="ellipse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600" strike="noStrike" u="none">
                  <a:solidFill>
                    <a:schemeClr val="dk1"/>
                  </a:solidFill>
                  <a:effectLst/>
                  <a:uFillTx/>
                  <a:latin typeface="IBM Plex Sans Condensed"/>
                  <a:ea typeface="IBM Plex Sans Condensed"/>
                </a:rPr>
                <a:t>4</a:t>
              </a:r>
              <a:endParaRPr b="0" lang="en-US" sz="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50" name="Google Shape;83;p13"/>
          <p:cNvGrpSpPr/>
          <p:nvPr/>
        </p:nvGrpSpPr>
        <p:grpSpPr>
          <a:xfrm>
            <a:off x="2824560" y="3577320"/>
            <a:ext cx="471960" cy="471600"/>
            <a:chOff x="2824560" y="3577320"/>
            <a:chExt cx="471960" cy="471600"/>
          </a:xfrm>
        </p:grpSpPr>
        <p:sp>
          <p:nvSpPr>
            <p:cNvPr id="51" name="Google Shape;84;p13"/>
            <p:cNvSpPr/>
            <p:nvPr/>
          </p:nvSpPr>
          <p:spPr>
            <a:xfrm rot="18900000">
              <a:off x="2893320" y="3646080"/>
              <a:ext cx="333720" cy="333720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" name="Google Shape;85;p13"/>
            <p:cNvSpPr/>
            <p:nvPr/>
          </p:nvSpPr>
          <p:spPr>
            <a:xfrm flipH="1">
              <a:off x="2993760" y="3752640"/>
              <a:ext cx="133200" cy="133200"/>
            </a:xfrm>
            <a:prstGeom prst="ellipse">
              <a:avLst/>
            </a:prstGeom>
            <a:solidFill>
              <a:schemeClr val="lt1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600" strike="noStrike" u="none">
                  <a:solidFill>
                    <a:schemeClr val="dk1"/>
                  </a:solidFill>
                  <a:effectLst/>
                  <a:uFillTx/>
                  <a:latin typeface="IBM Plex Sans Condensed"/>
                  <a:ea typeface="IBM Plex Sans Condensed"/>
                </a:rPr>
                <a:t>2</a:t>
              </a:r>
              <a:endParaRPr b="0" lang="en-US" sz="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53" name="Google Shape;86;p13"/>
          <p:cNvSpPr/>
          <p:nvPr/>
        </p:nvSpPr>
        <p:spPr>
          <a:xfrm>
            <a:off x="1379880" y="1155960"/>
            <a:ext cx="128520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5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Review of Last Week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4" name="Google Shape;87;p13"/>
          <p:cNvSpPr/>
          <p:nvPr/>
        </p:nvSpPr>
        <p:spPr>
          <a:xfrm>
            <a:off x="3377160" y="1155960"/>
            <a:ext cx="128520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5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Integers, Floats &amp; Strings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5" name="Google Shape;88;p13"/>
          <p:cNvSpPr/>
          <p:nvPr/>
        </p:nvSpPr>
        <p:spPr>
          <a:xfrm>
            <a:off x="5436000" y="1155960"/>
            <a:ext cx="128520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6" name="Google Shape;89;p13"/>
          <p:cNvSpPr/>
          <p:nvPr/>
        </p:nvSpPr>
        <p:spPr>
          <a:xfrm>
            <a:off x="2418120" y="4063680"/>
            <a:ext cx="128520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5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Class Activity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7" name="Google Shape;90;p13"/>
          <p:cNvSpPr/>
          <p:nvPr/>
        </p:nvSpPr>
        <p:spPr>
          <a:xfrm>
            <a:off x="4446360" y="4063680"/>
            <a:ext cx="128520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5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Expressions and Statements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" name="Google Shape;91;p13"/>
          <p:cNvSpPr/>
          <p:nvPr/>
        </p:nvSpPr>
        <p:spPr>
          <a:xfrm>
            <a:off x="6474240" y="4063680"/>
            <a:ext cx="128520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5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Class Activity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" name="Google Shape;90;p 1"/>
          <p:cNvSpPr/>
          <p:nvPr/>
        </p:nvSpPr>
        <p:spPr>
          <a:xfrm>
            <a:off x="5436000" y="1143000"/>
            <a:ext cx="128520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5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Variables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96;p14"/>
          <p:cNvSpPr/>
          <p:nvPr/>
        </p:nvSpPr>
        <p:spPr>
          <a:xfrm>
            <a:off x="5298480" y="2425680"/>
            <a:ext cx="262440" cy="250560"/>
          </a:xfrm>
          <a:custGeom>
            <a:avLst/>
            <a:gdLst>
              <a:gd name="textAreaLeft" fmla="*/ 0 w 262440"/>
              <a:gd name="textAreaRight" fmla="*/ 263520 w 262440"/>
              <a:gd name="textAreaTop" fmla="*/ 0 h 250560"/>
              <a:gd name="textAreaBottom" fmla="*/ 251640 h 250560"/>
            </a:gdLst>
            <a:ahLst/>
            <a:cxnLst/>
            <a:rect l="textAreaLeft" t="textAreaTop" r="textAreaRight" b="textAreaBottom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61" name="Google Shape;97;p14"/>
          <p:cNvGrpSpPr/>
          <p:nvPr/>
        </p:nvGrpSpPr>
        <p:grpSpPr>
          <a:xfrm>
            <a:off x="4971600" y="1011960"/>
            <a:ext cx="1128240" cy="1128600"/>
            <a:chOff x="4971600" y="1011960"/>
            <a:chExt cx="1128240" cy="1128600"/>
          </a:xfrm>
        </p:grpSpPr>
        <p:sp>
          <p:nvSpPr>
            <p:cNvPr id="62" name="Google Shape;98;p14"/>
            <p:cNvSpPr/>
            <p:nvPr/>
          </p:nvSpPr>
          <p:spPr>
            <a:xfrm>
              <a:off x="5396400" y="1436760"/>
              <a:ext cx="583920" cy="583920"/>
            </a:xfrm>
            <a:custGeom>
              <a:avLst/>
              <a:gdLst>
                <a:gd name="textAreaLeft" fmla="*/ 0 w 583920"/>
                <a:gd name="textAreaRight" fmla="*/ 585000 w 583920"/>
                <a:gd name="textAreaTop" fmla="*/ 0 h 583920"/>
                <a:gd name="textAreaBottom" fmla="*/ 585000 h 583920"/>
              </a:gdLst>
              <a:ahLst/>
              <a:cxnLst/>
              <a:rect l="textAreaLeft" t="textAreaTop" r="textAreaRight" b="textAreaBottom"/>
              <a:pathLst>
                <a:path w="8475" h="8476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" name="Google Shape;99;p14"/>
            <p:cNvSpPr/>
            <p:nvPr/>
          </p:nvSpPr>
          <p:spPr>
            <a:xfrm>
              <a:off x="4971600" y="1011960"/>
              <a:ext cx="1128240" cy="1128600"/>
            </a:xfrm>
            <a:custGeom>
              <a:avLst/>
              <a:gdLst>
                <a:gd name="textAreaLeft" fmla="*/ 0 w 1128240"/>
                <a:gd name="textAreaRight" fmla="*/ 1129320 w 1128240"/>
                <a:gd name="textAreaTop" fmla="*/ 0 h 1128600"/>
                <a:gd name="textAreaBottom" fmla="*/ 1129680 h 1128600"/>
              </a:gdLst>
              <a:ahLst/>
              <a:cxnLst/>
              <a:rect l="textAreaLeft" t="textAreaTop" r="textAreaRight" b="textAreaBottom"/>
              <a:pathLst>
                <a:path w="16364" h="16365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64" name="Google Shape;100;p14"/>
          <p:cNvGrpSpPr/>
          <p:nvPr/>
        </p:nvGrpSpPr>
        <p:grpSpPr>
          <a:xfrm>
            <a:off x="3787200" y="1804320"/>
            <a:ext cx="936000" cy="935640"/>
            <a:chOff x="3787200" y="1804320"/>
            <a:chExt cx="936000" cy="935640"/>
          </a:xfrm>
        </p:grpSpPr>
        <p:sp>
          <p:nvSpPr>
            <p:cNvPr id="65" name="Google Shape;101;p14"/>
            <p:cNvSpPr/>
            <p:nvPr/>
          </p:nvSpPr>
          <p:spPr>
            <a:xfrm rot="1057200">
              <a:off x="3882600" y="1899360"/>
              <a:ext cx="745200" cy="745200"/>
            </a:xfrm>
            <a:custGeom>
              <a:avLst/>
              <a:gdLst>
                <a:gd name="textAreaLeft" fmla="*/ 0 w 745200"/>
                <a:gd name="textAreaRight" fmla="*/ 746280 w 745200"/>
                <a:gd name="textAreaTop" fmla="*/ 0 h 745200"/>
                <a:gd name="textAreaBottom" fmla="*/ 746280 h 745200"/>
              </a:gdLst>
              <a:ahLst/>
              <a:cxnLst/>
              <a:rect l="textAreaLeft" t="textAreaTop" r="textAreaRight" b="textAreaBottom"/>
              <a:pathLst>
                <a:path w="17732" h="17733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" name="Google Shape;102;p14"/>
            <p:cNvSpPr/>
            <p:nvPr/>
          </p:nvSpPr>
          <p:spPr>
            <a:xfrm rot="1057200">
              <a:off x="3860280" y="2383920"/>
              <a:ext cx="122400" cy="122400"/>
            </a:xfrm>
            <a:custGeom>
              <a:avLst/>
              <a:gdLst>
                <a:gd name="textAreaLeft" fmla="*/ 0 w 122400"/>
                <a:gd name="textAreaRight" fmla="*/ 123480 w 122400"/>
                <a:gd name="textAreaTop" fmla="*/ 0 h 122400"/>
                <a:gd name="textAreaBottom" fmla="*/ 123480 h 122400"/>
              </a:gdLst>
              <a:ahLst/>
              <a:cxnLst/>
              <a:rect l="textAreaLeft" t="textAreaTop" r="textAreaRight" b="textAreaBottom"/>
              <a:pathLst>
                <a:path w="2932" h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1560" bIns="61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" name="Google Shape;103;p14"/>
            <p:cNvSpPr/>
            <p:nvPr/>
          </p:nvSpPr>
          <p:spPr>
            <a:xfrm rot="1057200">
              <a:off x="3936600" y="2476080"/>
              <a:ext cx="78120" cy="78120"/>
            </a:xfrm>
            <a:custGeom>
              <a:avLst/>
              <a:gdLst>
                <a:gd name="textAreaLeft" fmla="*/ 0 w 78120"/>
                <a:gd name="textAreaRight" fmla="*/ 79200 w 78120"/>
                <a:gd name="textAreaTop" fmla="*/ 0 h 78120"/>
                <a:gd name="textAreaBottom" fmla="*/ 79200 h 78120"/>
              </a:gdLst>
              <a:ahLst/>
              <a:cxnLst/>
              <a:rect l="textAreaLeft" t="textAreaTop" r="textAreaRight" b="textAreaBottom"/>
              <a:pathLst>
                <a:path w="1881" h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9600" bIns="39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" name="Google Shape;104;p14"/>
            <p:cNvSpPr/>
            <p:nvPr/>
          </p:nvSpPr>
          <p:spPr>
            <a:xfrm rot="1057200">
              <a:off x="3856320" y="2321280"/>
              <a:ext cx="78120" cy="78120"/>
            </a:xfrm>
            <a:custGeom>
              <a:avLst/>
              <a:gdLst>
                <a:gd name="textAreaLeft" fmla="*/ 0 w 78120"/>
                <a:gd name="textAreaRight" fmla="*/ 79200 w 78120"/>
                <a:gd name="textAreaTop" fmla="*/ 0 h 78120"/>
                <a:gd name="textAreaBottom" fmla="*/ 79200 h 78120"/>
              </a:gdLst>
              <a:ahLst/>
              <a:cxnLst/>
              <a:rect l="textAreaLeft" t="textAreaTop" r="textAreaRight" b="textAreaBottom"/>
              <a:pathLst>
                <a:path w="1882" h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9600" bIns="39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69" name="Google Shape;105;p14"/>
          <p:cNvSpPr/>
          <p:nvPr/>
        </p:nvSpPr>
        <p:spPr>
          <a:xfrm rot="2466600">
            <a:off x="3966480" y="1230840"/>
            <a:ext cx="365040" cy="348480"/>
          </a:xfrm>
          <a:custGeom>
            <a:avLst/>
            <a:gdLst>
              <a:gd name="textAreaLeft" fmla="*/ 0 w 365040"/>
              <a:gd name="textAreaRight" fmla="*/ 366120 w 365040"/>
              <a:gd name="textAreaTop" fmla="*/ 0 h 348480"/>
              <a:gd name="textAreaBottom" fmla="*/ 349560 h 348480"/>
            </a:gdLst>
            <a:ahLst/>
            <a:cxnLst/>
            <a:rect l="textAreaLeft" t="textAreaTop" r="textAreaRight" b="textAreaBottom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0" name="Google Shape;106;p14"/>
          <p:cNvSpPr/>
          <p:nvPr/>
        </p:nvSpPr>
        <p:spPr>
          <a:xfrm rot="19990800">
            <a:off x="4501440" y="1450800"/>
            <a:ext cx="262440" cy="250560"/>
          </a:xfrm>
          <a:custGeom>
            <a:avLst/>
            <a:gdLst>
              <a:gd name="textAreaLeft" fmla="*/ 0 w 262440"/>
              <a:gd name="textAreaRight" fmla="*/ 263520 w 262440"/>
              <a:gd name="textAreaTop" fmla="*/ 0 h 250560"/>
              <a:gd name="textAreaBottom" fmla="*/ 251640 h 250560"/>
            </a:gdLst>
            <a:ahLst/>
            <a:cxnLst/>
            <a:rect l="textAreaLeft" t="textAreaTop" r="textAreaRight" b="textAreaBottom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1" name="Google Shape;107;p14"/>
          <p:cNvSpPr/>
          <p:nvPr/>
        </p:nvSpPr>
        <p:spPr>
          <a:xfrm rot="2926200">
            <a:off x="5901840" y="2038680"/>
            <a:ext cx="196200" cy="187560"/>
          </a:xfrm>
          <a:custGeom>
            <a:avLst/>
            <a:gdLst>
              <a:gd name="textAreaLeft" fmla="*/ 0 w 196200"/>
              <a:gd name="textAreaRight" fmla="*/ 197280 w 196200"/>
              <a:gd name="textAreaTop" fmla="*/ 0 h 187560"/>
              <a:gd name="textAreaBottom" fmla="*/ 188640 h 187560"/>
            </a:gdLst>
            <a:ahLst/>
            <a:cxnLst/>
            <a:rect l="textAreaLeft" t="textAreaTop" r="textAreaRight" b="textAreaBottom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2" name="Google Shape;108;p14"/>
          <p:cNvSpPr/>
          <p:nvPr/>
        </p:nvSpPr>
        <p:spPr>
          <a:xfrm rot="19990800">
            <a:off x="5277960" y="387720"/>
            <a:ext cx="176760" cy="168840"/>
          </a:xfrm>
          <a:custGeom>
            <a:avLst/>
            <a:gdLst>
              <a:gd name="textAreaLeft" fmla="*/ 0 w 176760"/>
              <a:gd name="textAreaRight" fmla="*/ 177840 w 176760"/>
              <a:gd name="textAreaTop" fmla="*/ 0 h 168840"/>
              <a:gd name="textAreaBottom" fmla="*/ 169920 h 168840"/>
            </a:gdLst>
            <a:ahLst/>
            <a:cxnLst/>
            <a:rect l="textAreaLeft" t="textAreaTop" r="textAreaRight" b="textAreaBottom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84960" bIns="849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73" name="Google Shape;109;p14"/>
          <p:cNvGrpSpPr/>
          <p:nvPr/>
        </p:nvGrpSpPr>
        <p:grpSpPr>
          <a:xfrm>
            <a:off x="5864400" y="1233360"/>
            <a:ext cx="2713680" cy="3652560"/>
            <a:chOff x="5864400" y="1233360"/>
            <a:chExt cx="2713680" cy="3652560"/>
          </a:xfrm>
        </p:grpSpPr>
        <p:pic>
          <p:nvPicPr>
            <p:cNvPr id="74" name="Google Shape;110;p14" descr=""/>
            <p:cNvPicPr/>
            <p:nvPr/>
          </p:nvPicPr>
          <p:blipFill>
            <a:blip r:embed="rId1"/>
            <a:stretch/>
          </p:blipFill>
          <p:spPr>
            <a:xfrm>
              <a:off x="5864400" y="1233360"/>
              <a:ext cx="2713680" cy="365256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75" name="Google Shape;111;p14" descr=""/>
            <p:cNvPicPr/>
            <p:nvPr/>
          </p:nvPicPr>
          <p:blipFill>
            <a:blip r:embed="rId2"/>
            <a:stretch/>
          </p:blipFill>
          <p:spPr>
            <a:xfrm>
              <a:off x="7079400" y="1793880"/>
              <a:ext cx="243360" cy="23832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55360" y="228600"/>
            <a:ext cx="3410640" cy="200052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en" sz="40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Review of Last Week</a:t>
            </a:r>
            <a:endParaRPr b="0" lang="en-US" sz="4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914400" y="2743200"/>
            <a:ext cx="3410640" cy="91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Python is a high level programming language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You can use python through colab.google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What is syntax?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What is a string in python?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Difference between integer and float?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How do we use the print function?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How do we leave comments in python?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16000" indent="0">
              <a:buNone/>
            </a:pPr>
            <a:endParaRPr b="0" lang="en-US" sz="1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sldNum" idx="9"/>
          </p:nvPr>
        </p:nvSpPr>
        <p:spPr>
          <a:xfrm>
            <a:off x="8404200" y="4642920"/>
            <a:ext cx="547560" cy="31572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7C32B6F3-7A19-48E9-99AD-F8C97417F2A7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subTitle"/>
          </p:nvPr>
        </p:nvSpPr>
        <p:spPr>
          <a:xfrm>
            <a:off x="855360" y="1950120"/>
            <a:ext cx="7432200" cy="3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15000"/>
              </a:lnSpc>
              <a:spcAft>
                <a:spcPts val="799"/>
              </a:spcAft>
              <a:tabLst>
                <a:tab algn="l" pos="0"/>
              </a:tabLst>
            </a:pPr>
            <a:r>
              <a:rPr b="0" lang="en" sz="2000" strike="noStrike" u="none">
                <a:solidFill>
                  <a:schemeClr val="accent1"/>
                </a:solidFill>
                <a:effectLst/>
                <a:uFillTx/>
                <a:latin typeface="IBM Plex Sans Condensed"/>
                <a:ea typeface="IBM Plex Sans Condensed"/>
              </a:rPr>
              <a:t>My first program in python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ldNum" idx="10"/>
          </p:nvPr>
        </p:nvSpPr>
        <p:spPr>
          <a:xfrm>
            <a:off x="8404200" y="4642920"/>
            <a:ext cx="547560" cy="31572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3B3043AC-1B8E-4F28-BE3A-C0C5E727103E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grpSp>
        <p:nvGrpSpPr>
          <p:cNvPr id="81" name="Google Shape;157;p18"/>
          <p:cNvGrpSpPr/>
          <p:nvPr/>
        </p:nvGrpSpPr>
        <p:grpSpPr>
          <a:xfrm>
            <a:off x="2850840" y="2413440"/>
            <a:ext cx="3441600" cy="2688840"/>
            <a:chOff x="2850840" y="2413440"/>
            <a:chExt cx="3441600" cy="2688840"/>
          </a:xfrm>
        </p:grpSpPr>
        <p:pic>
          <p:nvPicPr>
            <p:cNvPr id="82" name="Google Shape;158;p18" descr=""/>
            <p:cNvPicPr/>
            <p:nvPr/>
          </p:nvPicPr>
          <p:blipFill>
            <a:blip r:embed="rId1"/>
            <a:srcRect l="0" t="0" r="0" b="41917"/>
            <a:stretch/>
          </p:blipFill>
          <p:spPr>
            <a:xfrm>
              <a:off x="2850840" y="2413440"/>
              <a:ext cx="3441600" cy="268884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83" name="Google Shape;159;p18" descr=""/>
            <p:cNvPicPr/>
            <p:nvPr/>
          </p:nvPicPr>
          <p:blipFill>
            <a:blip r:embed="rId2"/>
            <a:stretch/>
          </p:blipFill>
          <p:spPr>
            <a:xfrm>
              <a:off x="4391280" y="3124080"/>
              <a:ext cx="308880" cy="302760"/>
            </a:xfrm>
            <a:prstGeom prst="rect">
              <a:avLst/>
            </a:prstGeom>
            <a:noFill/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5a73b"/>
            </a:gs>
            <a:gs pos="42000">
              <a:srgbClr val="f5a73b"/>
            </a:gs>
            <a:gs pos="100000">
              <a:srgbClr val="ffe659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779040" y="293760"/>
            <a:ext cx="3456720" cy="98100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34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Code</a:t>
            </a:r>
            <a:endParaRPr b="0" lang="en-US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779040" y="1367280"/>
            <a:ext cx="3456720" cy="209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print(“hello world!”)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799"/>
              </a:spcBef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799"/>
              </a:spcBef>
              <a:spcAft>
                <a:spcPts val="799"/>
              </a:spcAft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11"/>
          </p:nvPr>
        </p:nvSpPr>
        <p:spPr>
          <a:xfrm>
            <a:off x="8404200" y="4642920"/>
            <a:ext cx="547560" cy="31572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0804A8D4-2183-4FEC-94EA-20C27E9E09E7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7" name="Google Shape;167;p19" descr=""/>
          <p:cNvPicPr/>
          <p:nvPr/>
        </p:nvPicPr>
        <p:blipFill>
          <a:blip r:embed="rId1"/>
          <a:srcRect l="0" t="0" r="34620" b="0"/>
          <a:stretch/>
        </p:blipFill>
        <p:spPr>
          <a:xfrm>
            <a:off x="4353480" y="484200"/>
            <a:ext cx="4394520" cy="3170880"/>
          </a:xfrm>
          <a:prstGeom prst="rect">
            <a:avLst/>
          </a:prstGeom>
          <a:noFill/>
          <a:ln w="114300">
            <a:solidFill>
              <a:srgbClr val="ffffff"/>
            </a:solidFill>
            <a:miter/>
          </a:ln>
          <a:effectLst>
            <a:outerShdw algn="bl" blurRad="57240" dir="5400000" dist="19080" rotWithShape="0">
              <a:schemeClr val="dk1">
                <a:alpha val="30000"/>
              </a:schemeClr>
            </a:outerShdw>
          </a:effectLst>
        </p:spPr>
      </p:pic>
      <p:pic>
        <p:nvPicPr>
          <p:cNvPr id="88" name="Google Shape;168;p19" descr=""/>
          <p:cNvPicPr/>
          <p:nvPr/>
        </p:nvPicPr>
        <p:blipFill>
          <a:blip r:embed="rId2"/>
          <a:srcRect l="0" t="0" r="20896" b="32606"/>
          <a:stretch/>
        </p:blipFill>
        <p:spPr>
          <a:xfrm>
            <a:off x="7206480" y="2937960"/>
            <a:ext cx="1936440" cy="22042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9" name="Google Shape;169;p19" descr=""/>
          <p:cNvPicPr/>
          <p:nvPr/>
        </p:nvPicPr>
        <p:blipFill>
          <a:blip r:embed="rId3"/>
          <a:stretch/>
        </p:blipFill>
        <p:spPr>
          <a:xfrm>
            <a:off x="129960" y="2377440"/>
            <a:ext cx="3873960" cy="2631240"/>
          </a:xfrm>
          <a:prstGeom prst="rect">
            <a:avLst/>
          </a:prstGeom>
          <a:noFill/>
          <a:ln w="114300">
            <a:solidFill>
              <a:srgbClr val="ffffff"/>
            </a:solidFill>
            <a:miter/>
          </a:ln>
          <a:effectLst>
            <a:outerShdw algn="bl" blurRad="57240" dir="5400000" dist="19080" rotWithShape="0">
              <a:schemeClr val="dk1">
                <a:alpha val="30000"/>
              </a:scheme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119;p15" descr=""/>
          <p:cNvPicPr/>
          <p:nvPr/>
        </p:nvPicPr>
        <p:blipFill>
          <a:blip r:embed="rId1"/>
          <a:stretch/>
        </p:blipFill>
        <p:spPr>
          <a:xfrm>
            <a:off x="6755400" y="1155960"/>
            <a:ext cx="819720" cy="736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1" name="Google Shape;120;p 1" descr=""/>
          <p:cNvPicPr/>
          <p:nvPr/>
        </p:nvPicPr>
        <p:blipFill>
          <a:blip r:embed="rId2"/>
          <a:stretch/>
        </p:blipFill>
        <p:spPr>
          <a:xfrm>
            <a:off x="5910120" y="1129320"/>
            <a:ext cx="2903760" cy="3704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2400" cy="39528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34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Knowledge Check!</a:t>
            </a:r>
            <a:endParaRPr b="0" lang="en-US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779040" y="1353960"/>
            <a:ext cx="4802760" cy="341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57200" indent="-317520">
              <a:lnSpc>
                <a:spcPct val="115000"/>
              </a:lnSpc>
              <a:buClr>
                <a:srgbClr val="1e263a"/>
              </a:buClr>
              <a:buFont typeface="IBM Plex Sans Condensed"/>
              <a:buAutoNum type="arabicPeriod"/>
            </a:pPr>
            <a:r>
              <a:rPr b="1" lang="en" sz="1300" strike="noStrike" u="none">
                <a:solidFill>
                  <a:schemeClr val="dk1"/>
                </a:solidFill>
                <a:effectLst/>
                <a:uFillTx/>
                <a:latin typeface="Bahnschrift"/>
                <a:ea typeface="IBM Plex Sans Condensed"/>
              </a:rPr>
              <a:t>Print function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Bahnschrift"/>
            </a:endParaRPr>
          </a:p>
          <a:p>
            <a:pPr lvl="1" marL="864000" indent="-324000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" sz="1300" strike="noStrike" u="none">
                <a:solidFill>
                  <a:schemeClr val="dk1"/>
                </a:solidFill>
                <a:effectLst/>
                <a:uFillTx/>
                <a:latin typeface="Bahnschrift"/>
                <a:ea typeface="IBM Plex Sans Condensed"/>
              </a:rPr>
              <a:t>Print your name and age in Google Colab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Bahnschrift"/>
            </a:endParaRPr>
          </a:p>
          <a:p>
            <a:pPr marL="457200" indent="-317520">
              <a:lnSpc>
                <a:spcPct val="115000"/>
              </a:lnSpc>
              <a:spcBef>
                <a:spcPts val="1417"/>
              </a:spcBef>
              <a:buClr>
                <a:srgbClr val="1e263a"/>
              </a:buClr>
              <a:buFont typeface="IBM Plex Sans Condensed"/>
              <a:buAutoNum type="arabicPeriod"/>
            </a:pPr>
            <a:r>
              <a:rPr b="1" lang="en" sz="1300" strike="noStrike" u="none">
                <a:solidFill>
                  <a:schemeClr val="dk1"/>
                </a:solidFill>
                <a:effectLst/>
                <a:uFillTx/>
                <a:latin typeface="Bahnschrift"/>
                <a:ea typeface="IBM Plex Sans Condensed"/>
              </a:rPr>
              <a:t>Addition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Bahnschrift"/>
            </a:endParaRPr>
          </a:p>
          <a:p>
            <a:pPr lvl="1" marL="864000" indent="-324000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" sz="1300" strike="noStrike" u="none">
                <a:solidFill>
                  <a:schemeClr val="dk1"/>
                </a:solidFill>
                <a:effectLst/>
                <a:uFillTx/>
                <a:latin typeface="Bahnschrift"/>
                <a:ea typeface="IBM Plex Sans Condensed"/>
              </a:rPr>
              <a:t>Add 5 + 5 in Python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Bahnschrift"/>
            </a:endParaRPr>
          </a:p>
          <a:p>
            <a:pPr marL="457200" indent="-317520">
              <a:lnSpc>
                <a:spcPct val="115000"/>
              </a:lnSpc>
              <a:spcBef>
                <a:spcPts val="1417"/>
              </a:spcBef>
              <a:buClr>
                <a:srgbClr val="1e263a"/>
              </a:buClr>
              <a:buFont typeface="IBM Plex Sans Condensed"/>
              <a:buAutoNum type="arabicPeriod"/>
            </a:pPr>
            <a:r>
              <a:rPr b="1" lang="en" sz="1300" strike="noStrike" u="none">
                <a:solidFill>
                  <a:schemeClr val="dk1"/>
                </a:solidFill>
                <a:effectLst/>
                <a:uFillTx/>
                <a:latin typeface="Bahnschrift"/>
                <a:ea typeface="IBM Plex Sans Condensed"/>
              </a:rPr>
              <a:t>Subtraction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Bahnschrift"/>
            </a:endParaRPr>
          </a:p>
          <a:p>
            <a:pPr lvl="1" marL="864000" indent="-324000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" sz="1300" strike="noStrike" u="none">
                <a:solidFill>
                  <a:schemeClr val="dk1"/>
                </a:solidFill>
                <a:effectLst/>
                <a:uFillTx/>
                <a:latin typeface="Bahnschrift"/>
                <a:ea typeface="IBM Plex Sans Condensed"/>
              </a:rPr>
              <a:t>Subtract 10 – 5 in Python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Bahnschrift"/>
            </a:endParaRPr>
          </a:p>
          <a:p>
            <a:pPr marL="457200" indent="-317520">
              <a:lnSpc>
                <a:spcPct val="115000"/>
              </a:lnSpc>
              <a:spcBef>
                <a:spcPts val="1417"/>
              </a:spcBef>
              <a:buClr>
                <a:srgbClr val="1e263a"/>
              </a:buClr>
              <a:buFont typeface="IBM Plex Sans Condensed"/>
              <a:buAutoNum type="arabicPeriod"/>
            </a:pPr>
            <a:r>
              <a:rPr b="1" lang="en" sz="1300" strike="noStrike" u="none">
                <a:solidFill>
                  <a:schemeClr val="dk1"/>
                </a:solidFill>
                <a:effectLst/>
                <a:uFillTx/>
                <a:latin typeface="Bahnschrift"/>
                <a:ea typeface="IBM Plex Sans Condensed"/>
              </a:rPr>
              <a:t>Division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Bahnschrift"/>
            </a:endParaRPr>
          </a:p>
          <a:p>
            <a:pPr lvl="1" marL="864000" indent="-324000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" sz="1300" strike="noStrike" u="none">
                <a:solidFill>
                  <a:schemeClr val="dk1"/>
                </a:solidFill>
                <a:effectLst/>
                <a:uFillTx/>
                <a:latin typeface="Bahnschrift"/>
                <a:ea typeface="IBM Plex Sans Condensed"/>
              </a:rPr>
              <a:t>Integer division on 13 and 2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Bahnschrift"/>
            </a:endParaRPr>
          </a:p>
          <a:p>
            <a:pPr lvl="1" marL="864000" indent="-324000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" sz="1300" strike="noStrike" u="none">
                <a:solidFill>
                  <a:schemeClr val="dk1"/>
                </a:solidFill>
                <a:effectLst/>
                <a:uFillTx/>
                <a:latin typeface="Bahnschrift"/>
                <a:ea typeface="IBM Plex Sans Condensed"/>
              </a:rPr>
              <a:t>Float Division on 13 and 2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Bahnschrift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sldNum" idx="12"/>
          </p:nvPr>
        </p:nvSpPr>
        <p:spPr>
          <a:xfrm>
            <a:off x="8404200" y="4642920"/>
            <a:ext cx="547560" cy="31572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B3F8B39F-24F6-4358-96BE-668DBB982DD6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grpSp>
        <p:nvGrpSpPr>
          <p:cNvPr id="95" name="Google Shape;124;p 1"/>
          <p:cNvGrpSpPr/>
          <p:nvPr/>
        </p:nvGrpSpPr>
        <p:grpSpPr>
          <a:xfrm>
            <a:off x="6986520" y="1317240"/>
            <a:ext cx="357480" cy="297000"/>
            <a:chOff x="6986520" y="1317240"/>
            <a:chExt cx="357480" cy="297000"/>
          </a:xfrm>
        </p:grpSpPr>
        <p:sp>
          <p:nvSpPr>
            <p:cNvPr id="96" name="Google Shape;125;p 1"/>
            <p:cNvSpPr/>
            <p:nvPr/>
          </p:nvSpPr>
          <p:spPr>
            <a:xfrm>
              <a:off x="6986520" y="1570320"/>
              <a:ext cx="173160" cy="43920"/>
            </a:xfrm>
            <a:custGeom>
              <a:avLst/>
              <a:gdLst>
                <a:gd name="textAreaLeft" fmla="*/ 0 w 173160"/>
                <a:gd name="textAreaRight" fmla="*/ 174240 w 173160"/>
                <a:gd name="textAreaTop" fmla="*/ 0 h 43920"/>
                <a:gd name="textAreaBottom" fmla="*/ 45000 h 43920"/>
              </a:gdLst>
              <a:ahLst/>
              <a:cxnLst/>
              <a:rect l="textAreaLeft" t="textAreaTop" r="textAreaRight" b="textAreaBottom"/>
              <a:pathLst>
                <a:path w="8329" h="215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1e263a"/>
                </a:gs>
                <a:gs pos="42000">
                  <a:srgbClr val="1e263a"/>
                </a:gs>
                <a:gs pos="100000">
                  <a:srgbClr val="44506e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2320" bIns="22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" name="Google Shape;126;p 1"/>
            <p:cNvSpPr/>
            <p:nvPr/>
          </p:nvSpPr>
          <p:spPr>
            <a:xfrm>
              <a:off x="7170840" y="1570320"/>
              <a:ext cx="173160" cy="43920"/>
            </a:xfrm>
            <a:custGeom>
              <a:avLst/>
              <a:gdLst>
                <a:gd name="textAreaLeft" fmla="*/ 0 w 173160"/>
                <a:gd name="textAreaRight" fmla="*/ 174240 w 173160"/>
                <a:gd name="textAreaTop" fmla="*/ 0 h 43920"/>
                <a:gd name="textAreaBottom" fmla="*/ 45000 h 43920"/>
              </a:gdLst>
              <a:ahLst/>
              <a:cxnLst/>
              <a:rect l="textAreaLeft" t="textAreaTop" r="textAreaRight" b="textAreaBottom"/>
              <a:pathLst>
                <a:path w="8329" h="215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adFill rotWithShape="0">
              <a:gsLst>
                <a:gs pos="0">
                  <a:srgbClr val="1e263a"/>
                </a:gs>
                <a:gs pos="42000">
                  <a:srgbClr val="1e263a"/>
                </a:gs>
                <a:gs pos="100000">
                  <a:srgbClr val="44506e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2320" bIns="22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" name="Google Shape;127;p 1"/>
            <p:cNvSpPr/>
            <p:nvPr/>
          </p:nvSpPr>
          <p:spPr>
            <a:xfrm>
              <a:off x="6986520" y="1317240"/>
              <a:ext cx="173160" cy="276480"/>
            </a:xfrm>
            <a:custGeom>
              <a:avLst/>
              <a:gdLst>
                <a:gd name="textAreaLeft" fmla="*/ 0 w 173160"/>
                <a:gd name="textAreaRight" fmla="*/ 174240 w 173160"/>
                <a:gd name="textAreaTop" fmla="*/ 0 h 276480"/>
                <a:gd name="textAreaBottom" fmla="*/ 277560 h 276480"/>
              </a:gdLst>
              <a:ahLst/>
              <a:cxnLst/>
              <a:rect l="textAreaLeft" t="textAreaTop" r="textAreaRight" b="textAreaBottom"/>
              <a:pathLst>
                <a:path w="8329" h="13287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adFill rotWithShape="0">
              <a:gsLst>
                <a:gs pos="0">
                  <a:srgbClr val="1e263a"/>
                </a:gs>
                <a:gs pos="42000">
                  <a:srgbClr val="1e263a"/>
                </a:gs>
                <a:gs pos="100000">
                  <a:srgbClr val="44506e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" name="Google Shape;128;p 1"/>
            <p:cNvSpPr/>
            <p:nvPr/>
          </p:nvSpPr>
          <p:spPr>
            <a:xfrm>
              <a:off x="7170840" y="1317240"/>
              <a:ext cx="173160" cy="276480"/>
            </a:xfrm>
            <a:custGeom>
              <a:avLst/>
              <a:gdLst>
                <a:gd name="textAreaLeft" fmla="*/ 0 w 173160"/>
                <a:gd name="textAreaRight" fmla="*/ 174240 w 173160"/>
                <a:gd name="textAreaTop" fmla="*/ 0 h 276480"/>
                <a:gd name="textAreaBottom" fmla="*/ 277560 h 276480"/>
              </a:gdLst>
              <a:ahLst/>
              <a:cxnLst/>
              <a:rect l="textAreaLeft" t="textAreaTop" r="textAreaRight" b="textAreaBottom"/>
              <a:pathLst>
                <a:path w="8329" h="13287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adFill rotWithShape="0">
              <a:gsLst>
                <a:gs pos="0">
                  <a:srgbClr val="1e263a"/>
                </a:gs>
                <a:gs pos="42000">
                  <a:srgbClr val="1e263a"/>
                </a:gs>
                <a:gs pos="100000">
                  <a:srgbClr val="44506e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33;p16" descr=""/>
          <p:cNvPicPr/>
          <p:nvPr/>
        </p:nvPicPr>
        <p:blipFill>
          <a:blip r:embed="rId1"/>
          <a:stretch/>
        </p:blipFill>
        <p:spPr>
          <a:xfrm>
            <a:off x="6240960" y="347760"/>
            <a:ext cx="1495440" cy="13428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1" name="Google Shape;134;p16" descr=""/>
          <p:cNvPicPr/>
          <p:nvPr/>
        </p:nvPicPr>
        <p:blipFill>
          <a:blip r:embed="rId2"/>
          <a:stretch/>
        </p:blipFill>
        <p:spPr>
          <a:xfrm>
            <a:off x="6048360" y="1156680"/>
            <a:ext cx="2805840" cy="37447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2" name="Google Shape;136;p16" descr=""/>
          <p:cNvPicPr/>
          <p:nvPr/>
        </p:nvPicPr>
        <p:blipFill>
          <a:blip r:embed="rId3"/>
          <a:stretch/>
        </p:blipFill>
        <p:spPr>
          <a:xfrm>
            <a:off x="6629400" y="556920"/>
            <a:ext cx="718560" cy="718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3" name="PlaceHolder 1"/>
          <p:cNvSpPr>
            <a:spLocks noGrp="1"/>
          </p:cNvSpPr>
          <p:nvPr>
            <p:ph type="sldNum" idx="13"/>
          </p:nvPr>
        </p:nvSpPr>
        <p:spPr>
          <a:xfrm>
            <a:off x="8404200" y="4642920"/>
            <a:ext cx="547560" cy="31572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1E3DCDEF-CA71-419F-A81E-C001ABEC3E8D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PlaceHolder 7"/>
          <p:cNvSpPr txBox="1"/>
          <p:nvPr/>
        </p:nvSpPr>
        <p:spPr>
          <a:xfrm>
            <a:off x="779040" y="756360"/>
            <a:ext cx="7592400" cy="39528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" sz="26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Integers, Floats, &amp; Strings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5" name="PlaceHolder 8"/>
          <p:cNvSpPr txBox="1"/>
          <p:nvPr/>
        </p:nvSpPr>
        <p:spPr>
          <a:xfrm>
            <a:off x="685800" y="1362240"/>
            <a:ext cx="5486400" cy="341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57200" indent="-317520">
              <a:lnSpc>
                <a:spcPct val="115000"/>
              </a:lnSpc>
              <a:buClr>
                <a:srgbClr val="1e263a"/>
              </a:buClr>
              <a:buFont typeface="IBM Plex Sans Condensed"/>
              <a:buAutoNum type="arabicPeriod"/>
            </a:pPr>
            <a:r>
              <a:rPr b="1" lang="en" sz="16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Recall that integers are whole numbers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" sz="16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Examples: 1, 2, 3, 10, 100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1e263a"/>
              </a:buClr>
              <a:buFont typeface="IBM Plex Sans Condensed"/>
              <a:buAutoNum type="arabicPeriod"/>
            </a:pPr>
            <a:r>
              <a:rPr b="1" lang="en" sz="16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Floats are numbers with a decimal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" sz="16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Example: 1.5, 2.7, 5.3, 100.9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1e263a"/>
              </a:buClr>
              <a:buFont typeface="IBM Plex Sans Condensed"/>
              <a:buAutoNum type="arabicPeriod"/>
            </a:pPr>
            <a:r>
              <a:rPr b="1" lang="en" sz="16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Strings are unique!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" sz="16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They can involve both numbers and words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" sz="16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Example: “I am 10 years old”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17520">
              <a:lnSpc>
                <a:spcPct val="115000"/>
              </a:lnSpc>
              <a:spcBef>
                <a:spcPts val="1417"/>
              </a:spcBef>
              <a:buClr>
                <a:srgbClr val="1e263a"/>
              </a:buClr>
              <a:buFont typeface="IBM Plex Sans Condensed"/>
              <a:buAutoNum type="arabicPeriod"/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2400" cy="39528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34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Expressions</a:t>
            </a:r>
            <a:endParaRPr b="0" lang="en-US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779040" y="1277640"/>
            <a:ext cx="4974480" cy="303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57200" indent="-380880">
              <a:lnSpc>
                <a:spcPct val="115000"/>
              </a:lnSpc>
              <a:buClr>
                <a:srgbClr val="1e263a"/>
              </a:buClr>
              <a:buFont typeface="IBM Plex Sans Condensed"/>
              <a:buChar char="▪"/>
            </a:pPr>
            <a:r>
              <a:rPr b="0" lang="en" sz="24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Recall, </a:t>
            </a:r>
            <a:r>
              <a:rPr b="1" lang="en" sz="24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operators</a:t>
            </a:r>
            <a:r>
              <a:rPr b="0" lang="en" sz="24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 are used for math operations (+, -, *, **, /, //)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80880">
              <a:lnSpc>
                <a:spcPct val="115000"/>
              </a:lnSpc>
              <a:buClr>
                <a:srgbClr val="1e263a"/>
              </a:buClr>
              <a:buFont typeface="IBM Plex Sans Condensed"/>
              <a:buChar char="▪"/>
            </a:pPr>
            <a:r>
              <a:rPr b="0" lang="en" sz="24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An </a:t>
            </a:r>
            <a:r>
              <a:rPr b="1" lang="en" sz="24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expression </a:t>
            </a:r>
            <a:r>
              <a:rPr b="0" lang="en" sz="24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is a collection of operators and numbers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24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Example: 6+6, 6*6, 6-6, 6/2, 6//2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1417"/>
              </a:spcBef>
              <a:buNone/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sldNum" idx="14"/>
          </p:nvPr>
        </p:nvSpPr>
        <p:spPr>
          <a:xfrm>
            <a:off x="8404200" y="4642920"/>
            <a:ext cx="547560" cy="31572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C3B693D0-AF05-4078-A5B5-2E68E2754930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grpSp>
        <p:nvGrpSpPr>
          <p:cNvPr id="109" name="Google Shape;146;p17"/>
          <p:cNvGrpSpPr/>
          <p:nvPr/>
        </p:nvGrpSpPr>
        <p:grpSpPr>
          <a:xfrm>
            <a:off x="5864400" y="1238760"/>
            <a:ext cx="2839320" cy="3643920"/>
            <a:chOff x="5864400" y="1238760"/>
            <a:chExt cx="2839320" cy="3643920"/>
          </a:xfrm>
        </p:grpSpPr>
        <p:pic>
          <p:nvPicPr>
            <p:cNvPr id="110" name="Google Shape;147;p17" descr=""/>
            <p:cNvPicPr/>
            <p:nvPr/>
          </p:nvPicPr>
          <p:blipFill>
            <a:blip r:embed="rId1"/>
            <a:stretch/>
          </p:blipFill>
          <p:spPr>
            <a:xfrm>
              <a:off x="5864400" y="1238760"/>
              <a:ext cx="2839320" cy="364392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11" name="Google Shape;148;p17" descr=""/>
            <p:cNvPicPr/>
            <p:nvPr/>
          </p:nvPicPr>
          <p:blipFill>
            <a:blip r:embed="rId2"/>
            <a:stretch/>
          </p:blipFill>
          <p:spPr>
            <a:xfrm>
              <a:off x="7087320" y="1833480"/>
              <a:ext cx="240840" cy="169560"/>
            </a:xfrm>
            <a:prstGeom prst="rect">
              <a:avLst/>
            </a:prstGeom>
            <a:noFill/>
            <a:ln w="0">
              <a:noFill/>
            </a:ln>
          </p:spPr>
        </p:pic>
      </p:grpSp>
      <p:pic>
        <p:nvPicPr>
          <p:cNvPr id="112" name="Google Shape;149;p17" descr=""/>
          <p:cNvPicPr/>
          <p:nvPr/>
        </p:nvPicPr>
        <p:blipFill>
          <a:blip r:embed="rId3"/>
          <a:stretch/>
        </p:blipFill>
        <p:spPr>
          <a:xfrm>
            <a:off x="6172200" y="2540880"/>
            <a:ext cx="547560" cy="6591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2400" cy="39528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34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Statements</a:t>
            </a:r>
            <a:endParaRPr b="0" lang="en-US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779040" y="1277640"/>
            <a:ext cx="4974480" cy="303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57200" indent="-380880">
              <a:lnSpc>
                <a:spcPct val="115000"/>
              </a:lnSpc>
              <a:buClr>
                <a:srgbClr val="1e263a"/>
              </a:buClr>
              <a:buFont typeface="IBM Plex Sans Condensed"/>
              <a:buChar char="▪"/>
            </a:pPr>
            <a:r>
              <a:rPr b="0" lang="en" sz="24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A </a:t>
            </a:r>
            <a:r>
              <a:rPr b="1" lang="en" sz="24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statement</a:t>
            </a:r>
            <a:r>
              <a:rPr b="0" lang="en" sz="24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 is a piece of code that does something (</a:t>
            </a:r>
            <a:r>
              <a:rPr b="0" lang="en" sz="2400" strike="noStrike" u="sng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an action</a:t>
            </a:r>
            <a:r>
              <a:rPr b="0" lang="en" sz="24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)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20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Example: a = 10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80880">
              <a:lnSpc>
                <a:spcPct val="115000"/>
              </a:lnSpc>
              <a:spcBef>
                <a:spcPts val="1417"/>
              </a:spcBef>
              <a:buClr>
                <a:srgbClr val="1e263a"/>
              </a:buClr>
              <a:buFont typeface="IBM Plex Sans Condensed"/>
              <a:buChar char="▪"/>
            </a:pPr>
            <a:r>
              <a:rPr b="0" lang="en" sz="20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Statements are needed in Python to create programs!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sldNum" idx="15"/>
          </p:nvPr>
        </p:nvSpPr>
        <p:spPr>
          <a:xfrm>
            <a:off x="8404200" y="4642920"/>
            <a:ext cx="547560" cy="31572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EFDA5124-BE5D-4ABB-B84A-A14871C46882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grpSp>
        <p:nvGrpSpPr>
          <p:cNvPr id="116" name="Google Shape;146;p 1"/>
          <p:cNvGrpSpPr/>
          <p:nvPr/>
        </p:nvGrpSpPr>
        <p:grpSpPr>
          <a:xfrm>
            <a:off x="5864400" y="1238760"/>
            <a:ext cx="2839320" cy="3643920"/>
            <a:chOff x="5864400" y="1238760"/>
            <a:chExt cx="2839320" cy="3643920"/>
          </a:xfrm>
        </p:grpSpPr>
        <p:pic>
          <p:nvPicPr>
            <p:cNvPr id="117" name="Google Shape;147;p 1" descr=""/>
            <p:cNvPicPr/>
            <p:nvPr/>
          </p:nvPicPr>
          <p:blipFill>
            <a:blip r:embed="rId1"/>
            <a:stretch/>
          </p:blipFill>
          <p:spPr>
            <a:xfrm>
              <a:off x="5864400" y="1238760"/>
              <a:ext cx="2839320" cy="364392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18" name="Google Shape;148;p 1" descr=""/>
            <p:cNvPicPr/>
            <p:nvPr/>
          </p:nvPicPr>
          <p:blipFill>
            <a:blip r:embed="rId2"/>
            <a:stretch/>
          </p:blipFill>
          <p:spPr>
            <a:xfrm>
              <a:off x="7087320" y="1833480"/>
              <a:ext cx="240840" cy="169560"/>
            </a:xfrm>
            <a:prstGeom prst="rect">
              <a:avLst/>
            </a:prstGeom>
            <a:noFill/>
            <a:ln w="0">
              <a:noFill/>
            </a:ln>
          </p:spPr>
        </p:pic>
      </p:grpSp>
      <p:pic>
        <p:nvPicPr>
          <p:cNvPr id="119" name="Google Shape;149;p 1" descr=""/>
          <p:cNvPicPr/>
          <p:nvPr/>
        </p:nvPicPr>
        <p:blipFill>
          <a:blip r:embed="rId3"/>
          <a:stretch/>
        </p:blipFill>
        <p:spPr>
          <a:xfrm>
            <a:off x="6172200" y="2540880"/>
            <a:ext cx="547560" cy="6591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Flavius template">
  <a:themeElements>
    <a:clrScheme name="Custom 347">
      <a:dk1>
        <a:srgbClr val="1e263a"/>
      </a:dk1>
      <a:lt1>
        <a:srgbClr val="ffffff"/>
      </a:lt1>
      <a:dk2>
        <a:srgbClr val="989ca7"/>
      </a:dk2>
      <a:lt2>
        <a:srgbClr val="eaeef0"/>
      </a:lt2>
      <a:accent1>
        <a:srgbClr val="6db9e4"/>
      </a:accent1>
      <a:accent2>
        <a:srgbClr val="9ece46"/>
      </a:accent2>
      <a:accent3>
        <a:srgbClr val="eccb49"/>
      </a:accent3>
      <a:accent4>
        <a:srgbClr val="f5a73b"/>
      </a:accent4>
      <a:accent5>
        <a:srgbClr val="f36846"/>
      </a:accent5>
      <a:accent6>
        <a:srgbClr val="dd73c3"/>
      </a:accent6>
      <a:hlink>
        <a:srgbClr val="293d6f"/>
      </a:hlink>
      <a:folHlink>
        <a:srgbClr val="6611cc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Application>LibreOffice/25.2.4.3$Windows_X86_64 LibreOffice_project/33e196637044ead23f5c3226cde09b47731f7e27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2025-07-12T17:09:36Z</dcterms:modified>
  <cp:revision>11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