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51435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AND_TWO_COLUMNS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1876680" cy="34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2854800" y="1353960"/>
            <a:ext cx="1876680" cy="34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930560" y="1353960"/>
            <a:ext cx="1876680" cy="34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77E13C6B-2A4B-4D88-BE07-D64E076C5D7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64E4B2E2-98DB-4B05-BF51-09347B74A2CD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bg>
      <p:bgPr>
        <a:gradFill rotWithShape="0">
          <a:gsLst>
            <a:gs pos="0">
              <a:srgbClr val="989ca7"/>
            </a:gs>
            <a:gs pos="42000">
              <a:srgbClr val="989ca7"/>
            </a:gs>
            <a:gs pos="100000">
              <a:srgbClr val="eaeef0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body"/>
          </p:nvPr>
        </p:nvSpPr>
        <p:spPr>
          <a:xfrm>
            <a:off x="855360" y="4177800"/>
            <a:ext cx="7431480" cy="315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3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2633D0B8-1279-4602-B182-067DC58F2D31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gradFill rotWithShape="0">
          <a:gsLst>
            <a:gs pos="0">
              <a:srgbClr val="1e263a"/>
            </a:gs>
            <a:gs pos="42000">
              <a:srgbClr val="1e263a"/>
            </a:gs>
            <a:gs pos="100000">
              <a:srgbClr val="44506e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ldNum" idx="4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6C8835E-DF74-4478-AB05-797D981AB23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79040" y="1137240"/>
            <a:ext cx="4957920" cy="28670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7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"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79040" y="1517400"/>
            <a:ext cx="4958640" cy="16264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7800" cy="298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_1_1">
    <p:bg>
      <p:bgPr>
        <a:gradFill rotWithShape="0">
          <a:gsLst>
            <a:gs pos="0">
              <a:srgbClr val="f5a73b"/>
            </a:gs>
            <a:gs pos="42000">
              <a:srgbClr val="f5a73b"/>
            </a:gs>
            <a:gs pos="100000">
              <a:srgbClr val="ffe659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5;p4"/>
          <p:cNvSpPr/>
          <p:nvPr/>
        </p:nvSpPr>
        <p:spPr>
          <a:xfrm>
            <a:off x="781920" y="768240"/>
            <a:ext cx="6650640" cy="3621240"/>
          </a:xfrm>
          <a:custGeom>
            <a:avLst/>
            <a:gdLst>
              <a:gd name="textAreaLeft" fmla="*/ 0 w 6650640"/>
              <a:gd name="textAreaRight" fmla="*/ 6652440 w 6650640"/>
              <a:gd name="textAreaTop" fmla="*/ 0 h 3621240"/>
              <a:gd name="textAreaBottom" fmla="*/ 3623040 h 3621240"/>
            </a:gdLst>
            <a:ahLst/>
            <a:cxnLst/>
            <a:rect l="textAreaLeft" t="textAreaTop" r="textAreaRight" b="textAreaBottom"/>
            <a:pathLst>
              <a:path w="266097" h="144918">
                <a:moveTo>
                  <a:pt x="0" y="153"/>
                </a:moveTo>
                <a:lnTo>
                  <a:pt x="249225" y="0"/>
                </a:lnTo>
                <a:lnTo>
                  <a:pt x="249225" y="34949"/>
                </a:lnTo>
                <a:lnTo>
                  <a:pt x="266097" y="50315"/>
                </a:lnTo>
                <a:lnTo>
                  <a:pt x="248923" y="47415"/>
                </a:lnTo>
                <a:lnTo>
                  <a:pt x="248924" y="144918"/>
                </a:lnTo>
                <a:lnTo>
                  <a:pt x="63" y="144918"/>
                </a:lnTo>
                <a:close/>
              </a:path>
            </a:pathLst>
          </a:custGeom>
          <a:gradFill rotWithShape="0">
            <a:gsLst>
              <a:gs pos="0">
                <a:srgbClr val="eaeef0"/>
              </a:gs>
              <a:gs pos="100000">
                <a:srgbClr val="ffffff"/>
              </a:gs>
            </a:gsLst>
            <a:lin ang="2700000"/>
          </a:gradFill>
          <a:ln w="0">
            <a:noFill/>
          </a:ln>
          <a:effectLst>
            <a:outerShdw algn="bl" blurRad="57240" dir="5400000" dist="19080" rotWithShape="0">
              <a:schemeClr val="dk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body"/>
          </p:nvPr>
        </p:nvSpPr>
        <p:spPr>
          <a:xfrm>
            <a:off x="1286640" y="1250280"/>
            <a:ext cx="4843080" cy="26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ldNum" idx="5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B60C549-8A81-45B8-B4C2-9C693407969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7800" cy="85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gradFill rotWithShape="0">
          <a:gsLst>
            <a:gs pos="0">
              <a:srgbClr val="f36846"/>
            </a:gs>
            <a:gs pos="42000">
              <a:srgbClr val="f36846"/>
            </a:gs>
            <a:gs pos="100000">
              <a:srgbClr val="ff9f4d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779040" y="1277640"/>
            <a:ext cx="4973760" cy="30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6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D50A003-947C-40A1-A9D2-A93F40F6C536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gradFill rotWithShape="0">
          <a:gsLst>
            <a:gs pos="0">
              <a:srgbClr val="6db9e4"/>
            </a:gs>
            <a:gs pos="42000">
              <a:srgbClr val="6db9e4"/>
            </a:gs>
            <a:gs pos="100000">
              <a:srgbClr val="9ffaff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779040" y="1353960"/>
            <a:ext cx="2323080" cy="34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430080" y="1353960"/>
            <a:ext cx="2323080" cy="34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7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6FB9FBE8-F8C5-447B-B866-305EF91A6099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9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16.png"/><Relationship Id="rId5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hyperlink" Target="https://github.com/Asfandyar-Khan/PythonPlayground/blob/main/index.md" TargetMode="External"/><Relationship Id="rId4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779040" y="1047600"/>
            <a:ext cx="4957920" cy="319428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ctr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6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Python Playground 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29" name="Google Shape;46;p11" descr=""/>
          <p:cNvPicPr/>
          <p:nvPr/>
        </p:nvPicPr>
        <p:blipFill>
          <a:blip r:embed="rId1"/>
          <a:stretch/>
        </p:blipFill>
        <p:spPr>
          <a:xfrm>
            <a:off x="5611320" y="847800"/>
            <a:ext cx="3160800" cy="4032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0" name="Google Shape;47;p11" descr=""/>
          <p:cNvPicPr/>
          <p:nvPr/>
        </p:nvPicPr>
        <p:blipFill>
          <a:blip r:embed="rId2"/>
          <a:stretch/>
        </p:blipFill>
        <p:spPr>
          <a:xfrm>
            <a:off x="5232960" y="119160"/>
            <a:ext cx="765720" cy="765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Input Function, continued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3760" cy="30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name = input(</a:t>
            </a: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Calibri"/>
                <a:ea typeface="IBM Plex Sans Condensed"/>
              </a:rPr>
              <a:t>'Enter your name ='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age = input(</a:t>
            </a: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Calibri"/>
                <a:ea typeface="IBM Plex Sans Condensed"/>
              </a:rPr>
              <a:t>'Enter your age = '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print(</a:t>
            </a:r>
            <a:r>
              <a:rPr b="0" lang="en-US" sz="2200" strike="noStrike" u="none">
                <a:solidFill>
                  <a:srgbClr val="ffffff"/>
                </a:solidFill>
                <a:effectLst/>
                <a:uFillTx/>
                <a:latin typeface="Calibri"/>
                <a:ea typeface="IBM Plex Sans Condensed"/>
              </a:rPr>
              <a:t>'Your name is '</a:t>
            </a: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, name 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print('Your age is ', age 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Can we do this on one line instead of two?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sldNum" idx="16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9DEBA848-7E37-44BA-8A13-8D264D0365C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40" name="Google Shape;146;p 2"/>
          <p:cNvGrpSpPr/>
          <p:nvPr/>
        </p:nvGrpSpPr>
        <p:grpSpPr>
          <a:xfrm>
            <a:off x="5864400" y="1238760"/>
            <a:ext cx="2838600" cy="3643200"/>
            <a:chOff x="5864400" y="1238760"/>
            <a:chExt cx="2838600" cy="3643200"/>
          </a:xfrm>
        </p:grpSpPr>
        <p:pic>
          <p:nvPicPr>
            <p:cNvPr id="141" name="Google Shape;147;p 2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600" cy="364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42" name="Google Shape;148;p 2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120" cy="16884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43" name="Google Shape;149;p 2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840" cy="6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4113000" cy="11559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17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345D1F8-DCEF-446A-888A-C06E7AAA8153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46" name="Google Shape;176;p20" descr=""/>
          <p:cNvPicPr/>
          <p:nvPr/>
        </p:nvPicPr>
        <p:blipFill>
          <a:blip r:embed="rId1"/>
          <a:stretch/>
        </p:blipFill>
        <p:spPr>
          <a:xfrm>
            <a:off x="5910120" y="1129320"/>
            <a:ext cx="2903040" cy="3703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Google Shape;177;p20" descr=""/>
          <p:cNvPicPr/>
          <p:nvPr/>
        </p:nvPicPr>
        <p:blipFill>
          <a:blip r:embed="rId2"/>
          <a:stretch/>
        </p:blipFill>
        <p:spPr>
          <a:xfrm rot="3265200">
            <a:off x="5748120" y="597600"/>
            <a:ext cx="417600" cy="5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779040" y="2086560"/>
            <a:ext cx="4973760" cy="1958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python program using the input() function that asks users for their name, their age, and how many pets they have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Aft>
                <a:spcPts val="799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 out these results on a single line of code if you can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49" name="" descr=""/>
          <p:cNvPicPr/>
          <p:nvPr/>
        </p:nvPicPr>
        <p:blipFill>
          <a:blip r:embed="rId3"/>
          <a:stretch/>
        </p:blipFill>
        <p:spPr>
          <a:xfrm>
            <a:off x="457200" y="3673080"/>
            <a:ext cx="6857280" cy="1159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3760" cy="30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 function is a set of statements that run when the function is called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1e263a"/>
              </a:buClr>
              <a:buFont typeface="IBM Plex Sans Condensed"/>
              <a:buChar char="▪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Python has many built in functions!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print(), type(), int(), float(), str(), round()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417"/>
              </a:spcBef>
              <a:buClr>
                <a:srgbClr val="1e263a"/>
              </a:buClr>
              <a:buFont typeface="IBM Plex Sans Condensed"/>
              <a:buChar char="▪"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What if we want to build our own functions?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WE CAN!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sldNum" idx="18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676073A7-B214-4442-8BBB-9C284E792B3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3" name="Google Shape;146;p 1"/>
          <p:cNvGrpSpPr/>
          <p:nvPr/>
        </p:nvGrpSpPr>
        <p:grpSpPr>
          <a:xfrm>
            <a:off x="5864400" y="1238760"/>
            <a:ext cx="2838600" cy="3643200"/>
            <a:chOff x="5864400" y="1238760"/>
            <a:chExt cx="2838600" cy="3643200"/>
          </a:xfrm>
        </p:grpSpPr>
        <p:pic>
          <p:nvPicPr>
            <p:cNvPr id="154" name="Google Shape;147;p 1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600" cy="364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55" name="Google Shape;148;p 1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120" cy="16884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56" name="Google Shape;149;p 1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840" cy="6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What is a Function?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sldNum" idx="19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586308E-BFA6-4DFF-96FF-FB6150B41ECA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59" name="Google Shape;146;p 3"/>
          <p:cNvGrpSpPr/>
          <p:nvPr/>
        </p:nvGrpSpPr>
        <p:grpSpPr>
          <a:xfrm>
            <a:off x="5864400" y="1238760"/>
            <a:ext cx="2838600" cy="3643200"/>
            <a:chOff x="5864400" y="1238760"/>
            <a:chExt cx="2838600" cy="3643200"/>
          </a:xfrm>
        </p:grpSpPr>
        <p:pic>
          <p:nvPicPr>
            <p:cNvPr id="160" name="Google Shape;147;p 3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600" cy="364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61" name="Google Shape;148;p 3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120" cy="16884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62" name="Google Shape;149;p 3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840" cy="65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3" name="" descr=""/>
          <p:cNvPicPr/>
          <p:nvPr/>
        </p:nvPicPr>
        <p:blipFill>
          <a:blip r:embed="rId4"/>
          <a:stretch/>
        </p:blipFill>
        <p:spPr>
          <a:xfrm>
            <a:off x="457200" y="1600200"/>
            <a:ext cx="5551560" cy="2514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Num" idx="20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5CD35F69-D6AF-4779-89E0-508242AE58A1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165" name="Google Shape;350;p 1" descr=""/>
          <p:cNvPicPr/>
          <p:nvPr/>
        </p:nvPicPr>
        <p:blipFill>
          <a:blip r:embed="rId1"/>
          <a:srcRect l="0" t="0" r="7619" b="0"/>
          <a:stretch/>
        </p:blipFill>
        <p:spPr>
          <a:xfrm>
            <a:off x="6550920" y="1156680"/>
            <a:ext cx="2591280" cy="3744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6" name="Google Shape;351;p 1" descr=""/>
          <p:cNvPicPr/>
          <p:nvPr/>
        </p:nvPicPr>
        <p:blipFill>
          <a:blip r:embed="rId2"/>
          <a:stretch/>
        </p:blipFill>
        <p:spPr>
          <a:xfrm>
            <a:off x="6323400" y="641880"/>
            <a:ext cx="483840" cy="438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7" name="PlaceHolder 2"/>
          <p:cNvSpPr>
            <a:spLocks noGrp="1"/>
          </p:cNvSpPr>
          <p:nvPr>
            <p:ph type="title"/>
          </p:nvPr>
        </p:nvSpPr>
        <p:spPr>
          <a:xfrm>
            <a:off x="579240" y="267840"/>
            <a:ext cx="4113000" cy="88704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47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Class Activity</a:t>
            </a:r>
            <a:endParaRPr b="0" lang="en-US" sz="4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/>
          </p:nvPr>
        </p:nvSpPr>
        <p:spPr>
          <a:xfrm>
            <a:off x="779040" y="1211400"/>
            <a:ext cx="5591160" cy="221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57200" indent="-34308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function that prints out your favourite food!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Everytime this function is called, your favourite food is going to be printed as text in the Python editor 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387;p41" descr=""/>
          <p:cNvPicPr/>
          <p:nvPr/>
        </p:nvPicPr>
        <p:blipFill>
          <a:blip r:embed="rId1"/>
          <a:stretch/>
        </p:blipFill>
        <p:spPr>
          <a:xfrm>
            <a:off x="6240960" y="576360"/>
            <a:ext cx="1494720" cy="1342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0" name="Google Shape;388;p41"/>
          <p:cNvSpPr txBox="1"/>
          <p:nvPr/>
        </p:nvSpPr>
        <p:spPr>
          <a:xfrm>
            <a:off x="6452640" y="985680"/>
            <a:ext cx="1071360" cy="315000"/>
          </a:xfrm>
          <a:prstGeom prst="rect">
            <a:avLst/>
          </a:prstGeom>
        </p:spPr>
        <p:txBody>
          <a:bodyPr wrap="none" lIns="90000" rIns="90000" tIns="45000" bIns="45000" anchor="ctr" anchorCtr="1">
            <a:prstTxWarp prst="textPlain">
              <a:avLst>
                <a:gd name="adj" fmla="val 50000"/>
              </a:avLst>
            </a:prstTxWarp>
            <a:noAutofit/>
          </a:bodyPr>
          <a:p>
            <a:pPr algn="ctr">
              <a:lnSpc>
                <a:spcPct val="100000"/>
              </a:lnSpc>
            </a:pPr>
            <a:r>
              <a:rPr b="1" lang="en-US" sz="1400" strike="noStrike" u="none">
                <a:ln w="0">
                  <a:noFill/>
                </a:ln>
                <a:gradFill rotWithShape="0">
                  <a:gsLst>
                    <a:gs pos="0">
                      <a:srgbClr val="6db9e4"/>
                    </a:gs>
                    <a:gs pos="42000">
                      <a:srgbClr val="6db9e4"/>
                    </a:gs>
                    <a:gs pos="100000">
                      <a:srgbClr val="9ffaff"/>
                    </a:gs>
                  </a:gsLst>
                  <a:lin ang="2700000"/>
                </a:gradFill>
                <a:uFillTx/>
                <a:latin typeface="Bebas Neue"/>
                <a:ea typeface="Arial"/>
              </a:rPr>
              <a:t>Thanks!</a:t>
            </a:r>
            <a:endParaRPr b="0" lang="en-US" sz="1400" strike="noStrike" u="none">
              <a:ln w="0">
                <a:noFill/>
              </a:ln>
              <a:gradFill rotWithShape="0">
                <a:gsLst>
                  <a:gs pos="0">
                    <a:srgbClr val="6db9e4"/>
                  </a:gs>
                  <a:gs pos="42000">
                    <a:srgbClr val="6db9e4"/>
                  </a:gs>
                  <a:gs pos="100000">
                    <a:srgbClr val="9ffaff"/>
                  </a:gs>
                </a:gsLst>
                <a:lin ang="2700000"/>
              </a:gradFill>
              <a:uFillTx/>
              <a:latin typeface="Arial"/>
            </a:endParaRPr>
          </a:p>
        </p:txBody>
      </p:sp>
      <p:pic>
        <p:nvPicPr>
          <p:cNvPr id="171" name="Google Shape;389;p41" descr=""/>
          <p:cNvPicPr/>
          <p:nvPr/>
        </p:nvPicPr>
        <p:blipFill>
          <a:blip r:embed="rId2"/>
          <a:stretch/>
        </p:blipFill>
        <p:spPr>
          <a:xfrm>
            <a:off x="5950440" y="1128960"/>
            <a:ext cx="2903040" cy="37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855360" y="1396080"/>
            <a:ext cx="4692600" cy="2350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5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Any questions?</a:t>
            </a:r>
            <a:br>
              <a:rPr sz="5400"/>
            </a:br>
            <a:endParaRPr b="0" lang="en-US" sz="5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sldNum" idx="21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76914DB-3EB2-4F12-89DC-B3736C1D4682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9ece46"/>
            </a:gs>
            <a:gs pos="42000">
              <a:srgbClr val="9ece46"/>
            </a:gs>
            <a:gs pos="100000">
              <a:srgbClr val="f4fc68"/>
            </a:gs>
          </a:gsLst>
          <a:lin ang="27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Roadmap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sldNum" idx="8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6117760D-C873-4842-AFF9-372C69D2C90F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Google Shape;66;p13"/>
          <p:cNvSpPr/>
          <p:nvPr/>
        </p:nvSpPr>
        <p:spPr>
          <a:xfrm>
            <a:off x="0" y="2370960"/>
            <a:ext cx="9142200" cy="100908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1009080"/>
              <a:gd name="textAreaBottom" fmla="*/ 1010880 h 100908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>
            <a:solidFill>
              <a:srgbClr val="989ca7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Google Shape;67;p13"/>
          <p:cNvSpPr/>
          <p:nvPr/>
        </p:nvSpPr>
        <p:spPr>
          <a:xfrm>
            <a:off x="0" y="2370960"/>
            <a:ext cx="9142200" cy="1009080"/>
          </a:xfrm>
          <a:custGeom>
            <a:avLst/>
            <a:gdLst>
              <a:gd name="textAreaLeft" fmla="*/ 0 w 9142200"/>
              <a:gd name="textAreaRight" fmla="*/ 9144000 w 9142200"/>
              <a:gd name="textAreaTop" fmla="*/ 0 h 1009080"/>
              <a:gd name="textAreaBottom" fmla="*/ 1010880 h 1009080"/>
            </a:gdLst>
            <a:ahLst/>
            <a:cxnLst/>
            <a:rect l="textAreaLeft" t="textAreaTop" r="textAreaRight" b="textAreaBottom"/>
            <a:pathLst>
              <a:path w="12192000" h="1348058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>
            <a:solidFill>
              <a:srgbClr val="ffffff"/>
            </a:solidFill>
            <a:prstDash val="dash"/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5" name="Google Shape;68;p13"/>
          <p:cNvGrpSpPr/>
          <p:nvPr/>
        </p:nvGrpSpPr>
        <p:grpSpPr>
          <a:xfrm>
            <a:off x="1788120" y="1704600"/>
            <a:ext cx="470880" cy="470880"/>
            <a:chOff x="1788120" y="1704600"/>
            <a:chExt cx="470880" cy="470880"/>
          </a:xfrm>
        </p:grpSpPr>
        <p:sp>
          <p:nvSpPr>
            <p:cNvPr id="36" name="Google Shape;69;p13"/>
            <p:cNvSpPr/>
            <p:nvPr/>
          </p:nvSpPr>
          <p:spPr>
            <a:xfrm rot="8100000">
              <a:off x="1856880" y="1773360"/>
              <a:ext cx="333000" cy="333000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70;p13"/>
            <p:cNvSpPr/>
            <p:nvPr/>
          </p:nvSpPr>
          <p:spPr>
            <a:xfrm>
              <a:off x="1955880" y="1866600"/>
              <a:ext cx="132480" cy="1324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1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38" name="Google Shape;71;p13"/>
          <p:cNvGrpSpPr/>
          <p:nvPr/>
        </p:nvGrpSpPr>
        <p:grpSpPr>
          <a:xfrm>
            <a:off x="3816360" y="1704600"/>
            <a:ext cx="470880" cy="470880"/>
            <a:chOff x="3816360" y="1704600"/>
            <a:chExt cx="470880" cy="470880"/>
          </a:xfrm>
        </p:grpSpPr>
        <p:sp>
          <p:nvSpPr>
            <p:cNvPr id="39" name="Google Shape;72;p13"/>
            <p:cNvSpPr/>
            <p:nvPr/>
          </p:nvSpPr>
          <p:spPr>
            <a:xfrm rot="8100000">
              <a:off x="3885120" y="1773360"/>
              <a:ext cx="333000" cy="333000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73;p13"/>
            <p:cNvSpPr/>
            <p:nvPr/>
          </p:nvSpPr>
          <p:spPr>
            <a:xfrm>
              <a:off x="3984120" y="1866600"/>
              <a:ext cx="132480" cy="1324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3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1" name="Google Shape;74;p13"/>
          <p:cNvGrpSpPr/>
          <p:nvPr/>
        </p:nvGrpSpPr>
        <p:grpSpPr>
          <a:xfrm>
            <a:off x="5844240" y="1704600"/>
            <a:ext cx="470880" cy="470880"/>
            <a:chOff x="5844240" y="1704600"/>
            <a:chExt cx="470880" cy="470880"/>
          </a:xfrm>
        </p:grpSpPr>
        <p:sp>
          <p:nvSpPr>
            <p:cNvPr id="42" name="Google Shape;75;p13"/>
            <p:cNvSpPr/>
            <p:nvPr/>
          </p:nvSpPr>
          <p:spPr>
            <a:xfrm rot="8100000">
              <a:off x="5913000" y="1773360"/>
              <a:ext cx="333000" cy="333000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76;p13"/>
            <p:cNvSpPr/>
            <p:nvPr/>
          </p:nvSpPr>
          <p:spPr>
            <a:xfrm>
              <a:off x="6012000" y="1866600"/>
              <a:ext cx="132480" cy="1324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5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4" name="Google Shape;77;p13"/>
          <p:cNvGrpSpPr/>
          <p:nvPr/>
        </p:nvGrpSpPr>
        <p:grpSpPr>
          <a:xfrm>
            <a:off x="6879960" y="3577680"/>
            <a:ext cx="470880" cy="470880"/>
            <a:chOff x="6879960" y="3577680"/>
            <a:chExt cx="470880" cy="470880"/>
          </a:xfrm>
        </p:grpSpPr>
        <p:sp>
          <p:nvSpPr>
            <p:cNvPr id="45" name="Google Shape;78;p13"/>
            <p:cNvSpPr/>
            <p:nvPr/>
          </p:nvSpPr>
          <p:spPr>
            <a:xfrm rot="18900000">
              <a:off x="6948720" y="3646440"/>
              <a:ext cx="333000" cy="333000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79;p13"/>
            <p:cNvSpPr/>
            <p:nvPr/>
          </p:nvSpPr>
          <p:spPr>
            <a:xfrm flipH="1">
              <a:off x="7049160" y="3752640"/>
              <a:ext cx="132480" cy="1324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6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47" name="Google Shape;80;p13"/>
          <p:cNvGrpSpPr/>
          <p:nvPr/>
        </p:nvGrpSpPr>
        <p:grpSpPr>
          <a:xfrm>
            <a:off x="4852080" y="3577680"/>
            <a:ext cx="470880" cy="470880"/>
            <a:chOff x="4852080" y="3577680"/>
            <a:chExt cx="470880" cy="470880"/>
          </a:xfrm>
        </p:grpSpPr>
        <p:sp>
          <p:nvSpPr>
            <p:cNvPr id="48" name="Google Shape;81;p13"/>
            <p:cNvSpPr/>
            <p:nvPr/>
          </p:nvSpPr>
          <p:spPr>
            <a:xfrm rot="18900000">
              <a:off x="4920840" y="3646440"/>
              <a:ext cx="333000" cy="333000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82;p13"/>
            <p:cNvSpPr/>
            <p:nvPr/>
          </p:nvSpPr>
          <p:spPr>
            <a:xfrm flipH="1">
              <a:off x="5020920" y="3752640"/>
              <a:ext cx="132480" cy="132480"/>
            </a:xfrm>
            <a:prstGeom prst="ellipse">
              <a:avLst/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4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50" name="Google Shape;83;p13"/>
          <p:cNvGrpSpPr/>
          <p:nvPr/>
        </p:nvGrpSpPr>
        <p:grpSpPr>
          <a:xfrm>
            <a:off x="2823840" y="3577680"/>
            <a:ext cx="470880" cy="470880"/>
            <a:chOff x="2823840" y="3577680"/>
            <a:chExt cx="470880" cy="470880"/>
          </a:xfrm>
        </p:grpSpPr>
        <p:sp>
          <p:nvSpPr>
            <p:cNvPr id="51" name="Google Shape;84;p13"/>
            <p:cNvSpPr/>
            <p:nvPr/>
          </p:nvSpPr>
          <p:spPr>
            <a:xfrm rot="18900000">
              <a:off x="2892600" y="3646440"/>
              <a:ext cx="333000" cy="333000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85;p13"/>
            <p:cNvSpPr/>
            <p:nvPr/>
          </p:nvSpPr>
          <p:spPr>
            <a:xfrm flipH="1">
              <a:off x="2993040" y="3752640"/>
              <a:ext cx="132480" cy="132480"/>
            </a:xfrm>
            <a:prstGeom prst="ellipse">
              <a:avLst/>
            </a:prstGeom>
            <a:solidFill>
              <a:schemeClr val="lt1"/>
            </a:solidFill>
            <a:ln w="9525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ctr">
              <a:noAutofit/>
            </a:bodyPr>
            <a:p>
              <a:pPr algn="ctr">
                <a:lnSpc>
                  <a:spcPct val="100000"/>
                </a:lnSpc>
                <a:tabLst>
                  <a:tab algn="l" pos="0"/>
                </a:tabLst>
              </a:pPr>
              <a:r>
                <a:rPr b="0" lang="en" sz="600" strike="noStrike" u="none">
                  <a:solidFill>
                    <a:schemeClr val="dk1"/>
                  </a:solidFill>
                  <a:effectLst/>
                  <a:uFillTx/>
                  <a:latin typeface="IBM Plex Sans Condensed"/>
                  <a:ea typeface="IBM Plex Sans Condensed"/>
                </a:rPr>
                <a:t>2</a:t>
              </a:r>
              <a:endParaRPr b="0" lang="en-US" sz="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3" name="Google Shape;86;p13"/>
          <p:cNvSpPr/>
          <p:nvPr/>
        </p:nvSpPr>
        <p:spPr>
          <a:xfrm>
            <a:off x="1379880" y="1155960"/>
            <a:ext cx="1284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Homework Link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Google Shape;87;p13"/>
          <p:cNvSpPr/>
          <p:nvPr/>
        </p:nvSpPr>
        <p:spPr>
          <a:xfrm>
            <a:off x="3429000" y="1154880"/>
            <a:ext cx="1284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Google Shape;88;p13"/>
          <p:cNvSpPr/>
          <p:nvPr/>
        </p:nvSpPr>
        <p:spPr>
          <a:xfrm>
            <a:off x="5436000" y="1155960"/>
            <a:ext cx="1284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Google Shape;89;p13"/>
          <p:cNvSpPr/>
          <p:nvPr/>
        </p:nvSpPr>
        <p:spPr>
          <a:xfrm>
            <a:off x="2418120" y="4063680"/>
            <a:ext cx="1284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Review Of Past Class &amp; HW Questions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Google Shape;90;p13"/>
          <p:cNvSpPr/>
          <p:nvPr/>
        </p:nvSpPr>
        <p:spPr>
          <a:xfrm>
            <a:off x="4446360" y="4063680"/>
            <a:ext cx="1284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Input Function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Google Shape;91;p13"/>
          <p:cNvSpPr/>
          <p:nvPr/>
        </p:nvSpPr>
        <p:spPr>
          <a:xfrm>
            <a:off x="6474240" y="4063680"/>
            <a:ext cx="1284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Introduction to Functions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Google Shape;90;p 1"/>
          <p:cNvSpPr/>
          <p:nvPr/>
        </p:nvSpPr>
        <p:spPr>
          <a:xfrm>
            <a:off x="5436000" y="1143000"/>
            <a:ext cx="1284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Class Activity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Google Shape;89;p 1"/>
          <p:cNvSpPr/>
          <p:nvPr/>
        </p:nvSpPr>
        <p:spPr>
          <a:xfrm>
            <a:off x="3429000" y="1143000"/>
            <a:ext cx="1284480" cy="53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5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Variable Examples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96;p14"/>
          <p:cNvSpPr/>
          <p:nvPr/>
        </p:nvSpPr>
        <p:spPr>
          <a:xfrm>
            <a:off x="5298480" y="2425680"/>
            <a:ext cx="261720" cy="249840"/>
          </a:xfrm>
          <a:custGeom>
            <a:avLst/>
            <a:gdLst>
              <a:gd name="textAreaLeft" fmla="*/ 0 w 261720"/>
              <a:gd name="textAreaRight" fmla="*/ 263520 w 261720"/>
              <a:gd name="textAreaTop" fmla="*/ 0 h 249840"/>
              <a:gd name="textAreaBottom" fmla="*/ 251640 h 2498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2" name="Google Shape;97;p14"/>
          <p:cNvGrpSpPr/>
          <p:nvPr/>
        </p:nvGrpSpPr>
        <p:grpSpPr>
          <a:xfrm>
            <a:off x="4971600" y="1011960"/>
            <a:ext cx="1127520" cy="1127880"/>
            <a:chOff x="4971600" y="1011960"/>
            <a:chExt cx="1127520" cy="1127880"/>
          </a:xfrm>
        </p:grpSpPr>
        <p:sp>
          <p:nvSpPr>
            <p:cNvPr id="63" name="Google Shape;98;p14"/>
            <p:cNvSpPr/>
            <p:nvPr/>
          </p:nvSpPr>
          <p:spPr>
            <a:xfrm>
              <a:off x="5396400" y="1436760"/>
              <a:ext cx="583200" cy="583200"/>
            </a:xfrm>
            <a:custGeom>
              <a:avLst/>
              <a:gdLst>
                <a:gd name="textAreaLeft" fmla="*/ 0 w 583200"/>
                <a:gd name="textAreaRight" fmla="*/ 585000 w 583200"/>
                <a:gd name="textAreaTop" fmla="*/ 0 h 583200"/>
                <a:gd name="textAreaBottom" fmla="*/ 585000 h 58320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Google Shape;99;p14"/>
            <p:cNvSpPr/>
            <p:nvPr/>
          </p:nvSpPr>
          <p:spPr>
            <a:xfrm>
              <a:off x="4971600" y="1011960"/>
              <a:ext cx="1127520" cy="1127880"/>
            </a:xfrm>
            <a:custGeom>
              <a:avLst/>
              <a:gdLst>
                <a:gd name="textAreaLeft" fmla="*/ 0 w 1127520"/>
                <a:gd name="textAreaRight" fmla="*/ 1129320 w 1127520"/>
                <a:gd name="textAreaTop" fmla="*/ 0 h 1127880"/>
                <a:gd name="textAreaBottom" fmla="*/ 1129680 h 112788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5" name="Google Shape;100;p14"/>
          <p:cNvGrpSpPr/>
          <p:nvPr/>
        </p:nvGrpSpPr>
        <p:grpSpPr>
          <a:xfrm>
            <a:off x="3787560" y="1803600"/>
            <a:ext cx="934920" cy="934920"/>
            <a:chOff x="3787560" y="1803600"/>
            <a:chExt cx="934920" cy="934920"/>
          </a:xfrm>
        </p:grpSpPr>
        <p:sp>
          <p:nvSpPr>
            <p:cNvPr id="66" name="Google Shape;101;p14"/>
            <p:cNvSpPr/>
            <p:nvPr/>
          </p:nvSpPr>
          <p:spPr>
            <a:xfrm rot="1057200">
              <a:off x="3882600" y="1898640"/>
              <a:ext cx="744480" cy="744480"/>
            </a:xfrm>
            <a:custGeom>
              <a:avLst/>
              <a:gdLst>
                <a:gd name="textAreaLeft" fmla="*/ 0 w 744480"/>
                <a:gd name="textAreaRight" fmla="*/ 746280 w 744480"/>
                <a:gd name="textAreaTop" fmla="*/ 0 h 744480"/>
                <a:gd name="textAreaBottom" fmla="*/ 746280 h 74448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102;p14"/>
            <p:cNvSpPr/>
            <p:nvPr/>
          </p:nvSpPr>
          <p:spPr>
            <a:xfrm rot="1057200">
              <a:off x="3859560" y="2383920"/>
              <a:ext cx="121680" cy="121680"/>
            </a:xfrm>
            <a:custGeom>
              <a:avLst/>
              <a:gdLst>
                <a:gd name="textAreaLeft" fmla="*/ 0 w 121680"/>
                <a:gd name="textAreaRight" fmla="*/ 123480 w 121680"/>
                <a:gd name="textAreaTop" fmla="*/ 0 h 121680"/>
                <a:gd name="textAreaBottom" fmla="*/ 123480 h 12168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103;p14"/>
            <p:cNvSpPr/>
            <p:nvPr/>
          </p:nvSpPr>
          <p:spPr>
            <a:xfrm rot="1057200">
              <a:off x="3936600" y="2475360"/>
              <a:ext cx="77400" cy="77400"/>
            </a:xfrm>
            <a:custGeom>
              <a:avLst/>
              <a:gdLst>
                <a:gd name="textAreaLeft" fmla="*/ 0 w 77400"/>
                <a:gd name="textAreaRight" fmla="*/ 79200 w 77400"/>
                <a:gd name="textAreaTop" fmla="*/ 0 h 77400"/>
                <a:gd name="textAreaBottom" fmla="*/ 79200 h 7740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104;p14"/>
            <p:cNvSpPr/>
            <p:nvPr/>
          </p:nvSpPr>
          <p:spPr>
            <a:xfrm rot="1057200">
              <a:off x="3856320" y="2320560"/>
              <a:ext cx="77400" cy="77400"/>
            </a:xfrm>
            <a:custGeom>
              <a:avLst/>
              <a:gdLst>
                <a:gd name="textAreaLeft" fmla="*/ 0 w 77400"/>
                <a:gd name="textAreaRight" fmla="*/ 79200 w 77400"/>
                <a:gd name="textAreaTop" fmla="*/ 0 h 77400"/>
                <a:gd name="textAreaBottom" fmla="*/ 79200 h 7740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0" name="Google Shape;105;p14"/>
          <p:cNvSpPr/>
          <p:nvPr/>
        </p:nvSpPr>
        <p:spPr>
          <a:xfrm rot="2466600">
            <a:off x="3966480" y="1230120"/>
            <a:ext cx="364320" cy="347760"/>
          </a:xfrm>
          <a:custGeom>
            <a:avLst/>
            <a:gdLst>
              <a:gd name="textAreaLeft" fmla="*/ 0 w 364320"/>
              <a:gd name="textAreaRight" fmla="*/ 366120 w 364320"/>
              <a:gd name="textAreaTop" fmla="*/ 0 h 347760"/>
              <a:gd name="textAreaBottom" fmla="*/ 349560 h 347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Google Shape;106;p14"/>
          <p:cNvSpPr/>
          <p:nvPr/>
        </p:nvSpPr>
        <p:spPr>
          <a:xfrm rot="19990800">
            <a:off x="4500720" y="1450800"/>
            <a:ext cx="261720" cy="249840"/>
          </a:xfrm>
          <a:custGeom>
            <a:avLst/>
            <a:gdLst>
              <a:gd name="textAreaLeft" fmla="*/ 0 w 261720"/>
              <a:gd name="textAreaRight" fmla="*/ 263520 w 261720"/>
              <a:gd name="textAreaTop" fmla="*/ 0 h 249840"/>
              <a:gd name="textAreaBottom" fmla="*/ 251640 h 2498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Google Shape;107;p14"/>
          <p:cNvSpPr/>
          <p:nvPr/>
        </p:nvSpPr>
        <p:spPr>
          <a:xfrm rot="2926200">
            <a:off x="5901840" y="2037960"/>
            <a:ext cx="195480" cy="186840"/>
          </a:xfrm>
          <a:custGeom>
            <a:avLst/>
            <a:gdLst>
              <a:gd name="textAreaLeft" fmla="*/ 0 w 195480"/>
              <a:gd name="textAreaRight" fmla="*/ 197280 w 195480"/>
              <a:gd name="textAreaTop" fmla="*/ 0 h 186840"/>
              <a:gd name="textAreaBottom" fmla="*/ 188640 h 1868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Google Shape;108;p14"/>
          <p:cNvSpPr/>
          <p:nvPr/>
        </p:nvSpPr>
        <p:spPr>
          <a:xfrm rot="19990800">
            <a:off x="5277960" y="387720"/>
            <a:ext cx="176040" cy="168120"/>
          </a:xfrm>
          <a:custGeom>
            <a:avLst/>
            <a:gdLst>
              <a:gd name="textAreaLeft" fmla="*/ 0 w 176040"/>
              <a:gd name="textAreaRight" fmla="*/ 177840 w 176040"/>
              <a:gd name="textAreaTop" fmla="*/ 0 h 168120"/>
              <a:gd name="textAreaBottom" fmla="*/ 169920 h 168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4" name="Google Shape;109;p14"/>
          <p:cNvGrpSpPr/>
          <p:nvPr/>
        </p:nvGrpSpPr>
        <p:grpSpPr>
          <a:xfrm>
            <a:off x="5864400" y="1233360"/>
            <a:ext cx="2712960" cy="3651840"/>
            <a:chOff x="5864400" y="1233360"/>
            <a:chExt cx="2712960" cy="3651840"/>
          </a:xfrm>
        </p:grpSpPr>
        <p:pic>
          <p:nvPicPr>
            <p:cNvPr id="75" name="Google Shape;110;p14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2960" cy="3651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76" name="Google Shape;111;p14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2640" cy="237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9920" cy="19998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Homework Link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457200" y="2972880"/>
            <a:ext cx="525744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293d6f"/>
                </a:solidFill>
                <a:effectLst/>
                <a:uFillTx/>
                <a:latin typeface="Arial"/>
                <a:hlinkClick r:id="rId3"/>
              </a:rPr>
              <a:t>https://github.com/Asfandyar-Khan/PythonPlayground/blob/main/index.md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Contains all lectures and Google Colab notebooks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Contains homework which will be a word document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9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407D0AE-745D-4341-9AD3-C6153751C95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96;p 1"/>
          <p:cNvSpPr/>
          <p:nvPr/>
        </p:nvSpPr>
        <p:spPr>
          <a:xfrm>
            <a:off x="5298480" y="2425680"/>
            <a:ext cx="261720" cy="249840"/>
          </a:xfrm>
          <a:custGeom>
            <a:avLst/>
            <a:gdLst>
              <a:gd name="textAreaLeft" fmla="*/ 0 w 261720"/>
              <a:gd name="textAreaRight" fmla="*/ 263520 w 261720"/>
              <a:gd name="textAreaTop" fmla="*/ 0 h 249840"/>
              <a:gd name="textAreaBottom" fmla="*/ 251640 h 2498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81" name="Google Shape;97;p 1"/>
          <p:cNvGrpSpPr/>
          <p:nvPr/>
        </p:nvGrpSpPr>
        <p:grpSpPr>
          <a:xfrm>
            <a:off x="4971600" y="1011960"/>
            <a:ext cx="1127520" cy="1127880"/>
            <a:chOff x="4971600" y="1011960"/>
            <a:chExt cx="1127520" cy="1127880"/>
          </a:xfrm>
        </p:grpSpPr>
        <p:sp>
          <p:nvSpPr>
            <p:cNvPr id="82" name="Google Shape;98;p 1"/>
            <p:cNvSpPr/>
            <p:nvPr/>
          </p:nvSpPr>
          <p:spPr>
            <a:xfrm>
              <a:off x="5396400" y="1436760"/>
              <a:ext cx="583200" cy="583200"/>
            </a:xfrm>
            <a:custGeom>
              <a:avLst/>
              <a:gdLst>
                <a:gd name="textAreaLeft" fmla="*/ 0 w 583200"/>
                <a:gd name="textAreaRight" fmla="*/ 585000 w 583200"/>
                <a:gd name="textAreaTop" fmla="*/ 0 h 583200"/>
                <a:gd name="textAreaBottom" fmla="*/ 585000 h 583200"/>
              </a:gdLst>
              <a:ahLst/>
              <a:cxnLst/>
              <a:rect l="textAreaLeft" t="textAreaTop" r="textAreaRight" b="textAreaBottom"/>
              <a:pathLst>
                <a:path w="8475" h="8476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9;p 1"/>
            <p:cNvSpPr/>
            <p:nvPr/>
          </p:nvSpPr>
          <p:spPr>
            <a:xfrm>
              <a:off x="4971600" y="1011960"/>
              <a:ext cx="1127520" cy="1127880"/>
            </a:xfrm>
            <a:custGeom>
              <a:avLst/>
              <a:gdLst>
                <a:gd name="textAreaLeft" fmla="*/ 0 w 1127520"/>
                <a:gd name="textAreaRight" fmla="*/ 1129320 w 1127520"/>
                <a:gd name="textAreaTop" fmla="*/ 0 h 1127880"/>
                <a:gd name="textAreaBottom" fmla="*/ 1129680 h 1127880"/>
              </a:gdLst>
              <a:ahLst/>
              <a:cxnLst/>
              <a:rect l="textAreaLeft" t="textAreaTop" r="textAreaRight" b="textAreaBottom"/>
              <a:pathLst>
                <a:path w="16364" h="16365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84" name="Google Shape;100;p 1"/>
          <p:cNvGrpSpPr/>
          <p:nvPr/>
        </p:nvGrpSpPr>
        <p:grpSpPr>
          <a:xfrm>
            <a:off x="3787560" y="1803600"/>
            <a:ext cx="934920" cy="934920"/>
            <a:chOff x="3787560" y="1803600"/>
            <a:chExt cx="934920" cy="934920"/>
          </a:xfrm>
        </p:grpSpPr>
        <p:sp>
          <p:nvSpPr>
            <p:cNvPr id="85" name="Google Shape;101;p 1"/>
            <p:cNvSpPr/>
            <p:nvPr/>
          </p:nvSpPr>
          <p:spPr>
            <a:xfrm rot="1057200">
              <a:off x="3882600" y="1898640"/>
              <a:ext cx="744480" cy="744480"/>
            </a:xfrm>
            <a:custGeom>
              <a:avLst/>
              <a:gdLst>
                <a:gd name="textAreaLeft" fmla="*/ 0 w 744480"/>
                <a:gd name="textAreaRight" fmla="*/ 746280 w 744480"/>
                <a:gd name="textAreaTop" fmla="*/ 0 h 744480"/>
                <a:gd name="textAreaBottom" fmla="*/ 746280 h 744480"/>
              </a:gdLst>
              <a:ahLst/>
              <a:cxnLst/>
              <a:rect l="textAreaLeft" t="textAreaTop" r="textAreaRight" b="textAreaBottom"/>
              <a:pathLst>
                <a:path w="17732" h="17733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102;p 1"/>
            <p:cNvSpPr/>
            <p:nvPr/>
          </p:nvSpPr>
          <p:spPr>
            <a:xfrm rot="1057200">
              <a:off x="3859560" y="2383920"/>
              <a:ext cx="121680" cy="121680"/>
            </a:xfrm>
            <a:custGeom>
              <a:avLst/>
              <a:gdLst>
                <a:gd name="textAreaLeft" fmla="*/ 0 w 121680"/>
                <a:gd name="textAreaRight" fmla="*/ 123480 w 121680"/>
                <a:gd name="textAreaTop" fmla="*/ 0 h 121680"/>
                <a:gd name="textAreaBottom" fmla="*/ 123480 h 121680"/>
              </a:gdLst>
              <a:ahLst/>
              <a:cxnLst/>
              <a:rect l="textAreaLeft" t="textAreaTop" r="textAreaRight" b="textAreaBottom"/>
              <a:pathLst>
                <a:path w="2932" h="2932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61560" bIns="6156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103;p 1"/>
            <p:cNvSpPr/>
            <p:nvPr/>
          </p:nvSpPr>
          <p:spPr>
            <a:xfrm rot="1057200">
              <a:off x="3936600" y="2475360"/>
              <a:ext cx="77400" cy="77400"/>
            </a:xfrm>
            <a:custGeom>
              <a:avLst/>
              <a:gdLst>
                <a:gd name="textAreaLeft" fmla="*/ 0 w 77400"/>
                <a:gd name="textAreaRight" fmla="*/ 79200 w 77400"/>
                <a:gd name="textAreaTop" fmla="*/ 0 h 77400"/>
                <a:gd name="textAreaBottom" fmla="*/ 79200 h 77400"/>
              </a:gdLst>
              <a:ahLst/>
              <a:cxnLst/>
              <a:rect l="textAreaLeft" t="textAreaTop" r="textAreaRight" b="textAreaBottom"/>
              <a:pathLst>
                <a:path w="1881" h="1881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104;p 1"/>
            <p:cNvSpPr/>
            <p:nvPr/>
          </p:nvSpPr>
          <p:spPr>
            <a:xfrm rot="1057200">
              <a:off x="3856320" y="2320560"/>
              <a:ext cx="77400" cy="77400"/>
            </a:xfrm>
            <a:custGeom>
              <a:avLst/>
              <a:gdLst>
                <a:gd name="textAreaLeft" fmla="*/ 0 w 77400"/>
                <a:gd name="textAreaRight" fmla="*/ 79200 w 77400"/>
                <a:gd name="textAreaTop" fmla="*/ 0 h 77400"/>
                <a:gd name="textAreaBottom" fmla="*/ 79200 h 77400"/>
              </a:gdLst>
              <a:ahLst/>
              <a:cxnLst/>
              <a:rect l="textAreaLeft" t="textAreaTop" r="textAreaRight" b="textAreaBottom"/>
              <a:pathLst>
                <a:path w="1882" h="1882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39600" bIns="396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9" name="Google Shape;105;p 1"/>
          <p:cNvSpPr/>
          <p:nvPr/>
        </p:nvSpPr>
        <p:spPr>
          <a:xfrm rot="2466600">
            <a:off x="3966480" y="1230120"/>
            <a:ext cx="364320" cy="347760"/>
          </a:xfrm>
          <a:custGeom>
            <a:avLst/>
            <a:gdLst>
              <a:gd name="textAreaLeft" fmla="*/ 0 w 364320"/>
              <a:gd name="textAreaRight" fmla="*/ 366120 w 364320"/>
              <a:gd name="textAreaTop" fmla="*/ 0 h 347760"/>
              <a:gd name="textAreaBottom" fmla="*/ 349560 h 34776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Google Shape;106;p 1"/>
          <p:cNvSpPr/>
          <p:nvPr/>
        </p:nvSpPr>
        <p:spPr>
          <a:xfrm rot="19990800">
            <a:off x="4500720" y="1450800"/>
            <a:ext cx="261720" cy="249840"/>
          </a:xfrm>
          <a:custGeom>
            <a:avLst/>
            <a:gdLst>
              <a:gd name="textAreaLeft" fmla="*/ 0 w 261720"/>
              <a:gd name="textAreaRight" fmla="*/ 263520 w 261720"/>
              <a:gd name="textAreaTop" fmla="*/ 0 h 249840"/>
              <a:gd name="textAreaBottom" fmla="*/ 251640 h 2498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Google Shape;107;p 1"/>
          <p:cNvSpPr/>
          <p:nvPr/>
        </p:nvSpPr>
        <p:spPr>
          <a:xfrm rot="2926200">
            <a:off x="5901840" y="2037960"/>
            <a:ext cx="195480" cy="186840"/>
          </a:xfrm>
          <a:custGeom>
            <a:avLst/>
            <a:gdLst>
              <a:gd name="textAreaLeft" fmla="*/ 0 w 195480"/>
              <a:gd name="textAreaRight" fmla="*/ 197280 w 195480"/>
              <a:gd name="textAreaTop" fmla="*/ 0 h 186840"/>
              <a:gd name="textAreaBottom" fmla="*/ 188640 h 18684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Google Shape;108;p 1"/>
          <p:cNvSpPr/>
          <p:nvPr/>
        </p:nvSpPr>
        <p:spPr>
          <a:xfrm rot="19990800">
            <a:off x="5277960" y="387720"/>
            <a:ext cx="176040" cy="168120"/>
          </a:xfrm>
          <a:custGeom>
            <a:avLst/>
            <a:gdLst>
              <a:gd name="textAreaLeft" fmla="*/ 0 w 176040"/>
              <a:gd name="textAreaRight" fmla="*/ 177840 w 176040"/>
              <a:gd name="textAreaTop" fmla="*/ 0 h 168120"/>
              <a:gd name="textAreaBottom" fmla="*/ 169920 h 168120"/>
            </a:gdLst>
            <a:ahLst/>
            <a:cxnLst/>
            <a:rect l="textAreaLeft" t="textAreaTop" r="textAreaRight" b="textAreaBottom"/>
            <a:pathLst>
              <a:path w="15144" h="1446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84960" bIns="8496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" name="Google Shape;109;p 1"/>
          <p:cNvGrpSpPr/>
          <p:nvPr/>
        </p:nvGrpSpPr>
        <p:grpSpPr>
          <a:xfrm>
            <a:off x="5864400" y="1233360"/>
            <a:ext cx="2712960" cy="3651840"/>
            <a:chOff x="5864400" y="1233360"/>
            <a:chExt cx="2712960" cy="3651840"/>
          </a:xfrm>
        </p:grpSpPr>
        <p:pic>
          <p:nvPicPr>
            <p:cNvPr id="94" name="Google Shape;110;p 1" descr=""/>
            <p:cNvPicPr/>
            <p:nvPr/>
          </p:nvPicPr>
          <p:blipFill>
            <a:blip r:embed="rId1"/>
            <a:stretch/>
          </p:blipFill>
          <p:spPr>
            <a:xfrm>
              <a:off x="5864400" y="1233360"/>
              <a:ext cx="2712960" cy="365184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95" name="Google Shape;111;p 1" descr=""/>
            <p:cNvPicPr/>
            <p:nvPr/>
          </p:nvPicPr>
          <p:blipFill>
            <a:blip r:embed="rId2"/>
            <a:stretch/>
          </p:blipFill>
          <p:spPr>
            <a:xfrm>
              <a:off x="7079400" y="1793880"/>
              <a:ext cx="242640" cy="23760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855360" y="228600"/>
            <a:ext cx="3409920" cy="19998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8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Review of Last Week</a:t>
            </a:r>
            <a:endParaRPr b="0" lang="en-US" sz="4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914400" y="2743200"/>
            <a:ext cx="3409920" cy="91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Integer vs. Float Division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Expressions vs. Statements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What is a variable?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How do we use variables?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type() function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int() function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float() function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Let’s review the homework!</a:t>
            </a: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10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F43AEA14-7BEC-4773-B728-3F37093CBF0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subTitle"/>
          </p:nvPr>
        </p:nvSpPr>
        <p:spPr>
          <a:xfrm>
            <a:off x="855360" y="1950120"/>
            <a:ext cx="7431480" cy="37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15000"/>
              </a:lnSpc>
              <a:spcAft>
                <a:spcPts val="799"/>
              </a:spcAft>
              <a:tabLst>
                <a:tab algn="l" pos="0"/>
              </a:tabLst>
            </a:pPr>
            <a:r>
              <a:rPr b="0" lang="en" sz="2000" strike="noStrike" u="none">
                <a:solidFill>
                  <a:schemeClr val="accent1"/>
                </a:solidFill>
                <a:effectLst/>
                <a:uFillTx/>
                <a:latin typeface="IBM Plex Sans Condensed"/>
                <a:ea typeface="IBM Plex Sans Condensed"/>
              </a:rPr>
              <a:t>Let’s look at Variables a little closer!</a:t>
            </a:r>
            <a:endParaRPr b="0" lang="en-US" sz="2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ldNum" idx="11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7253085-1811-47F1-B8DC-6D2B104E584C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01" name="Google Shape;157;p18"/>
          <p:cNvGrpSpPr/>
          <p:nvPr/>
        </p:nvGrpSpPr>
        <p:grpSpPr>
          <a:xfrm>
            <a:off x="2850840" y="2413440"/>
            <a:ext cx="3440880" cy="2688120"/>
            <a:chOff x="2850840" y="2413440"/>
            <a:chExt cx="3440880" cy="2688120"/>
          </a:xfrm>
        </p:grpSpPr>
        <p:pic>
          <p:nvPicPr>
            <p:cNvPr id="102" name="Google Shape;158;p18" descr=""/>
            <p:cNvPicPr/>
            <p:nvPr/>
          </p:nvPicPr>
          <p:blipFill>
            <a:blip r:embed="rId1"/>
            <a:srcRect l="0" t="0" r="0" b="41908"/>
            <a:stretch/>
          </p:blipFill>
          <p:spPr>
            <a:xfrm>
              <a:off x="2850840" y="2413440"/>
              <a:ext cx="3440880" cy="26881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3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4391280" y="3124080"/>
              <a:ext cx="308160" cy="30204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Using variables in python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819000" y="1238760"/>
            <a:ext cx="4973760" cy="30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15000"/>
              </a:lnSpc>
              <a:spcAft>
                <a:spcPts val="799"/>
              </a:spcAft>
              <a:buNone/>
              <a:tabLst>
                <a:tab algn="l" pos="0"/>
              </a:tabLst>
            </a:pPr>
            <a:r>
              <a:rPr b="0" lang="en" sz="24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Assignment operator (=) is used to assign a value to a variable.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2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3D826623-CEA9-466A-958F-92D5160CE89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07" name="Google Shape;260;p28"/>
          <p:cNvGrpSpPr/>
          <p:nvPr/>
        </p:nvGrpSpPr>
        <p:grpSpPr>
          <a:xfrm>
            <a:off x="5864400" y="1238760"/>
            <a:ext cx="2838600" cy="3643200"/>
            <a:chOff x="5864400" y="1238760"/>
            <a:chExt cx="2838600" cy="3643200"/>
          </a:xfrm>
        </p:grpSpPr>
        <p:pic>
          <p:nvPicPr>
            <p:cNvPr id="108" name="Google Shape;261;p28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600" cy="364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09" name="Google Shape;262;p28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120" cy="16884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10" name="Google Shape;263;p28" descr=""/>
          <p:cNvPicPr/>
          <p:nvPr/>
        </p:nvPicPr>
        <p:blipFill>
          <a:blip r:embed="rId3"/>
          <a:stretch/>
        </p:blipFill>
        <p:spPr>
          <a:xfrm>
            <a:off x="6971400" y="2394000"/>
            <a:ext cx="379080" cy="4568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Google Shape;264;p28" descr=""/>
          <p:cNvPicPr/>
          <p:nvPr/>
        </p:nvPicPr>
        <p:blipFill>
          <a:blip r:embed="rId4"/>
          <a:stretch/>
        </p:blipFill>
        <p:spPr>
          <a:xfrm>
            <a:off x="779040" y="2115720"/>
            <a:ext cx="2444760" cy="1957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Google Shape;265;p28" descr=""/>
          <p:cNvPicPr/>
          <p:nvPr/>
        </p:nvPicPr>
        <p:blipFill>
          <a:blip r:embed="rId5"/>
          <a:stretch/>
        </p:blipFill>
        <p:spPr>
          <a:xfrm>
            <a:off x="3551400" y="2115720"/>
            <a:ext cx="1851480" cy="1957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9;p15" descr=""/>
          <p:cNvPicPr/>
          <p:nvPr/>
        </p:nvPicPr>
        <p:blipFill>
          <a:blip r:embed="rId1"/>
          <a:stretch/>
        </p:blipFill>
        <p:spPr>
          <a:xfrm>
            <a:off x="6755400" y="1155960"/>
            <a:ext cx="819000" cy="735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4" name="Google Shape;120;p 1" descr=""/>
          <p:cNvPicPr/>
          <p:nvPr/>
        </p:nvPicPr>
        <p:blipFill>
          <a:blip r:embed="rId2"/>
          <a:stretch/>
        </p:blipFill>
        <p:spPr>
          <a:xfrm>
            <a:off x="5910120" y="1129320"/>
            <a:ext cx="2903040" cy="3703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Recall Variables!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779040" y="1353960"/>
            <a:ext cx="4802040" cy="341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A Python </a:t>
            </a:r>
            <a:r>
              <a:rPr b="1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variable</a:t>
            </a:r>
            <a:r>
              <a:rPr b="0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 is a name that equals to a value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For example: A = 10 or B = “Hello”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Variables cannot begin with a number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Variables are lower-case only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15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Variables can be both letters and numbers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>
              <a:lnSpc>
                <a:spcPct val="115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" sz="1300" strike="noStrike" u="none">
                <a:solidFill>
                  <a:schemeClr val="dk1"/>
                </a:solidFill>
                <a:effectLst/>
                <a:uFillTx/>
                <a:latin typeface="Bahnschrift"/>
                <a:ea typeface="IBM Plex Sans Condensed"/>
              </a:rPr>
              <a:t>For Example: n1 = 10 or fruit_1 = “Apple”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0">
              <a:lnSpc>
                <a:spcPct val="115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sldNum" idx="13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8A0F79F2-3AEA-4A51-8AA6-5662489B5318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18" name="Google Shape;124;p 1"/>
          <p:cNvGrpSpPr/>
          <p:nvPr/>
        </p:nvGrpSpPr>
        <p:grpSpPr>
          <a:xfrm>
            <a:off x="6986520" y="1317240"/>
            <a:ext cx="356760" cy="296280"/>
            <a:chOff x="6986520" y="1317240"/>
            <a:chExt cx="356760" cy="296280"/>
          </a:xfrm>
        </p:grpSpPr>
        <p:sp>
          <p:nvSpPr>
            <p:cNvPr id="119" name="Google Shape;125;p 1"/>
            <p:cNvSpPr/>
            <p:nvPr/>
          </p:nvSpPr>
          <p:spPr>
            <a:xfrm>
              <a:off x="6986520" y="1570320"/>
              <a:ext cx="172440" cy="43200"/>
            </a:xfrm>
            <a:custGeom>
              <a:avLst/>
              <a:gdLst>
                <a:gd name="textAreaLeft" fmla="*/ 0 w 172440"/>
                <a:gd name="textAreaRight" fmla="*/ 174240 w 172440"/>
                <a:gd name="textAreaTop" fmla="*/ 0 h 43200"/>
                <a:gd name="textAreaBottom" fmla="*/ 45000 h 4320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26;p 1"/>
            <p:cNvSpPr/>
            <p:nvPr/>
          </p:nvSpPr>
          <p:spPr>
            <a:xfrm>
              <a:off x="7170840" y="1570320"/>
              <a:ext cx="172440" cy="43200"/>
            </a:xfrm>
            <a:custGeom>
              <a:avLst/>
              <a:gdLst>
                <a:gd name="textAreaLeft" fmla="*/ 0 w 172440"/>
                <a:gd name="textAreaRight" fmla="*/ 174240 w 172440"/>
                <a:gd name="textAreaTop" fmla="*/ 0 h 43200"/>
                <a:gd name="textAreaBottom" fmla="*/ 45000 h 43200"/>
              </a:gdLst>
              <a:ahLst/>
              <a:cxnLst/>
              <a:rect l="textAreaLeft" t="textAreaTop" r="textAreaRight" b="textAreaBottom"/>
              <a:pathLst>
                <a:path w="8329" h="215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2320" bIns="2232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27;p 1"/>
            <p:cNvSpPr/>
            <p:nvPr/>
          </p:nvSpPr>
          <p:spPr>
            <a:xfrm>
              <a:off x="6986520" y="1317240"/>
              <a:ext cx="172440" cy="275760"/>
            </a:xfrm>
            <a:custGeom>
              <a:avLst/>
              <a:gdLst>
                <a:gd name="textAreaLeft" fmla="*/ 0 w 172440"/>
                <a:gd name="textAreaRight" fmla="*/ 174240 w 172440"/>
                <a:gd name="textAreaTop" fmla="*/ 0 h 275760"/>
                <a:gd name="textAreaBottom" fmla="*/ 277560 h 2757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28;p 1"/>
            <p:cNvSpPr/>
            <p:nvPr/>
          </p:nvSpPr>
          <p:spPr>
            <a:xfrm>
              <a:off x="7170840" y="1317240"/>
              <a:ext cx="172440" cy="275760"/>
            </a:xfrm>
            <a:custGeom>
              <a:avLst/>
              <a:gdLst>
                <a:gd name="textAreaLeft" fmla="*/ 0 w 172440"/>
                <a:gd name="textAreaRight" fmla="*/ 174240 w 172440"/>
                <a:gd name="textAreaTop" fmla="*/ 0 h 275760"/>
                <a:gd name="textAreaBottom" fmla="*/ 277560 h 275760"/>
              </a:gdLst>
              <a:ahLst/>
              <a:cxnLst/>
              <a:rect l="textAreaLeft" t="textAreaTop" r="textAreaRight" b="textAreaBottom"/>
              <a:pathLst>
                <a:path w="8329" h="13287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gradFill rotWithShape="0">
              <a:gsLst>
                <a:gs pos="0">
                  <a:srgbClr val="1e263a"/>
                </a:gs>
                <a:gs pos="42000">
                  <a:srgbClr val="1e263a"/>
                </a:gs>
                <a:gs pos="100000">
                  <a:srgbClr val="44506e"/>
                </a:gs>
              </a:gsLst>
              <a:lin ang="2700000"/>
            </a:gra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33;p16" descr=""/>
          <p:cNvPicPr/>
          <p:nvPr/>
        </p:nvPicPr>
        <p:blipFill>
          <a:blip r:embed="rId1"/>
          <a:stretch/>
        </p:blipFill>
        <p:spPr>
          <a:xfrm>
            <a:off x="6240960" y="347760"/>
            <a:ext cx="1494720" cy="1342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Google Shape;134;p16" descr=""/>
          <p:cNvPicPr/>
          <p:nvPr/>
        </p:nvPicPr>
        <p:blipFill>
          <a:blip r:embed="rId2"/>
          <a:stretch/>
        </p:blipFill>
        <p:spPr>
          <a:xfrm>
            <a:off x="6048360" y="1156680"/>
            <a:ext cx="2805120" cy="3744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5" name="Google Shape;136;p16" descr=""/>
          <p:cNvPicPr/>
          <p:nvPr/>
        </p:nvPicPr>
        <p:blipFill>
          <a:blip r:embed="rId3"/>
          <a:stretch/>
        </p:blipFill>
        <p:spPr>
          <a:xfrm>
            <a:off x="6629400" y="556920"/>
            <a:ext cx="717840" cy="717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sldNum" idx="14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103BAB70-FB52-407C-B2CD-001BEC3F5C65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PlaceHolder 7"/>
          <p:cNvSpPr/>
          <p:nvPr/>
        </p:nvSpPr>
        <p:spPr>
          <a:xfrm>
            <a:off x="779040" y="7563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blurRad="42840" dir="5400000" dist="9360" rotWithShape="0">
              <a:srgbClr val="1e263a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0" lang="en" sz="26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Knowledge Check!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PlaceHolder 8"/>
          <p:cNvSpPr/>
          <p:nvPr/>
        </p:nvSpPr>
        <p:spPr>
          <a:xfrm>
            <a:off x="685800" y="1362240"/>
            <a:ext cx="5485680" cy="341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variable that contains your name as a string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Create a variable that contains your age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Print out a sentence that tells you your name and then tells you your age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17520">
              <a:lnSpc>
                <a:spcPct val="115000"/>
              </a:lnSpc>
              <a:buClr>
                <a:srgbClr val="1e263a"/>
              </a:buClr>
              <a:buFont typeface="IBM Plex Sans Condensed"/>
              <a:buAutoNum type="arabicPeriod"/>
            </a:pPr>
            <a:r>
              <a:rPr b="1" lang="en" sz="1600" strike="noStrike" u="none">
                <a:solidFill>
                  <a:schemeClr val="dk1"/>
                </a:solidFill>
                <a:effectLst/>
                <a:uFillTx/>
                <a:latin typeface="IBM Plex Sans Condensed"/>
                <a:ea typeface="IBM Plex Sans Condensed"/>
              </a:rPr>
              <a:t>Can we comebine these variables together in one print statement?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4"/>
          <a:stretch/>
        </p:blipFill>
        <p:spPr>
          <a:xfrm>
            <a:off x="932760" y="3429000"/>
            <a:ext cx="4781880" cy="1029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779040" y="759960"/>
            <a:ext cx="7591680" cy="39456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34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Input Function</a:t>
            </a:r>
            <a:endParaRPr b="0" lang="en-US" sz="3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779040" y="1277640"/>
            <a:ext cx="4973760" cy="3032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Input()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This function allows us to take input from a user and store it in a variable!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Syntax: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200" strike="noStrike" u="none">
                <a:solidFill>
                  <a:schemeClr val="dk1"/>
                </a:solidFill>
                <a:effectLst/>
                <a:uFillTx/>
                <a:latin typeface="Calibri"/>
                <a:ea typeface="IBM Plex Sans Condensed"/>
              </a:rPr>
              <a:t>input_variable = input(argument 1)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86400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sldNum" idx="15"/>
          </p:nvPr>
        </p:nvSpPr>
        <p:spPr>
          <a:xfrm>
            <a:off x="8404200" y="4642920"/>
            <a:ext cx="546840" cy="315000"/>
          </a:xfrm>
          <a:prstGeom prst="rect">
            <a:avLst/>
          </a:prstGeom>
          <a:noFill/>
          <a:ln w="0">
            <a:noFill/>
          </a:ln>
          <a:effectLst>
            <a:outerShdw dist="9360" dir="5400000" blurRad="42840" rotWithShape="0">
              <a:srgbClr val="1e263a">
                <a:alpha val="30000"/>
              </a:srgbClr>
            </a:outerShdw>
          </a:effectLst>
        </p:spPr>
        <p:txBody>
          <a:bodyPr lIns="0" rIns="0" tIns="0" bIns="0" anchor="b">
            <a:noAutofit/>
          </a:bodyPr>
          <a:lstStyle>
            <a:lvl1pPr indent="0" algn="r">
              <a:lnSpc>
                <a:spcPct val="90000"/>
              </a:lnSpc>
              <a:buNone/>
              <a:tabLst>
                <a:tab algn="l" pos="0"/>
              </a:tabLst>
              <a:def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defRPr>
            </a:lvl1pPr>
          </a:lstStyle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fld id="{A2F8ED16-C683-40B0-933F-ACB95577FCFB}" type="slidenum">
              <a:rPr b="0" lang="en" sz="1800" strike="noStrike" u="none">
                <a:solidFill>
                  <a:schemeClr val="lt1"/>
                </a:solidFill>
                <a:effectLst/>
                <a:uFillTx/>
                <a:latin typeface="Bebas Neue"/>
                <a:ea typeface="Bebas Neue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grpSp>
        <p:nvGrpSpPr>
          <p:cNvPr id="133" name="Google Shape;146;p17"/>
          <p:cNvGrpSpPr/>
          <p:nvPr/>
        </p:nvGrpSpPr>
        <p:grpSpPr>
          <a:xfrm>
            <a:off x="5864400" y="1238760"/>
            <a:ext cx="2838600" cy="3643200"/>
            <a:chOff x="5864400" y="1238760"/>
            <a:chExt cx="2838600" cy="3643200"/>
          </a:xfrm>
        </p:grpSpPr>
        <p:pic>
          <p:nvPicPr>
            <p:cNvPr id="134" name="Google Shape;147;p17" descr=""/>
            <p:cNvPicPr/>
            <p:nvPr/>
          </p:nvPicPr>
          <p:blipFill>
            <a:blip r:embed="rId1"/>
            <a:stretch/>
          </p:blipFill>
          <p:spPr>
            <a:xfrm>
              <a:off x="5864400" y="1238760"/>
              <a:ext cx="2838600" cy="364320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35" name="Google Shape;148;p17" descr=""/>
            <p:cNvPicPr/>
            <p:nvPr/>
          </p:nvPicPr>
          <p:blipFill>
            <a:blip r:embed="rId2"/>
            <a:stretch/>
          </p:blipFill>
          <p:spPr>
            <a:xfrm>
              <a:off x="7087320" y="1833480"/>
              <a:ext cx="240120" cy="168840"/>
            </a:xfrm>
            <a:prstGeom prst="rect">
              <a:avLst/>
            </a:prstGeom>
            <a:noFill/>
            <a:ln w="0">
              <a:noFill/>
            </a:ln>
          </p:spPr>
        </p:pic>
      </p:grpSp>
      <p:pic>
        <p:nvPicPr>
          <p:cNvPr id="136" name="Google Shape;149;p17" descr=""/>
          <p:cNvPicPr/>
          <p:nvPr/>
        </p:nvPicPr>
        <p:blipFill>
          <a:blip r:embed="rId3"/>
          <a:stretch/>
        </p:blipFill>
        <p:spPr>
          <a:xfrm>
            <a:off x="6172200" y="2540880"/>
            <a:ext cx="546840" cy="658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lavius template">
  <a:themeElements>
    <a:clrScheme name="Custom 347">
      <a:dk1>
        <a:srgbClr val="1e263a"/>
      </a:dk1>
      <a:lt1>
        <a:srgbClr val="ffffff"/>
      </a:lt1>
      <a:dk2>
        <a:srgbClr val="989ca7"/>
      </a:dk2>
      <a:lt2>
        <a:srgbClr val="eaeef0"/>
      </a:lt2>
      <a:accent1>
        <a:srgbClr val="6db9e4"/>
      </a:accent1>
      <a:accent2>
        <a:srgbClr val="9ece46"/>
      </a:accent2>
      <a:accent3>
        <a:srgbClr val="eccb49"/>
      </a:accent3>
      <a:accent4>
        <a:srgbClr val="f5a73b"/>
      </a:accent4>
      <a:accent5>
        <a:srgbClr val="f36846"/>
      </a:accent5>
      <a:accent6>
        <a:srgbClr val="dd73c3"/>
      </a:accent6>
      <a:hlink>
        <a:srgbClr val="293d6f"/>
      </a:hlink>
      <a:folHlink>
        <a:srgbClr val="6611cc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2025-07-20T15:50:56Z</dcterms:modified>
  <cp:revision>20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