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23227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30080" y="1353960"/>
            <a:ext cx="23227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1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72C10BF-F530-49A3-9219-0A20E380A19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36846"/>
            </a:gs>
            <a:gs pos="42000">
              <a:srgbClr val="f36846"/>
            </a:gs>
            <a:gs pos="100000">
              <a:srgbClr val="ff9f4d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3400" cy="30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8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BAFD697-ECE6-4C86-9575-F83336FEC4D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18763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2854800" y="1353960"/>
            <a:ext cx="18763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930560" y="1353960"/>
            <a:ext cx="18763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2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206EA49-C8D1-43F5-A3C0-61D64852625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3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FE8A58A-D31C-4EB4-B8E6-4C324138FF7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1120" cy="3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4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F8FC192-FB1C-4097-BBFB-5F4F4B755BF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1120" cy="31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5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1BEA651-C87F-47D0-AB45-0D213CA00B6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1e263a"/>
            </a:gs>
            <a:gs pos="42000">
              <a:srgbClr val="1e263a"/>
            </a:gs>
            <a:gs pos="100000">
              <a:srgbClr val="44506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ldNum" idx="6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818897A-2C17-4754-A045-6A4582B2B90B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79040" y="1137240"/>
            <a:ext cx="4957560" cy="28666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79040" y="1517400"/>
            <a:ext cx="4958280" cy="16261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5;p4"/>
          <p:cNvSpPr/>
          <p:nvPr/>
        </p:nvSpPr>
        <p:spPr>
          <a:xfrm>
            <a:off x="781920" y="768240"/>
            <a:ext cx="6650280" cy="3620880"/>
          </a:xfrm>
          <a:custGeom>
            <a:avLst/>
            <a:gdLst>
              <a:gd name="textAreaLeft" fmla="*/ 0 w 6650280"/>
              <a:gd name="textAreaRight" fmla="*/ 6652440 w 6650280"/>
              <a:gd name="textAreaTop" fmla="*/ 0 h 3620880"/>
              <a:gd name="textAreaBottom" fmla="*/ 3623040 h 3620880"/>
            </a:gdLst>
            <a:ahLst/>
            <a:cxnLst/>
            <a:rect l="textAreaLeft" t="textAreaTop" r="textAreaRight" b="textAreaBottom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eaeef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body"/>
          </p:nvPr>
        </p:nvSpPr>
        <p:spPr>
          <a:xfrm>
            <a:off x="1286640" y="1250280"/>
            <a:ext cx="4842720" cy="26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7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D3B8F6F-50C2-4F1C-9A9E-0F5F023B2AB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github.com/Asfandyar-Khan/PythonPlayground/blob/main/index.md" TargetMode="External"/><Relationship Id="rId4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79040" y="1047600"/>
            <a:ext cx="4957560" cy="319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Python Playground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" name="Google Shape;46;p11" descr=""/>
          <p:cNvPicPr/>
          <p:nvPr/>
        </p:nvPicPr>
        <p:blipFill>
          <a:blip r:embed="rId1"/>
          <a:stretch/>
        </p:blipFill>
        <p:spPr>
          <a:xfrm>
            <a:off x="5611320" y="847800"/>
            <a:ext cx="3160440" cy="403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oogle Shape;47;p11" descr=""/>
          <p:cNvPicPr/>
          <p:nvPr/>
        </p:nvPicPr>
        <p:blipFill>
          <a:blip r:embed="rId2"/>
          <a:stretch/>
        </p:blipFill>
        <p:spPr>
          <a:xfrm>
            <a:off x="5232960" y="119160"/>
            <a:ext cx="765360" cy="765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3400" cy="30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 function is a set of statements that run when the function is called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Python has many built in functions!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print(), type(), int(), float(), str(), round()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Char char="▪"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What if we want to build our own functions?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lnSpc>
                <a:spcPct val="115000"/>
              </a:lnSpc>
              <a:spcBef>
                <a:spcPts val="1134"/>
              </a:spcBef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7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6CB7E7C-CDB2-4CCD-94F2-A7243E44D71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6" name="Google Shape;146;p 1"/>
          <p:cNvGrpSpPr/>
          <p:nvPr/>
        </p:nvGrpSpPr>
        <p:grpSpPr>
          <a:xfrm>
            <a:off x="5864400" y="1238760"/>
            <a:ext cx="2838240" cy="3642840"/>
            <a:chOff x="5864400" y="1238760"/>
            <a:chExt cx="2838240" cy="3642840"/>
          </a:xfrm>
        </p:grpSpPr>
        <p:pic>
          <p:nvPicPr>
            <p:cNvPr id="137" name="Google Shape;147;p 1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240" cy="3642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8" name="Google Shape;148;p 1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760" cy="1684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39" name="Google Shape;149;p 1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480" cy="65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18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EF862FF0-97D1-4B83-8551-F80A2068420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42" name="Google Shape;146;p 3"/>
          <p:cNvGrpSpPr/>
          <p:nvPr/>
        </p:nvGrpSpPr>
        <p:grpSpPr>
          <a:xfrm>
            <a:off x="5864400" y="1238760"/>
            <a:ext cx="2838240" cy="3642840"/>
            <a:chOff x="5864400" y="1238760"/>
            <a:chExt cx="2838240" cy="3642840"/>
          </a:xfrm>
        </p:grpSpPr>
        <p:pic>
          <p:nvPicPr>
            <p:cNvPr id="143" name="Google Shape;147;p 3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240" cy="3642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4" name="Google Shape;148;p 3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760" cy="1684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45" name="Google Shape;149;p 3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480" cy="65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457200" y="1600200"/>
            <a:ext cx="5551200" cy="2513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Function Example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9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6DA6752-9D6E-4B4D-9816-E500B817370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49" name="Google Shape;146;p 5"/>
          <p:cNvGrpSpPr/>
          <p:nvPr/>
        </p:nvGrpSpPr>
        <p:grpSpPr>
          <a:xfrm>
            <a:off x="5864400" y="1238760"/>
            <a:ext cx="2838240" cy="3642840"/>
            <a:chOff x="5864400" y="1238760"/>
            <a:chExt cx="2838240" cy="3642840"/>
          </a:xfrm>
        </p:grpSpPr>
        <p:pic>
          <p:nvPicPr>
            <p:cNvPr id="150" name="Google Shape;147;p 5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240" cy="3642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1" name="Google Shape;148;p 5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760" cy="1684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52" name="Google Shape;149;p 5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480" cy="65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4"/>
          <p:cNvSpPr txBox="1"/>
          <p:nvPr/>
        </p:nvSpPr>
        <p:spPr>
          <a:xfrm>
            <a:off x="380880" y="137196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Write a function that outputs a few of the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introductory sentences we covered in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past classes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def 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favourite_sentences()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print(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“My name is Bob”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print(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“My age is 10”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Does anyone want to guess what this function will do?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defTabSz="914400"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Function Example 2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20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D902A92-A066-4950-A444-B2F1983E226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12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6" name="Google Shape;146;p 6"/>
          <p:cNvGrpSpPr/>
          <p:nvPr/>
        </p:nvGrpSpPr>
        <p:grpSpPr>
          <a:xfrm>
            <a:off x="5864400" y="1238760"/>
            <a:ext cx="2838240" cy="3642840"/>
            <a:chOff x="5864400" y="1238760"/>
            <a:chExt cx="2838240" cy="3642840"/>
          </a:xfrm>
        </p:grpSpPr>
        <p:pic>
          <p:nvPicPr>
            <p:cNvPr id="157" name="Google Shape;147;p 6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240" cy="3642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8" name="Google Shape;148;p 6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760" cy="1684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59" name="Google Shape;149;p 6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480" cy="65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PlaceHolder 16"/>
          <p:cNvSpPr txBox="1"/>
          <p:nvPr/>
        </p:nvSpPr>
        <p:spPr>
          <a:xfrm>
            <a:off x="380880" y="1371960"/>
            <a:ext cx="8380080" cy="502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def print_twice(string):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print(string)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print(string) 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Notice how string is now added as a parameter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 does this function work?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will happen if you call this function?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Can this function be called without any input?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19;p 1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8640" cy="735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2" name="Google Shape;120;p 2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2680" cy="370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168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A for loop iterates over a sequence – such as a string, list, or tuple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Allows you to run a block of code </a:t>
            </a:r>
            <a:r>
              <a:rPr b="0" i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repeatedly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This occurs once for each item in the sequence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Syntax: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for item in iterable: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# Code to be executed for each item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21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0772FC9-59DC-4651-A516-848FC21FFC1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66" name="Google Shape;124;p 2"/>
          <p:cNvGrpSpPr/>
          <p:nvPr/>
        </p:nvGrpSpPr>
        <p:grpSpPr>
          <a:xfrm>
            <a:off x="6986520" y="1317240"/>
            <a:ext cx="356400" cy="295920"/>
            <a:chOff x="6986520" y="1317240"/>
            <a:chExt cx="356400" cy="295920"/>
          </a:xfrm>
        </p:grpSpPr>
        <p:sp>
          <p:nvSpPr>
            <p:cNvPr id="167" name="Google Shape;125;p 2"/>
            <p:cNvSpPr/>
            <p:nvPr/>
          </p:nvSpPr>
          <p:spPr>
            <a:xfrm>
              <a:off x="6986520" y="1570320"/>
              <a:ext cx="172080" cy="42840"/>
            </a:xfrm>
            <a:custGeom>
              <a:avLst/>
              <a:gdLst>
                <a:gd name="textAreaLeft" fmla="*/ 0 w 172080"/>
                <a:gd name="textAreaRight" fmla="*/ 174240 w 17208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26;p 2"/>
            <p:cNvSpPr/>
            <p:nvPr/>
          </p:nvSpPr>
          <p:spPr>
            <a:xfrm>
              <a:off x="7170840" y="1570320"/>
              <a:ext cx="172080" cy="42840"/>
            </a:xfrm>
            <a:custGeom>
              <a:avLst/>
              <a:gdLst>
                <a:gd name="textAreaLeft" fmla="*/ 0 w 172080"/>
                <a:gd name="textAreaRight" fmla="*/ 174240 w 17208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27;p 2"/>
            <p:cNvSpPr/>
            <p:nvPr/>
          </p:nvSpPr>
          <p:spPr>
            <a:xfrm>
              <a:off x="6986520" y="1317240"/>
              <a:ext cx="172080" cy="275400"/>
            </a:xfrm>
            <a:custGeom>
              <a:avLst/>
              <a:gdLst>
                <a:gd name="textAreaLeft" fmla="*/ 0 w 172080"/>
                <a:gd name="textAreaRight" fmla="*/ 174240 w 172080"/>
                <a:gd name="textAreaTop" fmla="*/ 0 h 275400"/>
                <a:gd name="textAreaBottom" fmla="*/ 277560 h 27540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28;p 2"/>
            <p:cNvSpPr/>
            <p:nvPr/>
          </p:nvSpPr>
          <p:spPr>
            <a:xfrm>
              <a:off x="7170840" y="1317240"/>
              <a:ext cx="172080" cy="275400"/>
            </a:xfrm>
            <a:custGeom>
              <a:avLst/>
              <a:gdLst>
                <a:gd name="textAreaLeft" fmla="*/ 0 w 172080"/>
                <a:gd name="textAreaRight" fmla="*/ 174240 w 172080"/>
                <a:gd name="textAreaTop" fmla="*/ 0 h 275400"/>
                <a:gd name="textAreaBottom" fmla="*/ 277560 h 27540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Num" idx="22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FBC0B6B-CBB5-493F-8E90-1B7DD35CD5E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2" name="Google Shape;350;p 1" descr=""/>
          <p:cNvPicPr/>
          <p:nvPr/>
        </p:nvPicPr>
        <p:blipFill>
          <a:blip r:embed="rId1"/>
          <a:srcRect l="0" t="0" r="7619" b="0"/>
          <a:stretch/>
        </p:blipFill>
        <p:spPr>
          <a:xfrm>
            <a:off x="6550920" y="1156680"/>
            <a:ext cx="2590920" cy="374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3" name="Google Shape;351;p 1" descr=""/>
          <p:cNvPicPr/>
          <p:nvPr/>
        </p:nvPicPr>
        <p:blipFill>
          <a:blip r:embed="rId2"/>
          <a:stretch/>
        </p:blipFill>
        <p:spPr>
          <a:xfrm>
            <a:off x="6323400" y="641880"/>
            <a:ext cx="483480" cy="43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579240" y="267840"/>
            <a:ext cx="4112640" cy="8866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7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79040" y="1211400"/>
            <a:ext cx="5590800" cy="221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function that prints out your favourite food!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Everytime this function is called, your favourite food is going to be printed as text in the Python editor 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387;p41" descr=""/>
          <p:cNvPicPr/>
          <p:nvPr/>
        </p:nvPicPr>
        <p:blipFill>
          <a:blip r:embed="rId1"/>
          <a:stretch/>
        </p:blipFill>
        <p:spPr>
          <a:xfrm>
            <a:off x="6240960" y="576360"/>
            <a:ext cx="1494360" cy="134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Google Shape;388;p41"/>
          <p:cNvSpPr txBox="1"/>
          <p:nvPr/>
        </p:nvSpPr>
        <p:spPr>
          <a:xfrm>
            <a:off x="6452640" y="985680"/>
            <a:ext cx="1071000" cy="314640"/>
          </a:xfrm>
          <a:prstGeom prst="rect">
            <a:avLst/>
          </a:prstGeom>
        </p:spPr>
        <p:txBody>
          <a:bodyPr wrap="none" lIns="90000" rIns="90000" tIns="45000" bIns="450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ln w="0">
                  <a:noFill/>
                </a:ln>
                <a:gradFill rotWithShape="0">
                  <a:gsLst>
                    <a:gs pos="0">
                      <a:srgbClr val="6db9e4"/>
                    </a:gs>
                    <a:gs pos="42000">
                      <a:srgbClr val="6db9e4"/>
                    </a:gs>
                    <a:gs pos="100000">
                      <a:srgbClr val="9ffaff"/>
                    </a:gs>
                  </a:gsLst>
                  <a:lin ang="2700000"/>
                </a:gradFill>
                <a:uFillTx/>
                <a:latin typeface="Bebas Neue"/>
                <a:ea typeface="Arial"/>
              </a:rPr>
              <a:t>Thanks!</a:t>
            </a:r>
            <a:endParaRPr b="0" lang="en-US" sz="1400" strike="noStrike" u="none">
              <a:ln w="0">
                <a:noFill/>
              </a:ln>
              <a:gradFill rotWithShape="0">
                <a:gsLst>
                  <a:gs pos="0">
                    <a:srgbClr val="6db9e4"/>
                  </a:gs>
                  <a:gs pos="42000">
                    <a:srgbClr val="6db9e4"/>
                  </a:gs>
                  <a:gs pos="100000">
                    <a:srgbClr val="9ffaff"/>
                  </a:gs>
                </a:gsLst>
                <a:lin ang="2700000"/>
              </a:gradFill>
              <a:uFillTx/>
              <a:latin typeface="Arial"/>
            </a:endParaRPr>
          </a:p>
        </p:txBody>
      </p:sp>
      <p:pic>
        <p:nvPicPr>
          <p:cNvPr id="178" name="Google Shape;389;p41" descr=""/>
          <p:cNvPicPr/>
          <p:nvPr/>
        </p:nvPicPr>
        <p:blipFill>
          <a:blip r:embed="rId2"/>
          <a:stretch/>
        </p:blipFill>
        <p:spPr>
          <a:xfrm>
            <a:off x="5950440" y="1128960"/>
            <a:ext cx="2902680" cy="370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855360" y="1396080"/>
            <a:ext cx="4692240" cy="23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Any questions?</a:t>
            </a:r>
            <a:br>
              <a:rPr sz="5400"/>
            </a:b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23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1930F4F-A6F6-4362-A6C3-2C1A7939AD7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Roadmap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9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677A669-C0B9-46AE-943A-ACFF566189D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Google Shape;66;p13"/>
          <p:cNvSpPr/>
          <p:nvPr/>
        </p:nvSpPr>
        <p:spPr>
          <a:xfrm>
            <a:off x="0" y="2370960"/>
            <a:ext cx="9141840" cy="100872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1008720"/>
              <a:gd name="textAreaBottom" fmla="*/ 1010880 h 100872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989c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67;p13"/>
          <p:cNvSpPr/>
          <p:nvPr/>
        </p:nvSpPr>
        <p:spPr>
          <a:xfrm>
            <a:off x="0" y="2370960"/>
            <a:ext cx="9141840" cy="1008720"/>
          </a:xfrm>
          <a:custGeom>
            <a:avLst/>
            <a:gdLst>
              <a:gd name="textAreaLeft" fmla="*/ 0 w 9141840"/>
              <a:gd name="textAreaRight" fmla="*/ 9144000 w 9141840"/>
              <a:gd name="textAreaTop" fmla="*/ 0 h 1008720"/>
              <a:gd name="textAreaBottom" fmla="*/ 1010880 h 100872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" name="Google Shape;68;p13"/>
          <p:cNvGrpSpPr/>
          <p:nvPr/>
        </p:nvGrpSpPr>
        <p:grpSpPr>
          <a:xfrm>
            <a:off x="1788480" y="1704960"/>
            <a:ext cx="470520" cy="470160"/>
            <a:chOff x="1788480" y="1704960"/>
            <a:chExt cx="470520" cy="470160"/>
          </a:xfrm>
        </p:grpSpPr>
        <p:sp>
          <p:nvSpPr>
            <p:cNvPr id="40" name="Google Shape;69;p13"/>
            <p:cNvSpPr/>
            <p:nvPr/>
          </p:nvSpPr>
          <p:spPr>
            <a:xfrm rot="8100000">
              <a:off x="1857240" y="1773720"/>
              <a:ext cx="332640" cy="33264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70;p13"/>
            <p:cNvSpPr/>
            <p:nvPr/>
          </p:nvSpPr>
          <p:spPr>
            <a:xfrm>
              <a:off x="1955880" y="1866600"/>
              <a:ext cx="132120" cy="1321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1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" name="Google Shape;71;p13"/>
          <p:cNvGrpSpPr/>
          <p:nvPr/>
        </p:nvGrpSpPr>
        <p:grpSpPr>
          <a:xfrm>
            <a:off x="3816720" y="1704960"/>
            <a:ext cx="470520" cy="470160"/>
            <a:chOff x="3816720" y="1704960"/>
            <a:chExt cx="470520" cy="470160"/>
          </a:xfrm>
        </p:grpSpPr>
        <p:sp>
          <p:nvSpPr>
            <p:cNvPr id="43" name="Google Shape;72;p13"/>
            <p:cNvSpPr/>
            <p:nvPr/>
          </p:nvSpPr>
          <p:spPr>
            <a:xfrm rot="8100000">
              <a:off x="3885480" y="1773720"/>
              <a:ext cx="332640" cy="33264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73;p13"/>
            <p:cNvSpPr/>
            <p:nvPr/>
          </p:nvSpPr>
          <p:spPr>
            <a:xfrm>
              <a:off x="3984120" y="1866600"/>
              <a:ext cx="132120" cy="1321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3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" name="Google Shape;74;p13"/>
          <p:cNvGrpSpPr/>
          <p:nvPr/>
        </p:nvGrpSpPr>
        <p:grpSpPr>
          <a:xfrm>
            <a:off x="5844600" y="1704960"/>
            <a:ext cx="470520" cy="470160"/>
            <a:chOff x="5844600" y="1704960"/>
            <a:chExt cx="470520" cy="470160"/>
          </a:xfrm>
        </p:grpSpPr>
        <p:sp>
          <p:nvSpPr>
            <p:cNvPr id="46" name="Google Shape;75;p13"/>
            <p:cNvSpPr/>
            <p:nvPr/>
          </p:nvSpPr>
          <p:spPr>
            <a:xfrm rot="8100000">
              <a:off x="5913360" y="1773720"/>
              <a:ext cx="332640" cy="33264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76;p13"/>
            <p:cNvSpPr/>
            <p:nvPr/>
          </p:nvSpPr>
          <p:spPr>
            <a:xfrm>
              <a:off x="6012000" y="1866600"/>
              <a:ext cx="132120" cy="1321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5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" name="Google Shape;77;p13"/>
          <p:cNvGrpSpPr/>
          <p:nvPr/>
        </p:nvGrpSpPr>
        <p:grpSpPr>
          <a:xfrm>
            <a:off x="6879600" y="3578040"/>
            <a:ext cx="470520" cy="470160"/>
            <a:chOff x="6879600" y="3578040"/>
            <a:chExt cx="470520" cy="470160"/>
          </a:xfrm>
        </p:grpSpPr>
        <p:sp>
          <p:nvSpPr>
            <p:cNvPr id="49" name="Google Shape;78;p13"/>
            <p:cNvSpPr/>
            <p:nvPr/>
          </p:nvSpPr>
          <p:spPr>
            <a:xfrm rot="18900000">
              <a:off x="6948360" y="3646800"/>
              <a:ext cx="332640" cy="33264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79;p13"/>
            <p:cNvSpPr/>
            <p:nvPr/>
          </p:nvSpPr>
          <p:spPr>
            <a:xfrm flipH="1">
              <a:off x="7048440" y="3752640"/>
              <a:ext cx="132120" cy="1321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6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1" name="Google Shape;80;p13"/>
          <p:cNvGrpSpPr/>
          <p:nvPr/>
        </p:nvGrpSpPr>
        <p:grpSpPr>
          <a:xfrm>
            <a:off x="4851720" y="3578040"/>
            <a:ext cx="470520" cy="470160"/>
            <a:chOff x="4851720" y="3578040"/>
            <a:chExt cx="470520" cy="470160"/>
          </a:xfrm>
        </p:grpSpPr>
        <p:sp>
          <p:nvSpPr>
            <p:cNvPr id="52" name="Google Shape;81;p13"/>
            <p:cNvSpPr/>
            <p:nvPr/>
          </p:nvSpPr>
          <p:spPr>
            <a:xfrm rot="18900000">
              <a:off x="4920480" y="3646800"/>
              <a:ext cx="332640" cy="33264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82;p13"/>
            <p:cNvSpPr/>
            <p:nvPr/>
          </p:nvSpPr>
          <p:spPr>
            <a:xfrm flipH="1">
              <a:off x="5020200" y="3752640"/>
              <a:ext cx="132120" cy="13212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4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" name="Google Shape;83;p13"/>
          <p:cNvGrpSpPr/>
          <p:nvPr/>
        </p:nvGrpSpPr>
        <p:grpSpPr>
          <a:xfrm>
            <a:off x="2823480" y="3578040"/>
            <a:ext cx="470520" cy="470160"/>
            <a:chOff x="2823480" y="3578040"/>
            <a:chExt cx="470520" cy="470160"/>
          </a:xfrm>
        </p:grpSpPr>
        <p:sp>
          <p:nvSpPr>
            <p:cNvPr id="55" name="Google Shape;84;p13"/>
            <p:cNvSpPr/>
            <p:nvPr/>
          </p:nvSpPr>
          <p:spPr>
            <a:xfrm rot="18900000">
              <a:off x="2892240" y="3646800"/>
              <a:ext cx="332640" cy="33264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85;p13"/>
            <p:cNvSpPr/>
            <p:nvPr/>
          </p:nvSpPr>
          <p:spPr>
            <a:xfrm flipH="1">
              <a:off x="2992320" y="3752640"/>
              <a:ext cx="132120" cy="13212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2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Google Shape;86;p13"/>
          <p:cNvSpPr/>
          <p:nvPr/>
        </p:nvSpPr>
        <p:spPr>
          <a:xfrm>
            <a:off x="1379880" y="1155960"/>
            <a:ext cx="1284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Homework Takeup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7;p13"/>
          <p:cNvSpPr/>
          <p:nvPr/>
        </p:nvSpPr>
        <p:spPr>
          <a:xfrm>
            <a:off x="3429000" y="1154880"/>
            <a:ext cx="1284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88;p13"/>
          <p:cNvSpPr/>
          <p:nvPr/>
        </p:nvSpPr>
        <p:spPr>
          <a:xfrm>
            <a:off x="5436000" y="1155960"/>
            <a:ext cx="1284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89;p13"/>
          <p:cNvSpPr/>
          <p:nvPr/>
        </p:nvSpPr>
        <p:spPr>
          <a:xfrm>
            <a:off x="2418120" y="4063680"/>
            <a:ext cx="1284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Review of Past Class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0;p13"/>
          <p:cNvSpPr/>
          <p:nvPr/>
        </p:nvSpPr>
        <p:spPr>
          <a:xfrm>
            <a:off x="4446360" y="4063680"/>
            <a:ext cx="1284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1;p13"/>
          <p:cNvSpPr/>
          <p:nvPr/>
        </p:nvSpPr>
        <p:spPr>
          <a:xfrm>
            <a:off x="6474240" y="4063680"/>
            <a:ext cx="1284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0;p 1"/>
          <p:cNvSpPr/>
          <p:nvPr/>
        </p:nvSpPr>
        <p:spPr>
          <a:xfrm>
            <a:off x="5436000" y="1143000"/>
            <a:ext cx="1284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Intro to Functions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89;p 1"/>
          <p:cNvSpPr/>
          <p:nvPr/>
        </p:nvSpPr>
        <p:spPr>
          <a:xfrm>
            <a:off x="3429000" y="1143000"/>
            <a:ext cx="128412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Input Function Cont’d.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6;p14"/>
          <p:cNvSpPr/>
          <p:nvPr/>
        </p:nvSpPr>
        <p:spPr>
          <a:xfrm>
            <a:off x="5298480" y="2425680"/>
            <a:ext cx="261360" cy="249480"/>
          </a:xfrm>
          <a:custGeom>
            <a:avLst/>
            <a:gdLst>
              <a:gd name="textAreaLeft" fmla="*/ 0 w 261360"/>
              <a:gd name="textAreaRight" fmla="*/ 263520 w 261360"/>
              <a:gd name="textAreaTop" fmla="*/ 0 h 249480"/>
              <a:gd name="textAreaBottom" fmla="*/ 251640 h 2494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" name="Google Shape;97;p14"/>
          <p:cNvGrpSpPr/>
          <p:nvPr/>
        </p:nvGrpSpPr>
        <p:grpSpPr>
          <a:xfrm>
            <a:off x="4971600" y="1011960"/>
            <a:ext cx="1127160" cy="1127520"/>
            <a:chOff x="4971600" y="1011960"/>
            <a:chExt cx="1127160" cy="1127520"/>
          </a:xfrm>
        </p:grpSpPr>
        <p:sp>
          <p:nvSpPr>
            <p:cNvPr id="67" name="Google Shape;98;p14"/>
            <p:cNvSpPr/>
            <p:nvPr/>
          </p:nvSpPr>
          <p:spPr>
            <a:xfrm>
              <a:off x="5396400" y="1436760"/>
              <a:ext cx="582840" cy="582840"/>
            </a:xfrm>
            <a:custGeom>
              <a:avLst/>
              <a:gdLst>
                <a:gd name="textAreaLeft" fmla="*/ 0 w 582840"/>
                <a:gd name="textAreaRight" fmla="*/ 585000 w 582840"/>
                <a:gd name="textAreaTop" fmla="*/ 0 h 582840"/>
                <a:gd name="textAreaBottom" fmla="*/ 585000 h 58284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9;p14"/>
            <p:cNvSpPr/>
            <p:nvPr/>
          </p:nvSpPr>
          <p:spPr>
            <a:xfrm>
              <a:off x="4971600" y="1011960"/>
              <a:ext cx="1127160" cy="1127520"/>
            </a:xfrm>
            <a:custGeom>
              <a:avLst/>
              <a:gdLst>
                <a:gd name="textAreaLeft" fmla="*/ 0 w 1127160"/>
                <a:gd name="textAreaRight" fmla="*/ 1129320 w 1127160"/>
                <a:gd name="textAreaTop" fmla="*/ 0 h 1127520"/>
                <a:gd name="textAreaBottom" fmla="*/ 1129680 h 112752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" name="Google Shape;100;p14"/>
          <p:cNvGrpSpPr/>
          <p:nvPr/>
        </p:nvGrpSpPr>
        <p:grpSpPr>
          <a:xfrm>
            <a:off x="3787560" y="1803600"/>
            <a:ext cx="934560" cy="934560"/>
            <a:chOff x="3787560" y="1803600"/>
            <a:chExt cx="934560" cy="934560"/>
          </a:xfrm>
        </p:grpSpPr>
        <p:sp>
          <p:nvSpPr>
            <p:cNvPr id="70" name="Google Shape;101;p14"/>
            <p:cNvSpPr/>
            <p:nvPr/>
          </p:nvSpPr>
          <p:spPr>
            <a:xfrm rot="1057200">
              <a:off x="3882600" y="1898640"/>
              <a:ext cx="744120" cy="744120"/>
            </a:xfrm>
            <a:custGeom>
              <a:avLst/>
              <a:gdLst>
                <a:gd name="textAreaLeft" fmla="*/ 0 w 744120"/>
                <a:gd name="textAreaRight" fmla="*/ 746280 w 744120"/>
                <a:gd name="textAreaTop" fmla="*/ 0 h 744120"/>
                <a:gd name="textAreaBottom" fmla="*/ 746280 h 74412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102;p14"/>
            <p:cNvSpPr/>
            <p:nvPr/>
          </p:nvSpPr>
          <p:spPr>
            <a:xfrm rot="1057200">
              <a:off x="3859560" y="2383920"/>
              <a:ext cx="121320" cy="121320"/>
            </a:xfrm>
            <a:custGeom>
              <a:avLst/>
              <a:gdLst>
                <a:gd name="textAreaLeft" fmla="*/ 0 w 121320"/>
                <a:gd name="textAreaRight" fmla="*/ 123480 w 121320"/>
                <a:gd name="textAreaTop" fmla="*/ 0 h 121320"/>
                <a:gd name="textAreaBottom" fmla="*/ 123480 h 12132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103;p14"/>
            <p:cNvSpPr/>
            <p:nvPr/>
          </p:nvSpPr>
          <p:spPr>
            <a:xfrm rot="1057200">
              <a:off x="3936600" y="2475360"/>
              <a:ext cx="77040" cy="77040"/>
            </a:xfrm>
            <a:custGeom>
              <a:avLst/>
              <a:gdLst>
                <a:gd name="textAreaLeft" fmla="*/ 0 w 77040"/>
                <a:gd name="textAreaRight" fmla="*/ 79200 w 77040"/>
                <a:gd name="textAreaTop" fmla="*/ 0 h 77040"/>
                <a:gd name="textAreaBottom" fmla="*/ 79200 h 7704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104;p14"/>
            <p:cNvSpPr/>
            <p:nvPr/>
          </p:nvSpPr>
          <p:spPr>
            <a:xfrm rot="1057200">
              <a:off x="3856320" y="2320560"/>
              <a:ext cx="77040" cy="77040"/>
            </a:xfrm>
            <a:custGeom>
              <a:avLst/>
              <a:gdLst>
                <a:gd name="textAreaLeft" fmla="*/ 0 w 77040"/>
                <a:gd name="textAreaRight" fmla="*/ 79200 w 77040"/>
                <a:gd name="textAreaTop" fmla="*/ 0 h 77040"/>
                <a:gd name="textAreaBottom" fmla="*/ 79200 h 7704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4" name="Google Shape;105;p14"/>
          <p:cNvSpPr/>
          <p:nvPr/>
        </p:nvSpPr>
        <p:spPr>
          <a:xfrm rot="2466600">
            <a:off x="3966480" y="1229760"/>
            <a:ext cx="363960" cy="347400"/>
          </a:xfrm>
          <a:custGeom>
            <a:avLst/>
            <a:gdLst>
              <a:gd name="textAreaLeft" fmla="*/ 0 w 363960"/>
              <a:gd name="textAreaRight" fmla="*/ 366120 w 363960"/>
              <a:gd name="textAreaTop" fmla="*/ 0 h 347400"/>
              <a:gd name="textAreaBottom" fmla="*/ 349560 h 34740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06;p14"/>
          <p:cNvSpPr/>
          <p:nvPr/>
        </p:nvSpPr>
        <p:spPr>
          <a:xfrm rot="19990800">
            <a:off x="4500720" y="1450440"/>
            <a:ext cx="261360" cy="249480"/>
          </a:xfrm>
          <a:custGeom>
            <a:avLst/>
            <a:gdLst>
              <a:gd name="textAreaLeft" fmla="*/ 0 w 261360"/>
              <a:gd name="textAreaRight" fmla="*/ 263520 w 261360"/>
              <a:gd name="textAreaTop" fmla="*/ 0 h 249480"/>
              <a:gd name="textAreaBottom" fmla="*/ 251640 h 2494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07;p14"/>
          <p:cNvSpPr/>
          <p:nvPr/>
        </p:nvSpPr>
        <p:spPr>
          <a:xfrm rot="2926200">
            <a:off x="5901840" y="2037600"/>
            <a:ext cx="195120" cy="186480"/>
          </a:xfrm>
          <a:custGeom>
            <a:avLst/>
            <a:gdLst>
              <a:gd name="textAreaLeft" fmla="*/ 0 w 195120"/>
              <a:gd name="textAreaRight" fmla="*/ 197280 w 195120"/>
              <a:gd name="textAreaTop" fmla="*/ 0 h 186480"/>
              <a:gd name="textAreaBottom" fmla="*/ 188640 h 1864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08;p14"/>
          <p:cNvSpPr/>
          <p:nvPr/>
        </p:nvSpPr>
        <p:spPr>
          <a:xfrm rot="19990800">
            <a:off x="5277600" y="387360"/>
            <a:ext cx="175680" cy="167760"/>
          </a:xfrm>
          <a:custGeom>
            <a:avLst/>
            <a:gdLst>
              <a:gd name="textAreaLeft" fmla="*/ 0 w 175680"/>
              <a:gd name="textAreaRight" fmla="*/ 177840 w 175680"/>
              <a:gd name="textAreaTop" fmla="*/ 0 h 167760"/>
              <a:gd name="textAreaBottom" fmla="*/ 169920 h 167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8" name="Google Shape;109;p14"/>
          <p:cNvGrpSpPr/>
          <p:nvPr/>
        </p:nvGrpSpPr>
        <p:grpSpPr>
          <a:xfrm>
            <a:off x="5864400" y="1233360"/>
            <a:ext cx="2712600" cy="3651480"/>
            <a:chOff x="5864400" y="1233360"/>
            <a:chExt cx="2712600" cy="3651480"/>
          </a:xfrm>
        </p:grpSpPr>
        <p:pic>
          <p:nvPicPr>
            <p:cNvPr id="79" name="Google Shape;110;p14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2600" cy="3651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0" name="Google Shape;111;p14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2280" cy="2372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9560" cy="19994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Homework Link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972880"/>
            <a:ext cx="525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  <a:hlinkClick r:id="rId3"/>
              </a:rPr>
              <a:t>https://github.com/Asfandyar-Khan/PythonPlayground/blob/main/index.md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Contains all lectures and Google Colab notebooks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Contains homework which will be a word document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Does anyone have any homework questions?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0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06FDAAA-8BD5-45E8-80DC-35892FC39E9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6;p 1"/>
          <p:cNvSpPr/>
          <p:nvPr/>
        </p:nvSpPr>
        <p:spPr>
          <a:xfrm>
            <a:off x="5298480" y="2425680"/>
            <a:ext cx="261360" cy="249480"/>
          </a:xfrm>
          <a:custGeom>
            <a:avLst/>
            <a:gdLst>
              <a:gd name="textAreaLeft" fmla="*/ 0 w 261360"/>
              <a:gd name="textAreaRight" fmla="*/ 263520 w 261360"/>
              <a:gd name="textAreaTop" fmla="*/ 0 h 249480"/>
              <a:gd name="textAreaBottom" fmla="*/ 251640 h 2494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5" name="Google Shape;97;p 1"/>
          <p:cNvGrpSpPr/>
          <p:nvPr/>
        </p:nvGrpSpPr>
        <p:grpSpPr>
          <a:xfrm>
            <a:off x="4971600" y="1011960"/>
            <a:ext cx="1127160" cy="1127520"/>
            <a:chOff x="4971600" y="1011960"/>
            <a:chExt cx="1127160" cy="1127520"/>
          </a:xfrm>
        </p:grpSpPr>
        <p:sp>
          <p:nvSpPr>
            <p:cNvPr id="86" name="Google Shape;98;p 1"/>
            <p:cNvSpPr/>
            <p:nvPr/>
          </p:nvSpPr>
          <p:spPr>
            <a:xfrm>
              <a:off x="5396400" y="1436760"/>
              <a:ext cx="582840" cy="582840"/>
            </a:xfrm>
            <a:custGeom>
              <a:avLst/>
              <a:gdLst>
                <a:gd name="textAreaLeft" fmla="*/ 0 w 582840"/>
                <a:gd name="textAreaRight" fmla="*/ 585000 w 582840"/>
                <a:gd name="textAreaTop" fmla="*/ 0 h 582840"/>
                <a:gd name="textAreaBottom" fmla="*/ 585000 h 58284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9;p 1"/>
            <p:cNvSpPr/>
            <p:nvPr/>
          </p:nvSpPr>
          <p:spPr>
            <a:xfrm>
              <a:off x="4971600" y="1011960"/>
              <a:ext cx="1127160" cy="1127520"/>
            </a:xfrm>
            <a:custGeom>
              <a:avLst/>
              <a:gdLst>
                <a:gd name="textAreaLeft" fmla="*/ 0 w 1127160"/>
                <a:gd name="textAreaRight" fmla="*/ 1129320 w 1127160"/>
                <a:gd name="textAreaTop" fmla="*/ 0 h 1127520"/>
                <a:gd name="textAreaBottom" fmla="*/ 1129680 h 112752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" name="Google Shape;100;p 1"/>
          <p:cNvGrpSpPr/>
          <p:nvPr/>
        </p:nvGrpSpPr>
        <p:grpSpPr>
          <a:xfrm>
            <a:off x="3787560" y="1803600"/>
            <a:ext cx="934560" cy="934560"/>
            <a:chOff x="3787560" y="1803600"/>
            <a:chExt cx="934560" cy="934560"/>
          </a:xfrm>
        </p:grpSpPr>
        <p:sp>
          <p:nvSpPr>
            <p:cNvPr id="89" name="Google Shape;101;p 1"/>
            <p:cNvSpPr/>
            <p:nvPr/>
          </p:nvSpPr>
          <p:spPr>
            <a:xfrm rot="1057200">
              <a:off x="3882600" y="1898640"/>
              <a:ext cx="744120" cy="744120"/>
            </a:xfrm>
            <a:custGeom>
              <a:avLst/>
              <a:gdLst>
                <a:gd name="textAreaLeft" fmla="*/ 0 w 744120"/>
                <a:gd name="textAreaRight" fmla="*/ 746280 w 744120"/>
                <a:gd name="textAreaTop" fmla="*/ 0 h 744120"/>
                <a:gd name="textAreaBottom" fmla="*/ 746280 h 74412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102;p 1"/>
            <p:cNvSpPr/>
            <p:nvPr/>
          </p:nvSpPr>
          <p:spPr>
            <a:xfrm rot="1057200">
              <a:off x="3859560" y="2383920"/>
              <a:ext cx="121320" cy="121320"/>
            </a:xfrm>
            <a:custGeom>
              <a:avLst/>
              <a:gdLst>
                <a:gd name="textAreaLeft" fmla="*/ 0 w 121320"/>
                <a:gd name="textAreaRight" fmla="*/ 123480 w 121320"/>
                <a:gd name="textAreaTop" fmla="*/ 0 h 121320"/>
                <a:gd name="textAreaBottom" fmla="*/ 123480 h 12132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103;p 1"/>
            <p:cNvSpPr/>
            <p:nvPr/>
          </p:nvSpPr>
          <p:spPr>
            <a:xfrm rot="1057200">
              <a:off x="3936600" y="2475360"/>
              <a:ext cx="77040" cy="77040"/>
            </a:xfrm>
            <a:custGeom>
              <a:avLst/>
              <a:gdLst>
                <a:gd name="textAreaLeft" fmla="*/ 0 w 77040"/>
                <a:gd name="textAreaRight" fmla="*/ 79200 w 77040"/>
                <a:gd name="textAreaTop" fmla="*/ 0 h 77040"/>
                <a:gd name="textAreaBottom" fmla="*/ 79200 h 7704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104;p 1"/>
            <p:cNvSpPr/>
            <p:nvPr/>
          </p:nvSpPr>
          <p:spPr>
            <a:xfrm rot="1057200">
              <a:off x="3856320" y="2320560"/>
              <a:ext cx="77040" cy="77040"/>
            </a:xfrm>
            <a:custGeom>
              <a:avLst/>
              <a:gdLst>
                <a:gd name="textAreaLeft" fmla="*/ 0 w 77040"/>
                <a:gd name="textAreaRight" fmla="*/ 79200 w 77040"/>
                <a:gd name="textAreaTop" fmla="*/ 0 h 77040"/>
                <a:gd name="textAreaBottom" fmla="*/ 79200 h 7704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3" name="Google Shape;105;p 1"/>
          <p:cNvSpPr/>
          <p:nvPr/>
        </p:nvSpPr>
        <p:spPr>
          <a:xfrm rot="2466600">
            <a:off x="3966480" y="1229760"/>
            <a:ext cx="363960" cy="347400"/>
          </a:xfrm>
          <a:custGeom>
            <a:avLst/>
            <a:gdLst>
              <a:gd name="textAreaLeft" fmla="*/ 0 w 363960"/>
              <a:gd name="textAreaRight" fmla="*/ 366120 w 363960"/>
              <a:gd name="textAreaTop" fmla="*/ 0 h 347400"/>
              <a:gd name="textAreaBottom" fmla="*/ 349560 h 34740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06;p 1"/>
          <p:cNvSpPr/>
          <p:nvPr/>
        </p:nvSpPr>
        <p:spPr>
          <a:xfrm rot="19990800">
            <a:off x="4500720" y="1450440"/>
            <a:ext cx="261360" cy="249480"/>
          </a:xfrm>
          <a:custGeom>
            <a:avLst/>
            <a:gdLst>
              <a:gd name="textAreaLeft" fmla="*/ 0 w 261360"/>
              <a:gd name="textAreaRight" fmla="*/ 263520 w 261360"/>
              <a:gd name="textAreaTop" fmla="*/ 0 h 249480"/>
              <a:gd name="textAreaBottom" fmla="*/ 251640 h 2494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07;p 1"/>
          <p:cNvSpPr/>
          <p:nvPr/>
        </p:nvSpPr>
        <p:spPr>
          <a:xfrm rot="2926200">
            <a:off x="5901840" y="2037600"/>
            <a:ext cx="195120" cy="186480"/>
          </a:xfrm>
          <a:custGeom>
            <a:avLst/>
            <a:gdLst>
              <a:gd name="textAreaLeft" fmla="*/ 0 w 195120"/>
              <a:gd name="textAreaRight" fmla="*/ 197280 w 195120"/>
              <a:gd name="textAreaTop" fmla="*/ 0 h 186480"/>
              <a:gd name="textAreaBottom" fmla="*/ 188640 h 1864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08;p 1"/>
          <p:cNvSpPr/>
          <p:nvPr/>
        </p:nvSpPr>
        <p:spPr>
          <a:xfrm rot="19990800">
            <a:off x="5277600" y="387360"/>
            <a:ext cx="175680" cy="167760"/>
          </a:xfrm>
          <a:custGeom>
            <a:avLst/>
            <a:gdLst>
              <a:gd name="textAreaLeft" fmla="*/ 0 w 175680"/>
              <a:gd name="textAreaRight" fmla="*/ 177840 w 175680"/>
              <a:gd name="textAreaTop" fmla="*/ 0 h 167760"/>
              <a:gd name="textAreaBottom" fmla="*/ 169920 h 167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109;p 1"/>
          <p:cNvGrpSpPr/>
          <p:nvPr/>
        </p:nvGrpSpPr>
        <p:grpSpPr>
          <a:xfrm>
            <a:off x="5864400" y="1233360"/>
            <a:ext cx="2712600" cy="3651480"/>
            <a:chOff x="5864400" y="1233360"/>
            <a:chExt cx="2712600" cy="3651480"/>
          </a:xfrm>
        </p:grpSpPr>
        <p:pic>
          <p:nvPicPr>
            <p:cNvPr id="98" name="Google Shape;110;p 1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2600" cy="3651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9" name="Google Shape;111;p 1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2280" cy="2372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9560" cy="19994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Review of Last Week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14400" y="2743200"/>
            <a:ext cx="340956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Expressions vs. Statements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What is a variable?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How do we use variables?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String formatting (Using .format)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Input function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1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B3C0F9FC-B30D-47FA-892A-DA840F8D5EAD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855360" y="1950120"/>
            <a:ext cx="743112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Let’s Review the Input Function!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12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0AEEF56-7736-4CFD-8A0F-BEE4944B37C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05" name="Google Shape;157;p18"/>
          <p:cNvGrpSpPr/>
          <p:nvPr/>
        </p:nvGrpSpPr>
        <p:grpSpPr>
          <a:xfrm>
            <a:off x="2850840" y="2413440"/>
            <a:ext cx="3440520" cy="2687760"/>
            <a:chOff x="2850840" y="2413440"/>
            <a:chExt cx="3440520" cy="2687760"/>
          </a:xfrm>
        </p:grpSpPr>
        <p:pic>
          <p:nvPicPr>
            <p:cNvPr id="106" name="Google Shape;158;p18" descr=""/>
            <p:cNvPicPr/>
            <p:nvPr/>
          </p:nvPicPr>
          <p:blipFill>
            <a:blip r:embed="rId1"/>
            <a:srcRect l="0" t="0" r="0" b="41903"/>
            <a:stretch/>
          </p:blipFill>
          <p:spPr>
            <a:xfrm>
              <a:off x="2850840" y="2413440"/>
              <a:ext cx="3440520" cy="2687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7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4391280" y="3124080"/>
              <a:ext cx="307800" cy="3016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Input Function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3400" cy="30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Input()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This function allows us to take input from a user and store it in a variable!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Syntax: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input_variable = input(argument 1)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3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0F83DB9-C2F5-48CC-92C9-426FF513CE5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11" name="Google Shape;146;p17"/>
          <p:cNvGrpSpPr/>
          <p:nvPr/>
        </p:nvGrpSpPr>
        <p:grpSpPr>
          <a:xfrm>
            <a:off x="5864400" y="1238760"/>
            <a:ext cx="2838240" cy="3642840"/>
            <a:chOff x="5864400" y="1238760"/>
            <a:chExt cx="2838240" cy="3642840"/>
          </a:xfrm>
        </p:grpSpPr>
        <p:pic>
          <p:nvPicPr>
            <p:cNvPr id="112" name="Google Shape;147;p17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240" cy="3642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3" name="Google Shape;148;p17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760" cy="1684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14" name="Google Shape;149;p17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480" cy="65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320" cy="394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Input Function, continued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3400" cy="30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name = input(</a:t>
            </a: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Calibri"/>
                <a:ea typeface="IBM Plex Sans Condensed"/>
              </a:rPr>
              <a:t>'Enter your name ='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age = input(</a:t>
            </a: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Calibri"/>
                <a:ea typeface="IBM Plex Sans Condensed"/>
              </a:rPr>
              <a:t>'Enter your age = '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print(</a:t>
            </a: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Calibri"/>
                <a:ea typeface="IBM Plex Sans Condensed"/>
              </a:rPr>
              <a:t>'Your name is '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, name 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print('Your age is ', age 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Can we do this on one line instead of two?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4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5F95A86-66E7-4AF1-B601-7177A38113B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18" name="Google Shape;146;p 2"/>
          <p:cNvGrpSpPr/>
          <p:nvPr/>
        </p:nvGrpSpPr>
        <p:grpSpPr>
          <a:xfrm>
            <a:off x="5864400" y="1238760"/>
            <a:ext cx="2838240" cy="3642840"/>
            <a:chOff x="5864400" y="1238760"/>
            <a:chExt cx="2838240" cy="3642840"/>
          </a:xfrm>
        </p:grpSpPr>
        <p:pic>
          <p:nvPicPr>
            <p:cNvPr id="119" name="Google Shape;147;p 2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240" cy="3642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0" name="Google Shape;148;p 2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760" cy="1684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21" name="Google Shape;149;p 2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480" cy="65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4112640" cy="1155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Last Week’s Class Activity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5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CEBF1B5-EE4A-4984-834A-0C46AF5E4AE1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" name="Google Shape;176;p20" descr=""/>
          <p:cNvPicPr/>
          <p:nvPr/>
        </p:nvPicPr>
        <p:blipFill>
          <a:blip r:embed="rId1"/>
          <a:stretch/>
        </p:blipFill>
        <p:spPr>
          <a:xfrm>
            <a:off x="5910120" y="1129320"/>
            <a:ext cx="2902680" cy="37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5" name="Google Shape;177;p20" descr=""/>
          <p:cNvPicPr/>
          <p:nvPr/>
        </p:nvPicPr>
        <p:blipFill>
          <a:blip r:embed="rId2"/>
          <a:stretch/>
        </p:blipFill>
        <p:spPr>
          <a:xfrm rot="3265200">
            <a:off x="5748120" y="597240"/>
            <a:ext cx="417240" cy="5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779040" y="2086560"/>
            <a:ext cx="4973400" cy="19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python program using the input() function that asks users for their name, their age, and how many pets they have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 out these results on a single line of code if you can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457200" y="3673080"/>
            <a:ext cx="6856920" cy="1159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4112640" cy="11556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6"/>
          </p:nvPr>
        </p:nvSpPr>
        <p:spPr>
          <a:xfrm>
            <a:off x="8404200" y="4642920"/>
            <a:ext cx="546480" cy="3146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79748BA-DDCA-42E0-A43C-E87D2FB800E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0" name="Google Shape;176;p 1" descr=""/>
          <p:cNvPicPr/>
          <p:nvPr/>
        </p:nvPicPr>
        <p:blipFill>
          <a:blip r:embed="rId1"/>
          <a:stretch/>
        </p:blipFill>
        <p:spPr>
          <a:xfrm>
            <a:off x="5910120" y="1129320"/>
            <a:ext cx="2902680" cy="37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1" name="Google Shape;177;p 1" descr=""/>
          <p:cNvPicPr/>
          <p:nvPr/>
        </p:nvPicPr>
        <p:blipFill>
          <a:blip r:embed="rId2"/>
          <a:stretch/>
        </p:blipFill>
        <p:spPr>
          <a:xfrm rot="3265200">
            <a:off x="5748120" y="597240"/>
            <a:ext cx="417240" cy="5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779040" y="1600200"/>
            <a:ext cx="4973400" cy="19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Use the input function to create </a:t>
            </a: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3 variables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Name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Apples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Bananas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new variable called </a:t>
            </a: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total_fruit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 that adds the user’s apples and bananas together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On one line print the following message: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“Bob has 5 apples and 10 bananas and a total of 15 pieces of fruit!”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2025-07-26T19:23:05Z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