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5;p4"/>
          <p:cNvSpPr/>
          <p:nvPr/>
        </p:nvSpPr>
        <p:spPr>
          <a:xfrm>
            <a:off x="781920" y="768240"/>
            <a:ext cx="6649920" cy="3620520"/>
          </a:xfrm>
          <a:custGeom>
            <a:avLst/>
            <a:gdLst>
              <a:gd name="textAreaLeft" fmla="*/ 0 w 6649920"/>
              <a:gd name="textAreaRight" fmla="*/ 6652440 w 6649920"/>
              <a:gd name="textAreaTop" fmla="*/ 0 h 3620520"/>
              <a:gd name="textAreaBottom" fmla="*/ 3623040 h 3620520"/>
            </a:gdLst>
            <a:ahLst/>
            <a:cxnLst/>
            <a:rect l="textAreaLeft" t="textAreaTop" r="textAreaRight" b="textAreaBottom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eaeef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body"/>
          </p:nvPr>
        </p:nvSpPr>
        <p:spPr>
          <a:xfrm>
            <a:off x="1286640" y="1250280"/>
            <a:ext cx="4842360" cy="265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1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BF749524-9199-42ED-A022-2717F565FD6D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79040" y="1517400"/>
            <a:ext cx="4957920" cy="16257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36846"/>
            </a:gs>
            <a:gs pos="42000">
              <a:srgbClr val="f36846"/>
            </a:gs>
            <a:gs pos="100000">
              <a:srgbClr val="ff9f4d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3040" cy="30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15188DF-DA63-407B-A21B-650304783BF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23223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3430080" y="1353960"/>
            <a:ext cx="23223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sldNum" idx="3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0364D6EA-B56F-422E-9639-8DED2434A62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18759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2854800" y="1353960"/>
            <a:ext cx="18759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30560" y="1353960"/>
            <a:ext cx="187596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4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8BA6FE2-91B1-49B1-B5CC-653A64C47EF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5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EC0691F-FF49-4EB4-BC0E-E41AA10DF90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7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0760" cy="31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ldNum" idx="6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0C67A96-46F1-4536-B154-BD78B7682B1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0760" cy="31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7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316ABC7-CD18-48E3-B0D5-CA12641925D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1e263a"/>
            </a:gs>
            <a:gs pos="42000">
              <a:srgbClr val="1e263a"/>
            </a:gs>
            <a:gs pos="100000">
              <a:srgbClr val="44506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sldNum" idx="8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8AE9489-FD63-46DD-AA5A-27BE3BCDB86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080" cy="85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9040" y="1137240"/>
            <a:ext cx="4957200" cy="28663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080" cy="298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github.com/Asfandyar-Khan/PythonPlayground/blob/main/index.md" TargetMode="External"/><Relationship Id="rId4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79040" y="1047600"/>
            <a:ext cx="4957200" cy="3193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Python Playground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3" name="Google Shape;46;p11" descr=""/>
          <p:cNvPicPr/>
          <p:nvPr/>
        </p:nvPicPr>
        <p:blipFill>
          <a:blip r:embed="rId1"/>
          <a:stretch/>
        </p:blipFill>
        <p:spPr>
          <a:xfrm>
            <a:off x="5611320" y="847800"/>
            <a:ext cx="3160080" cy="4031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" name="Google Shape;47;p11" descr=""/>
          <p:cNvPicPr/>
          <p:nvPr/>
        </p:nvPicPr>
        <p:blipFill>
          <a:blip r:embed="rId2"/>
          <a:stretch/>
        </p:blipFill>
        <p:spPr>
          <a:xfrm>
            <a:off x="5232960" y="119160"/>
            <a:ext cx="765000" cy="765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Num" idx="17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BF1DCE1-8E5F-4250-8418-5CBD0BE918FB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9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37" name="Google Shape;350;p 1" descr=""/>
          <p:cNvPicPr/>
          <p:nvPr/>
        </p:nvPicPr>
        <p:blipFill>
          <a:blip r:embed="rId1"/>
          <a:srcRect l="0" t="0" r="7619" b="0"/>
          <a:stretch/>
        </p:blipFill>
        <p:spPr>
          <a:xfrm>
            <a:off x="6550920" y="1156680"/>
            <a:ext cx="2590560" cy="3743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8" name="Google Shape;351;p 1" descr=""/>
          <p:cNvPicPr/>
          <p:nvPr/>
        </p:nvPicPr>
        <p:blipFill>
          <a:blip r:embed="rId2"/>
          <a:stretch/>
        </p:blipFill>
        <p:spPr>
          <a:xfrm>
            <a:off x="6323400" y="641880"/>
            <a:ext cx="483120" cy="437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9" name="PlaceHolder 2"/>
          <p:cNvSpPr>
            <a:spLocks noGrp="1"/>
          </p:cNvSpPr>
          <p:nvPr>
            <p:ph type="title"/>
          </p:nvPr>
        </p:nvSpPr>
        <p:spPr>
          <a:xfrm>
            <a:off x="579240" y="267840"/>
            <a:ext cx="4112280" cy="88632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7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/>
          </p:nvPr>
        </p:nvSpPr>
        <p:spPr>
          <a:xfrm>
            <a:off x="779040" y="1211400"/>
            <a:ext cx="5590440" cy="22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function that prints out your favourite food!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Everytime this function is called, your favourite food is going to be printed as text in the Python editor 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4112280" cy="11552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ldNum" idx="18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D33AAC7-42BD-4929-A6F4-CE9B02ED644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9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3" name="Google Shape;176;p 1" descr=""/>
          <p:cNvPicPr/>
          <p:nvPr/>
        </p:nvPicPr>
        <p:blipFill>
          <a:blip r:embed="rId1"/>
          <a:stretch/>
        </p:blipFill>
        <p:spPr>
          <a:xfrm>
            <a:off x="5910120" y="1129320"/>
            <a:ext cx="2902320" cy="3702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4" name="Google Shape;177;p 1" descr=""/>
          <p:cNvPicPr/>
          <p:nvPr/>
        </p:nvPicPr>
        <p:blipFill>
          <a:blip r:embed="rId2"/>
          <a:stretch/>
        </p:blipFill>
        <p:spPr>
          <a:xfrm rot="3265200">
            <a:off x="5748120" y="596880"/>
            <a:ext cx="416880" cy="5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779040" y="1600200"/>
            <a:ext cx="4973040" cy="195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IBM Plex Sans Condensed"/>
              </a:rPr>
              <a:t>Create a function called </a:t>
            </a: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NSimSun"/>
              </a:rPr>
              <a:t>greet(name)</a:t>
            </a: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IBM Plex Sans Condensed"/>
              </a:rPr>
              <a:t> that takes one argument (</a:t>
            </a: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NSimSun"/>
              </a:rPr>
              <a:t>name</a:t>
            </a: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IBM Plex Sans Condensed"/>
              </a:rPr>
              <a:t>) and prints: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Plex sans cond"/>
            </a:endParaRPr>
          </a:p>
          <a:p>
            <a:pPr indent="0">
              <a:lnSpc>
                <a:spcPct val="115000"/>
              </a:lnSpc>
              <a:spcAft>
                <a:spcPts val="1414"/>
              </a:spcAft>
              <a:buNone/>
            </a:pPr>
            <a:r>
              <a:rPr b="0" i="1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IBM Plex Sans Condensed"/>
              </a:rPr>
              <a:t>Hi, [name]! Nice to meet you.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Plex sans cond"/>
              <a:ea typeface="Liberation Serif;Times New Roman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IBM Plex Sans Condensed"/>
              </a:rPr>
              <a:t>Call the function with your own name.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Plex sans cond"/>
            </a:endParaRPr>
          </a:p>
          <a:p>
            <a:pPr indent="0">
              <a:lnSpc>
                <a:spcPct val="115000"/>
              </a:lnSpc>
              <a:spcAft>
                <a:spcPts val="1236"/>
              </a:spcAft>
              <a:buNone/>
            </a:pPr>
            <a:r>
              <a:rPr b="1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IBM Plex Sans Condensed"/>
              </a:rPr>
              <a:t>Example output: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Plex sans cond"/>
            </a:endParaRPr>
          </a:p>
          <a:p>
            <a:pPr indent="0">
              <a:lnSpc>
                <a:spcPct val="115000"/>
              </a:lnSpc>
              <a:spcAft>
                <a:spcPts val="1414"/>
              </a:spcAft>
              <a:buNone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Plex sans cond"/>
                <a:ea typeface="IBM Plex Sans Condensed"/>
              </a:rPr>
              <a:t>Hi, Sarah! Nice to meet you.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Plex sans cond"/>
              <a:ea typeface="Liberation Serif;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19;p 1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828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Google Shape;120;p 2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2320" cy="37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132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A for loop iterates over a sequence – such as a string, list, or tuple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Allows you to run a block of code </a:t>
            </a:r>
            <a:r>
              <a:rPr b="0" i="1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repeatedly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This occurs once for each item in the sequence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Syntax: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for item in iterable: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650953"/>
                </a:solidFill>
                <a:effectLst/>
                <a:uFillTx/>
                <a:latin typeface="Calibri"/>
                <a:ea typeface="IBM Plex Sans Condensed"/>
              </a:rPr>
              <a:t># Code to be executed for each item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19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29A602E-6067-48D1-ACBB-381A11245BC1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9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1" name="Google Shape;124;p 2"/>
          <p:cNvGrpSpPr/>
          <p:nvPr/>
        </p:nvGrpSpPr>
        <p:grpSpPr>
          <a:xfrm>
            <a:off x="6986520" y="1317240"/>
            <a:ext cx="356040" cy="295560"/>
            <a:chOff x="6986520" y="1317240"/>
            <a:chExt cx="356040" cy="295560"/>
          </a:xfrm>
        </p:grpSpPr>
        <p:sp>
          <p:nvSpPr>
            <p:cNvPr id="152" name="Google Shape;125;p 2"/>
            <p:cNvSpPr/>
            <p:nvPr/>
          </p:nvSpPr>
          <p:spPr>
            <a:xfrm>
              <a:off x="698652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26;p 2"/>
            <p:cNvSpPr/>
            <p:nvPr/>
          </p:nvSpPr>
          <p:spPr>
            <a:xfrm>
              <a:off x="717084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27;p 2"/>
            <p:cNvSpPr/>
            <p:nvPr/>
          </p:nvSpPr>
          <p:spPr>
            <a:xfrm>
              <a:off x="698652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28;p 2"/>
            <p:cNvSpPr/>
            <p:nvPr/>
          </p:nvSpPr>
          <p:spPr>
            <a:xfrm>
              <a:off x="717084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19;p 2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828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7" name="Google Shape;120;p 1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2320" cy="37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20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E54CD29-5B76-4169-9DFB-41F6661D7271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9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60" name="Google Shape;124;p 1"/>
          <p:cNvGrpSpPr/>
          <p:nvPr/>
        </p:nvGrpSpPr>
        <p:grpSpPr>
          <a:xfrm>
            <a:off x="6986520" y="1317240"/>
            <a:ext cx="356040" cy="295560"/>
            <a:chOff x="6986520" y="1317240"/>
            <a:chExt cx="356040" cy="295560"/>
          </a:xfrm>
        </p:grpSpPr>
        <p:sp>
          <p:nvSpPr>
            <p:cNvPr id="161" name="Google Shape;125;p 1"/>
            <p:cNvSpPr/>
            <p:nvPr/>
          </p:nvSpPr>
          <p:spPr>
            <a:xfrm>
              <a:off x="698652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26;p 1"/>
            <p:cNvSpPr/>
            <p:nvPr/>
          </p:nvSpPr>
          <p:spPr>
            <a:xfrm>
              <a:off x="717084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27;p 1"/>
            <p:cNvSpPr/>
            <p:nvPr/>
          </p:nvSpPr>
          <p:spPr>
            <a:xfrm>
              <a:off x="698652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28;p 1"/>
            <p:cNvSpPr/>
            <p:nvPr/>
          </p:nvSpPr>
          <p:spPr>
            <a:xfrm>
              <a:off x="717084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65" name="" descr=""/>
          <p:cNvPicPr/>
          <p:nvPr/>
        </p:nvPicPr>
        <p:blipFill>
          <a:blip r:embed="rId3"/>
          <a:stretch/>
        </p:blipFill>
        <p:spPr>
          <a:xfrm>
            <a:off x="684000" y="1371600"/>
            <a:ext cx="4802400" cy="36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19;p 3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828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7" name="Google Shape;120;p 3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2320" cy="37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For Loops – range() function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132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range() function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range(start,stop,step): 3 parameters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range(start): initiate the sequence of numbers with the start number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range(stop): will generate a sequence of numbers from 0 up to,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but not including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, stop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range(step): will jump between start and stop numbers by increment of step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sldNum" idx="21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D47916B-6A86-4E6A-B3CB-69AC5EE9A11B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71" name="Google Shape;124;p 3"/>
          <p:cNvGrpSpPr/>
          <p:nvPr/>
        </p:nvGrpSpPr>
        <p:grpSpPr>
          <a:xfrm>
            <a:off x="6986520" y="1317240"/>
            <a:ext cx="356040" cy="295560"/>
            <a:chOff x="6986520" y="1317240"/>
            <a:chExt cx="356040" cy="295560"/>
          </a:xfrm>
        </p:grpSpPr>
        <p:sp>
          <p:nvSpPr>
            <p:cNvPr id="172" name="Google Shape;125;p 3"/>
            <p:cNvSpPr/>
            <p:nvPr/>
          </p:nvSpPr>
          <p:spPr>
            <a:xfrm>
              <a:off x="698652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26;p 3"/>
            <p:cNvSpPr/>
            <p:nvPr/>
          </p:nvSpPr>
          <p:spPr>
            <a:xfrm>
              <a:off x="717084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27;p 3"/>
            <p:cNvSpPr/>
            <p:nvPr/>
          </p:nvSpPr>
          <p:spPr>
            <a:xfrm>
              <a:off x="698652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28;p 3"/>
            <p:cNvSpPr/>
            <p:nvPr/>
          </p:nvSpPr>
          <p:spPr>
            <a:xfrm>
              <a:off x="717084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19;p 4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8280" cy="73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7" name="Google Shape;120;p 4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2320" cy="37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Lists – Data Structure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1320" cy="341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are a data structure that is used to collect data items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They are mutable (changeable)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Lists maintain a defined order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 first item is given priority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Then the second item, and so on...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22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B9A251B0-C97F-45E9-AA30-3A39187139B4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81" name="Google Shape;124;p 4"/>
          <p:cNvGrpSpPr/>
          <p:nvPr/>
        </p:nvGrpSpPr>
        <p:grpSpPr>
          <a:xfrm>
            <a:off x="6986520" y="1317240"/>
            <a:ext cx="356040" cy="295560"/>
            <a:chOff x="6986520" y="1317240"/>
            <a:chExt cx="356040" cy="295560"/>
          </a:xfrm>
        </p:grpSpPr>
        <p:sp>
          <p:nvSpPr>
            <p:cNvPr id="182" name="Google Shape;125;p 4"/>
            <p:cNvSpPr/>
            <p:nvPr/>
          </p:nvSpPr>
          <p:spPr>
            <a:xfrm>
              <a:off x="698652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26;p 4"/>
            <p:cNvSpPr/>
            <p:nvPr/>
          </p:nvSpPr>
          <p:spPr>
            <a:xfrm>
              <a:off x="7170840" y="1570320"/>
              <a:ext cx="171720" cy="4248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42480"/>
                <a:gd name="textAreaBottom" fmla="*/ 45000 h 4248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27;p 4"/>
            <p:cNvSpPr/>
            <p:nvPr/>
          </p:nvSpPr>
          <p:spPr>
            <a:xfrm>
              <a:off x="698652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28;p 4"/>
            <p:cNvSpPr/>
            <p:nvPr/>
          </p:nvSpPr>
          <p:spPr>
            <a:xfrm>
              <a:off x="7170840" y="1317240"/>
              <a:ext cx="171720" cy="275040"/>
            </a:xfrm>
            <a:custGeom>
              <a:avLst/>
              <a:gdLst>
                <a:gd name="textAreaLeft" fmla="*/ 0 w 171720"/>
                <a:gd name="textAreaRight" fmla="*/ 174240 w 171720"/>
                <a:gd name="textAreaTop" fmla="*/ 0 h 275040"/>
                <a:gd name="textAreaBottom" fmla="*/ 277560 h 27504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387;p41" descr=""/>
          <p:cNvPicPr/>
          <p:nvPr/>
        </p:nvPicPr>
        <p:blipFill>
          <a:blip r:embed="rId1"/>
          <a:stretch/>
        </p:blipFill>
        <p:spPr>
          <a:xfrm>
            <a:off x="6240960" y="576360"/>
            <a:ext cx="1494000" cy="1341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7" name="Google Shape;388;p41"/>
          <p:cNvSpPr txBox="1"/>
          <p:nvPr/>
        </p:nvSpPr>
        <p:spPr>
          <a:xfrm>
            <a:off x="6452640" y="985680"/>
            <a:ext cx="1070640" cy="314280"/>
          </a:xfrm>
          <a:prstGeom prst="rect">
            <a:avLst/>
          </a:prstGeom>
        </p:spPr>
        <p:txBody>
          <a:bodyPr wrap="none" lIns="90000" rIns="90000" tIns="45000" bIns="450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ln w="0">
                  <a:noFill/>
                </a:ln>
                <a:gradFill rotWithShape="0">
                  <a:gsLst>
                    <a:gs pos="0">
                      <a:srgbClr val="6db9e4"/>
                    </a:gs>
                    <a:gs pos="42000">
                      <a:srgbClr val="6db9e4"/>
                    </a:gs>
                    <a:gs pos="100000">
                      <a:srgbClr val="9ffaff"/>
                    </a:gs>
                  </a:gsLst>
                  <a:lin ang="2700000"/>
                </a:gradFill>
                <a:uFillTx/>
                <a:latin typeface="Bebas Neue"/>
                <a:ea typeface="Arial"/>
              </a:rPr>
              <a:t>Thanks!</a:t>
            </a:r>
            <a:endParaRPr b="0" lang="en-US" sz="1400" strike="noStrike" u="none">
              <a:ln w="0">
                <a:noFill/>
              </a:ln>
              <a:gradFill rotWithShape="0">
                <a:gsLst>
                  <a:gs pos="0">
                    <a:srgbClr val="6db9e4"/>
                  </a:gs>
                  <a:gs pos="42000">
                    <a:srgbClr val="6db9e4"/>
                  </a:gs>
                  <a:gs pos="100000">
                    <a:srgbClr val="9ffaff"/>
                  </a:gs>
                </a:gsLst>
                <a:lin ang="2700000"/>
              </a:gradFill>
              <a:uFillTx/>
              <a:latin typeface="Arial"/>
            </a:endParaRPr>
          </a:p>
        </p:txBody>
      </p:sp>
      <p:pic>
        <p:nvPicPr>
          <p:cNvPr id="188" name="Google Shape;389;p41" descr=""/>
          <p:cNvPicPr/>
          <p:nvPr/>
        </p:nvPicPr>
        <p:blipFill>
          <a:blip r:embed="rId2"/>
          <a:stretch/>
        </p:blipFill>
        <p:spPr>
          <a:xfrm>
            <a:off x="5950440" y="1128960"/>
            <a:ext cx="2902320" cy="37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/>
          </p:nvPr>
        </p:nvSpPr>
        <p:spPr>
          <a:xfrm>
            <a:off x="855360" y="1396080"/>
            <a:ext cx="4691880" cy="234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Any questions?</a:t>
            </a:r>
            <a:br>
              <a:rPr sz="5400"/>
            </a:b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23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D4941496-D4FC-44F6-830B-5390BECC134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Roadmap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9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7AB3354-5C99-49C4-8F28-F3C160330A4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Google Shape;66;p13"/>
          <p:cNvSpPr/>
          <p:nvPr/>
        </p:nvSpPr>
        <p:spPr>
          <a:xfrm>
            <a:off x="0" y="2370960"/>
            <a:ext cx="9141480" cy="1008360"/>
          </a:xfrm>
          <a:custGeom>
            <a:avLst/>
            <a:gdLst>
              <a:gd name="textAreaLeft" fmla="*/ 0 w 9141480"/>
              <a:gd name="textAreaRight" fmla="*/ 9144000 w 9141480"/>
              <a:gd name="textAreaTop" fmla="*/ 0 h 1008360"/>
              <a:gd name="textAreaBottom" fmla="*/ 1010880 h 100836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989c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Google Shape;67;p13"/>
          <p:cNvSpPr/>
          <p:nvPr/>
        </p:nvSpPr>
        <p:spPr>
          <a:xfrm>
            <a:off x="0" y="2370960"/>
            <a:ext cx="9141480" cy="1008360"/>
          </a:xfrm>
          <a:custGeom>
            <a:avLst/>
            <a:gdLst>
              <a:gd name="textAreaLeft" fmla="*/ 0 w 9141480"/>
              <a:gd name="textAreaRight" fmla="*/ 9144000 w 9141480"/>
              <a:gd name="textAreaTop" fmla="*/ 0 h 1008360"/>
              <a:gd name="textAreaBottom" fmla="*/ 1010880 h 100836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" name="Google Shape;68;p13"/>
          <p:cNvGrpSpPr/>
          <p:nvPr/>
        </p:nvGrpSpPr>
        <p:grpSpPr>
          <a:xfrm>
            <a:off x="1788840" y="1704960"/>
            <a:ext cx="469800" cy="470160"/>
            <a:chOff x="1788840" y="1704960"/>
            <a:chExt cx="469800" cy="470160"/>
          </a:xfrm>
        </p:grpSpPr>
        <p:sp>
          <p:nvSpPr>
            <p:cNvPr id="40" name="Google Shape;69;p13"/>
            <p:cNvSpPr/>
            <p:nvPr/>
          </p:nvSpPr>
          <p:spPr>
            <a:xfrm rot="8100000">
              <a:off x="1857240" y="1773720"/>
              <a:ext cx="332280" cy="33228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70;p13"/>
            <p:cNvSpPr/>
            <p:nvPr/>
          </p:nvSpPr>
          <p:spPr>
            <a:xfrm>
              <a:off x="1955880" y="1866600"/>
              <a:ext cx="131760" cy="1317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1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2" name="Google Shape;71;p13"/>
          <p:cNvGrpSpPr/>
          <p:nvPr/>
        </p:nvGrpSpPr>
        <p:grpSpPr>
          <a:xfrm>
            <a:off x="3817080" y="1704960"/>
            <a:ext cx="469800" cy="470160"/>
            <a:chOff x="3817080" y="1704960"/>
            <a:chExt cx="469800" cy="470160"/>
          </a:xfrm>
        </p:grpSpPr>
        <p:sp>
          <p:nvSpPr>
            <p:cNvPr id="43" name="Google Shape;72;p13"/>
            <p:cNvSpPr/>
            <p:nvPr/>
          </p:nvSpPr>
          <p:spPr>
            <a:xfrm rot="8100000">
              <a:off x="3885480" y="1773720"/>
              <a:ext cx="332280" cy="33228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73;p13"/>
            <p:cNvSpPr/>
            <p:nvPr/>
          </p:nvSpPr>
          <p:spPr>
            <a:xfrm>
              <a:off x="3984120" y="1866600"/>
              <a:ext cx="131760" cy="1317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3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5" name="Google Shape;74;p13"/>
          <p:cNvGrpSpPr/>
          <p:nvPr/>
        </p:nvGrpSpPr>
        <p:grpSpPr>
          <a:xfrm>
            <a:off x="5844960" y="1704960"/>
            <a:ext cx="469800" cy="470160"/>
            <a:chOff x="5844960" y="1704960"/>
            <a:chExt cx="469800" cy="470160"/>
          </a:xfrm>
        </p:grpSpPr>
        <p:sp>
          <p:nvSpPr>
            <p:cNvPr id="46" name="Google Shape;75;p13"/>
            <p:cNvSpPr/>
            <p:nvPr/>
          </p:nvSpPr>
          <p:spPr>
            <a:xfrm rot="8100000">
              <a:off x="5913360" y="1773720"/>
              <a:ext cx="332280" cy="33228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76;p13"/>
            <p:cNvSpPr/>
            <p:nvPr/>
          </p:nvSpPr>
          <p:spPr>
            <a:xfrm>
              <a:off x="6012000" y="1866600"/>
              <a:ext cx="131760" cy="1317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5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8" name="Google Shape;77;p13"/>
          <p:cNvGrpSpPr/>
          <p:nvPr/>
        </p:nvGrpSpPr>
        <p:grpSpPr>
          <a:xfrm>
            <a:off x="6879600" y="3578040"/>
            <a:ext cx="469800" cy="470160"/>
            <a:chOff x="6879600" y="3578040"/>
            <a:chExt cx="469800" cy="470160"/>
          </a:xfrm>
        </p:grpSpPr>
        <p:sp>
          <p:nvSpPr>
            <p:cNvPr id="49" name="Google Shape;78;p13"/>
            <p:cNvSpPr/>
            <p:nvPr/>
          </p:nvSpPr>
          <p:spPr>
            <a:xfrm rot="18900000">
              <a:off x="6948360" y="3646800"/>
              <a:ext cx="332280" cy="33228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79;p13"/>
            <p:cNvSpPr/>
            <p:nvPr/>
          </p:nvSpPr>
          <p:spPr>
            <a:xfrm flipH="1">
              <a:off x="7048440" y="3752640"/>
              <a:ext cx="131760" cy="1317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6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1" name="Google Shape;80;p13"/>
          <p:cNvGrpSpPr/>
          <p:nvPr/>
        </p:nvGrpSpPr>
        <p:grpSpPr>
          <a:xfrm>
            <a:off x="4851720" y="3578040"/>
            <a:ext cx="469800" cy="470160"/>
            <a:chOff x="4851720" y="3578040"/>
            <a:chExt cx="469800" cy="470160"/>
          </a:xfrm>
        </p:grpSpPr>
        <p:sp>
          <p:nvSpPr>
            <p:cNvPr id="52" name="Google Shape;81;p13"/>
            <p:cNvSpPr/>
            <p:nvPr/>
          </p:nvSpPr>
          <p:spPr>
            <a:xfrm rot="18900000">
              <a:off x="4920480" y="3646800"/>
              <a:ext cx="332280" cy="33228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82;p13"/>
            <p:cNvSpPr/>
            <p:nvPr/>
          </p:nvSpPr>
          <p:spPr>
            <a:xfrm flipH="1">
              <a:off x="5020200" y="3752640"/>
              <a:ext cx="131760" cy="13176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4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4" name="Google Shape;83;p13"/>
          <p:cNvGrpSpPr/>
          <p:nvPr/>
        </p:nvGrpSpPr>
        <p:grpSpPr>
          <a:xfrm>
            <a:off x="2823480" y="3578040"/>
            <a:ext cx="469800" cy="470160"/>
            <a:chOff x="2823480" y="3578040"/>
            <a:chExt cx="469800" cy="470160"/>
          </a:xfrm>
        </p:grpSpPr>
        <p:sp>
          <p:nvSpPr>
            <p:cNvPr id="55" name="Google Shape;84;p13"/>
            <p:cNvSpPr/>
            <p:nvPr/>
          </p:nvSpPr>
          <p:spPr>
            <a:xfrm rot="18900000">
              <a:off x="2892240" y="3646800"/>
              <a:ext cx="332280" cy="33228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85;p13"/>
            <p:cNvSpPr/>
            <p:nvPr/>
          </p:nvSpPr>
          <p:spPr>
            <a:xfrm flipH="1">
              <a:off x="2992320" y="3752640"/>
              <a:ext cx="131760" cy="13176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2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Google Shape;86;p13"/>
          <p:cNvSpPr/>
          <p:nvPr/>
        </p:nvSpPr>
        <p:spPr>
          <a:xfrm>
            <a:off x="1379880" y="1155960"/>
            <a:ext cx="128376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Homework Takeup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87;p13"/>
          <p:cNvSpPr/>
          <p:nvPr/>
        </p:nvSpPr>
        <p:spPr>
          <a:xfrm>
            <a:off x="3429000" y="1154880"/>
            <a:ext cx="128376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88;p13"/>
          <p:cNvSpPr/>
          <p:nvPr/>
        </p:nvSpPr>
        <p:spPr>
          <a:xfrm>
            <a:off x="5436000" y="1155960"/>
            <a:ext cx="128376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89;p13"/>
          <p:cNvSpPr/>
          <p:nvPr/>
        </p:nvSpPr>
        <p:spPr>
          <a:xfrm>
            <a:off x="2418120" y="4063680"/>
            <a:ext cx="128376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Review of Past Class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0;p13"/>
          <p:cNvSpPr/>
          <p:nvPr/>
        </p:nvSpPr>
        <p:spPr>
          <a:xfrm>
            <a:off x="4446360" y="4063680"/>
            <a:ext cx="128376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 x 2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Google Shape;91;p13"/>
          <p:cNvSpPr/>
          <p:nvPr/>
        </p:nvSpPr>
        <p:spPr>
          <a:xfrm>
            <a:off x="6474240" y="4063680"/>
            <a:ext cx="128376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Lists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0;p 1"/>
          <p:cNvSpPr/>
          <p:nvPr/>
        </p:nvSpPr>
        <p:spPr>
          <a:xfrm>
            <a:off x="5436000" y="1143000"/>
            <a:ext cx="12837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For Loops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Google Shape;89;p 1"/>
          <p:cNvSpPr/>
          <p:nvPr/>
        </p:nvSpPr>
        <p:spPr>
          <a:xfrm>
            <a:off x="3429000" y="1143000"/>
            <a:ext cx="1283760" cy="5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Functions continued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96;p14"/>
          <p:cNvSpPr/>
          <p:nvPr/>
        </p:nvSpPr>
        <p:spPr>
          <a:xfrm>
            <a:off x="5298480" y="2425680"/>
            <a:ext cx="261000" cy="249120"/>
          </a:xfrm>
          <a:custGeom>
            <a:avLst/>
            <a:gdLst>
              <a:gd name="textAreaLeft" fmla="*/ 0 w 261000"/>
              <a:gd name="textAreaRight" fmla="*/ 263520 w 261000"/>
              <a:gd name="textAreaTop" fmla="*/ 0 h 249120"/>
              <a:gd name="textAreaBottom" fmla="*/ 251640 h 249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" name="Google Shape;97;p14"/>
          <p:cNvGrpSpPr/>
          <p:nvPr/>
        </p:nvGrpSpPr>
        <p:grpSpPr>
          <a:xfrm>
            <a:off x="4971600" y="1011960"/>
            <a:ext cx="1126800" cy="1127160"/>
            <a:chOff x="4971600" y="1011960"/>
            <a:chExt cx="1126800" cy="1127160"/>
          </a:xfrm>
        </p:grpSpPr>
        <p:sp>
          <p:nvSpPr>
            <p:cNvPr id="67" name="Google Shape;98;p14"/>
            <p:cNvSpPr/>
            <p:nvPr/>
          </p:nvSpPr>
          <p:spPr>
            <a:xfrm>
              <a:off x="5396400" y="1436760"/>
              <a:ext cx="582480" cy="582480"/>
            </a:xfrm>
            <a:custGeom>
              <a:avLst/>
              <a:gdLst>
                <a:gd name="textAreaLeft" fmla="*/ 0 w 582480"/>
                <a:gd name="textAreaRight" fmla="*/ 585000 w 582480"/>
                <a:gd name="textAreaTop" fmla="*/ 0 h 582480"/>
                <a:gd name="textAreaBottom" fmla="*/ 585000 h 58248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9;p14"/>
            <p:cNvSpPr/>
            <p:nvPr/>
          </p:nvSpPr>
          <p:spPr>
            <a:xfrm>
              <a:off x="4971600" y="1011960"/>
              <a:ext cx="1126800" cy="1127160"/>
            </a:xfrm>
            <a:custGeom>
              <a:avLst/>
              <a:gdLst>
                <a:gd name="textAreaLeft" fmla="*/ 0 w 1126800"/>
                <a:gd name="textAreaRight" fmla="*/ 1129320 w 1126800"/>
                <a:gd name="textAreaTop" fmla="*/ 0 h 1127160"/>
                <a:gd name="textAreaBottom" fmla="*/ 1129680 h 112716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9" name="Google Shape;100;p14"/>
          <p:cNvGrpSpPr/>
          <p:nvPr/>
        </p:nvGrpSpPr>
        <p:grpSpPr>
          <a:xfrm>
            <a:off x="3787560" y="1803600"/>
            <a:ext cx="933840" cy="933840"/>
            <a:chOff x="3787560" y="1803600"/>
            <a:chExt cx="933840" cy="933840"/>
          </a:xfrm>
        </p:grpSpPr>
        <p:sp>
          <p:nvSpPr>
            <p:cNvPr id="70" name="Google Shape;101;p14"/>
            <p:cNvSpPr/>
            <p:nvPr/>
          </p:nvSpPr>
          <p:spPr>
            <a:xfrm rot="1057200">
              <a:off x="3882240" y="1898640"/>
              <a:ext cx="743760" cy="743760"/>
            </a:xfrm>
            <a:custGeom>
              <a:avLst/>
              <a:gdLst>
                <a:gd name="textAreaLeft" fmla="*/ 0 w 743760"/>
                <a:gd name="textAreaRight" fmla="*/ 746280 w 743760"/>
                <a:gd name="textAreaTop" fmla="*/ 0 h 743760"/>
                <a:gd name="textAreaBottom" fmla="*/ 746280 h 74376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102;p14"/>
            <p:cNvSpPr/>
            <p:nvPr/>
          </p:nvSpPr>
          <p:spPr>
            <a:xfrm rot="1057200">
              <a:off x="3859560" y="2383560"/>
              <a:ext cx="120960" cy="120960"/>
            </a:xfrm>
            <a:custGeom>
              <a:avLst/>
              <a:gdLst>
                <a:gd name="textAreaLeft" fmla="*/ 0 w 120960"/>
                <a:gd name="textAreaRight" fmla="*/ 123480 w 120960"/>
                <a:gd name="textAreaTop" fmla="*/ 0 h 120960"/>
                <a:gd name="textAreaBottom" fmla="*/ 123480 h 12096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103;p14"/>
            <p:cNvSpPr/>
            <p:nvPr/>
          </p:nvSpPr>
          <p:spPr>
            <a:xfrm rot="1057200">
              <a:off x="3936240" y="2475360"/>
              <a:ext cx="76680" cy="76680"/>
            </a:xfrm>
            <a:custGeom>
              <a:avLst/>
              <a:gdLst>
                <a:gd name="textAreaLeft" fmla="*/ 0 w 76680"/>
                <a:gd name="textAreaRight" fmla="*/ 79200 w 76680"/>
                <a:gd name="textAreaTop" fmla="*/ 0 h 76680"/>
                <a:gd name="textAreaBottom" fmla="*/ 79200 h 7668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104;p14"/>
            <p:cNvSpPr/>
            <p:nvPr/>
          </p:nvSpPr>
          <p:spPr>
            <a:xfrm rot="1057200">
              <a:off x="3855960" y="2320560"/>
              <a:ext cx="76680" cy="76680"/>
            </a:xfrm>
            <a:custGeom>
              <a:avLst/>
              <a:gdLst>
                <a:gd name="textAreaLeft" fmla="*/ 0 w 76680"/>
                <a:gd name="textAreaRight" fmla="*/ 79200 w 76680"/>
                <a:gd name="textAreaTop" fmla="*/ 0 h 76680"/>
                <a:gd name="textAreaBottom" fmla="*/ 79200 h 7668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4" name="Google Shape;105;p14"/>
          <p:cNvSpPr/>
          <p:nvPr/>
        </p:nvSpPr>
        <p:spPr>
          <a:xfrm rot="2466600">
            <a:off x="3966480" y="1229760"/>
            <a:ext cx="363600" cy="347040"/>
          </a:xfrm>
          <a:custGeom>
            <a:avLst/>
            <a:gdLst>
              <a:gd name="textAreaLeft" fmla="*/ 0 w 363600"/>
              <a:gd name="textAreaRight" fmla="*/ 366120 w 363600"/>
              <a:gd name="textAreaTop" fmla="*/ 0 h 347040"/>
              <a:gd name="textAreaBottom" fmla="*/ 349560 h 347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Google Shape;106;p14"/>
          <p:cNvSpPr/>
          <p:nvPr/>
        </p:nvSpPr>
        <p:spPr>
          <a:xfrm rot="19990800">
            <a:off x="4500720" y="1450440"/>
            <a:ext cx="261000" cy="249120"/>
          </a:xfrm>
          <a:custGeom>
            <a:avLst/>
            <a:gdLst>
              <a:gd name="textAreaLeft" fmla="*/ 0 w 261000"/>
              <a:gd name="textAreaRight" fmla="*/ 263520 w 261000"/>
              <a:gd name="textAreaTop" fmla="*/ 0 h 249120"/>
              <a:gd name="textAreaBottom" fmla="*/ 251640 h 249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Google Shape;107;p14"/>
          <p:cNvSpPr/>
          <p:nvPr/>
        </p:nvSpPr>
        <p:spPr>
          <a:xfrm rot="2926200">
            <a:off x="5901840" y="2037240"/>
            <a:ext cx="194760" cy="186120"/>
          </a:xfrm>
          <a:custGeom>
            <a:avLst/>
            <a:gdLst>
              <a:gd name="textAreaLeft" fmla="*/ 0 w 194760"/>
              <a:gd name="textAreaRight" fmla="*/ 197280 w 194760"/>
              <a:gd name="textAreaTop" fmla="*/ 0 h 186120"/>
              <a:gd name="textAreaBottom" fmla="*/ 188640 h 186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Google Shape;108;p14"/>
          <p:cNvSpPr/>
          <p:nvPr/>
        </p:nvSpPr>
        <p:spPr>
          <a:xfrm rot="19990800">
            <a:off x="5277240" y="387360"/>
            <a:ext cx="175320" cy="167400"/>
          </a:xfrm>
          <a:custGeom>
            <a:avLst/>
            <a:gdLst>
              <a:gd name="textAreaLeft" fmla="*/ 0 w 175320"/>
              <a:gd name="textAreaRight" fmla="*/ 177840 w 175320"/>
              <a:gd name="textAreaTop" fmla="*/ 0 h 167400"/>
              <a:gd name="textAreaBottom" fmla="*/ 169920 h 16740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8" name="Google Shape;109;p14"/>
          <p:cNvGrpSpPr/>
          <p:nvPr/>
        </p:nvGrpSpPr>
        <p:grpSpPr>
          <a:xfrm>
            <a:off x="5864400" y="1233360"/>
            <a:ext cx="2712240" cy="3651120"/>
            <a:chOff x="5864400" y="1233360"/>
            <a:chExt cx="2712240" cy="3651120"/>
          </a:xfrm>
        </p:grpSpPr>
        <p:pic>
          <p:nvPicPr>
            <p:cNvPr id="79" name="Google Shape;110;p14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2240" cy="3651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80" name="Google Shape;111;p14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1920" cy="236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9200" cy="19990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Homework Link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2972880"/>
            <a:ext cx="5256720" cy="91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  <a:hlinkClick r:id="rId3"/>
              </a:rPr>
              <a:t>https://github.com/Asfandyar-Khan/PythonPlayground/blob/main/index.md</a:t>
            </a:r>
            <a:endParaRPr b="0" lang="en-US" sz="1600" strike="noStrike" u="none">
              <a:solidFill>
                <a:srgbClr val="ffffd7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ffffd7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all lectures and Google Colab notebooks</a:t>
            </a:r>
            <a:endParaRPr b="0" lang="en-US" sz="1600" strike="noStrike" u="none">
              <a:solidFill>
                <a:srgbClr val="ffffd7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Contains homework which will be a word document</a:t>
            </a:r>
            <a:endParaRPr b="0" lang="en-US" sz="1600" strike="noStrike" u="none">
              <a:solidFill>
                <a:srgbClr val="ffffd7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trike="noStrike" u="none">
                <a:solidFill>
                  <a:srgbClr val="ffffd7"/>
                </a:solidFill>
                <a:effectLst/>
                <a:uFillTx/>
                <a:latin typeface="Arial"/>
              </a:rPr>
              <a:t>Does anyone have any homework questions?</a:t>
            </a:r>
            <a:endParaRPr b="0" lang="en-US" sz="1600" strike="noStrike" u="none">
              <a:solidFill>
                <a:srgbClr val="ffffd7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10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C26674D-79C5-4B91-9440-0C39710CFD1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96;p 1"/>
          <p:cNvSpPr/>
          <p:nvPr/>
        </p:nvSpPr>
        <p:spPr>
          <a:xfrm>
            <a:off x="5298480" y="2425680"/>
            <a:ext cx="261000" cy="249120"/>
          </a:xfrm>
          <a:custGeom>
            <a:avLst/>
            <a:gdLst>
              <a:gd name="textAreaLeft" fmla="*/ 0 w 261000"/>
              <a:gd name="textAreaRight" fmla="*/ 263520 w 261000"/>
              <a:gd name="textAreaTop" fmla="*/ 0 h 249120"/>
              <a:gd name="textAreaBottom" fmla="*/ 251640 h 249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5" name="Google Shape;97;p 1"/>
          <p:cNvGrpSpPr/>
          <p:nvPr/>
        </p:nvGrpSpPr>
        <p:grpSpPr>
          <a:xfrm>
            <a:off x="4971600" y="1011960"/>
            <a:ext cx="1126800" cy="1127160"/>
            <a:chOff x="4971600" y="1011960"/>
            <a:chExt cx="1126800" cy="1127160"/>
          </a:xfrm>
        </p:grpSpPr>
        <p:sp>
          <p:nvSpPr>
            <p:cNvPr id="86" name="Google Shape;98;p 1"/>
            <p:cNvSpPr/>
            <p:nvPr/>
          </p:nvSpPr>
          <p:spPr>
            <a:xfrm>
              <a:off x="5396400" y="1436760"/>
              <a:ext cx="582480" cy="582480"/>
            </a:xfrm>
            <a:custGeom>
              <a:avLst/>
              <a:gdLst>
                <a:gd name="textAreaLeft" fmla="*/ 0 w 582480"/>
                <a:gd name="textAreaRight" fmla="*/ 585000 w 582480"/>
                <a:gd name="textAreaTop" fmla="*/ 0 h 582480"/>
                <a:gd name="textAreaBottom" fmla="*/ 585000 h 58248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9;p 1"/>
            <p:cNvSpPr/>
            <p:nvPr/>
          </p:nvSpPr>
          <p:spPr>
            <a:xfrm>
              <a:off x="4971600" y="1011960"/>
              <a:ext cx="1126800" cy="1127160"/>
            </a:xfrm>
            <a:custGeom>
              <a:avLst/>
              <a:gdLst>
                <a:gd name="textAreaLeft" fmla="*/ 0 w 1126800"/>
                <a:gd name="textAreaRight" fmla="*/ 1129320 w 1126800"/>
                <a:gd name="textAreaTop" fmla="*/ 0 h 1127160"/>
                <a:gd name="textAreaBottom" fmla="*/ 1129680 h 112716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8" name="Google Shape;100;p 1"/>
          <p:cNvGrpSpPr/>
          <p:nvPr/>
        </p:nvGrpSpPr>
        <p:grpSpPr>
          <a:xfrm>
            <a:off x="3787560" y="1803600"/>
            <a:ext cx="933840" cy="933840"/>
            <a:chOff x="3787560" y="1803600"/>
            <a:chExt cx="933840" cy="933840"/>
          </a:xfrm>
        </p:grpSpPr>
        <p:sp>
          <p:nvSpPr>
            <p:cNvPr id="89" name="Google Shape;101;p 1"/>
            <p:cNvSpPr/>
            <p:nvPr/>
          </p:nvSpPr>
          <p:spPr>
            <a:xfrm rot="1057200">
              <a:off x="3882240" y="1898640"/>
              <a:ext cx="743760" cy="743760"/>
            </a:xfrm>
            <a:custGeom>
              <a:avLst/>
              <a:gdLst>
                <a:gd name="textAreaLeft" fmla="*/ 0 w 743760"/>
                <a:gd name="textAreaRight" fmla="*/ 746280 w 743760"/>
                <a:gd name="textAreaTop" fmla="*/ 0 h 743760"/>
                <a:gd name="textAreaBottom" fmla="*/ 746280 h 74376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102;p 1"/>
            <p:cNvSpPr/>
            <p:nvPr/>
          </p:nvSpPr>
          <p:spPr>
            <a:xfrm rot="1057200">
              <a:off x="3859560" y="2383560"/>
              <a:ext cx="120960" cy="120960"/>
            </a:xfrm>
            <a:custGeom>
              <a:avLst/>
              <a:gdLst>
                <a:gd name="textAreaLeft" fmla="*/ 0 w 120960"/>
                <a:gd name="textAreaRight" fmla="*/ 123480 w 120960"/>
                <a:gd name="textAreaTop" fmla="*/ 0 h 120960"/>
                <a:gd name="textAreaBottom" fmla="*/ 123480 h 12096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103;p 1"/>
            <p:cNvSpPr/>
            <p:nvPr/>
          </p:nvSpPr>
          <p:spPr>
            <a:xfrm rot="1057200">
              <a:off x="3936240" y="2475360"/>
              <a:ext cx="76680" cy="76680"/>
            </a:xfrm>
            <a:custGeom>
              <a:avLst/>
              <a:gdLst>
                <a:gd name="textAreaLeft" fmla="*/ 0 w 76680"/>
                <a:gd name="textAreaRight" fmla="*/ 79200 w 76680"/>
                <a:gd name="textAreaTop" fmla="*/ 0 h 76680"/>
                <a:gd name="textAreaBottom" fmla="*/ 79200 h 7668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104;p 1"/>
            <p:cNvSpPr/>
            <p:nvPr/>
          </p:nvSpPr>
          <p:spPr>
            <a:xfrm rot="1057200">
              <a:off x="3855960" y="2320560"/>
              <a:ext cx="76680" cy="76680"/>
            </a:xfrm>
            <a:custGeom>
              <a:avLst/>
              <a:gdLst>
                <a:gd name="textAreaLeft" fmla="*/ 0 w 76680"/>
                <a:gd name="textAreaRight" fmla="*/ 79200 w 76680"/>
                <a:gd name="textAreaTop" fmla="*/ 0 h 76680"/>
                <a:gd name="textAreaBottom" fmla="*/ 79200 h 7668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3" name="Google Shape;105;p 1"/>
          <p:cNvSpPr/>
          <p:nvPr/>
        </p:nvSpPr>
        <p:spPr>
          <a:xfrm rot="2466600">
            <a:off x="3966480" y="1229760"/>
            <a:ext cx="363600" cy="347040"/>
          </a:xfrm>
          <a:custGeom>
            <a:avLst/>
            <a:gdLst>
              <a:gd name="textAreaLeft" fmla="*/ 0 w 363600"/>
              <a:gd name="textAreaRight" fmla="*/ 366120 w 363600"/>
              <a:gd name="textAreaTop" fmla="*/ 0 h 347040"/>
              <a:gd name="textAreaBottom" fmla="*/ 349560 h 3470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Google Shape;106;p 1"/>
          <p:cNvSpPr/>
          <p:nvPr/>
        </p:nvSpPr>
        <p:spPr>
          <a:xfrm rot="19990800">
            <a:off x="4500720" y="1450440"/>
            <a:ext cx="261000" cy="249120"/>
          </a:xfrm>
          <a:custGeom>
            <a:avLst/>
            <a:gdLst>
              <a:gd name="textAreaLeft" fmla="*/ 0 w 261000"/>
              <a:gd name="textAreaRight" fmla="*/ 263520 w 261000"/>
              <a:gd name="textAreaTop" fmla="*/ 0 h 249120"/>
              <a:gd name="textAreaBottom" fmla="*/ 251640 h 249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Google Shape;107;p 1"/>
          <p:cNvSpPr/>
          <p:nvPr/>
        </p:nvSpPr>
        <p:spPr>
          <a:xfrm rot="2926200">
            <a:off x="5901840" y="2037240"/>
            <a:ext cx="194760" cy="186120"/>
          </a:xfrm>
          <a:custGeom>
            <a:avLst/>
            <a:gdLst>
              <a:gd name="textAreaLeft" fmla="*/ 0 w 194760"/>
              <a:gd name="textAreaRight" fmla="*/ 197280 w 194760"/>
              <a:gd name="textAreaTop" fmla="*/ 0 h 186120"/>
              <a:gd name="textAreaBottom" fmla="*/ 188640 h 186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Google Shape;108;p 1"/>
          <p:cNvSpPr/>
          <p:nvPr/>
        </p:nvSpPr>
        <p:spPr>
          <a:xfrm rot="19990800">
            <a:off x="5277240" y="387360"/>
            <a:ext cx="175320" cy="167400"/>
          </a:xfrm>
          <a:custGeom>
            <a:avLst/>
            <a:gdLst>
              <a:gd name="textAreaLeft" fmla="*/ 0 w 175320"/>
              <a:gd name="textAreaRight" fmla="*/ 177840 w 175320"/>
              <a:gd name="textAreaTop" fmla="*/ 0 h 167400"/>
              <a:gd name="textAreaBottom" fmla="*/ 169920 h 16740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7" name="Google Shape;109;p 1"/>
          <p:cNvGrpSpPr/>
          <p:nvPr/>
        </p:nvGrpSpPr>
        <p:grpSpPr>
          <a:xfrm>
            <a:off x="5864400" y="1233360"/>
            <a:ext cx="2712240" cy="3651120"/>
            <a:chOff x="5864400" y="1233360"/>
            <a:chExt cx="2712240" cy="3651120"/>
          </a:xfrm>
        </p:grpSpPr>
        <p:pic>
          <p:nvPicPr>
            <p:cNvPr id="98" name="Google Shape;110;p 1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2240" cy="3651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9" name="Google Shape;111;p 1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1920" cy="23688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9200" cy="19990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Review of Last Week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914400" y="2743200"/>
            <a:ext cx="3409200" cy="91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Input function examples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What is a function?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What is the syntax?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How do we call functions?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Functions examples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11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25D1A7F-E137-49FB-AFF2-244A4C1A6BA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855360" y="1950120"/>
            <a:ext cx="7430760" cy="37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Let’s Review Functions!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ldNum" idx="12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7EC6A11-AB85-4229-A800-B72E56C8A72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05" name="Google Shape;157;p18"/>
          <p:cNvGrpSpPr/>
          <p:nvPr/>
        </p:nvGrpSpPr>
        <p:grpSpPr>
          <a:xfrm>
            <a:off x="2850840" y="2413440"/>
            <a:ext cx="3440160" cy="2687400"/>
            <a:chOff x="2850840" y="2413440"/>
            <a:chExt cx="3440160" cy="2687400"/>
          </a:xfrm>
        </p:grpSpPr>
        <p:pic>
          <p:nvPicPr>
            <p:cNvPr id="106" name="Google Shape;158;p18" descr=""/>
            <p:cNvPicPr/>
            <p:nvPr/>
          </p:nvPicPr>
          <p:blipFill>
            <a:blip r:embed="rId1"/>
            <a:srcRect l="0" t="0" r="0" b="41898"/>
            <a:stretch/>
          </p:blipFill>
          <p:spPr>
            <a:xfrm>
              <a:off x="2850840" y="2413440"/>
              <a:ext cx="3440160" cy="26874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7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4391280" y="3124080"/>
              <a:ext cx="307440" cy="30132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3040" cy="303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 function is a set of statements that run when the function is called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Python has many built in functions!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print(), type(), int(), float(), str(), round()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Char char="▪"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What if we want to build our own functions?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>
              <a:lnSpc>
                <a:spcPct val="115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ldNum" idx="13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F1C1ADA-3336-4C3D-A396-550DDD2AA537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11" name="Google Shape;146;p 1"/>
          <p:cNvGrpSpPr/>
          <p:nvPr/>
        </p:nvGrpSpPr>
        <p:grpSpPr>
          <a:xfrm>
            <a:off x="5864400" y="1238760"/>
            <a:ext cx="2837880" cy="3642480"/>
            <a:chOff x="5864400" y="1238760"/>
            <a:chExt cx="2837880" cy="3642480"/>
          </a:xfrm>
        </p:grpSpPr>
        <p:pic>
          <p:nvPicPr>
            <p:cNvPr id="112" name="Google Shape;147;p 1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7880" cy="3642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3" name="Google Shape;148;p 1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400" cy="16812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14" name="Google Shape;149;p 1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120" cy="657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14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6E4E0B7C-927B-48B1-A0F7-DF6B5FF9361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17" name="Google Shape;146;p 3"/>
          <p:cNvGrpSpPr/>
          <p:nvPr/>
        </p:nvGrpSpPr>
        <p:grpSpPr>
          <a:xfrm>
            <a:off x="5864400" y="1238760"/>
            <a:ext cx="2837880" cy="3642480"/>
            <a:chOff x="5864400" y="1238760"/>
            <a:chExt cx="2837880" cy="3642480"/>
          </a:xfrm>
        </p:grpSpPr>
        <p:pic>
          <p:nvPicPr>
            <p:cNvPr id="118" name="Google Shape;147;p 3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7880" cy="3642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9" name="Google Shape;148;p 3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400" cy="16812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20" name="Google Shape;149;p 3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120" cy="657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tretch/>
        </p:blipFill>
        <p:spPr>
          <a:xfrm>
            <a:off x="457200" y="1600200"/>
            <a:ext cx="5550840" cy="2513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Function Example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15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6CF44664-3E53-4425-A15A-24E9EEAAD220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24" name="Google Shape;146;p 5"/>
          <p:cNvGrpSpPr/>
          <p:nvPr/>
        </p:nvGrpSpPr>
        <p:grpSpPr>
          <a:xfrm>
            <a:off x="5864400" y="1238760"/>
            <a:ext cx="2837880" cy="3642480"/>
            <a:chOff x="5864400" y="1238760"/>
            <a:chExt cx="2837880" cy="3642480"/>
          </a:xfrm>
        </p:grpSpPr>
        <p:pic>
          <p:nvPicPr>
            <p:cNvPr id="125" name="Google Shape;147;p 5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7880" cy="3642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26" name="Google Shape;148;p 5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400" cy="16812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27" name="Google Shape;149;p 5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120" cy="65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8" name="PlaceHolder 14"/>
          <p:cNvSpPr/>
          <p:nvPr/>
        </p:nvSpPr>
        <p:spPr>
          <a:xfrm>
            <a:off x="380880" y="1371960"/>
            <a:ext cx="83797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Write a function that outputs a few of the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introductory sentences we covered in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past classes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def 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favourite_sentences()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: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print(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“My name is Bob”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print(</a:t>
            </a: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“My age is 10”</a:t>
            </a:r>
            <a:r>
              <a:rPr b="0" lang="en-US" sz="2200" strike="noStrike" u="none">
                <a:solidFill>
                  <a:srgbClr val="650953"/>
                </a:solidFill>
                <a:effectLst/>
                <a:uFillTx/>
                <a:latin typeface="Calibri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Does anyone want to guess what this function will do?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defTabSz="914400">
              <a:lnSpc>
                <a:spcPct val="100000"/>
              </a:lnSpc>
              <a:spcBef>
                <a:spcPts val="1134"/>
              </a:spcBef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0960" cy="3938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Function Example 2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ldNum" idx="16"/>
          </p:nvPr>
        </p:nvSpPr>
        <p:spPr>
          <a:xfrm>
            <a:off x="8404200" y="4642920"/>
            <a:ext cx="546120" cy="31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C8063443-5563-4296-A8A7-5E9B279BB89E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8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1" name="Google Shape;146;p 6"/>
          <p:cNvGrpSpPr/>
          <p:nvPr/>
        </p:nvGrpSpPr>
        <p:grpSpPr>
          <a:xfrm>
            <a:off x="5864400" y="1238760"/>
            <a:ext cx="2837880" cy="3642480"/>
            <a:chOff x="5864400" y="1238760"/>
            <a:chExt cx="2837880" cy="3642480"/>
          </a:xfrm>
        </p:grpSpPr>
        <p:pic>
          <p:nvPicPr>
            <p:cNvPr id="132" name="Google Shape;147;p 6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7880" cy="36424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3" name="Google Shape;148;p 6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39400" cy="16812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34" name="Google Shape;149;p 6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120" cy="657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5" name="PlaceHolder 16"/>
          <p:cNvSpPr/>
          <p:nvPr/>
        </p:nvSpPr>
        <p:spPr>
          <a:xfrm>
            <a:off x="380880" y="1371960"/>
            <a:ext cx="8379720" cy="502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def print_twice(string):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print(string)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    print(string)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defTabSz="9144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16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Notice how string is now added as a parameter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216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How does this function work?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216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What will happen if you call this function?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216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  <a:ea typeface="Liberation Mono;Courier New;DejaVu Sans Mono;Lucida Sans Typewriter"/>
              </a:rPr>
              <a:t>Can this function be called without any input?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2025-08-02T17:13:14Z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