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bg>
      <p:bgPr>
        <a:gradFill rotWithShape="0">
          <a:gsLst>
            <a:gs pos="0">
              <a:srgbClr val="6db9e4"/>
            </a:gs>
            <a:gs pos="42000">
              <a:srgbClr val="6db9e4"/>
            </a:gs>
            <a:gs pos="100000">
              <a:srgbClr val="9ffaff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79040" y="1137240"/>
            <a:ext cx="4956840" cy="286596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7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7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6720" cy="29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gradFill rotWithShape="0">
          <a:gsLst>
            <a:gs pos="0">
              <a:srgbClr val="1e263a"/>
            </a:gs>
            <a:gs pos="42000">
              <a:srgbClr val="1e263a"/>
            </a:gs>
            <a:gs pos="100000">
              <a:srgbClr val="44506e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sldNum" idx="8"/>
          </p:nvPr>
        </p:nvSpPr>
        <p:spPr>
          <a:xfrm>
            <a:off x="8404200" y="4642920"/>
            <a:ext cx="545760" cy="3139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2F4FDC7E-B04F-4B4A-AB62-A02121DBC0D0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6720" cy="85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6720" cy="29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1">
    <p:bg>
      <p:bgPr>
        <a:gradFill rotWithShape="0">
          <a:gsLst>
            <a:gs pos="0">
              <a:srgbClr val="9ece46"/>
            </a:gs>
            <a:gs pos="42000">
              <a:srgbClr val="9ece46"/>
            </a:gs>
            <a:gs pos="100000">
              <a:srgbClr val="f4fc68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79040" y="1517400"/>
            <a:ext cx="4957560" cy="16254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6720" cy="29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1_1">
    <p:bg>
      <p:bgPr>
        <a:gradFill rotWithShape="0">
          <a:gsLst>
            <a:gs pos="0">
              <a:srgbClr val="f5a73b"/>
            </a:gs>
            <a:gs pos="42000">
              <a:srgbClr val="f5a73b"/>
            </a:gs>
            <a:gs pos="100000">
              <a:srgbClr val="ffe659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;p4"/>
          <p:cNvSpPr/>
          <p:nvPr/>
        </p:nvSpPr>
        <p:spPr>
          <a:xfrm>
            <a:off x="781920" y="768240"/>
            <a:ext cx="6649560" cy="3620160"/>
          </a:xfrm>
          <a:custGeom>
            <a:avLst/>
            <a:gdLst>
              <a:gd name="textAreaLeft" fmla="*/ 0 w 6649560"/>
              <a:gd name="textAreaRight" fmla="*/ 6652440 w 6649560"/>
              <a:gd name="textAreaTop" fmla="*/ 0 h 3620160"/>
              <a:gd name="textAreaBottom" fmla="*/ 3623040 h 3620160"/>
            </a:gdLst>
            <a:ahLst/>
            <a:cxnLst/>
            <a:rect l="textAreaLeft" t="textAreaTop" r="textAreaRight" b="textAreaBottom"/>
            <a:pathLst>
              <a:path w="266097" h="144918">
                <a:moveTo>
                  <a:pt x="0" y="153"/>
                </a:moveTo>
                <a:lnTo>
                  <a:pt x="249225" y="0"/>
                </a:lnTo>
                <a:lnTo>
                  <a:pt x="249225" y="34949"/>
                </a:lnTo>
                <a:lnTo>
                  <a:pt x="266097" y="50315"/>
                </a:lnTo>
                <a:lnTo>
                  <a:pt x="248923" y="47415"/>
                </a:lnTo>
                <a:lnTo>
                  <a:pt x="248924" y="144918"/>
                </a:lnTo>
                <a:lnTo>
                  <a:pt x="63" y="144918"/>
                </a:lnTo>
                <a:close/>
              </a:path>
            </a:pathLst>
          </a:custGeom>
          <a:gradFill rotWithShape="0">
            <a:gsLst>
              <a:gs pos="0">
                <a:srgbClr val="eaeef0"/>
              </a:gs>
              <a:gs pos="100000">
                <a:srgbClr val="ffffff"/>
              </a:gs>
            </a:gsLst>
            <a:lin ang="2700000"/>
          </a:gradFill>
          <a:ln w="0">
            <a:noFill/>
          </a:ln>
          <a:effectLst>
            <a:outerShdw algn="bl" blurRad="57240" dir="5400000" dist="19080" rotWithShape="0">
              <a:schemeClr val="dk1">
                <a:alpha val="3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body"/>
          </p:nvPr>
        </p:nvSpPr>
        <p:spPr>
          <a:xfrm>
            <a:off x="1286640" y="1250280"/>
            <a:ext cx="4842000" cy="265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1"/>
          </p:nvPr>
        </p:nvSpPr>
        <p:spPr>
          <a:xfrm>
            <a:off x="8404200" y="4642920"/>
            <a:ext cx="545760" cy="3139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4EB8823F-18FD-4929-BFD5-9093B523E554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6720" cy="85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bg>
      <p:bgPr>
        <a:gradFill rotWithShape="0">
          <a:gsLst>
            <a:gs pos="0">
              <a:srgbClr val="f36846"/>
            </a:gs>
            <a:gs pos="42000">
              <a:srgbClr val="f36846"/>
            </a:gs>
            <a:gs pos="100000">
              <a:srgbClr val="ff9f4d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0600" cy="3934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4972680" cy="303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sldNum" idx="2"/>
          </p:nvPr>
        </p:nvSpPr>
        <p:spPr>
          <a:xfrm>
            <a:off x="8404200" y="4642920"/>
            <a:ext cx="545760" cy="3139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CF4CAFFF-052A-45F4-8A01-2D8E2285CF1A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bg>
      <p:bgPr>
        <a:gradFill rotWithShape="0">
          <a:gsLst>
            <a:gs pos="0">
              <a:srgbClr val="6db9e4"/>
            </a:gs>
            <a:gs pos="42000">
              <a:srgbClr val="6db9e4"/>
            </a:gs>
            <a:gs pos="100000">
              <a:srgbClr val="9ffaff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0600" cy="3934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79040" y="1353960"/>
            <a:ext cx="2322000" cy="34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430080" y="1353960"/>
            <a:ext cx="2322000" cy="34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sldNum" idx="3"/>
          </p:nvPr>
        </p:nvSpPr>
        <p:spPr>
          <a:xfrm>
            <a:off x="8404200" y="4642920"/>
            <a:ext cx="545760" cy="3139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D7267670-EBA8-42C8-93EA-D14C8555EE1B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TWO_COLUMNS_1">
    <p:bg>
      <p:bgPr>
        <a:gradFill rotWithShape="0">
          <a:gsLst>
            <a:gs pos="0">
              <a:srgbClr val="9ece46"/>
            </a:gs>
            <a:gs pos="42000">
              <a:srgbClr val="9ece46"/>
            </a:gs>
            <a:gs pos="100000">
              <a:srgbClr val="f4fc68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0600" cy="3934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79040" y="1353960"/>
            <a:ext cx="1875600" cy="34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854800" y="1353960"/>
            <a:ext cx="1875600" cy="34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930560" y="1353960"/>
            <a:ext cx="1875600" cy="34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sldNum" idx="4"/>
          </p:nvPr>
        </p:nvSpPr>
        <p:spPr>
          <a:xfrm>
            <a:off x="8404200" y="4642920"/>
            <a:ext cx="545760" cy="3139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D583F00D-6CA0-4396-B1AF-24917D70E043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bg>
      <p:bgPr>
        <a:gradFill rotWithShape="0">
          <a:gsLst>
            <a:gs pos="0">
              <a:srgbClr val="f5a73b"/>
            </a:gs>
            <a:gs pos="42000">
              <a:srgbClr val="f5a73b"/>
            </a:gs>
            <a:gs pos="100000">
              <a:srgbClr val="ffe659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0600" cy="3934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5"/>
          </p:nvPr>
        </p:nvSpPr>
        <p:spPr>
          <a:xfrm>
            <a:off x="8404200" y="4642920"/>
            <a:ext cx="545760" cy="3139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94CC3BD7-B173-473F-AE84-12EBABE57FE4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6720" cy="29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APTION_ONLY">
    <p:bg>
      <p:bgPr>
        <a:gradFill rotWithShape="0">
          <a:gsLst>
            <a:gs pos="0">
              <a:srgbClr val="989ca7"/>
            </a:gs>
            <a:gs pos="42000">
              <a:srgbClr val="989ca7"/>
            </a:gs>
            <a:gs pos="100000">
              <a:srgbClr val="eaeef0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body"/>
          </p:nvPr>
        </p:nvSpPr>
        <p:spPr>
          <a:xfrm>
            <a:off x="855360" y="4177800"/>
            <a:ext cx="7430400" cy="31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ldNum" idx="6"/>
          </p:nvPr>
        </p:nvSpPr>
        <p:spPr>
          <a:xfrm>
            <a:off x="8404200" y="4642920"/>
            <a:ext cx="545760" cy="3139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4D825799-A628-4893-842B-9931AFF21EB9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bg>
      <p:bgPr>
        <a:gradFill rotWithShape="0">
          <a:gsLst>
            <a:gs pos="0">
              <a:srgbClr val="989ca7"/>
            </a:gs>
            <a:gs pos="42000">
              <a:srgbClr val="989ca7"/>
            </a:gs>
            <a:gs pos="100000">
              <a:srgbClr val="eaeef0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body"/>
          </p:nvPr>
        </p:nvSpPr>
        <p:spPr>
          <a:xfrm>
            <a:off x="855360" y="4177800"/>
            <a:ext cx="7430400" cy="31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ldNum" idx="7"/>
          </p:nvPr>
        </p:nvSpPr>
        <p:spPr>
          <a:xfrm>
            <a:off x="8404200" y="4642920"/>
            <a:ext cx="545760" cy="3139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81E8E0BB-3BB8-415A-9B27-5C52FF12C0FF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hyperlink" Target="https://github.com/Asfandyar-Khan/PythonPlayground/blob/main/index.md" TargetMode="External"/><Relationship Id="rId4" Type="http://schemas.openxmlformats.org/officeDocument/2006/relationships/slideLayout" Target="../slideLayouts/slideLayout1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79040" y="1047600"/>
            <a:ext cx="4956840" cy="31932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60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Python Playground 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3" name="Google Shape;46;p11" descr=""/>
          <p:cNvPicPr/>
          <p:nvPr/>
        </p:nvPicPr>
        <p:blipFill>
          <a:blip r:embed="rId1"/>
          <a:stretch/>
        </p:blipFill>
        <p:spPr>
          <a:xfrm>
            <a:off x="5611320" y="847800"/>
            <a:ext cx="3159720" cy="4031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4" name="Google Shape;47;p11" descr=""/>
          <p:cNvPicPr/>
          <p:nvPr/>
        </p:nvPicPr>
        <p:blipFill>
          <a:blip r:embed="rId2"/>
          <a:stretch/>
        </p:blipFill>
        <p:spPr>
          <a:xfrm>
            <a:off x="5232960" y="119160"/>
            <a:ext cx="764640" cy="764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4111920" cy="11548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40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Class Activity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ldNum" idx="17"/>
          </p:nvPr>
        </p:nvSpPr>
        <p:spPr>
          <a:xfrm>
            <a:off x="8404200" y="4642920"/>
            <a:ext cx="545760" cy="3139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2C60EFE0-5151-4DF1-818D-FC084B9996D9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9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0" name="Google Shape;176;p 1" descr=""/>
          <p:cNvPicPr/>
          <p:nvPr/>
        </p:nvPicPr>
        <p:blipFill>
          <a:blip r:embed="rId1"/>
          <a:stretch/>
        </p:blipFill>
        <p:spPr>
          <a:xfrm>
            <a:off x="5910120" y="1129320"/>
            <a:ext cx="2901960" cy="3702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1" name="Google Shape;177;p 1" descr=""/>
          <p:cNvPicPr/>
          <p:nvPr/>
        </p:nvPicPr>
        <p:blipFill>
          <a:blip r:embed="rId2"/>
          <a:stretch/>
        </p:blipFill>
        <p:spPr>
          <a:xfrm rot="3265200">
            <a:off x="5748120" y="596880"/>
            <a:ext cx="416520" cy="556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742320" y="1471680"/>
            <a:ext cx="4972680" cy="195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en" sz="18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IBM Plex Sans Condensed"/>
              </a:rPr>
              <a:t>Write a function called </a:t>
            </a:r>
            <a:r>
              <a:rPr b="0" lang="en" sz="18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NSimSun"/>
              </a:rPr>
              <a:t>print_sentence(word, number)</a:t>
            </a:r>
            <a:r>
              <a:rPr b="0" lang="en" sz="18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IBM Plex Sans Condensed"/>
              </a:rPr>
              <a:t> that multiplies the word by the number and prints it in a sentence like this: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indent="0">
              <a:spcAft>
                <a:spcPts val="1414"/>
              </a:spcAft>
              <a:buNone/>
            </a:pPr>
            <a:r>
              <a:rPr b="1" lang="en" sz="1800" strike="noStrike" u="none">
                <a:solidFill>
                  <a:srgbClr val="127622"/>
                </a:solidFill>
                <a:effectLst/>
                <a:uFillTx/>
                <a:latin typeface="Times New Roman"/>
                <a:ea typeface="IBM Plex Sans Condensed"/>
              </a:rPr>
              <a:t>WowWowWow! That was exciting!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  <a:ea typeface="Liberation Serif;Times New Roman"/>
            </a:endParaRPr>
          </a:p>
          <a:p>
            <a:pPr indent="0"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en" sz="18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IBM Plex Sans Condensed"/>
              </a:rPr>
              <a:t>Call the function like this: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indent="0">
              <a:spcAft>
                <a:spcPts val="1414"/>
              </a:spcAft>
              <a:buNone/>
            </a:pPr>
            <a:r>
              <a:rPr b="1" lang="en" sz="18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IBM Plex Sans Condensed"/>
              </a:rPr>
              <a:t>print_sentence("Wow", 3)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  <a:ea typeface="Liberation Serif;Times New Roman"/>
            </a:endParaRPr>
          </a:p>
          <a:p>
            <a:pPr indent="0">
              <a:lnSpc>
                <a:spcPct val="115000"/>
              </a:lnSpc>
              <a:spcAft>
                <a:spcPts val="1236"/>
              </a:spcAft>
              <a:buNone/>
            </a:pPr>
            <a:r>
              <a:rPr b="1" lang="en" sz="1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IBM Plex Sans Condensed"/>
              </a:rPr>
              <a:t>Hint:</a:t>
            </a:r>
            <a:br>
              <a:rPr sz="1200"/>
            </a:b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IBM Plex Sans Condensed"/>
              </a:rPr>
              <a:t>Use </a:t>
            </a: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NSimSun"/>
              </a:rPr>
              <a:t>word * number</a:t>
            </a: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IBM Plex Sans Condensed"/>
              </a:rPr>
              <a:t> to repeat it and combine it with another sentence in </a:t>
            </a: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NSimSun"/>
              </a:rPr>
              <a:t>print()</a:t>
            </a: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IBM Plex Sans Condensed"/>
              </a:rPr>
              <a:t>.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19;p 1" descr=""/>
          <p:cNvPicPr/>
          <p:nvPr/>
        </p:nvPicPr>
        <p:blipFill>
          <a:blip r:embed="rId1"/>
          <a:stretch/>
        </p:blipFill>
        <p:spPr>
          <a:xfrm>
            <a:off x="6755400" y="1155960"/>
            <a:ext cx="817920" cy="734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4" name="Google Shape;120;p 2" descr=""/>
          <p:cNvPicPr/>
          <p:nvPr/>
        </p:nvPicPr>
        <p:blipFill>
          <a:blip r:embed="rId2"/>
          <a:stretch/>
        </p:blipFill>
        <p:spPr>
          <a:xfrm>
            <a:off x="5910120" y="1129320"/>
            <a:ext cx="2901960" cy="3702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0600" cy="3934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For Loops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779040" y="1353960"/>
            <a:ext cx="4800960" cy="34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A for loop iterates over a sequence – such as a string, list, or tuple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34308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Allows you to run a block of code </a:t>
            </a:r>
            <a:r>
              <a:rPr b="0" i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repeatedly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34308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This occurs once for each item in the sequence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Syntax: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650953"/>
                </a:solidFill>
                <a:effectLst/>
                <a:uFillTx/>
                <a:latin typeface="Calibri"/>
                <a:ea typeface="IBM Plex Sans Condensed"/>
              </a:rPr>
              <a:t>for item in iterable: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650953"/>
                </a:solidFill>
                <a:effectLst/>
                <a:uFillTx/>
                <a:latin typeface="Calibri"/>
                <a:ea typeface="IBM Plex Sans Condensed"/>
              </a:rPr>
              <a:t># Code to be executed for each item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 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sldNum" idx="18"/>
          </p:nvPr>
        </p:nvSpPr>
        <p:spPr>
          <a:xfrm>
            <a:off x="8404200" y="4642920"/>
            <a:ext cx="545760" cy="3139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1EC66232-A0DD-4CD3-9FBF-671E3056B178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9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58" name="Google Shape;124;p 2"/>
          <p:cNvGrpSpPr/>
          <p:nvPr/>
        </p:nvGrpSpPr>
        <p:grpSpPr>
          <a:xfrm>
            <a:off x="6986520" y="1317240"/>
            <a:ext cx="355680" cy="295200"/>
            <a:chOff x="6986520" y="1317240"/>
            <a:chExt cx="355680" cy="295200"/>
          </a:xfrm>
        </p:grpSpPr>
        <p:sp>
          <p:nvSpPr>
            <p:cNvPr id="159" name="Google Shape;125;p 2"/>
            <p:cNvSpPr/>
            <p:nvPr/>
          </p:nvSpPr>
          <p:spPr>
            <a:xfrm>
              <a:off x="6986520" y="1570320"/>
              <a:ext cx="171360" cy="42120"/>
            </a:xfrm>
            <a:custGeom>
              <a:avLst/>
              <a:gdLst>
                <a:gd name="textAreaLeft" fmla="*/ 0 w 171360"/>
                <a:gd name="textAreaRight" fmla="*/ 174240 w 171360"/>
                <a:gd name="textAreaTop" fmla="*/ 0 h 42120"/>
                <a:gd name="textAreaBottom" fmla="*/ 45000 h 42120"/>
              </a:gdLst>
              <a:ahLst/>
              <a:cxnLst/>
              <a:rect l="textAreaLeft" t="textAreaTop" r="textAreaRight" b="textAreaBottom"/>
              <a:pathLst>
                <a:path w="8329" h="215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" name="Google Shape;126;p 2"/>
            <p:cNvSpPr/>
            <p:nvPr/>
          </p:nvSpPr>
          <p:spPr>
            <a:xfrm>
              <a:off x="7170840" y="1570320"/>
              <a:ext cx="171360" cy="42120"/>
            </a:xfrm>
            <a:custGeom>
              <a:avLst/>
              <a:gdLst>
                <a:gd name="textAreaLeft" fmla="*/ 0 w 171360"/>
                <a:gd name="textAreaRight" fmla="*/ 174240 w 171360"/>
                <a:gd name="textAreaTop" fmla="*/ 0 h 42120"/>
                <a:gd name="textAreaBottom" fmla="*/ 45000 h 42120"/>
              </a:gdLst>
              <a:ahLst/>
              <a:cxnLst/>
              <a:rect l="textAreaLeft" t="textAreaTop" r="textAreaRight" b="textAreaBottom"/>
              <a:pathLst>
                <a:path w="8329" h="215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" name="Google Shape;127;p 2"/>
            <p:cNvSpPr/>
            <p:nvPr/>
          </p:nvSpPr>
          <p:spPr>
            <a:xfrm>
              <a:off x="6986520" y="1317240"/>
              <a:ext cx="171360" cy="274680"/>
            </a:xfrm>
            <a:custGeom>
              <a:avLst/>
              <a:gdLst>
                <a:gd name="textAreaLeft" fmla="*/ 0 w 171360"/>
                <a:gd name="textAreaRight" fmla="*/ 174240 w 171360"/>
                <a:gd name="textAreaTop" fmla="*/ 0 h 274680"/>
                <a:gd name="textAreaBottom" fmla="*/ 277560 h 274680"/>
              </a:gdLst>
              <a:ahLst/>
              <a:cxnLst/>
              <a:rect l="textAreaLeft" t="textAreaTop" r="textAreaRight" b="textAreaBottom"/>
              <a:pathLst>
                <a:path w="8329" h="13287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" name="Google Shape;128;p 2"/>
            <p:cNvSpPr/>
            <p:nvPr/>
          </p:nvSpPr>
          <p:spPr>
            <a:xfrm>
              <a:off x="7170840" y="1317240"/>
              <a:ext cx="171360" cy="274680"/>
            </a:xfrm>
            <a:custGeom>
              <a:avLst/>
              <a:gdLst>
                <a:gd name="textAreaLeft" fmla="*/ 0 w 171360"/>
                <a:gd name="textAreaRight" fmla="*/ 174240 w 171360"/>
                <a:gd name="textAreaTop" fmla="*/ 0 h 274680"/>
                <a:gd name="textAreaBottom" fmla="*/ 277560 h 274680"/>
              </a:gdLst>
              <a:ahLst/>
              <a:cxnLst/>
              <a:rect l="textAreaLeft" t="textAreaTop" r="textAreaRight" b="textAreaBottom"/>
              <a:pathLst>
                <a:path w="8329" h="13287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19;p 2" descr=""/>
          <p:cNvPicPr/>
          <p:nvPr/>
        </p:nvPicPr>
        <p:blipFill>
          <a:blip r:embed="rId1"/>
          <a:stretch/>
        </p:blipFill>
        <p:spPr>
          <a:xfrm>
            <a:off x="6755400" y="1155960"/>
            <a:ext cx="817920" cy="734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4" name="Google Shape;120;p 1" descr=""/>
          <p:cNvPicPr/>
          <p:nvPr/>
        </p:nvPicPr>
        <p:blipFill>
          <a:blip r:embed="rId2"/>
          <a:stretch/>
        </p:blipFill>
        <p:spPr>
          <a:xfrm>
            <a:off x="5910120" y="1129320"/>
            <a:ext cx="2901960" cy="3702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0600" cy="3934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For Loops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ldNum" idx="19"/>
          </p:nvPr>
        </p:nvSpPr>
        <p:spPr>
          <a:xfrm>
            <a:off x="8404200" y="4642920"/>
            <a:ext cx="545760" cy="3139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E524510E-B376-44FC-A219-D2F399AA29C2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9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67" name="Google Shape;124;p 1"/>
          <p:cNvGrpSpPr/>
          <p:nvPr/>
        </p:nvGrpSpPr>
        <p:grpSpPr>
          <a:xfrm>
            <a:off x="6986520" y="1317240"/>
            <a:ext cx="355680" cy="295200"/>
            <a:chOff x="6986520" y="1317240"/>
            <a:chExt cx="355680" cy="295200"/>
          </a:xfrm>
        </p:grpSpPr>
        <p:sp>
          <p:nvSpPr>
            <p:cNvPr id="168" name="Google Shape;125;p 1"/>
            <p:cNvSpPr/>
            <p:nvPr/>
          </p:nvSpPr>
          <p:spPr>
            <a:xfrm>
              <a:off x="6986520" y="1570320"/>
              <a:ext cx="171360" cy="42120"/>
            </a:xfrm>
            <a:custGeom>
              <a:avLst/>
              <a:gdLst>
                <a:gd name="textAreaLeft" fmla="*/ 0 w 171360"/>
                <a:gd name="textAreaRight" fmla="*/ 174240 w 171360"/>
                <a:gd name="textAreaTop" fmla="*/ 0 h 42120"/>
                <a:gd name="textAreaBottom" fmla="*/ 45000 h 42120"/>
              </a:gdLst>
              <a:ahLst/>
              <a:cxnLst/>
              <a:rect l="textAreaLeft" t="textAreaTop" r="textAreaRight" b="textAreaBottom"/>
              <a:pathLst>
                <a:path w="8329" h="215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" name="Google Shape;126;p 1"/>
            <p:cNvSpPr/>
            <p:nvPr/>
          </p:nvSpPr>
          <p:spPr>
            <a:xfrm>
              <a:off x="7170840" y="1570320"/>
              <a:ext cx="171360" cy="42120"/>
            </a:xfrm>
            <a:custGeom>
              <a:avLst/>
              <a:gdLst>
                <a:gd name="textAreaLeft" fmla="*/ 0 w 171360"/>
                <a:gd name="textAreaRight" fmla="*/ 174240 w 171360"/>
                <a:gd name="textAreaTop" fmla="*/ 0 h 42120"/>
                <a:gd name="textAreaBottom" fmla="*/ 45000 h 42120"/>
              </a:gdLst>
              <a:ahLst/>
              <a:cxnLst/>
              <a:rect l="textAreaLeft" t="textAreaTop" r="textAreaRight" b="textAreaBottom"/>
              <a:pathLst>
                <a:path w="8329" h="215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" name="Google Shape;127;p 1"/>
            <p:cNvSpPr/>
            <p:nvPr/>
          </p:nvSpPr>
          <p:spPr>
            <a:xfrm>
              <a:off x="6986520" y="1317240"/>
              <a:ext cx="171360" cy="274680"/>
            </a:xfrm>
            <a:custGeom>
              <a:avLst/>
              <a:gdLst>
                <a:gd name="textAreaLeft" fmla="*/ 0 w 171360"/>
                <a:gd name="textAreaRight" fmla="*/ 174240 w 171360"/>
                <a:gd name="textAreaTop" fmla="*/ 0 h 274680"/>
                <a:gd name="textAreaBottom" fmla="*/ 277560 h 274680"/>
              </a:gdLst>
              <a:ahLst/>
              <a:cxnLst/>
              <a:rect l="textAreaLeft" t="textAreaTop" r="textAreaRight" b="textAreaBottom"/>
              <a:pathLst>
                <a:path w="8329" h="13287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" name="Google Shape;128;p 1"/>
            <p:cNvSpPr/>
            <p:nvPr/>
          </p:nvSpPr>
          <p:spPr>
            <a:xfrm>
              <a:off x="7170840" y="1317240"/>
              <a:ext cx="171360" cy="274680"/>
            </a:xfrm>
            <a:custGeom>
              <a:avLst/>
              <a:gdLst>
                <a:gd name="textAreaLeft" fmla="*/ 0 w 171360"/>
                <a:gd name="textAreaRight" fmla="*/ 174240 w 171360"/>
                <a:gd name="textAreaTop" fmla="*/ 0 h 274680"/>
                <a:gd name="textAreaBottom" fmla="*/ 277560 h 274680"/>
              </a:gdLst>
              <a:ahLst/>
              <a:cxnLst/>
              <a:rect l="textAreaLeft" t="textAreaTop" r="textAreaRight" b="textAreaBottom"/>
              <a:pathLst>
                <a:path w="8329" h="13287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pic>
        <p:nvPicPr>
          <p:cNvPr id="172" name="" descr=""/>
          <p:cNvPicPr/>
          <p:nvPr/>
        </p:nvPicPr>
        <p:blipFill>
          <a:blip r:embed="rId3"/>
          <a:stretch/>
        </p:blipFill>
        <p:spPr>
          <a:xfrm>
            <a:off x="684000" y="1371600"/>
            <a:ext cx="4802040" cy="359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19;p 3" descr=""/>
          <p:cNvPicPr/>
          <p:nvPr/>
        </p:nvPicPr>
        <p:blipFill>
          <a:blip r:embed="rId1"/>
          <a:stretch/>
        </p:blipFill>
        <p:spPr>
          <a:xfrm>
            <a:off x="6755400" y="1155960"/>
            <a:ext cx="817920" cy="734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4" name="Google Shape;120;p 3" descr=""/>
          <p:cNvPicPr/>
          <p:nvPr/>
        </p:nvPicPr>
        <p:blipFill>
          <a:blip r:embed="rId2"/>
          <a:stretch/>
        </p:blipFill>
        <p:spPr>
          <a:xfrm>
            <a:off x="5910120" y="1129320"/>
            <a:ext cx="2901960" cy="3702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0600" cy="3934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For Loops – range() function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779040" y="1353960"/>
            <a:ext cx="4800960" cy="34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range() function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range(start,stop,step): 3 parameters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range(start): initiate the sequence of numbers with the start number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range(stop): will generate a sequence of numbers from 0 up to, </a:t>
            </a: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but not including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, stop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range(step): will jump between start and stop numbers by increment of step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sldNum" idx="20"/>
          </p:nvPr>
        </p:nvSpPr>
        <p:spPr>
          <a:xfrm>
            <a:off x="8404200" y="4642920"/>
            <a:ext cx="545760" cy="3139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5CA74A7F-9189-447F-95B4-82D8E4BF8012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78" name="Google Shape;124;p 3"/>
          <p:cNvGrpSpPr/>
          <p:nvPr/>
        </p:nvGrpSpPr>
        <p:grpSpPr>
          <a:xfrm>
            <a:off x="6986520" y="1317240"/>
            <a:ext cx="355680" cy="295200"/>
            <a:chOff x="6986520" y="1317240"/>
            <a:chExt cx="355680" cy="295200"/>
          </a:xfrm>
        </p:grpSpPr>
        <p:sp>
          <p:nvSpPr>
            <p:cNvPr id="179" name="Google Shape;125;p 3"/>
            <p:cNvSpPr/>
            <p:nvPr/>
          </p:nvSpPr>
          <p:spPr>
            <a:xfrm>
              <a:off x="6986520" y="1570320"/>
              <a:ext cx="171360" cy="42120"/>
            </a:xfrm>
            <a:custGeom>
              <a:avLst/>
              <a:gdLst>
                <a:gd name="textAreaLeft" fmla="*/ 0 w 171360"/>
                <a:gd name="textAreaRight" fmla="*/ 174240 w 171360"/>
                <a:gd name="textAreaTop" fmla="*/ 0 h 42120"/>
                <a:gd name="textAreaBottom" fmla="*/ 45000 h 42120"/>
              </a:gdLst>
              <a:ahLst/>
              <a:cxnLst/>
              <a:rect l="textAreaLeft" t="textAreaTop" r="textAreaRight" b="textAreaBottom"/>
              <a:pathLst>
                <a:path w="8329" h="215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" name="Google Shape;126;p 3"/>
            <p:cNvSpPr/>
            <p:nvPr/>
          </p:nvSpPr>
          <p:spPr>
            <a:xfrm>
              <a:off x="7170840" y="1570320"/>
              <a:ext cx="171360" cy="42120"/>
            </a:xfrm>
            <a:custGeom>
              <a:avLst/>
              <a:gdLst>
                <a:gd name="textAreaLeft" fmla="*/ 0 w 171360"/>
                <a:gd name="textAreaRight" fmla="*/ 174240 w 171360"/>
                <a:gd name="textAreaTop" fmla="*/ 0 h 42120"/>
                <a:gd name="textAreaBottom" fmla="*/ 45000 h 42120"/>
              </a:gdLst>
              <a:ahLst/>
              <a:cxnLst/>
              <a:rect l="textAreaLeft" t="textAreaTop" r="textAreaRight" b="textAreaBottom"/>
              <a:pathLst>
                <a:path w="8329" h="215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1" name="Google Shape;127;p 3"/>
            <p:cNvSpPr/>
            <p:nvPr/>
          </p:nvSpPr>
          <p:spPr>
            <a:xfrm>
              <a:off x="6986520" y="1317240"/>
              <a:ext cx="171360" cy="274680"/>
            </a:xfrm>
            <a:custGeom>
              <a:avLst/>
              <a:gdLst>
                <a:gd name="textAreaLeft" fmla="*/ 0 w 171360"/>
                <a:gd name="textAreaRight" fmla="*/ 174240 w 171360"/>
                <a:gd name="textAreaTop" fmla="*/ 0 h 274680"/>
                <a:gd name="textAreaBottom" fmla="*/ 277560 h 274680"/>
              </a:gdLst>
              <a:ahLst/>
              <a:cxnLst/>
              <a:rect l="textAreaLeft" t="textAreaTop" r="textAreaRight" b="textAreaBottom"/>
              <a:pathLst>
                <a:path w="8329" h="13287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2" name="Google Shape;128;p 3"/>
            <p:cNvSpPr/>
            <p:nvPr/>
          </p:nvSpPr>
          <p:spPr>
            <a:xfrm>
              <a:off x="7170840" y="1317240"/>
              <a:ext cx="171360" cy="274680"/>
            </a:xfrm>
            <a:custGeom>
              <a:avLst/>
              <a:gdLst>
                <a:gd name="textAreaLeft" fmla="*/ 0 w 171360"/>
                <a:gd name="textAreaRight" fmla="*/ 174240 w 171360"/>
                <a:gd name="textAreaTop" fmla="*/ 0 h 274680"/>
                <a:gd name="textAreaBottom" fmla="*/ 277560 h 274680"/>
              </a:gdLst>
              <a:ahLst/>
              <a:cxnLst/>
              <a:rect l="textAreaLeft" t="textAreaTop" r="textAreaRight" b="textAreaBottom"/>
              <a:pathLst>
                <a:path w="8329" h="13287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19;p 4" descr=""/>
          <p:cNvPicPr/>
          <p:nvPr/>
        </p:nvPicPr>
        <p:blipFill>
          <a:blip r:embed="rId1"/>
          <a:stretch/>
        </p:blipFill>
        <p:spPr>
          <a:xfrm>
            <a:off x="6755400" y="1155960"/>
            <a:ext cx="817920" cy="734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4" name="Google Shape;120;p 4" descr=""/>
          <p:cNvPicPr/>
          <p:nvPr/>
        </p:nvPicPr>
        <p:blipFill>
          <a:blip r:embed="rId2"/>
          <a:stretch/>
        </p:blipFill>
        <p:spPr>
          <a:xfrm>
            <a:off x="5910120" y="1129320"/>
            <a:ext cx="2901960" cy="3702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0600" cy="3934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Lists – Data Structure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779040" y="1353960"/>
            <a:ext cx="4800960" cy="341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Lists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Lists are a data structure that is used to collect data items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They are mutable (changeable)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Lists maintain a defined order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The first item is given priority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Then the second item, and so on...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sldNum" idx="21"/>
          </p:nvPr>
        </p:nvSpPr>
        <p:spPr>
          <a:xfrm>
            <a:off x="8404200" y="4642920"/>
            <a:ext cx="545760" cy="3139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4D76800B-4A4F-4692-981F-5DE238D130AA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88" name="Google Shape;124;p 4"/>
          <p:cNvGrpSpPr/>
          <p:nvPr/>
        </p:nvGrpSpPr>
        <p:grpSpPr>
          <a:xfrm>
            <a:off x="6986520" y="1317240"/>
            <a:ext cx="355680" cy="295200"/>
            <a:chOff x="6986520" y="1317240"/>
            <a:chExt cx="355680" cy="295200"/>
          </a:xfrm>
        </p:grpSpPr>
        <p:sp>
          <p:nvSpPr>
            <p:cNvPr id="189" name="Google Shape;125;p 4"/>
            <p:cNvSpPr/>
            <p:nvPr/>
          </p:nvSpPr>
          <p:spPr>
            <a:xfrm>
              <a:off x="6986520" y="1570320"/>
              <a:ext cx="171360" cy="42120"/>
            </a:xfrm>
            <a:custGeom>
              <a:avLst/>
              <a:gdLst>
                <a:gd name="textAreaLeft" fmla="*/ 0 w 171360"/>
                <a:gd name="textAreaRight" fmla="*/ 174240 w 171360"/>
                <a:gd name="textAreaTop" fmla="*/ 0 h 42120"/>
                <a:gd name="textAreaBottom" fmla="*/ 45000 h 42120"/>
              </a:gdLst>
              <a:ahLst/>
              <a:cxnLst/>
              <a:rect l="textAreaLeft" t="textAreaTop" r="textAreaRight" b="textAreaBottom"/>
              <a:pathLst>
                <a:path w="8329" h="215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0" name="Google Shape;126;p 4"/>
            <p:cNvSpPr/>
            <p:nvPr/>
          </p:nvSpPr>
          <p:spPr>
            <a:xfrm>
              <a:off x="7170840" y="1570320"/>
              <a:ext cx="171360" cy="42120"/>
            </a:xfrm>
            <a:custGeom>
              <a:avLst/>
              <a:gdLst>
                <a:gd name="textAreaLeft" fmla="*/ 0 w 171360"/>
                <a:gd name="textAreaRight" fmla="*/ 174240 w 171360"/>
                <a:gd name="textAreaTop" fmla="*/ 0 h 42120"/>
                <a:gd name="textAreaBottom" fmla="*/ 45000 h 42120"/>
              </a:gdLst>
              <a:ahLst/>
              <a:cxnLst/>
              <a:rect l="textAreaLeft" t="textAreaTop" r="textAreaRight" b="textAreaBottom"/>
              <a:pathLst>
                <a:path w="8329" h="215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1" name="Google Shape;127;p 4"/>
            <p:cNvSpPr/>
            <p:nvPr/>
          </p:nvSpPr>
          <p:spPr>
            <a:xfrm>
              <a:off x="6986520" y="1317240"/>
              <a:ext cx="171360" cy="274680"/>
            </a:xfrm>
            <a:custGeom>
              <a:avLst/>
              <a:gdLst>
                <a:gd name="textAreaLeft" fmla="*/ 0 w 171360"/>
                <a:gd name="textAreaRight" fmla="*/ 174240 w 171360"/>
                <a:gd name="textAreaTop" fmla="*/ 0 h 274680"/>
                <a:gd name="textAreaBottom" fmla="*/ 277560 h 274680"/>
              </a:gdLst>
              <a:ahLst/>
              <a:cxnLst/>
              <a:rect l="textAreaLeft" t="textAreaTop" r="textAreaRight" b="textAreaBottom"/>
              <a:pathLst>
                <a:path w="8329" h="13287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2" name="Google Shape;128;p 4"/>
            <p:cNvSpPr/>
            <p:nvPr/>
          </p:nvSpPr>
          <p:spPr>
            <a:xfrm>
              <a:off x="7170840" y="1317240"/>
              <a:ext cx="171360" cy="274680"/>
            </a:xfrm>
            <a:custGeom>
              <a:avLst/>
              <a:gdLst>
                <a:gd name="textAreaLeft" fmla="*/ 0 w 171360"/>
                <a:gd name="textAreaRight" fmla="*/ 174240 w 171360"/>
                <a:gd name="textAreaTop" fmla="*/ 0 h 274680"/>
                <a:gd name="textAreaBottom" fmla="*/ 277560 h 274680"/>
              </a:gdLst>
              <a:ahLst/>
              <a:cxnLst/>
              <a:rect l="textAreaLeft" t="textAreaTop" r="textAreaRight" b="textAreaBottom"/>
              <a:pathLst>
                <a:path w="8329" h="13287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387;p41" descr=""/>
          <p:cNvPicPr/>
          <p:nvPr/>
        </p:nvPicPr>
        <p:blipFill>
          <a:blip r:embed="rId1"/>
          <a:stretch/>
        </p:blipFill>
        <p:spPr>
          <a:xfrm>
            <a:off x="6240960" y="576360"/>
            <a:ext cx="1493640" cy="1341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4" name="Google Shape;388;p41"/>
          <p:cNvSpPr txBox="1"/>
          <p:nvPr/>
        </p:nvSpPr>
        <p:spPr>
          <a:xfrm>
            <a:off x="6452640" y="985680"/>
            <a:ext cx="1070280" cy="313920"/>
          </a:xfrm>
          <a:prstGeom prst="rect">
            <a:avLst/>
          </a:prstGeom>
        </p:spPr>
        <p:txBody>
          <a:bodyPr wrap="none" lIns="90000" rIns="90000" tIns="45000" bIns="45000" anchor="ctr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en-US" sz="1400" strike="noStrike" u="none">
                <a:ln w="0">
                  <a:noFill/>
                </a:ln>
                <a:gradFill rotWithShape="0">
                  <a:gsLst>
                    <a:gs pos="0">
                      <a:srgbClr val="6db9e4"/>
                    </a:gs>
                    <a:gs pos="42000">
                      <a:srgbClr val="6db9e4"/>
                    </a:gs>
                    <a:gs pos="100000">
                      <a:srgbClr val="9ffaff"/>
                    </a:gs>
                  </a:gsLst>
                  <a:lin ang="2700000"/>
                </a:gradFill>
                <a:uFillTx/>
                <a:latin typeface="Bebas Neue"/>
                <a:ea typeface="Arial"/>
              </a:rPr>
              <a:t>Thanks!</a:t>
            </a:r>
            <a:endParaRPr b="0" lang="en-US" sz="1400" strike="noStrike" u="none">
              <a:ln w="0">
                <a:noFill/>
              </a:ln>
              <a:gradFill rotWithShape="0">
                <a:gsLst>
                  <a:gs pos="0">
                    <a:srgbClr val="6db9e4"/>
                  </a:gs>
                  <a:gs pos="42000">
                    <a:srgbClr val="6db9e4"/>
                  </a:gs>
                  <a:gs pos="100000">
                    <a:srgbClr val="9ffaff"/>
                  </a:gs>
                </a:gsLst>
                <a:lin ang="2700000"/>
              </a:gradFill>
              <a:uFillTx/>
              <a:latin typeface="Arial"/>
            </a:endParaRPr>
          </a:p>
        </p:txBody>
      </p:sp>
      <p:pic>
        <p:nvPicPr>
          <p:cNvPr id="195" name="Google Shape;389;p41" descr=""/>
          <p:cNvPicPr/>
          <p:nvPr/>
        </p:nvPicPr>
        <p:blipFill>
          <a:blip r:embed="rId2"/>
          <a:stretch/>
        </p:blipFill>
        <p:spPr>
          <a:xfrm>
            <a:off x="5950440" y="1128960"/>
            <a:ext cx="2901960" cy="3702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6" name="PlaceHolder 1"/>
          <p:cNvSpPr>
            <a:spLocks noGrp="1"/>
          </p:cNvSpPr>
          <p:nvPr>
            <p:ph/>
          </p:nvPr>
        </p:nvSpPr>
        <p:spPr>
          <a:xfrm>
            <a:off x="855360" y="1396080"/>
            <a:ext cx="4691520" cy="234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5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Any questions?</a:t>
            </a:r>
            <a:br>
              <a:rPr sz="5400"/>
            </a:br>
            <a:endParaRPr b="0" lang="en-US" sz="5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ldNum" idx="22"/>
          </p:nvPr>
        </p:nvSpPr>
        <p:spPr>
          <a:xfrm>
            <a:off x="8404200" y="4642920"/>
            <a:ext cx="545760" cy="3139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40F7965A-1382-4313-8B54-4EF65D47A7AC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9ece46"/>
            </a:gs>
            <a:gs pos="42000">
              <a:srgbClr val="9ece46"/>
            </a:gs>
            <a:gs pos="100000">
              <a:srgbClr val="f4fc68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0600" cy="3934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Roadmap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sldNum" idx="9"/>
          </p:nvPr>
        </p:nvSpPr>
        <p:spPr>
          <a:xfrm>
            <a:off x="8404200" y="4642920"/>
            <a:ext cx="545760" cy="3139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C9F669F4-0F7C-4C7D-AA9F-4465A5050A32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Google Shape;66;p13"/>
          <p:cNvSpPr/>
          <p:nvPr/>
        </p:nvSpPr>
        <p:spPr>
          <a:xfrm>
            <a:off x="0" y="2370960"/>
            <a:ext cx="9141120" cy="1008000"/>
          </a:xfrm>
          <a:custGeom>
            <a:avLst/>
            <a:gdLst>
              <a:gd name="textAreaLeft" fmla="*/ 0 w 9141120"/>
              <a:gd name="textAreaRight" fmla="*/ 9144000 w 9141120"/>
              <a:gd name="textAreaTop" fmla="*/ 0 h 1008000"/>
              <a:gd name="textAreaBottom" fmla="*/ 1010880 h 1008000"/>
            </a:gdLst>
            <a:ahLst/>
            <a:cxnLst/>
            <a:rect l="textAreaLeft" t="textAreaTop" r="textAreaRight" b="textAreaBottom"/>
            <a:pathLst>
              <a:path w="12192000" h="1348058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>
            <a:solidFill>
              <a:srgbClr val="989c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Google Shape;67;p13"/>
          <p:cNvSpPr/>
          <p:nvPr/>
        </p:nvSpPr>
        <p:spPr>
          <a:xfrm>
            <a:off x="0" y="2370960"/>
            <a:ext cx="9141120" cy="1008000"/>
          </a:xfrm>
          <a:custGeom>
            <a:avLst/>
            <a:gdLst>
              <a:gd name="textAreaLeft" fmla="*/ 0 w 9141120"/>
              <a:gd name="textAreaRight" fmla="*/ 9144000 w 9141120"/>
              <a:gd name="textAreaTop" fmla="*/ 0 h 1008000"/>
              <a:gd name="textAreaBottom" fmla="*/ 1010880 h 1008000"/>
            </a:gdLst>
            <a:ahLst/>
            <a:cxnLst/>
            <a:rect l="textAreaLeft" t="textAreaTop" r="textAreaRight" b="textAreaBottom"/>
            <a:pathLst>
              <a:path w="12192000" h="1348058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>
            <a:solidFill>
              <a:srgbClr val="ffffff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9" name="Google Shape;68;p13"/>
          <p:cNvGrpSpPr/>
          <p:nvPr/>
        </p:nvGrpSpPr>
        <p:grpSpPr>
          <a:xfrm>
            <a:off x="1788840" y="1705320"/>
            <a:ext cx="469440" cy="469440"/>
            <a:chOff x="1788840" y="1705320"/>
            <a:chExt cx="469440" cy="469440"/>
          </a:xfrm>
        </p:grpSpPr>
        <p:sp>
          <p:nvSpPr>
            <p:cNvPr id="40" name="Google Shape;69;p13"/>
            <p:cNvSpPr/>
            <p:nvPr/>
          </p:nvSpPr>
          <p:spPr>
            <a:xfrm rot="8100000">
              <a:off x="1857600" y="1774080"/>
              <a:ext cx="331920" cy="331920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" name="Google Shape;70;p13"/>
            <p:cNvSpPr/>
            <p:nvPr/>
          </p:nvSpPr>
          <p:spPr>
            <a:xfrm>
              <a:off x="1955880" y="1866600"/>
              <a:ext cx="131400" cy="13140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trike="noStrike" u="none">
                  <a:solidFill>
                    <a:schemeClr val="dk1"/>
                  </a:solidFill>
                  <a:effectLst/>
                  <a:uFillTx/>
                  <a:latin typeface="IBM Plex Sans Condensed"/>
                  <a:ea typeface="IBM Plex Sans Condensed"/>
                </a:rPr>
                <a:t>1</a:t>
              </a:r>
              <a:endParaRPr b="0" lang="en-US" sz="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2" name="Google Shape;71;p13"/>
          <p:cNvGrpSpPr/>
          <p:nvPr/>
        </p:nvGrpSpPr>
        <p:grpSpPr>
          <a:xfrm>
            <a:off x="3817080" y="1705320"/>
            <a:ext cx="469440" cy="469440"/>
            <a:chOff x="3817080" y="1705320"/>
            <a:chExt cx="469440" cy="469440"/>
          </a:xfrm>
        </p:grpSpPr>
        <p:sp>
          <p:nvSpPr>
            <p:cNvPr id="43" name="Google Shape;72;p13"/>
            <p:cNvSpPr/>
            <p:nvPr/>
          </p:nvSpPr>
          <p:spPr>
            <a:xfrm rot="8100000">
              <a:off x="3885840" y="1774080"/>
              <a:ext cx="331920" cy="331920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" name="Google Shape;73;p13"/>
            <p:cNvSpPr/>
            <p:nvPr/>
          </p:nvSpPr>
          <p:spPr>
            <a:xfrm>
              <a:off x="3984120" y="1866600"/>
              <a:ext cx="131400" cy="13140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trike="noStrike" u="none">
                  <a:solidFill>
                    <a:schemeClr val="dk1"/>
                  </a:solidFill>
                  <a:effectLst/>
                  <a:uFillTx/>
                  <a:latin typeface="IBM Plex Sans Condensed"/>
                  <a:ea typeface="IBM Plex Sans Condensed"/>
                </a:rPr>
                <a:t>3</a:t>
              </a:r>
              <a:endParaRPr b="0" lang="en-US" sz="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5" name="Google Shape;74;p13"/>
          <p:cNvGrpSpPr/>
          <p:nvPr/>
        </p:nvGrpSpPr>
        <p:grpSpPr>
          <a:xfrm>
            <a:off x="5844960" y="1705320"/>
            <a:ext cx="469440" cy="469440"/>
            <a:chOff x="5844960" y="1705320"/>
            <a:chExt cx="469440" cy="469440"/>
          </a:xfrm>
        </p:grpSpPr>
        <p:sp>
          <p:nvSpPr>
            <p:cNvPr id="46" name="Google Shape;75;p13"/>
            <p:cNvSpPr/>
            <p:nvPr/>
          </p:nvSpPr>
          <p:spPr>
            <a:xfrm rot="8100000">
              <a:off x="5913720" y="1774080"/>
              <a:ext cx="331920" cy="331920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" name="Google Shape;76;p13"/>
            <p:cNvSpPr/>
            <p:nvPr/>
          </p:nvSpPr>
          <p:spPr>
            <a:xfrm>
              <a:off x="6012000" y="1866600"/>
              <a:ext cx="131400" cy="13140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trike="noStrike" u="none">
                  <a:solidFill>
                    <a:schemeClr val="dk1"/>
                  </a:solidFill>
                  <a:effectLst/>
                  <a:uFillTx/>
                  <a:latin typeface="IBM Plex Sans Condensed"/>
                  <a:ea typeface="IBM Plex Sans Condensed"/>
                </a:rPr>
                <a:t>5</a:t>
              </a:r>
              <a:endParaRPr b="0" lang="en-US" sz="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8" name="Google Shape;77;p13"/>
          <p:cNvGrpSpPr/>
          <p:nvPr/>
        </p:nvGrpSpPr>
        <p:grpSpPr>
          <a:xfrm>
            <a:off x="6879600" y="3578400"/>
            <a:ext cx="469440" cy="469440"/>
            <a:chOff x="6879600" y="3578400"/>
            <a:chExt cx="469440" cy="469440"/>
          </a:xfrm>
        </p:grpSpPr>
        <p:sp>
          <p:nvSpPr>
            <p:cNvPr id="49" name="Google Shape;78;p13"/>
            <p:cNvSpPr/>
            <p:nvPr/>
          </p:nvSpPr>
          <p:spPr>
            <a:xfrm rot="18900000">
              <a:off x="6948000" y="3647160"/>
              <a:ext cx="331920" cy="331920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" name="Google Shape;79;p13"/>
            <p:cNvSpPr/>
            <p:nvPr/>
          </p:nvSpPr>
          <p:spPr>
            <a:xfrm flipH="1">
              <a:off x="7047720" y="3752640"/>
              <a:ext cx="131400" cy="13140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trike="noStrike" u="none">
                  <a:solidFill>
                    <a:schemeClr val="dk1"/>
                  </a:solidFill>
                  <a:effectLst/>
                  <a:uFillTx/>
                  <a:latin typeface="IBM Plex Sans Condensed"/>
                  <a:ea typeface="IBM Plex Sans Condensed"/>
                </a:rPr>
                <a:t>6</a:t>
              </a:r>
              <a:endParaRPr b="0" lang="en-US" sz="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51" name="Google Shape;80;p13"/>
          <p:cNvGrpSpPr/>
          <p:nvPr/>
        </p:nvGrpSpPr>
        <p:grpSpPr>
          <a:xfrm>
            <a:off x="4851720" y="3578400"/>
            <a:ext cx="469440" cy="469440"/>
            <a:chOff x="4851720" y="3578400"/>
            <a:chExt cx="469440" cy="469440"/>
          </a:xfrm>
        </p:grpSpPr>
        <p:sp>
          <p:nvSpPr>
            <p:cNvPr id="52" name="Google Shape;81;p13"/>
            <p:cNvSpPr/>
            <p:nvPr/>
          </p:nvSpPr>
          <p:spPr>
            <a:xfrm rot="18900000">
              <a:off x="4920120" y="3647160"/>
              <a:ext cx="331920" cy="331920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" name="Google Shape;82;p13"/>
            <p:cNvSpPr/>
            <p:nvPr/>
          </p:nvSpPr>
          <p:spPr>
            <a:xfrm flipH="1">
              <a:off x="5019480" y="3752640"/>
              <a:ext cx="131400" cy="13140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trike="noStrike" u="none">
                  <a:solidFill>
                    <a:schemeClr val="dk1"/>
                  </a:solidFill>
                  <a:effectLst/>
                  <a:uFillTx/>
                  <a:latin typeface="IBM Plex Sans Condensed"/>
                  <a:ea typeface="IBM Plex Sans Condensed"/>
                </a:rPr>
                <a:t>4</a:t>
              </a:r>
              <a:endParaRPr b="0" lang="en-US" sz="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54" name="Google Shape;83;p13"/>
          <p:cNvGrpSpPr/>
          <p:nvPr/>
        </p:nvGrpSpPr>
        <p:grpSpPr>
          <a:xfrm>
            <a:off x="2823480" y="3578400"/>
            <a:ext cx="469440" cy="469440"/>
            <a:chOff x="2823480" y="3578400"/>
            <a:chExt cx="469440" cy="469440"/>
          </a:xfrm>
        </p:grpSpPr>
        <p:sp>
          <p:nvSpPr>
            <p:cNvPr id="55" name="Google Shape;84;p13"/>
            <p:cNvSpPr/>
            <p:nvPr/>
          </p:nvSpPr>
          <p:spPr>
            <a:xfrm rot="18900000">
              <a:off x="2891880" y="3647160"/>
              <a:ext cx="331920" cy="331920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" name="Google Shape;85;p13"/>
            <p:cNvSpPr/>
            <p:nvPr/>
          </p:nvSpPr>
          <p:spPr>
            <a:xfrm flipH="1">
              <a:off x="2991600" y="3752640"/>
              <a:ext cx="131400" cy="131400"/>
            </a:xfrm>
            <a:prstGeom prst="ellipse">
              <a:avLst/>
            </a:prstGeom>
            <a:solidFill>
              <a:schemeClr val="lt1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trike="noStrike" u="none">
                  <a:solidFill>
                    <a:schemeClr val="dk1"/>
                  </a:solidFill>
                  <a:effectLst/>
                  <a:uFillTx/>
                  <a:latin typeface="IBM Plex Sans Condensed"/>
                  <a:ea typeface="IBM Plex Sans Condensed"/>
                </a:rPr>
                <a:t>2</a:t>
              </a:r>
              <a:endParaRPr b="0" lang="en-US" sz="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7" name="Google Shape;86;p13"/>
          <p:cNvSpPr/>
          <p:nvPr/>
        </p:nvSpPr>
        <p:spPr>
          <a:xfrm>
            <a:off x="1379880" y="1155960"/>
            <a:ext cx="128340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Homework Takeup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Google Shape;87;p13"/>
          <p:cNvSpPr/>
          <p:nvPr/>
        </p:nvSpPr>
        <p:spPr>
          <a:xfrm>
            <a:off x="3429000" y="1154880"/>
            <a:ext cx="128340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Google Shape;88;p13"/>
          <p:cNvSpPr/>
          <p:nvPr/>
        </p:nvSpPr>
        <p:spPr>
          <a:xfrm>
            <a:off x="5436000" y="1155960"/>
            <a:ext cx="128340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Google Shape;89;p13"/>
          <p:cNvSpPr/>
          <p:nvPr/>
        </p:nvSpPr>
        <p:spPr>
          <a:xfrm>
            <a:off x="2418120" y="4063680"/>
            <a:ext cx="128340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Review of Past Class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Google Shape;90;p13"/>
          <p:cNvSpPr/>
          <p:nvPr/>
        </p:nvSpPr>
        <p:spPr>
          <a:xfrm>
            <a:off x="4446360" y="4063680"/>
            <a:ext cx="128340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Class Activity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Google Shape;91;p13"/>
          <p:cNvSpPr/>
          <p:nvPr/>
        </p:nvSpPr>
        <p:spPr>
          <a:xfrm>
            <a:off x="6474240" y="4063680"/>
            <a:ext cx="128340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Class Activity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Google Shape;90;p 1"/>
          <p:cNvSpPr/>
          <p:nvPr/>
        </p:nvSpPr>
        <p:spPr>
          <a:xfrm>
            <a:off x="5436000" y="1143000"/>
            <a:ext cx="1283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Range() function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Google Shape;89;p 1"/>
          <p:cNvSpPr/>
          <p:nvPr/>
        </p:nvSpPr>
        <p:spPr>
          <a:xfrm>
            <a:off x="3429000" y="1143000"/>
            <a:ext cx="128340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For Loops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96;p14"/>
          <p:cNvSpPr/>
          <p:nvPr/>
        </p:nvSpPr>
        <p:spPr>
          <a:xfrm>
            <a:off x="5298480" y="2425680"/>
            <a:ext cx="260640" cy="248760"/>
          </a:xfrm>
          <a:custGeom>
            <a:avLst/>
            <a:gdLst>
              <a:gd name="textAreaLeft" fmla="*/ 0 w 260640"/>
              <a:gd name="textAreaRight" fmla="*/ 263520 w 260640"/>
              <a:gd name="textAreaTop" fmla="*/ 0 h 248760"/>
              <a:gd name="textAreaBottom" fmla="*/ 251640 h 24876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66" name="Google Shape;97;p14"/>
          <p:cNvGrpSpPr/>
          <p:nvPr/>
        </p:nvGrpSpPr>
        <p:grpSpPr>
          <a:xfrm>
            <a:off x="4971600" y="1011960"/>
            <a:ext cx="1126440" cy="1126800"/>
            <a:chOff x="4971600" y="1011960"/>
            <a:chExt cx="1126440" cy="1126800"/>
          </a:xfrm>
        </p:grpSpPr>
        <p:sp>
          <p:nvSpPr>
            <p:cNvPr id="67" name="Google Shape;98;p14"/>
            <p:cNvSpPr/>
            <p:nvPr/>
          </p:nvSpPr>
          <p:spPr>
            <a:xfrm>
              <a:off x="5396400" y="1436760"/>
              <a:ext cx="582120" cy="582120"/>
            </a:xfrm>
            <a:custGeom>
              <a:avLst/>
              <a:gdLst>
                <a:gd name="textAreaLeft" fmla="*/ 0 w 582120"/>
                <a:gd name="textAreaRight" fmla="*/ 585000 w 582120"/>
                <a:gd name="textAreaTop" fmla="*/ 0 h 582120"/>
                <a:gd name="textAreaBottom" fmla="*/ 585000 h 582120"/>
              </a:gdLst>
              <a:ahLst/>
              <a:cxnLst/>
              <a:rect l="textAreaLeft" t="textAreaTop" r="textAreaRight" b="textAreaBottom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" name="Google Shape;99;p14"/>
            <p:cNvSpPr/>
            <p:nvPr/>
          </p:nvSpPr>
          <p:spPr>
            <a:xfrm>
              <a:off x="4971600" y="1011960"/>
              <a:ext cx="1126440" cy="1126800"/>
            </a:xfrm>
            <a:custGeom>
              <a:avLst/>
              <a:gdLst>
                <a:gd name="textAreaLeft" fmla="*/ 0 w 1126440"/>
                <a:gd name="textAreaRight" fmla="*/ 1129320 w 1126440"/>
                <a:gd name="textAreaTop" fmla="*/ 0 h 1126800"/>
                <a:gd name="textAreaBottom" fmla="*/ 1129680 h 1126800"/>
              </a:gdLst>
              <a:ahLst/>
              <a:cxnLst/>
              <a:rect l="textAreaLeft" t="textAreaTop" r="textAreaRight" b="textAreaBottom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69" name="Google Shape;100;p14"/>
          <p:cNvGrpSpPr/>
          <p:nvPr/>
        </p:nvGrpSpPr>
        <p:grpSpPr>
          <a:xfrm>
            <a:off x="3787200" y="1803600"/>
            <a:ext cx="933480" cy="933480"/>
            <a:chOff x="3787200" y="1803600"/>
            <a:chExt cx="933480" cy="933480"/>
          </a:xfrm>
        </p:grpSpPr>
        <p:sp>
          <p:nvSpPr>
            <p:cNvPr id="70" name="Google Shape;101;p14"/>
            <p:cNvSpPr/>
            <p:nvPr/>
          </p:nvSpPr>
          <p:spPr>
            <a:xfrm rot="1057200">
              <a:off x="3882240" y="1898640"/>
              <a:ext cx="743400" cy="743400"/>
            </a:xfrm>
            <a:custGeom>
              <a:avLst/>
              <a:gdLst>
                <a:gd name="textAreaLeft" fmla="*/ 0 w 743400"/>
                <a:gd name="textAreaRight" fmla="*/ 746280 w 743400"/>
                <a:gd name="textAreaTop" fmla="*/ 0 h 743400"/>
                <a:gd name="textAreaBottom" fmla="*/ 746280 h 743400"/>
              </a:gdLst>
              <a:ahLst/>
              <a:cxnLst/>
              <a:rect l="textAreaLeft" t="textAreaTop" r="textAreaRight" b="textAreaBottom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" name="Google Shape;102;p14"/>
            <p:cNvSpPr/>
            <p:nvPr/>
          </p:nvSpPr>
          <p:spPr>
            <a:xfrm rot="1057200">
              <a:off x="3859560" y="2383200"/>
              <a:ext cx="120600" cy="120600"/>
            </a:xfrm>
            <a:custGeom>
              <a:avLst/>
              <a:gdLst>
                <a:gd name="textAreaLeft" fmla="*/ 0 w 120600"/>
                <a:gd name="textAreaRight" fmla="*/ 123480 w 120600"/>
                <a:gd name="textAreaTop" fmla="*/ 0 h 120600"/>
                <a:gd name="textAreaBottom" fmla="*/ 123480 h 120600"/>
              </a:gdLst>
              <a:ahLst/>
              <a:cxnLst/>
              <a:rect l="textAreaLeft" t="textAreaTop" r="textAreaRight" b="textAreaBottom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560" bIns="61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" name="Google Shape;103;p14"/>
            <p:cNvSpPr/>
            <p:nvPr/>
          </p:nvSpPr>
          <p:spPr>
            <a:xfrm rot="1057200">
              <a:off x="3935880" y="2475360"/>
              <a:ext cx="76320" cy="76320"/>
            </a:xfrm>
            <a:custGeom>
              <a:avLst/>
              <a:gdLst>
                <a:gd name="textAreaLeft" fmla="*/ 0 w 76320"/>
                <a:gd name="textAreaRight" fmla="*/ 79200 w 76320"/>
                <a:gd name="textAreaTop" fmla="*/ 0 h 76320"/>
                <a:gd name="textAreaBottom" fmla="*/ 79200 h 76320"/>
              </a:gdLst>
              <a:ahLst/>
              <a:cxnLst/>
              <a:rect l="textAreaLeft" t="textAreaTop" r="textAreaRight" b="textAreaBottom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0" bIns="39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" name="Google Shape;104;p14"/>
            <p:cNvSpPr/>
            <p:nvPr/>
          </p:nvSpPr>
          <p:spPr>
            <a:xfrm rot="1057200">
              <a:off x="3855600" y="2320560"/>
              <a:ext cx="76320" cy="76320"/>
            </a:xfrm>
            <a:custGeom>
              <a:avLst/>
              <a:gdLst>
                <a:gd name="textAreaLeft" fmla="*/ 0 w 76320"/>
                <a:gd name="textAreaRight" fmla="*/ 79200 w 76320"/>
                <a:gd name="textAreaTop" fmla="*/ 0 h 76320"/>
                <a:gd name="textAreaBottom" fmla="*/ 79200 h 76320"/>
              </a:gdLst>
              <a:ahLst/>
              <a:cxnLst/>
              <a:rect l="textAreaLeft" t="textAreaTop" r="textAreaRight" b="textAreaBottom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0" bIns="39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4" name="Google Shape;105;p14"/>
          <p:cNvSpPr/>
          <p:nvPr/>
        </p:nvSpPr>
        <p:spPr>
          <a:xfrm rot="2466600">
            <a:off x="3966480" y="1229400"/>
            <a:ext cx="363240" cy="346680"/>
          </a:xfrm>
          <a:custGeom>
            <a:avLst/>
            <a:gdLst>
              <a:gd name="textAreaLeft" fmla="*/ 0 w 363240"/>
              <a:gd name="textAreaRight" fmla="*/ 366120 w 363240"/>
              <a:gd name="textAreaTop" fmla="*/ 0 h 346680"/>
              <a:gd name="textAreaBottom" fmla="*/ 349560 h 34668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Google Shape;106;p14"/>
          <p:cNvSpPr/>
          <p:nvPr/>
        </p:nvSpPr>
        <p:spPr>
          <a:xfrm rot="19990800">
            <a:off x="4500360" y="1450440"/>
            <a:ext cx="260640" cy="248760"/>
          </a:xfrm>
          <a:custGeom>
            <a:avLst/>
            <a:gdLst>
              <a:gd name="textAreaLeft" fmla="*/ 0 w 260640"/>
              <a:gd name="textAreaRight" fmla="*/ 263520 w 260640"/>
              <a:gd name="textAreaTop" fmla="*/ 0 h 248760"/>
              <a:gd name="textAreaBottom" fmla="*/ 251640 h 24876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Google Shape;107;p14"/>
          <p:cNvSpPr/>
          <p:nvPr/>
        </p:nvSpPr>
        <p:spPr>
          <a:xfrm rot="2926200">
            <a:off x="5901840" y="2037240"/>
            <a:ext cx="194400" cy="185760"/>
          </a:xfrm>
          <a:custGeom>
            <a:avLst/>
            <a:gdLst>
              <a:gd name="textAreaLeft" fmla="*/ 0 w 194400"/>
              <a:gd name="textAreaRight" fmla="*/ 197280 w 194400"/>
              <a:gd name="textAreaTop" fmla="*/ 0 h 185760"/>
              <a:gd name="textAreaBottom" fmla="*/ 188640 h 18576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7" name="Google Shape;108;p14"/>
          <p:cNvSpPr/>
          <p:nvPr/>
        </p:nvSpPr>
        <p:spPr>
          <a:xfrm rot="19990800">
            <a:off x="5276880" y="387360"/>
            <a:ext cx="174960" cy="167040"/>
          </a:xfrm>
          <a:custGeom>
            <a:avLst/>
            <a:gdLst>
              <a:gd name="textAreaLeft" fmla="*/ 0 w 174960"/>
              <a:gd name="textAreaRight" fmla="*/ 177840 w 174960"/>
              <a:gd name="textAreaTop" fmla="*/ 0 h 167040"/>
              <a:gd name="textAreaBottom" fmla="*/ 169920 h 16704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4960" bIns="849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8" name="Google Shape;109;p14"/>
          <p:cNvGrpSpPr/>
          <p:nvPr/>
        </p:nvGrpSpPr>
        <p:grpSpPr>
          <a:xfrm>
            <a:off x="5864400" y="1233360"/>
            <a:ext cx="2711880" cy="3650760"/>
            <a:chOff x="5864400" y="1233360"/>
            <a:chExt cx="2711880" cy="3650760"/>
          </a:xfrm>
        </p:grpSpPr>
        <p:pic>
          <p:nvPicPr>
            <p:cNvPr id="79" name="Google Shape;110;p14" descr=""/>
            <p:cNvPicPr/>
            <p:nvPr/>
          </p:nvPicPr>
          <p:blipFill>
            <a:blip r:embed="rId1"/>
            <a:stretch/>
          </p:blipFill>
          <p:spPr>
            <a:xfrm>
              <a:off x="5864400" y="1233360"/>
              <a:ext cx="2711880" cy="365076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80" name="Google Shape;111;p14" descr=""/>
            <p:cNvPicPr/>
            <p:nvPr/>
          </p:nvPicPr>
          <p:blipFill>
            <a:blip r:embed="rId2"/>
            <a:stretch/>
          </p:blipFill>
          <p:spPr>
            <a:xfrm>
              <a:off x="7079400" y="1793880"/>
              <a:ext cx="241560" cy="23652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55360" y="228600"/>
            <a:ext cx="3408840" cy="19987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" sz="40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Homework Link</a:t>
            </a:r>
            <a:endParaRPr b="0" lang="en-US" sz="4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2972880"/>
            <a:ext cx="525636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293d6f"/>
                </a:solidFill>
                <a:effectLst/>
                <a:highlight>
                  <a:srgbClr val="ffffd7"/>
                </a:highlight>
                <a:uFillTx/>
                <a:latin typeface="Arial"/>
                <a:hlinkClick r:id="rId3"/>
              </a:rPr>
              <a:t>https://github.com/Asfandyar-Khan/PythonPlayground/blob/main/index.md</a:t>
            </a:r>
            <a:endParaRPr b="0" lang="en-US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trike="noStrike" u="none">
                <a:solidFill>
                  <a:srgbClr val="ffffd7"/>
                </a:solidFill>
                <a:effectLst/>
                <a:uFillTx/>
                <a:latin typeface="Arial"/>
              </a:rPr>
              <a:t>Contains all lectures and Google Colab notebooks</a:t>
            </a:r>
            <a:endParaRPr b="0" lang="en-US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trike="noStrike" u="none">
                <a:solidFill>
                  <a:srgbClr val="ffffd7"/>
                </a:solidFill>
                <a:effectLst/>
                <a:uFillTx/>
                <a:latin typeface="Arial"/>
              </a:rPr>
              <a:t>Contains homework which will be a word document</a:t>
            </a:r>
            <a:endParaRPr b="0" lang="en-US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trike="noStrike" u="none">
                <a:solidFill>
                  <a:srgbClr val="ffffd7"/>
                </a:solidFill>
                <a:effectLst/>
                <a:uFillTx/>
                <a:latin typeface="Arial"/>
              </a:rPr>
              <a:t>Does anyone have any homework questions?</a:t>
            </a:r>
            <a:endParaRPr b="0" lang="en-US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trike="noStrike" u="none">
                <a:solidFill>
                  <a:srgbClr val="ffffd7"/>
                </a:solidFill>
                <a:effectLst/>
                <a:uFillTx/>
                <a:latin typeface="Arial"/>
              </a:rPr>
              <a:t>New file – Python Project Ideas</a:t>
            </a:r>
            <a:endParaRPr b="0" lang="en-US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10"/>
          </p:nvPr>
        </p:nvSpPr>
        <p:spPr>
          <a:xfrm>
            <a:off x="8404200" y="4642920"/>
            <a:ext cx="545760" cy="3139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024F5AFD-75C9-4B9D-81BF-0620C8E3EDA8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96;p 1"/>
          <p:cNvSpPr/>
          <p:nvPr/>
        </p:nvSpPr>
        <p:spPr>
          <a:xfrm>
            <a:off x="5298480" y="2425680"/>
            <a:ext cx="260640" cy="248760"/>
          </a:xfrm>
          <a:custGeom>
            <a:avLst/>
            <a:gdLst>
              <a:gd name="textAreaLeft" fmla="*/ 0 w 260640"/>
              <a:gd name="textAreaRight" fmla="*/ 263520 w 260640"/>
              <a:gd name="textAreaTop" fmla="*/ 0 h 248760"/>
              <a:gd name="textAreaBottom" fmla="*/ 251640 h 24876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85" name="Google Shape;97;p 1"/>
          <p:cNvGrpSpPr/>
          <p:nvPr/>
        </p:nvGrpSpPr>
        <p:grpSpPr>
          <a:xfrm>
            <a:off x="4971600" y="1011960"/>
            <a:ext cx="1126440" cy="1126800"/>
            <a:chOff x="4971600" y="1011960"/>
            <a:chExt cx="1126440" cy="1126800"/>
          </a:xfrm>
        </p:grpSpPr>
        <p:sp>
          <p:nvSpPr>
            <p:cNvPr id="86" name="Google Shape;98;p 1"/>
            <p:cNvSpPr/>
            <p:nvPr/>
          </p:nvSpPr>
          <p:spPr>
            <a:xfrm>
              <a:off x="5396400" y="1436760"/>
              <a:ext cx="582120" cy="582120"/>
            </a:xfrm>
            <a:custGeom>
              <a:avLst/>
              <a:gdLst>
                <a:gd name="textAreaLeft" fmla="*/ 0 w 582120"/>
                <a:gd name="textAreaRight" fmla="*/ 585000 w 582120"/>
                <a:gd name="textAreaTop" fmla="*/ 0 h 582120"/>
                <a:gd name="textAreaBottom" fmla="*/ 585000 h 582120"/>
              </a:gdLst>
              <a:ahLst/>
              <a:cxnLst/>
              <a:rect l="textAreaLeft" t="textAreaTop" r="textAreaRight" b="textAreaBottom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" name="Google Shape;99;p 1"/>
            <p:cNvSpPr/>
            <p:nvPr/>
          </p:nvSpPr>
          <p:spPr>
            <a:xfrm>
              <a:off x="4971600" y="1011960"/>
              <a:ext cx="1126440" cy="1126800"/>
            </a:xfrm>
            <a:custGeom>
              <a:avLst/>
              <a:gdLst>
                <a:gd name="textAreaLeft" fmla="*/ 0 w 1126440"/>
                <a:gd name="textAreaRight" fmla="*/ 1129320 w 1126440"/>
                <a:gd name="textAreaTop" fmla="*/ 0 h 1126800"/>
                <a:gd name="textAreaBottom" fmla="*/ 1129680 h 1126800"/>
              </a:gdLst>
              <a:ahLst/>
              <a:cxnLst/>
              <a:rect l="textAreaLeft" t="textAreaTop" r="textAreaRight" b="textAreaBottom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88" name="Google Shape;100;p 1"/>
          <p:cNvGrpSpPr/>
          <p:nvPr/>
        </p:nvGrpSpPr>
        <p:grpSpPr>
          <a:xfrm>
            <a:off x="3787200" y="1803600"/>
            <a:ext cx="933480" cy="933480"/>
            <a:chOff x="3787200" y="1803600"/>
            <a:chExt cx="933480" cy="933480"/>
          </a:xfrm>
        </p:grpSpPr>
        <p:sp>
          <p:nvSpPr>
            <p:cNvPr id="89" name="Google Shape;101;p 1"/>
            <p:cNvSpPr/>
            <p:nvPr/>
          </p:nvSpPr>
          <p:spPr>
            <a:xfrm rot="1057200">
              <a:off x="3882240" y="1898640"/>
              <a:ext cx="743400" cy="743400"/>
            </a:xfrm>
            <a:custGeom>
              <a:avLst/>
              <a:gdLst>
                <a:gd name="textAreaLeft" fmla="*/ 0 w 743400"/>
                <a:gd name="textAreaRight" fmla="*/ 746280 w 743400"/>
                <a:gd name="textAreaTop" fmla="*/ 0 h 743400"/>
                <a:gd name="textAreaBottom" fmla="*/ 746280 h 743400"/>
              </a:gdLst>
              <a:ahLst/>
              <a:cxnLst/>
              <a:rect l="textAreaLeft" t="textAreaTop" r="textAreaRight" b="textAreaBottom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" name="Google Shape;102;p 1"/>
            <p:cNvSpPr/>
            <p:nvPr/>
          </p:nvSpPr>
          <p:spPr>
            <a:xfrm rot="1057200">
              <a:off x="3859560" y="2383200"/>
              <a:ext cx="120600" cy="120600"/>
            </a:xfrm>
            <a:custGeom>
              <a:avLst/>
              <a:gdLst>
                <a:gd name="textAreaLeft" fmla="*/ 0 w 120600"/>
                <a:gd name="textAreaRight" fmla="*/ 123480 w 120600"/>
                <a:gd name="textAreaTop" fmla="*/ 0 h 120600"/>
                <a:gd name="textAreaBottom" fmla="*/ 123480 h 120600"/>
              </a:gdLst>
              <a:ahLst/>
              <a:cxnLst/>
              <a:rect l="textAreaLeft" t="textAreaTop" r="textAreaRight" b="textAreaBottom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560" bIns="615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" name="Google Shape;103;p 1"/>
            <p:cNvSpPr/>
            <p:nvPr/>
          </p:nvSpPr>
          <p:spPr>
            <a:xfrm rot="1057200">
              <a:off x="3935880" y="2475360"/>
              <a:ext cx="76320" cy="76320"/>
            </a:xfrm>
            <a:custGeom>
              <a:avLst/>
              <a:gdLst>
                <a:gd name="textAreaLeft" fmla="*/ 0 w 76320"/>
                <a:gd name="textAreaRight" fmla="*/ 79200 w 76320"/>
                <a:gd name="textAreaTop" fmla="*/ 0 h 76320"/>
                <a:gd name="textAreaBottom" fmla="*/ 79200 h 76320"/>
              </a:gdLst>
              <a:ahLst/>
              <a:cxnLst/>
              <a:rect l="textAreaLeft" t="textAreaTop" r="textAreaRight" b="textAreaBottom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0" bIns="396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" name="Google Shape;104;p 1"/>
            <p:cNvSpPr/>
            <p:nvPr/>
          </p:nvSpPr>
          <p:spPr>
            <a:xfrm rot="1057200">
              <a:off x="3855600" y="2320560"/>
              <a:ext cx="76320" cy="76320"/>
            </a:xfrm>
            <a:custGeom>
              <a:avLst/>
              <a:gdLst>
                <a:gd name="textAreaLeft" fmla="*/ 0 w 76320"/>
                <a:gd name="textAreaRight" fmla="*/ 79200 w 76320"/>
                <a:gd name="textAreaTop" fmla="*/ 0 h 76320"/>
                <a:gd name="textAreaBottom" fmla="*/ 79200 h 76320"/>
              </a:gdLst>
              <a:ahLst/>
              <a:cxnLst/>
              <a:rect l="textAreaLeft" t="textAreaTop" r="textAreaRight" b="textAreaBottom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0" bIns="396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3" name="Google Shape;105;p 1"/>
          <p:cNvSpPr/>
          <p:nvPr/>
        </p:nvSpPr>
        <p:spPr>
          <a:xfrm rot="2466600">
            <a:off x="3966480" y="1229400"/>
            <a:ext cx="363240" cy="346680"/>
          </a:xfrm>
          <a:custGeom>
            <a:avLst/>
            <a:gdLst>
              <a:gd name="textAreaLeft" fmla="*/ 0 w 363240"/>
              <a:gd name="textAreaRight" fmla="*/ 366120 w 363240"/>
              <a:gd name="textAreaTop" fmla="*/ 0 h 346680"/>
              <a:gd name="textAreaBottom" fmla="*/ 349560 h 34668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4" name="Google Shape;106;p 1"/>
          <p:cNvSpPr/>
          <p:nvPr/>
        </p:nvSpPr>
        <p:spPr>
          <a:xfrm rot="19990800">
            <a:off x="4500360" y="1450440"/>
            <a:ext cx="260640" cy="248760"/>
          </a:xfrm>
          <a:custGeom>
            <a:avLst/>
            <a:gdLst>
              <a:gd name="textAreaLeft" fmla="*/ 0 w 260640"/>
              <a:gd name="textAreaRight" fmla="*/ 263520 w 260640"/>
              <a:gd name="textAreaTop" fmla="*/ 0 h 248760"/>
              <a:gd name="textAreaBottom" fmla="*/ 251640 h 24876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5" name="Google Shape;107;p 1"/>
          <p:cNvSpPr/>
          <p:nvPr/>
        </p:nvSpPr>
        <p:spPr>
          <a:xfrm rot="2926200">
            <a:off x="5901840" y="2037240"/>
            <a:ext cx="194400" cy="185760"/>
          </a:xfrm>
          <a:custGeom>
            <a:avLst/>
            <a:gdLst>
              <a:gd name="textAreaLeft" fmla="*/ 0 w 194400"/>
              <a:gd name="textAreaRight" fmla="*/ 197280 w 194400"/>
              <a:gd name="textAreaTop" fmla="*/ 0 h 185760"/>
              <a:gd name="textAreaBottom" fmla="*/ 188640 h 18576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Google Shape;108;p 1"/>
          <p:cNvSpPr/>
          <p:nvPr/>
        </p:nvSpPr>
        <p:spPr>
          <a:xfrm rot="19990800">
            <a:off x="5276880" y="387360"/>
            <a:ext cx="174960" cy="167040"/>
          </a:xfrm>
          <a:custGeom>
            <a:avLst/>
            <a:gdLst>
              <a:gd name="textAreaLeft" fmla="*/ 0 w 174960"/>
              <a:gd name="textAreaRight" fmla="*/ 177840 w 174960"/>
              <a:gd name="textAreaTop" fmla="*/ 0 h 167040"/>
              <a:gd name="textAreaBottom" fmla="*/ 169920 h 16704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4960" bIns="84960" anchor="ctr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7" name="Google Shape;109;p 1"/>
          <p:cNvGrpSpPr/>
          <p:nvPr/>
        </p:nvGrpSpPr>
        <p:grpSpPr>
          <a:xfrm>
            <a:off x="5864400" y="1233360"/>
            <a:ext cx="2711880" cy="3650760"/>
            <a:chOff x="5864400" y="1233360"/>
            <a:chExt cx="2711880" cy="3650760"/>
          </a:xfrm>
        </p:grpSpPr>
        <p:pic>
          <p:nvPicPr>
            <p:cNvPr id="98" name="Google Shape;110;p 1" descr=""/>
            <p:cNvPicPr/>
            <p:nvPr/>
          </p:nvPicPr>
          <p:blipFill>
            <a:blip r:embed="rId1"/>
            <a:stretch/>
          </p:blipFill>
          <p:spPr>
            <a:xfrm>
              <a:off x="5864400" y="1233360"/>
              <a:ext cx="2711880" cy="365076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99" name="Google Shape;111;p 1" descr=""/>
            <p:cNvPicPr/>
            <p:nvPr/>
          </p:nvPicPr>
          <p:blipFill>
            <a:blip r:embed="rId2"/>
            <a:stretch/>
          </p:blipFill>
          <p:spPr>
            <a:xfrm>
              <a:off x="7079400" y="1793880"/>
              <a:ext cx="241560" cy="23652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55360" y="228600"/>
            <a:ext cx="3408840" cy="19987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" sz="40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Review of Last Week</a:t>
            </a:r>
            <a:endParaRPr b="0" lang="en-US" sz="4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914400" y="2743200"/>
            <a:ext cx="340884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Last week’s homework questions</a:t>
            </a:r>
            <a:endParaRPr b="0" lang="en-US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Intro to functions</a:t>
            </a:r>
            <a:endParaRPr b="0" lang="en-US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Using print functions inside our own functions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Doing math operations inside functions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Global vs. Local Variables</a:t>
            </a:r>
            <a:endParaRPr b="0" lang="en-US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For Loops</a:t>
            </a:r>
            <a:endParaRPr b="0" lang="en-US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sldNum" idx="11"/>
          </p:nvPr>
        </p:nvSpPr>
        <p:spPr>
          <a:xfrm>
            <a:off x="8404200" y="4642920"/>
            <a:ext cx="545760" cy="3139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3C6ADBC3-CC84-48B8-8F88-CFEC7F985BEE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96;p 2"/>
          <p:cNvSpPr/>
          <p:nvPr/>
        </p:nvSpPr>
        <p:spPr>
          <a:xfrm>
            <a:off x="5298480" y="2425680"/>
            <a:ext cx="260640" cy="248760"/>
          </a:xfrm>
          <a:custGeom>
            <a:avLst/>
            <a:gdLst>
              <a:gd name="textAreaLeft" fmla="*/ 0 w 260640"/>
              <a:gd name="textAreaRight" fmla="*/ 263520 w 260640"/>
              <a:gd name="textAreaTop" fmla="*/ 0 h 248760"/>
              <a:gd name="textAreaBottom" fmla="*/ 251640 h 24876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04" name="Google Shape;97;p 2"/>
          <p:cNvGrpSpPr/>
          <p:nvPr/>
        </p:nvGrpSpPr>
        <p:grpSpPr>
          <a:xfrm>
            <a:off x="4971600" y="1011960"/>
            <a:ext cx="1126440" cy="1126800"/>
            <a:chOff x="4971600" y="1011960"/>
            <a:chExt cx="1126440" cy="1126800"/>
          </a:xfrm>
        </p:grpSpPr>
        <p:sp>
          <p:nvSpPr>
            <p:cNvPr id="105" name="Google Shape;98;p 2"/>
            <p:cNvSpPr/>
            <p:nvPr/>
          </p:nvSpPr>
          <p:spPr>
            <a:xfrm>
              <a:off x="5396400" y="1436760"/>
              <a:ext cx="582120" cy="582120"/>
            </a:xfrm>
            <a:custGeom>
              <a:avLst/>
              <a:gdLst>
                <a:gd name="textAreaLeft" fmla="*/ 0 w 582120"/>
                <a:gd name="textAreaRight" fmla="*/ 585000 w 582120"/>
                <a:gd name="textAreaTop" fmla="*/ 0 h 582120"/>
                <a:gd name="textAreaBottom" fmla="*/ 585000 h 582120"/>
              </a:gdLst>
              <a:ahLst/>
              <a:cxnLst/>
              <a:rect l="textAreaLeft" t="textAreaTop" r="textAreaRight" b="textAreaBottom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6" name="Google Shape;99;p 2"/>
            <p:cNvSpPr/>
            <p:nvPr/>
          </p:nvSpPr>
          <p:spPr>
            <a:xfrm>
              <a:off x="4971600" y="1011960"/>
              <a:ext cx="1126440" cy="1126800"/>
            </a:xfrm>
            <a:custGeom>
              <a:avLst/>
              <a:gdLst>
                <a:gd name="textAreaLeft" fmla="*/ 0 w 1126440"/>
                <a:gd name="textAreaRight" fmla="*/ 1129320 w 1126440"/>
                <a:gd name="textAreaTop" fmla="*/ 0 h 1126800"/>
                <a:gd name="textAreaBottom" fmla="*/ 1129680 h 1126800"/>
              </a:gdLst>
              <a:ahLst/>
              <a:cxnLst/>
              <a:rect l="textAreaLeft" t="textAreaTop" r="textAreaRight" b="textAreaBottom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07" name="Google Shape;100;p 2"/>
          <p:cNvGrpSpPr/>
          <p:nvPr/>
        </p:nvGrpSpPr>
        <p:grpSpPr>
          <a:xfrm>
            <a:off x="3787200" y="1803600"/>
            <a:ext cx="933480" cy="933480"/>
            <a:chOff x="3787200" y="1803600"/>
            <a:chExt cx="933480" cy="933480"/>
          </a:xfrm>
        </p:grpSpPr>
        <p:sp>
          <p:nvSpPr>
            <p:cNvPr id="108" name="Google Shape;101;p 2"/>
            <p:cNvSpPr/>
            <p:nvPr/>
          </p:nvSpPr>
          <p:spPr>
            <a:xfrm rot="1057200">
              <a:off x="3882240" y="1898640"/>
              <a:ext cx="743400" cy="743400"/>
            </a:xfrm>
            <a:custGeom>
              <a:avLst/>
              <a:gdLst>
                <a:gd name="textAreaLeft" fmla="*/ 0 w 743400"/>
                <a:gd name="textAreaRight" fmla="*/ 746280 w 743400"/>
                <a:gd name="textAreaTop" fmla="*/ 0 h 743400"/>
                <a:gd name="textAreaBottom" fmla="*/ 746280 h 743400"/>
              </a:gdLst>
              <a:ahLst/>
              <a:cxnLst/>
              <a:rect l="textAreaLeft" t="textAreaTop" r="textAreaRight" b="textAreaBottom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" name="Google Shape;102;p 2"/>
            <p:cNvSpPr/>
            <p:nvPr/>
          </p:nvSpPr>
          <p:spPr>
            <a:xfrm rot="1057200">
              <a:off x="3859560" y="2383200"/>
              <a:ext cx="120600" cy="120600"/>
            </a:xfrm>
            <a:custGeom>
              <a:avLst/>
              <a:gdLst>
                <a:gd name="textAreaLeft" fmla="*/ 0 w 120600"/>
                <a:gd name="textAreaRight" fmla="*/ 123480 w 120600"/>
                <a:gd name="textAreaTop" fmla="*/ 0 h 120600"/>
                <a:gd name="textAreaBottom" fmla="*/ 123480 h 120600"/>
              </a:gdLst>
              <a:ahLst/>
              <a:cxnLst/>
              <a:rect l="textAreaLeft" t="textAreaTop" r="textAreaRight" b="textAreaBottom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560" bIns="6156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" name="Google Shape;103;p 2"/>
            <p:cNvSpPr/>
            <p:nvPr/>
          </p:nvSpPr>
          <p:spPr>
            <a:xfrm rot="1057200">
              <a:off x="3935880" y="2475360"/>
              <a:ext cx="76320" cy="76320"/>
            </a:xfrm>
            <a:custGeom>
              <a:avLst/>
              <a:gdLst>
                <a:gd name="textAreaLeft" fmla="*/ 0 w 76320"/>
                <a:gd name="textAreaRight" fmla="*/ 79200 w 76320"/>
                <a:gd name="textAreaTop" fmla="*/ 0 h 76320"/>
                <a:gd name="textAreaBottom" fmla="*/ 79200 h 76320"/>
              </a:gdLst>
              <a:ahLst/>
              <a:cxnLst/>
              <a:rect l="textAreaLeft" t="textAreaTop" r="textAreaRight" b="textAreaBottom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0" bIns="3960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" name="Google Shape;104;p 2"/>
            <p:cNvSpPr/>
            <p:nvPr/>
          </p:nvSpPr>
          <p:spPr>
            <a:xfrm rot="1057200">
              <a:off x="3855600" y="2320560"/>
              <a:ext cx="76320" cy="76320"/>
            </a:xfrm>
            <a:custGeom>
              <a:avLst/>
              <a:gdLst>
                <a:gd name="textAreaLeft" fmla="*/ 0 w 76320"/>
                <a:gd name="textAreaRight" fmla="*/ 79200 w 76320"/>
                <a:gd name="textAreaTop" fmla="*/ 0 h 76320"/>
                <a:gd name="textAreaBottom" fmla="*/ 79200 h 76320"/>
              </a:gdLst>
              <a:ahLst/>
              <a:cxnLst/>
              <a:rect l="textAreaLeft" t="textAreaTop" r="textAreaRight" b="textAreaBottom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0" bIns="3960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12" name="Google Shape;105;p 2"/>
          <p:cNvSpPr/>
          <p:nvPr/>
        </p:nvSpPr>
        <p:spPr>
          <a:xfrm rot="2466600">
            <a:off x="3966480" y="1229400"/>
            <a:ext cx="363240" cy="346680"/>
          </a:xfrm>
          <a:custGeom>
            <a:avLst/>
            <a:gdLst>
              <a:gd name="textAreaLeft" fmla="*/ 0 w 363240"/>
              <a:gd name="textAreaRight" fmla="*/ 366120 w 363240"/>
              <a:gd name="textAreaTop" fmla="*/ 0 h 346680"/>
              <a:gd name="textAreaBottom" fmla="*/ 349560 h 34668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3" name="Google Shape;106;p 2"/>
          <p:cNvSpPr/>
          <p:nvPr/>
        </p:nvSpPr>
        <p:spPr>
          <a:xfrm rot="19990800">
            <a:off x="4500360" y="1450440"/>
            <a:ext cx="260640" cy="248760"/>
          </a:xfrm>
          <a:custGeom>
            <a:avLst/>
            <a:gdLst>
              <a:gd name="textAreaLeft" fmla="*/ 0 w 260640"/>
              <a:gd name="textAreaRight" fmla="*/ 263520 w 260640"/>
              <a:gd name="textAreaTop" fmla="*/ 0 h 248760"/>
              <a:gd name="textAreaBottom" fmla="*/ 251640 h 24876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4" name="Google Shape;107;p 2"/>
          <p:cNvSpPr/>
          <p:nvPr/>
        </p:nvSpPr>
        <p:spPr>
          <a:xfrm rot="2926200">
            <a:off x="5901840" y="2037240"/>
            <a:ext cx="194400" cy="185760"/>
          </a:xfrm>
          <a:custGeom>
            <a:avLst/>
            <a:gdLst>
              <a:gd name="textAreaLeft" fmla="*/ 0 w 194400"/>
              <a:gd name="textAreaRight" fmla="*/ 197280 w 194400"/>
              <a:gd name="textAreaTop" fmla="*/ 0 h 185760"/>
              <a:gd name="textAreaBottom" fmla="*/ 188640 h 18576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" name="Google Shape;108;p 2"/>
          <p:cNvSpPr/>
          <p:nvPr/>
        </p:nvSpPr>
        <p:spPr>
          <a:xfrm rot="19990800">
            <a:off x="5276880" y="387360"/>
            <a:ext cx="174960" cy="167040"/>
          </a:xfrm>
          <a:custGeom>
            <a:avLst/>
            <a:gdLst>
              <a:gd name="textAreaLeft" fmla="*/ 0 w 174960"/>
              <a:gd name="textAreaRight" fmla="*/ 177840 w 174960"/>
              <a:gd name="textAreaTop" fmla="*/ 0 h 167040"/>
              <a:gd name="textAreaBottom" fmla="*/ 169920 h 16704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4960" bIns="8496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16" name="Google Shape;109;p 2"/>
          <p:cNvGrpSpPr/>
          <p:nvPr/>
        </p:nvGrpSpPr>
        <p:grpSpPr>
          <a:xfrm>
            <a:off x="5864400" y="1233360"/>
            <a:ext cx="2711880" cy="3650760"/>
            <a:chOff x="5864400" y="1233360"/>
            <a:chExt cx="2711880" cy="3650760"/>
          </a:xfrm>
        </p:grpSpPr>
        <p:pic>
          <p:nvPicPr>
            <p:cNvPr id="117" name="Google Shape;110;p 2" descr=""/>
            <p:cNvPicPr/>
            <p:nvPr/>
          </p:nvPicPr>
          <p:blipFill>
            <a:blip r:embed="rId1"/>
            <a:stretch/>
          </p:blipFill>
          <p:spPr>
            <a:xfrm>
              <a:off x="5864400" y="1233360"/>
              <a:ext cx="2711880" cy="365076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18" name="Google Shape;111;p 2" descr=""/>
            <p:cNvPicPr/>
            <p:nvPr/>
          </p:nvPicPr>
          <p:blipFill>
            <a:blip r:embed="rId2"/>
            <a:stretch/>
          </p:blipFill>
          <p:spPr>
            <a:xfrm>
              <a:off x="7079400" y="1793880"/>
              <a:ext cx="241560" cy="23652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55360" y="228600"/>
            <a:ext cx="3408840" cy="19987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" sz="40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This week...</a:t>
            </a:r>
            <a:endParaRPr b="0" lang="en-US" sz="4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914400" y="2743200"/>
            <a:ext cx="340884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Take up Week 5 Homework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Complete functions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For Loops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Range() function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Lists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12"/>
          </p:nvPr>
        </p:nvSpPr>
        <p:spPr>
          <a:xfrm>
            <a:off x="8404200" y="4642920"/>
            <a:ext cx="545760" cy="3139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FAE472B8-E9A5-4F04-B7BC-09260C1088FB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ubTitle"/>
          </p:nvPr>
        </p:nvSpPr>
        <p:spPr>
          <a:xfrm>
            <a:off x="855360" y="1950120"/>
            <a:ext cx="7430400" cy="3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15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en" sz="2000" strike="noStrike" u="none">
                <a:solidFill>
                  <a:schemeClr val="accent1"/>
                </a:solidFill>
                <a:effectLst/>
                <a:uFillTx/>
                <a:latin typeface="IBM Plex Sans Condensed"/>
                <a:ea typeface="IBM Plex Sans Condensed"/>
              </a:rPr>
              <a:t>Let’s Review Functions!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ldNum" idx="13"/>
          </p:nvPr>
        </p:nvSpPr>
        <p:spPr>
          <a:xfrm>
            <a:off x="8404200" y="4642920"/>
            <a:ext cx="545760" cy="3139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248E2C42-A686-4D8E-B5CD-3CAE65B5ED8F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24" name="Google Shape;157;p18"/>
          <p:cNvGrpSpPr/>
          <p:nvPr/>
        </p:nvGrpSpPr>
        <p:grpSpPr>
          <a:xfrm>
            <a:off x="2850840" y="2413440"/>
            <a:ext cx="3439800" cy="2687040"/>
            <a:chOff x="2850840" y="2413440"/>
            <a:chExt cx="3439800" cy="2687040"/>
          </a:xfrm>
        </p:grpSpPr>
        <p:pic>
          <p:nvPicPr>
            <p:cNvPr id="125" name="Google Shape;158;p18" descr=""/>
            <p:cNvPicPr/>
            <p:nvPr/>
          </p:nvPicPr>
          <p:blipFill>
            <a:blip r:embed="rId1"/>
            <a:srcRect l="0" t="0" r="0" b="41894"/>
            <a:stretch/>
          </p:blipFill>
          <p:spPr>
            <a:xfrm>
              <a:off x="2850840" y="2413440"/>
              <a:ext cx="3439800" cy="26870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26" name="Google Shape;159;p18" descr=""/>
            <p:cNvPicPr/>
            <p:nvPr/>
          </p:nvPicPr>
          <p:blipFill>
            <a:blip r:embed="rId2"/>
            <a:stretch/>
          </p:blipFill>
          <p:spPr>
            <a:xfrm>
              <a:off x="4391280" y="3124080"/>
              <a:ext cx="307080" cy="300960"/>
            </a:xfrm>
            <a:prstGeom prst="rect">
              <a:avLst/>
            </a:prstGeom>
            <a:noFill/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0600" cy="3934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What is a Function?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779040" y="1277640"/>
            <a:ext cx="4972680" cy="303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380880">
              <a:lnSpc>
                <a:spcPct val="115000"/>
              </a:lnSpc>
              <a:buClr>
                <a:srgbClr val="1e263a"/>
              </a:buClr>
              <a:buFont typeface="IBM Plex Sans Condensed"/>
              <a:buChar char="▪"/>
            </a:pPr>
            <a:r>
              <a:rPr b="0" lang="en" sz="24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A function is a set of statements that run when the function is called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1e263a"/>
              </a:buClr>
              <a:buFont typeface="IBM Plex Sans Condensed"/>
              <a:buChar char="▪"/>
            </a:pPr>
            <a:r>
              <a:rPr b="0" lang="en" sz="24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Python has many built in functions!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4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print(), type(), int(), float(), str(), round()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80880">
              <a:lnSpc>
                <a:spcPct val="115000"/>
              </a:lnSpc>
              <a:spcBef>
                <a:spcPts val="1417"/>
              </a:spcBef>
              <a:buClr>
                <a:srgbClr val="1e263a"/>
              </a:buClr>
              <a:buFont typeface="IBM Plex Sans Condensed"/>
              <a:buChar char="▪"/>
            </a:pPr>
            <a:r>
              <a:rPr b="0" lang="en" sz="20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What if we want to build our own functions?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64000" indent="0">
              <a:lnSpc>
                <a:spcPct val="115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sldNum" idx="14"/>
          </p:nvPr>
        </p:nvSpPr>
        <p:spPr>
          <a:xfrm>
            <a:off x="8404200" y="4642920"/>
            <a:ext cx="545760" cy="3139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4C7CC922-83E5-4573-A2C7-0A22B8D267C5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30" name="Google Shape;146;p 1"/>
          <p:cNvGrpSpPr/>
          <p:nvPr/>
        </p:nvGrpSpPr>
        <p:grpSpPr>
          <a:xfrm>
            <a:off x="5864400" y="1238760"/>
            <a:ext cx="2837520" cy="3642120"/>
            <a:chOff x="5864400" y="1238760"/>
            <a:chExt cx="2837520" cy="3642120"/>
          </a:xfrm>
        </p:grpSpPr>
        <p:pic>
          <p:nvPicPr>
            <p:cNvPr id="131" name="Google Shape;147;p 1" descr=""/>
            <p:cNvPicPr/>
            <p:nvPr/>
          </p:nvPicPr>
          <p:blipFill>
            <a:blip r:embed="rId1"/>
            <a:stretch/>
          </p:blipFill>
          <p:spPr>
            <a:xfrm>
              <a:off x="5864400" y="1238760"/>
              <a:ext cx="2837520" cy="36421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32" name="Google Shape;148;p 1" descr=""/>
            <p:cNvPicPr/>
            <p:nvPr/>
          </p:nvPicPr>
          <p:blipFill>
            <a:blip r:embed="rId2"/>
            <a:stretch/>
          </p:blipFill>
          <p:spPr>
            <a:xfrm>
              <a:off x="7087320" y="1833480"/>
              <a:ext cx="239040" cy="167760"/>
            </a:xfrm>
            <a:prstGeom prst="rect">
              <a:avLst/>
            </a:prstGeom>
            <a:noFill/>
            <a:ln w="0">
              <a:noFill/>
            </a:ln>
          </p:spPr>
        </p:pic>
      </p:grpSp>
      <p:pic>
        <p:nvPicPr>
          <p:cNvPr id="133" name="Google Shape;149;p 1" descr=""/>
          <p:cNvPicPr/>
          <p:nvPr/>
        </p:nvPicPr>
        <p:blipFill>
          <a:blip r:embed="rId3"/>
          <a:stretch/>
        </p:blipFill>
        <p:spPr>
          <a:xfrm>
            <a:off x="6172200" y="2540880"/>
            <a:ext cx="545760" cy="657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0600" cy="3934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What is a Function?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ldNum" idx="15"/>
          </p:nvPr>
        </p:nvSpPr>
        <p:spPr>
          <a:xfrm>
            <a:off x="8404200" y="4642920"/>
            <a:ext cx="545760" cy="3139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3BBBFA81-672D-4D41-9349-D162FF2DEE8F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36" name="Google Shape;146;p 3"/>
          <p:cNvGrpSpPr/>
          <p:nvPr/>
        </p:nvGrpSpPr>
        <p:grpSpPr>
          <a:xfrm>
            <a:off x="5864400" y="1238760"/>
            <a:ext cx="2837520" cy="3642120"/>
            <a:chOff x="5864400" y="1238760"/>
            <a:chExt cx="2837520" cy="3642120"/>
          </a:xfrm>
        </p:grpSpPr>
        <p:pic>
          <p:nvPicPr>
            <p:cNvPr id="137" name="Google Shape;147;p 3" descr=""/>
            <p:cNvPicPr/>
            <p:nvPr/>
          </p:nvPicPr>
          <p:blipFill>
            <a:blip r:embed="rId1"/>
            <a:stretch/>
          </p:blipFill>
          <p:spPr>
            <a:xfrm>
              <a:off x="5864400" y="1238760"/>
              <a:ext cx="2837520" cy="36421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38" name="Google Shape;148;p 3" descr=""/>
            <p:cNvPicPr/>
            <p:nvPr/>
          </p:nvPicPr>
          <p:blipFill>
            <a:blip r:embed="rId2"/>
            <a:stretch/>
          </p:blipFill>
          <p:spPr>
            <a:xfrm>
              <a:off x="7087320" y="1833480"/>
              <a:ext cx="239040" cy="167760"/>
            </a:xfrm>
            <a:prstGeom prst="rect">
              <a:avLst/>
            </a:prstGeom>
            <a:noFill/>
            <a:ln w="0">
              <a:noFill/>
            </a:ln>
          </p:spPr>
        </p:pic>
      </p:grpSp>
      <p:pic>
        <p:nvPicPr>
          <p:cNvPr id="139" name="Google Shape;149;p 3" descr=""/>
          <p:cNvPicPr/>
          <p:nvPr/>
        </p:nvPicPr>
        <p:blipFill>
          <a:blip r:embed="rId3"/>
          <a:stretch/>
        </p:blipFill>
        <p:spPr>
          <a:xfrm>
            <a:off x="6172200" y="2540880"/>
            <a:ext cx="545760" cy="657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0" name="" descr=""/>
          <p:cNvPicPr/>
          <p:nvPr/>
        </p:nvPicPr>
        <p:blipFill>
          <a:blip r:embed="rId4"/>
          <a:stretch/>
        </p:blipFill>
        <p:spPr>
          <a:xfrm>
            <a:off x="457200" y="1600200"/>
            <a:ext cx="5550480" cy="2513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0600" cy="3934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Function Example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ldNum" idx="16"/>
          </p:nvPr>
        </p:nvSpPr>
        <p:spPr>
          <a:xfrm>
            <a:off x="8404200" y="4642920"/>
            <a:ext cx="545760" cy="3139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80674EE4-2DC7-4FAA-977A-8ABC3C0851EE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43" name="Google Shape;146;p 5"/>
          <p:cNvGrpSpPr/>
          <p:nvPr/>
        </p:nvGrpSpPr>
        <p:grpSpPr>
          <a:xfrm>
            <a:off x="5864400" y="1238760"/>
            <a:ext cx="2837520" cy="3642120"/>
            <a:chOff x="5864400" y="1238760"/>
            <a:chExt cx="2837520" cy="3642120"/>
          </a:xfrm>
        </p:grpSpPr>
        <p:pic>
          <p:nvPicPr>
            <p:cNvPr id="144" name="Google Shape;147;p 5" descr=""/>
            <p:cNvPicPr/>
            <p:nvPr/>
          </p:nvPicPr>
          <p:blipFill>
            <a:blip r:embed="rId1"/>
            <a:stretch/>
          </p:blipFill>
          <p:spPr>
            <a:xfrm>
              <a:off x="5864400" y="1238760"/>
              <a:ext cx="2837520" cy="36421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45" name="Google Shape;148;p 5" descr=""/>
            <p:cNvPicPr/>
            <p:nvPr/>
          </p:nvPicPr>
          <p:blipFill>
            <a:blip r:embed="rId2"/>
            <a:stretch/>
          </p:blipFill>
          <p:spPr>
            <a:xfrm>
              <a:off x="7087320" y="1833480"/>
              <a:ext cx="239040" cy="167760"/>
            </a:xfrm>
            <a:prstGeom prst="rect">
              <a:avLst/>
            </a:prstGeom>
            <a:noFill/>
            <a:ln w="0">
              <a:noFill/>
            </a:ln>
          </p:spPr>
        </p:pic>
      </p:grpSp>
      <p:pic>
        <p:nvPicPr>
          <p:cNvPr id="146" name="Google Shape;149;p 5" descr=""/>
          <p:cNvPicPr/>
          <p:nvPr/>
        </p:nvPicPr>
        <p:blipFill>
          <a:blip r:embed="rId3"/>
          <a:stretch/>
        </p:blipFill>
        <p:spPr>
          <a:xfrm>
            <a:off x="6172200" y="2540880"/>
            <a:ext cx="545760" cy="657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7" name="PlaceHolder 14"/>
          <p:cNvSpPr/>
          <p:nvPr/>
        </p:nvSpPr>
        <p:spPr>
          <a:xfrm>
            <a:off x="380880" y="1371960"/>
            <a:ext cx="8379360" cy="50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defTabSz="91440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Write a function that outputs a few of the 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defTabSz="91440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introductory sentences we covered in 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defTabSz="91440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past classes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def </a:t>
            </a:r>
            <a:r>
              <a:rPr b="0" lang="en-US" sz="2200" strike="noStrike" u="none">
                <a:solidFill>
                  <a:srgbClr val="650953"/>
                </a:solidFill>
                <a:effectLst/>
                <a:uFillTx/>
                <a:latin typeface="Calibri"/>
              </a:rPr>
              <a:t>favourite_sentences()</a:t>
            </a: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: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200" strike="noStrike" u="none">
                <a:solidFill>
                  <a:srgbClr val="650953"/>
                </a:solidFill>
                <a:effectLst/>
                <a:uFillTx/>
                <a:latin typeface="Calibri"/>
              </a:rPr>
              <a:t>print(</a:t>
            </a: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“My name is Bob”</a:t>
            </a:r>
            <a:r>
              <a:rPr b="0" lang="en-US" sz="2200" strike="noStrike" u="none">
                <a:solidFill>
                  <a:srgbClr val="650953"/>
                </a:solidFill>
                <a:effectLst/>
                <a:uFillTx/>
                <a:latin typeface="Calibri"/>
              </a:rPr>
              <a:t>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200" strike="noStrike" u="none">
                <a:solidFill>
                  <a:srgbClr val="650953"/>
                </a:solidFill>
                <a:effectLst/>
                <a:uFillTx/>
                <a:latin typeface="Calibri"/>
              </a:rPr>
              <a:t>print(</a:t>
            </a: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“My age is 10”</a:t>
            </a:r>
            <a:r>
              <a:rPr b="0" lang="en-US" sz="2200" strike="noStrike" u="none">
                <a:solidFill>
                  <a:srgbClr val="650953"/>
                </a:solidFill>
                <a:effectLst/>
                <a:uFillTx/>
                <a:latin typeface="Calibri"/>
              </a:rPr>
              <a:t>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Does anyone want to guess what this function will do?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64000" defTabSz="914400">
              <a:lnSpc>
                <a:spcPct val="100000"/>
              </a:lnSpc>
              <a:spcBef>
                <a:spcPts val="1134"/>
              </a:spcBef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Flavius template">
  <a:themeElements>
    <a:clrScheme name="Custom 347">
      <a:dk1>
        <a:srgbClr val="1e263a"/>
      </a:dk1>
      <a:lt1>
        <a:srgbClr val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2025-08-09T17:22:36Z</dcterms:modified>
  <cp:revision>43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