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855360" y="4181040"/>
            <a:ext cx="7430040" cy="3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C31DFC6-7A82-42B0-8F92-9F389B888DB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855360" y="4181040"/>
            <a:ext cx="7430040" cy="3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8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52FB5A3-3DCA-4C0D-BB20-B4D93615F64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2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81EDC65-897B-4416-BBAD-93605F7A5F0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636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79040" y="1137960"/>
            <a:ext cx="4956480" cy="28681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636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79040" y="1518480"/>
            <a:ext cx="4957200" cy="1626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636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;p4"/>
          <p:cNvSpPr/>
          <p:nvPr/>
        </p:nvSpPr>
        <p:spPr>
          <a:xfrm>
            <a:off x="781920" y="768600"/>
            <a:ext cx="6649200" cy="3623040"/>
          </a:xfrm>
          <a:custGeom>
            <a:avLst/>
            <a:gdLst>
              <a:gd name="textAreaLeft" fmla="*/ 0 w 6649200"/>
              <a:gd name="textAreaRight" fmla="*/ 6652440 w 6649200"/>
              <a:gd name="textAreaTop" fmla="*/ 0 h 3623040"/>
              <a:gd name="textAreaBottom" fmla="*/ 3626280 h 362304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1286640" y="1251000"/>
            <a:ext cx="4841640" cy="26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3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949B911-A1EA-47BE-B436-EF2A2E583E0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79040" y="1278360"/>
            <a:ext cx="4972320" cy="303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4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FEC9012-23CF-4516-8F33-23864ACA614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79040" y="1355040"/>
            <a:ext cx="232164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430080" y="1355040"/>
            <a:ext cx="232164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5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B518CF0-F0F2-40D2-B6B7-E3C6C5F85E5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79040" y="1355040"/>
            <a:ext cx="187524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854800" y="1355040"/>
            <a:ext cx="187524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30560" y="1355040"/>
            <a:ext cx="187524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6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F730962-215E-4093-8595-32F4B366860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F4E46D8-4F7A-451E-A9B8-6160F7582BB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636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9040" y="1048320"/>
            <a:ext cx="4956480" cy="3195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Google Shape;46;p11" descr=""/>
          <p:cNvPicPr/>
          <p:nvPr/>
        </p:nvPicPr>
        <p:blipFill>
          <a:blip r:embed="rId1"/>
          <a:stretch/>
        </p:blipFill>
        <p:spPr>
          <a:xfrm>
            <a:off x="5611320" y="848160"/>
            <a:ext cx="3159360" cy="403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4280" cy="76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00"/>
            </a:gs>
            <a:gs pos="100000">
              <a:srgbClr val="81d41a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4112280" cy="11563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 – For Loops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17"/>
          </p:nvPr>
        </p:nvSpPr>
        <p:spPr>
          <a:xfrm>
            <a:off x="8404200" y="4646520"/>
            <a:ext cx="54612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7018BA6-C9D1-4145-AA47-74583ECED53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" name="Google Shape;176;p 1" descr=""/>
          <p:cNvPicPr/>
          <p:nvPr/>
        </p:nvPicPr>
        <p:blipFill>
          <a:blip r:embed="rId1"/>
          <a:stretch/>
        </p:blipFill>
        <p:spPr>
          <a:xfrm>
            <a:off x="5910120" y="1130040"/>
            <a:ext cx="2902320" cy="370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0" name="Google Shape;177;p 1" descr=""/>
          <p:cNvPicPr/>
          <p:nvPr/>
        </p:nvPicPr>
        <p:blipFill>
          <a:blip r:embed="rId2"/>
          <a:stretch/>
        </p:blipFill>
        <p:spPr>
          <a:xfrm rot="3267000">
            <a:off x="5748120" y="597240"/>
            <a:ext cx="417240" cy="5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85800" y="1828800"/>
            <a:ext cx="4973040" cy="19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None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Question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: Write a for loop that prints the numbers from 1 to 10 (including 10).</a:t>
            </a:r>
            <a:endParaRPr b="1" lang="en-US" sz="16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None/>
            </a:pPr>
            <a:br>
              <a:rPr sz="1600"/>
            </a:b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Hint:</a:t>
            </a:r>
            <a:br>
              <a:rPr sz="1600"/>
            </a:b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Use </a:t>
            </a: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NSimSun"/>
              </a:rPr>
              <a:t>range(1, 11)</a:t>
            </a: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— remember, Python stops </a:t>
            </a:r>
            <a:r>
              <a:rPr b="1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before</a:t>
            </a: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the stop number.</a:t>
            </a:r>
            <a:endParaRPr b="1" lang="en-US" sz="14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00"/>
            </a:gs>
            <a:gs pos="100000">
              <a:srgbClr val="81d41a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79040" y="541800"/>
            <a:ext cx="4112280" cy="11563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 – For Loops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18"/>
          </p:nvPr>
        </p:nvSpPr>
        <p:spPr>
          <a:xfrm>
            <a:off x="8404200" y="4646520"/>
            <a:ext cx="54612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0EAF9F8-6BE6-46BF-921F-06A5661F63B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4" name="Google Shape;176;p 2" descr=""/>
          <p:cNvPicPr/>
          <p:nvPr/>
        </p:nvPicPr>
        <p:blipFill>
          <a:blip r:embed="rId1"/>
          <a:stretch/>
        </p:blipFill>
        <p:spPr>
          <a:xfrm>
            <a:off x="5910120" y="1130040"/>
            <a:ext cx="2902320" cy="370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Google Shape;177;p 2" descr=""/>
          <p:cNvPicPr/>
          <p:nvPr/>
        </p:nvPicPr>
        <p:blipFill>
          <a:blip r:embed="rId2"/>
          <a:stretch/>
        </p:blipFill>
        <p:spPr>
          <a:xfrm rot="3267000">
            <a:off x="5748120" y="597240"/>
            <a:ext cx="417240" cy="5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85800" y="1698120"/>
            <a:ext cx="4973040" cy="19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None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Question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: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216000" indent="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None/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Write a program that: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Uses a For Loop with range(1,6)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Adds all the numbers together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Prints the final sum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601"/>
              </a:spcAft>
              <a:buNone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Hint: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</a:t>
            </a:r>
            <a:br>
              <a:rPr sz="1600"/>
            </a:br>
            <a:r>
              <a:rPr b="0" i="1" lang="en" sz="14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Create a variable called total = 0 at the start of your program. Use total = i + total after the for loop.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Lists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01F624F-3E88-4A88-AD43-658ED607E96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9" name="Google Shape;146;p 1"/>
          <p:cNvGrpSpPr/>
          <p:nvPr/>
        </p:nvGrpSpPr>
        <p:grpSpPr>
          <a:xfrm>
            <a:off x="5864400" y="1239480"/>
            <a:ext cx="2837160" cy="3644640"/>
            <a:chOff x="5864400" y="1239480"/>
            <a:chExt cx="2837160" cy="3644640"/>
          </a:xfrm>
        </p:grpSpPr>
        <p:pic>
          <p:nvPicPr>
            <p:cNvPr id="170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9480"/>
              <a:ext cx="2837160" cy="3644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1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4560"/>
              <a:ext cx="238680" cy="1677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72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2680"/>
            <a:ext cx="545400" cy="65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PlaceHolder 9"/>
          <p:cNvSpPr/>
          <p:nvPr/>
        </p:nvSpPr>
        <p:spPr>
          <a:xfrm>
            <a:off x="380880" y="1373040"/>
            <a:ext cx="837900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are a data structure that is used to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collect data items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Can hold both integers and strings!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They are </a:t>
            </a:r>
            <a:r>
              <a:rPr b="1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mutable</a:t>
            </a:r>
            <a:r>
              <a:rPr b="0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 (changeable)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maintain a defined order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19;p 4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756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Google Shape;120;p 4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1600" cy="370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Tuples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80060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Tuples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are a data structure that is used to collect data items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They are mutable (changeable)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maintain a defined order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0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3EAB673-0FBC-4FCD-A95D-5C80AF185B8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79" name="Google Shape;124;p 4"/>
          <p:cNvGrpSpPr/>
          <p:nvPr/>
        </p:nvGrpSpPr>
        <p:grpSpPr>
          <a:xfrm>
            <a:off x="6986520" y="1318320"/>
            <a:ext cx="355320" cy="295200"/>
            <a:chOff x="6986520" y="1318320"/>
            <a:chExt cx="355320" cy="295200"/>
          </a:xfrm>
        </p:grpSpPr>
        <p:sp>
          <p:nvSpPr>
            <p:cNvPr id="180" name="Google Shape;125;p 4"/>
            <p:cNvSpPr/>
            <p:nvPr/>
          </p:nvSpPr>
          <p:spPr>
            <a:xfrm>
              <a:off x="698652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26;p 4"/>
            <p:cNvSpPr/>
            <p:nvPr/>
          </p:nvSpPr>
          <p:spPr>
            <a:xfrm>
              <a:off x="717084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27;p 4"/>
            <p:cNvSpPr/>
            <p:nvPr/>
          </p:nvSpPr>
          <p:spPr>
            <a:xfrm>
              <a:off x="698652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28;p 4"/>
            <p:cNvSpPr/>
            <p:nvPr/>
          </p:nvSpPr>
          <p:spPr>
            <a:xfrm>
              <a:off x="717084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720"/>
            <a:ext cx="1493280" cy="134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Google Shape;388;p41"/>
          <p:cNvSpPr txBox="1"/>
          <p:nvPr/>
        </p:nvSpPr>
        <p:spPr>
          <a:xfrm>
            <a:off x="6452640" y="986400"/>
            <a:ext cx="1069920" cy="31392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86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9680"/>
            <a:ext cx="2901600" cy="370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855360" y="1397160"/>
            <a:ext cx="4691160" cy="23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21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DD75AD7-E958-4847-970E-5FDBA3BF028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522FFCE-7792-475A-8535-AD5724ABCAF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Google Shape;66;p13"/>
          <p:cNvSpPr/>
          <p:nvPr/>
        </p:nvSpPr>
        <p:spPr>
          <a:xfrm>
            <a:off x="0" y="2372760"/>
            <a:ext cx="9140760" cy="1008720"/>
          </a:xfrm>
          <a:custGeom>
            <a:avLst/>
            <a:gdLst>
              <a:gd name="textAreaLeft" fmla="*/ 0 w 9140760"/>
              <a:gd name="textAreaRight" fmla="*/ 9144000 w 9140760"/>
              <a:gd name="textAreaTop" fmla="*/ 0 h 1008720"/>
              <a:gd name="textAreaBottom" fmla="*/ 1011960 h 100872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67;p13"/>
          <p:cNvSpPr/>
          <p:nvPr/>
        </p:nvSpPr>
        <p:spPr>
          <a:xfrm>
            <a:off x="0" y="2372760"/>
            <a:ext cx="9140760" cy="1008360"/>
          </a:xfrm>
          <a:custGeom>
            <a:avLst/>
            <a:gdLst>
              <a:gd name="textAreaLeft" fmla="*/ 0 w 9140760"/>
              <a:gd name="textAreaRight" fmla="*/ 9144000 w 9140760"/>
              <a:gd name="textAreaTop" fmla="*/ 0 h 1008360"/>
              <a:gd name="textAreaBottom" fmla="*/ 1011600 h 100836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oogle Shape;68;p13"/>
          <p:cNvGrpSpPr/>
          <p:nvPr/>
        </p:nvGrpSpPr>
        <p:grpSpPr>
          <a:xfrm>
            <a:off x="1789560" y="1707120"/>
            <a:ext cx="468720" cy="469080"/>
            <a:chOff x="1789560" y="1707120"/>
            <a:chExt cx="468720" cy="469080"/>
          </a:xfrm>
        </p:grpSpPr>
        <p:sp>
          <p:nvSpPr>
            <p:cNvPr id="40" name="Google Shape;69;p13"/>
            <p:cNvSpPr/>
            <p:nvPr/>
          </p:nvSpPr>
          <p:spPr>
            <a:xfrm rot="8097600">
              <a:off x="1857960" y="177552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70;p13"/>
            <p:cNvSpPr/>
            <p:nvPr/>
          </p:nvSpPr>
          <p:spPr>
            <a:xfrm>
              <a:off x="1955880" y="1868040"/>
              <a:ext cx="13104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71;p13"/>
          <p:cNvGrpSpPr/>
          <p:nvPr/>
        </p:nvGrpSpPr>
        <p:grpSpPr>
          <a:xfrm>
            <a:off x="3817800" y="1707120"/>
            <a:ext cx="468720" cy="469080"/>
            <a:chOff x="3817800" y="1707120"/>
            <a:chExt cx="468720" cy="469080"/>
          </a:xfrm>
        </p:grpSpPr>
        <p:sp>
          <p:nvSpPr>
            <p:cNvPr id="43" name="Google Shape;72;p13"/>
            <p:cNvSpPr/>
            <p:nvPr/>
          </p:nvSpPr>
          <p:spPr>
            <a:xfrm rot="8097600">
              <a:off x="3886200" y="177552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73;p13"/>
            <p:cNvSpPr/>
            <p:nvPr/>
          </p:nvSpPr>
          <p:spPr>
            <a:xfrm>
              <a:off x="3984120" y="1868040"/>
              <a:ext cx="13104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oogle Shape;74;p13"/>
          <p:cNvGrpSpPr/>
          <p:nvPr/>
        </p:nvGrpSpPr>
        <p:grpSpPr>
          <a:xfrm>
            <a:off x="5845680" y="1707120"/>
            <a:ext cx="468720" cy="469080"/>
            <a:chOff x="5845680" y="1707120"/>
            <a:chExt cx="468720" cy="469080"/>
          </a:xfrm>
        </p:grpSpPr>
        <p:sp>
          <p:nvSpPr>
            <p:cNvPr id="46" name="Google Shape;75;p13"/>
            <p:cNvSpPr/>
            <p:nvPr/>
          </p:nvSpPr>
          <p:spPr>
            <a:xfrm rot="8097600">
              <a:off x="5914080" y="177552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6;p13"/>
            <p:cNvSpPr/>
            <p:nvPr/>
          </p:nvSpPr>
          <p:spPr>
            <a:xfrm>
              <a:off x="6012000" y="1868040"/>
              <a:ext cx="13104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" name="Google Shape;77;p13"/>
          <p:cNvGrpSpPr/>
          <p:nvPr/>
        </p:nvGrpSpPr>
        <p:grpSpPr>
          <a:xfrm>
            <a:off x="6879240" y="3581640"/>
            <a:ext cx="468720" cy="469080"/>
            <a:chOff x="6879240" y="3581640"/>
            <a:chExt cx="468720" cy="469080"/>
          </a:xfrm>
        </p:grpSpPr>
        <p:sp>
          <p:nvSpPr>
            <p:cNvPr id="49" name="Google Shape;78;p13"/>
            <p:cNvSpPr/>
            <p:nvPr/>
          </p:nvSpPr>
          <p:spPr>
            <a:xfrm rot="18897600">
              <a:off x="6947640" y="365040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9;p13"/>
            <p:cNvSpPr/>
            <p:nvPr/>
          </p:nvSpPr>
          <p:spPr>
            <a:xfrm flipH="1">
              <a:off x="7047720" y="3755520"/>
              <a:ext cx="13104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oogle Shape;80;p13"/>
          <p:cNvGrpSpPr/>
          <p:nvPr/>
        </p:nvGrpSpPr>
        <p:grpSpPr>
          <a:xfrm>
            <a:off x="4851360" y="3581640"/>
            <a:ext cx="468720" cy="469080"/>
            <a:chOff x="4851360" y="3581640"/>
            <a:chExt cx="468720" cy="469080"/>
          </a:xfrm>
        </p:grpSpPr>
        <p:sp>
          <p:nvSpPr>
            <p:cNvPr id="52" name="Google Shape;81;p13"/>
            <p:cNvSpPr/>
            <p:nvPr/>
          </p:nvSpPr>
          <p:spPr>
            <a:xfrm rot="18897600">
              <a:off x="4919760" y="365040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82;p13"/>
            <p:cNvSpPr/>
            <p:nvPr/>
          </p:nvSpPr>
          <p:spPr>
            <a:xfrm flipH="1">
              <a:off x="5019480" y="3755520"/>
              <a:ext cx="13104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" name="Google Shape;83;p13"/>
          <p:cNvGrpSpPr/>
          <p:nvPr/>
        </p:nvGrpSpPr>
        <p:grpSpPr>
          <a:xfrm>
            <a:off x="2823120" y="3581640"/>
            <a:ext cx="468720" cy="469080"/>
            <a:chOff x="2823120" y="3581640"/>
            <a:chExt cx="468720" cy="469080"/>
          </a:xfrm>
        </p:grpSpPr>
        <p:sp>
          <p:nvSpPr>
            <p:cNvPr id="55" name="Google Shape;84;p13"/>
            <p:cNvSpPr/>
            <p:nvPr/>
          </p:nvSpPr>
          <p:spPr>
            <a:xfrm rot="18897600">
              <a:off x="2891520" y="3650400"/>
              <a:ext cx="331560" cy="33156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85;p13"/>
            <p:cNvSpPr/>
            <p:nvPr/>
          </p:nvSpPr>
          <p:spPr>
            <a:xfrm flipH="1">
              <a:off x="2991600" y="3755520"/>
              <a:ext cx="131040" cy="13140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Google Shape;86;p13"/>
          <p:cNvSpPr/>
          <p:nvPr/>
        </p:nvSpPr>
        <p:spPr>
          <a:xfrm>
            <a:off x="1379880" y="115668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Takeup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7;p13"/>
          <p:cNvSpPr/>
          <p:nvPr/>
        </p:nvSpPr>
        <p:spPr>
          <a:xfrm>
            <a:off x="3429000" y="115560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8;p13"/>
          <p:cNvSpPr/>
          <p:nvPr/>
        </p:nvSpPr>
        <p:spPr>
          <a:xfrm>
            <a:off x="5436000" y="115668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13"/>
          <p:cNvSpPr/>
          <p:nvPr/>
        </p:nvSpPr>
        <p:spPr>
          <a:xfrm>
            <a:off x="2418120" y="406692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0;p13"/>
          <p:cNvSpPr/>
          <p:nvPr/>
        </p:nvSpPr>
        <p:spPr>
          <a:xfrm>
            <a:off x="4446360" y="406692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Range() Function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3"/>
          <p:cNvSpPr/>
          <p:nvPr/>
        </p:nvSpPr>
        <p:spPr>
          <a:xfrm>
            <a:off x="6474240" y="406692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Lists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0;p 1"/>
          <p:cNvSpPr/>
          <p:nvPr/>
        </p:nvSpPr>
        <p:spPr>
          <a:xfrm>
            <a:off x="5436000" y="1143720"/>
            <a:ext cx="1283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89;p 1"/>
          <p:cNvSpPr/>
          <p:nvPr/>
        </p:nvSpPr>
        <p:spPr>
          <a:xfrm>
            <a:off x="3429000" y="1143720"/>
            <a:ext cx="12830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For Loops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6;p14"/>
          <p:cNvSpPr/>
          <p:nvPr/>
        </p:nvSpPr>
        <p:spPr>
          <a:xfrm>
            <a:off x="5298480" y="242748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" name="Google Shape;97;p14"/>
          <p:cNvGrpSpPr/>
          <p:nvPr/>
        </p:nvGrpSpPr>
        <p:grpSpPr>
          <a:xfrm>
            <a:off x="4971600" y="1012680"/>
            <a:ext cx="1126080" cy="1127520"/>
            <a:chOff x="4971600" y="1012680"/>
            <a:chExt cx="1126080" cy="1127520"/>
          </a:xfrm>
        </p:grpSpPr>
        <p:sp>
          <p:nvSpPr>
            <p:cNvPr id="67" name="Google Shape;98;p14"/>
            <p:cNvSpPr/>
            <p:nvPr/>
          </p:nvSpPr>
          <p:spPr>
            <a:xfrm>
              <a:off x="5396400" y="1437840"/>
              <a:ext cx="581760" cy="582120"/>
            </a:xfrm>
            <a:custGeom>
              <a:avLst/>
              <a:gdLst>
                <a:gd name="textAreaLeft" fmla="*/ 0 w 581760"/>
                <a:gd name="textAreaRight" fmla="*/ 585000 w 581760"/>
                <a:gd name="textAreaTop" fmla="*/ 0 h 582120"/>
                <a:gd name="textAreaBottom" fmla="*/ 58536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9;p14"/>
            <p:cNvSpPr/>
            <p:nvPr/>
          </p:nvSpPr>
          <p:spPr>
            <a:xfrm>
              <a:off x="4971600" y="1012680"/>
              <a:ext cx="1126080" cy="1127520"/>
            </a:xfrm>
            <a:custGeom>
              <a:avLst/>
              <a:gdLst>
                <a:gd name="textAreaLeft" fmla="*/ 0 w 1126080"/>
                <a:gd name="textAreaRight" fmla="*/ 1129320 w 1126080"/>
                <a:gd name="textAreaTop" fmla="*/ 0 h 1127520"/>
                <a:gd name="textAreaBottom" fmla="*/ 1130760 h 112752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oogle Shape;100;p14"/>
          <p:cNvGrpSpPr/>
          <p:nvPr/>
        </p:nvGrpSpPr>
        <p:grpSpPr>
          <a:xfrm>
            <a:off x="3787200" y="1805040"/>
            <a:ext cx="933120" cy="933480"/>
            <a:chOff x="3787200" y="1805040"/>
            <a:chExt cx="933120" cy="933480"/>
          </a:xfrm>
        </p:grpSpPr>
        <p:sp>
          <p:nvSpPr>
            <p:cNvPr id="70" name="Google Shape;101;p14"/>
            <p:cNvSpPr/>
            <p:nvPr/>
          </p:nvSpPr>
          <p:spPr>
            <a:xfrm rot="1057800">
              <a:off x="3881880" y="1900080"/>
              <a:ext cx="743040" cy="743400"/>
            </a:xfrm>
            <a:custGeom>
              <a:avLst/>
              <a:gdLst>
                <a:gd name="textAreaLeft" fmla="*/ 0 w 743040"/>
                <a:gd name="textAreaRight" fmla="*/ 746280 w 743040"/>
                <a:gd name="textAreaTop" fmla="*/ 0 h 743400"/>
                <a:gd name="textAreaBottom" fmla="*/ 74664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02;p14"/>
            <p:cNvSpPr/>
            <p:nvPr/>
          </p:nvSpPr>
          <p:spPr>
            <a:xfrm rot="1057200">
              <a:off x="3859560" y="2384640"/>
              <a:ext cx="120240" cy="120240"/>
            </a:xfrm>
            <a:custGeom>
              <a:avLst/>
              <a:gdLst>
                <a:gd name="textAreaLeft" fmla="*/ 0 w 120240"/>
                <a:gd name="textAreaRight" fmla="*/ 123480 w 120240"/>
                <a:gd name="textAreaTop" fmla="*/ 0 h 120240"/>
                <a:gd name="textAreaBottom" fmla="*/ 123480 h 12024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03;p14"/>
            <p:cNvSpPr/>
            <p:nvPr/>
          </p:nvSpPr>
          <p:spPr>
            <a:xfrm rot="1059600">
              <a:off x="3935880" y="24771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04;p14"/>
            <p:cNvSpPr/>
            <p:nvPr/>
          </p:nvSpPr>
          <p:spPr>
            <a:xfrm rot="1059600">
              <a:off x="3855600" y="23223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Google Shape;105;p14"/>
          <p:cNvSpPr/>
          <p:nvPr/>
        </p:nvSpPr>
        <p:spPr>
          <a:xfrm rot="2468400">
            <a:off x="3966480" y="1229760"/>
            <a:ext cx="362880" cy="346320"/>
          </a:xfrm>
          <a:custGeom>
            <a:avLst/>
            <a:gdLst>
              <a:gd name="textAreaLeft" fmla="*/ 0 w 362880"/>
              <a:gd name="textAreaRight" fmla="*/ 366120 w 362880"/>
              <a:gd name="textAreaTop" fmla="*/ 0 h 346320"/>
              <a:gd name="textAreaBottom" fmla="*/ 349560 h 346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6;p14"/>
          <p:cNvSpPr/>
          <p:nvPr/>
        </p:nvSpPr>
        <p:spPr>
          <a:xfrm rot="19991400">
            <a:off x="4500000" y="145116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7;p14"/>
          <p:cNvSpPr/>
          <p:nvPr/>
        </p:nvSpPr>
        <p:spPr>
          <a:xfrm rot="2925600">
            <a:off x="5901840" y="2038680"/>
            <a:ext cx="194040" cy="185040"/>
          </a:xfrm>
          <a:custGeom>
            <a:avLst/>
            <a:gdLst>
              <a:gd name="textAreaLeft" fmla="*/ 0 w 194040"/>
              <a:gd name="textAreaRight" fmla="*/ 197280 w 194040"/>
              <a:gd name="textAreaTop" fmla="*/ 0 h 185040"/>
              <a:gd name="textAreaBottom" fmla="*/ 187920 h 185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08;p14"/>
          <p:cNvSpPr/>
          <p:nvPr/>
        </p:nvSpPr>
        <p:spPr>
          <a:xfrm rot="19990200">
            <a:off x="5276520" y="387360"/>
            <a:ext cx="174600" cy="166680"/>
          </a:xfrm>
          <a:custGeom>
            <a:avLst/>
            <a:gdLst>
              <a:gd name="textAreaLeft" fmla="*/ 0 w 174600"/>
              <a:gd name="textAreaRight" fmla="*/ 177840 w 174600"/>
              <a:gd name="textAreaTop" fmla="*/ 0 h 166680"/>
              <a:gd name="textAreaBottom" fmla="*/ 169920 h 16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8" name="Google Shape;109;p14"/>
          <p:cNvGrpSpPr/>
          <p:nvPr/>
        </p:nvGrpSpPr>
        <p:grpSpPr>
          <a:xfrm>
            <a:off x="5864400" y="1234080"/>
            <a:ext cx="2711520" cy="3653640"/>
            <a:chOff x="5864400" y="1234080"/>
            <a:chExt cx="2711520" cy="3653640"/>
          </a:xfrm>
        </p:grpSpPr>
        <p:pic>
          <p:nvPicPr>
            <p:cNvPr id="79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1520" cy="3653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0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120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480" cy="20001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975040"/>
            <a:ext cx="5256000" cy="91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293d6f"/>
                </a:solidFill>
                <a:effectLst/>
                <a:highlight>
                  <a:srgbClr val="ffffd7"/>
                </a:highlight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Does anyone have any homework questions?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New file – Python Project Ideas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712D062-A974-4805-9819-82E108C1635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 1"/>
          <p:cNvSpPr/>
          <p:nvPr/>
        </p:nvSpPr>
        <p:spPr>
          <a:xfrm>
            <a:off x="5298480" y="242748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97;p 1"/>
          <p:cNvGrpSpPr/>
          <p:nvPr/>
        </p:nvGrpSpPr>
        <p:grpSpPr>
          <a:xfrm>
            <a:off x="4971600" y="1012680"/>
            <a:ext cx="1126080" cy="1127520"/>
            <a:chOff x="4971600" y="1012680"/>
            <a:chExt cx="1126080" cy="1127520"/>
          </a:xfrm>
        </p:grpSpPr>
        <p:sp>
          <p:nvSpPr>
            <p:cNvPr id="86" name="Google Shape;98;p 1"/>
            <p:cNvSpPr/>
            <p:nvPr/>
          </p:nvSpPr>
          <p:spPr>
            <a:xfrm>
              <a:off x="5396400" y="1437840"/>
              <a:ext cx="581760" cy="582120"/>
            </a:xfrm>
            <a:custGeom>
              <a:avLst/>
              <a:gdLst>
                <a:gd name="textAreaLeft" fmla="*/ 0 w 581760"/>
                <a:gd name="textAreaRight" fmla="*/ 585000 w 581760"/>
                <a:gd name="textAreaTop" fmla="*/ 0 h 582120"/>
                <a:gd name="textAreaBottom" fmla="*/ 58536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9;p 1"/>
            <p:cNvSpPr/>
            <p:nvPr/>
          </p:nvSpPr>
          <p:spPr>
            <a:xfrm>
              <a:off x="4971600" y="1012680"/>
              <a:ext cx="1126080" cy="1127520"/>
            </a:xfrm>
            <a:custGeom>
              <a:avLst/>
              <a:gdLst>
                <a:gd name="textAreaLeft" fmla="*/ 0 w 1126080"/>
                <a:gd name="textAreaRight" fmla="*/ 1129320 w 1126080"/>
                <a:gd name="textAreaTop" fmla="*/ 0 h 1127520"/>
                <a:gd name="textAreaBottom" fmla="*/ 1130760 h 112752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oogle Shape;100;p 1"/>
          <p:cNvGrpSpPr/>
          <p:nvPr/>
        </p:nvGrpSpPr>
        <p:grpSpPr>
          <a:xfrm>
            <a:off x="3787200" y="1805040"/>
            <a:ext cx="933120" cy="933480"/>
            <a:chOff x="3787200" y="1805040"/>
            <a:chExt cx="933120" cy="933480"/>
          </a:xfrm>
        </p:grpSpPr>
        <p:sp>
          <p:nvSpPr>
            <p:cNvPr id="89" name="Google Shape;101;p 1"/>
            <p:cNvSpPr/>
            <p:nvPr/>
          </p:nvSpPr>
          <p:spPr>
            <a:xfrm rot="1057800">
              <a:off x="3881880" y="1900080"/>
              <a:ext cx="743040" cy="743400"/>
            </a:xfrm>
            <a:custGeom>
              <a:avLst/>
              <a:gdLst>
                <a:gd name="textAreaLeft" fmla="*/ 0 w 743040"/>
                <a:gd name="textAreaRight" fmla="*/ 746280 w 743040"/>
                <a:gd name="textAreaTop" fmla="*/ 0 h 743400"/>
                <a:gd name="textAreaBottom" fmla="*/ 74664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02;p 1"/>
            <p:cNvSpPr/>
            <p:nvPr/>
          </p:nvSpPr>
          <p:spPr>
            <a:xfrm rot="1057200">
              <a:off x="3859560" y="2384640"/>
              <a:ext cx="120240" cy="120240"/>
            </a:xfrm>
            <a:custGeom>
              <a:avLst/>
              <a:gdLst>
                <a:gd name="textAreaLeft" fmla="*/ 0 w 120240"/>
                <a:gd name="textAreaRight" fmla="*/ 123480 w 120240"/>
                <a:gd name="textAreaTop" fmla="*/ 0 h 120240"/>
                <a:gd name="textAreaBottom" fmla="*/ 123480 h 12024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03;p 1"/>
            <p:cNvSpPr/>
            <p:nvPr/>
          </p:nvSpPr>
          <p:spPr>
            <a:xfrm rot="1059600">
              <a:off x="3935880" y="24771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04;p 1"/>
            <p:cNvSpPr/>
            <p:nvPr/>
          </p:nvSpPr>
          <p:spPr>
            <a:xfrm rot="1059600">
              <a:off x="3855600" y="23223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3" name="Google Shape;105;p 1"/>
          <p:cNvSpPr/>
          <p:nvPr/>
        </p:nvSpPr>
        <p:spPr>
          <a:xfrm rot="2468400">
            <a:off x="3966480" y="1229760"/>
            <a:ext cx="362880" cy="346320"/>
          </a:xfrm>
          <a:custGeom>
            <a:avLst/>
            <a:gdLst>
              <a:gd name="textAreaLeft" fmla="*/ 0 w 362880"/>
              <a:gd name="textAreaRight" fmla="*/ 366120 w 362880"/>
              <a:gd name="textAreaTop" fmla="*/ 0 h 346320"/>
              <a:gd name="textAreaBottom" fmla="*/ 349560 h 346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06;p 1"/>
          <p:cNvSpPr/>
          <p:nvPr/>
        </p:nvSpPr>
        <p:spPr>
          <a:xfrm rot="19991400">
            <a:off x="4500000" y="145116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07;p 1"/>
          <p:cNvSpPr/>
          <p:nvPr/>
        </p:nvSpPr>
        <p:spPr>
          <a:xfrm rot="2925600">
            <a:off x="5901840" y="2038680"/>
            <a:ext cx="194040" cy="185040"/>
          </a:xfrm>
          <a:custGeom>
            <a:avLst/>
            <a:gdLst>
              <a:gd name="textAreaLeft" fmla="*/ 0 w 194040"/>
              <a:gd name="textAreaRight" fmla="*/ 197280 w 194040"/>
              <a:gd name="textAreaTop" fmla="*/ 0 h 185040"/>
              <a:gd name="textAreaBottom" fmla="*/ 187920 h 185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08;p 1"/>
          <p:cNvSpPr/>
          <p:nvPr/>
        </p:nvSpPr>
        <p:spPr>
          <a:xfrm rot="19990200">
            <a:off x="5276520" y="387360"/>
            <a:ext cx="174600" cy="166680"/>
          </a:xfrm>
          <a:custGeom>
            <a:avLst/>
            <a:gdLst>
              <a:gd name="textAreaLeft" fmla="*/ 0 w 174600"/>
              <a:gd name="textAreaRight" fmla="*/ 177840 w 174600"/>
              <a:gd name="textAreaTop" fmla="*/ 0 h 166680"/>
              <a:gd name="textAreaBottom" fmla="*/ 169920 h 16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109;p 1"/>
          <p:cNvGrpSpPr/>
          <p:nvPr/>
        </p:nvGrpSpPr>
        <p:grpSpPr>
          <a:xfrm>
            <a:off x="5864400" y="1234080"/>
            <a:ext cx="2711520" cy="3653640"/>
            <a:chOff x="5864400" y="1234080"/>
            <a:chExt cx="2711520" cy="3653640"/>
          </a:xfrm>
        </p:grpSpPr>
        <p:pic>
          <p:nvPicPr>
            <p:cNvPr id="98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1520" cy="3653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120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480" cy="20001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14400" y="2745360"/>
            <a:ext cx="3408480" cy="91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Prior week’s homework questions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Functions with return values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For Loops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range() function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Using range() in a for loop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FBC4CC0-B77D-49E8-B632-B107F7ADD1F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6;p 2"/>
          <p:cNvSpPr/>
          <p:nvPr/>
        </p:nvSpPr>
        <p:spPr>
          <a:xfrm>
            <a:off x="5298480" y="242748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97;p 2"/>
          <p:cNvGrpSpPr/>
          <p:nvPr/>
        </p:nvGrpSpPr>
        <p:grpSpPr>
          <a:xfrm>
            <a:off x="4971600" y="1012680"/>
            <a:ext cx="1126080" cy="1127520"/>
            <a:chOff x="4971600" y="1012680"/>
            <a:chExt cx="1126080" cy="1127520"/>
          </a:xfrm>
        </p:grpSpPr>
        <p:sp>
          <p:nvSpPr>
            <p:cNvPr id="105" name="Google Shape;98;p 2"/>
            <p:cNvSpPr/>
            <p:nvPr/>
          </p:nvSpPr>
          <p:spPr>
            <a:xfrm>
              <a:off x="5396400" y="1437840"/>
              <a:ext cx="581760" cy="582120"/>
            </a:xfrm>
            <a:custGeom>
              <a:avLst/>
              <a:gdLst>
                <a:gd name="textAreaLeft" fmla="*/ 0 w 581760"/>
                <a:gd name="textAreaRight" fmla="*/ 585000 w 581760"/>
                <a:gd name="textAreaTop" fmla="*/ 0 h 582120"/>
                <a:gd name="textAreaBottom" fmla="*/ 58536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99;p 2"/>
            <p:cNvSpPr/>
            <p:nvPr/>
          </p:nvSpPr>
          <p:spPr>
            <a:xfrm>
              <a:off x="4971600" y="1012680"/>
              <a:ext cx="1126080" cy="1127520"/>
            </a:xfrm>
            <a:custGeom>
              <a:avLst/>
              <a:gdLst>
                <a:gd name="textAreaLeft" fmla="*/ 0 w 1126080"/>
                <a:gd name="textAreaRight" fmla="*/ 1129320 w 1126080"/>
                <a:gd name="textAreaTop" fmla="*/ 0 h 1127520"/>
                <a:gd name="textAreaBottom" fmla="*/ 1130760 h 112752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7" name="Google Shape;100;p 2"/>
          <p:cNvGrpSpPr/>
          <p:nvPr/>
        </p:nvGrpSpPr>
        <p:grpSpPr>
          <a:xfrm>
            <a:off x="3787200" y="1805040"/>
            <a:ext cx="933120" cy="933480"/>
            <a:chOff x="3787200" y="1805040"/>
            <a:chExt cx="933120" cy="933480"/>
          </a:xfrm>
        </p:grpSpPr>
        <p:sp>
          <p:nvSpPr>
            <p:cNvPr id="108" name="Google Shape;101;p 2"/>
            <p:cNvSpPr/>
            <p:nvPr/>
          </p:nvSpPr>
          <p:spPr>
            <a:xfrm rot="1057800">
              <a:off x="3881880" y="1900080"/>
              <a:ext cx="743040" cy="743400"/>
            </a:xfrm>
            <a:custGeom>
              <a:avLst/>
              <a:gdLst>
                <a:gd name="textAreaLeft" fmla="*/ 0 w 743040"/>
                <a:gd name="textAreaRight" fmla="*/ 746280 w 743040"/>
                <a:gd name="textAreaTop" fmla="*/ 0 h 743400"/>
                <a:gd name="textAreaBottom" fmla="*/ 74664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2;p 2"/>
            <p:cNvSpPr/>
            <p:nvPr/>
          </p:nvSpPr>
          <p:spPr>
            <a:xfrm rot="1057200">
              <a:off x="3859560" y="2384640"/>
              <a:ext cx="120240" cy="120240"/>
            </a:xfrm>
            <a:custGeom>
              <a:avLst/>
              <a:gdLst>
                <a:gd name="textAreaLeft" fmla="*/ 0 w 120240"/>
                <a:gd name="textAreaRight" fmla="*/ 123480 w 120240"/>
                <a:gd name="textAreaTop" fmla="*/ 0 h 120240"/>
                <a:gd name="textAreaBottom" fmla="*/ 123480 h 12024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3;p 2"/>
            <p:cNvSpPr/>
            <p:nvPr/>
          </p:nvSpPr>
          <p:spPr>
            <a:xfrm rot="1059600">
              <a:off x="3935880" y="24771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4;p 2"/>
            <p:cNvSpPr/>
            <p:nvPr/>
          </p:nvSpPr>
          <p:spPr>
            <a:xfrm rot="1059600">
              <a:off x="3855600" y="2322360"/>
              <a:ext cx="75960" cy="75960"/>
            </a:xfrm>
            <a:custGeom>
              <a:avLst/>
              <a:gdLst>
                <a:gd name="textAreaLeft" fmla="*/ 0 w 75960"/>
                <a:gd name="textAreaRight" fmla="*/ 79200 w 75960"/>
                <a:gd name="textAreaTop" fmla="*/ 0 h 75960"/>
                <a:gd name="textAreaBottom" fmla="*/ 79200 h 7596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2" name="Google Shape;105;p 2"/>
          <p:cNvSpPr/>
          <p:nvPr/>
        </p:nvSpPr>
        <p:spPr>
          <a:xfrm rot="2468400">
            <a:off x="3966480" y="1229760"/>
            <a:ext cx="362880" cy="346320"/>
          </a:xfrm>
          <a:custGeom>
            <a:avLst/>
            <a:gdLst>
              <a:gd name="textAreaLeft" fmla="*/ 0 w 362880"/>
              <a:gd name="textAreaRight" fmla="*/ 366120 w 362880"/>
              <a:gd name="textAreaTop" fmla="*/ 0 h 346320"/>
              <a:gd name="textAreaBottom" fmla="*/ 349560 h 346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06;p 2"/>
          <p:cNvSpPr/>
          <p:nvPr/>
        </p:nvSpPr>
        <p:spPr>
          <a:xfrm rot="19991400">
            <a:off x="4500000" y="1451160"/>
            <a:ext cx="260280" cy="248760"/>
          </a:xfrm>
          <a:custGeom>
            <a:avLst/>
            <a:gdLst>
              <a:gd name="textAreaLeft" fmla="*/ 0 w 260280"/>
              <a:gd name="textAreaRight" fmla="*/ 263520 w 260280"/>
              <a:gd name="textAreaTop" fmla="*/ 0 h 248760"/>
              <a:gd name="textAreaBottom" fmla="*/ 25200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107;p 2"/>
          <p:cNvSpPr/>
          <p:nvPr/>
        </p:nvSpPr>
        <p:spPr>
          <a:xfrm rot="2925600">
            <a:off x="5901840" y="2038680"/>
            <a:ext cx="194040" cy="185040"/>
          </a:xfrm>
          <a:custGeom>
            <a:avLst/>
            <a:gdLst>
              <a:gd name="textAreaLeft" fmla="*/ 0 w 194040"/>
              <a:gd name="textAreaRight" fmla="*/ 197280 w 194040"/>
              <a:gd name="textAreaTop" fmla="*/ 0 h 185040"/>
              <a:gd name="textAreaBottom" fmla="*/ 187920 h 185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108;p 2"/>
          <p:cNvSpPr/>
          <p:nvPr/>
        </p:nvSpPr>
        <p:spPr>
          <a:xfrm rot="19990200">
            <a:off x="5276520" y="387360"/>
            <a:ext cx="174600" cy="166680"/>
          </a:xfrm>
          <a:custGeom>
            <a:avLst/>
            <a:gdLst>
              <a:gd name="textAreaLeft" fmla="*/ 0 w 174600"/>
              <a:gd name="textAreaRight" fmla="*/ 177840 w 174600"/>
              <a:gd name="textAreaTop" fmla="*/ 0 h 166680"/>
              <a:gd name="textAreaBottom" fmla="*/ 169920 h 16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6" name="Google Shape;109;p 2"/>
          <p:cNvGrpSpPr/>
          <p:nvPr/>
        </p:nvGrpSpPr>
        <p:grpSpPr>
          <a:xfrm>
            <a:off x="5864400" y="1234080"/>
            <a:ext cx="2711520" cy="3653640"/>
            <a:chOff x="5864400" y="1234080"/>
            <a:chExt cx="2711520" cy="3653640"/>
          </a:xfrm>
        </p:grpSpPr>
        <p:pic>
          <p:nvPicPr>
            <p:cNvPr id="117" name="Google Shape;110;p 2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1520" cy="3653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8" name="Google Shape;111;p 2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120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480" cy="20001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This week...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914400" y="2516760"/>
            <a:ext cx="3408480" cy="91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Take up Week 6 Homework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Review For Loops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Review using range() in for loops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Lists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.append()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Index[] mechanism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Tuples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2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005D814-65FC-4A54-B249-3F56D20E834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55360" y="1951560"/>
            <a:ext cx="7430040" cy="3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Review For Loops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3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32024D7-D49B-431F-9494-C3D61160FF0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4" name="Google Shape;157;p18"/>
          <p:cNvGrpSpPr/>
          <p:nvPr/>
        </p:nvGrpSpPr>
        <p:grpSpPr>
          <a:xfrm>
            <a:off x="2850840" y="2415240"/>
            <a:ext cx="3439440" cy="2688840"/>
            <a:chOff x="2850840" y="2415240"/>
            <a:chExt cx="3439440" cy="2688840"/>
          </a:xfrm>
        </p:grpSpPr>
        <p:pic>
          <p:nvPicPr>
            <p:cNvPr id="125" name="Google Shape;158;p18" descr=""/>
            <p:cNvPicPr/>
            <p:nvPr/>
          </p:nvPicPr>
          <p:blipFill>
            <a:blip r:embed="rId1"/>
            <a:srcRect l="0" t="0" r="0" b="41889"/>
            <a:stretch/>
          </p:blipFill>
          <p:spPr>
            <a:xfrm>
              <a:off x="2850840" y="2415240"/>
              <a:ext cx="3439440" cy="2688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6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6600"/>
              <a:ext cx="306720" cy="3006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19;p 1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756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Google Shape;120;p 2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1600" cy="370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80060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 for loop iterates over a sequence – such as a string, list, or tuple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Allows you to run a block of code </a:t>
            </a:r>
            <a:r>
              <a:rPr b="0" i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repeatedly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occurs once for each item in the sequence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for item in iterable: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# Code to be executed for each item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4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23382BC-5FE3-4017-A977-21210F6E602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2" name="Google Shape;124;p 2"/>
          <p:cNvGrpSpPr/>
          <p:nvPr/>
        </p:nvGrpSpPr>
        <p:grpSpPr>
          <a:xfrm>
            <a:off x="6986520" y="1318320"/>
            <a:ext cx="355320" cy="295200"/>
            <a:chOff x="6986520" y="1318320"/>
            <a:chExt cx="355320" cy="295200"/>
          </a:xfrm>
        </p:grpSpPr>
        <p:sp>
          <p:nvSpPr>
            <p:cNvPr id="133" name="Google Shape;125;p 2"/>
            <p:cNvSpPr/>
            <p:nvPr/>
          </p:nvSpPr>
          <p:spPr>
            <a:xfrm>
              <a:off x="698652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26;p 2"/>
            <p:cNvSpPr/>
            <p:nvPr/>
          </p:nvSpPr>
          <p:spPr>
            <a:xfrm>
              <a:off x="717084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27;p 2"/>
            <p:cNvSpPr/>
            <p:nvPr/>
          </p:nvSpPr>
          <p:spPr>
            <a:xfrm>
              <a:off x="698652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28;p 2"/>
            <p:cNvSpPr/>
            <p:nvPr/>
          </p:nvSpPr>
          <p:spPr>
            <a:xfrm>
              <a:off x="717084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19;p 2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756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Google Shape;120;p 1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1600" cy="370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15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7E681FE-5BD0-4DBA-998B-D7A92D7F362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1" name="Google Shape;124;p 1"/>
          <p:cNvGrpSpPr/>
          <p:nvPr/>
        </p:nvGrpSpPr>
        <p:grpSpPr>
          <a:xfrm>
            <a:off x="6986520" y="1318320"/>
            <a:ext cx="355320" cy="295200"/>
            <a:chOff x="6986520" y="1318320"/>
            <a:chExt cx="355320" cy="295200"/>
          </a:xfrm>
        </p:grpSpPr>
        <p:sp>
          <p:nvSpPr>
            <p:cNvPr id="142" name="Google Shape;125;p 1"/>
            <p:cNvSpPr/>
            <p:nvPr/>
          </p:nvSpPr>
          <p:spPr>
            <a:xfrm>
              <a:off x="698652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26;p 1"/>
            <p:cNvSpPr/>
            <p:nvPr/>
          </p:nvSpPr>
          <p:spPr>
            <a:xfrm>
              <a:off x="717084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27;p 1"/>
            <p:cNvSpPr/>
            <p:nvPr/>
          </p:nvSpPr>
          <p:spPr>
            <a:xfrm>
              <a:off x="698652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28;p 1"/>
            <p:cNvSpPr/>
            <p:nvPr/>
          </p:nvSpPr>
          <p:spPr>
            <a:xfrm>
              <a:off x="717084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684000" y="1372680"/>
            <a:ext cx="4801680" cy="3602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19;p 3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756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" name="Google Shape;120;p 3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1600" cy="370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9024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 – range() function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800600" cy="34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range() function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range(start,stop,step): 3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range(start): initiate the sequence of numbers with the start number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range(stop): will generate a sequence of numbers from 0 up to,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but not including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, stop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range(step): will jump between start and stop numbers by increment of step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6"/>
          </p:nvPr>
        </p:nvSpPr>
        <p:spPr>
          <a:xfrm>
            <a:off x="8404200" y="4646520"/>
            <a:ext cx="54540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623DD81-3AB1-4C00-B03A-8E333571734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2" name="Google Shape;124;p 3"/>
          <p:cNvGrpSpPr/>
          <p:nvPr/>
        </p:nvGrpSpPr>
        <p:grpSpPr>
          <a:xfrm>
            <a:off x="6986520" y="1318320"/>
            <a:ext cx="355320" cy="295200"/>
            <a:chOff x="6986520" y="1318320"/>
            <a:chExt cx="355320" cy="295200"/>
          </a:xfrm>
        </p:grpSpPr>
        <p:sp>
          <p:nvSpPr>
            <p:cNvPr id="153" name="Google Shape;125;p 3"/>
            <p:cNvSpPr/>
            <p:nvPr/>
          </p:nvSpPr>
          <p:spPr>
            <a:xfrm>
              <a:off x="698652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26;p 3"/>
            <p:cNvSpPr/>
            <p:nvPr/>
          </p:nvSpPr>
          <p:spPr>
            <a:xfrm>
              <a:off x="7170840" y="1571760"/>
              <a:ext cx="171000" cy="4176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41760"/>
                <a:gd name="textAreaBottom" fmla="*/ 45000 h 4176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27;p 3"/>
            <p:cNvSpPr/>
            <p:nvPr/>
          </p:nvSpPr>
          <p:spPr>
            <a:xfrm>
              <a:off x="698652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28;p 3"/>
            <p:cNvSpPr/>
            <p:nvPr/>
          </p:nvSpPr>
          <p:spPr>
            <a:xfrm>
              <a:off x="7170840" y="1318320"/>
              <a:ext cx="171000" cy="274680"/>
            </a:xfrm>
            <a:custGeom>
              <a:avLst/>
              <a:gdLst>
                <a:gd name="textAreaLeft" fmla="*/ 0 w 171000"/>
                <a:gd name="textAreaRight" fmla="*/ 174240 w 171000"/>
                <a:gd name="textAreaTop" fmla="*/ 0 h 274680"/>
                <a:gd name="textAreaBottom" fmla="*/ 27792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2025-08-16T18:26:11Z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