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7" r:id="rId15"/>
    <p:sldId id="268" r:id="rId16"/>
    <p:sldId id="269" r:id="rId17"/>
    <p:sldId id="270" r:id="rId18"/>
  </p:sldIdLst>
  <p:sldSz cx="14630400" cy="8229600"/>
  <p:notesSz cx="8229600" cy="14630400"/>
  <p:embeddedFontLst>
    <p:embeddedFont>
      <p:font typeface="Inconsolata" panose="02000000000000000000" pitchFamily="2" charset="0"/>
      <p:regular r:id="rId20"/>
    </p:embeddedFont>
    <p:embeddedFont>
      <p:font typeface="Montserrat Black" panose="02000000000000000000" pitchFamily="2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font" Target="fonts/font2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1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092CD-59BF-A540-9235-B9E729D6C378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254BD-102E-444F-8473-EF2B74D98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9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1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1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1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065065" y="1008596"/>
            <a:ext cx="8500269" cy="28055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600" dirty="0"/>
              <a:t>"</a:t>
            </a:r>
            <a:r>
              <a:rPr lang="en-US" sz="6600" dirty="0">
                <a:latin typeface="Inconsolata" pitchFamily="49" charset="0"/>
                <a:ea typeface="Inconsolata" pitchFamily="49" charset="0"/>
              </a:rPr>
              <a:t>The Agile Compiler Framework Simulator"</a:t>
            </a:r>
          </a:p>
        </p:txBody>
      </p:sp>
      <p:sp>
        <p:nvSpPr>
          <p:cNvPr id="8" name="Shape 5"/>
          <p:cNvSpPr/>
          <p:nvPr/>
        </p:nvSpPr>
        <p:spPr>
          <a:xfrm>
            <a:off x="793790" y="640258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71EAC1-BF98-CD54-8437-C433B73B606D}"/>
              </a:ext>
            </a:extLst>
          </p:cNvPr>
          <p:cNvSpPr txBox="1"/>
          <p:nvPr/>
        </p:nvSpPr>
        <p:spPr>
          <a:xfrm>
            <a:off x="1156693" y="4323627"/>
            <a:ext cx="61375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Inconsolata" pitchFamily="49" charset="0"/>
                <a:ea typeface="Inconsolata" pitchFamily="49" charset="0"/>
              </a:rPr>
              <a:t>Presented By : </a:t>
            </a:r>
          </a:p>
          <a:p>
            <a:pPr algn="l"/>
            <a:r>
              <a:rPr lang="en-US" sz="2400" b="1" dirty="0">
                <a:latin typeface="Inconsolata" pitchFamily="49" charset="0"/>
                <a:ea typeface="Inconsolata" pitchFamily="49" charset="0"/>
              </a:rPr>
              <a:t>Asfiqul Alam Emran  (231902049) </a:t>
            </a:r>
          </a:p>
          <a:p>
            <a:pPr algn="l"/>
            <a:r>
              <a:rPr lang="en-US" sz="2400" b="1" dirty="0" err="1">
                <a:latin typeface="Inconsolata" pitchFamily="49" charset="0"/>
                <a:ea typeface="Inconsolata" pitchFamily="49" charset="0"/>
              </a:rPr>
              <a:t>Fardin</a:t>
            </a:r>
            <a:r>
              <a:rPr lang="en-US" sz="2400" b="1" dirty="0">
                <a:latin typeface="Inconsolata" pitchFamily="49" charset="0"/>
                <a:ea typeface="Inconsolata" pitchFamily="49" charset="0"/>
              </a:rPr>
              <a:t> Islam (231902039)</a:t>
            </a:r>
          </a:p>
          <a:p>
            <a:pPr algn="l"/>
            <a:r>
              <a:rPr lang="en-US" sz="2400" b="1" dirty="0">
                <a:latin typeface="Inconsolata" pitchFamily="49" charset="0"/>
                <a:ea typeface="Inconsolata" pitchFamily="49" charset="0"/>
              </a:rPr>
              <a:t>Abdullah Al Baki Ruhin (231902057)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3724B-3FAA-8CC7-A684-7FE8C6E0B1AF}"/>
              </a:ext>
            </a:extLst>
          </p:cNvPr>
          <p:cNvSpPr txBox="1"/>
          <p:nvPr/>
        </p:nvSpPr>
        <p:spPr>
          <a:xfrm>
            <a:off x="8030620" y="4415497"/>
            <a:ext cx="7069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Inconsolata" pitchFamily="49" charset="0"/>
                <a:ea typeface="Inconsolata" pitchFamily="49" charset="0"/>
              </a:rPr>
              <a:t>Presented To:</a:t>
            </a:r>
          </a:p>
          <a:p>
            <a:pPr algn="l"/>
            <a:r>
              <a:rPr lang="en-US" sz="2400" b="1" dirty="0" err="1">
                <a:latin typeface="Inconsolata" pitchFamily="49" charset="0"/>
                <a:ea typeface="Inconsolata" pitchFamily="49" charset="0"/>
              </a:rPr>
              <a:t>Kazi</a:t>
            </a:r>
            <a:r>
              <a:rPr lang="en-US" sz="2400" b="1" dirty="0">
                <a:latin typeface="Inconsolata" pitchFamily="49" charset="0"/>
                <a:ea typeface="Inconsolata" pitchFamily="49" charset="0"/>
              </a:rPr>
              <a:t> </a:t>
            </a:r>
            <a:r>
              <a:rPr lang="en-US" sz="2400" b="1" dirty="0" err="1">
                <a:latin typeface="Inconsolata" pitchFamily="49" charset="0"/>
                <a:ea typeface="Inconsolata" pitchFamily="49" charset="0"/>
              </a:rPr>
              <a:t>Hasnayeen</a:t>
            </a:r>
            <a:r>
              <a:rPr lang="en-US" sz="2400" b="1" dirty="0">
                <a:latin typeface="Inconsolata" pitchFamily="49" charset="0"/>
                <a:ea typeface="Inconsolata" pitchFamily="49" charset="0"/>
              </a:rPr>
              <a:t> </a:t>
            </a:r>
            <a:r>
              <a:rPr lang="en-US" sz="2400" b="1" dirty="0" err="1">
                <a:latin typeface="Inconsolata" pitchFamily="49" charset="0"/>
                <a:ea typeface="Inconsolata" pitchFamily="49" charset="0"/>
              </a:rPr>
              <a:t>Emad</a:t>
            </a:r>
            <a:endParaRPr lang="en-US" sz="2400" b="1" dirty="0">
              <a:latin typeface="Inconsolata" pitchFamily="49" charset="0"/>
              <a:ea typeface="Inconsolata" pitchFamily="49" charset="0"/>
            </a:endParaRPr>
          </a:p>
          <a:p>
            <a:pPr algn="l"/>
            <a:r>
              <a:rPr lang="en-US" sz="2400" b="1" dirty="0">
                <a:latin typeface="Inconsolata" pitchFamily="49" charset="0"/>
                <a:ea typeface="Inconsolata" pitchFamily="49" charset="0"/>
              </a:rPr>
              <a:t>Lecturer, Software Engineering </a:t>
            </a:r>
          </a:p>
          <a:p>
            <a:pPr algn="l"/>
            <a:r>
              <a:rPr lang="en-US" sz="2400" b="1" dirty="0">
                <a:latin typeface="Inconsolata" pitchFamily="49" charset="0"/>
                <a:ea typeface="Inconsolata" pitchFamily="49" charset="0"/>
              </a:rPr>
              <a:t>Green University of Bangladesh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BE7BE5DA-5DB1-62C2-AC9F-D9CAED7F5204}"/>
              </a:ext>
            </a:extLst>
          </p:cNvPr>
          <p:cNvSpPr/>
          <p:nvPr/>
        </p:nvSpPr>
        <p:spPr>
          <a:xfrm flipH="1" flipV="1">
            <a:off x="12644223" y="7652834"/>
            <a:ext cx="1986176" cy="57676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42DC85-137B-F943-DEC5-E013D4088399}"/>
              </a:ext>
            </a:extLst>
          </p:cNvPr>
          <p:cNvSpPr txBox="1"/>
          <p:nvPr/>
        </p:nvSpPr>
        <p:spPr>
          <a:xfrm>
            <a:off x="12982789" y="7726342"/>
            <a:ext cx="174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Page 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7810" y="1776916"/>
            <a:ext cx="57452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Code Optimization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34502"/>
            <a:ext cx="7556421" cy="1391364"/>
          </a:xfrm>
          <a:prstGeom prst="roundRect">
            <a:avLst>
              <a:gd name="adj" fmla="val 65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3642122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862" y="3785830"/>
            <a:ext cx="142779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Remove redundant code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403908" y="3785830"/>
            <a:ext cx="14239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Reorder operations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89143" y="3785830"/>
            <a:ext cx="14239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Minimize memory use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2174379" y="3785830"/>
            <a:ext cx="14277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Improve computation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280190" y="528101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Enhances runtime efficiency and resource utilization</a:t>
            </a:r>
            <a:endParaRPr lang="en-US" sz="1750" dirty="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0CAF38FB-7830-2610-3532-2104ECCECC8B}"/>
              </a:ext>
            </a:extLst>
          </p:cNvPr>
          <p:cNvSpPr/>
          <p:nvPr/>
        </p:nvSpPr>
        <p:spPr>
          <a:xfrm flipH="1" flipV="1">
            <a:off x="12644223" y="7652834"/>
            <a:ext cx="1986176" cy="57676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418D70-74E4-A9F5-930F-6715659AB56F}"/>
              </a:ext>
            </a:extLst>
          </p:cNvPr>
          <p:cNvSpPr txBox="1"/>
          <p:nvPr/>
        </p:nvSpPr>
        <p:spPr>
          <a:xfrm>
            <a:off x="12982789" y="7726342"/>
            <a:ext cx="174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Page 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5F6C8F-4C08-102F-2D2C-B6DA7820B941}"/>
              </a:ext>
            </a:extLst>
          </p:cNvPr>
          <p:cNvSpPr txBox="1"/>
          <p:nvPr/>
        </p:nvSpPr>
        <p:spPr>
          <a:xfrm>
            <a:off x="1257794" y="1909420"/>
            <a:ext cx="1143287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Code Generation</a:t>
            </a:r>
          </a:p>
          <a:p>
            <a:pPr algn="l"/>
            <a:endParaRPr lang="en-US" sz="2800" b="1" dirty="0">
              <a:latin typeface="Inconsolata" pitchFamily="49" charset="0"/>
              <a:ea typeface="Inconsolata" pitchFamily="49" charset="0"/>
            </a:endParaRPr>
          </a:p>
          <a:p>
            <a:pPr algn="l"/>
            <a:endParaRPr lang="en-US" sz="2800" b="1" dirty="0">
              <a:latin typeface="Inconsolata" pitchFamily="49" charset="0"/>
              <a:ea typeface="Inconsolata" pitchFamily="49" charset="0"/>
            </a:endParaRPr>
          </a:p>
          <a:p>
            <a:pPr algn="l"/>
            <a:r>
              <a:rPr lang="en-US" sz="2800" b="1" dirty="0">
                <a:latin typeface="Inconsolata" pitchFamily="49" charset="0"/>
                <a:ea typeface="Inconsolata" pitchFamily="49" charset="0"/>
              </a:rPr>
              <a:t>~ Final code output in target language (C, Python, Java, etc.)</a:t>
            </a:r>
          </a:p>
          <a:p>
            <a:pPr algn="l"/>
            <a:endParaRPr lang="en-US" sz="2800" b="1" dirty="0">
              <a:latin typeface="Inconsolata" pitchFamily="49" charset="0"/>
              <a:ea typeface="Inconsolata" pitchFamily="49" charset="0"/>
            </a:endParaRPr>
          </a:p>
          <a:p>
            <a:pPr algn="l"/>
            <a:r>
              <a:rPr lang="en-US" sz="2800" b="1" dirty="0">
                <a:latin typeface="Inconsolata" pitchFamily="49" charset="0"/>
                <a:ea typeface="Inconsolata" pitchFamily="49" charset="0"/>
              </a:rPr>
              <a:t>~ Maps intermediate instructions to actual code </a:t>
            </a:r>
          </a:p>
          <a:p>
            <a:pPr algn="l"/>
            <a:endParaRPr lang="en-US" sz="2800" b="1" dirty="0">
              <a:latin typeface="Inconsolata" pitchFamily="49" charset="0"/>
              <a:ea typeface="Inconsolata" pitchFamily="49" charset="0"/>
            </a:endParaRPr>
          </a:p>
          <a:p>
            <a:pPr algn="l"/>
            <a:r>
              <a:rPr lang="en-US" sz="2800" b="1" dirty="0">
                <a:latin typeface="Inconsolata" pitchFamily="49" charset="0"/>
                <a:ea typeface="Inconsolata" pitchFamily="49" charset="0"/>
              </a:rPr>
              <a:t>~ Handles syntax conversion and formatting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4F2B67C-4B98-DB79-9802-8FF8169075C6}"/>
              </a:ext>
            </a:extLst>
          </p:cNvPr>
          <p:cNvSpPr/>
          <p:nvPr/>
        </p:nvSpPr>
        <p:spPr>
          <a:xfrm flipH="1" flipV="1">
            <a:off x="12644223" y="7652834"/>
            <a:ext cx="1986176" cy="57676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C0B97-BB4E-A534-9FB6-7A7FA8A5D831}"/>
              </a:ext>
            </a:extLst>
          </p:cNvPr>
          <p:cNvSpPr txBox="1"/>
          <p:nvPr/>
        </p:nvSpPr>
        <p:spPr>
          <a:xfrm>
            <a:off x="12982789" y="7726342"/>
            <a:ext cx="174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Page  11</a:t>
            </a:r>
          </a:p>
        </p:txBody>
      </p:sp>
    </p:spTree>
    <p:extLst>
      <p:ext uri="{BB962C8B-B14F-4D97-AF65-F5344CB8AC3E}">
        <p14:creationId xmlns:p14="http://schemas.microsoft.com/office/powerpoint/2010/main" val="1542609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742B33-148D-FCC3-C9D9-418B62231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590800"/>
            <a:ext cx="14630400" cy="563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D45E91-ACD4-5FF6-4264-16BBA9DBFFCE}"/>
              </a:ext>
            </a:extLst>
          </p:cNvPr>
          <p:cNvSpPr txBox="1"/>
          <p:nvPr/>
        </p:nvSpPr>
        <p:spPr>
          <a:xfrm>
            <a:off x="530394" y="878939"/>
            <a:ext cx="7953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Montserrat" pitchFamily="2" charset="0"/>
              </a:rPr>
              <a:t>OUTPUT :</a:t>
            </a:r>
          </a:p>
        </p:txBody>
      </p:sp>
    </p:spTree>
    <p:extLst>
      <p:ext uri="{BB962C8B-B14F-4D97-AF65-F5344CB8AC3E}">
        <p14:creationId xmlns:p14="http://schemas.microsoft.com/office/powerpoint/2010/main" val="2044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512DEF-70FB-61DD-722B-B0A1FA8B7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5499"/>
            <a:ext cx="14630400" cy="621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7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EBEC87-620E-9A32-7D17-1F5AD7BBAEAE}"/>
              </a:ext>
            </a:extLst>
          </p:cNvPr>
          <p:cNvSpPr txBox="1"/>
          <p:nvPr/>
        </p:nvSpPr>
        <p:spPr>
          <a:xfrm>
            <a:off x="1848804" y="1651799"/>
            <a:ext cx="120323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Challenges Faced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800" dirty="0">
                <a:solidFill>
                  <a:schemeClr val="accent1"/>
                </a:solidFill>
                <a:latin typeface="Inconsolata" pitchFamily="49" charset="0"/>
                <a:ea typeface="Inconsolata" pitchFamily="49" charset="0"/>
              </a:rPr>
              <a:t>Managing</a:t>
            </a:r>
            <a:r>
              <a:rPr lang="en-US" sz="2800" dirty="0">
                <a:latin typeface="Inconsolata" pitchFamily="49" charset="0"/>
                <a:ea typeface="Inconsolata" pitchFamily="49" charset="0"/>
              </a:rPr>
              <a:t> all compiler phases in one program</a:t>
            </a:r>
          </a:p>
          <a:p>
            <a:pPr algn="l"/>
            <a:endParaRPr lang="en-US" sz="2800" dirty="0">
              <a:latin typeface="Inconsolata" pitchFamily="49" charset="0"/>
              <a:ea typeface="Inconsolata" pitchFamily="49" charset="0"/>
            </a:endParaRPr>
          </a:p>
          <a:p>
            <a:pPr algn="l"/>
            <a:r>
              <a:rPr lang="en-US" sz="2800" dirty="0">
                <a:solidFill>
                  <a:schemeClr val="accent1"/>
                </a:solidFill>
                <a:latin typeface="Inconsolata" pitchFamily="49" charset="0"/>
                <a:ea typeface="Inconsolata" pitchFamily="49" charset="0"/>
              </a:rPr>
              <a:t>Error</a:t>
            </a:r>
            <a:r>
              <a:rPr lang="en-US" sz="2800" dirty="0">
                <a:latin typeface="Inconsolata" pitchFamily="49" charset="0"/>
                <a:ea typeface="Inconsolata" pitchFamily="49" charset="0"/>
              </a:rPr>
              <a:t> handling in grammar</a:t>
            </a:r>
          </a:p>
          <a:p>
            <a:pPr algn="l"/>
            <a:endParaRPr lang="en-US" sz="2800" dirty="0">
              <a:latin typeface="Inconsolata" pitchFamily="49" charset="0"/>
              <a:ea typeface="Inconsolata" pitchFamily="49" charset="0"/>
            </a:endParaRPr>
          </a:p>
          <a:p>
            <a:pPr algn="l"/>
            <a:r>
              <a:rPr lang="en-US" sz="2800" dirty="0">
                <a:solidFill>
                  <a:schemeClr val="accent1"/>
                </a:solidFill>
                <a:latin typeface="Inconsolata" pitchFamily="49" charset="0"/>
                <a:ea typeface="Inconsolata" pitchFamily="49" charset="0"/>
              </a:rPr>
              <a:t>Analysis</a:t>
            </a:r>
            <a:r>
              <a:rPr lang="en-US" sz="2800" dirty="0">
                <a:latin typeface="Inconsolata" pitchFamily="49" charset="0"/>
                <a:ea typeface="Inconsolata" pitchFamily="49" charset="0"/>
              </a:rPr>
              <a:t> Maintaining structure across different language outputs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1AB18D29-7D43-36F9-839B-C8B37A973C9D}"/>
              </a:ext>
            </a:extLst>
          </p:cNvPr>
          <p:cNvSpPr/>
          <p:nvPr/>
        </p:nvSpPr>
        <p:spPr>
          <a:xfrm flipH="1" flipV="1">
            <a:off x="12644223" y="7652834"/>
            <a:ext cx="1986176" cy="57676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0DB76-1F7A-595F-EACD-AFB7E92956FB}"/>
              </a:ext>
            </a:extLst>
          </p:cNvPr>
          <p:cNvSpPr txBox="1"/>
          <p:nvPr/>
        </p:nvSpPr>
        <p:spPr>
          <a:xfrm>
            <a:off x="12982789" y="7726342"/>
            <a:ext cx="174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Page  12</a:t>
            </a:r>
          </a:p>
        </p:txBody>
      </p:sp>
    </p:spTree>
    <p:extLst>
      <p:ext uri="{BB962C8B-B14F-4D97-AF65-F5344CB8AC3E}">
        <p14:creationId xmlns:p14="http://schemas.microsoft.com/office/powerpoint/2010/main" val="1175693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764C0-0136-C04A-0171-6012DF6D7F5E}"/>
              </a:ext>
            </a:extLst>
          </p:cNvPr>
          <p:cNvSpPr txBox="1"/>
          <p:nvPr/>
        </p:nvSpPr>
        <p:spPr>
          <a:xfrm>
            <a:off x="2394352" y="2348890"/>
            <a:ext cx="116838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Future Work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400" b="1" dirty="0">
                <a:latin typeface="Inconsolata" pitchFamily="49" charset="0"/>
                <a:ea typeface="Inconsolata" pitchFamily="49" charset="0"/>
              </a:rPr>
              <a:t>Add</a:t>
            </a:r>
            <a:r>
              <a:rPr lang="en-US" sz="2400" dirty="0">
                <a:latin typeface="Inconsolata" pitchFamily="49" charset="0"/>
                <a:ea typeface="Inconsolata" pitchFamily="49" charset="0"/>
              </a:rPr>
              <a:t> support for user-defined functions</a:t>
            </a:r>
          </a:p>
          <a:p>
            <a:pPr algn="l"/>
            <a:r>
              <a:rPr lang="en-US" sz="2400" b="1" dirty="0">
                <a:latin typeface="Inconsolata" pitchFamily="49" charset="0"/>
                <a:ea typeface="Inconsolata" pitchFamily="49" charset="0"/>
              </a:rPr>
              <a:t>Implement</a:t>
            </a:r>
            <a:r>
              <a:rPr lang="en-US" sz="2400" dirty="0">
                <a:latin typeface="Inconsolata" pitchFamily="49" charset="0"/>
                <a:ea typeface="Inconsolata" pitchFamily="49" charset="0"/>
              </a:rPr>
              <a:t> error recovery and reporting</a:t>
            </a:r>
          </a:p>
          <a:p>
            <a:pPr algn="l"/>
            <a:r>
              <a:rPr lang="en-US" sz="2400" b="1" dirty="0">
                <a:latin typeface="Inconsolata" pitchFamily="49" charset="0"/>
                <a:ea typeface="Inconsolata" pitchFamily="49" charset="0"/>
              </a:rPr>
              <a:t>Expand</a:t>
            </a:r>
            <a:r>
              <a:rPr lang="en-US" sz="2400" dirty="0">
                <a:latin typeface="Inconsolata" pitchFamily="49" charset="0"/>
                <a:ea typeface="Inconsolata" pitchFamily="49" charset="0"/>
              </a:rPr>
              <a:t> language compatibility </a:t>
            </a:r>
          </a:p>
          <a:p>
            <a:pPr algn="l"/>
            <a:r>
              <a:rPr lang="en-US" sz="2400" b="1" dirty="0">
                <a:latin typeface="Inconsolata" pitchFamily="49" charset="0"/>
                <a:ea typeface="Inconsolata" pitchFamily="49" charset="0"/>
              </a:rPr>
              <a:t>Integrate</a:t>
            </a:r>
            <a:r>
              <a:rPr lang="en-US" sz="2400" dirty="0">
                <a:latin typeface="Inconsolata" pitchFamily="49" charset="0"/>
                <a:ea typeface="Inconsolata" pitchFamily="49" charset="0"/>
              </a:rPr>
              <a:t> graphical interface (GUI)Include symbol table and full semantic checker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FD7E24F3-B4FE-1E2E-DF13-D4F58536CC6A}"/>
              </a:ext>
            </a:extLst>
          </p:cNvPr>
          <p:cNvSpPr/>
          <p:nvPr/>
        </p:nvSpPr>
        <p:spPr>
          <a:xfrm flipH="1" flipV="1">
            <a:off x="12644223" y="7652834"/>
            <a:ext cx="1986176" cy="57676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80243-CC56-BBA3-DCC0-8A873CD2887A}"/>
              </a:ext>
            </a:extLst>
          </p:cNvPr>
          <p:cNvSpPr txBox="1"/>
          <p:nvPr/>
        </p:nvSpPr>
        <p:spPr>
          <a:xfrm>
            <a:off x="12982789" y="7726342"/>
            <a:ext cx="174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Page  13</a:t>
            </a:r>
          </a:p>
        </p:txBody>
      </p:sp>
    </p:spTree>
    <p:extLst>
      <p:ext uri="{BB962C8B-B14F-4D97-AF65-F5344CB8AC3E}">
        <p14:creationId xmlns:p14="http://schemas.microsoft.com/office/powerpoint/2010/main" val="3524960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2216B3-4B56-CC7E-70CE-DF198506FBCE}"/>
              </a:ext>
            </a:extLst>
          </p:cNvPr>
          <p:cNvSpPr txBox="1"/>
          <p:nvPr/>
        </p:nvSpPr>
        <p:spPr>
          <a:xfrm>
            <a:off x="1409333" y="3199944"/>
            <a:ext cx="972894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Conclusion</a:t>
            </a:r>
          </a:p>
          <a:p>
            <a:pPr algn="l"/>
            <a:endParaRPr lang="en-US" dirty="0"/>
          </a:p>
          <a:p>
            <a:pPr algn="l"/>
            <a:r>
              <a:rPr lang="en-US" sz="2400" dirty="0">
                <a:latin typeface="Inconsolata" pitchFamily="49" charset="0"/>
                <a:ea typeface="Inconsolata" pitchFamily="49" charset="0"/>
              </a:rPr>
              <a:t>Successfully implemented a basic compiler with core phases </a:t>
            </a:r>
          </a:p>
          <a:p>
            <a:pPr algn="l"/>
            <a:r>
              <a:rPr lang="en-US" sz="2400" dirty="0">
                <a:latin typeface="Inconsolata" pitchFamily="49" charset="0"/>
                <a:ea typeface="Inconsolata" pitchFamily="49" charset="0"/>
              </a:rPr>
              <a:t>Gained deep understanding of compilation theory </a:t>
            </a:r>
          </a:p>
          <a:p>
            <a:pPr algn="l"/>
            <a:r>
              <a:rPr lang="en-US" sz="2400" dirty="0">
                <a:latin typeface="Inconsolata" pitchFamily="49" charset="0"/>
                <a:ea typeface="Inconsolata" pitchFamily="49" charset="0"/>
              </a:rPr>
              <a:t>Scope for future enhancements in language features and usability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980E227-B023-8C0F-C36E-D6538D28F73B}"/>
              </a:ext>
            </a:extLst>
          </p:cNvPr>
          <p:cNvSpPr/>
          <p:nvPr/>
        </p:nvSpPr>
        <p:spPr>
          <a:xfrm flipH="1" flipV="1">
            <a:off x="12644223" y="7652834"/>
            <a:ext cx="1986176" cy="57676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6AC29-3E67-BD56-2E88-A36B8E6BCA01}"/>
              </a:ext>
            </a:extLst>
          </p:cNvPr>
          <p:cNvSpPr txBox="1"/>
          <p:nvPr/>
        </p:nvSpPr>
        <p:spPr>
          <a:xfrm>
            <a:off x="12982789" y="7726342"/>
            <a:ext cx="174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Page  14</a:t>
            </a:r>
          </a:p>
        </p:txBody>
      </p:sp>
    </p:spTree>
    <p:extLst>
      <p:ext uri="{BB962C8B-B14F-4D97-AF65-F5344CB8AC3E}">
        <p14:creationId xmlns:p14="http://schemas.microsoft.com/office/powerpoint/2010/main" val="713781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C1DF87-0B66-B7B8-5FA0-8F9E98EC0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39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21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Agenda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246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Introduction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66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Project Objective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Features Implemented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Lexical Analysis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Syntax Analysis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6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Semantic Analysis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7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Intermediate Code Generation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8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Code Optimization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062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9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Code Generation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5043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10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LL(1) Parsing</a:t>
            </a: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49DFB-5AB4-3787-9E5E-49B885A2E1A6}"/>
              </a:ext>
            </a:extLst>
          </p:cNvPr>
          <p:cNvSpPr txBox="1"/>
          <p:nvPr/>
        </p:nvSpPr>
        <p:spPr>
          <a:xfrm>
            <a:off x="6464380" y="2524601"/>
            <a:ext cx="672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Inconsolata" pitchFamily="49" charset="0"/>
                <a:ea typeface="Inconsolata" pitchFamily="49" charset="0"/>
              </a:rPr>
              <a:t>11. Challenges Faced</a:t>
            </a:r>
          </a:p>
          <a:p>
            <a:pPr algn="l"/>
            <a:r>
              <a:rPr lang="en-US" dirty="0">
                <a:latin typeface="Inconsolata" pitchFamily="49" charset="0"/>
                <a:ea typeface="Inconsolata" pitchFamily="49" charset="0"/>
              </a:rPr>
              <a:t>12. Future Work</a:t>
            </a:r>
          </a:p>
          <a:p>
            <a:pPr algn="l"/>
            <a:r>
              <a:rPr lang="en-US" dirty="0">
                <a:latin typeface="Inconsolata" pitchFamily="49" charset="0"/>
                <a:ea typeface="Inconsolata" pitchFamily="49" charset="0"/>
              </a:rPr>
              <a:t>13. Conclusion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BA2DFF-883D-48BD-23F5-187EC88CD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490581" y="4068910"/>
            <a:ext cx="4139819" cy="41398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0" y="1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732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22163"/>
            <a:ext cx="3664863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28224" y="3256598"/>
            <a:ext cx="31083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What is a Compiler?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969758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Translates high-level code to machine code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22163"/>
            <a:ext cx="3664863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919901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Focus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122095" y="4038576"/>
            <a:ext cx="2993801" cy="434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Mini-compiler implemented in C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322189"/>
          </a:xfrm>
          <a:prstGeom prst="roundRect">
            <a:avLst>
              <a:gd name="adj" fmla="val 6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028224" y="5168503"/>
            <a:ext cx="30502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Compilation Phases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141690" y="582380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Emphasis on key compilation stages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0087" y="111758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Objective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2265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530906" y="3200519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Understand Compiler Phases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045268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Study lexical, syntax, and semantic analysis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12265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450919" y="3200519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Menu-Driven Program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045268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Interactive compilation-related tasks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24701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530906" y="5302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Code Generation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7929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Produce intermediate and target code outputs</a:t>
            </a:r>
            <a:endParaRPr lang="en-US" sz="1750" dirty="0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CDC54264-96EB-F04E-F990-5469181779BF}"/>
              </a:ext>
            </a:extLst>
          </p:cNvPr>
          <p:cNvSpPr/>
          <p:nvPr/>
        </p:nvSpPr>
        <p:spPr>
          <a:xfrm flipH="1" flipV="1">
            <a:off x="12644223" y="7652834"/>
            <a:ext cx="1986176" cy="57676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3CD9F6-FC26-07EE-6BD3-9AB6E35B331B}"/>
              </a:ext>
            </a:extLst>
          </p:cNvPr>
          <p:cNvSpPr txBox="1"/>
          <p:nvPr/>
        </p:nvSpPr>
        <p:spPr>
          <a:xfrm>
            <a:off x="12982789" y="7726342"/>
            <a:ext cx="174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Page  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255" y="1158450"/>
            <a:ext cx="69823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Features Implemented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798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Lexical Analyzer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6098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Token Generation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0318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Comment Recognition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00406" y="34798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Syntax Analyzer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4200406" y="406098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LL(1) Parsing Table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200406" y="450318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Parsing Process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7022" y="3479840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Validation &amp; Classification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07022" y="4415314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String &amp; Identifier Validation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07022" y="5220414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Operator Classification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1013638" y="34798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Code Generation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11013638" y="406098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Intermediate Code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1013638" y="4503182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Target Code</a:t>
            </a:r>
            <a:endParaRPr lang="en-US" sz="1750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F3944738-FEA9-F73E-CF39-553B6F405E19}"/>
              </a:ext>
            </a:extLst>
          </p:cNvPr>
          <p:cNvSpPr/>
          <p:nvPr/>
        </p:nvSpPr>
        <p:spPr>
          <a:xfrm flipH="1" flipV="1">
            <a:off x="12644223" y="7652834"/>
            <a:ext cx="1986176" cy="57676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F2F805-341B-03B4-9323-10EB5AD565ED}"/>
              </a:ext>
            </a:extLst>
          </p:cNvPr>
          <p:cNvSpPr txBox="1"/>
          <p:nvPr/>
        </p:nvSpPr>
        <p:spPr>
          <a:xfrm>
            <a:off x="12982789" y="7726342"/>
            <a:ext cx="174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Page  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5226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Lexical Analysis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001203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2280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Input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71843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Source code in C-like syntax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362087"/>
            <a:ext cx="1134070" cy="255424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889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Process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07931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Recognize keywords, identifiers, operators, constants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7754422" y="4884420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Remove or classify comments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7754422" y="5326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Tokenize input for analysis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916335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754422" y="61431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Output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754422" y="663356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List of tokens</a:t>
            </a:r>
            <a:endParaRPr lang="en-US" sz="1750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72E315E5-5139-7D23-0AC9-95BFE214DDDA}"/>
              </a:ext>
            </a:extLst>
          </p:cNvPr>
          <p:cNvSpPr/>
          <p:nvPr/>
        </p:nvSpPr>
        <p:spPr>
          <a:xfrm flipH="1" flipV="1">
            <a:off x="12644223" y="7652834"/>
            <a:ext cx="1986176" cy="57676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5CEC4-1C5B-69F0-34CD-B09C3AB5323D}"/>
              </a:ext>
            </a:extLst>
          </p:cNvPr>
          <p:cNvSpPr txBox="1"/>
          <p:nvPr/>
        </p:nvSpPr>
        <p:spPr>
          <a:xfrm>
            <a:off x="12982789" y="7726342"/>
            <a:ext cx="174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Page  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Syntax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Grammar Check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Validate code structure and syntax rules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420909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LL(1) Parsing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 parsing table for predictive analysis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325802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Validation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Check nesting, expressions, statement order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4533" y="59842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E8D76D6B-FF2F-1E7A-7362-58E6C990A1A9}"/>
              </a:ext>
            </a:extLst>
          </p:cNvPr>
          <p:cNvSpPr/>
          <p:nvPr/>
        </p:nvSpPr>
        <p:spPr>
          <a:xfrm flipH="1" flipV="1">
            <a:off x="12644223" y="7652834"/>
            <a:ext cx="1986176" cy="57676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0FC66-998E-7385-AD04-43E9ADAFA019}"/>
              </a:ext>
            </a:extLst>
          </p:cNvPr>
          <p:cNvSpPr txBox="1"/>
          <p:nvPr/>
        </p:nvSpPr>
        <p:spPr>
          <a:xfrm>
            <a:off x="12982789" y="7726342"/>
            <a:ext cx="174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>
                <a:latin typeface="Montserrat Black" panose="02000000000000000000" pitchFamily="2" charset="0"/>
                <a:ea typeface="Montserrat Black" panose="02000000000000000000" pitchFamily="2" charset="0"/>
              </a:rPr>
              <a:t>Page  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017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Semantic Analysis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861984" y="2579598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288042" y="2501682"/>
            <a:ext cx="29794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Meaning Validation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288042" y="308282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Check correct usage of statements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69253" y="3736300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553298" y="3872389"/>
            <a:ext cx="3081329" cy="290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Declaration Checks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53298" y="4308245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Verify variables declared before use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82909" y="4816433"/>
            <a:ext cx="204611" cy="933295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878336" y="4902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Type Checking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68484" y="5386825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Ensure logical consistency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8590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Intermediate Code Generation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54147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530906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Code Conversion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From high-level to intermediate form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654147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450919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Example Format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Uses three-address code representation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01866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530906" y="54797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Purpose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9701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Enables code optimization &amp; target code generation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ashfiq2321@gmail.com</cp:lastModifiedBy>
  <cp:revision>6</cp:revision>
  <dcterms:created xsi:type="dcterms:W3CDTF">2025-05-10T15:04:05Z</dcterms:created>
  <dcterms:modified xsi:type="dcterms:W3CDTF">2025-05-10T18:14:54Z</dcterms:modified>
</cp:coreProperties>
</file>