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63" r:id="rId2"/>
    <p:sldId id="264" r:id="rId3"/>
    <p:sldId id="265" r:id="rId4"/>
    <p:sldId id="266" r:id="rId5"/>
    <p:sldId id="267" r:id="rId6"/>
    <p:sldId id="268" r:id="rId7"/>
    <p:sldId id="275" r:id="rId8"/>
    <p:sldId id="269" r:id="rId9"/>
    <p:sldId id="276" r:id="rId10"/>
    <p:sldId id="273" r:id="rId11"/>
    <p:sldId id="274" r:id="rId12"/>
  </p:sldIdLst>
  <p:sldSz cx="9144000" cy="5143500" type="screen16x9"/>
  <p:notesSz cx="6858000" cy="9144000"/>
  <p:embeddedFontLst>
    <p:embeddedFont>
      <p:font typeface="Arial Black" panose="020B0A04020102020204" pitchFamily="34" charset="0"/>
      <p:bold r:id="rId14"/>
    </p:embeddedFont>
    <p:embeddedFont>
      <p:font typeface="Nunito" pitchFamily="2" charset="0"/>
      <p:regular r:id="rId15"/>
      <p:bold r:id="rId16"/>
      <p:italic r:id="rId17"/>
      <p:boldItalic r:id="rId18"/>
    </p:embeddedFont>
    <p:embeddedFont>
      <p:font typeface="Nunito SemiBold"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y0NTdr3wpOaD5ziyozg8wGC2x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CC4BEF-8D7B-4694-A67D-2893611C6669}">
  <a:tblStyle styleId="{4ACC4BEF-8D7B-4694-A67D-2893611C6669}"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94418d2c0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94418d2c0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94418d2c0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spcBef>
                <a:spcPts val="0"/>
              </a:spcBef>
              <a:spcAft>
                <a:spcPts val="0"/>
              </a:spcAft>
              <a:buClr>
                <a:srgbClr val="0E39A9"/>
              </a:buClr>
              <a:buSzPts val="3600"/>
              <a:buNone/>
              <a:defRPr sz="3600">
                <a:solidFill>
                  <a:srgbClr val="0E39A9"/>
                </a:solidFill>
              </a:defRPr>
            </a:lvl1pPr>
            <a:lvl2pPr lvl="1">
              <a:spcBef>
                <a:spcPts val="0"/>
              </a:spcBef>
              <a:spcAft>
                <a:spcPts val="0"/>
              </a:spcAft>
              <a:buClr>
                <a:srgbClr val="0E39A9"/>
              </a:buClr>
              <a:buSzPts val="3600"/>
              <a:buNone/>
              <a:defRPr sz="3600">
                <a:solidFill>
                  <a:srgbClr val="0E39A9"/>
                </a:solidFill>
              </a:defRPr>
            </a:lvl2pPr>
            <a:lvl3pPr lvl="2">
              <a:spcBef>
                <a:spcPts val="0"/>
              </a:spcBef>
              <a:spcAft>
                <a:spcPts val="0"/>
              </a:spcAft>
              <a:buClr>
                <a:srgbClr val="0E39A9"/>
              </a:buClr>
              <a:buSzPts val="3600"/>
              <a:buNone/>
              <a:defRPr sz="3600">
                <a:solidFill>
                  <a:srgbClr val="0E39A9"/>
                </a:solidFill>
              </a:defRPr>
            </a:lvl3pPr>
            <a:lvl4pPr lvl="3">
              <a:spcBef>
                <a:spcPts val="0"/>
              </a:spcBef>
              <a:spcAft>
                <a:spcPts val="0"/>
              </a:spcAft>
              <a:buClr>
                <a:srgbClr val="0E39A9"/>
              </a:buClr>
              <a:buSzPts val="3600"/>
              <a:buNone/>
              <a:defRPr sz="3600">
                <a:solidFill>
                  <a:srgbClr val="0E39A9"/>
                </a:solidFill>
              </a:defRPr>
            </a:lvl4pPr>
            <a:lvl5pPr lvl="4">
              <a:spcBef>
                <a:spcPts val="0"/>
              </a:spcBef>
              <a:spcAft>
                <a:spcPts val="0"/>
              </a:spcAft>
              <a:buClr>
                <a:srgbClr val="0E39A9"/>
              </a:buClr>
              <a:buSzPts val="3600"/>
              <a:buNone/>
              <a:defRPr sz="3600">
                <a:solidFill>
                  <a:srgbClr val="0E39A9"/>
                </a:solidFill>
              </a:defRPr>
            </a:lvl5pPr>
            <a:lvl6pPr lvl="5">
              <a:spcBef>
                <a:spcPts val="0"/>
              </a:spcBef>
              <a:spcAft>
                <a:spcPts val="0"/>
              </a:spcAft>
              <a:buClr>
                <a:srgbClr val="0E39A9"/>
              </a:buClr>
              <a:buSzPts val="3600"/>
              <a:buNone/>
              <a:defRPr sz="3600">
                <a:solidFill>
                  <a:srgbClr val="0E39A9"/>
                </a:solidFill>
              </a:defRPr>
            </a:lvl6pPr>
            <a:lvl7pPr lvl="6">
              <a:spcBef>
                <a:spcPts val="0"/>
              </a:spcBef>
              <a:spcAft>
                <a:spcPts val="0"/>
              </a:spcAft>
              <a:buClr>
                <a:srgbClr val="0E39A9"/>
              </a:buClr>
              <a:buSzPts val="3600"/>
              <a:buNone/>
              <a:defRPr sz="3600">
                <a:solidFill>
                  <a:srgbClr val="0E39A9"/>
                </a:solidFill>
              </a:defRPr>
            </a:lvl7pPr>
            <a:lvl8pPr lvl="7">
              <a:spcBef>
                <a:spcPts val="0"/>
              </a:spcBef>
              <a:spcAft>
                <a:spcPts val="0"/>
              </a:spcAft>
              <a:buClr>
                <a:srgbClr val="0E39A9"/>
              </a:buClr>
              <a:buSzPts val="3600"/>
              <a:buNone/>
              <a:defRPr sz="3600">
                <a:solidFill>
                  <a:srgbClr val="0E39A9"/>
                </a:solidFill>
              </a:defRPr>
            </a:lvl8pPr>
            <a:lvl9pPr lvl="8">
              <a:spcBef>
                <a:spcPts val="0"/>
              </a:spcBef>
              <a:spcAft>
                <a:spcPts val="0"/>
              </a:spcAft>
              <a:buClr>
                <a:srgbClr val="0E39A9"/>
              </a:buClr>
              <a:buSzPts val="3600"/>
              <a:buNone/>
              <a:defRPr sz="3600">
                <a:solidFill>
                  <a:srgbClr val="0E39A9"/>
                </a:solidFill>
              </a:defRPr>
            </a:lvl9pPr>
          </a:lstStyle>
          <a:p>
            <a:endParaRPr/>
          </a:p>
        </p:txBody>
      </p:sp>
      <p:sp>
        <p:nvSpPr>
          <p:cNvPr id="19" name="Google Shape;19;ge94418d2c0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a:buNone/>
              <a:defRPr sz="800" b="1">
                <a:solidFill>
                  <a:srgbClr val="434343"/>
                </a:solidFill>
                <a:latin typeface="Nunito"/>
                <a:ea typeface="Nunito"/>
                <a:cs typeface="Nunito"/>
                <a:sym typeface="Nunito"/>
              </a:defRPr>
            </a:lvl1pPr>
            <a:lvl2pPr lvl="1">
              <a:buNone/>
              <a:defRPr sz="800" b="1">
                <a:solidFill>
                  <a:srgbClr val="434343"/>
                </a:solidFill>
                <a:latin typeface="Nunito"/>
                <a:ea typeface="Nunito"/>
                <a:cs typeface="Nunito"/>
                <a:sym typeface="Nunito"/>
              </a:defRPr>
            </a:lvl2pPr>
            <a:lvl3pPr lvl="2">
              <a:buNone/>
              <a:defRPr sz="800" b="1">
                <a:solidFill>
                  <a:srgbClr val="434343"/>
                </a:solidFill>
                <a:latin typeface="Nunito"/>
                <a:ea typeface="Nunito"/>
                <a:cs typeface="Nunito"/>
                <a:sym typeface="Nunito"/>
              </a:defRPr>
            </a:lvl3pPr>
            <a:lvl4pPr lvl="3">
              <a:buNone/>
              <a:defRPr sz="800" b="1">
                <a:solidFill>
                  <a:srgbClr val="434343"/>
                </a:solidFill>
                <a:latin typeface="Nunito"/>
                <a:ea typeface="Nunito"/>
                <a:cs typeface="Nunito"/>
                <a:sym typeface="Nunito"/>
              </a:defRPr>
            </a:lvl4pPr>
            <a:lvl5pPr lvl="4">
              <a:buNone/>
              <a:defRPr sz="800" b="1">
                <a:solidFill>
                  <a:srgbClr val="434343"/>
                </a:solidFill>
                <a:latin typeface="Nunito"/>
                <a:ea typeface="Nunito"/>
                <a:cs typeface="Nunito"/>
                <a:sym typeface="Nunito"/>
              </a:defRPr>
            </a:lvl5pPr>
            <a:lvl6pPr lvl="5">
              <a:buNone/>
              <a:defRPr sz="800" b="1">
                <a:solidFill>
                  <a:srgbClr val="434343"/>
                </a:solidFill>
                <a:latin typeface="Nunito"/>
                <a:ea typeface="Nunito"/>
                <a:cs typeface="Nunito"/>
                <a:sym typeface="Nunito"/>
              </a:defRPr>
            </a:lvl6pPr>
            <a:lvl7pPr lvl="6">
              <a:buNone/>
              <a:defRPr sz="800" b="1">
                <a:solidFill>
                  <a:srgbClr val="434343"/>
                </a:solidFill>
                <a:latin typeface="Nunito"/>
                <a:ea typeface="Nunito"/>
                <a:cs typeface="Nunito"/>
                <a:sym typeface="Nunito"/>
              </a:defRPr>
            </a:lvl7pPr>
            <a:lvl8pPr lvl="7">
              <a:buNone/>
              <a:defRPr sz="800" b="1">
                <a:solidFill>
                  <a:srgbClr val="434343"/>
                </a:solidFill>
                <a:latin typeface="Nunito"/>
                <a:ea typeface="Nunito"/>
                <a:cs typeface="Nunito"/>
                <a:sym typeface="Nunito"/>
              </a:defRPr>
            </a:lvl8pPr>
            <a:lvl9pPr lvl="8">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94418d2c0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ge94418d2c0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Font typeface="Nunito"/>
              <a:buChar char="●"/>
              <a:defRPr>
                <a:latin typeface="Nunito"/>
                <a:ea typeface="Nunito"/>
                <a:cs typeface="Nunito"/>
                <a:sym typeface="Nunito"/>
              </a:defRPr>
            </a:lvl1pPr>
            <a:lvl2pPr marL="914400" lvl="1" indent="-311150">
              <a:spcBef>
                <a:spcPts val="1600"/>
              </a:spcBef>
              <a:spcAft>
                <a:spcPts val="0"/>
              </a:spcAft>
              <a:buSzPts val="1300"/>
              <a:buFont typeface="Nunito"/>
              <a:buChar char="○"/>
              <a:defRPr>
                <a:latin typeface="Nunito"/>
                <a:ea typeface="Nunito"/>
                <a:cs typeface="Nunito"/>
                <a:sym typeface="Nunito"/>
              </a:defRPr>
            </a:lvl2pPr>
            <a:lvl3pPr marL="1371600" lvl="2" indent="-304800">
              <a:spcBef>
                <a:spcPts val="1600"/>
              </a:spcBef>
              <a:spcAft>
                <a:spcPts val="0"/>
              </a:spcAft>
              <a:buSzPts val="1200"/>
              <a:buFont typeface="Nunito"/>
              <a:buChar char="■"/>
              <a:defRPr>
                <a:latin typeface="Nunito"/>
                <a:ea typeface="Nunito"/>
                <a:cs typeface="Nunito"/>
                <a:sym typeface="Nunito"/>
              </a:defRPr>
            </a:lvl3pPr>
            <a:lvl4pPr marL="1828800" lvl="3" indent="-298450">
              <a:spcBef>
                <a:spcPts val="1600"/>
              </a:spcBef>
              <a:spcAft>
                <a:spcPts val="0"/>
              </a:spcAft>
              <a:buSzPts val="1100"/>
              <a:buFont typeface="Nunito"/>
              <a:buChar char="●"/>
              <a:defRPr>
                <a:latin typeface="Nunito"/>
                <a:ea typeface="Nunito"/>
                <a:cs typeface="Nunito"/>
                <a:sym typeface="Nunito"/>
              </a:defRPr>
            </a:lvl4pPr>
            <a:lvl5pPr marL="2286000" lvl="4" indent="-292100">
              <a:spcBef>
                <a:spcPts val="1600"/>
              </a:spcBef>
              <a:spcAft>
                <a:spcPts val="0"/>
              </a:spcAft>
              <a:buSzPts val="1000"/>
              <a:buFont typeface="Nunito"/>
              <a:buChar char="○"/>
              <a:defRPr>
                <a:latin typeface="Nunito"/>
                <a:ea typeface="Nunito"/>
                <a:cs typeface="Nunito"/>
                <a:sym typeface="Nunito"/>
              </a:defRPr>
            </a:lvl5pPr>
            <a:lvl6pPr marL="2743200" lvl="5" indent="-285750">
              <a:spcBef>
                <a:spcPts val="1600"/>
              </a:spcBef>
              <a:spcAft>
                <a:spcPts val="0"/>
              </a:spcAft>
              <a:buSzPts val="900"/>
              <a:buFont typeface="Nunito"/>
              <a:buChar char="■"/>
              <a:defRPr>
                <a:latin typeface="Nunito"/>
                <a:ea typeface="Nunito"/>
                <a:cs typeface="Nunito"/>
                <a:sym typeface="Nunito"/>
              </a:defRPr>
            </a:lvl6pPr>
            <a:lvl7pPr marL="3200400" lvl="6" indent="-279400">
              <a:spcBef>
                <a:spcPts val="1600"/>
              </a:spcBef>
              <a:spcAft>
                <a:spcPts val="0"/>
              </a:spcAft>
              <a:buSzPts val="800"/>
              <a:buFont typeface="Nunito"/>
              <a:buChar char="●"/>
              <a:defRPr>
                <a:latin typeface="Nunito"/>
                <a:ea typeface="Nunito"/>
                <a:cs typeface="Nunito"/>
                <a:sym typeface="Nunito"/>
              </a:defRPr>
            </a:lvl7pPr>
            <a:lvl8pPr marL="3657600" lvl="7" indent="-273050">
              <a:spcBef>
                <a:spcPts val="1600"/>
              </a:spcBef>
              <a:spcAft>
                <a:spcPts val="0"/>
              </a:spcAft>
              <a:buSzPts val="700"/>
              <a:buFont typeface="Nunito"/>
              <a:buChar char="○"/>
              <a:defRPr>
                <a:latin typeface="Nunito"/>
                <a:ea typeface="Nunito"/>
                <a:cs typeface="Nunito"/>
                <a:sym typeface="Nunito"/>
              </a:defRPr>
            </a:lvl8pPr>
            <a:lvl9pPr marL="4114800" lvl="8" indent="-26670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94418d2c0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94418d2c0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aphicFrame>
        <p:nvGraphicFramePr>
          <p:cNvPr id="26" name="Google Shape;26;ge94418d2c0_0_19"/>
          <p:cNvGraphicFramePr/>
          <p:nvPr/>
        </p:nvGraphicFramePr>
        <p:xfrm>
          <a:off x="201942" y="833662"/>
          <a:ext cx="3000000" cy="3000000"/>
        </p:xfrm>
        <a:graphic>
          <a:graphicData uri="http://schemas.openxmlformats.org/drawingml/2006/table">
            <a:tbl>
              <a:tblPr firstRow="1" bandRow="1">
                <a:noFill/>
                <a:tableStyleId>{4ACC4BEF-8D7B-4694-A67D-2893611C6669}</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94418d2c0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94418d2c0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0" name="Google Shape;30;ge94418d2c0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ge94418d2c0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ge94418d2c0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94418d2c0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5" name="Google Shape;35;ge94418d2c0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94418d2c0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ge94418d2c0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94418d2c0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94418d2c0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ge94418d2c0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94418d2c0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SzPts val="1500"/>
              <a:buChar char="●"/>
              <a:defRPr/>
            </a:lvl1pPr>
            <a:lvl2pPr marL="914400" lvl="1" indent="-311150">
              <a:spcBef>
                <a:spcPts val="1600"/>
              </a:spcBef>
              <a:spcAft>
                <a:spcPts val="0"/>
              </a:spcAft>
              <a:buSzPts val="1300"/>
              <a:buChar char="○"/>
              <a:defRPr/>
            </a:lvl2pPr>
            <a:lvl3pPr marL="1371600" lvl="2" indent="-304800">
              <a:spcBef>
                <a:spcPts val="1600"/>
              </a:spcBef>
              <a:spcAft>
                <a:spcPts val="0"/>
              </a:spcAft>
              <a:buSzPts val="1200"/>
              <a:buChar char="■"/>
              <a:defRPr/>
            </a:lvl3pPr>
            <a:lvl4pPr marL="1828800" lvl="3" indent="-298450">
              <a:spcBef>
                <a:spcPts val="1600"/>
              </a:spcBef>
              <a:spcAft>
                <a:spcPts val="0"/>
              </a:spcAft>
              <a:buSzPts val="1100"/>
              <a:buChar char="●"/>
              <a:defRPr/>
            </a:lvl4pPr>
            <a:lvl5pPr marL="2286000" lvl="4" indent="-292100">
              <a:spcBef>
                <a:spcPts val="1600"/>
              </a:spcBef>
              <a:spcAft>
                <a:spcPts val="0"/>
              </a:spcAft>
              <a:buSzPts val="1000"/>
              <a:buChar char="○"/>
              <a:defRPr/>
            </a:lvl5pPr>
            <a:lvl6pPr marL="2743200" lvl="5" indent="-285750">
              <a:spcBef>
                <a:spcPts val="1600"/>
              </a:spcBef>
              <a:spcAft>
                <a:spcPts val="0"/>
              </a:spcAft>
              <a:buSzPts val="900"/>
              <a:buChar char="■"/>
              <a:defRPr/>
            </a:lvl6pPr>
            <a:lvl7pPr marL="3200400" lvl="6" indent="-279400">
              <a:spcBef>
                <a:spcPts val="1600"/>
              </a:spcBef>
              <a:spcAft>
                <a:spcPts val="0"/>
              </a:spcAft>
              <a:buSzPts val="800"/>
              <a:buChar char="●"/>
              <a:defRPr/>
            </a:lvl7pPr>
            <a:lvl8pPr marL="3657600" lvl="7" indent="-273050">
              <a:spcBef>
                <a:spcPts val="1600"/>
              </a:spcBef>
              <a:spcAft>
                <a:spcPts val="0"/>
              </a:spcAft>
              <a:buSzPts val="700"/>
              <a:buChar char="○"/>
              <a:defRPr/>
            </a:lvl8pPr>
            <a:lvl9pPr marL="4114800" lvl="8" indent="-266700">
              <a:spcBef>
                <a:spcPts val="1600"/>
              </a:spcBef>
              <a:spcAft>
                <a:spcPts val="1600"/>
              </a:spcAft>
              <a:buSzPts val="600"/>
              <a:buChar char="■"/>
              <a:defRPr/>
            </a:lvl9pPr>
          </a:lstStyle>
          <a:p>
            <a:endParaRPr/>
          </a:p>
        </p:txBody>
      </p:sp>
      <p:sp>
        <p:nvSpPr>
          <p:cNvPr id="44" name="Google Shape;44;ge94418d2c0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94418d2c0_0_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94418d2c0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94418d2c0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94418d2c0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ge94418d2c0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94418d2c0_0_0"/>
          <p:cNvPicPr preferRelativeResize="0"/>
          <p:nvPr/>
        </p:nvPicPr>
        <p:blipFill>
          <a:blip r:embed="rId11">
            <a:alphaModFix/>
          </a:blip>
          <a:stretch>
            <a:fillRect/>
          </a:stretch>
        </p:blipFill>
        <p:spPr>
          <a:xfrm>
            <a:off x="7669500" y="68264"/>
            <a:ext cx="1395476" cy="572701"/>
          </a:xfrm>
          <a:prstGeom prst="rect">
            <a:avLst/>
          </a:prstGeom>
          <a:noFill/>
          <a:ln>
            <a:noFill/>
          </a:ln>
        </p:spPr>
      </p:pic>
      <p:grpSp>
        <p:nvGrpSpPr>
          <p:cNvPr id="11" name="Google Shape;11;ge94418d2c0_0_0"/>
          <p:cNvGrpSpPr/>
          <p:nvPr/>
        </p:nvGrpSpPr>
        <p:grpSpPr>
          <a:xfrm>
            <a:off x="6593" y="10"/>
            <a:ext cx="175500" cy="709221"/>
            <a:chOff x="6593" y="10"/>
            <a:chExt cx="175500" cy="709221"/>
          </a:xfrm>
        </p:grpSpPr>
        <p:sp>
          <p:nvSpPr>
            <p:cNvPr id="12" name="Google Shape;12;ge94418d2c0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e94418d2c0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158150" y="1859100"/>
            <a:ext cx="7046700" cy="97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4000" dirty="0">
                <a:latin typeface="Arial Black" panose="020B0A04020102020204" pitchFamily="34" charset="0"/>
              </a:rPr>
              <a:t>Business Presentation</a:t>
            </a:r>
            <a:br>
              <a:rPr lang="en" sz="4000" dirty="0">
                <a:latin typeface="Arial Black" panose="020B0A04020102020204" pitchFamily="34" charset="0"/>
              </a:rPr>
            </a:br>
            <a:r>
              <a:rPr lang="en" sz="3200" dirty="0">
                <a:latin typeface="Arial Black" panose="020B0A04020102020204" pitchFamily="34" charset="0"/>
              </a:rPr>
              <a:t>FOOD HUB</a:t>
            </a:r>
            <a:endParaRPr sz="3200"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sz="2000" b="1">
                <a:solidFill>
                  <a:srgbClr val="000000"/>
                </a:solidFill>
                <a:latin typeface="Arial" panose="020B0604020202020204" pitchFamily="34" charset="0"/>
                <a:cs typeface="Arial" panose="020B0604020202020204" pitchFamily="34" charset="0"/>
              </a:rPr>
              <a:t>Business Insights (Conclusion)</a:t>
            </a:r>
            <a:br>
              <a:rPr lang="en" sz="2000" b="1" dirty="0">
                <a:solidFill>
                  <a:srgbClr val="000000"/>
                </a:solidFill>
                <a:latin typeface="Arial" panose="020B0604020202020204" pitchFamily="34" charset="0"/>
                <a:cs typeface="Arial" panose="020B0604020202020204" pitchFamily="34" charset="0"/>
              </a:rPr>
            </a:br>
            <a:endParaRPr sz="2000" b="1" dirty="0">
              <a:solidFill>
                <a:srgbClr val="000000"/>
              </a:solidFill>
              <a:latin typeface="Arial" panose="020B0604020202020204" pitchFamily="34" charset="0"/>
              <a:cs typeface="Arial" panose="020B0604020202020204" pitchFamily="34" charset="0"/>
            </a:endParaRPr>
          </a:p>
        </p:txBody>
      </p:sp>
      <p:sp>
        <p:nvSpPr>
          <p:cNvPr id="86" name="Google Shape;86;p6"/>
          <p:cNvSpPr txBox="1">
            <a:spLocks noGrp="1"/>
          </p:cNvSpPr>
          <p:nvPr>
            <p:ph type="body" idx="1"/>
          </p:nvPr>
        </p:nvSpPr>
        <p:spPr>
          <a:xfrm>
            <a:off x="257100" y="861979"/>
            <a:ext cx="8629800" cy="3706800"/>
          </a:xfrm>
          <a:prstGeom prst="rect">
            <a:avLst/>
          </a:prstGeom>
          <a:noFill/>
          <a:ln>
            <a:noFill/>
          </a:ln>
        </p:spPr>
        <p:txBody>
          <a:bodyPr spcFirstLastPara="1" wrap="square" lIns="91425" tIns="91425" rIns="91425" bIns="91425" anchor="t" anchorCtr="0">
            <a:noAutofit/>
          </a:bodyPr>
          <a:lstStyle/>
          <a:p>
            <a:pPr marL="120650" lvl="0" indent="0" algn="l" rtl="0">
              <a:lnSpc>
                <a:spcPct val="115000"/>
              </a:lnSpc>
              <a:spcBef>
                <a:spcPts val="0"/>
              </a:spcBef>
              <a:spcAft>
                <a:spcPts val="0"/>
              </a:spcAft>
              <a:buClr>
                <a:srgbClr val="000000"/>
              </a:buClr>
              <a:buSzPts val="1700"/>
              <a:buNone/>
            </a:pPr>
            <a:r>
              <a:rPr lang="en-GB" sz="1600" i="1" dirty="0">
                <a:solidFill>
                  <a:schemeClr val="dk1"/>
                </a:solidFill>
                <a:latin typeface="Arial" panose="020B0604020202020204" pitchFamily="34" charset="0"/>
                <a:cs typeface="Arial" panose="020B0604020202020204" pitchFamily="34" charset="0"/>
              </a:rPr>
              <a:t>From the observation, we can conclude the following:</a:t>
            </a:r>
          </a:p>
          <a:p>
            <a:pPr marL="120650" lvl="0" indent="0" algn="l" rtl="0">
              <a:lnSpc>
                <a:spcPct val="115000"/>
              </a:lnSpc>
              <a:spcBef>
                <a:spcPts val="0"/>
              </a:spcBef>
              <a:spcAft>
                <a:spcPts val="0"/>
              </a:spcAft>
              <a:buClr>
                <a:srgbClr val="000000"/>
              </a:buClr>
              <a:buSzPts val="1700"/>
              <a:buNone/>
            </a:pPr>
            <a:endParaRPr lang="en-GB" sz="1600" i="1" dirty="0">
              <a:solidFill>
                <a:schemeClr val="dk1"/>
              </a:solidFill>
              <a:latin typeface="Arial" panose="020B0604020202020204" pitchFamily="34" charset="0"/>
              <a:cs typeface="Arial" panose="020B0604020202020204" pitchFamily="34" charset="0"/>
            </a:endParaRP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1. Overall rating for the restaurants starts from 3 and goes until 5.</a:t>
            </a: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2. Many customers are ordering food during weekends and the ratings are high during weekends compared to weekdays.</a:t>
            </a: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3. Most of the customers prefer to order American cuisine among other cuisine types.</a:t>
            </a: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4. Maximum number of orders are placed in these restaurants which are top 5 restaurants with maximum ratings, and they are:</a:t>
            </a: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 * Shake Shack                  </a:t>
            </a: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 * The Meatball Shop             </a:t>
            </a: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 * Blue Ribbon Sushi             </a:t>
            </a: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 * Blue Ribbon Fried Chicken     </a:t>
            </a: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 * </a:t>
            </a:r>
            <a:r>
              <a:rPr lang="en-GB" sz="1200" dirty="0" err="1">
                <a:solidFill>
                  <a:schemeClr val="dk1"/>
                </a:solidFill>
                <a:latin typeface="Arial" panose="020B0604020202020204" pitchFamily="34" charset="0"/>
                <a:cs typeface="Arial" panose="020B0604020202020204" pitchFamily="34" charset="0"/>
              </a:rPr>
              <a:t>Parm</a:t>
            </a:r>
            <a:endParaRPr lang="en-GB" sz="1200" dirty="0">
              <a:solidFill>
                <a:schemeClr val="dk1"/>
              </a:solidFill>
              <a:latin typeface="Arial" panose="020B0604020202020204" pitchFamily="34" charset="0"/>
              <a:cs typeface="Arial" panose="020B0604020202020204" pitchFamily="34" charset="0"/>
            </a:endParaRP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5. In the top 5 restaurants given , many customers prefer to order </a:t>
            </a:r>
            <a:r>
              <a:rPr lang="en-GB" sz="1200" dirty="0" err="1">
                <a:solidFill>
                  <a:schemeClr val="dk1"/>
                </a:solidFill>
                <a:latin typeface="Arial" panose="020B0604020202020204" pitchFamily="34" charset="0"/>
                <a:cs typeface="Arial" panose="020B0604020202020204" pitchFamily="34" charset="0"/>
              </a:rPr>
              <a:t>American,Japanese</a:t>
            </a:r>
            <a:r>
              <a:rPr lang="en-GB" sz="1200" dirty="0">
                <a:solidFill>
                  <a:schemeClr val="dk1"/>
                </a:solidFill>
                <a:latin typeface="Arial" panose="020B0604020202020204" pitchFamily="34" charset="0"/>
                <a:cs typeface="Arial" panose="020B0604020202020204" pitchFamily="34" charset="0"/>
              </a:rPr>
              <a:t> &amp; Italian.</a:t>
            </a:r>
          </a:p>
          <a:p>
            <a:pPr marL="120650" lvl="0" indent="0" algn="l" rtl="0">
              <a:lnSpc>
                <a:spcPct val="115000"/>
              </a:lnSpc>
              <a:spcBef>
                <a:spcPts val="0"/>
              </a:spcBef>
              <a:spcAft>
                <a:spcPts val="0"/>
              </a:spcAft>
              <a:buClr>
                <a:srgbClr val="000000"/>
              </a:buClr>
              <a:buSzPts val="1700"/>
              <a:buNone/>
            </a:pPr>
            <a:r>
              <a:rPr lang="en-GB" sz="1200" dirty="0">
                <a:solidFill>
                  <a:schemeClr val="dk1"/>
                </a:solidFill>
                <a:latin typeface="Arial" panose="020B0604020202020204" pitchFamily="34" charset="0"/>
                <a:cs typeface="Arial" panose="020B0604020202020204" pitchFamily="34" charset="0"/>
              </a:rPr>
              <a:t>6. The bottom 5 preferred cuisine types are Vietnamese, Spanish ,Thai, Korean and French.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EF98-46EA-45D1-BF21-5B0BC29E8B44}"/>
              </a:ext>
            </a:extLst>
          </p:cNvPr>
          <p:cNvSpPr>
            <a:spLocks noGrp="1"/>
          </p:cNvSpPr>
          <p:nvPr>
            <p:ph type="title"/>
          </p:nvPr>
        </p:nvSpPr>
        <p:spPr>
          <a:xfrm>
            <a:off x="311650" y="686227"/>
            <a:ext cx="8520600" cy="572700"/>
          </a:xfrm>
        </p:spPr>
        <p:txBody>
          <a:bodyPr/>
          <a:lstStyle/>
          <a:p>
            <a:r>
              <a:rPr lang="en" sz="2000" b="1" dirty="0">
                <a:solidFill>
                  <a:srgbClr val="000000"/>
                </a:solidFill>
                <a:latin typeface="Arial" panose="020B0604020202020204" pitchFamily="34" charset="0"/>
                <a:cs typeface="Arial" panose="020B0604020202020204" pitchFamily="34" charset="0"/>
              </a:rPr>
              <a:t>Recommendations</a:t>
            </a:r>
            <a:endParaRPr lang="en-US" sz="2000"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D6DA893-F7AF-4862-804E-F8BAA1CE0E65}"/>
              </a:ext>
            </a:extLst>
          </p:cNvPr>
          <p:cNvSpPr>
            <a:spLocks noGrp="1"/>
          </p:cNvSpPr>
          <p:nvPr>
            <p:ph type="body" idx="1"/>
          </p:nvPr>
        </p:nvSpPr>
        <p:spPr>
          <a:xfrm>
            <a:off x="202450" y="1258927"/>
            <a:ext cx="8629800" cy="3706800"/>
          </a:xfrm>
        </p:spPr>
        <p:txBody>
          <a:bodyPr/>
          <a:lstStyle/>
          <a:p>
            <a:pPr algn="l">
              <a:buFont typeface="+mj-lt"/>
              <a:buAutoNum type="arabicPeriod"/>
            </a:pPr>
            <a:r>
              <a:rPr lang="en-GB" sz="1400" b="0" i="0" dirty="0">
                <a:solidFill>
                  <a:srgbClr val="000000"/>
                </a:solidFill>
                <a:effectLst/>
                <a:latin typeface="Arial" panose="020B0604020202020204" pitchFamily="34" charset="0"/>
                <a:cs typeface="Arial" panose="020B0604020202020204" pitchFamily="34" charset="0"/>
              </a:rPr>
              <a:t>1. Weekend orders are high and by this analysis we need to ensure that there are more delivery person available to deliver the orders even more quicker, by this we can get more rating from the customers</a:t>
            </a:r>
          </a:p>
          <a:p>
            <a:pPr algn="l">
              <a:buFont typeface="+mj-lt"/>
              <a:buAutoNum type="arabicPeriod"/>
            </a:pPr>
            <a:r>
              <a:rPr lang="en-GB" sz="1400" b="0" i="0" dirty="0">
                <a:solidFill>
                  <a:srgbClr val="000000"/>
                </a:solidFill>
                <a:effectLst/>
                <a:latin typeface="Arial" panose="020B0604020202020204" pitchFamily="34" charset="0"/>
                <a:cs typeface="Arial" panose="020B0604020202020204" pitchFamily="34" charset="0"/>
              </a:rPr>
              <a:t>2. The bottom 5 preferred cuisines can be ruled out from the app if not performing well, or gather more data in terms of cost vs profit to take further decisions.</a:t>
            </a:r>
          </a:p>
          <a:p>
            <a:pPr algn="l">
              <a:buFont typeface="+mj-lt"/>
              <a:buAutoNum type="arabicPeriod"/>
            </a:pPr>
            <a:r>
              <a:rPr lang="en-GB" sz="1400" b="0" i="0" dirty="0">
                <a:solidFill>
                  <a:srgbClr val="000000"/>
                </a:solidFill>
                <a:effectLst/>
                <a:latin typeface="Arial" panose="020B0604020202020204" pitchFamily="34" charset="0"/>
                <a:cs typeface="Arial" panose="020B0604020202020204" pitchFamily="34" charset="0"/>
              </a:rPr>
              <a:t>3. The top 5 restaurants which are performing well can give more discount to attract more customers</a:t>
            </a:r>
          </a:p>
          <a:p>
            <a:pPr algn="l">
              <a:buFont typeface="+mj-lt"/>
              <a:buAutoNum type="arabicPeriod"/>
            </a:pPr>
            <a:r>
              <a:rPr lang="en-GB" sz="1400" b="0" i="0" dirty="0">
                <a:solidFill>
                  <a:srgbClr val="000000"/>
                </a:solidFill>
                <a:effectLst/>
                <a:latin typeface="Arial" panose="020B0604020202020204" pitchFamily="34" charset="0"/>
                <a:cs typeface="Arial" panose="020B0604020202020204" pitchFamily="34" charset="0"/>
              </a:rPr>
              <a:t>4. Though the number of orders are less during weekdays more time is taken to deliver the food when compared with weekends and hence over here analysis must be done.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510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sz="2000" b="1" dirty="0">
                <a:solidFill>
                  <a:srgbClr val="000000"/>
                </a:solidFill>
                <a:latin typeface="Arial" panose="020B0604020202020204" pitchFamily="34" charset="0"/>
                <a:cs typeface="Arial" panose="020B0604020202020204" pitchFamily="34" charset="0"/>
              </a:rPr>
              <a:t>Contents</a:t>
            </a:r>
            <a:endParaRPr sz="2000" b="1" dirty="0">
              <a:solidFill>
                <a:srgbClr val="00000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8C75B41-2CBC-4514-8C47-28A6FE580B8D}"/>
              </a:ext>
            </a:extLst>
          </p:cNvPr>
          <p:cNvSpPr txBox="1"/>
          <p:nvPr/>
        </p:nvSpPr>
        <p:spPr>
          <a:xfrm>
            <a:off x="921489" y="933083"/>
            <a:ext cx="6223590" cy="2308324"/>
          </a:xfrm>
          <a:prstGeom prst="rect">
            <a:avLst/>
          </a:prstGeom>
          <a:noFill/>
        </p:spPr>
        <p:txBody>
          <a:bodyPr wrap="square" rtlCol="0">
            <a:spAutoFit/>
          </a:bodyPr>
          <a:lstStyle/>
          <a:p>
            <a:pPr marL="342900" indent="-342900">
              <a:buFont typeface="+mj-lt"/>
              <a:buAutoNum type="arabicPeriod"/>
            </a:pPr>
            <a:r>
              <a:rPr lang="en-GB" sz="1600" dirty="0">
                <a:solidFill>
                  <a:schemeClr val="tx1"/>
                </a:solidFill>
                <a:latin typeface="Arial" panose="020B0604020202020204" pitchFamily="34" charset="0"/>
                <a:cs typeface="Arial" panose="020B0604020202020204" pitchFamily="34" charset="0"/>
              </a:rPr>
              <a:t>Food hub is Online food delivery service based in New York </a:t>
            </a:r>
          </a:p>
          <a:p>
            <a:pPr marL="342900" indent="-342900">
              <a:buFont typeface="+mj-lt"/>
              <a:buAutoNum type="arabicPeriod"/>
            </a:pPr>
            <a:r>
              <a:rPr lang="en-GB" sz="1600" dirty="0">
                <a:solidFill>
                  <a:schemeClr val="tx1"/>
                </a:solidFill>
                <a:latin typeface="Arial" panose="020B0604020202020204" pitchFamily="34" charset="0"/>
                <a:cs typeface="Arial" panose="020B0604020202020204" pitchFamily="34" charset="0"/>
              </a:rPr>
              <a:t>It offers access to multiple restaurants through a single smartphone app.</a:t>
            </a:r>
          </a:p>
          <a:p>
            <a:pPr marL="342900" indent="-342900">
              <a:buFont typeface="+mj-lt"/>
              <a:buAutoNum type="arabicPeriod"/>
            </a:pPr>
            <a:r>
              <a:rPr lang="en-GB" sz="1600" dirty="0">
                <a:solidFill>
                  <a:schemeClr val="tx1"/>
                </a:solidFill>
                <a:latin typeface="Arial" panose="020B0604020202020204" pitchFamily="34" charset="0"/>
                <a:cs typeface="Arial" panose="020B0604020202020204" pitchFamily="34" charset="0"/>
              </a:rPr>
              <a:t>The app assigns a delivery person from the company to pick up the order after it is confirmed by the restaurant.</a:t>
            </a:r>
          </a:p>
          <a:p>
            <a:pPr marL="342900" indent="-342900">
              <a:buFont typeface="+mj-lt"/>
              <a:buAutoNum type="arabicPeriod"/>
            </a:pPr>
            <a:r>
              <a:rPr lang="en-GB" sz="1600" dirty="0">
                <a:solidFill>
                  <a:schemeClr val="tx1"/>
                </a:solidFill>
                <a:latin typeface="Arial" panose="020B0604020202020204" pitchFamily="34" charset="0"/>
                <a:cs typeface="Arial" panose="020B0604020202020204" pitchFamily="34" charset="0"/>
              </a:rPr>
              <a:t>The delivery person picks up the order and deliver to the customer, The customer can rate the order in the app based on their experience.</a:t>
            </a:r>
          </a:p>
          <a:p>
            <a:endParaRPr lang="en-US" sz="1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56EA99-D29E-4128-9721-895A35A69C9B}"/>
              </a:ext>
            </a:extLst>
          </p:cNvPr>
          <p:cNvSpPr txBox="1"/>
          <p:nvPr/>
        </p:nvSpPr>
        <p:spPr>
          <a:xfrm>
            <a:off x="1119962" y="3982898"/>
            <a:ext cx="6223590" cy="1077218"/>
          </a:xfrm>
          <a:prstGeom prst="rect">
            <a:avLst/>
          </a:prstGeom>
          <a:noFill/>
        </p:spPr>
        <p:txBody>
          <a:bodyPr wrap="square" rtlCol="0">
            <a:spAutoFit/>
          </a:bodyPr>
          <a:lstStyle/>
          <a:p>
            <a:r>
              <a:rPr lang="nb-NO" sz="1600" dirty="0">
                <a:solidFill>
                  <a:schemeClr val="tx1"/>
                </a:solidFill>
                <a:latin typeface="Arial" panose="020B0604020202020204" pitchFamily="34" charset="0"/>
                <a:cs typeface="Arial" panose="020B0604020202020204" pitchFamily="34" charset="0"/>
              </a:rPr>
              <a:t>To extract </a:t>
            </a:r>
            <a:r>
              <a:rPr lang="en-GB" sz="1600" b="0" i="0" dirty="0">
                <a:solidFill>
                  <a:schemeClr val="tx1"/>
                </a:solidFill>
                <a:effectLst/>
                <a:latin typeface="Arial" panose="020B0604020202020204" pitchFamily="34" charset="0"/>
                <a:cs typeface="Arial" panose="020B0604020202020204" pitchFamily="34" charset="0"/>
              </a:rPr>
              <a:t>the data to get a fair idea about the demand of different restaurants which will help business to enhance the customer experience</a:t>
            </a:r>
            <a:r>
              <a:rPr lang="en-GB" sz="1600" b="0" i="0" dirty="0">
                <a:solidFill>
                  <a:srgbClr val="000000"/>
                </a:solidFill>
                <a:effectLst/>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5" name="Google Shape;62;p2">
            <a:extLst>
              <a:ext uri="{FF2B5EF4-FFF2-40B4-BE49-F238E27FC236}">
                <a16:creationId xmlns:a16="http://schemas.microsoft.com/office/drawing/2014/main" id="{A91933C0-5775-4507-97BF-B29F58344DC1}"/>
              </a:ext>
            </a:extLst>
          </p:cNvPr>
          <p:cNvSpPr txBox="1">
            <a:spLocks/>
          </p:cNvSpPr>
          <p:nvPr/>
        </p:nvSpPr>
        <p:spPr>
          <a:xfrm>
            <a:off x="202550" y="341019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nb-NO" sz="2000" dirty="0">
                <a:solidFill>
                  <a:srgbClr val="000000"/>
                </a:solidFill>
                <a:latin typeface="Arial" panose="020B0604020202020204" pitchFamily="34" charset="0"/>
                <a:cs typeface="Arial" panose="020B0604020202020204" pitchFamily="34" charset="0"/>
              </a:rPr>
              <a:t>O</a:t>
            </a:r>
            <a:r>
              <a:rPr lang="en-US" sz="2000" dirty="0" err="1">
                <a:solidFill>
                  <a:srgbClr val="000000"/>
                </a:solidFill>
                <a:latin typeface="Arial" panose="020B0604020202020204" pitchFamily="34" charset="0"/>
                <a:cs typeface="Arial" panose="020B0604020202020204" pitchFamily="34" charset="0"/>
              </a:rPr>
              <a:t>bjective</a:t>
            </a:r>
            <a:endParaRPr lang="en-US" sz="20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sz="2000" b="1" dirty="0">
                <a:solidFill>
                  <a:srgbClr val="000000"/>
                </a:solidFill>
                <a:latin typeface="Arial" panose="020B0604020202020204" pitchFamily="34" charset="0"/>
                <a:cs typeface="Arial" panose="020B0604020202020204" pitchFamily="34" charset="0"/>
              </a:rPr>
              <a:t>Business Problem Overview and Solution Approach</a:t>
            </a:r>
            <a:endParaRPr sz="2000" b="1" dirty="0">
              <a:solidFill>
                <a:srgbClr val="000000"/>
              </a:solidFill>
              <a:latin typeface="Arial" panose="020B0604020202020204" pitchFamily="34" charset="0"/>
              <a:cs typeface="Arial" panose="020B0604020202020204" pitchFamily="34" charset="0"/>
            </a:endParaRPr>
          </a:p>
        </p:txBody>
      </p:sp>
      <p:sp>
        <p:nvSpPr>
          <p:cNvPr id="68" name="Google Shape;68;p3"/>
          <p:cNvSpPr txBox="1">
            <a:spLocks noGrp="1"/>
          </p:cNvSpPr>
          <p:nvPr>
            <p:ph type="body" idx="1"/>
          </p:nvPr>
        </p:nvSpPr>
        <p:spPr>
          <a:xfrm>
            <a:off x="202550" y="1570812"/>
            <a:ext cx="8629800" cy="37068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Char char="●"/>
            </a:pPr>
            <a:r>
              <a:rPr lang="en" sz="1600" dirty="0">
                <a:solidFill>
                  <a:srgbClr val="000000"/>
                </a:solidFill>
                <a:latin typeface="Arial" panose="020B0604020202020204" pitchFamily="34" charset="0"/>
                <a:cs typeface="Arial" panose="020B0604020202020204" pitchFamily="34" charset="0"/>
              </a:rPr>
              <a:t>Core business idea - </a:t>
            </a:r>
            <a:r>
              <a:rPr lang="en-GB" sz="1600" i="0" dirty="0">
                <a:solidFill>
                  <a:srgbClr val="000000"/>
                </a:solidFill>
                <a:effectLst/>
                <a:latin typeface="Arial" panose="020B0604020202020204" pitchFamily="34" charset="0"/>
                <a:cs typeface="Arial" panose="020B0604020202020204" pitchFamily="34" charset="0"/>
              </a:rPr>
              <a:t>Online food delivery service is a great option for </a:t>
            </a:r>
            <a:r>
              <a:rPr lang="en-US" sz="1600" i="0" dirty="0">
                <a:solidFill>
                  <a:srgbClr val="000000"/>
                </a:solidFill>
                <a:effectLst/>
                <a:latin typeface="Arial" panose="020B0604020202020204" pitchFamily="34" charset="0"/>
                <a:cs typeface="Arial" panose="020B0604020202020204" pitchFamily="34" charset="0"/>
              </a:rPr>
              <a:t>students and busy professionals because of their hectic lifestyles.</a:t>
            </a:r>
            <a:endParaRPr sz="1600" dirty="0">
              <a:solidFill>
                <a:srgbClr val="000000"/>
              </a:solidFill>
              <a:latin typeface="Arial" panose="020B0604020202020204" pitchFamily="34" charset="0"/>
              <a:cs typeface="Arial" panose="020B0604020202020204" pitchFamily="34" charset="0"/>
            </a:endParaRPr>
          </a:p>
          <a:p>
            <a:pPr indent="-336550">
              <a:spcBef>
                <a:spcPts val="1000"/>
              </a:spcBef>
              <a:buClr>
                <a:srgbClr val="000000"/>
              </a:buClr>
              <a:buSzPts val="1700"/>
            </a:pPr>
            <a:r>
              <a:rPr lang="en" sz="1600" dirty="0">
                <a:solidFill>
                  <a:srgbClr val="000000"/>
                </a:solidFill>
                <a:latin typeface="Arial" panose="020B0604020202020204" pitchFamily="34" charset="0"/>
                <a:cs typeface="Arial" panose="020B0604020202020204" pitchFamily="34" charset="0"/>
              </a:rPr>
              <a:t>Problem to tackle – People are more busy during weekdays and hence company must focus to improve the delivery time of the </a:t>
            </a:r>
            <a:r>
              <a:rPr lang="nb-NO" sz="1600" dirty="0">
                <a:solidFill>
                  <a:srgbClr val="000000"/>
                </a:solidFill>
                <a:latin typeface="Arial" panose="020B0604020202020204" pitchFamily="34" charset="0"/>
                <a:cs typeface="Arial" panose="020B0604020202020204" pitchFamily="34" charset="0"/>
              </a:rPr>
              <a:t>order.</a:t>
            </a:r>
            <a:endParaRPr lang="en-GB" sz="1600" i="0" dirty="0">
              <a:solidFill>
                <a:srgbClr val="000000"/>
              </a:solidFill>
              <a:effectLst/>
              <a:latin typeface="Arial" panose="020B0604020202020204" pitchFamily="34" charset="0"/>
              <a:cs typeface="Arial" panose="020B0604020202020204" pitchFamily="34" charset="0"/>
            </a:endParaRPr>
          </a:p>
          <a:p>
            <a:pPr marL="120650" lvl="0" indent="0" algn="l" rtl="0">
              <a:lnSpc>
                <a:spcPct val="115000"/>
              </a:lnSpc>
              <a:spcBef>
                <a:spcPts val="1000"/>
              </a:spcBef>
              <a:spcAft>
                <a:spcPts val="0"/>
              </a:spcAft>
              <a:buClr>
                <a:srgbClr val="000000"/>
              </a:buClr>
              <a:buSzPts val="1700"/>
              <a:buNone/>
            </a:pPr>
            <a:endParaRPr sz="16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188374" y="26801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sz="2000" b="1" dirty="0">
                <a:solidFill>
                  <a:srgbClr val="000000"/>
                </a:solidFill>
                <a:latin typeface="Arial" panose="020B0604020202020204" pitchFamily="34" charset="0"/>
                <a:cs typeface="Arial" panose="020B0604020202020204" pitchFamily="34" charset="0"/>
              </a:rPr>
              <a:t>Data Overview</a:t>
            </a:r>
            <a:endParaRPr sz="2000" b="1" dirty="0">
              <a:solidFill>
                <a:srgbClr val="000000"/>
              </a:solidFill>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F1478E2D-C59C-452A-AA15-B7C558FA970B}"/>
              </a:ext>
            </a:extLst>
          </p:cNvPr>
          <p:cNvGraphicFramePr>
            <a:graphicFrameLocks noGrp="1"/>
          </p:cNvGraphicFramePr>
          <p:nvPr/>
        </p:nvGraphicFramePr>
        <p:xfrm>
          <a:off x="425303" y="1188960"/>
          <a:ext cx="4146697" cy="3737206"/>
        </p:xfrm>
        <a:graphic>
          <a:graphicData uri="http://schemas.openxmlformats.org/drawingml/2006/table">
            <a:tbl>
              <a:tblPr firstRow="1" bandRow="1">
                <a:tableStyleId>{5940675A-B579-460E-94D1-54222C63F5DA}</a:tableStyleId>
              </a:tblPr>
              <a:tblGrid>
                <a:gridCol w="2176498">
                  <a:extLst>
                    <a:ext uri="{9D8B030D-6E8A-4147-A177-3AD203B41FA5}">
                      <a16:colId xmlns:a16="http://schemas.microsoft.com/office/drawing/2014/main" val="2849334279"/>
                    </a:ext>
                  </a:extLst>
                </a:gridCol>
                <a:gridCol w="1970199">
                  <a:extLst>
                    <a:ext uri="{9D8B030D-6E8A-4147-A177-3AD203B41FA5}">
                      <a16:colId xmlns:a16="http://schemas.microsoft.com/office/drawing/2014/main" val="2429754947"/>
                    </a:ext>
                  </a:extLst>
                </a:gridCol>
              </a:tblGrid>
              <a:tr h="180185">
                <a:tc>
                  <a:txBody>
                    <a:bodyPr/>
                    <a:lstStyle/>
                    <a:p>
                      <a:pPr lvl="1" algn="ctr"/>
                      <a:r>
                        <a:rPr lang="nb-NO" sz="900" b="0" dirty="0">
                          <a:solidFill>
                            <a:schemeClr val="tx1"/>
                          </a:solidFill>
                        </a:rPr>
                        <a:t>Variable</a:t>
                      </a:r>
                      <a:endParaRPr lang="en-US" sz="900" b="0" dirty="0">
                        <a:solidFill>
                          <a:schemeClr val="tx1"/>
                        </a:solidFill>
                      </a:endParaRPr>
                    </a:p>
                  </a:txBody>
                  <a:tcPr anchor="ctr">
                    <a:solidFill>
                      <a:schemeClr val="accent4">
                        <a:lumMod val="40000"/>
                        <a:lumOff val="60000"/>
                      </a:schemeClr>
                    </a:solidFill>
                  </a:tcPr>
                </a:tc>
                <a:tc>
                  <a:txBody>
                    <a:bodyPr/>
                    <a:lstStyle/>
                    <a:p>
                      <a:pPr lvl="1" algn="ctr"/>
                      <a:r>
                        <a:rPr lang="nb-NO" sz="900" b="0" dirty="0">
                          <a:solidFill>
                            <a:schemeClr val="tx1"/>
                          </a:solidFill>
                        </a:rPr>
                        <a:t>Description</a:t>
                      </a:r>
                      <a:endParaRPr lang="en-US" sz="900" b="0" dirty="0">
                        <a:solidFill>
                          <a:schemeClr val="tx1"/>
                        </a:solidFill>
                      </a:endParaRPr>
                    </a:p>
                  </a:txBody>
                  <a:tcPr anchor="ctr">
                    <a:solidFill>
                      <a:schemeClr val="accent4">
                        <a:lumMod val="40000"/>
                        <a:lumOff val="60000"/>
                      </a:schemeClr>
                    </a:solidFill>
                  </a:tcPr>
                </a:tc>
                <a:extLst>
                  <a:ext uri="{0D108BD9-81ED-4DB2-BD59-A6C34878D82A}">
                    <a16:rowId xmlns:a16="http://schemas.microsoft.com/office/drawing/2014/main" val="1262365702"/>
                  </a:ext>
                </a:extLst>
              </a:tr>
              <a:tr h="180185">
                <a:tc>
                  <a:txBody>
                    <a:bodyPr/>
                    <a:lstStyle/>
                    <a:p>
                      <a:pPr lvl="1" algn="ctr"/>
                      <a:r>
                        <a:rPr lang="en-GB" sz="900" b="0" dirty="0" err="1">
                          <a:solidFill>
                            <a:schemeClr val="tx1"/>
                          </a:solidFill>
                          <a:effectLst/>
                        </a:rPr>
                        <a:t>order_id</a:t>
                      </a:r>
                      <a:endParaRPr lang="en-US" sz="900" b="0" dirty="0">
                        <a:solidFill>
                          <a:schemeClr val="tx1"/>
                        </a:solidFill>
                      </a:endParaRPr>
                    </a:p>
                  </a:txBody>
                  <a:tcPr anchor="ctr"/>
                </a:tc>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chemeClr val="tx1"/>
                          </a:solidFill>
                          <a:effectLst/>
                        </a:rPr>
                        <a:t>Unique ID of the order</a:t>
                      </a:r>
                    </a:p>
                  </a:txBody>
                  <a:tcPr anchor="ctr"/>
                </a:tc>
                <a:extLst>
                  <a:ext uri="{0D108BD9-81ED-4DB2-BD59-A6C34878D82A}">
                    <a16:rowId xmlns:a16="http://schemas.microsoft.com/office/drawing/2014/main" val="282522425"/>
                  </a:ext>
                </a:extLst>
              </a:tr>
              <a:tr h="315324">
                <a:tc>
                  <a:txBody>
                    <a:bodyPr/>
                    <a:lstStyle/>
                    <a:p>
                      <a:pPr lvl="1" algn="ctr"/>
                      <a:r>
                        <a:rPr lang="en-GB" sz="900" b="0" dirty="0" err="1">
                          <a:solidFill>
                            <a:schemeClr val="tx1"/>
                          </a:solidFill>
                          <a:effectLst/>
                        </a:rPr>
                        <a:t>customer_id</a:t>
                      </a:r>
                      <a:endParaRPr lang="en-US" sz="900" b="0" dirty="0">
                        <a:solidFill>
                          <a:schemeClr val="tx1"/>
                        </a:solidFill>
                      </a:endParaRPr>
                    </a:p>
                  </a:txBody>
                  <a:tcPr anchor="ctr"/>
                </a:tc>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chemeClr val="tx1"/>
                          </a:solidFill>
                          <a:effectLst/>
                        </a:rPr>
                        <a:t>ID of the customer who ordered the food</a:t>
                      </a:r>
                    </a:p>
                  </a:txBody>
                  <a:tcPr anchor="ctr"/>
                </a:tc>
                <a:extLst>
                  <a:ext uri="{0D108BD9-81ED-4DB2-BD59-A6C34878D82A}">
                    <a16:rowId xmlns:a16="http://schemas.microsoft.com/office/drawing/2014/main" val="4046679123"/>
                  </a:ext>
                </a:extLst>
              </a:tr>
              <a:tr h="247755">
                <a:tc>
                  <a:txBody>
                    <a:bodyPr/>
                    <a:lstStyle/>
                    <a:p>
                      <a:pPr lvl="1" algn="ctr"/>
                      <a:r>
                        <a:rPr lang="en-GB" sz="900" b="0" dirty="0" err="1">
                          <a:solidFill>
                            <a:schemeClr val="tx1"/>
                          </a:solidFill>
                          <a:effectLst/>
                        </a:rPr>
                        <a:t>restaurant_name</a:t>
                      </a:r>
                      <a:endParaRPr lang="en-US" sz="900" b="0" dirty="0">
                        <a:solidFill>
                          <a:schemeClr val="tx1"/>
                        </a:solidFill>
                      </a:endParaRPr>
                    </a:p>
                  </a:txBody>
                  <a:tcPr anchor="ctr"/>
                </a:tc>
                <a:tc>
                  <a:txBody>
                    <a:bodyPr/>
                    <a:lstStyle/>
                    <a:p>
                      <a:pPr lvl="1" algn="ctr"/>
                      <a:r>
                        <a:rPr lang="en-GB" sz="900" b="0" dirty="0">
                          <a:solidFill>
                            <a:schemeClr val="tx1"/>
                          </a:solidFill>
                          <a:effectLst/>
                        </a:rPr>
                        <a:t>Name of the restaurant</a:t>
                      </a:r>
                      <a:endParaRPr lang="en-US" sz="900" b="0" dirty="0">
                        <a:solidFill>
                          <a:schemeClr val="tx1"/>
                        </a:solidFill>
                      </a:endParaRPr>
                    </a:p>
                  </a:txBody>
                  <a:tcPr anchor="ctr"/>
                </a:tc>
                <a:extLst>
                  <a:ext uri="{0D108BD9-81ED-4DB2-BD59-A6C34878D82A}">
                    <a16:rowId xmlns:a16="http://schemas.microsoft.com/office/drawing/2014/main" val="1969948311"/>
                  </a:ext>
                </a:extLst>
              </a:tr>
              <a:tr h="315324">
                <a:tc>
                  <a:txBody>
                    <a:bodyPr/>
                    <a:lstStyle/>
                    <a:p>
                      <a:pPr lvl="1" algn="ctr"/>
                      <a:r>
                        <a:rPr lang="en-GB" sz="900" b="0" dirty="0" err="1">
                          <a:solidFill>
                            <a:schemeClr val="tx1"/>
                          </a:solidFill>
                          <a:effectLst/>
                        </a:rPr>
                        <a:t>cuisine_type</a:t>
                      </a:r>
                      <a:endParaRPr lang="en-US" sz="900" b="0" dirty="0">
                        <a:solidFill>
                          <a:schemeClr val="tx1"/>
                        </a:solidFill>
                      </a:endParaRPr>
                    </a:p>
                  </a:txBody>
                  <a:tcPr anchor="ctr"/>
                </a:tc>
                <a:tc>
                  <a:txBody>
                    <a:bodyPr/>
                    <a:lstStyle/>
                    <a:p>
                      <a:pPr lvl="1" algn="ctr"/>
                      <a:r>
                        <a:rPr lang="en-GB" sz="900" b="0" dirty="0">
                          <a:solidFill>
                            <a:schemeClr val="tx1"/>
                          </a:solidFill>
                          <a:effectLst/>
                        </a:rPr>
                        <a:t>Cuisine ordered by the customer</a:t>
                      </a:r>
                      <a:endParaRPr lang="en-US" sz="900" b="0" dirty="0">
                        <a:solidFill>
                          <a:schemeClr val="tx1"/>
                        </a:solidFill>
                      </a:endParaRPr>
                    </a:p>
                  </a:txBody>
                  <a:tcPr anchor="ctr"/>
                </a:tc>
                <a:extLst>
                  <a:ext uri="{0D108BD9-81ED-4DB2-BD59-A6C34878D82A}">
                    <a16:rowId xmlns:a16="http://schemas.microsoft.com/office/drawing/2014/main" val="942016643"/>
                  </a:ext>
                </a:extLst>
              </a:tr>
              <a:tr h="180185">
                <a:tc>
                  <a:txBody>
                    <a:bodyPr/>
                    <a:lstStyle/>
                    <a:p>
                      <a:pPr lvl="1" algn="ctr"/>
                      <a:r>
                        <a:rPr lang="en-US" sz="900" b="0" i="0" u="none" strike="noStrike" cap="none" dirty="0" err="1">
                          <a:solidFill>
                            <a:schemeClr val="tx1"/>
                          </a:solidFill>
                          <a:effectLst/>
                          <a:latin typeface="+mn-lt"/>
                          <a:ea typeface="+mn-ea"/>
                          <a:cs typeface="+mn-cs"/>
                          <a:sym typeface="Arial"/>
                        </a:rPr>
                        <a:t>cost_of_the_order</a:t>
                      </a:r>
                      <a:endParaRPr lang="en-US" sz="900" b="0" dirty="0">
                        <a:solidFill>
                          <a:schemeClr val="tx1"/>
                        </a:solidFill>
                      </a:endParaRPr>
                    </a:p>
                  </a:txBody>
                  <a:tcPr anchor="ctr"/>
                </a:tc>
                <a:tc>
                  <a:txBody>
                    <a:bodyPr/>
                    <a:lstStyle/>
                    <a:p>
                      <a:pPr lvl="1" algn="ctr"/>
                      <a:r>
                        <a:rPr lang="nb-NO" sz="900" b="0" dirty="0">
                          <a:solidFill>
                            <a:schemeClr val="tx1"/>
                          </a:solidFill>
                        </a:rPr>
                        <a:t>cost</a:t>
                      </a:r>
                      <a:endParaRPr lang="en-US" sz="900" b="0" dirty="0">
                        <a:solidFill>
                          <a:schemeClr val="tx1"/>
                        </a:solidFill>
                      </a:endParaRPr>
                    </a:p>
                  </a:txBody>
                  <a:tcPr anchor="ctr"/>
                </a:tc>
                <a:extLst>
                  <a:ext uri="{0D108BD9-81ED-4DB2-BD59-A6C34878D82A}">
                    <a16:rowId xmlns:a16="http://schemas.microsoft.com/office/drawing/2014/main" val="2233963679"/>
                  </a:ext>
                </a:extLst>
              </a:tr>
              <a:tr h="585602">
                <a:tc>
                  <a:txBody>
                    <a:bodyPr/>
                    <a:lstStyle/>
                    <a:p>
                      <a:pPr lvl="1" algn="ctr"/>
                      <a:r>
                        <a:rPr lang="en-GB" sz="900" b="0" dirty="0" err="1">
                          <a:solidFill>
                            <a:schemeClr val="tx1"/>
                          </a:solidFill>
                          <a:effectLst/>
                        </a:rPr>
                        <a:t>day_of_the_week</a:t>
                      </a:r>
                      <a:endParaRPr lang="en-US" sz="900" b="0" dirty="0">
                        <a:solidFill>
                          <a:schemeClr val="tx1"/>
                        </a:solidFill>
                      </a:endParaRPr>
                    </a:p>
                  </a:txBody>
                  <a:tcPr anchor="ctr"/>
                </a:tc>
                <a:tc>
                  <a:txBody>
                    <a:bodyPr/>
                    <a:lstStyle/>
                    <a:p>
                      <a:pPr lvl="1" algn="ctr"/>
                      <a:r>
                        <a:rPr lang="en-GB" sz="900" b="0" dirty="0">
                          <a:solidFill>
                            <a:schemeClr val="tx1"/>
                          </a:solidFill>
                          <a:effectLst/>
                        </a:rPr>
                        <a:t>Indicates whether the order is placed on a weekday or weekend</a:t>
                      </a:r>
                      <a:endParaRPr lang="en-US" sz="900" b="0" dirty="0">
                        <a:solidFill>
                          <a:schemeClr val="tx1"/>
                        </a:solidFill>
                      </a:endParaRPr>
                    </a:p>
                  </a:txBody>
                  <a:tcPr anchor="ctr"/>
                </a:tc>
                <a:extLst>
                  <a:ext uri="{0D108BD9-81ED-4DB2-BD59-A6C34878D82A}">
                    <a16:rowId xmlns:a16="http://schemas.microsoft.com/office/drawing/2014/main" val="1557523244"/>
                  </a:ext>
                </a:extLst>
              </a:tr>
              <a:tr h="247755">
                <a:tc>
                  <a:txBody>
                    <a:bodyPr/>
                    <a:lstStyle/>
                    <a:p>
                      <a:pPr lvl="1" algn="ctr"/>
                      <a:r>
                        <a:rPr lang="en-GB" sz="900" b="0" dirty="0">
                          <a:solidFill>
                            <a:schemeClr val="tx1"/>
                          </a:solidFill>
                          <a:effectLst/>
                        </a:rPr>
                        <a:t>rating</a:t>
                      </a:r>
                      <a:endParaRPr lang="en-US" sz="900" b="0" dirty="0">
                        <a:solidFill>
                          <a:schemeClr val="tx1"/>
                        </a:solidFill>
                      </a:endParaRPr>
                    </a:p>
                  </a:txBody>
                  <a:tcPr anchor="ctr"/>
                </a:tc>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chemeClr val="tx1"/>
                          </a:solidFill>
                          <a:effectLst/>
                        </a:rPr>
                        <a:t>Rating given by the customer out of 5</a:t>
                      </a:r>
                    </a:p>
                  </a:txBody>
                  <a:tcPr anchor="ctr"/>
                </a:tc>
                <a:extLst>
                  <a:ext uri="{0D108BD9-81ED-4DB2-BD59-A6C34878D82A}">
                    <a16:rowId xmlns:a16="http://schemas.microsoft.com/office/drawing/2014/main" val="117781087"/>
                  </a:ext>
                </a:extLst>
              </a:tr>
              <a:tr h="518033">
                <a:tc>
                  <a:txBody>
                    <a:bodyPr/>
                    <a:lstStyle/>
                    <a:p>
                      <a:pPr lvl="1" algn="ctr"/>
                      <a:r>
                        <a:rPr lang="en-GB" sz="900" b="0" dirty="0" err="1">
                          <a:solidFill>
                            <a:schemeClr val="tx1"/>
                          </a:solidFill>
                          <a:effectLst/>
                        </a:rPr>
                        <a:t>food_preparation_time</a:t>
                      </a:r>
                      <a:endParaRPr lang="en-US" sz="900" b="0" dirty="0">
                        <a:solidFill>
                          <a:schemeClr val="tx1"/>
                        </a:solidFill>
                      </a:endParaRPr>
                    </a:p>
                  </a:txBody>
                  <a:tcPr anchor="ctr"/>
                </a:tc>
                <a:tc>
                  <a:txBody>
                    <a:bodyPr/>
                    <a:lstStyle/>
                    <a:p>
                      <a:pPr lvl="1" algn="ctr"/>
                      <a:r>
                        <a:rPr lang="en-GB" sz="900" b="0" dirty="0">
                          <a:solidFill>
                            <a:schemeClr val="tx1"/>
                          </a:solidFill>
                          <a:effectLst/>
                        </a:rPr>
                        <a:t>Time taken by the restaurant to prepare the food (in minutes) </a:t>
                      </a:r>
                      <a:endParaRPr lang="en-US" sz="900" b="0" dirty="0">
                        <a:solidFill>
                          <a:schemeClr val="tx1"/>
                        </a:solidFill>
                      </a:endParaRPr>
                    </a:p>
                  </a:txBody>
                  <a:tcPr anchor="ctr"/>
                </a:tc>
                <a:extLst>
                  <a:ext uri="{0D108BD9-81ED-4DB2-BD59-A6C34878D82A}">
                    <a16:rowId xmlns:a16="http://schemas.microsoft.com/office/drawing/2014/main" val="1765543060"/>
                  </a:ext>
                </a:extLst>
              </a:tr>
              <a:tr h="653172">
                <a:tc>
                  <a:txBody>
                    <a:bodyPr/>
                    <a:lstStyle/>
                    <a:p>
                      <a:pPr lvl="1" algn="ctr"/>
                      <a:r>
                        <a:rPr lang="en-GB" sz="900" b="0" dirty="0" err="1">
                          <a:solidFill>
                            <a:schemeClr val="tx1"/>
                          </a:solidFill>
                          <a:effectLst/>
                        </a:rPr>
                        <a:t>delivery_time</a:t>
                      </a:r>
                      <a:endParaRPr lang="en-US" sz="900" b="0" dirty="0">
                        <a:solidFill>
                          <a:schemeClr val="tx1"/>
                        </a:solidFill>
                      </a:endParaRPr>
                    </a:p>
                  </a:txBody>
                  <a:tcPr anchor="ctr"/>
                </a:tc>
                <a:tc>
                  <a:txBody>
                    <a:bodyPr/>
                    <a:lstStyle/>
                    <a:p>
                      <a:pPr lvl="1" algn="ctr"/>
                      <a:r>
                        <a:rPr lang="en-GB" sz="900" b="0" dirty="0">
                          <a:solidFill>
                            <a:schemeClr val="tx1"/>
                          </a:solidFill>
                          <a:effectLst/>
                        </a:rPr>
                        <a:t>Time taken by the delivery person to deliver the food package (in minutes) </a:t>
                      </a:r>
                      <a:endParaRPr lang="en-US" sz="900" b="0" dirty="0">
                        <a:solidFill>
                          <a:schemeClr val="tx1"/>
                        </a:solidFill>
                      </a:endParaRPr>
                    </a:p>
                  </a:txBody>
                  <a:tcPr anchor="ctr"/>
                </a:tc>
                <a:extLst>
                  <a:ext uri="{0D108BD9-81ED-4DB2-BD59-A6C34878D82A}">
                    <a16:rowId xmlns:a16="http://schemas.microsoft.com/office/drawing/2014/main" val="301315191"/>
                  </a:ext>
                </a:extLst>
              </a:tr>
            </a:tbl>
          </a:graphicData>
        </a:graphic>
      </p:graphicFrame>
      <p:sp>
        <p:nvSpPr>
          <p:cNvPr id="4" name="TextBox 3">
            <a:extLst>
              <a:ext uri="{FF2B5EF4-FFF2-40B4-BE49-F238E27FC236}">
                <a16:creationId xmlns:a16="http://schemas.microsoft.com/office/drawing/2014/main" id="{5ABFD2AC-7C0C-4C9B-A595-E691D45CD80D}"/>
              </a:ext>
            </a:extLst>
          </p:cNvPr>
          <p:cNvSpPr txBox="1"/>
          <p:nvPr/>
        </p:nvSpPr>
        <p:spPr>
          <a:xfrm>
            <a:off x="209831" y="762741"/>
            <a:ext cx="8477686" cy="338554"/>
          </a:xfrm>
          <a:prstGeom prst="rect">
            <a:avLst/>
          </a:prstGeom>
          <a:noFill/>
        </p:spPr>
        <p:txBody>
          <a:bodyPr wrap="square" rtlCol="0">
            <a:spAutoFit/>
          </a:bodyPr>
          <a:lstStyle/>
          <a:p>
            <a:r>
              <a:rPr lang="nb-NO" sz="1600" dirty="0">
                <a:latin typeface="Arial" panose="020B0604020202020204" pitchFamily="34" charset="0"/>
                <a:cs typeface="Arial" panose="020B0604020202020204" pitchFamily="34" charset="0"/>
              </a:rPr>
              <a:t>The data contains customer details of the </a:t>
            </a:r>
            <a:r>
              <a:rPr lang="en-US" sz="1600" b="0" i="0" dirty="0">
                <a:solidFill>
                  <a:srgbClr val="000000"/>
                </a:solidFill>
                <a:effectLst/>
                <a:latin typeface="Arial" panose="020B0604020202020204" pitchFamily="34" charset="0"/>
                <a:cs typeface="Arial" panose="020B0604020202020204" pitchFamily="34" charset="0"/>
              </a:rPr>
              <a:t>food aggregator company (Food Hub) </a:t>
            </a:r>
            <a:endParaRPr lang="en-US" sz="1600" dirty="0">
              <a:latin typeface="Arial" panose="020B0604020202020204" pitchFamily="34" charset="0"/>
              <a:cs typeface="Arial" panose="020B0604020202020204" pitchFamily="34" charset="0"/>
            </a:endParaRPr>
          </a:p>
        </p:txBody>
      </p:sp>
      <p:graphicFrame>
        <p:nvGraphicFramePr>
          <p:cNvPr id="5" name="Table 5">
            <a:extLst>
              <a:ext uri="{FF2B5EF4-FFF2-40B4-BE49-F238E27FC236}">
                <a16:creationId xmlns:a16="http://schemas.microsoft.com/office/drawing/2014/main" id="{1A85EC26-0B29-4395-B023-1D786CC3973A}"/>
              </a:ext>
            </a:extLst>
          </p:cNvPr>
          <p:cNvGraphicFramePr>
            <a:graphicFrameLocks noGrp="1"/>
          </p:cNvGraphicFramePr>
          <p:nvPr/>
        </p:nvGraphicFramePr>
        <p:xfrm>
          <a:off x="5474860" y="1596023"/>
          <a:ext cx="2733474" cy="487680"/>
        </p:xfrm>
        <a:graphic>
          <a:graphicData uri="http://schemas.openxmlformats.org/drawingml/2006/table">
            <a:tbl>
              <a:tblPr firstRow="1" bandRow="1">
                <a:tableStyleId>{5940675A-B579-460E-94D1-54222C63F5DA}</a:tableStyleId>
              </a:tblPr>
              <a:tblGrid>
                <a:gridCol w="1366737">
                  <a:extLst>
                    <a:ext uri="{9D8B030D-6E8A-4147-A177-3AD203B41FA5}">
                      <a16:colId xmlns:a16="http://schemas.microsoft.com/office/drawing/2014/main" val="1423907387"/>
                    </a:ext>
                  </a:extLst>
                </a:gridCol>
                <a:gridCol w="1366737">
                  <a:extLst>
                    <a:ext uri="{9D8B030D-6E8A-4147-A177-3AD203B41FA5}">
                      <a16:colId xmlns:a16="http://schemas.microsoft.com/office/drawing/2014/main" val="1278136479"/>
                    </a:ext>
                  </a:extLst>
                </a:gridCol>
              </a:tblGrid>
              <a:tr h="0">
                <a:tc>
                  <a:txBody>
                    <a:bodyPr/>
                    <a:lstStyle/>
                    <a:p>
                      <a:r>
                        <a:rPr lang="nb-NO" sz="1000" dirty="0"/>
                        <a:t>Observations</a:t>
                      </a:r>
                      <a:endParaRPr lang="en-US" sz="1000" dirty="0"/>
                    </a:p>
                  </a:txBody>
                  <a:tcPr>
                    <a:solidFill>
                      <a:schemeClr val="accent4">
                        <a:lumMod val="40000"/>
                        <a:lumOff val="60000"/>
                      </a:schemeClr>
                    </a:solidFill>
                  </a:tcPr>
                </a:tc>
                <a:tc>
                  <a:txBody>
                    <a:bodyPr/>
                    <a:lstStyle/>
                    <a:p>
                      <a:r>
                        <a:rPr lang="nb-NO" sz="1000" dirty="0"/>
                        <a:t>Variables</a:t>
                      </a:r>
                      <a:endParaRPr lang="en-US" sz="1000" dirty="0"/>
                    </a:p>
                  </a:txBody>
                  <a:tcPr>
                    <a:solidFill>
                      <a:schemeClr val="accent4">
                        <a:lumMod val="40000"/>
                        <a:lumOff val="60000"/>
                      </a:schemeClr>
                    </a:solidFill>
                  </a:tcPr>
                </a:tc>
                <a:extLst>
                  <a:ext uri="{0D108BD9-81ED-4DB2-BD59-A6C34878D82A}">
                    <a16:rowId xmlns:a16="http://schemas.microsoft.com/office/drawing/2014/main" val="3642028709"/>
                  </a:ext>
                </a:extLst>
              </a:tr>
              <a:tr h="156728">
                <a:tc>
                  <a:txBody>
                    <a:bodyPr/>
                    <a:lstStyle/>
                    <a:p>
                      <a:r>
                        <a:rPr lang="nb-NO" sz="1000" dirty="0"/>
                        <a:t>1898</a:t>
                      </a:r>
                      <a:endParaRPr lang="en-US" sz="1000" dirty="0"/>
                    </a:p>
                  </a:txBody>
                  <a:tcPr/>
                </a:tc>
                <a:tc>
                  <a:txBody>
                    <a:bodyPr/>
                    <a:lstStyle/>
                    <a:p>
                      <a:r>
                        <a:rPr lang="nb-NO" sz="1000" dirty="0"/>
                        <a:t>9</a:t>
                      </a:r>
                      <a:endParaRPr lang="en-US" sz="1000" dirty="0"/>
                    </a:p>
                  </a:txBody>
                  <a:tcPr/>
                </a:tc>
                <a:extLst>
                  <a:ext uri="{0D108BD9-81ED-4DB2-BD59-A6C34878D82A}">
                    <a16:rowId xmlns:a16="http://schemas.microsoft.com/office/drawing/2014/main" val="3332206862"/>
                  </a:ext>
                </a:extLst>
              </a:tr>
            </a:tbl>
          </a:graphicData>
        </a:graphic>
      </p:graphicFrame>
      <p:sp>
        <p:nvSpPr>
          <p:cNvPr id="6" name="TextBox 5">
            <a:extLst>
              <a:ext uri="{FF2B5EF4-FFF2-40B4-BE49-F238E27FC236}">
                <a16:creationId xmlns:a16="http://schemas.microsoft.com/office/drawing/2014/main" id="{5FAE897F-899F-46F3-916C-B903966F6211}"/>
              </a:ext>
            </a:extLst>
          </p:cNvPr>
          <p:cNvSpPr txBox="1"/>
          <p:nvPr/>
        </p:nvSpPr>
        <p:spPr>
          <a:xfrm>
            <a:off x="5408427" y="2490411"/>
            <a:ext cx="3558363" cy="1200329"/>
          </a:xfrm>
          <a:prstGeom prst="rect">
            <a:avLst/>
          </a:prstGeom>
          <a:noFill/>
        </p:spPr>
        <p:txBody>
          <a:bodyPr wrap="square" rtlCol="0">
            <a:spAutoFit/>
          </a:bodyPr>
          <a:lstStyle/>
          <a:p>
            <a:r>
              <a:rPr lang="nb-NO" sz="1400" b="1" u="sng" dirty="0">
                <a:latin typeface="Arial" panose="020B0604020202020204" pitchFamily="34" charset="0"/>
                <a:cs typeface="Arial" panose="020B0604020202020204" pitchFamily="34" charset="0"/>
              </a:rPr>
              <a:t>Note:</a:t>
            </a:r>
          </a:p>
          <a:p>
            <a:endParaRPr lang="nb-NO"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000" i="0" dirty="0">
                <a:solidFill>
                  <a:srgbClr val="000000"/>
                </a:solidFill>
                <a:effectLst/>
                <a:latin typeface="Arial" panose="020B0604020202020204" pitchFamily="34" charset="0"/>
                <a:cs typeface="Arial" panose="020B0604020202020204" pitchFamily="34" charset="0"/>
              </a:rPr>
              <a:t>The columns '</a:t>
            </a:r>
            <a:r>
              <a:rPr lang="en-GB" sz="1000" i="0" dirty="0" err="1">
                <a:solidFill>
                  <a:srgbClr val="000000"/>
                </a:solidFill>
                <a:effectLst/>
                <a:latin typeface="Arial" panose="020B0604020202020204" pitchFamily="34" charset="0"/>
                <a:cs typeface="Arial" panose="020B0604020202020204" pitchFamily="34" charset="0"/>
              </a:rPr>
              <a:t>restaurant_name</a:t>
            </a:r>
            <a:r>
              <a:rPr lang="en-GB" sz="1000" i="0" dirty="0">
                <a:solidFill>
                  <a:srgbClr val="000000"/>
                </a:solidFill>
                <a:effectLst/>
                <a:latin typeface="Arial" panose="020B0604020202020204" pitchFamily="34" charset="0"/>
                <a:cs typeface="Arial" panose="020B0604020202020204" pitchFamily="34" charset="0"/>
              </a:rPr>
              <a:t>', '</a:t>
            </a:r>
            <a:r>
              <a:rPr lang="en-GB" sz="1000" i="0" dirty="0" err="1">
                <a:solidFill>
                  <a:srgbClr val="000000"/>
                </a:solidFill>
                <a:effectLst/>
                <a:latin typeface="Arial" panose="020B0604020202020204" pitchFamily="34" charset="0"/>
                <a:cs typeface="Arial" panose="020B0604020202020204" pitchFamily="34" charset="0"/>
              </a:rPr>
              <a:t>cuisine_type</a:t>
            </a:r>
            <a:r>
              <a:rPr lang="en-GB" sz="1000" i="0" dirty="0">
                <a:solidFill>
                  <a:srgbClr val="000000"/>
                </a:solidFill>
                <a:effectLst/>
                <a:latin typeface="Arial" panose="020B0604020202020204" pitchFamily="34" charset="0"/>
                <a:cs typeface="Arial" panose="020B0604020202020204" pitchFamily="34" charset="0"/>
              </a:rPr>
              <a:t>', '</a:t>
            </a:r>
            <a:r>
              <a:rPr lang="en-GB" sz="1000" i="0" dirty="0" err="1">
                <a:solidFill>
                  <a:srgbClr val="000000"/>
                </a:solidFill>
                <a:effectLst/>
                <a:latin typeface="Arial" panose="020B0604020202020204" pitchFamily="34" charset="0"/>
                <a:cs typeface="Arial" panose="020B0604020202020204" pitchFamily="34" charset="0"/>
              </a:rPr>
              <a:t>day_of_the_week</a:t>
            </a:r>
            <a:r>
              <a:rPr lang="en-GB" sz="1000" i="0" dirty="0">
                <a:solidFill>
                  <a:srgbClr val="000000"/>
                </a:solidFill>
                <a:effectLst/>
                <a:latin typeface="Arial" panose="020B0604020202020204" pitchFamily="34" charset="0"/>
                <a:cs typeface="Arial" panose="020B0604020202020204" pitchFamily="34" charset="0"/>
              </a:rPr>
              <a:t>’ , ‘rating’ are object types which is converted into category and float data type.</a:t>
            </a:r>
          </a:p>
          <a:p>
            <a:pPr marL="285750" indent="-285750">
              <a:buFont typeface="Arial" panose="020B0604020202020204" pitchFamily="34" charset="0"/>
              <a:buChar char="•"/>
            </a:pPr>
            <a:r>
              <a:rPr lang="en-GB" sz="1000" dirty="0">
                <a:latin typeface="Arial" panose="020B0604020202020204" pitchFamily="34" charset="0"/>
                <a:cs typeface="Arial" panose="020B0604020202020204" pitchFamily="34" charset="0"/>
              </a:rPr>
              <a:t>There are few missing values in the column ‘rating’.</a:t>
            </a:r>
            <a:endParaRPr lang="en-US" sz="1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146031" y="101092"/>
            <a:ext cx="8520600" cy="572700"/>
          </a:xfrm>
          <a:prstGeom prst="rect">
            <a:avLst/>
          </a:prstGeom>
          <a:noFill/>
          <a:ln>
            <a:noFill/>
          </a:ln>
        </p:spPr>
        <p:txBody>
          <a:bodyPr spcFirstLastPara="1" wrap="square" lIns="91425" tIns="91425" rIns="91425" bIns="91425" anchor="t" anchorCtr="0">
            <a:noAutofit/>
          </a:bodyPr>
          <a:lstStyle/>
          <a:p>
            <a:pPr>
              <a:spcBef>
                <a:spcPts val="1000"/>
              </a:spcBef>
              <a:buSzPts val="1100"/>
            </a:pPr>
            <a:r>
              <a:rPr lang="en" sz="2000" b="1" dirty="0">
                <a:solidFill>
                  <a:schemeClr val="dk1"/>
                </a:solidFill>
                <a:highlight>
                  <a:srgbClr val="FFFFFF"/>
                </a:highlight>
                <a:latin typeface="Arial" panose="020B0604020202020204" pitchFamily="34" charset="0"/>
                <a:cs typeface="Arial" panose="020B0604020202020204" pitchFamily="34" charset="0"/>
              </a:rPr>
              <a:t>Exploratory Data Analysis (EDA) - </a:t>
            </a:r>
            <a:r>
              <a:rPr lang="nb-NO" sz="2000" b="1" dirty="0">
                <a:solidFill>
                  <a:schemeClr val="dk1"/>
                </a:solidFill>
                <a:latin typeface="Arial" panose="020B0604020202020204" pitchFamily="34" charset="0"/>
                <a:cs typeface="Arial" panose="020B0604020202020204" pitchFamily="34" charset="0"/>
              </a:rPr>
              <a:t>Univariate Analysis</a:t>
            </a:r>
            <a:br>
              <a:rPr lang="nb-NO" sz="2000" b="1" dirty="0">
                <a:solidFill>
                  <a:schemeClr val="dk1"/>
                </a:solidFill>
                <a:latin typeface="Arial" panose="020B0604020202020204" pitchFamily="34" charset="0"/>
                <a:cs typeface="Arial" panose="020B0604020202020204" pitchFamily="34" charset="0"/>
              </a:rPr>
            </a:br>
            <a:endParaRPr sz="2000" b="1" dirty="0">
              <a:solidFill>
                <a:srgbClr val="00000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3DF0FC2-6B6E-4AEE-9971-F624E03D810D}"/>
              </a:ext>
            </a:extLst>
          </p:cNvPr>
          <p:cNvPicPr>
            <a:picLocks noChangeAspect="1"/>
          </p:cNvPicPr>
          <p:nvPr/>
        </p:nvPicPr>
        <p:blipFill>
          <a:blip r:embed="rId3"/>
          <a:stretch>
            <a:fillRect/>
          </a:stretch>
        </p:blipFill>
        <p:spPr>
          <a:xfrm>
            <a:off x="661275" y="1108235"/>
            <a:ext cx="4224670" cy="2119992"/>
          </a:xfrm>
          <a:prstGeom prst="rect">
            <a:avLst/>
          </a:prstGeom>
        </p:spPr>
      </p:pic>
      <p:sp>
        <p:nvSpPr>
          <p:cNvPr id="4" name="TextBox 3">
            <a:extLst>
              <a:ext uri="{FF2B5EF4-FFF2-40B4-BE49-F238E27FC236}">
                <a16:creationId xmlns:a16="http://schemas.microsoft.com/office/drawing/2014/main" id="{C7F266E3-D3D2-4951-A8CC-05F9734E778C}"/>
              </a:ext>
            </a:extLst>
          </p:cNvPr>
          <p:cNvSpPr txBox="1"/>
          <p:nvPr/>
        </p:nvSpPr>
        <p:spPr>
          <a:xfrm>
            <a:off x="549917" y="3290577"/>
            <a:ext cx="4447386" cy="164660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OBSERVATIONS:</a:t>
            </a:r>
          </a:p>
          <a:p>
            <a:endParaRPr lang="en-GB" sz="1200" b="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100" dirty="0">
                <a:latin typeface="Arial" panose="020B0604020202020204" pitchFamily="34" charset="0"/>
                <a:cs typeface="Arial" panose="020B0604020202020204" pitchFamily="34" charset="0"/>
              </a:rPr>
              <a:t>The distribution of rating is negative skewed(left skewed). </a:t>
            </a:r>
          </a:p>
          <a:p>
            <a:pPr marL="171450" indent="-171450">
              <a:buFont typeface="Arial" panose="020B0604020202020204" pitchFamily="34" charset="0"/>
              <a:buChar char="•"/>
            </a:pPr>
            <a:r>
              <a:rPr lang="en-GB" sz="1100" dirty="0">
                <a:latin typeface="Arial" panose="020B0604020202020204" pitchFamily="34" charset="0"/>
                <a:cs typeface="Arial" panose="020B0604020202020204" pitchFamily="34" charset="0"/>
              </a:rPr>
              <a:t>The mean value here is 4.34, here (mean &lt; median &lt; mode) and hence mean faces the negative end of the tail.</a:t>
            </a:r>
          </a:p>
          <a:p>
            <a:pPr marL="171450" indent="-171450">
              <a:buFont typeface="Arial" panose="020B0604020202020204" pitchFamily="34" charset="0"/>
              <a:buChar char="•"/>
            </a:pPr>
            <a:r>
              <a:rPr lang="en-GB" sz="1100" dirty="0">
                <a:latin typeface="Arial" panose="020B0604020202020204" pitchFamily="34" charset="0"/>
                <a:cs typeface="Arial" panose="020B0604020202020204" pitchFamily="34" charset="0"/>
              </a:rPr>
              <a:t>There are a no outliers in this variable and the whiskers extend to the min value.</a:t>
            </a:r>
          </a:p>
          <a:p>
            <a:pPr marL="171450" indent="-171450">
              <a:buFont typeface="Arial" panose="020B0604020202020204" pitchFamily="34" charset="0"/>
              <a:buChar char="•"/>
            </a:pPr>
            <a:r>
              <a:rPr lang="en-GB" sz="1100" dirty="0">
                <a:latin typeface="Arial" panose="020B0604020202020204" pitchFamily="34" charset="0"/>
                <a:cs typeface="Arial" panose="020B0604020202020204" pitchFamily="34" charset="0"/>
              </a:rPr>
              <a:t>Median and mode are same value.</a:t>
            </a:r>
          </a:p>
          <a:p>
            <a:pPr marL="171450" indent="-171450">
              <a:buFont typeface="Arial" panose="020B0604020202020204" pitchFamily="34" charset="0"/>
              <a:buChar char="•"/>
            </a:pPr>
            <a:r>
              <a:rPr lang="en-GB" sz="1100" dirty="0">
                <a:latin typeface="Arial" panose="020B0604020202020204" pitchFamily="34" charset="0"/>
                <a:cs typeface="Arial" panose="020B0604020202020204" pitchFamily="34" charset="0"/>
              </a:rPr>
              <a:t>The observations of rating starts from 3 </a:t>
            </a:r>
            <a:endParaRPr lang="en-US" sz="11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72EECD-7B5B-441C-8AC2-064415E4B674}"/>
              </a:ext>
            </a:extLst>
          </p:cNvPr>
          <p:cNvSpPr txBox="1"/>
          <p:nvPr/>
        </p:nvSpPr>
        <p:spPr>
          <a:xfrm>
            <a:off x="549917" y="673792"/>
            <a:ext cx="1587795" cy="307777"/>
          </a:xfrm>
          <a:prstGeom prst="rect">
            <a:avLst/>
          </a:prstGeom>
          <a:noFill/>
        </p:spPr>
        <p:txBody>
          <a:bodyPr wrap="square" rtlCol="0">
            <a:spAutoFit/>
          </a:bodyPr>
          <a:lstStyle/>
          <a:p>
            <a:r>
              <a:rPr lang="nb-NO" dirty="0">
                <a:solidFill>
                  <a:schemeClr val="accent5">
                    <a:lumMod val="75000"/>
                  </a:schemeClr>
                </a:solidFill>
              </a:rPr>
              <a:t>Rating</a:t>
            </a:r>
            <a:endParaRPr lang="en-US" dirty="0">
              <a:solidFill>
                <a:schemeClr val="accent5">
                  <a:lumMod val="75000"/>
                </a:schemeClr>
              </a:solidFill>
            </a:endParaRPr>
          </a:p>
        </p:txBody>
      </p:sp>
      <p:pic>
        <p:nvPicPr>
          <p:cNvPr id="8" name="Picture 7">
            <a:extLst>
              <a:ext uri="{FF2B5EF4-FFF2-40B4-BE49-F238E27FC236}">
                <a16:creationId xmlns:a16="http://schemas.microsoft.com/office/drawing/2014/main" id="{F9546866-2FF0-406F-B1B7-BC7556E5F484}"/>
              </a:ext>
            </a:extLst>
          </p:cNvPr>
          <p:cNvPicPr>
            <a:picLocks noChangeAspect="1"/>
          </p:cNvPicPr>
          <p:nvPr/>
        </p:nvPicPr>
        <p:blipFill>
          <a:blip r:embed="rId4"/>
          <a:stretch>
            <a:fillRect/>
          </a:stretch>
        </p:blipFill>
        <p:spPr>
          <a:xfrm>
            <a:off x="4997303" y="1073855"/>
            <a:ext cx="4066202" cy="2300347"/>
          </a:xfrm>
          <a:prstGeom prst="rect">
            <a:avLst/>
          </a:prstGeom>
        </p:spPr>
      </p:pic>
      <p:sp>
        <p:nvSpPr>
          <p:cNvPr id="9" name="TextBox 8">
            <a:extLst>
              <a:ext uri="{FF2B5EF4-FFF2-40B4-BE49-F238E27FC236}">
                <a16:creationId xmlns:a16="http://schemas.microsoft.com/office/drawing/2014/main" id="{2684BE28-1302-44E7-848E-FDA2AE23FABC}"/>
              </a:ext>
            </a:extLst>
          </p:cNvPr>
          <p:cNvSpPr txBox="1"/>
          <p:nvPr/>
        </p:nvSpPr>
        <p:spPr>
          <a:xfrm>
            <a:off x="5123810" y="3451111"/>
            <a:ext cx="3939695" cy="1446550"/>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OBSERVATIONS:</a:t>
            </a:r>
          </a:p>
          <a:p>
            <a:pPr marL="285750" indent="-285750">
              <a:buFont typeface="Arial" panose="020B0604020202020204" pitchFamily="34" charset="0"/>
              <a:buChar char="•"/>
            </a:pPr>
            <a:endParaRPr lang="en-GB" sz="11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The distribution of </a:t>
            </a:r>
            <a:r>
              <a:rPr lang="en-GB" sz="1100" dirty="0" err="1">
                <a:latin typeface="Arial" panose="020B0604020202020204" pitchFamily="34" charset="0"/>
                <a:cs typeface="Arial" panose="020B0604020202020204" pitchFamily="34" charset="0"/>
              </a:rPr>
              <a:t>cost_of_the_order</a:t>
            </a:r>
            <a:r>
              <a:rPr lang="en-GB" sz="1100" dirty="0">
                <a:latin typeface="Arial" panose="020B0604020202020204" pitchFamily="34" charset="0"/>
                <a:cs typeface="Arial" panose="020B0604020202020204" pitchFamily="34" charset="0"/>
              </a:rPr>
              <a:t> is positive skewed(right skewed) and has a heavy right tail.</a:t>
            </a: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The mean value here is 16.49</a:t>
            </a: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There are a no outliers in this variable. </a:t>
            </a: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The observations of </a:t>
            </a:r>
            <a:r>
              <a:rPr lang="en-GB" sz="1100" dirty="0" err="1">
                <a:latin typeface="Arial" panose="020B0604020202020204" pitchFamily="34" charset="0"/>
                <a:cs typeface="Arial" panose="020B0604020202020204" pitchFamily="34" charset="0"/>
              </a:rPr>
              <a:t>cost_of_the_order</a:t>
            </a:r>
            <a:r>
              <a:rPr lang="en-GB" sz="1100" dirty="0">
                <a:latin typeface="Arial" panose="020B0604020202020204" pitchFamily="34" charset="0"/>
                <a:cs typeface="Arial" panose="020B0604020202020204" pitchFamily="34" charset="0"/>
              </a:rPr>
              <a:t> starts from 4.47 to 35.41</a:t>
            </a:r>
            <a:endParaRPr lang="en-US" sz="11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7608C6C-D2D7-4BDC-AE58-F8D11D2B0669}"/>
              </a:ext>
            </a:extLst>
          </p:cNvPr>
          <p:cNvSpPr txBox="1"/>
          <p:nvPr/>
        </p:nvSpPr>
        <p:spPr>
          <a:xfrm>
            <a:off x="4926419" y="652924"/>
            <a:ext cx="4217581" cy="307777"/>
          </a:xfrm>
          <a:prstGeom prst="rect">
            <a:avLst/>
          </a:prstGeom>
          <a:noFill/>
        </p:spPr>
        <p:txBody>
          <a:bodyPr wrap="square" rtlCol="0">
            <a:spAutoFit/>
          </a:bodyPr>
          <a:lstStyle/>
          <a:p>
            <a:r>
              <a:rPr lang="nb-NO" dirty="0">
                <a:solidFill>
                  <a:schemeClr val="accent5">
                    <a:lumMod val="75000"/>
                  </a:schemeClr>
                </a:solidFill>
              </a:rPr>
              <a:t>Cost of the order</a:t>
            </a:r>
            <a:endParaRPr lang="en-US" dirty="0">
              <a:solidFill>
                <a:schemeClr val="accent5">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0FBDDC-ED8B-44E3-85D7-243358A0E0AB}"/>
              </a:ext>
            </a:extLst>
          </p:cNvPr>
          <p:cNvSpPr txBox="1">
            <a:spLocks/>
          </p:cNvSpPr>
          <p:nvPr/>
        </p:nvSpPr>
        <p:spPr>
          <a:xfrm>
            <a:off x="202550" y="289279"/>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39A9"/>
              </a:buClr>
              <a:buSzPts val="4800"/>
              <a:buFont typeface="Nunito"/>
              <a:buNone/>
              <a:defRPr sz="4800" b="1" i="0" u="none" strike="noStrike" cap="none">
                <a:solidFill>
                  <a:srgbClr val="0E39A9"/>
                </a:solidFill>
                <a:latin typeface="Nunito"/>
                <a:ea typeface="Nunito"/>
                <a:cs typeface="Nunito"/>
                <a:sym typeface="Nunito"/>
              </a:defRPr>
            </a:lvl1pPr>
            <a:lvl2pPr marR="0" lvl="1"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2pPr>
            <a:lvl3pPr marR="0" lvl="2"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3pPr>
            <a:lvl4pPr marR="0" lvl="3"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4pPr>
            <a:lvl5pPr marR="0" lvl="4"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5pPr>
            <a:lvl6pPr marR="0" lvl="5"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6pPr>
            <a:lvl7pPr marR="0" lvl="6"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7pPr>
            <a:lvl8pPr marR="0" lvl="7"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8pPr>
            <a:lvl9pPr marR="0" lvl="8"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9pPr>
          </a:lstStyle>
          <a:p>
            <a:br>
              <a:rPr lang="nb-NO" sz="2000" dirty="0">
                <a:solidFill>
                  <a:schemeClr val="dk1"/>
                </a:solidFill>
                <a:latin typeface="Arial" panose="020B0604020202020204" pitchFamily="34" charset="0"/>
                <a:cs typeface="Arial" panose="020B0604020202020204" pitchFamily="34" charset="0"/>
              </a:rPr>
            </a:br>
            <a:r>
              <a:rPr lang="en" sz="2000" dirty="0">
                <a:solidFill>
                  <a:schemeClr val="dk1"/>
                </a:solidFill>
                <a:latin typeface="Arial" panose="020B0604020202020204" pitchFamily="34" charset="0"/>
                <a:cs typeface="Arial" panose="020B0604020202020204" pitchFamily="34" charset="0"/>
              </a:rPr>
              <a:t>Exploratory Data Analysis (EDA) - </a:t>
            </a:r>
            <a:r>
              <a:rPr lang="nb-NO" sz="2000" dirty="0">
                <a:solidFill>
                  <a:schemeClr val="dk1"/>
                </a:solidFill>
                <a:latin typeface="Arial" panose="020B0604020202020204" pitchFamily="34" charset="0"/>
                <a:cs typeface="Arial" panose="020B0604020202020204" pitchFamily="34" charset="0"/>
              </a:rPr>
              <a:t>Univariate Analysis</a:t>
            </a:r>
            <a:endParaRPr lang="en-US"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08306FB-C7C2-4A8F-B433-BC64F8F37D91}"/>
              </a:ext>
            </a:extLst>
          </p:cNvPr>
          <p:cNvPicPr>
            <a:picLocks noChangeAspect="1"/>
          </p:cNvPicPr>
          <p:nvPr/>
        </p:nvPicPr>
        <p:blipFill>
          <a:blip r:embed="rId2"/>
          <a:stretch>
            <a:fillRect/>
          </a:stretch>
        </p:blipFill>
        <p:spPr>
          <a:xfrm>
            <a:off x="245269" y="1259840"/>
            <a:ext cx="3976577" cy="2178812"/>
          </a:xfrm>
          <a:prstGeom prst="rect">
            <a:avLst/>
          </a:prstGeom>
        </p:spPr>
      </p:pic>
      <p:sp>
        <p:nvSpPr>
          <p:cNvPr id="9" name="TextBox 8">
            <a:extLst>
              <a:ext uri="{FF2B5EF4-FFF2-40B4-BE49-F238E27FC236}">
                <a16:creationId xmlns:a16="http://schemas.microsoft.com/office/drawing/2014/main" id="{03ECA995-A829-4480-ABAE-8F1125A28A03}"/>
              </a:ext>
            </a:extLst>
          </p:cNvPr>
          <p:cNvSpPr txBox="1"/>
          <p:nvPr/>
        </p:nvSpPr>
        <p:spPr>
          <a:xfrm>
            <a:off x="287612" y="3679455"/>
            <a:ext cx="4256035" cy="1200329"/>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OBSERVATIONS:</a:t>
            </a:r>
          </a:p>
          <a:p>
            <a:pPr marL="285750" indent="-285750">
              <a:buFont typeface="Arial" panose="020B0604020202020204" pitchFamily="34" charset="0"/>
              <a:buChar char="•"/>
            </a:pPr>
            <a:endParaRPr lang="en-GB"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The distribution of </a:t>
            </a:r>
            <a:r>
              <a:rPr lang="en-GB" sz="1100" dirty="0" err="1">
                <a:latin typeface="Arial" panose="020B0604020202020204" pitchFamily="34" charset="0"/>
                <a:cs typeface="Arial" panose="020B0604020202020204" pitchFamily="34" charset="0"/>
              </a:rPr>
              <a:t>delivery_time</a:t>
            </a:r>
            <a:r>
              <a:rPr lang="en-GB" sz="1100" dirty="0">
                <a:latin typeface="Arial" panose="020B0604020202020204" pitchFamily="34" charset="0"/>
                <a:cs typeface="Arial" panose="020B0604020202020204" pitchFamily="34" charset="0"/>
              </a:rPr>
              <a:t> is left skewed(negative skewed).</a:t>
            </a: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There are a no outliers in this variable.</a:t>
            </a: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Most number of deliveries is done in 24 minutes.</a:t>
            </a:r>
            <a:endParaRPr lang="en-US" sz="11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ABC0432-3BC9-4AE1-8EAB-24B4D84E27E7}"/>
              </a:ext>
            </a:extLst>
          </p:cNvPr>
          <p:cNvSpPr txBox="1"/>
          <p:nvPr/>
        </p:nvSpPr>
        <p:spPr>
          <a:xfrm>
            <a:off x="245269" y="918511"/>
            <a:ext cx="4217581" cy="307777"/>
          </a:xfrm>
          <a:prstGeom prst="rect">
            <a:avLst/>
          </a:prstGeom>
          <a:noFill/>
        </p:spPr>
        <p:txBody>
          <a:bodyPr wrap="square" rtlCol="0">
            <a:spAutoFit/>
          </a:bodyPr>
          <a:lstStyle/>
          <a:p>
            <a:r>
              <a:rPr lang="nb-NO" dirty="0">
                <a:solidFill>
                  <a:schemeClr val="accent5">
                    <a:lumMod val="75000"/>
                  </a:schemeClr>
                </a:solidFill>
              </a:rPr>
              <a:t>Delivery time</a:t>
            </a:r>
            <a:endParaRPr lang="en-US" dirty="0">
              <a:solidFill>
                <a:schemeClr val="accent5">
                  <a:lumMod val="75000"/>
                </a:schemeClr>
              </a:solidFill>
            </a:endParaRPr>
          </a:p>
        </p:txBody>
      </p:sp>
      <p:sp>
        <p:nvSpPr>
          <p:cNvPr id="11" name="TextBox 10">
            <a:extLst>
              <a:ext uri="{FF2B5EF4-FFF2-40B4-BE49-F238E27FC236}">
                <a16:creationId xmlns:a16="http://schemas.microsoft.com/office/drawing/2014/main" id="{51490B25-5E02-4827-94F8-003E8375EC8C}"/>
              </a:ext>
            </a:extLst>
          </p:cNvPr>
          <p:cNvSpPr txBox="1"/>
          <p:nvPr/>
        </p:nvSpPr>
        <p:spPr>
          <a:xfrm>
            <a:off x="4394790" y="903422"/>
            <a:ext cx="3452037" cy="369332"/>
          </a:xfrm>
          <a:prstGeom prst="rect">
            <a:avLst/>
          </a:prstGeom>
          <a:noFill/>
        </p:spPr>
        <p:txBody>
          <a:bodyPr wrap="square" rtlCol="0">
            <a:spAutoFit/>
          </a:bodyPr>
          <a:lstStyle/>
          <a:p>
            <a:r>
              <a:rPr lang="nb-NO" dirty="0">
                <a:solidFill>
                  <a:schemeClr val="accent5">
                    <a:lumMod val="75000"/>
                  </a:schemeClr>
                </a:solidFill>
              </a:rPr>
              <a:t>Food preparation time</a:t>
            </a:r>
            <a:endParaRPr lang="en-US" dirty="0">
              <a:solidFill>
                <a:schemeClr val="accent5">
                  <a:lumMod val="75000"/>
                </a:schemeClr>
              </a:solidFill>
            </a:endParaRPr>
          </a:p>
        </p:txBody>
      </p:sp>
      <p:pic>
        <p:nvPicPr>
          <p:cNvPr id="12" name="Picture 11">
            <a:extLst>
              <a:ext uri="{FF2B5EF4-FFF2-40B4-BE49-F238E27FC236}">
                <a16:creationId xmlns:a16="http://schemas.microsoft.com/office/drawing/2014/main" id="{C804B151-6367-4A38-9903-276475FDBC1E}"/>
              </a:ext>
            </a:extLst>
          </p:cNvPr>
          <p:cNvPicPr>
            <a:picLocks noChangeAspect="1"/>
          </p:cNvPicPr>
          <p:nvPr/>
        </p:nvPicPr>
        <p:blipFill>
          <a:blip r:embed="rId3"/>
          <a:stretch>
            <a:fillRect/>
          </a:stretch>
        </p:blipFill>
        <p:spPr>
          <a:xfrm>
            <a:off x="4518305" y="1282820"/>
            <a:ext cx="4486940" cy="2178812"/>
          </a:xfrm>
          <a:prstGeom prst="rect">
            <a:avLst/>
          </a:prstGeom>
        </p:spPr>
      </p:pic>
      <p:sp>
        <p:nvSpPr>
          <p:cNvPr id="13" name="TextBox 12">
            <a:extLst>
              <a:ext uri="{FF2B5EF4-FFF2-40B4-BE49-F238E27FC236}">
                <a16:creationId xmlns:a16="http://schemas.microsoft.com/office/drawing/2014/main" id="{FBF90E48-AC8F-470D-86F8-ACF468DCE34E}"/>
              </a:ext>
            </a:extLst>
          </p:cNvPr>
          <p:cNvSpPr txBox="1"/>
          <p:nvPr/>
        </p:nvSpPr>
        <p:spPr>
          <a:xfrm>
            <a:off x="4791740" y="3533261"/>
            <a:ext cx="4408967" cy="1492716"/>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OBSERVATIONS:</a:t>
            </a:r>
          </a:p>
          <a:p>
            <a:pPr marL="285750" indent="-285750">
              <a:buFont typeface="Arial" panose="020B0604020202020204" pitchFamily="34" charset="0"/>
              <a:buChar char="•"/>
            </a:pPr>
            <a:endParaRPr lang="en-GB" sz="11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The mean value here is 27.37 and median value is 27 (there is no difference between mean and median) </a:t>
            </a: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There are a no outliers in this variable.</a:t>
            </a: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Most number of food preparation time is done in 21 minutes(based on the mode value) and it ranges between 20 minutes to 35 minutes.</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62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1F9AF4-21C1-480F-BB71-628EA39A0F7E}"/>
              </a:ext>
            </a:extLst>
          </p:cNvPr>
          <p:cNvSpPr>
            <a:spLocks noGrp="1"/>
          </p:cNvSpPr>
          <p:nvPr>
            <p:ph type="subTitle" idx="1"/>
          </p:nvPr>
        </p:nvSpPr>
        <p:spPr>
          <a:xfrm>
            <a:off x="359099" y="284213"/>
            <a:ext cx="7327808" cy="792600"/>
          </a:xfrm>
        </p:spPr>
        <p:txBody>
          <a:bodyPr/>
          <a:lstStyle/>
          <a:p>
            <a:r>
              <a:rPr lang="en" sz="2000" b="1" dirty="0">
                <a:solidFill>
                  <a:schemeClr val="dk1"/>
                </a:solidFill>
                <a:latin typeface="Arial" panose="020B0604020202020204" pitchFamily="34" charset="0"/>
                <a:cs typeface="Arial" panose="020B0604020202020204" pitchFamily="34" charset="0"/>
              </a:rPr>
              <a:t>Exploratory Data Analysis (EDA) - </a:t>
            </a:r>
            <a:r>
              <a:rPr lang="nb-NO" sz="2000" b="1" dirty="0">
                <a:solidFill>
                  <a:schemeClr val="dk1"/>
                </a:solidFill>
                <a:latin typeface="Arial" panose="020B0604020202020204" pitchFamily="34" charset="0"/>
                <a:cs typeface="Arial" panose="020B0604020202020204" pitchFamily="34" charset="0"/>
              </a:rPr>
              <a:t>Univariate Analysis</a:t>
            </a:r>
            <a:endParaRPr lang="en-US" sz="2000" b="1" dirty="0">
              <a:latin typeface="Arial" panose="020B0604020202020204" pitchFamily="34" charset="0"/>
              <a:cs typeface="Arial" panose="020B0604020202020204" pitchFamily="34" charset="0"/>
            </a:endParaRPr>
          </a:p>
          <a:p>
            <a:endParaRPr lang="en-US" sz="2000" b="1" dirty="0"/>
          </a:p>
        </p:txBody>
      </p:sp>
      <p:pic>
        <p:nvPicPr>
          <p:cNvPr id="5" name="Picture 4">
            <a:extLst>
              <a:ext uri="{FF2B5EF4-FFF2-40B4-BE49-F238E27FC236}">
                <a16:creationId xmlns:a16="http://schemas.microsoft.com/office/drawing/2014/main" id="{E4BDBBF0-A1E9-444F-A542-CE1C742313A2}"/>
              </a:ext>
            </a:extLst>
          </p:cNvPr>
          <p:cNvPicPr>
            <a:picLocks noChangeAspect="1"/>
          </p:cNvPicPr>
          <p:nvPr/>
        </p:nvPicPr>
        <p:blipFill>
          <a:blip r:embed="rId2"/>
          <a:stretch>
            <a:fillRect/>
          </a:stretch>
        </p:blipFill>
        <p:spPr>
          <a:xfrm>
            <a:off x="185854" y="1234070"/>
            <a:ext cx="5501268" cy="2758068"/>
          </a:xfrm>
          <a:prstGeom prst="rect">
            <a:avLst/>
          </a:prstGeom>
        </p:spPr>
      </p:pic>
      <p:pic>
        <p:nvPicPr>
          <p:cNvPr id="7" name="Picture 6">
            <a:extLst>
              <a:ext uri="{FF2B5EF4-FFF2-40B4-BE49-F238E27FC236}">
                <a16:creationId xmlns:a16="http://schemas.microsoft.com/office/drawing/2014/main" id="{A58A564D-A55F-456C-8A20-77EF8CE275AD}"/>
              </a:ext>
            </a:extLst>
          </p:cNvPr>
          <p:cNvPicPr>
            <a:picLocks noChangeAspect="1"/>
          </p:cNvPicPr>
          <p:nvPr/>
        </p:nvPicPr>
        <p:blipFill>
          <a:blip r:embed="rId3"/>
          <a:stretch>
            <a:fillRect/>
          </a:stretch>
        </p:blipFill>
        <p:spPr>
          <a:xfrm>
            <a:off x="5917580" y="1128387"/>
            <a:ext cx="2537346" cy="2863751"/>
          </a:xfrm>
          <a:prstGeom prst="rect">
            <a:avLst/>
          </a:prstGeom>
        </p:spPr>
      </p:pic>
      <p:sp>
        <p:nvSpPr>
          <p:cNvPr id="8" name="TextBox 7">
            <a:extLst>
              <a:ext uri="{FF2B5EF4-FFF2-40B4-BE49-F238E27FC236}">
                <a16:creationId xmlns:a16="http://schemas.microsoft.com/office/drawing/2014/main" id="{416B6E7D-C500-4281-89C3-BAEE6B2FDDB0}"/>
              </a:ext>
            </a:extLst>
          </p:cNvPr>
          <p:cNvSpPr txBox="1"/>
          <p:nvPr/>
        </p:nvSpPr>
        <p:spPr>
          <a:xfrm>
            <a:off x="460917" y="4282068"/>
            <a:ext cx="8132956" cy="600164"/>
          </a:xfrm>
          <a:prstGeom prst="rect">
            <a:avLst/>
          </a:prstGeom>
          <a:noFill/>
        </p:spPr>
        <p:txBody>
          <a:bodyPr wrap="square" rtlCol="0">
            <a:spAutoFit/>
          </a:bodyPr>
          <a:lstStyle/>
          <a:p>
            <a:r>
              <a:rPr lang="en-GB" sz="1100" dirty="0"/>
              <a:t>From the above depiction we see that,</a:t>
            </a:r>
          </a:p>
          <a:p>
            <a:pPr marL="342900" indent="-342900">
              <a:buFont typeface="+mj-lt"/>
              <a:buAutoNum type="arabicPeriod"/>
            </a:pPr>
            <a:r>
              <a:rPr lang="en-GB" sz="1100" dirty="0"/>
              <a:t>The top 3 cuisine orders are: American - 30.8%, Japanese - 24.8% and Italian - 15.7%.</a:t>
            </a:r>
          </a:p>
          <a:p>
            <a:pPr marL="342900" indent="-342900">
              <a:buFont typeface="+mj-lt"/>
              <a:buAutoNum type="arabicPeriod"/>
            </a:pPr>
            <a:r>
              <a:rPr lang="en-GB" sz="1100" dirty="0"/>
              <a:t>Maximum orders are placed during Weekends.</a:t>
            </a:r>
            <a:endParaRPr lang="en-US" sz="1100" dirty="0"/>
          </a:p>
        </p:txBody>
      </p:sp>
    </p:spTree>
    <p:extLst>
      <p:ext uri="{BB962C8B-B14F-4D97-AF65-F5344CB8AC3E}">
        <p14:creationId xmlns:p14="http://schemas.microsoft.com/office/powerpoint/2010/main" val="109339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6E15-545F-4174-AF33-0436ADD2E65D}"/>
              </a:ext>
            </a:extLst>
          </p:cNvPr>
          <p:cNvSpPr>
            <a:spLocks noGrp="1"/>
          </p:cNvSpPr>
          <p:nvPr>
            <p:ph type="title"/>
          </p:nvPr>
        </p:nvSpPr>
        <p:spPr/>
        <p:txBody>
          <a:bodyPr/>
          <a:lstStyle/>
          <a:p>
            <a:r>
              <a:rPr lang="nb-NO" sz="2000" b="1" dirty="0">
                <a:latin typeface="Arial" panose="020B0604020202020204" pitchFamily="34" charset="0"/>
                <a:cs typeface="Arial" panose="020B0604020202020204" pitchFamily="34" charset="0"/>
              </a:rPr>
              <a:t>Correlation of data</a:t>
            </a:r>
            <a:endParaRPr lang="en-US" sz="2000"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C2D36D8D-FA9A-4123-BA03-AF29CC2867A0}"/>
              </a:ext>
            </a:extLst>
          </p:cNvPr>
          <p:cNvSpPr>
            <a:spLocks noGrp="1"/>
          </p:cNvSpPr>
          <p:nvPr>
            <p:ph type="body" idx="1"/>
          </p:nvPr>
        </p:nvSpPr>
        <p:spPr>
          <a:xfrm>
            <a:off x="6103088" y="730103"/>
            <a:ext cx="2929676" cy="3395330"/>
          </a:xfrm>
        </p:spPr>
        <p:txBody>
          <a:bodyPr/>
          <a:lstStyle/>
          <a:p>
            <a:pPr marL="133350" indent="0">
              <a:buNone/>
            </a:pPr>
            <a:r>
              <a:rPr lang="en-GB" b="1" dirty="0">
                <a:solidFill>
                  <a:schemeClr val="tx1"/>
                </a:solidFill>
                <a:latin typeface="Arial" panose="020B0604020202020204" pitchFamily="34" charset="0"/>
                <a:cs typeface="Arial" panose="020B0604020202020204" pitchFamily="34" charset="0"/>
              </a:rPr>
              <a:t>Observations:</a:t>
            </a:r>
          </a:p>
          <a:p>
            <a:pPr marL="133350" indent="0">
              <a:buNone/>
            </a:pPr>
            <a:endParaRPr lang="en-GB" dirty="0">
              <a:latin typeface="Arial" panose="020B0604020202020204" pitchFamily="34" charset="0"/>
              <a:cs typeface="Arial" panose="020B0604020202020204" pitchFamily="34" charset="0"/>
            </a:endParaRPr>
          </a:p>
          <a:p>
            <a:pPr marL="476250" indent="-342900">
              <a:buFont typeface="+mj-lt"/>
              <a:buAutoNum type="arabicPeriod"/>
            </a:pPr>
            <a:r>
              <a:rPr lang="en-GB" sz="1200" dirty="0">
                <a:solidFill>
                  <a:schemeClr val="tx1"/>
                </a:solidFill>
                <a:latin typeface="Arial" panose="020B0604020202020204" pitchFamily="34" charset="0"/>
                <a:cs typeface="Arial" panose="020B0604020202020204" pitchFamily="34" charset="0"/>
              </a:rPr>
              <a:t>Delivery time &amp; cost of order is negatively correlated. If the delivery time is exceeded then rating from the customer is low </a:t>
            </a:r>
          </a:p>
          <a:p>
            <a:pPr marL="476250" indent="-342900">
              <a:buFont typeface="+mj-lt"/>
              <a:buAutoNum type="arabicPeriod"/>
            </a:pPr>
            <a:r>
              <a:rPr lang="en-GB" sz="1200" dirty="0">
                <a:solidFill>
                  <a:schemeClr val="tx1"/>
                </a:solidFill>
                <a:latin typeface="Arial" panose="020B0604020202020204" pitchFamily="34" charset="0"/>
                <a:cs typeface="Arial" panose="020B0604020202020204" pitchFamily="34" charset="0"/>
              </a:rPr>
              <a:t>There is strong relationship between food preparation time and delivery time</a:t>
            </a:r>
            <a:endParaRPr lang="en-US" sz="1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D4603F8-3C90-4F51-9730-D507D9E32AD9}"/>
              </a:ext>
            </a:extLst>
          </p:cNvPr>
          <p:cNvPicPr>
            <a:picLocks noChangeAspect="1"/>
          </p:cNvPicPr>
          <p:nvPr/>
        </p:nvPicPr>
        <p:blipFill>
          <a:blip r:embed="rId2"/>
          <a:stretch>
            <a:fillRect/>
          </a:stretch>
        </p:blipFill>
        <p:spPr>
          <a:xfrm>
            <a:off x="371155" y="973873"/>
            <a:ext cx="5339515" cy="3299832"/>
          </a:xfrm>
          <a:prstGeom prst="rect">
            <a:avLst/>
          </a:prstGeom>
        </p:spPr>
      </p:pic>
    </p:spTree>
    <p:extLst>
      <p:ext uri="{BB962C8B-B14F-4D97-AF65-F5344CB8AC3E}">
        <p14:creationId xmlns:p14="http://schemas.microsoft.com/office/powerpoint/2010/main" val="80732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BFEED1-65D6-46C4-A575-374FB2D10D4F}"/>
              </a:ext>
            </a:extLst>
          </p:cNvPr>
          <p:cNvPicPr>
            <a:picLocks noChangeAspect="1"/>
          </p:cNvPicPr>
          <p:nvPr/>
        </p:nvPicPr>
        <p:blipFill>
          <a:blip r:embed="rId2"/>
          <a:stretch>
            <a:fillRect/>
          </a:stretch>
        </p:blipFill>
        <p:spPr>
          <a:xfrm>
            <a:off x="581142" y="906966"/>
            <a:ext cx="3790374" cy="2451293"/>
          </a:xfrm>
          <a:prstGeom prst="rect">
            <a:avLst/>
          </a:prstGeom>
        </p:spPr>
      </p:pic>
      <p:pic>
        <p:nvPicPr>
          <p:cNvPr id="7" name="Picture 6">
            <a:extLst>
              <a:ext uri="{FF2B5EF4-FFF2-40B4-BE49-F238E27FC236}">
                <a16:creationId xmlns:a16="http://schemas.microsoft.com/office/drawing/2014/main" id="{A78A0405-F3B6-4931-84D0-313F415A65A6}"/>
              </a:ext>
            </a:extLst>
          </p:cNvPr>
          <p:cNvPicPr>
            <a:picLocks noChangeAspect="1"/>
          </p:cNvPicPr>
          <p:nvPr/>
        </p:nvPicPr>
        <p:blipFill>
          <a:blip r:embed="rId3"/>
          <a:stretch>
            <a:fillRect/>
          </a:stretch>
        </p:blipFill>
        <p:spPr>
          <a:xfrm>
            <a:off x="4682746" y="906966"/>
            <a:ext cx="3190015" cy="2776889"/>
          </a:xfrm>
          <a:prstGeom prst="rect">
            <a:avLst/>
          </a:prstGeom>
        </p:spPr>
      </p:pic>
      <p:sp>
        <p:nvSpPr>
          <p:cNvPr id="8" name="TextBox 7">
            <a:extLst>
              <a:ext uri="{FF2B5EF4-FFF2-40B4-BE49-F238E27FC236}">
                <a16:creationId xmlns:a16="http://schemas.microsoft.com/office/drawing/2014/main" id="{84B492B4-0F17-4CC6-84EF-8B537BA2D06F}"/>
              </a:ext>
            </a:extLst>
          </p:cNvPr>
          <p:cNvSpPr txBox="1"/>
          <p:nvPr/>
        </p:nvSpPr>
        <p:spPr>
          <a:xfrm>
            <a:off x="527824" y="4066478"/>
            <a:ext cx="8400586" cy="600164"/>
          </a:xfrm>
          <a:prstGeom prst="rect">
            <a:avLst/>
          </a:prstGeom>
          <a:noFill/>
        </p:spPr>
        <p:txBody>
          <a:bodyPr wrap="square" rtlCol="0">
            <a:spAutoFit/>
          </a:bodyPr>
          <a:lstStyle/>
          <a:p>
            <a:r>
              <a:rPr lang="nb-NO" sz="1100" dirty="0"/>
              <a:t>From the above depiction we can see that,</a:t>
            </a:r>
          </a:p>
          <a:p>
            <a:pPr marL="228600" indent="-228600">
              <a:buFont typeface="+mj-lt"/>
              <a:buAutoNum type="arabicPeriod"/>
            </a:pPr>
            <a:r>
              <a:rPr lang="nb-NO" sz="1100" dirty="0"/>
              <a:t>As Delivery time is high, ratings from the customers are low.</a:t>
            </a:r>
          </a:p>
          <a:p>
            <a:pPr marL="228600" indent="-228600">
              <a:buFont typeface="+mj-lt"/>
              <a:buAutoNum type="arabicPeriod"/>
            </a:pPr>
            <a:r>
              <a:rPr lang="nb-NO" sz="1100" dirty="0"/>
              <a:t>During weekdays the delivery time taken to deliver the food is high compared to weekends.</a:t>
            </a:r>
            <a:endParaRPr lang="en-US" sz="1100" dirty="0"/>
          </a:p>
        </p:txBody>
      </p:sp>
      <p:sp>
        <p:nvSpPr>
          <p:cNvPr id="9" name="Subtitle 2">
            <a:extLst>
              <a:ext uri="{FF2B5EF4-FFF2-40B4-BE49-F238E27FC236}">
                <a16:creationId xmlns:a16="http://schemas.microsoft.com/office/drawing/2014/main" id="{F1B8D9BC-21AD-4691-A592-34E321F86A39}"/>
              </a:ext>
            </a:extLst>
          </p:cNvPr>
          <p:cNvSpPr>
            <a:spLocks noGrp="1"/>
          </p:cNvSpPr>
          <p:nvPr>
            <p:ph type="subTitle" idx="1"/>
          </p:nvPr>
        </p:nvSpPr>
        <p:spPr>
          <a:xfrm>
            <a:off x="359099" y="284213"/>
            <a:ext cx="7327808" cy="792600"/>
          </a:xfrm>
        </p:spPr>
        <p:txBody>
          <a:bodyPr/>
          <a:lstStyle/>
          <a:p>
            <a:r>
              <a:rPr lang="en" sz="2000" b="1" dirty="0">
                <a:solidFill>
                  <a:schemeClr val="dk1"/>
                </a:solidFill>
                <a:latin typeface="Arial" panose="020B0604020202020204" pitchFamily="34" charset="0"/>
                <a:cs typeface="Arial" panose="020B0604020202020204" pitchFamily="34" charset="0"/>
              </a:rPr>
              <a:t>Exploratory Data Analysis (EDA) - </a:t>
            </a:r>
            <a:r>
              <a:rPr lang="nb-NO" sz="2000" b="1" dirty="0">
                <a:solidFill>
                  <a:schemeClr val="dk1"/>
                </a:solidFill>
                <a:latin typeface="Arial" panose="020B0604020202020204" pitchFamily="34" charset="0"/>
                <a:cs typeface="Arial" panose="020B0604020202020204" pitchFamily="34" charset="0"/>
              </a:rPr>
              <a:t>Bivariate Analysis</a:t>
            </a:r>
            <a:endParaRPr lang="en-US" sz="2000" b="1" dirty="0">
              <a:latin typeface="Arial" panose="020B0604020202020204" pitchFamily="34" charset="0"/>
              <a:cs typeface="Arial" panose="020B0604020202020204" pitchFamily="34" charset="0"/>
            </a:endParaRPr>
          </a:p>
          <a:p>
            <a:endParaRPr lang="en-US" sz="2000" b="1" dirty="0"/>
          </a:p>
        </p:txBody>
      </p:sp>
    </p:spTree>
    <p:extLst>
      <p:ext uri="{BB962C8B-B14F-4D97-AF65-F5344CB8AC3E}">
        <p14:creationId xmlns:p14="http://schemas.microsoft.com/office/powerpoint/2010/main" val="4051611178"/>
      </p:ext>
    </p:extLst>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990</Words>
  <Application>Microsoft Office PowerPoint</Application>
  <PresentationFormat>On-screen Show (16:9)</PresentationFormat>
  <Paragraphs>102</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Nunito SemiBold</vt:lpstr>
      <vt:lpstr>Nunito</vt:lpstr>
      <vt:lpstr>Arial Black</vt:lpstr>
      <vt:lpstr>Just Logo</vt:lpstr>
      <vt:lpstr>Business Presentation FOOD HUB</vt:lpstr>
      <vt:lpstr>Contents</vt:lpstr>
      <vt:lpstr>Business Problem Overview and Solution Approach</vt:lpstr>
      <vt:lpstr>Data Overview</vt:lpstr>
      <vt:lpstr>Exploratory Data Analysis (EDA) - Univariate Analysis </vt:lpstr>
      <vt:lpstr>PowerPoint Presentation</vt:lpstr>
      <vt:lpstr>PowerPoint Presentation</vt:lpstr>
      <vt:lpstr>Correlation of data</vt:lpstr>
      <vt:lpstr>PowerPoint Presentation</vt:lpstr>
      <vt:lpstr>Business Insights (Conclusion)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 FOOD HUB</dc:title>
  <dc:creator>Asfiya Nida</dc:creator>
  <cp:lastModifiedBy>Asfiya Kabeer</cp:lastModifiedBy>
  <cp:revision>10</cp:revision>
  <dcterms:modified xsi:type="dcterms:W3CDTF">2021-09-13T14:22:11Z</dcterms:modified>
</cp:coreProperties>
</file>