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0" name="Shape 70"/>
          <p:cNvSpPr/>
          <p:nvPr>
            <p:ph type="sldImg"/>
          </p:nvPr>
        </p:nvSpPr>
        <p:spPr>
          <a:xfrm>
            <a:off x="1143000" y="685800"/>
            <a:ext cx="4572000" cy="3429000"/>
          </a:xfrm>
          <a:prstGeom prst="rect">
            <a:avLst/>
          </a:prstGeom>
        </p:spPr>
        <p:txBody>
          <a:bodyPr/>
          <a:lstStyle/>
          <a:p>
            <a:pPr/>
          </a:p>
        </p:txBody>
      </p:sp>
      <p:sp>
        <p:nvSpPr>
          <p:cNvPr id="71" name="Shape 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1" name="Title Text"/>
          <p:cNvSpPr txBox="1"/>
          <p:nvPr>
            <p:ph type="title"/>
          </p:nvPr>
        </p:nvSpPr>
        <p:spPr>
          <a:xfrm>
            <a:off x="739775" y="291147"/>
            <a:ext cx="3304541" cy="758191"/>
          </a:xfrm>
          <a:prstGeom prst="rect">
            <a:avLst/>
          </a:prstGeom>
        </p:spPr>
        <p:txBody>
          <a:bodyPr/>
          <a:lstStyle/>
          <a:p>
            <a:pPr/>
            <a:r>
              <a:t>Title Text</a:t>
            </a:r>
          </a:p>
        </p:txBody>
      </p:sp>
      <p:sp>
        <p:nvSpPr>
          <p:cNvPr id="22" name="Body Level One…"/>
          <p:cNvSpPr txBox="1"/>
          <p:nvPr>
            <p:ph type="body" sz="quarter" idx="1"/>
          </p:nvPr>
        </p:nvSpPr>
        <p:spPr>
          <a:xfrm>
            <a:off x="1828800" y="3840479"/>
            <a:ext cx="8534400" cy="1714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609600" y="1577339"/>
            <a:ext cx="5303521" cy="45262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0">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g object 16"/>
          <p:cNvSpPr/>
          <p:nvPr/>
        </p:nvSpPr>
        <p:spPr>
          <a:xfrm>
            <a:off x="9377425" y="4825"/>
            <a:ext cx="1218354" cy="6853172"/>
          </a:xfrm>
          <a:prstGeom prst="line">
            <a:avLst/>
          </a:prstGeom>
          <a:ln>
            <a:solidFill>
              <a:srgbClr val="5FCAEE"/>
            </a:solidFill>
          </a:ln>
        </p:spPr>
        <p:txBody>
          <a:bodyPr lIns="45719" rIns="45719"/>
          <a:lstStyle/>
          <a:p>
            <a:pPr/>
          </a:p>
        </p:txBody>
      </p:sp>
      <p:sp>
        <p:nvSpPr>
          <p:cNvPr id="3" name="bg object 17"/>
          <p:cNvSpPr/>
          <p:nvPr/>
        </p:nvSpPr>
        <p:spPr>
          <a:xfrm flipH="1">
            <a:off x="7448611" y="3694896"/>
            <a:ext cx="4743388" cy="3163101"/>
          </a:xfrm>
          <a:prstGeom prst="line">
            <a:avLst/>
          </a:prstGeom>
          <a:ln>
            <a:solidFill>
              <a:srgbClr val="5FCAEE"/>
            </a:solidFill>
          </a:ln>
        </p:spPr>
        <p:txBody>
          <a:bodyPr lIns="45719" rIns="45719"/>
          <a:lstStyle/>
          <a:p>
            <a:pPr/>
          </a:p>
        </p:txBody>
      </p:sp>
      <p:sp>
        <p:nvSpPr>
          <p:cNvPr id="4" name="bg object 18"/>
          <p:cNvSpPr/>
          <p:nvPr/>
        </p:nvSpPr>
        <p:spPr>
          <a:xfrm>
            <a:off x="9182100" y="-1"/>
            <a:ext cx="300990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a:miter lim="400000"/>
          </a:ln>
        </p:spPr>
        <p:txBody>
          <a:bodyPr lIns="45719" rIns="45719"/>
          <a:lstStyle/>
          <a:p>
            <a:pPr/>
          </a:p>
        </p:txBody>
      </p:sp>
      <p:sp>
        <p:nvSpPr>
          <p:cNvPr id="5" name="bg object 19"/>
          <p:cNvSpPr/>
          <p:nvPr/>
        </p:nvSpPr>
        <p:spPr>
          <a:xfrm>
            <a:off x="9602878" y="-1"/>
            <a:ext cx="2589122"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a:miter lim="400000"/>
          </a:ln>
        </p:spPr>
        <p:txBody>
          <a:bodyPr lIns="45719" rIns="45719"/>
          <a:lstStyle/>
          <a:p>
            <a:pPr/>
          </a:p>
        </p:txBody>
      </p:sp>
      <p:sp>
        <p:nvSpPr>
          <p:cNvPr id="6" name="bg object 20"/>
          <p:cNvSpPr/>
          <p:nvPr/>
        </p:nvSpPr>
        <p:spPr>
          <a:xfrm>
            <a:off x="8934450" y="3048000"/>
            <a:ext cx="3257550"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7" name="bg object 21"/>
          <p:cNvSpPr/>
          <p:nvPr/>
        </p:nvSpPr>
        <p:spPr>
          <a:xfrm>
            <a:off x="9337930" y="-1"/>
            <a:ext cx="285407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a:miter lim="400000"/>
          </a:ln>
        </p:spPr>
        <p:txBody>
          <a:bodyPr lIns="45719" rIns="45719"/>
          <a:lstStyle/>
          <a:p>
            <a:pPr/>
          </a:p>
        </p:txBody>
      </p:sp>
      <p:sp>
        <p:nvSpPr>
          <p:cNvPr id="8" name="bg object 22"/>
          <p:cNvSpPr/>
          <p:nvPr/>
        </p:nvSpPr>
        <p:spPr>
          <a:xfrm>
            <a:off x="10896600" y="-1"/>
            <a:ext cx="129540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a:miter lim="400000"/>
          </a:ln>
        </p:spPr>
        <p:txBody>
          <a:bodyPr lIns="45719" rIns="45719"/>
          <a:lstStyle/>
          <a:p>
            <a:pPr/>
          </a:p>
        </p:txBody>
      </p:sp>
      <p:sp>
        <p:nvSpPr>
          <p:cNvPr id="9" name="bg object 23"/>
          <p:cNvSpPr/>
          <p:nvPr/>
        </p:nvSpPr>
        <p:spPr>
          <a:xfrm>
            <a:off x="10936247" y="-1"/>
            <a:ext cx="1255754"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a:miter lim="400000"/>
          </a:ln>
        </p:spPr>
        <p:txBody>
          <a:bodyPr lIns="45719" rIns="45719"/>
          <a:lstStyle/>
          <a:p>
            <a:pPr/>
          </a:p>
        </p:txBody>
      </p:sp>
      <p:sp>
        <p:nvSpPr>
          <p:cNvPr id="10" name="bg object 24"/>
          <p:cNvSpPr/>
          <p:nvPr/>
        </p:nvSpPr>
        <p:spPr>
          <a:xfrm>
            <a:off x="10372725" y="3590925"/>
            <a:ext cx="1819275"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11" name="bg object 25"/>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2" name="Title Text"/>
          <p:cNvSpPr txBox="1"/>
          <p:nvPr>
            <p:ph type="title"/>
          </p:nvPr>
        </p:nvSpPr>
        <p:spPr>
          <a:xfrm>
            <a:off x="558165" y="385444"/>
            <a:ext cx="9764395" cy="11223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13" name="Body Level One…"/>
          <p:cNvSpPr txBox="1"/>
          <p:nvPr>
            <p:ph type="body" idx="1"/>
          </p:nvPr>
        </p:nvSpPr>
        <p:spPr>
          <a:xfrm>
            <a:off x="609600" y="1577339"/>
            <a:ext cx="10972800" cy="45262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1277217" y="6473337"/>
            <a:ext cx="260823" cy="152401"/>
          </a:xfrm>
          <a:prstGeom prst="rect">
            <a:avLst/>
          </a:prstGeom>
          <a:ln w="12700">
            <a:miter lim="400000"/>
          </a:ln>
        </p:spPr>
        <p:txBody>
          <a:bodyPr wrap="none" lIns="0" tIns="0" rIns="0" bIns="0">
            <a:spAutoFit/>
          </a:bodyPr>
          <a:lstStyle>
            <a:lvl1pPr indent="114300">
              <a:defRPr spc="-50" sz="1100">
                <a:solidFill>
                  <a:srgbClr val="2D936B"/>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9pPr>
    </p:bodyStyle>
    <p:otherStyle>
      <a:lvl1pPr marL="0" marR="0" indent="11430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hyperlink" Target="abc"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5" name="object 2"/>
          <p:cNvGrpSpPr/>
          <p:nvPr/>
        </p:nvGrpSpPr>
        <p:grpSpPr>
          <a:xfrm>
            <a:off x="742949" y="1104899"/>
            <a:ext cx="1743076" cy="1333501"/>
            <a:chOff x="0" y="0"/>
            <a:chExt cx="1743075" cy="1333500"/>
          </a:xfrm>
        </p:grpSpPr>
        <p:sp>
          <p:nvSpPr>
            <p:cNvPr id="73" name="object 3"/>
            <p:cNvSpPr/>
            <p:nvPr/>
          </p:nvSpPr>
          <p:spPr>
            <a:xfrm>
              <a:off x="-1" y="276225"/>
              <a:ext cx="1228726" cy="105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54" y="0"/>
                  </a:moveTo>
                  <a:lnTo>
                    <a:pt x="4646" y="0"/>
                  </a:lnTo>
                  <a:lnTo>
                    <a:pt x="0" y="10801"/>
                  </a:lnTo>
                  <a:lnTo>
                    <a:pt x="4646" y="21600"/>
                  </a:lnTo>
                  <a:lnTo>
                    <a:pt x="16954" y="21600"/>
                  </a:lnTo>
                  <a:lnTo>
                    <a:pt x="21600" y="10801"/>
                  </a:lnTo>
                  <a:lnTo>
                    <a:pt x="16954" y="0"/>
                  </a:lnTo>
                  <a:close/>
                </a:path>
              </a:pathLst>
            </a:custGeom>
            <a:solidFill>
              <a:srgbClr val="5FCAEE"/>
            </a:solidFill>
            <a:ln w="12700" cap="flat">
              <a:noFill/>
              <a:miter lim="400000"/>
            </a:ln>
            <a:effectLst/>
          </p:spPr>
          <p:txBody>
            <a:bodyPr wrap="square" lIns="45719" tIns="45719" rIns="45719" bIns="45719" numCol="1" anchor="t">
              <a:noAutofit/>
            </a:bodyPr>
            <a:lstStyle/>
            <a:p>
              <a:pPr/>
            </a:p>
          </p:txBody>
        </p:sp>
        <p:sp>
          <p:nvSpPr>
            <p:cNvPr id="74" name="object 4"/>
            <p:cNvSpPr/>
            <p:nvPr/>
          </p:nvSpPr>
          <p:spPr>
            <a:xfrm>
              <a:off x="1095375" y="-1"/>
              <a:ext cx="647700" cy="561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16" y="0"/>
                  </a:moveTo>
                  <a:lnTo>
                    <a:pt x="4684" y="0"/>
                  </a:lnTo>
                  <a:lnTo>
                    <a:pt x="0" y="10798"/>
                  </a:lnTo>
                  <a:lnTo>
                    <a:pt x="4684" y="21600"/>
                  </a:lnTo>
                  <a:lnTo>
                    <a:pt x="16916" y="21600"/>
                  </a:lnTo>
                  <a:lnTo>
                    <a:pt x="21600" y="10798"/>
                  </a:lnTo>
                  <a:lnTo>
                    <a:pt x="16916" y="0"/>
                  </a:lnTo>
                  <a:close/>
                </a:path>
              </a:pathLst>
            </a:custGeom>
            <a:solidFill>
              <a:srgbClr val="2D936B"/>
            </a:solidFill>
            <a:ln w="12700" cap="flat">
              <a:noFill/>
              <a:miter lim="400000"/>
            </a:ln>
            <a:effectLst/>
          </p:spPr>
          <p:txBody>
            <a:bodyPr wrap="square" lIns="45719" tIns="45719" rIns="45719" bIns="45719" numCol="1" anchor="t">
              <a:noAutofit/>
            </a:bodyPr>
            <a:lstStyle/>
            <a:p>
              <a:pPr/>
            </a:p>
          </p:txBody>
        </p:sp>
      </p:grpSp>
      <p:sp>
        <p:nvSpPr>
          <p:cNvPr id="76" name="object 5"/>
          <p:cNvSpPr/>
          <p:nvPr/>
        </p:nvSpPr>
        <p:spPr>
          <a:xfrm>
            <a:off x="3752850" y="1190625"/>
            <a:ext cx="1666875" cy="1438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lnTo>
                  <a:pt x="4659" y="0"/>
                </a:lnTo>
                <a:lnTo>
                  <a:pt x="0" y="10799"/>
                </a:lnTo>
                <a:lnTo>
                  <a:pt x="4659" y="21600"/>
                </a:lnTo>
                <a:lnTo>
                  <a:pt x="16941" y="21600"/>
                </a:lnTo>
                <a:lnTo>
                  <a:pt x="21600" y="10799"/>
                </a:lnTo>
                <a:lnTo>
                  <a:pt x="16941" y="0"/>
                </a:lnTo>
                <a:close/>
              </a:path>
            </a:pathLst>
          </a:custGeom>
          <a:solidFill>
            <a:srgbClr val="42D0A1"/>
          </a:solidFill>
          <a:ln w="12700">
            <a:miter lim="400000"/>
          </a:ln>
        </p:spPr>
        <p:txBody>
          <a:bodyPr lIns="45719" rIns="45719"/>
          <a:lstStyle/>
          <a:p>
            <a:pPr/>
          </a:p>
        </p:txBody>
      </p:sp>
      <p:sp>
        <p:nvSpPr>
          <p:cNvPr id="77" name="object 6"/>
          <p:cNvSpPr/>
          <p:nvPr/>
        </p:nvSpPr>
        <p:spPr>
          <a:xfrm>
            <a:off x="3800475" y="5229225"/>
            <a:ext cx="723900" cy="619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1" y="0"/>
                </a:moveTo>
                <a:lnTo>
                  <a:pt x="4619" y="0"/>
                </a:lnTo>
                <a:lnTo>
                  <a:pt x="0" y="10802"/>
                </a:lnTo>
                <a:lnTo>
                  <a:pt x="4619" y="21600"/>
                </a:lnTo>
                <a:lnTo>
                  <a:pt x="16981" y="21600"/>
                </a:lnTo>
                <a:lnTo>
                  <a:pt x="21600" y="10802"/>
                </a:lnTo>
                <a:lnTo>
                  <a:pt x="16981" y="0"/>
                </a:lnTo>
                <a:close/>
              </a:path>
            </a:pathLst>
          </a:custGeom>
          <a:solidFill>
            <a:srgbClr val="42AF51"/>
          </a:solidFill>
          <a:ln w="12700">
            <a:miter lim="400000"/>
          </a:ln>
        </p:spPr>
        <p:txBody>
          <a:bodyPr lIns="45719" rIns="45719"/>
          <a:lstStyle/>
          <a:p>
            <a:pPr/>
          </a:p>
        </p:txBody>
      </p:sp>
      <p:sp>
        <p:nvSpPr>
          <p:cNvPr id="78" name="object 7"/>
          <p:cNvSpPr txBox="1"/>
          <p:nvPr/>
        </p:nvSpPr>
        <p:spPr>
          <a:xfrm>
            <a:off x="6396735" y="2083815"/>
            <a:ext cx="2589122" cy="46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200">
                <a:latin typeface="Trebuchet MS"/>
                <a:ea typeface="Trebuchet MS"/>
                <a:cs typeface="Trebuchet MS"/>
                <a:sym typeface="Trebuchet MS"/>
              </a:defRPr>
            </a:lvl1pPr>
          </a:lstStyle>
          <a:p>
            <a:pPr/>
            <a:r>
              <a:t>S A ASGAR</a:t>
            </a:r>
          </a:p>
        </p:txBody>
      </p:sp>
      <p:sp>
        <p:nvSpPr>
          <p:cNvPr id="79" name="object 8"/>
          <p:cNvSpPr txBox="1"/>
          <p:nvPr/>
        </p:nvSpPr>
        <p:spPr>
          <a:xfrm>
            <a:off x="6484620" y="2834321"/>
            <a:ext cx="1859280"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z="2400">
                <a:solidFill>
                  <a:srgbClr val="2D936B"/>
                </a:solidFill>
                <a:latin typeface="Trebuchet MS"/>
                <a:ea typeface="Trebuchet MS"/>
                <a:cs typeface="Trebuchet MS"/>
                <a:sym typeface="Trebuchet MS"/>
              </a:defRPr>
            </a:pPr>
            <a:r>
              <a:t>Final</a:t>
            </a:r>
            <a:r>
              <a:rPr spc="-40"/>
              <a:t> </a:t>
            </a:r>
            <a:r>
              <a:rPr spc="-10"/>
              <a:t>Project</a:t>
            </a:r>
          </a:p>
        </p:txBody>
      </p:sp>
      <p:pic>
        <p:nvPicPr>
          <p:cNvPr id="80" name="object 9" descr="object 9"/>
          <p:cNvPicPr>
            <a:picLocks noChangeAspect="1"/>
          </p:cNvPicPr>
          <p:nvPr/>
        </p:nvPicPr>
        <p:blipFill>
          <a:blip r:embed="rId2">
            <a:extLst/>
          </a:blip>
          <a:stretch>
            <a:fillRect/>
          </a:stretch>
        </p:blipFill>
        <p:spPr>
          <a:xfrm>
            <a:off x="676275" y="6467475"/>
            <a:ext cx="2143125" cy="200025"/>
          </a:xfrm>
          <a:prstGeom prst="rect">
            <a:avLst/>
          </a:prstGeom>
          <a:ln w="12700">
            <a:miter lim="400000"/>
          </a:ln>
        </p:spPr>
      </p:pic>
      <p:sp>
        <p:nvSpPr>
          <p:cNvPr id="81" name="object 10"/>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82" name="object 11"/>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object 2"/>
          <p:cNvSpPr/>
          <p:nvPr/>
        </p:nvSpPr>
        <p:spPr>
          <a:xfrm>
            <a:off x="0" y="0"/>
            <a:ext cx="12192000" cy="6858000"/>
          </a:xfrm>
          <a:prstGeom prst="rect">
            <a:avLst/>
          </a:prstGeom>
          <a:solidFill>
            <a:srgbClr val="F1F1F1"/>
          </a:solidFill>
          <a:ln w="12700">
            <a:miter lim="400000"/>
          </a:ln>
        </p:spPr>
        <p:txBody>
          <a:bodyPr lIns="45719" rIns="45719"/>
          <a:lstStyle/>
          <a:p>
            <a:pPr/>
          </a:p>
        </p:txBody>
      </p:sp>
      <p:grpSp>
        <p:nvGrpSpPr>
          <p:cNvPr id="94" name="object 3"/>
          <p:cNvGrpSpPr/>
          <p:nvPr/>
        </p:nvGrpSpPr>
        <p:grpSpPr>
          <a:xfrm>
            <a:off x="7448611" y="0"/>
            <a:ext cx="4743390" cy="6858001"/>
            <a:chOff x="0" y="0"/>
            <a:chExt cx="4743388" cy="6858000"/>
          </a:xfrm>
        </p:grpSpPr>
        <p:sp>
          <p:nvSpPr>
            <p:cNvPr id="85" name="object 4"/>
            <p:cNvSpPr/>
            <p:nvPr/>
          </p:nvSpPr>
          <p:spPr>
            <a:xfrm>
              <a:off x="1928813" y="4825"/>
              <a:ext cx="1218354" cy="6853172"/>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6" name="object 5"/>
            <p:cNvSpPr/>
            <p:nvPr/>
          </p:nvSpPr>
          <p:spPr>
            <a:xfrm flipH="1">
              <a:off x="-1" y="3694896"/>
              <a:ext cx="4743389" cy="3163101"/>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7"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88" name="object 7"/>
            <p:cNvSpPr/>
            <p:nvPr/>
          </p:nvSpPr>
          <p:spPr>
            <a:xfrm>
              <a:off x="2154265" y="0"/>
              <a:ext cx="2589123"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89" name="object 8"/>
            <p:cNvSpPr/>
            <p:nvPr/>
          </p:nvSpPr>
          <p:spPr>
            <a:xfrm>
              <a:off x="1485838" y="3048000"/>
              <a:ext cx="3257551"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90"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91" name="object 10"/>
            <p:cNvSpPr/>
            <p:nvPr/>
          </p:nvSpPr>
          <p:spPr>
            <a:xfrm>
              <a:off x="3447987" y="0"/>
              <a:ext cx="1295401"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92"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93" name="object 12"/>
            <p:cNvSpPr/>
            <p:nvPr/>
          </p:nvSpPr>
          <p:spPr>
            <a:xfrm>
              <a:off x="2924113" y="3590925"/>
              <a:ext cx="1819276"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95" name="object 13"/>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96" name="object 14"/>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97" name="object 15"/>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98" name="object 16"/>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99" name="object 17"/>
          <p:cNvSpPr txBox="1"/>
          <p:nvPr>
            <p:ph type="title"/>
          </p:nvPr>
        </p:nvSpPr>
        <p:spPr>
          <a:xfrm>
            <a:off x="558165" y="385444"/>
            <a:ext cx="9764395" cy="1122363"/>
          </a:xfrm>
          <a:prstGeom prst="rect">
            <a:avLst/>
          </a:prstGeom>
        </p:spPr>
        <p:txBody>
          <a:bodyPr/>
          <a:lstStyle/>
          <a:p>
            <a:pPr indent="193675">
              <a:spcBef>
                <a:spcPts val="100"/>
              </a:spcBef>
              <a:defRPr sz="4200"/>
            </a:pPr>
            <a:r>
              <a:t>PROJECT</a:t>
            </a:r>
            <a:r>
              <a:rPr spc="-100"/>
              <a:t> TITLE</a:t>
            </a:r>
          </a:p>
        </p:txBody>
      </p:sp>
      <p:grpSp>
        <p:nvGrpSpPr>
          <p:cNvPr id="102" name="object 18"/>
          <p:cNvGrpSpPr/>
          <p:nvPr/>
        </p:nvGrpSpPr>
        <p:grpSpPr>
          <a:xfrm>
            <a:off x="466725" y="6410325"/>
            <a:ext cx="3705225" cy="295275"/>
            <a:chOff x="0" y="0"/>
            <a:chExt cx="3705225" cy="295275"/>
          </a:xfrm>
        </p:grpSpPr>
        <p:pic>
          <p:nvPicPr>
            <p:cNvPr id="100" name="object 19" descr="object 19"/>
            <p:cNvPicPr>
              <a:picLocks noChangeAspect="1"/>
            </p:cNvPicPr>
            <p:nvPr/>
          </p:nvPicPr>
          <p:blipFill>
            <a:blip r:embed="rId2">
              <a:extLst/>
            </a:blip>
            <a:stretch>
              <a:fillRect/>
            </a:stretch>
          </p:blipFill>
          <p:spPr>
            <a:xfrm>
              <a:off x="209550" y="57150"/>
              <a:ext cx="2143125" cy="200025"/>
            </a:xfrm>
            <a:prstGeom prst="rect">
              <a:avLst/>
            </a:prstGeom>
            <a:ln w="12700" cap="flat">
              <a:noFill/>
              <a:miter lim="400000"/>
            </a:ln>
            <a:effectLst/>
          </p:spPr>
        </p:pic>
        <p:pic>
          <p:nvPicPr>
            <p:cNvPr id="101" name="object 20" descr="object 20"/>
            <p:cNvPicPr>
              <a:picLocks noChangeAspect="1"/>
            </p:cNvPicPr>
            <p:nvPr/>
          </p:nvPicPr>
          <p:blipFill>
            <a:blip r:embed="rId3">
              <a:extLst/>
            </a:blip>
            <a:stretch>
              <a:fillRect/>
            </a:stretch>
          </p:blipFill>
          <p:spPr>
            <a:xfrm>
              <a:off x="0" y="0"/>
              <a:ext cx="3705225" cy="295275"/>
            </a:xfrm>
            <a:prstGeom prst="rect">
              <a:avLst/>
            </a:prstGeom>
            <a:ln w="12700" cap="flat">
              <a:noFill/>
              <a:miter lim="400000"/>
            </a:ln>
            <a:effectLst/>
          </p:spPr>
        </p:pic>
      </p:grpSp>
      <p:sp>
        <p:nvSpPr>
          <p:cNvPr id="103" name="object 21"/>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04" name="object 22"/>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 name="CODE DOCUMENTATION…"/>
          <p:cNvSpPr txBox="1"/>
          <p:nvPr/>
        </p:nvSpPr>
        <p:spPr>
          <a:xfrm>
            <a:off x="6563177" y="2206943"/>
            <a:ext cx="4743390" cy="247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defRPr b="1" sz="4000">
                <a:solidFill>
                  <a:srgbClr val="0D0D0D"/>
                </a:solidFill>
                <a:latin typeface="Trebuchet MS"/>
                <a:ea typeface="Trebuchet MS"/>
                <a:cs typeface="Trebuchet MS"/>
                <a:sym typeface="Trebuchet MS"/>
              </a:defRPr>
            </a:pPr>
            <a:r>
              <a:t>CODE DOCUMENTATION </a:t>
            </a:r>
          </a:p>
          <a:p>
            <a:pPr lvl="1">
              <a:defRPr b="1" sz="4000">
                <a:solidFill>
                  <a:srgbClr val="0D0D0D"/>
                </a:solidFill>
                <a:latin typeface="Trebuchet MS"/>
                <a:ea typeface="Trebuchet MS"/>
                <a:cs typeface="Trebuchet MS"/>
                <a:sym typeface="Trebuchet MS"/>
              </a:defRPr>
            </a:pPr>
            <a:r>
              <a:t>WITH GENERATIVE AI</a:t>
            </a:r>
          </a:p>
        </p:txBody>
      </p:sp>
      <p:pic>
        <p:nvPicPr>
          <p:cNvPr id="106" name="download.jpeg" descr="download.jpeg"/>
          <p:cNvPicPr>
            <a:picLocks noChangeAspect="1"/>
          </p:cNvPicPr>
          <p:nvPr/>
        </p:nvPicPr>
        <p:blipFill>
          <a:blip r:embed="rId4">
            <a:extLst/>
          </a:blip>
          <a:stretch>
            <a:fillRect/>
          </a:stretch>
        </p:blipFill>
        <p:spPr>
          <a:xfrm>
            <a:off x="485790" y="1695450"/>
            <a:ext cx="5562089" cy="292458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1" name="object 2"/>
          <p:cNvGrpSpPr/>
          <p:nvPr/>
        </p:nvGrpSpPr>
        <p:grpSpPr>
          <a:xfrm>
            <a:off x="7991475" y="2933700"/>
            <a:ext cx="2762250" cy="3257550"/>
            <a:chOff x="0" y="0"/>
            <a:chExt cx="2762250" cy="3257550"/>
          </a:xfrm>
        </p:grpSpPr>
        <p:sp>
          <p:nvSpPr>
            <p:cNvPr id="108" name="object 3"/>
            <p:cNvSpPr/>
            <p:nvPr/>
          </p:nvSpPr>
          <p:spPr>
            <a:xfrm>
              <a:off x="1362075" y="2428875"/>
              <a:ext cx="457200" cy="457200"/>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09" name="object 4"/>
            <p:cNvSpPr/>
            <p:nvPr/>
          </p:nvSpPr>
          <p:spPr>
            <a:xfrm>
              <a:off x="1362075" y="2962275"/>
              <a:ext cx="180975" cy="180975"/>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10" name="object 5" descr="object 5"/>
            <p:cNvPicPr>
              <a:picLocks noChangeAspect="1"/>
            </p:cNvPicPr>
            <p:nvPr/>
          </p:nvPicPr>
          <p:blipFill>
            <a:blip r:embed="rId2">
              <a:extLst/>
            </a:blip>
            <a:stretch>
              <a:fillRect/>
            </a:stretch>
          </p:blipFill>
          <p:spPr>
            <a:xfrm>
              <a:off x="0" y="0"/>
              <a:ext cx="2762250" cy="3257550"/>
            </a:xfrm>
            <a:prstGeom prst="rect">
              <a:avLst/>
            </a:prstGeom>
            <a:ln w="12700" cap="flat">
              <a:noFill/>
              <a:miter lim="400000"/>
            </a:ln>
            <a:effectLst/>
          </p:spPr>
        </p:pic>
      </p:grpSp>
      <p:sp>
        <p:nvSpPr>
          <p:cNvPr id="112" name="object 6"/>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13" name="object 7"/>
          <p:cNvSpPr txBox="1"/>
          <p:nvPr>
            <p:ph type="title"/>
          </p:nvPr>
        </p:nvSpPr>
        <p:spPr>
          <a:xfrm>
            <a:off x="834071" y="575055"/>
            <a:ext cx="5638801" cy="678181"/>
          </a:xfrm>
          <a:prstGeom prst="rect">
            <a:avLst/>
          </a:prstGeom>
        </p:spPr>
        <p:txBody>
          <a:bodyPr/>
          <a:lstStyle/>
          <a:p>
            <a:pPr indent="12700">
              <a:spcBef>
                <a:spcPts val="100"/>
              </a:spcBef>
              <a:tabLst>
                <a:tab pos="2717800" algn="l"/>
              </a:tabLst>
              <a:defRPr spc="-100" sz="4200"/>
            </a:pPr>
            <a:r>
              <a:t>PROBLEM</a:t>
            </a:r>
            <a:r>
              <a:rPr spc="0"/>
              <a:t>	</a:t>
            </a:r>
            <a:r>
              <a:t>STATEMENT</a:t>
            </a:r>
          </a:p>
        </p:txBody>
      </p:sp>
      <p:pic>
        <p:nvPicPr>
          <p:cNvPr id="114"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15" name="object 9"/>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16" name="object 10"/>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 name="TextBox 13"/>
          <p:cNvSpPr txBox="1"/>
          <p:nvPr/>
        </p:nvSpPr>
        <p:spPr>
          <a:xfrm>
            <a:off x="895897" y="1883850"/>
            <a:ext cx="6647356" cy="36238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100"/>
            </a:lvl1pPr>
          </a:lstStyle>
          <a:p>
            <a:pPr/>
            <a:r>
              <a:t>In modern software development, code documentation plays a pivotal role in enhancing code readability, maintainability, and overall project understanding. However, the process of creating comprehensive and up-to-date documentation can be time-consuming and error-prone, often resulting in incomplete or outdated documentation that hampers collaboration and productivity among developers.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2" name="object 2"/>
          <p:cNvGrpSpPr/>
          <p:nvPr/>
        </p:nvGrpSpPr>
        <p:grpSpPr>
          <a:xfrm>
            <a:off x="8658225" y="2647950"/>
            <a:ext cx="3533775" cy="3810000"/>
            <a:chOff x="0" y="0"/>
            <a:chExt cx="3533775" cy="3810000"/>
          </a:xfrm>
        </p:grpSpPr>
        <p:sp>
          <p:nvSpPr>
            <p:cNvPr id="119" name="object 3"/>
            <p:cNvSpPr/>
            <p:nvPr/>
          </p:nvSpPr>
          <p:spPr>
            <a:xfrm>
              <a:off x="695325" y="2714625"/>
              <a:ext cx="457200" cy="457200"/>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20" name="object 4"/>
            <p:cNvSpPr/>
            <p:nvPr/>
          </p:nvSpPr>
          <p:spPr>
            <a:xfrm>
              <a:off x="695325" y="3248025"/>
              <a:ext cx="180975" cy="180975"/>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21" name="object 5" descr="object 5"/>
            <p:cNvPicPr>
              <a:picLocks noChangeAspect="1"/>
            </p:cNvPicPr>
            <p:nvPr/>
          </p:nvPicPr>
          <p:blipFill>
            <a:blip r:embed="rId2">
              <a:extLst/>
            </a:blip>
            <a:stretch>
              <a:fillRect/>
            </a:stretch>
          </p:blipFill>
          <p:spPr>
            <a:xfrm>
              <a:off x="0" y="0"/>
              <a:ext cx="3533775" cy="3810000"/>
            </a:xfrm>
            <a:prstGeom prst="rect">
              <a:avLst/>
            </a:prstGeom>
            <a:ln w="12700" cap="flat">
              <a:noFill/>
              <a:miter lim="400000"/>
            </a:ln>
            <a:effectLst/>
          </p:spPr>
        </p:pic>
      </p:grpSp>
      <p:sp>
        <p:nvSpPr>
          <p:cNvPr id="123" name="object 6"/>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24" name="object 7"/>
          <p:cNvSpPr txBox="1"/>
          <p:nvPr>
            <p:ph type="title"/>
          </p:nvPr>
        </p:nvSpPr>
        <p:spPr>
          <a:xfrm>
            <a:off x="739774" y="829626"/>
            <a:ext cx="5264787" cy="678181"/>
          </a:xfrm>
          <a:prstGeom prst="rect">
            <a:avLst/>
          </a:prstGeom>
        </p:spPr>
        <p:txBody>
          <a:bodyPr/>
          <a:lstStyle/>
          <a:p>
            <a:pPr indent="12700">
              <a:spcBef>
                <a:spcPts val="100"/>
              </a:spcBef>
              <a:tabLst>
                <a:tab pos="2641600" algn="l"/>
              </a:tabLst>
              <a:defRPr spc="-100" sz="4200"/>
            </a:pPr>
            <a:r>
              <a:t>PROJECT</a:t>
            </a:r>
            <a:r>
              <a:rPr spc="0"/>
              <a:t>	</a:t>
            </a:r>
            <a:r>
              <a:t>OVERVIEW</a:t>
            </a:r>
          </a:p>
        </p:txBody>
      </p:sp>
      <p:pic>
        <p:nvPicPr>
          <p:cNvPr id="125"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26" name="object 9"/>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27" name="object 10"/>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TextBox 13"/>
          <p:cNvSpPr txBox="1"/>
          <p:nvPr/>
        </p:nvSpPr>
        <p:spPr>
          <a:xfrm>
            <a:off x="895897" y="1883850"/>
            <a:ext cx="6647356" cy="4089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100"/>
            </a:lvl1pPr>
          </a:lstStyle>
          <a:p>
            <a:pPr/>
            <a:r>
              <a:t>The project aims to revolutionize the process of code documentation by leveraging Generative Artificial Intelligence (AI) techniques. Traditional methods of code documentation often rely on manual efforts, which can be time-consuming, error-prone, and inconsistent across different developers. By integrating Generative AI into the documentation workflow, the project seeks to automate and enhance the generation of clear and comprehensive documentation for software projects.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object 2"/>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31" name="object 3"/>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32" name="object 4"/>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33" name="object 5"/>
          <p:cNvSpPr txBox="1"/>
          <p:nvPr>
            <p:ph type="title"/>
          </p:nvPr>
        </p:nvSpPr>
        <p:spPr>
          <a:xfrm>
            <a:off x="558165" y="385444"/>
            <a:ext cx="9764395" cy="1122363"/>
          </a:xfrm>
          <a:prstGeom prst="rect">
            <a:avLst/>
          </a:prstGeom>
        </p:spPr>
        <p:txBody>
          <a:bodyPr/>
          <a:lstStyle/>
          <a:p>
            <a:pPr indent="153670">
              <a:spcBef>
                <a:spcPts val="100"/>
              </a:spcBef>
              <a:defRPr sz="3200"/>
            </a:pPr>
            <a:r>
              <a:t>WHO</a:t>
            </a:r>
            <a:r>
              <a:rPr spc="-300"/>
              <a:t> </a:t>
            </a:r>
            <a:r>
              <a:t>ARE</a:t>
            </a:r>
            <a:r>
              <a:rPr spc="-100"/>
              <a:t> </a:t>
            </a:r>
            <a:r>
              <a:t>THE</a:t>
            </a:r>
            <a:r>
              <a:rPr spc="-100"/>
              <a:t> </a:t>
            </a:r>
            <a:r>
              <a:t>END</a:t>
            </a:r>
            <a:r>
              <a:rPr spc="-100"/>
              <a:t> USERS?</a:t>
            </a:r>
          </a:p>
        </p:txBody>
      </p:sp>
      <p:pic>
        <p:nvPicPr>
          <p:cNvPr id="134" name="object 6" descr="object 6"/>
          <p:cNvPicPr>
            <a:picLocks noChangeAspect="1"/>
          </p:cNvPicPr>
          <p:nvPr/>
        </p:nvPicPr>
        <p:blipFill>
          <a:blip r:embed="rId2">
            <a:extLst/>
          </a:blip>
          <a:stretch>
            <a:fillRect/>
          </a:stretch>
        </p:blipFill>
        <p:spPr>
          <a:xfrm>
            <a:off x="723900" y="6172200"/>
            <a:ext cx="2181225" cy="485775"/>
          </a:xfrm>
          <a:prstGeom prst="rect">
            <a:avLst/>
          </a:prstGeom>
          <a:ln w="12700">
            <a:miter lim="400000"/>
          </a:ln>
        </p:spPr>
      </p:pic>
      <p:sp>
        <p:nvSpPr>
          <p:cNvPr id="135" name="object 7"/>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36" name="object 8"/>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TextBox 9"/>
          <p:cNvSpPr txBox="1"/>
          <p:nvPr/>
        </p:nvSpPr>
        <p:spPr>
          <a:xfrm>
            <a:off x="739775" y="1474980"/>
            <a:ext cx="8355566" cy="4130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Software Developers</a:t>
            </a:r>
            <a:r>
              <a:rPr b="0"/>
              <a:t>: These are the primary users who write, maintain, and debug the code. They rely on documentation to understand how different parts of the codebase work, how to use specific functions or modules, and best practices for coding standards and conventions.</a:t>
            </a:r>
            <a:endParaRPr b="0"/>
          </a:p>
          <a:p>
            <a:pPr>
              <a:defRPr b="1"/>
            </a:pPr>
            <a:r>
              <a:t>Project Managers</a:t>
            </a:r>
            <a:r>
              <a:rPr b="0"/>
              <a:t>: Project managers oversee software development projects and need to ensure efficient communication and collaboration among team members. They rely on documentation to track progress, allocate resources, and make strategic decisions.</a:t>
            </a:r>
            <a:endParaRPr b="0"/>
          </a:p>
          <a:p>
            <a:pPr>
              <a:defRPr b="1"/>
            </a:pPr>
            <a:r>
              <a:t>Quality Assurance/Testers:</a:t>
            </a:r>
            <a:r>
              <a:rPr b="0"/>
              <a:t> QA testers are responsible for ensuring the quality and reliability of the software by testing for bugs, errors, and inconsistencies. They rely on documentation to understand the expected behavior of the software and to design test cases.</a:t>
            </a:r>
            <a:endParaRPr b="0"/>
          </a:p>
          <a:p>
            <a:pPr>
              <a:defRPr b="1"/>
            </a:pPr>
            <a:r>
              <a:t>Technical Writers: </a:t>
            </a:r>
            <a:r>
              <a:rPr b="0"/>
              <a:t>Technical writers are responsible for creating user manuals, guides, and other forms of documentation to help end users understand how to use the software.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object 2" descr="object 2"/>
          <p:cNvPicPr>
            <a:picLocks noChangeAspect="1"/>
          </p:cNvPicPr>
          <p:nvPr/>
        </p:nvPicPr>
        <p:blipFill>
          <a:blip r:embed="rId2">
            <a:extLst/>
          </a:blip>
          <a:stretch>
            <a:fillRect/>
          </a:stretch>
        </p:blipFill>
        <p:spPr>
          <a:xfrm>
            <a:off x="0" y="1476375"/>
            <a:ext cx="2695575" cy="3248025"/>
          </a:xfrm>
          <a:prstGeom prst="rect">
            <a:avLst/>
          </a:prstGeom>
          <a:ln w="12700">
            <a:miter lim="400000"/>
          </a:ln>
        </p:spPr>
      </p:pic>
      <p:sp>
        <p:nvSpPr>
          <p:cNvPr id="140"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41"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42"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43" name="object 6"/>
          <p:cNvSpPr txBox="1"/>
          <p:nvPr>
            <p:ph type="title"/>
          </p:nvPr>
        </p:nvSpPr>
        <p:spPr>
          <a:xfrm>
            <a:off x="558165" y="385444"/>
            <a:ext cx="9764395" cy="1122363"/>
          </a:xfrm>
          <a:prstGeom prst="rect">
            <a:avLst/>
          </a:prstGeom>
        </p:spPr>
        <p:txBody>
          <a:bodyPr/>
          <a:lstStyle/>
          <a:p>
            <a:pPr indent="12700">
              <a:spcBef>
                <a:spcPts val="100"/>
              </a:spcBef>
              <a:defRPr sz="3600"/>
            </a:pPr>
            <a:r>
              <a:t>YOUR</a:t>
            </a:r>
            <a:r>
              <a:rPr spc="-100"/>
              <a:t> SOLUTION</a:t>
            </a:r>
            <a:r>
              <a:rPr spc="-400"/>
              <a:t> </a:t>
            </a:r>
            <a:r>
              <a:t>AND</a:t>
            </a:r>
            <a:r>
              <a:rPr spc="-100"/>
              <a:t> </a:t>
            </a:r>
            <a:r>
              <a:t>ITS </a:t>
            </a:r>
            <a:r>
              <a:rPr spc="-100"/>
              <a:t>VALUE</a:t>
            </a:r>
            <a:r>
              <a:rPr spc="-200"/>
              <a:t> </a:t>
            </a:r>
            <a:r>
              <a:rPr spc="-100"/>
              <a:t>PROPOSITION</a:t>
            </a:r>
          </a:p>
        </p:txBody>
      </p:sp>
      <p:pic>
        <p:nvPicPr>
          <p:cNvPr id="144" name="object 7" descr="object 7"/>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45" name="object 8"/>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46" name="object 9"/>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Rectangle 9"/>
          <p:cNvSpPr txBox="1"/>
          <p:nvPr/>
        </p:nvSpPr>
        <p:spPr>
          <a:xfrm>
            <a:off x="2848173" y="1475071"/>
            <a:ext cx="6602106" cy="46553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100"/>
            </a:lvl1pPr>
          </a:lstStyle>
          <a:p>
            <a:pPr/>
            <a:r>
              <a:t>We propose leveraging Generative AI technologies to automate and enhance the code documentation process. By harnessing the power of advanced machine learning models, our solution aims to generate clear, comprehensive, and accurate documentation for software projects. This entails developing custom Generative AI models trained on vast repositories of code and associated documentation to understand the context, semantics, and structure of code, enabling them to generate relevant documentation automatically. Our solution integrates seamlessly into existing development workflows, providing developers with instant access to high-quality documentation, reducing manual effort, and improving overall productivity.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50"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51"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52"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53"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54" name="object 7"/>
          <p:cNvSpPr txBox="1"/>
          <p:nvPr/>
        </p:nvSpPr>
        <p:spPr>
          <a:xfrm>
            <a:off x="233044" y="932289"/>
            <a:ext cx="2812416" cy="266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pc="-30">
                <a:latin typeface="Trebuchet MS"/>
                <a:ea typeface="Trebuchet MS"/>
                <a:cs typeface="Trebuchet MS"/>
                <a:sym typeface="Trebuchet MS"/>
              </a:defRPr>
            </a:pPr>
            <a:r>
              <a:t>Teams</a:t>
            </a:r>
            <a:r>
              <a:rPr spc="-34"/>
              <a:t> </a:t>
            </a:r>
            <a:r>
              <a:rPr spc="0"/>
              <a:t>cam</a:t>
            </a:r>
            <a:r>
              <a:rPr spc="-120"/>
              <a:t> </a:t>
            </a:r>
            <a:r>
              <a:rPr spc="0"/>
              <a:t>add</a:t>
            </a:r>
            <a:r>
              <a:rPr spc="-10"/>
              <a:t> wireframes</a:t>
            </a:r>
          </a:p>
        </p:txBody>
      </p:sp>
      <p:sp>
        <p:nvSpPr>
          <p:cNvPr id="155" name="object 9"/>
          <p:cNvSpPr txBox="1"/>
          <p:nvPr>
            <p:ph type="sldNum" sz="quarter" idx="4294967295"/>
          </p:nvPr>
        </p:nvSpPr>
        <p:spPr>
          <a:xfrm>
            <a:off x="11277217" y="6473337"/>
            <a:ext cx="127001" cy="152401"/>
          </a:xfrm>
          <a:prstGeom prst="rect">
            <a:avLst/>
          </a:prstGeom>
          <a:extLst>
            <a:ext uri="{C572A759-6A51-4108-AA02-DFA0A04FC94B}">
              <ma14:wrappingTextBoxFlag xmlns:ma14="http://schemas.microsoft.com/office/mac/drawingml/2011/main" val="1"/>
            </a:ext>
          </a:extLst>
        </p:spPr>
        <p:txBody>
          <a:bodyPr/>
          <a:lstStyle>
            <a:lvl1pPr indent="38100">
              <a:defRPr spc="-25"/>
            </a:lvl1pPr>
          </a:lstStyle>
          <a:p>
            <a:pPr/>
            <a:fld id="{86CB4B4D-7CA3-9044-876B-883B54F8677D}" type="slidenum"/>
          </a:p>
        </p:txBody>
      </p:sp>
      <p:sp>
        <p:nvSpPr>
          <p:cNvPr id="156" name="object 8"/>
          <p:cNvSpPr txBox="1"/>
          <p:nvPr>
            <p:ph type="ctrTitle"/>
          </p:nvPr>
        </p:nvSpPr>
        <p:spPr>
          <a:xfrm>
            <a:off x="429674" y="179081"/>
            <a:ext cx="3304541" cy="758191"/>
          </a:xfrm>
          <a:prstGeom prst="rect">
            <a:avLst/>
          </a:prstGeom>
        </p:spPr>
        <p:txBody>
          <a:bodyPr/>
          <a:lstStyle>
            <a:lvl1pPr indent="12700">
              <a:spcBef>
                <a:spcPts val="100"/>
              </a:spcBef>
              <a:defRPr spc="-100"/>
            </a:lvl1pPr>
          </a:lstStyle>
          <a:p>
            <a:pPr/>
            <a:r>
              <a:t>MODELLING</a:t>
            </a:r>
          </a:p>
        </p:txBody>
      </p:sp>
      <p:sp>
        <p:nvSpPr>
          <p:cNvPr id="157" name="TextBox 9"/>
          <p:cNvSpPr txBox="1"/>
          <p:nvPr/>
        </p:nvSpPr>
        <p:spPr>
          <a:xfrm>
            <a:off x="513279" y="1186812"/>
            <a:ext cx="8355567" cy="61369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Data Collection and Preprocessing:</a:t>
            </a:r>
            <a:r>
              <a:rPr b="0"/>
              <a:t>  Gather a diverse set of code snippets along with their corresponding human-written documentation.Preprocess the code and documentation data, including tokenization, normalization, and filtering out irrelevant information.</a:t>
            </a:r>
            <a:endParaRPr b="0"/>
          </a:p>
          <a:p>
            <a:pPr>
              <a:defRPr b="1"/>
            </a:pPr>
            <a:r>
              <a:t>Model Selection:</a:t>
            </a:r>
            <a:r>
              <a:rPr b="0"/>
              <a:t> Choose an appropriate Generative AI model architecture for code documentation generation, such as Transformer-based models like GPT (Generative Pre-trained Transformer) or BERT (Bidirectional Encoder Representations from Transformers).</a:t>
            </a:r>
            <a:endParaRPr b="0"/>
          </a:p>
          <a:p>
            <a:pPr>
              <a:defRPr b="1"/>
            </a:pPr>
            <a:r>
              <a:t>Training Data Preparation: </a:t>
            </a:r>
            <a:r>
              <a:rPr b="0"/>
              <a:t>Split the collected data into training, validation, and test sets.Split the collected data into training, validation, and test sets.</a:t>
            </a:r>
            <a:endParaRPr b="0"/>
          </a:p>
          <a:p>
            <a:pPr>
              <a:defRPr b="1"/>
            </a:pPr>
            <a:r>
              <a:t>Model Training</a:t>
            </a:r>
            <a:r>
              <a:rPr b="0"/>
              <a:t>:Train the selected Generative AI model using the prepared training data.Utilize techniques such as transfer learning and curriculum learning to improve model performance.</a:t>
            </a:r>
            <a:endParaRPr b="0"/>
          </a:p>
          <a:p>
            <a:pPr>
              <a:defRPr b="1"/>
            </a:pPr>
            <a:r>
              <a:t>Validation: </a:t>
            </a:r>
            <a:r>
              <a:rPr b="0"/>
              <a:t>Validate the trained model using the validation dataset and evaluation metrics.Iterate on the model architecture, hyper-parameters, and training data based on validation results to improve performance.</a:t>
            </a:r>
            <a:endParaRPr b="0"/>
          </a:p>
          <a:p>
            <a:pPr>
              <a:defRPr b="1"/>
            </a:pPr>
            <a:r>
              <a:t>Testing:</a:t>
            </a:r>
            <a:r>
              <a:rPr b="0"/>
              <a:t>Test the trained model on the held-out test dataset to evaluate its generalization performance.Conduct thorough testing to identify any issues or limitations, such as generating inaccurate or misleading documentation.</a:t>
            </a:r>
            <a:endParaRPr b="0"/>
          </a:p>
          <a:p>
            <a:pPr>
              <a:defRPr b="1"/>
            </a:pPr>
            <a:endParaRPr b="0"/>
          </a:p>
          <a:p>
            <a:pPr defTabSz="457200">
              <a:defRPr b="1" sz="1600">
                <a:solidFill>
                  <a:srgbClr val="ECECEC"/>
                </a:solidFill>
                <a:latin typeface="+mn-lt"/>
                <a:ea typeface="+mn-ea"/>
                <a:cs typeface="+mn-cs"/>
                <a:sym typeface="Helvetica"/>
              </a:defRPr>
            </a:pPr>
            <a:endParaRPr b="0">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60"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61"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62"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63"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64" name="object 7"/>
          <p:cNvSpPr txBox="1"/>
          <p:nvPr>
            <p:ph type="title"/>
          </p:nvPr>
        </p:nvSpPr>
        <p:spPr>
          <a:xfrm>
            <a:off x="558165" y="385444"/>
            <a:ext cx="9764395" cy="1122363"/>
          </a:xfrm>
          <a:prstGeom prst="rect">
            <a:avLst/>
          </a:prstGeom>
        </p:spPr>
        <p:txBody>
          <a:bodyPr/>
          <a:lstStyle>
            <a:lvl1pPr indent="209550">
              <a:spcBef>
                <a:spcPts val="100"/>
              </a:spcBef>
              <a:defRPr spc="-100"/>
            </a:lvl1pPr>
          </a:lstStyle>
          <a:p>
            <a:pPr/>
            <a:r>
              <a:t>RESULTS</a:t>
            </a:r>
          </a:p>
        </p:txBody>
      </p:sp>
      <p:sp>
        <p:nvSpPr>
          <p:cNvPr id="165" name="object 9"/>
          <p:cNvSpPr txBox="1"/>
          <p:nvPr>
            <p:ph type="sldNum" sz="quarter" idx="4294967295"/>
          </p:nvPr>
        </p:nvSpPr>
        <p:spPr>
          <a:xfrm>
            <a:off x="11277217" y="6473337"/>
            <a:ext cx="127001" cy="152401"/>
          </a:xfrm>
          <a:prstGeom prst="rect">
            <a:avLst/>
          </a:prstGeom>
          <a:extLst>
            <a:ext uri="{C572A759-6A51-4108-AA02-DFA0A04FC94B}">
              <ma14:wrappingTextBoxFlag xmlns:ma14="http://schemas.microsoft.com/office/mac/drawingml/2011/main" val="1"/>
            </a:ext>
          </a:extLst>
        </p:spPr>
        <p:txBody>
          <a:bodyPr/>
          <a:lstStyle>
            <a:lvl1pPr indent="38100">
              <a:defRPr spc="-25"/>
            </a:lvl1pPr>
          </a:lstStyle>
          <a:p>
            <a:pPr/>
            <a:fld id="{86CB4B4D-7CA3-9044-876B-883B54F8677D}" type="slidenum"/>
          </a:p>
        </p:txBody>
      </p:sp>
      <p:sp>
        <p:nvSpPr>
          <p:cNvPr id="166" name="object 8"/>
          <p:cNvSpPr txBox="1"/>
          <p:nvPr/>
        </p:nvSpPr>
        <p:spPr>
          <a:xfrm>
            <a:off x="683259" y="6128384"/>
            <a:ext cx="1230631"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z="2000" u="sng">
                <a:solidFill>
                  <a:srgbClr val="006FC0"/>
                </a:solidFill>
                <a:uFill>
                  <a:solidFill>
                    <a:srgbClr val="006FC0"/>
                  </a:solidFill>
                </a:uFill>
                <a:latin typeface="Trebuchet MS"/>
                <a:ea typeface="Trebuchet MS"/>
                <a:cs typeface="Trebuchet MS"/>
                <a:sym typeface="Trebuchet MS"/>
              </a:defRPr>
            </a:pPr>
            <a:r>
              <a:rPr>
                <a:hlinkClick r:id="rId3" invalidUrl="" action="" tgtFrame="" tooltip="" history="1" highlightClick="0" endSnd="0"/>
              </a:rPr>
              <a:t>Demo</a:t>
            </a:r>
            <a:r>
              <a:rPr spc="9">
                <a:hlinkClick r:id="rId3" invalidUrl="" action="" tgtFrame="" tooltip="" history="1" highlightClick="0" endSnd="0"/>
              </a:rPr>
              <a:t> </a:t>
            </a:r>
            <a:r>
              <a:rPr spc="-19">
                <a:hlinkClick r:id="rId3" invalidUrl="" action="" tgtFrame="" tooltip="" history="1" highlightClick="0" endSnd="0"/>
              </a:rPr>
              <a:t>Link</a:t>
            </a:r>
          </a:p>
        </p:txBody>
      </p:sp>
      <p:sp>
        <p:nvSpPr>
          <p:cNvPr id="167" name="Rectangle 9"/>
          <p:cNvSpPr txBox="1"/>
          <p:nvPr/>
        </p:nvSpPr>
        <p:spPr>
          <a:xfrm>
            <a:off x="1343724" y="1715121"/>
            <a:ext cx="4776098" cy="30833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The result of implementing Generative AI for code documentation is a significant improvement in the efficiency, accuracy, and comprehensiveness of documentation generation. By leveraging advanced natural language processing and machine learning techniques, Generative AI can automatically generate descriptive comments, function summaries, and usage examples for code snippets.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