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6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875" y="2318385"/>
            <a:ext cx="5561330" cy="4207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3066b1ab54afcecd89f067a4a04ea8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2250" y="256540"/>
            <a:ext cx="3337560" cy="47688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694670" y="5276215"/>
            <a:ext cx="3611880" cy="3611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535" y="138430"/>
            <a:ext cx="12018645" cy="6616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349865" y="5048885"/>
            <a:ext cx="3611880" cy="361188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70510" y="1617345"/>
            <a:ext cx="2867025" cy="63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2250" y="861060"/>
            <a:ext cx="32899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救援机器人场景中远程操控</a:t>
            </a:r>
            <a:endParaRPr lang="zh-CN" altLang="en-US"/>
          </a:p>
          <a:p>
            <a:r>
              <a:rPr lang="zh-CN" altLang="en-US" sz="2400" b="1"/>
              <a:t>输入设备</a:t>
            </a:r>
            <a:r>
              <a:rPr lang="zh-CN" altLang="en-US"/>
              <a:t>对营救效果的影响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282045" y="609536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页码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5" y="1861820"/>
            <a:ext cx="5478780" cy="4108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6150" y="6095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*</a:t>
            </a:r>
            <a:r>
              <a:rPr lang="zh-CN" altLang="en-US">
                <a:solidFill>
                  <a:schemeClr val="bg1"/>
                </a:solidFill>
              </a:rPr>
              <a:t>测试设备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17255" y="6102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实验设计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6864350" y="1333500"/>
            <a:ext cx="4334510" cy="4498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 altLang="zh-CN" b="1">
                <a:solidFill>
                  <a:srgbClr val="7030A0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 b="1"/>
              <a:t>实验目的：</a:t>
            </a:r>
            <a:endParaRPr lang="zh-CN" altLang="en-US"/>
          </a:p>
          <a:p>
            <a:endParaRPr lang="zh-CN" altLang="en-US"/>
          </a:p>
          <a:p>
            <a:r>
              <a:rPr lang="en-US" altLang="zh-CN" sz="1400"/>
              <a:t>    </a:t>
            </a:r>
            <a:r>
              <a:rPr lang="zh-CN" altLang="en-US" sz="1400"/>
              <a:t>探究该实验平台中</a:t>
            </a:r>
            <a:r>
              <a:rPr lang="zh-CN" altLang="en-US" sz="2800">
                <a:solidFill>
                  <a:srgbClr val="7030A0"/>
                </a:solidFill>
              </a:rPr>
              <a:t>输入设备</a:t>
            </a:r>
            <a:r>
              <a:rPr lang="zh-CN" altLang="en-US" sz="1400"/>
              <a:t>对结果的影响，及哪种是更优的方案</a:t>
            </a:r>
            <a:endParaRPr lang="en-US" altLang="zh-CN" sz="1400"/>
          </a:p>
          <a:p>
            <a:endParaRPr lang="en-US" altLang="zh-CN"/>
          </a:p>
          <a:p>
            <a:pPr algn="r"/>
            <a:r>
              <a:rPr lang="en-US" altLang="zh-CN" b="1">
                <a:solidFill>
                  <a:srgbClr val="7030A0"/>
                </a:solidFill>
              </a:rPr>
              <a:t>2.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zh-CN" altLang="en-US" b="1"/>
              <a:t>平台改进：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 sz="1400"/>
              <a:t>优化操作逻辑，添加</a:t>
            </a:r>
            <a:r>
              <a:rPr lang="zh-CN" altLang="en-US" sz="2800">
                <a:solidFill>
                  <a:srgbClr val="7030A0"/>
                </a:solidFill>
              </a:rPr>
              <a:t>手柄</a:t>
            </a:r>
            <a:r>
              <a:rPr lang="zh-CN" altLang="en-US" sz="1400"/>
              <a:t>的操作方式</a:t>
            </a:r>
            <a:endParaRPr lang="zh-CN" altLang="en-US" sz="1400"/>
          </a:p>
          <a:p>
            <a:endParaRPr lang="zh-CN" altLang="en-US" sz="1400"/>
          </a:p>
          <a:p>
            <a:pPr algn="r"/>
            <a:r>
              <a:rPr lang="en-US" altLang="zh-CN" b="1">
                <a:solidFill>
                  <a:srgbClr val="7030A0"/>
                </a:solidFill>
              </a:rPr>
              <a:t>3.</a:t>
            </a:r>
            <a:r>
              <a:rPr lang="en-US" altLang="zh-CN"/>
              <a:t> </a:t>
            </a:r>
            <a:r>
              <a:rPr lang="zh-CN" altLang="en-US" b="1"/>
              <a:t>任务设置：</a:t>
            </a:r>
            <a:endParaRPr lang="zh-CN" altLang="en-US"/>
          </a:p>
          <a:p>
            <a:pPr algn="r"/>
            <a:endParaRPr lang="zh-CN" altLang="en-US"/>
          </a:p>
          <a:p>
            <a:r>
              <a:rPr lang="en-US" altLang="zh-CN"/>
              <a:t>    </a:t>
            </a:r>
            <a:r>
              <a:rPr lang="zh-CN" altLang="en-US" sz="1400"/>
              <a:t>共计</a:t>
            </a:r>
            <a:r>
              <a:rPr lang="zh-CN" altLang="en-US" sz="2800" b="1">
                <a:solidFill>
                  <a:srgbClr val="7030A0"/>
                </a:solidFill>
              </a:rPr>
              <a:t>10</a:t>
            </a:r>
            <a:r>
              <a:rPr lang="zh-CN" altLang="en-US" sz="1400"/>
              <a:t>名受试，抽签分组为两个</a:t>
            </a:r>
            <a:r>
              <a:rPr lang="zh-CN" altLang="en-US" sz="1400">
                <a:solidFill>
                  <a:srgbClr val="7030A0"/>
                </a:solidFill>
              </a:rPr>
              <a:t>五人组</a:t>
            </a:r>
            <a:r>
              <a:rPr lang="zh-CN" altLang="en-US" sz="1400"/>
              <a:t>分别进行手柄和鼠标的测试。</a:t>
            </a:r>
            <a:endParaRPr lang="zh-CN" altLang="en-US" sz="1400"/>
          </a:p>
          <a:p>
            <a:r>
              <a:rPr lang="zh-CN" altLang="en-US" sz="1400"/>
              <a:t>记录每次测试受试尝试拉取的</a:t>
            </a:r>
            <a:r>
              <a:rPr lang="zh-CN" altLang="en-US" sz="1400" b="1">
                <a:solidFill>
                  <a:srgbClr val="7030A0"/>
                </a:solidFill>
              </a:rPr>
              <a:t>成功率</a:t>
            </a:r>
            <a:r>
              <a:rPr lang="zh-CN" altLang="en-US" sz="1400"/>
              <a:t>（成功拉取次数/拉取操作次数）</a:t>
            </a:r>
            <a:endParaRPr lang="zh-CN" altLang="en-US" sz="1400"/>
          </a:p>
          <a:p>
            <a:r>
              <a:rPr lang="zh-CN" altLang="en-US" sz="1400"/>
              <a:t>以及60s内营救人员的</a:t>
            </a:r>
            <a:r>
              <a:rPr lang="zh-CN" altLang="en-US" sz="1400" b="1">
                <a:solidFill>
                  <a:srgbClr val="7030A0"/>
                </a:solidFill>
              </a:rPr>
              <a:t>完成率</a:t>
            </a:r>
            <a:r>
              <a:rPr lang="zh-CN" altLang="en-US" sz="1400"/>
              <a:t>（成功救出人数/总被困人数）。</a:t>
            </a:r>
            <a:endParaRPr lang="zh-CN" altLang="en-US" sz="140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111490" y="1737995"/>
            <a:ext cx="2867025" cy="63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111490" y="3170555"/>
            <a:ext cx="2867025" cy="63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8111490" y="4476115"/>
            <a:ext cx="2867025" cy="63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0694670" y="5276215"/>
            <a:ext cx="3611880" cy="3611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3066b1ab54afcecd89f067a4a04ea8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2250" y="256540"/>
            <a:ext cx="3337560" cy="4768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535" y="138430"/>
            <a:ext cx="12018645" cy="6616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349865" y="5048885"/>
            <a:ext cx="3611880" cy="361188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282045" y="609536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页码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3963670" y="3751580"/>
            <a:ext cx="8890" cy="30035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984375"/>
            <a:ext cx="2743200" cy="2333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10" y="4318000"/>
            <a:ext cx="2705100" cy="2343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41755" y="1129030"/>
            <a:ext cx="1571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/>
              <a:t>实验数据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422910" y="1845945"/>
            <a:ext cx="3408680" cy="48120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625" y="256540"/>
            <a:ext cx="2012950" cy="179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1510" y="213995"/>
            <a:ext cx="2061210" cy="183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655" y="198755"/>
            <a:ext cx="2061210" cy="18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4970145" y="2117090"/>
            <a:ext cx="1057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箱线图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508115" y="2117090"/>
            <a:ext cx="305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准确率-均值和标准差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330055" y="2117090"/>
            <a:ext cx="251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完成率-均值和标准差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492625" y="2700020"/>
            <a:ext cx="1571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/>
              <a:t>分析结果</a:t>
            </a:r>
            <a:endParaRPr lang="zh-CN" altLang="en-US" sz="2400" b="1"/>
          </a:p>
        </p:txBody>
      </p:sp>
      <p:sp>
        <p:nvSpPr>
          <p:cNvPr id="26" name="文本框 25"/>
          <p:cNvSpPr txBox="1"/>
          <p:nvPr/>
        </p:nvSpPr>
        <p:spPr>
          <a:xfrm>
            <a:off x="4650105" y="3228340"/>
            <a:ext cx="6450330" cy="3187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/>
              <a:t>手柄组</a:t>
            </a:r>
            <a:r>
              <a:rPr lang="zh-CN" altLang="en-US"/>
              <a:t>准确率的</a:t>
            </a:r>
            <a:r>
              <a:rPr lang="en-US" altLang="zh-CN"/>
              <a:t>    </a:t>
            </a:r>
            <a:r>
              <a:rPr lang="zh-CN" altLang="en-US"/>
              <a:t>均值为</a:t>
            </a:r>
            <a:r>
              <a:rPr lang="zh-CN" altLang="en-US">
                <a:solidFill>
                  <a:srgbClr val="7030A0"/>
                </a:solidFill>
              </a:rPr>
              <a:t>0.97</a:t>
            </a:r>
            <a:r>
              <a:rPr lang="zh-CN" altLang="en-US"/>
              <a:t>，标准差为</a:t>
            </a:r>
            <a:r>
              <a:rPr lang="zh-CN" altLang="en-US">
                <a:solidFill>
                  <a:srgbClr val="7030A0"/>
                </a:solidFill>
              </a:rPr>
              <a:t>0.07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 sz="2000" b="1"/>
              <a:t>键鼠组</a:t>
            </a:r>
            <a:r>
              <a:rPr lang="zh-CN" altLang="en-US"/>
              <a:t>准确率的</a:t>
            </a:r>
            <a:r>
              <a:rPr lang="en-US" altLang="zh-CN"/>
              <a:t>    </a:t>
            </a:r>
            <a:r>
              <a:rPr lang="zh-CN" altLang="en-US"/>
              <a:t>均值为</a:t>
            </a:r>
            <a:r>
              <a:rPr lang="zh-CN" altLang="en-US">
                <a:solidFill>
                  <a:srgbClr val="7030A0"/>
                </a:solidFill>
              </a:rPr>
              <a:t>0.62</a:t>
            </a:r>
            <a:r>
              <a:rPr lang="zh-CN" altLang="en-US"/>
              <a:t>，标准差为</a:t>
            </a:r>
            <a:r>
              <a:rPr lang="zh-CN" altLang="en-US">
                <a:solidFill>
                  <a:srgbClr val="7030A0"/>
                </a:solidFill>
              </a:rPr>
              <a:t>0.12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t检验的p值为</a:t>
            </a:r>
            <a:r>
              <a:rPr lang="zh-CN" altLang="en-US">
                <a:solidFill>
                  <a:srgbClr val="7030A0"/>
                </a:solidFill>
              </a:rPr>
              <a:t>0.3466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/>
              <a:t>手柄组</a:t>
            </a:r>
            <a:r>
              <a:rPr lang="zh-CN" altLang="en-US"/>
              <a:t>完成率的</a:t>
            </a:r>
            <a:r>
              <a:rPr lang="en-US" altLang="zh-CN"/>
              <a:t>    </a:t>
            </a:r>
            <a:r>
              <a:rPr lang="zh-CN" altLang="en-US"/>
              <a:t>均值为</a:t>
            </a:r>
            <a:r>
              <a:rPr lang="zh-CN" altLang="en-US">
                <a:solidFill>
                  <a:srgbClr val="7030A0"/>
                </a:solidFill>
              </a:rPr>
              <a:t>1.00</a:t>
            </a:r>
            <a:r>
              <a:rPr lang="zh-CN" altLang="en-US"/>
              <a:t>，标准差为</a:t>
            </a:r>
            <a:r>
              <a:rPr lang="zh-CN" altLang="en-US">
                <a:solidFill>
                  <a:srgbClr val="7030A0"/>
                </a:solidFill>
              </a:rPr>
              <a:t>0.00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 sz="2000" b="1"/>
              <a:t>键鼠组</a:t>
            </a:r>
            <a:r>
              <a:rPr lang="zh-CN" altLang="en-US"/>
              <a:t>完成率的</a:t>
            </a:r>
            <a:r>
              <a:rPr lang="en-US" altLang="zh-CN"/>
              <a:t>    </a:t>
            </a:r>
            <a:r>
              <a:rPr lang="zh-CN" altLang="en-US"/>
              <a:t>均值为</a:t>
            </a:r>
            <a:r>
              <a:rPr lang="zh-CN" altLang="en-US">
                <a:solidFill>
                  <a:srgbClr val="7030A0"/>
                </a:solidFill>
              </a:rPr>
              <a:t>0.57</a:t>
            </a:r>
            <a:r>
              <a:rPr lang="zh-CN" altLang="en-US"/>
              <a:t>，标准差为</a:t>
            </a:r>
            <a:r>
              <a:rPr lang="zh-CN" altLang="en-US">
                <a:solidFill>
                  <a:srgbClr val="7030A0"/>
                </a:solidFill>
              </a:rPr>
              <a:t>0.16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t检验的p值为</a:t>
            </a:r>
            <a:r>
              <a:rPr lang="zh-CN" altLang="en-US">
                <a:solidFill>
                  <a:srgbClr val="7030A0"/>
                </a:solidFill>
              </a:rPr>
              <a:t>0.5284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所以认为两组之间两项指标均</a:t>
            </a:r>
            <a:r>
              <a:rPr lang="zh-CN" altLang="en-US" sz="2800">
                <a:solidFill>
                  <a:srgbClr val="7030A0"/>
                </a:solidFill>
              </a:rPr>
              <a:t>不存在显著差异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commondata" val="eyJoZGlkIjoiYzIyOWNmYzBkNmUyYTBmOWRlZTg1ZTE0MDMwNzNkZ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演示</Application>
  <PresentationFormat>宽屏</PresentationFormat>
  <Paragraphs>47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WPS_1659343991</cp:lastModifiedBy>
  <cp:revision>156</cp:revision>
  <dcterms:created xsi:type="dcterms:W3CDTF">2019-06-19T02:08:00Z</dcterms:created>
  <dcterms:modified xsi:type="dcterms:W3CDTF">2024-06-11T14:47:52Z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F5F20660148B485386883929385C53E2_13</vt:lpwstr>
  </property>
</Properties>
</file>