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44" d="100"/>
          <a:sy n="144" d="100"/>
        </p:scale>
        <p:origin x="104"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2023/2/11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6B662E6-47C8-E3CB-F3F8-63C4E07B6723}"/>
              </a:ext>
            </a:extLst>
          </p:cNvPr>
          <p:cNvSpPr/>
          <p:nvPr/>
        </p:nvSpPr>
        <p:spPr>
          <a:xfrm>
            <a:off x="-63817" y="120226"/>
            <a:ext cx="5280053" cy="923330"/>
          </a:xfrm>
          <a:prstGeom prst="rect">
            <a:avLst/>
          </a:prstGeom>
          <a:noFill/>
        </p:spPr>
        <p:txBody>
          <a:bodyPr wrap="square" lIns="91440" tIns="45720" rIns="91440" bIns="45720">
            <a:spAutoFit/>
          </a:bodyPr>
          <a:lstStyle/>
          <a:p>
            <a:pPr algn="ctr"/>
            <a:r>
              <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图像预处理模块</a:t>
            </a:r>
            <a:endPar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5" name="图片 4">
            <a:extLst>
              <a:ext uri="{FF2B5EF4-FFF2-40B4-BE49-F238E27FC236}">
                <a16:creationId xmlns:a16="http://schemas.microsoft.com/office/drawing/2014/main" id="{135E02B8-0739-4469-1C4F-0DEE5C427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49312"/>
            <a:ext cx="7860953" cy="4422876"/>
          </a:xfrm>
          <a:prstGeom prst="rect">
            <a:avLst/>
          </a:prstGeom>
        </p:spPr>
      </p:pic>
      <p:sp>
        <p:nvSpPr>
          <p:cNvPr id="8" name="文本框 7">
            <a:extLst>
              <a:ext uri="{FF2B5EF4-FFF2-40B4-BE49-F238E27FC236}">
                <a16:creationId xmlns:a16="http://schemas.microsoft.com/office/drawing/2014/main" id="{1B647C97-F6C2-0777-EFB6-3AAE20526E46}"/>
              </a:ext>
            </a:extLst>
          </p:cNvPr>
          <p:cNvSpPr txBox="1"/>
          <p:nvPr/>
        </p:nvSpPr>
        <p:spPr>
          <a:xfrm>
            <a:off x="5070764" y="84560"/>
            <a:ext cx="6199909" cy="923330"/>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本模块的主要功能是对于拍摄的彩色人脸图片进行一系列处理，使处理后的图像能够满足人脸识别过程的需求，提高识别速度与精确度。</a:t>
            </a:r>
          </a:p>
        </p:txBody>
      </p:sp>
      <p:sp>
        <p:nvSpPr>
          <p:cNvPr id="9" name="文本框 8">
            <a:extLst>
              <a:ext uri="{FF2B5EF4-FFF2-40B4-BE49-F238E27FC236}">
                <a16:creationId xmlns:a16="http://schemas.microsoft.com/office/drawing/2014/main" id="{3FE22FF0-2657-772C-5450-8065BB7C4017}"/>
              </a:ext>
            </a:extLst>
          </p:cNvPr>
          <p:cNvSpPr txBox="1"/>
          <p:nvPr/>
        </p:nvSpPr>
        <p:spPr>
          <a:xfrm>
            <a:off x="83127" y="1045902"/>
            <a:ext cx="2071255" cy="707886"/>
          </a:xfrm>
          <a:prstGeom prst="rect">
            <a:avLst/>
          </a:prstGeom>
          <a:noFill/>
          <a:ln>
            <a:solidFill>
              <a:schemeClr val="accent1"/>
            </a:solidFill>
          </a:ln>
        </p:spPr>
        <p:txBody>
          <a:bodyPr wrap="square" rtlCol="0">
            <a:spAutoFit/>
          </a:bodyPr>
          <a:lstStyle/>
          <a:p>
            <a:r>
              <a:rPr lang="zh-CN" altLang="en-US" sz="1000" b="1" dirty="0">
                <a:latin typeface="楷体" panose="02010609060101010101" pitchFamily="49" charset="-122"/>
                <a:ea typeface="楷体" panose="02010609060101010101" pitchFamily="49" charset="-122"/>
              </a:rPr>
              <a:t>点击此按钮，可选择文件夹“</a:t>
            </a:r>
            <a:r>
              <a:rPr lang="en-US" altLang="zh-CN" sz="1000" b="1" dirty="0" err="1">
                <a:latin typeface="楷体" panose="02010609060101010101" pitchFamily="49" charset="-122"/>
                <a:ea typeface="楷体" panose="02010609060101010101" pitchFamily="49" charset="-122"/>
              </a:rPr>
              <a:t>SourceData</a:t>
            </a:r>
            <a:r>
              <a:rPr lang="zh-CN" altLang="en-US" sz="1000" b="1" dirty="0">
                <a:latin typeface="楷体" panose="02010609060101010101" pitchFamily="49" charset="-122"/>
                <a:ea typeface="楷体" panose="02010609060101010101" pitchFamily="49" charset="-122"/>
              </a:rPr>
              <a:t>”中的彩色人脸图片，使其在“图像显示”区域中显示以等待下一步处理操作</a:t>
            </a:r>
          </a:p>
        </p:txBody>
      </p:sp>
      <p:cxnSp>
        <p:nvCxnSpPr>
          <p:cNvPr id="11" name="直接箭头连接符 10">
            <a:extLst>
              <a:ext uri="{FF2B5EF4-FFF2-40B4-BE49-F238E27FC236}">
                <a16:creationId xmlns:a16="http://schemas.microsoft.com/office/drawing/2014/main" id="{35A4A108-AFF0-17F9-AAA3-B6D54DB79C74}"/>
              </a:ext>
            </a:extLst>
          </p:cNvPr>
          <p:cNvCxnSpPr/>
          <p:nvPr/>
        </p:nvCxnSpPr>
        <p:spPr>
          <a:xfrm flipV="1">
            <a:off x="408709" y="1753788"/>
            <a:ext cx="0" cy="203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EF95FB79-8EE3-0104-3177-1A121AB572B3}"/>
              </a:ext>
            </a:extLst>
          </p:cNvPr>
          <p:cNvCxnSpPr>
            <a:cxnSpLocks/>
          </p:cNvCxnSpPr>
          <p:nvPr/>
        </p:nvCxnSpPr>
        <p:spPr>
          <a:xfrm flipV="1">
            <a:off x="1052945" y="2161309"/>
            <a:ext cx="0" cy="789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8891E5CA-A4AD-7990-3797-BB395C0028CB}"/>
              </a:ext>
            </a:extLst>
          </p:cNvPr>
          <p:cNvSpPr txBox="1"/>
          <p:nvPr/>
        </p:nvSpPr>
        <p:spPr>
          <a:xfrm>
            <a:off x="491469" y="1915088"/>
            <a:ext cx="1580154" cy="246221"/>
          </a:xfrm>
          <a:prstGeom prst="rect">
            <a:avLst/>
          </a:prstGeom>
          <a:noFill/>
          <a:ln>
            <a:solidFill>
              <a:schemeClr val="accent1"/>
            </a:solidFill>
          </a:ln>
        </p:spPr>
        <p:txBody>
          <a:bodyPr wrap="square" rtlCol="0">
            <a:spAutoFit/>
          </a:bodyPr>
          <a:lstStyle/>
          <a:p>
            <a:r>
              <a:rPr lang="zh-CN" altLang="en-US" sz="1000" b="1" dirty="0">
                <a:latin typeface="楷体" panose="02010609060101010101" pitchFamily="49" charset="-122"/>
                <a:ea typeface="楷体" panose="02010609060101010101" pitchFamily="49" charset="-122"/>
              </a:rPr>
              <a:t>点此切换至人脸识别模块</a:t>
            </a:r>
          </a:p>
        </p:txBody>
      </p:sp>
      <p:cxnSp>
        <p:nvCxnSpPr>
          <p:cNvPr id="16" name="直接箭头连接符 15">
            <a:extLst>
              <a:ext uri="{FF2B5EF4-FFF2-40B4-BE49-F238E27FC236}">
                <a16:creationId xmlns:a16="http://schemas.microsoft.com/office/drawing/2014/main" id="{A5403E73-C9D1-3C85-6E29-7AEBF313169E}"/>
              </a:ext>
            </a:extLst>
          </p:cNvPr>
          <p:cNvCxnSpPr>
            <a:cxnSpLocks/>
          </p:cNvCxnSpPr>
          <p:nvPr/>
        </p:nvCxnSpPr>
        <p:spPr>
          <a:xfrm flipV="1">
            <a:off x="1454727" y="1753788"/>
            <a:ext cx="1121482" cy="2070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551698E-8BEF-B2E8-9562-753680D66DB1}"/>
              </a:ext>
            </a:extLst>
          </p:cNvPr>
          <p:cNvSpPr txBox="1"/>
          <p:nvPr/>
        </p:nvSpPr>
        <p:spPr>
          <a:xfrm>
            <a:off x="2364912" y="1170894"/>
            <a:ext cx="1565564" cy="553998"/>
          </a:xfrm>
          <a:prstGeom prst="rect">
            <a:avLst/>
          </a:prstGeom>
          <a:noFill/>
          <a:ln>
            <a:solidFill>
              <a:schemeClr val="accent1"/>
            </a:solidFill>
          </a:ln>
        </p:spPr>
        <p:txBody>
          <a:bodyPr wrap="square" rtlCol="0">
            <a:spAutoFit/>
          </a:bodyPr>
          <a:lstStyle/>
          <a:p>
            <a:r>
              <a:rPr lang="zh-CN" altLang="en-US" sz="1000" b="1" dirty="0">
                <a:latin typeface="楷体" panose="02010609060101010101" pitchFamily="49" charset="-122"/>
                <a:ea typeface="楷体" panose="02010609060101010101" pitchFamily="49" charset="-122"/>
              </a:rPr>
              <a:t>点击此按钮，可清除“图像显示”区域中的所有图像</a:t>
            </a:r>
          </a:p>
        </p:txBody>
      </p:sp>
      <p:cxnSp>
        <p:nvCxnSpPr>
          <p:cNvPr id="19" name="直接箭头连接符 18">
            <a:extLst>
              <a:ext uri="{FF2B5EF4-FFF2-40B4-BE49-F238E27FC236}">
                <a16:creationId xmlns:a16="http://schemas.microsoft.com/office/drawing/2014/main" id="{FA773FED-7D56-A42E-FC6A-5AE6EA86AF43}"/>
              </a:ext>
            </a:extLst>
          </p:cNvPr>
          <p:cNvCxnSpPr>
            <a:cxnSpLocks/>
          </p:cNvCxnSpPr>
          <p:nvPr/>
        </p:nvCxnSpPr>
        <p:spPr>
          <a:xfrm>
            <a:off x="4866409" y="6553198"/>
            <a:ext cx="16105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8D5DC4E-7138-D1D5-1C90-5C52BC254C93}"/>
              </a:ext>
            </a:extLst>
          </p:cNvPr>
          <p:cNvCxnSpPr>
            <a:cxnSpLocks/>
          </p:cNvCxnSpPr>
          <p:nvPr/>
        </p:nvCxnSpPr>
        <p:spPr>
          <a:xfrm flipV="1">
            <a:off x="1454727" y="1915088"/>
            <a:ext cx="3061855" cy="2359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84201685-199B-BB36-94AB-F1CB2D31CFD0}"/>
              </a:ext>
            </a:extLst>
          </p:cNvPr>
          <p:cNvSpPr txBox="1"/>
          <p:nvPr/>
        </p:nvSpPr>
        <p:spPr>
          <a:xfrm>
            <a:off x="6477000" y="5844889"/>
            <a:ext cx="1323109" cy="1015663"/>
          </a:xfrm>
          <a:prstGeom prst="rect">
            <a:avLst/>
          </a:prstGeom>
          <a:noFill/>
          <a:ln>
            <a:solidFill>
              <a:schemeClr val="accent1"/>
            </a:solidFill>
          </a:ln>
        </p:spPr>
        <p:txBody>
          <a:bodyPr wrap="square" rtlCol="0">
            <a:spAutoFit/>
          </a:bodyPr>
          <a:lstStyle/>
          <a:p>
            <a:r>
              <a:rPr lang="zh-CN" altLang="en-US" sz="1000" b="1" dirty="0">
                <a:latin typeface="楷体" panose="02010609060101010101" pitchFamily="49" charset="-122"/>
                <a:ea typeface="楷体" panose="02010609060101010101" pitchFamily="49" charset="-122"/>
              </a:rPr>
              <a:t>在通过点击“输入图像”按钮导入图片后，该图片的相关参数（图像名称、格式、大小等）会在这里显示</a:t>
            </a:r>
          </a:p>
        </p:txBody>
      </p:sp>
      <p:sp>
        <p:nvSpPr>
          <p:cNvPr id="25" name="文本框 24">
            <a:extLst>
              <a:ext uri="{FF2B5EF4-FFF2-40B4-BE49-F238E27FC236}">
                <a16:creationId xmlns:a16="http://schemas.microsoft.com/office/drawing/2014/main" id="{8C7E915C-7ACB-AAF1-6DC9-72A68592B776}"/>
              </a:ext>
            </a:extLst>
          </p:cNvPr>
          <p:cNvSpPr txBox="1"/>
          <p:nvPr/>
        </p:nvSpPr>
        <p:spPr>
          <a:xfrm>
            <a:off x="4161786" y="1317371"/>
            <a:ext cx="2446831" cy="553998"/>
          </a:xfrm>
          <a:prstGeom prst="rect">
            <a:avLst/>
          </a:prstGeom>
          <a:noFill/>
          <a:ln>
            <a:solidFill>
              <a:schemeClr val="accent1"/>
            </a:solidFill>
          </a:ln>
        </p:spPr>
        <p:txBody>
          <a:bodyPr wrap="square" rtlCol="0">
            <a:spAutoFit/>
          </a:bodyPr>
          <a:lstStyle/>
          <a:p>
            <a:r>
              <a:rPr lang="zh-CN" altLang="en-US" sz="1000" b="1" dirty="0">
                <a:latin typeface="楷体" panose="02010609060101010101" pitchFamily="49" charset="-122"/>
                <a:ea typeface="楷体" panose="02010609060101010101" pitchFamily="49" charset="-122"/>
              </a:rPr>
              <a:t>在该下拉菜单中，可选择在“图像显示”区域仅出现原图、仅出现处理后的图片（新图）或是两张图片均显示（自动）</a:t>
            </a:r>
          </a:p>
        </p:txBody>
      </p:sp>
      <p:cxnSp>
        <p:nvCxnSpPr>
          <p:cNvPr id="26" name="直接箭头连接符 25">
            <a:extLst>
              <a:ext uri="{FF2B5EF4-FFF2-40B4-BE49-F238E27FC236}">
                <a16:creationId xmlns:a16="http://schemas.microsoft.com/office/drawing/2014/main" id="{D2093FFF-DCB2-79CB-523F-0F29B15338DF}"/>
              </a:ext>
            </a:extLst>
          </p:cNvPr>
          <p:cNvCxnSpPr>
            <a:cxnSpLocks/>
          </p:cNvCxnSpPr>
          <p:nvPr/>
        </p:nvCxnSpPr>
        <p:spPr>
          <a:xfrm flipH="1">
            <a:off x="1170709" y="4814944"/>
            <a:ext cx="207082" cy="1059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D98D7E5F-38FE-D834-CF34-610DC0BCEC3A}"/>
              </a:ext>
            </a:extLst>
          </p:cNvPr>
          <p:cNvSpPr txBox="1"/>
          <p:nvPr/>
        </p:nvSpPr>
        <p:spPr>
          <a:xfrm>
            <a:off x="824722" y="5891479"/>
            <a:ext cx="1059491" cy="861774"/>
          </a:xfrm>
          <a:prstGeom prst="rect">
            <a:avLst/>
          </a:prstGeom>
          <a:noFill/>
          <a:ln>
            <a:solidFill>
              <a:schemeClr val="accent1"/>
            </a:solidFill>
          </a:ln>
        </p:spPr>
        <p:txBody>
          <a:bodyPr wrap="square" rtlCol="0">
            <a:spAutoFit/>
          </a:bodyPr>
          <a:lstStyle/>
          <a:p>
            <a:r>
              <a:rPr lang="zh-CN" altLang="en-US" sz="1000" b="1" dirty="0">
                <a:latin typeface="楷体" panose="02010609060101010101" pitchFamily="49" charset="-122"/>
                <a:ea typeface="楷体" panose="02010609060101010101" pitchFamily="49" charset="-122"/>
              </a:rPr>
              <a:t>若选择“是”，处理后的图片结果将在新的</a:t>
            </a:r>
            <a:r>
              <a:rPr lang="en-US" altLang="zh-CN" sz="1000" b="1" dirty="0">
                <a:latin typeface="楷体" panose="02010609060101010101" pitchFamily="49" charset="-122"/>
                <a:ea typeface="楷体" panose="02010609060101010101" pitchFamily="49" charset="-122"/>
              </a:rPr>
              <a:t>Figure</a:t>
            </a:r>
            <a:r>
              <a:rPr lang="zh-CN" altLang="en-US" sz="1000" b="1" dirty="0">
                <a:latin typeface="楷体" panose="02010609060101010101" pitchFamily="49" charset="-122"/>
                <a:ea typeface="楷体" panose="02010609060101010101" pitchFamily="49" charset="-122"/>
              </a:rPr>
              <a:t>外部图窗中显示</a:t>
            </a:r>
          </a:p>
        </p:txBody>
      </p:sp>
      <p:sp>
        <p:nvSpPr>
          <p:cNvPr id="32" name="文本框 31">
            <a:extLst>
              <a:ext uri="{FF2B5EF4-FFF2-40B4-BE49-F238E27FC236}">
                <a16:creationId xmlns:a16="http://schemas.microsoft.com/office/drawing/2014/main" id="{44D68CD4-EC67-1618-DA89-D4E506FB83AB}"/>
              </a:ext>
            </a:extLst>
          </p:cNvPr>
          <p:cNvSpPr txBox="1"/>
          <p:nvPr/>
        </p:nvSpPr>
        <p:spPr>
          <a:xfrm>
            <a:off x="8007897" y="858247"/>
            <a:ext cx="4038600" cy="3046988"/>
          </a:xfrm>
          <a:prstGeom prst="rect">
            <a:avLst/>
          </a:prstGeom>
          <a:blipFill>
            <a:blip r:embed="rId3"/>
            <a:tile tx="0" ty="0" sx="100000" sy="100000" flip="none" algn="tl"/>
          </a:blipFill>
          <a:ln>
            <a:noFill/>
          </a:ln>
        </p:spPr>
        <p:txBody>
          <a:bodyPr wrap="square" rtlCol="0">
            <a:spAutoFit/>
          </a:bodyPr>
          <a:lstStyle/>
          <a:p>
            <a:r>
              <a:rPr lang="zh-CN" altLang="en-US" b="1" dirty="0">
                <a:latin typeface="楷体" panose="02010609060101010101" pitchFamily="49" charset="-122"/>
                <a:ea typeface="楷体" panose="02010609060101010101" pitchFamily="49" charset="-122"/>
              </a:rPr>
              <a:t>图像处理控制部分 相关控件使用说明：</a:t>
            </a:r>
            <a:endParaRPr lang="en-US" altLang="zh-CN" b="1" dirty="0">
              <a:latin typeface="楷体" panose="02010609060101010101" pitchFamily="49" charset="-122"/>
              <a:ea typeface="楷体" panose="02010609060101010101" pitchFamily="49" charset="-122"/>
            </a:endParaRPr>
          </a:p>
          <a:p>
            <a:r>
              <a:rPr lang="zh-CN" altLang="en-US" sz="1600" u="sng" dirty="0">
                <a:latin typeface="楷体" panose="02010609060101010101" pitchFamily="49" charset="-122"/>
                <a:ea typeface="楷体" panose="02010609060101010101" pitchFamily="49" charset="-122"/>
              </a:rPr>
              <a:t>获取图像参数</a:t>
            </a:r>
            <a:r>
              <a:rPr lang="zh-CN" altLang="en-US" sz="16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点击后，处理后的图像（若未处理图像即为原图）的灰度值相关数据会在“图像参数显示”区域显示。</a:t>
            </a:r>
            <a:endParaRPr lang="en-US" altLang="zh-CN" sz="1400" dirty="0">
              <a:latin typeface="楷体" panose="02010609060101010101" pitchFamily="49" charset="-122"/>
              <a:ea typeface="楷体" panose="02010609060101010101" pitchFamily="49" charset="-122"/>
            </a:endParaRPr>
          </a:p>
          <a:p>
            <a:endParaRPr lang="en-US" altLang="zh-CN" sz="1400" dirty="0">
              <a:latin typeface="楷体" panose="02010609060101010101" pitchFamily="49" charset="-122"/>
              <a:ea typeface="楷体" panose="02010609060101010101" pitchFamily="49" charset="-122"/>
            </a:endParaRPr>
          </a:p>
          <a:p>
            <a:r>
              <a:rPr lang="zh-CN" altLang="en-US" sz="1600" u="sng" dirty="0">
                <a:latin typeface="楷体" panose="02010609060101010101" pitchFamily="49" charset="-122"/>
                <a:ea typeface="楷体" panose="02010609060101010101" pitchFamily="49" charset="-122"/>
              </a:rPr>
              <a:t>绘制灰度值直方图</a:t>
            </a:r>
            <a:r>
              <a:rPr lang="zh-CN" altLang="en-US" sz="16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点击后，处理后的图像（若未处理图像即为原图）的灰度值直方图会在新的</a:t>
            </a:r>
            <a:r>
              <a:rPr lang="en-US" altLang="zh-CN" sz="1400" dirty="0">
                <a:latin typeface="楷体" panose="02010609060101010101" pitchFamily="49" charset="-122"/>
                <a:ea typeface="楷体" panose="02010609060101010101" pitchFamily="49" charset="-122"/>
              </a:rPr>
              <a:t>Figure</a:t>
            </a:r>
            <a:r>
              <a:rPr lang="zh-CN" altLang="en-US" sz="1400" dirty="0">
                <a:latin typeface="楷体" panose="02010609060101010101" pitchFamily="49" charset="-122"/>
                <a:ea typeface="楷体" panose="02010609060101010101" pitchFamily="49" charset="-122"/>
              </a:rPr>
              <a:t>外部图窗中显示。</a:t>
            </a:r>
            <a:endParaRPr lang="en-US" altLang="zh-CN" sz="1400" dirty="0">
              <a:latin typeface="楷体" panose="02010609060101010101" pitchFamily="49" charset="-122"/>
              <a:ea typeface="楷体" panose="02010609060101010101" pitchFamily="49" charset="-122"/>
            </a:endParaRPr>
          </a:p>
          <a:p>
            <a:endParaRPr lang="en-US" altLang="zh-CN" sz="1400" dirty="0">
              <a:latin typeface="楷体" panose="02010609060101010101" pitchFamily="49" charset="-122"/>
              <a:ea typeface="楷体" panose="02010609060101010101" pitchFamily="49" charset="-122"/>
            </a:endParaRPr>
          </a:p>
          <a:p>
            <a:r>
              <a:rPr lang="zh-CN" altLang="en-US" sz="1600" u="sng" dirty="0">
                <a:latin typeface="楷体" panose="02010609060101010101" pitchFamily="49" charset="-122"/>
                <a:ea typeface="楷体" panose="02010609060101010101" pitchFamily="49" charset="-122"/>
              </a:rPr>
              <a:t>图像变换功能演示</a:t>
            </a:r>
            <a:r>
              <a:rPr lang="zh-CN" altLang="en-US" sz="16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点击后，系统会自动对输入的图像进行平移、缩放、切变、旋转和颠倒的处理，原图会与处理后的图像一同在新的</a:t>
            </a:r>
            <a:r>
              <a:rPr lang="en-US" altLang="zh-CN" sz="1400" dirty="0">
                <a:latin typeface="楷体" panose="02010609060101010101" pitchFamily="49" charset="-122"/>
                <a:ea typeface="楷体" panose="02010609060101010101" pitchFamily="49" charset="-122"/>
              </a:rPr>
              <a:t>Figure</a:t>
            </a:r>
            <a:r>
              <a:rPr lang="zh-CN" altLang="en-US" sz="1400" dirty="0">
                <a:latin typeface="楷体" panose="02010609060101010101" pitchFamily="49" charset="-122"/>
                <a:ea typeface="楷体" panose="02010609060101010101" pitchFamily="49" charset="-122"/>
              </a:rPr>
              <a:t>外部图窗中显示。（处理参数参见下方参考数据）</a:t>
            </a:r>
            <a:endParaRPr lang="en-US" altLang="zh-CN" sz="1400" dirty="0">
              <a:latin typeface="楷体" panose="02010609060101010101" pitchFamily="49" charset="-122"/>
              <a:ea typeface="楷体" panose="02010609060101010101" pitchFamily="49" charset="-122"/>
            </a:endParaRPr>
          </a:p>
        </p:txBody>
      </p:sp>
      <p:sp>
        <p:nvSpPr>
          <p:cNvPr id="33" name="文本框 32">
            <a:extLst>
              <a:ext uri="{FF2B5EF4-FFF2-40B4-BE49-F238E27FC236}">
                <a16:creationId xmlns:a16="http://schemas.microsoft.com/office/drawing/2014/main" id="{D2C42849-F81D-72D0-82BA-D3F92D776B7E}"/>
              </a:ext>
            </a:extLst>
          </p:cNvPr>
          <p:cNvSpPr txBox="1"/>
          <p:nvPr/>
        </p:nvSpPr>
        <p:spPr>
          <a:xfrm>
            <a:off x="8007897" y="3972673"/>
            <a:ext cx="4038600" cy="280076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zh-CN" altLang="en-US" b="1" dirty="0">
                <a:latin typeface="楷体" panose="02010609060101010101" pitchFamily="49" charset="-122"/>
                <a:ea typeface="楷体" panose="02010609060101010101" pitchFamily="49" charset="-122"/>
              </a:rPr>
              <a:t>图像处理功能演示 使用说明：</a:t>
            </a:r>
            <a:endParaRPr lang="en-US" altLang="zh-CN" b="1" dirty="0">
              <a:latin typeface="楷体" panose="02010609060101010101" pitchFamily="49" charset="-122"/>
              <a:ea typeface="楷体" panose="02010609060101010101" pitchFamily="49" charset="-122"/>
            </a:endParaRPr>
          </a:p>
          <a:p>
            <a:r>
              <a:rPr lang="zh-CN" altLang="en-US" sz="1400" dirty="0">
                <a:latin typeface="楷体" panose="02010609060101010101" pitchFamily="49" charset="-122"/>
                <a:ea typeface="楷体" panose="02010609060101010101" pitchFamily="49" charset="-122"/>
              </a:rPr>
              <a:t>先在右侧框体输入参数或选择选项，再点击对应功能按钮，原图与该操作处理后的图片会按照“图像输入控制”部分中选择的方式显示。</a:t>
            </a:r>
            <a:endParaRPr lang="en-US" altLang="zh-CN" sz="1400" dirty="0">
              <a:latin typeface="楷体" panose="02010609060101010101" pitchFamily="49" charset="-122"/>
              <a:ea typeface="楷体" panose="02010609060101010101" pitchFamily="49" charset="-122"/>
            </a:endParaRPr>
          </a:p>
          <a:p>
            <a:endParaRPr lang="en-US" altLang="zh-CN" sz="1600" dirty="0">
              <a:latin typeface="楷体" panose="02010609060101010101" pitchFamily="49" charset="-122"/>
              <a:ea typeface="楷体" panose="02010609060101010101" pitchFamily="49" charset="-122"/>
            </a:endParaRPr>
          </a:p>
          <a:p>
            <a:r>
              <a:rPr lang="zh-CN" altLang="en-US" sz="1600" dirty="0">
                <a:highlight>
                  <a:srgbClr val="FFFF00"/>
                </a:highlight>
                <a:latin typeface="楷体" panose="02010609060101010101" pitchFamily="49" charset="-122"/>
                <a:ea typeface="楷体" panose="02010609060101010101" pitchFamily="49" charset="-122"/>
              </a:rPr>
              <a:t>各功能输入参数格式与参考数据</a:t>
            </a:r>
            <a:r>
              <a:rPr lang="en-US" altLang="zh-CN" sz="1600" dirty="0">
                <a:latin typeface="楷体" panose="02010609060101010101" pitchFamily="49" charset="-122"/>
                <a:ea typeface="楷体" panose="02010609060101010101" pitchFamily="49" charset="-122"/>
              </a:rPr>
              <a:t>:</a:t>
            </a:r>
          </a:p>
          <a:p>
            <a:r>
              <a:rPr lang="zh-CN" altLang="en-US" sz="1400" dirty="0">
                <a:latin typeface="楷体" panose="02010609060101010101" pitchFamily="49" charset="-122"/>
                <a:ea typeface="楷体" panose="02010609060101010101" pitchFamily="49" charset="-122"/>
              </a:rPr>
              <a:t>图像平移：横向移动距离，纵向移动距离</a:t>
            </a:r>
            <a:r>
              <a:rPr lang="zh-CN" altLang="en-US" sz="1000" dirty="0">
                <a:latin typeface="楷体" panose="02010609060101010101" pitchFamily="49" charset="-122"/>
                <a:ea typeface="楷体" panose="02010609060101010101" pitchFamily="49" charset="-122"/>
              </a:rPr>
              <a:t> </a:t>
            </a:r>
            <a:r>
              <a:rPr lang="en-US" altLang="zh-CN" sz="1000" dirty="0">
                <a:latin typeface="楷体" panose="02010609060101010101" pitchFamily="49" charset="-122"/>
                <a:ea typeface="楷体" panose="02010609060101010101" pitchFamily="49" charset="-122"/>
              </a:rPr>
              <a:t>100</a:t>
            </a:r>
            <a:r>
              <a:rPr lang="zh-CN" altLang="en-US" sz="1000" dirty="0">
                <a:latin typeface="楷体" panose="02010609060101010101" pitchFamily="49" charset="-122"/>
                <a:ea typeface="楷体" panose="02010609060101010101" pitchFamily="49" charset="-122"/>
              </a:rPr>
              <a:t>，</a:t>
            </a:r>
            <a:r>
              <a:rPr lang="en-US" altLang="zh-CN" sz="1000" dirty="0">
                <a:latin typeface="楷体" panose="02010609060101010101" pitchFamily="49" charset="-122"/>
                <a:ea typeface="楷体" panose="02010609060101010101" pitchFamily="49" charset="-122"/>
              </a:rPr>
              <a:t>200</a:t>
            </a:r>
          </a:p>
          <a:p>
            <a:r>
              <a:rPr lang="zh-CN" altLang="en-US" sz="1400" dirty="0">
                <a:latin typeface="楷体" panose="02010609060101010101" pitchFamily="49" charset="-122"/>
                <a:ea typeface="楷体" panose="02010609060101010101" pitchFamily="49" charset="-122"/>
              </a:rPr>
              <a:t>图像缩放：缩放倍数 </a:t>
            </a:r>
            <a:r>
              <a:rPr lang="en-US" altLang="zh-CN" sz="1000" dirty="0">
                <a:latin typeface="楷体" panose="02010609060101010101" pitchFamily="49" charset="-122"/>
                <a:ea typeface="楷体" panose="02010609060101010101" pitchFamily="49" charset="-122"/>
              </a:rPr>
              <a:t>1.5</a:t>
            </a:r>
          </a:p>
          <a:p>
            <a:r>
              <a:rPr lang="zh-CN" altLang="en-US" sz="1400" dirty="0">
                <a:latin typeface="楷体" panose="02010609060101010101" pitchFamily="49" charset="-122"/>
                <a:ea typeface="楷体" panose="02010609060101010101" pitchFamily="49" charset="-122"/>
              </a:rPr>
              <a:t>图像切变：切变参数</a:t>
            </a:r>
            <a:r>
              <a:rPr lang="en-US" altLang="zh-CN" sz="1400" dirty="0">
                <a:latin typeface="楷体" panose="02010609060101010101" pitchFamily="49" charset="-122"/>
                <a:ea typeface="楷体" panose="02010609060101010101" pitchFamily="49" charset="-122"/>
              </a:rPr>
              <a:t>1</a:t>
            </a:r>
            <a:r>
              <a:rPr lang="zh-CN" altLang="en-US" sz="1400" dirty="0">
                <a:latin typeface="楷体" panose="02010609060101010101" pitchFamily="49" charset="-122"/>
                <a:ea typeface="楷体" panose="02010609060101010101" pitchFamily="49" charset="-122"/>
              </a:rPr>
              <a:t>，切变参数</a:t>
            </a:r>
            <a:r>
              <a:rPr lang="en-US" altLang="zh-CN" sz="1400" dirty="0">
                <a:latin typeface="楷体" panose="02010609060101010101" pitchFamily="49" charset="-122"/>
                <a:ea typeface="楷体" panose="02010609060101010101" pitchFamily="49" charset="-122"/>
              </a:rPr>
              <a:t>2 </a:t>
            </a:r>
            <a:r>
              <a:rPr lang="en-US" altLang="zh-CN" sz="1000" dirty="0">
                <a:latin typeface="楷体" panose="02010609060101010101" pitchFamily="49" charset="-122"/>
                <a:ea typeface="楷体" panose="02010609060101010101" pitchFamily="49" charset="-122"/>
              </a:rPr>
              <a:t>0.3</a:t>
            </a:r>
            <a:r>
              <a:rPr lang="zh-CN" altLang="en-US" sz="1000" dirty="0">
                <a:latin typeface="楷体" panose="02010609060101010101" pitchFamily="49" charset="-122"/>
                <a:ea typeface="楷体" panose="02010609060101010101" pitchFamily="49" charset="-122"/>
              </a:rPr>
              <a:t>，</a:t>
            </a:r>
            <a:r>
              <a:rPr lang="en-US" altLang="zh-CN" sz="1000" dirty="0">
                <a:latin typeface="楷体" panose="02010609060101010101" pitchFamily="49" charset="-122"/>
                <a:ea typeface="楷体" panose="02010609060101010101" pitchFamily="49" charset="-122"/>
              </a:rPr>
              <a:t>0.4</a:t>
            </a:r>
          </a:p>
          <a:p>
            <a:r>
              <a:rPr lang="zh-CN" altLang="en-US" sz="1400" dirty="0">
                <a:latin typeface="楷体" panose="02010609060101010101" pitchFamily="49" charset="-122"/>
                <a:ea typeface="楷体" panose="02010609060101010101" pitchFamily="49" charset="-122"/>
              </a:rPr>
              <a:t>图像旋转：旋转度数</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顺时针为正，角度制，不带单位</a:t>
            </a:r>
            <a:r>
              <a:rPr lang="en-US" altLang="zh-CN" sz="1400" dirty="0">
                <a:latin typeface="楷体" panose="02010609060101010101" pitchFamily="49" charset="-122"/>
                <a:ea typeface="楷体" panose="02010609060101010101" pitchFamily="49" charset="-122"/>
              </a:rPr>
              <a:t>】 </a:t>
            </a:r>
            <a:r>
              <a:rPr lang="en-US" altLang="zh-CN" sz="1000" dirty="0">
                <a:latin typeface="楷体" panose="02010609060101010101" pitchFamily="49" charset="-122"/>
                <a:ea typeface="楷体" panose="02010609060101010101" pitchFamily="49" charset="-122"/>
              </a:rPr>
              <a:t>45</a:t>
            </a:r>
            <a:r>
              <a:rPr lang="en-US" altLang="zh-CN" sz="1400" dirty="0">
                <a:latin typeface="楷体" panose="02010609060101010101" pitchFamily="49" charset="-122"/>
                <a:ea typeface="楷体" panose="02010609060101010101" pitchFamily="49" charset="-122"/>
              </a:rPr>
              <a:t>  </a:t>
            </a:r>
          </a:p>
          <a:p>
            <a:r>
              <a:rPr lang="zh-CN" altLang="en-US" sz="1400" dirty="0">
                <a:latin typeface="楷体" panose="02010609060101010101" pitchFamily="49" charset="-122"/>
                <a:ea typeface="楷体" panose="02010609060101010101" pitchFamily="49" charset="-122"/>
              </a:rPr>
              <a:t>图像颠倒：选择选项“垂直”或“水平” </a:t>
            </a:r>
            <a:r>
              <a:rPr lang="zh-CN" altLang="en-US" sz="1000" dirty="0">
                <a:latin typeface="楷体" panose="02010609060101010101" pitchFamily="49" charset="-122"/>
                <a:ea typeface="楷体" panose="02010609060101010101" pitchFamily="49" charset="-122"/>
              </a:rPr>
              <a:t>垂直</a:t>
            </a:r>
            <a:endParaRPr lang="en-US" altLang="zh-CN" sz="1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00458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6B662E6-47C8-E3CB-F3F8-63C4E07B6723}"/>
              </a:ext>
            </a:extLst>
          </p:cNvPr>
          <p:cNvSpPr/>
          <p:nvPr/>
        </p:nvSpPr>
        <p:spPr>
          <a:xfrm>
            <a:off x="-72283" y="65061"/>
            <a:ext cx="9893617" cy="923330"/>
          </a:xfrm>
          <a:prstGeom prst="rect">
            <a:avLst/>
          </a:prstGeom>
          <a:noFill/>
        </p:spPr>
        <p:txBody>
          <a:bodyPr wrap="square" lIns="91440" tIns="45720" rIns="91440" bIns="45720">
            <a:spAutoFit/>
          </a:bodyPr>
          <a:lstStyle/>
          <a:p>
            <a:pPr algn="ctr"/>
            <a:r>
              <a:rPr lang="zh-CN" alt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人脸识别</a:t>
            </a:r>
            <a:r>
              <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模块</a:t>
            </a:r>
            <a:r>
              <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r>
              <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导入图片模式</a:t>
            </a:r>
            <a:endPar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2" name="文本框 31">
            <a:extLst>
              <a:ext uri="{FF2B5EF4-FFF2-40B4-BE49-F238E27FC236}">
                <a16:creationId xmlns:a16="http://schemas.microsoft.com/office/drawing/2014/main" id="{44D68CD4-EC67-1618-DA89-D4E506FB83AB}"/>
              </a:ext>
            </a:extLst>
          </p:cNvPr>
          <p:cNvSpPr txBox="1"/>
          <p:nvPr/>
        </p:nvSpPr>
        <p:spPr>
          <a:xfrm>
            <a:off x="5448296" y="944303"/>
            <a:ext cx="6695213" cy="923330"/>
          </a:xfrm>
          <a:prstGeom prst="rect">
            <a:avLst/>
          </a:prstGeom>
          <a:blipFill>
            <a:blip r:embed="rId2"/>
            <a:tile tx="0" ty="0" sx="100000" sy="100000" flip="none" algn="tl"/>
          </a:blipFill>
          <a:ln>
            <a:noFill/>
          </a:ln>
        </p:spPr>
        <p:txBody>
          <a:bodyPr wrap="square" rtlCol="0">
            <a:spAutoFit/>
          </a:bodyPr>
          <a:lstStyle/>
          <a:p>
            <a:r>
              <a:rPr lang="zh-CN" altLang="en-US" b="1" u="sng" dirty="0">
                <a:latin typeface="楷体" panose="02010609060101010101" pitchFamily="49" charset="-122"/>
                <a:ea typeface="楷体" panose="02010609060101010101" pitchFamily="49" charset="-122"/>
              </a:rPr>
              <a:t>导入图片模式 识别模块控制部分 相关控件使用顺序说明：</a:t>
            </a:r>
            <a:endParaRPr lang="en-US" altLang="zh-CN" b="1" u="sng" dirty="0">
              <a:latin typeface="楷体" panose="02010609060101010101" pitchFamily="49" charset="-122"/>
              <a:ea typeface="楷体" panose="02010609060101010101" pitchFamily="49" charset="-122"/>
            </a:endParaRPr>
          </a:p>
          <a:p>
            <a:r>
              <a:rPr lang="zh-CN" altLang="en-US" b="1" dirty="0">
                <a:latin typeface="楷体" panose="02010609060101010101" pitchFamily="49" charset="-122"/>
                <a:ea typeface="楷体" panose="02010609060101010101" pitchFamily="49" charset="-122"/>
              </a:rPr>
              <a:t>“重新输入图像”</a:t>
            </a:r>
            <a:r>
              <a:rPr lang="en-US" altLang="zh-CN" b="1" dirty="0">
                <a:latin typeface="楷体" panose="02010609060101010101" pitchFamily="49" charset="-122"/>
                <a:ea typeface="楷体" panose="02010609060101010101" pitchFamily="49" charset="-122"/>
              </a:rPr>
              <a:t>—&gt;</a:t>
            </a:r>
            <a:r>
              <a:rPr lang="zh-CN" altLang="en-US" b="1" dirty="0">
                <a:latin typeface="楷体" panose="02010609060101010101" pitchFamily="49" charset="-122"/>
                <a:ea typeface="楷体" panose="02010609060101010101" pitchFamily="49" charset="-122"/>
              </a:rPr>
              <a:t>“模型初始化”</a:t>
            </a:r>
            <a:r>
              <a:rPr lang="en-US" altLang="zh-CN" b="1" dirty="0">
                <a:latin typeface="楷体" panose="02010609060101010101" pitchFamily="49" charset="-122"/>
                <a:ea typeface="楷体" panose="02010609060101010101" pitchFamily="49" charset="-122"/>
              </a:rPr>
              <a:t>—&gt;</a:t>
            </a:r>
            <a:r>
              <a:rPr lang="zh-CN" altLang="en-US" b="1" dirty="0">
                <a:latin typeface="楷体" panose="02010609060101010101" pitchFamily="49" charset="-122"/>
                <a:ea typeface="楷体" panose="02010609060101010101" pitchFamily="49" charset="-122"/>
              </a:rPr>
              <a:t>“图像数据初始化”</a:t>
            </a:r>
            <a:r>
              <a:rPr lang="en-US" altLang="zh-CN" b="1" dirty="0">
                <a:latin typeface="楷体" panose="02010609060101010101" pitchFamily="49" charset="-122"/>
                <a:ea typeface="楷体" panose="02010609060101010101" pitchFamily="49" charset="-122"/>
              </a:rPr>
              <a:t>—&gt;</a:t>
            </a:r>
            <a:r>
              <a:rPr lang="zh-CN" altLang="en-US" b="1" dirty="0">
                <a:latin typeface="楷体" panose="02010609060101010101" pitchFamily="49" charset="-122"/>
                <a:ea typeface="楷体" panose="02010609060101010101" pitchFamily="49" charset="-122"/>
              </a:rPr>
              <a:t>“开始人脸识别”（</a:t>
            </a:r>
            <a:r>
              <a:rPr lang="en-US" altLang="zh-CN" b="1" dirty="0">
                <a:latin typeface="楷体" panose="02010609060101010101" pitchFamily="49" charset="-122"/>
                <a:ea typeface="楷体" panose="02010609060101010101" pitchFamily="49" charset="-122"/>
              </a:rPr>
              <a:t>—&gt;</a:t>
            </a:r>
            <a:r>
              <a:rPr lang="zh-CN" altLang="en-US" b="1" dirty="0">
                <a:latin typeface="楷体" panose="02010609060101010101" pitchFamily="49" charset="-122"/>
                <a:ea typeface="楷体" panose="02010609060101010101" pitchFamily="49" charset="-122"/>
              </a:rPr>
              <a:t>“清除图像”</a:t>
            </a:r>
            <a:r>
              <a:rPr lang="en-US" altLang="zh-CN" b="1" dirty="0">
                <a:latin typeface="楷体" panose="02010609060101010101" pitchFamily="49" charset="-122"/>
                <a:ea typeface="楷体" panose="02010609060101010101" pitchFamily="49" charset="-122"/>
              </a:rPr>
              <a:t>—&gt;</a:t>
            </a:r>
            <a:r>
              <a:rPr lang="zh-CN" altLang="en-US" b="1" dirty="0">
                <a:latin typeface="楷体" panose="02010609060101010101" pitchFamily="49" charset="-122"/>
                <a:ea typeface="楷体" panose="02010609060101010101" pitchFamily="49" charset="-122"/>
              </a:rPr>
              <a:t>“重新输入图像”）</a:t>
            </a:r>
            <a:endParaRPr lang="en-US" altLang="zh-CN" b="1" dirty="0">
              <a:latin typeface="楷体" panose="02010609060101010101" pitchFamily="49" charset="-122"/>
              <a:ea typeface="楷体" panose="02010609060101010101" pitchFamily="49" charset="-122"/>
            </a:endParaRPr>
          </a:p>
        </p:txBody>
      </p:sp>
      <p:sp>
        <p:nvSpPr>
          <p:cNvPr id="33" name="文本框 32">
            <a:extLst>
              <a:ext uri="{FF2B5EF4-FFF2-40B4-BE49-F238E27FC236}">
                <a16:creationId xmlns:a16="http://schemas.microsoft.com/office/drawing/2014/main" id="{D2C42849-F81D-72D0-82BA-D3F92D776B7E}"/>
              </a:ext>
            </a:extLst>
          </p:cNvPr>
          <p:cNvSpPr txBox="1"/>
          <p:nvPr/>
        </p:nvSpPr>
        <p:spPr>
          <a:xfrm>
            <a:off x="7973235" y="2016950"/>
            <a:ext cx="4114800" cy="406265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zh-CN" altLang="en-US" b="1" dirty="0">
                <a:latin typeface="楷体" panose="02010609060101010101" pitchFamily="49" charset="-122"/>
                <a:ea typeface="楷体" panose="02010609060101010101" pitchFamily="49" charset="-122"/>
              </a:rPr>
              <a:t>训练过程控制 使用说明：</a:t>
            </a:r>
            <a:endParaRPr lang="en-US" altLang="zh-CN" sz="1000" b="1" dirty="0">
              <a:latin typeface="楷体" panose="02010609060101010101" pitchFamily="49" charset="-122"/>
              <a:ea typeface="楷体" panose="02010609060101010101" pitchFamily="49" charset="-122"/>
            </a:endParaRPr>
          </a:p>
          <a:p>
            <a:r>
              <a:rPr lang="zh-CN" altLang="en-US" sz="1100" dirty="0">
                <a:latin typeface="楷体" panose="02010609060101010101" pitchFamily="49" charset="-122"/>
                <a:ea typeface="楷体" panose="02010609060101010101" pitchFamily="49" charset="-122"/>
              </a:rPr>
              <a:t>在本系统中，已经置入了训练好的人脸识别模型，因此若无特别要求，可以直接按照上述步骤实现人脸识别过程。事实上，由于实际的使用需求与对于识别精度的要求，更多时候需要用户自己设置参数训练模型以满足标准。因此，客户端也提供了设置平台供用户自行训练模型。</a:t>
            </a:r>
            <a:endParaRPr lang="en-US" altLang="zh-CN" sz="1100" dirty="0">
              <a:latin typeface="楷体" panose="02010609060101010101" pitchFamily="49" charset="-122"/>
              <a:ea typeface="楷体" panose="02010609060101010101" pitchFamily="49" charset="-122"/>
            </a:endParaRPr>
          </a:p>
          <a:p>
            <a:endParaRPr lang="en-US" altLang="zh-CN" sz="1100" dirty="0">
              <a:latin typeface="楷体" panose="02010609060101010101" pitchFamily="49" charset="-122"/>
              <a:ea typeface="楷体" panose="02010609060101010101" pitchFamily="49" charset="-122"/>
            </a:endParaRPr>
          </a:p>
          <a:p>
            <a:r>
              <a:rPr lang="zh-CN" altLang="en-US" sz="1600" dirty="0">
                <a:highlight>
                  <a:srgbClr val="FFFF00"/>
                </a:highlight>
                <a:latin typeface="楷体" panose="02010609060101010101" pitchFamily="49" charset="-122"/>
                <a:ea typeface="楷体" panose="02010609060101010101" pitchFamily="49" charset="-122"/>
              </a:rPr>
              <a:t>训练模型步骤：</a:t>
            </a:r>
            <a:endParaRPr lang="en-US" altLang="zh-CN" sz="1400" dirty="0">
              <a:highlight>
                <a:srgbClr val="FFFF00"/>
              </a:highlight>
              <a:latin typeface="楷体" panose="02010609060101010101" pitchFamily="49" charset="-122"/>
              <a:ea typeface="楷体" panose="02010609060101010101" pitchFamily="49" charset="-122"/>
            </a:endParaRPr>
          </a:p>
          <a:p>
            <a:r>
              <a:rPr lang="zh-CN" altLang="en-US" sz="1200" dirty="0">
                <a:latin typeface="楷体" panose="02010609060101010101" pitchFamily="49" charset="-122"/>
                <a:ea typeface="楷体" panose="02010609060101010101" pitchFamily="49" charset="-122"/>
              </a:rPr>
              <a:t>输入训练集比例（未输入自动设置为</a:t>
            </a:r>
            <a:r>
              <a:rPr lang="en-US" altLang="zh-CN" sz="1200" dirty="0">
                <a:latin typeface="楷体" panose="02010609060101010101" pitchFamily="49" charset="-122"/>
                <a:ea typeface="楷体" panose="02010609060101010101" pitchFamily="49" charset="-122"/>
              </a:rPr>
              <a:t>0.8</a:t>
            </a:r>
            <a:r>
              <a:rPr lang="zh-CN" altLang="en-US" sz="1200" dirty="0">
                <a:latin typeface="楷体" panose="02010609060101010101" pitchFamily="49" charset="-122"/>
                <a:ea typeface="楷体" panose="02010609060101010101" pitchFamily="49" charset="-122"/>
              </a:rPr>
              <a:t>）</a:t>
            </a:r>
            <a:r>
              <a:rPr lang="en-US" altLang="zh-CN" sz="1200" dirty="0">
                <a:latin typeface="楷体" panose="02010609060101010101" pitchFamily="49" charset="-122"/>
                <a:ea typeface="楷体" panose="02010609060101010101" pitchFamily="49" charset="-122"/>
              </a:rPr>
              <a:t>—&gt;</a:t>
            </a:r>
            <a:r>
              <a:rPr lang="zh-CN" altLang="en-US" sz="1200" dirty="0">
                <a:latin typeface="楷体" panose="02010609060101010101" pitchFamily="49" charset="-122"/>
                <a:ea typeface="楷体" panose="02010609060101010101" pitchFamily="49" charset="-122"/>
              </a:rPr>
              <a:t>输入</a:t>
            </a:r>
            <a:r>
              <a:rPr lang="en-US" altLang="zh-CN" sz="1200" dirty="0">
                <a:latin typeface="楷体" panose="02010609060101010101" pitchFamily="49" charset="-122"/>
                <a:ea typeface="楷体" panose="02010609060101010101" pitchFamily="49" charset="-122"/>
              </a:rPr>
              <a:t>PCA</a:t>
            </a:r>
            <a:r>
              <a:rPr lang="zh-CN" altLang="en-US" sz="1200" dirty="0">
                <a:latin typeface="楷体" panose="02010609060101010101" pitchFamily="49" charset="-122"/>
                <a:ea typeface="楷体" panose="02010609060101010101" pitchFamily="49" charset="-122"/>
              </a:rPr>
              <a:t>特征维度（参考值：</a:t>
            </a:r>
            <a:r>
              <a:rPr lang="en-US" altLang="zh-CN" sz="1200" dirty="0">
                <a:latin typeface="楷体" panose="02010609060101010101" pitchFamily="49" charset="-122"/>
                <a:ea typeface="楷体" panose="02010609060101010101" pitchFamily="49" charset="-122"/>
              </a:rPr>
              <a:t>20</a:t>
            </a:r>
            <a:r>
              <a:rPr lang="zh-CN" altLang="en-US" sz="1200" dirty="0">
                <a:latin typeface="楷体" panose="02010609060101010101" pitchFamily="49" charset="-122"/>
                <a:ea typeface="楷体" panose="02010609060101010101" pitchFamily="49" charset="-122"/>
              </a:rPr>
              <a:t>）</a:t>
            </a:r>
            <a:r>
              <a:rPr lang="en-US" altLang="zh-CN" sz="1200" dirty="0">
                <a:latin typeface="楷体" panose="02010609060101010101" pitchFamily="49" charset="-122"/>
                <a:ea typeface="楷体" panose="02010609060101010101" pitchFamily="49" charset="-122"/>
              </a:rPr>
              <a:t>—&gt;</a:t>
            </a:r>
            <a:r>
              <a:rPr lang="zh-CN" altLang="en-US" sz="1200" dirty="0">
                <a:latin typeface="楷体" panose="02010609060101010101" pitchFamily="49" charset="-122"/>
                <a:ea typeface="楷体" panose="02010609060101010101" pitchFamily="49" charset="-122"/>
              </a:rPr>
              <a:t>点击“去除平均值”</a:t>
            </a:r>
            <a:r>
              <a:rPr lang="en-US" altLang="zh-CN" sz="1200" dirty="0">
                <a:latin typeface="楷体" panose="02010609060101010101" pitchFamily="49" charset="-122"/>
                <a:ea typeface="楷体" panose="02010609060101010101" pitchFamily="49" charset="-122"/>
              </a:rPr>
              <a:t>—&gt;</a:t>
            </a:r>
            <a:r>
              <a:rPr lang="zh-CN" altLang="en-US" sz="1200" dirty="0">
                <a:latin typeface="楷体" panose="02010609060101010101" pitchFamily="49" charset="-122"/>
                <a:ea typeface="楷体" panose="02010609060101010101" pitchFamily="49" charset="-122"/>
              </a:rPr>
              <a:t>点击“求协方差矩阵”</a:t>
            </a:r>
            <a:r>
              <a:rPr lang="en-US" altLang="zh-CN" sz="1200" dirty="0">
                <a:latin typeface="楷体" panose="02010609060101010101" pitchFamily="49" charset="-122"/>
                <a:ea typeface="楷体" panose="02010609060101010101" pitchFamily="49" charset="-122"/>
              </a:rPr>
              <a:t>—&gt;</a:t>
            </a:r>
            <a:r>
              <a:rPr lang="zh-CN" altLang="en-US" sz="1200" dirty="0">
                <a:latin typeface="楷体" panose="02010609060101010101" pitchFamily="49" charset="-122"/>
                <a:ea typeface="楷体" panose="02010609060101010101" pitchFamily="49" charset="-122"/>
              </a:rPr>
              <a:t>点击“求特征向量”</a:t>
            </a:r>
            <a:r>
              <a:rPr lang="en-US" altLang="zh-CN" sz="1200" dirty="0">
                <a:latin typeface="楷体" panose="02010609060101010101" pitchFamily="49" charset="-122"/>
                <a:ea typeface="楷体" panose="02010609060101010101" pitchFamily="49" charset="-122"/>
              </a:rPr>
              <a:t>—&gt;</a:t>
            </a:r>
            <a:r>
              <a:rPr lang="zh-CN" altLang="en-US" sz="1200" dirty="0">
                <a:latin typeface="楷体" panose="02010609060101010101" pitchFamily="49" charset="-122"/>
                <a:ea typeface="楷体" panose="02010609060101010101" pitchFamily="49" charset="-122"/>
              </a:rPr>
              <a:t>点击“归一化”</a:t>
            </a:r>
            <a:r>
              <a:rPr lang="en-US" altLang="zh-CN" sz="1200" dirty="0">
                <a:latin typeface="楷体" panose="02010609060101010101" pitchFamily="49" charset="-122"/>
                <a:ea typeface="楷体" panose="02010609060101010101" pitchFamily="49" charset="-122"/>
              </a:rPr>
              <a:t>—&gt;</a:t>
            </a:r>
            <a:r>
              <a:rPr lang="zh-CN" altLang="en-US" sz="1200" dirty="0">
                <a:latin typeface="楷体" panose="02010609060101010101" pitchFamily="49" charset="-122"/>
                <a:ea typeface="楷体" panose="02010609060101010101" pitchFamily="49" charset="-122"/>
              </a:rPr>
              <a:t>点击“特征投影”（</a:t>
            </a:r>
            <a:r>
              <a:rPr lang="en-US" altLang="zh-CN" sz="1200" dirty="0">
                <a:latin typeface="楷体" panose="02010609060101010101" pitchFamily="49" charset="-122"/>
                <a:ea typeface="楷体" panose="02010609060101010101" pitchFamily="49" charset="-122"/>
              </a:rPr>
              <a:t>—&gt;</a:t>
            </a:r>
            <a:r>
              <a:rPr lang="zh-CN" altLang="en-US" sz="1200" dirty="0">
                <a:latin typeface="楷体" panose="02010609060101010101" pitchFamily="49" charset="-122"/>
                <a:ea typeface="楷体" panose="02010609060101010101" pitchFamily="49" charset="-122"/>
              </a:rPr>
              <a:t>点击“显示主成分脸”，将在“图像显示区域”显示等同于输入的</a:t>
            </a:r>
            <a:r>
              <a:rPr lang="en-US" altLang="zh-CN" sz="1200" dirty="0">
                <a:latin typeface="楷体" panose="02010609060101010101" pitchFamily="49" charset="-122"/>
                <a:ea typeface="楷体" panose="02010609060101010101" pitchFamily="49" charset="-122"/>
              </a:rPr>
              <a:t>PCA</a:t>
            </a:r>
            <a:r>
              <a:rPr lang="zh-CN" altLang="en-US" sz="1200" dirty="0">
                <a:latin typeface="楷体" panose="02010609060101010101" pitchFamily="49" charset="-122"/>
                <a:ea typeface="楷体" panose="02010609060101010101" pitchFamily="49" charset="-122"/>
              </a:rPr>
              <a:t>特征维度数量的主成分脸，最多显示</a:t>
            </a:r>
            <a:r>
              <a:rPr lang="en-US" altLang="zh-CN" sz="1200" dirty="0">
                <a:latin typeface="楷体" panose="02010609060101010101" pitchFamily="49" charset="-122"/>
                <a:ea typeface="楷体" panose="02010609060101010101" pitchFamily="49" charset="-122"/>
              </a:rPr>
              <a:t>20</a:t>
            </a:r>
            <a:r>
              <a:rPr lang="zh-CN" altLang="en-US" sz="1200" dirty="0">
                <a:latin typeface="楷体" panose="02010609060101010101" pitchFamily="49" charset="-122"/>
                <a:ea typeface="楷体" panose="02010609060101010101" pitchFamily="49" charset="-122"/>
              </a:rPr>
              <a:t>张）</a:t>
            </a:r>
            <a:r>
              <a:rPr lang="en-US" altLang="zh-CN" sz="1200" dirty="0">
                <a:latin typeface="楷体" panose="02010609060101010101" pitchFamily="49" charset="-122"/>
                <a:ea typeface="楷体" panose="02010609060101010101" pitchFamily="49" charset="-122"/>
              </a:rPr>
              <a:t>—&gt;</a:t>
            </a:r>
            <a:r>
              <a:rPr lang="zh-CN" altLang="en-US" sz="1200" dirty="0">
                <a:latin typeface="楷体" panose="02010609060101010101" pitchFamily="49" charset="-122"/>
                <a:ea typeface="楷体" panose="02010609060101010101" pitchFamily="49" charset="-122"/>
              </a:rPr>
              <a:t>点击“训练特征数据规范化”</a:t>
            </a:r>
            <a:r>
              <a:rPr lang="en-US" altLang="zh-CN" sz="1200" dirty="0">
                <a:latin typeface="楷体" panose="02010609060101010101" pitchFamily="49" charset="-122"/>
                <a:ea typeface="楷体" panose="02010609060101010101" pitchFamily="49" charset="-122"/>
              </a:rPr>
              <a:t> —&gt;</a:t>
            </a:r>
            <a:r>
              <a:rPr lang="zh-CN" altLang="en-US" sz="1200" dirty="0">
                <a:latin typeface="楷体" panose="02010609060101010101" pitchFamily="49" charset="-122"/>
                <a:ea typeface="楷体" panose="02010609060101010101" pitchFamily="49" charset="-122"/>
              </a:rPr>
              <a:t>（可设置一定的惩罚参数</a:t>
            </a:r>
            <a:r>
              <a:rPr lang="en-US" altLang="zh-CN" sz="1200" dirty="0">
                <a:latin typeface="楷体" panose="02010609060101010101" pitchFamily="49" charset="-122"/>
                <a:ea typeface="楷体" panose="02010609060101010101" pitchFamily="49" charset="-122"/>
              </a:rPr>
              <a:t>c</a:t>
            </a:r>
            <a:r>
              <a:rPr lang="zh-CN" altLang="en-US" sz="1200" dirty="0">
                <a:latin typeface="楷体" panose="02010609060101010101" pitchFamily="49" charset="-122"/>
                <a:ea typeface="楷体" panose="02010609060101010101" pitchFamily="49" charset="-122"/>
              </a:rPr>
              <a:t>与核函数参数</a:t>
            </a:r>
            <a:r>
              <a:rPr lang="en-US" altLang="zh-CN" sz="1200" dirty="0">
                <a:latin typeface="楷体" panose="02010609060101010101" pitchFamily="49" charset="-122"/>
                <a:ea typeface="楷体" panose="02010609060101010101" pitchFamily="49" charset="-122"/>
              </a:rPr>
              <a:t>g</a:t>
            </a:r>
            <a:r>
              <a:rPr lang="zh-CN" altLang="en-US" sz="1200" dirty="0">
                <a:latin typeface="楷体" panose="02010609060101010101" pitchFamily="49" charset="-122"/>
                <a:ea typeface="楷体" panose="02010609060101010101" pitchFamily="49" charset="-122"/>
              </a:rPr>
              <a:t>以进一步优化模型）点击“</a:t>
            </a:r>
            <a:r>
              <a:rPr lang="en-US" altLang="zh-CN" sz="1200" dirty="0">
                <a:latin typeface="楷体" panose="02010609060101010101" pitchFamily="49" charset="-122"/>
                <a:ea typeface="楷体" panose="02010609060101010101" pitchFamily="49" charset="-122"/>
              </a:rPr>
              <a:t>SVM</a:t>
            </a:r>
            <a:r>
              <a:rPr lang="zh-CN" altLang="en-US" sz="1200" dirty="0">
                <a:latin typeface="楷体" panose="02010609060101010101" pitchFamily="49" charset="-122"/>
                <a:ea typeface="楷体" panose="02010609060101010101" pitchFamily="49" charset="-122"/>
              </a:rPr>
              <a:t>样本训练”</a:t>
            </a:r>
            <a:endParaRPr lang="en-US" altLang="zh-CN" sz="1400" dirty="0">
              <a:latin typeface="楷体" panose="02010609060101010101" pitchFamily="49" charset="-122"/>
              <a:ea typeface="楷体" panose="02010609060101010101" pitchFamily="49" charset="-122"/>
            </a:endParaRPr>
          </a:p>
          <a:p>
            <a:r>
              <a:rPr lang="zh-CN" altLang="en-US" sz="1200" dirty="0">
                <a:latin typeface="楷体" panose="02010609060101010101" pitchFamily="49" charset="-122"/>
                <a:ea typeface="楷体" panose="02010609060101010101" pitchFamily="49" charset="-122"/>
              </a:rPr>
              <a:t>至此模型训练完成。</a:t>
            </a:r>
            <a:endParaRPr lang="en-US" altLang="zh-CN" sz="1200" dirty="0">
              <a:latin typeface="楷体" panose="02010609060101010101" pitchFamily="49" charset="-122"/>
              <a:ea typeface="楷体" panose="02010609060101010101" pitchFamily="49" charset="-122"/>
            </a:endParaRPr>
          </a:p>
          <a:p>
            <a:endParaRPr lang="en-US" altLang="zh-CN" sz="1400" dirty="0">
              <a:latin typeface="楷体" panose="02010609060101010101" pitchFamily="49" charset="-122"/>
              <a:ea typeface="楷体" panose="02010609060101010101" pitchFamily="49" charset="-122"/>
            </a:endParaRPr>
          </a:p>
          <a:p>
            <a:r>
              <a:rPr lang="zh-CN" altLang="en-US" sz="1200" dirty="0">
                <a:latin typeface="楷体" panose="02010609060101010101" pitchFamily="49" charset="-122"/>
                <a:ea typeface="楷体" panose="02010609060101010101" pitchFamily="49" charset="-122"/>
              </a:rPr>
              <a:t>若需要保存该模型以供以后使用，请点击“保存模型”；若需要在本平台中立刻应用您训练的模型，在输入图像后点击“模型初始化”即可导入并正常使用。</a:t>
            </a:r>
            <a:endParaRPr lang="en-US" altLang="zh-CN" sz="1200" dirty="0">
              <a:latin typeface="楷体" panose="02010609060101010101" pitchFamily="49" charset="-122"/>
              <a:ea typeface="楷体" panose="02010609060101010101" pitchFamily="49" charset="-122"/>
            </a:endParaRPr>
          </a:p>
        </p:txBody>
      </p:sp>
      <p:sp>
        <p:nvSpPr>
          <p:cNvPr id="13" name="文本框 12">
            <a:extLst>
              <a:ext uri="{FF2B5EF4-FFF2-40B4-BE49-F238E27FC236}">
                <a16:creationId xmlns:a16="http://schemas.microsoft.com/office/drawing/2014/main" id="{9BBD6ABA-A7A3-2100-10A6-79BFA98D94E3}"/>
              </a:ext>
            </a:extLst>
          </p:cNvPr>
          <p:cNvSpPr txBox="1"/>
          <p:nvPr/>
        </p:nvSpPr>
        <p:spPr>
          <a:xfrm>
            <a:off x="48491" y="1823545"/>
            <a:ext cx="1101436" cy="400110"/>
          </a:xfrm>
          <a:prstGeom prst="rect">
            <a:avLst/>
          </a:prstGeom>
          <a:noFill/>
          <a:ln>
            <a:solidFill>
              <a:schemeClr val="accent4"/>
            </a:solidFill>
          </a:ln>
        </p:spPr>
        <p:txBody>
          <a:bodyPr wrap="square" rtlCol="0">
            <a:spAutoFit/>
          </a:bodyPr>
          <a:lstStyle/>
          <a:p>
            <a:r>
              <a:rPr lang="zh-CN" altLang="en-US" sz="1000" b="1" dirty="0">
                <a:latin typeface="楷体" panose="02010609060101010101" pitchFamily="49" charset="-122"/>
                <a:ea typeface="楷体" panose="02010609060101010101" pitchFamily="49" charset="-122"/>
              </a:rPr>
              <a:t>点此切换至图像预处理模块</a:t>
            </a:r>
          </a:p>
        </p:txBody>
      </p:sp>
      <p:sp>
        <p:nvSpPr>
          <p:cNvPr id="22" name="文本框 21">
            <a:extLst>
              <a:ext uri="{FF2B5EF4-FFF2-40B4-BE49-F238E27FC236}">
                <a16:creationId xmlns:a16="http://schemas.microsoft.com/office/drawing/2014/main" id="{6E46C7FF-B652-637A-C197-83DB5499B75E}"/>
              </a:ext>
            </a:extLst>
          </p:cNvPr>
          <p:cNvSpPr txBox="1"/>
          <p:nvPr/>
        </p:nvSpPr>
        <p:spPr>
          <a:xfrm>
            <a:off x="1289353" y="1114840"/>
            <a:ext cx="2519795" cy="1169551"/>
          </a:xfrm>
          <a:prstGeom prst="rect">
            <a:avLst/>
          </a:prstGeom>
          <a:noFill/>
          <a:ln>
            <a:solidFill>
              <a:schemeClr val="accent4"/>
            </a:solidFill>
          </a:ln>
        </p:spPr>
        <p:txBody>
          <a:bodyPr wrap="square" rtlCol="0">
            <a:spAutoFit/>
          </a:bodyPr>
          <a:lstStyle/>
          <a:p>
            <a:r>
              <a:rPr lang="zh-CN" altLang="en-US" sz="1000" b="1" dirty="0">
                <a:latin typeface="楷体" panose="02010609060101010101" pitchFamily="49" charset="-122"/>
                <a:ea typeface="楷体" panose="02010609060101010101" pitchFamily="49" charset="-122"/>
              </a:rPr>
              <a:t>点击此按钮，可选择文件夹“</a:t>
            </a:r>
            <a:r>
              <a:rPr lang="en-US" altLang="zh-CN" sz="1000" b="1" dirty="0" err="1">
                <a:latin typeface="楷体" panose="02010609060101010101" pitchFamily="49" charset="-122"/>
                <a:ea typeface="楷体" panose="02010609060101010101" pitchFamily="49" charset="-122"/>
              </a:rPr>
              <a:t>ProcessedData</a:t>
            </a:r>
            <a:r>
              <a:rPr lang="zh-CN" altLang="en-US" sz="1000" b="1" dirty="0">
                <a:latin typeface="楷体" panose="02010609060101010101" pitchFamily="49" charset="-122"/>
                <a:ea typeface="楷体" panose="02010609060101010101" pitchFamily="49" charset="-122"/>
              </a:rPr>
              <a:t>”中的一张或多张黑白人脸图片，使其在“图像显示”区域中显示以等待下一步处理操作（注意：人脸库中的图片均为</a:t>
            </a:r>
            <a:r>
              <a:rPr lang="en-US" altLang="zh-CN" sz="1000" b="1" dirty="0">
                <a:latin typeface="楷体" panose="02010609060101010101" pitchFamily="49" charset="-122"/>
                <a:ea typeface="楷体" panose="02010609060101010101" pitchFamily="49" charset="-122"/>
              </a:rPr>
              <a:t>bmp</a:t>
            </a:r>
            <a:r>
              <a:rPr lang="zh-CN" altLang="en-US" sz="1000" b="1" dirty="0">
                <a:latin typeface="楷体" panose="02010609060101010101" pitchFamily="49" charset="-122"/>
                <a:ea typeface="楷体" panose="02010609060101010101" pitchFamily="49" charset="-122"/>
              </a:rPr>
              <a:t>格式，选择图片时不要忘记切换格式选项；若要输入多张图片，在选中某张图片后按“</a:t>
            </a:r>
            <a:r>
              <a:rPr lang="en-US" altLang="zh-CN" sz="1000" b="1" dirty="0" err="1">
                <a:latin typeface="楷体" panose="02010609060101010101" pitchFamily="49" charset="-122"/>
                <a:ea typeface="楷体" panose="02010609060101010101" pitchFamily="49" charset="-122"/>
              </a:rPr>
              <a:t>ctrl+a</a:t>
            </a:r>
            <a:r>
              <a:rPr lang="zh-CN" altLang="en-US" sz="1000" b="1" dirty="0">
                <a:latin typeface="楷体" panose="02010609060101010101" pitchFamily="49" charset="-122"/>
                <a:ea typeface="楷体" panose="02010609060101010101" pitchFamily="49" charset="-122"/>
              </a:rPr>
              <a:t>”即可）</a:t>
            </a:r>
          </a:p>
        </p:txBody>
      </p:sp>
      <p:sp>
        <p:nvSpPr>
          <p:cNvPr id="28" name="文本框 27">
            <a:extLst>
              <a:ext uri="{FF2B5EF4-FFF2-40B4-BE49-F238E27FC236}">
                <a16:creationId xmlns:a16="http://schemas.microsoft.com/office/drawing/2014/main" id="{431AB1B9-3849-02B3-AEF9-E832AAD18857}"/>
              </a:ext>
            </a:extLst>
          </p:cNvPr>
          <p:cNvSpPr txBox="1"/>
          <p:nvPr/>
        </p:nvSpPr>
        <p:spPr>
          <a:xfrm>
            <a:off x="8153400" y="6224937"/>
            <a:ext cx="3934635" cy="553998"/>
          </a:xfrm>
          <a:prstGeom prst="rect">
            <a:avLst/>
          </a:prstGeom>
          <a:noFill/>
          <a:ln>
            <a:solidFill>
              <a:schemeClr val="accent4"/>
            </a:solidFill>
          </a:ln>
        </p:spPr>
        <p:txBody>
          <a:bodyPr wrap="square" rtlCol="0">
            <a:spAutoFit/>
          </a:bodyPr>
          <a:lstStyle/>
          <a:p>
            <a:r>
              <a:rPr lang="zh-CN" altLang="en-US" sz="1000" b="1" dirty="0">
                <a:latin typeface="楷体" panose="02010609060101010101" pitchFamily="49" charset="-122"/>
                <a:ea typeface="楷体" panose="02010609060101010101" pitchFamily="49" charset="-122"/>
              </a:rPr>
              <a:t>在点击“开始人脸识别”按钮并在“图像显示”区域上部显示“人脸识别完成！”后，该区域会显示识别正确与否以及识别结果与正确结果所对应的人物姓名（若输入多张图片仅显示识别正确率）</a:t>
            </a:r>
          </a:p>
        </p:txBody>
      </p:sp>
      <p:sp>
        <p:nvSpPr>
          <p:cNvPr id="35" name="文本框 34">
            <a:extLst>
              <a:ext uri="{FF2B5EF4-FFF2-40B4-BE49-F238E27FC236}">
                <a16:creationId xmlns:a16="http://schemas.microsoft.com/office/drawing/2014/main" id="{8378D4A7-76A0-5837-FC99-6ECBF22EB4D3}"/>
              </a:ext>
            </a:extLst>
          </p:cNvPr>
          <p:cNvSpPr txBox="1"/>
          <p:nvPr/>
        </p:nvSpPr>
        <p:spPr>
          <a:xfrm>
            <a:off x="3948574" y="1448472"/>
            <a:ext cx="1454699" cy="861774"/>
          </a:xfrm>
          <a:prstGeom prst="rect">
            <a:avLst/>
          </a:prstGeom>
          <a:noFill/>
          <a:ln>
            <a:solidFill>
              <a:schemeClr val="accent1"/>
            </a:solidFill>
          </a:ln>
        </p:spPr>
        <p:txBody>
          <a:bodyPr wrap="square" rtlCol="0">
            <a:spAutoFit/>
          </a:bodyPr>
          <a:lstStyle/>
          <a:p>
            <a:r>
              <a:rPr lang="zh-CN" altLang="en-US" sz="1000" b="1" dirty="0">
                <a:latin typeface="楷体" panose="02010609060101010101" pitchFamily="49" charset="-122"/>
                <a:ea typeface="楷体" panose="02010609060101010101" pitchFamily="49" charset="-122"/>
              </a:rPr>
              <a:t>在通过点击“重新输入图像”按钮导入图片后，该图片的相关参数（图像名称、格式、大小等）会在这里显示</a:t>
            </a:r>
          </a:p>
        </p:txBody>
      </p:sp>
      <p:pic>
        <p:nvPicPr>
          <p:cNvPr id="21" name="图片 20">
            <a:extLst>
              <a:ext uri="{FF2B5EF4-FFF2-40B4-BE49-F238E27FC236}">
                <a16:creationId xmlns:a16="http://schemas.microsoft.com/office/drawing/2014/main" id="{374125A0-8027-4945-4EBF-4FBC3D964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1" y="2563090"/>
            <a:ext cx="7633513" cy="4294909"/>
          </a:xfrm>
          <a:prstGeom prst="rect">
            <a:avLst/>
          </a:prstGeom>
        </p:spPr>
      </p:pic>
      <p:cxnSp>
        <p:nvCxnSpPr>
          <p:cNvPr id="12" name="直接箭头连接符 11">
            <a:extLst>
              <a:ext uri="{FF2B5EF4-FFF2-40B4-BE49-F238E27FC236}">
                <a16:creationId xmlns:a16="http://schemas.microsoft.com/office/drawing/2014/main" id="{194D5A61-C979-AC87-A09D-61124DE9D067}"/>
              </a:ext>
            </a:extLst>
          </p:cNvPr>
          <p:cNvCxnSpPr/>
          <p:nvPr/>
        </p:nvCxnSpPr>
        <p:spPr>
          <a:xfrm flipV="1">
            <a:off x="422564" y="2223655"/>
            <a:ext cx="0" cy="82434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4" name="直接箭头连接符 13">
            <a:extLst>
              <a:ext uri="{FF2B5EF4-FFF2-40B4-BE49-F238E27FC236}">
                <a16:creationId xmlns:a16="http://schemas.microsoft.com/office/drawing/2014/main" id="{CC5479B5-5C03-E225-466F-B7C660193D08}"/>
              </a:ext>
            </a:extLst>
          </p:cNvPr>
          <p:cNvCxnSpPr>
            <a:cxnSpLocks/>
          </p:cNvCxnSpPr>
          <p:nvPr/>
        </p:nvCxnSpPr>
        <p:spPr>
          <a:xfrm flipV="1">
            <a:off x="1205346" y="2310246"/>
            <a:ext cx="1184563" cy="245571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9" name="直接箭头连接符 8">
            <a:extLst>
              <a:ext uri="{FF2B5EF4-FFF2-40B4-BE49-F238E27FC236}">
                <a16:creationId xmlns:a16="http://schemas.microsoft.com/office/drawing/2014/main" id="{199D83FA-5BC0-BD0B-8BDC-816BE01720A0}"/>
              </a:ext>
            </a:extLst>
          </p:cNvPr>
          <p:cNvCxnSpPr>
            <a:cxnSpLocks/>
          </p:cNvCxnSpPr>
          <p:nvPr/>
        </p:nvCxnSpPr>
        <p:spPr>
          <a:xfrm flipV="1">
            <a:off x="4367645" y="2310246"/>
            <a:ext cx="0" cy="384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9EB4F2AE-5F38-377B-F01F-B82093F1185F}"/>
              </a:ext>
            </a:extLst>
          </p:cNvPr>
          <p:cNvCxnSpPr>
            <a:cxnSpLocks/>
          </p:cNvCxnSpPr>
          <p:nvPr/>
        </p:nvCxnSpPr>
        <p:spPr>
          <a:xfrm>
            <a:off x="6740237" y="6587837"/>
            <a:ext cx="1413163"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 name="文本框 1">
            <a:extLst>
              <a:ext uri="{FF2B5EF4-FFF2-40B4-BE49-F238E27FC236}">
                <a16:creationId xmlns:a16="http://schemas.microsoft.com/office/drawing/2014/main" id="{1E229339-42C0-4A29-9DC3-626757034D0B}"/>
              </a:ext>
            </a:extLst>
          </p:cNvPr>
          <p:cNvSpPr txBox="1"/>
          <p:nvPr/>
        </p:nvSpPr>
        <p:spPr>
          <a:xfrm>
            <a:off x="10041467" y="92333"/>
            <a:ext cx="1804169" cy="830997"/>
          </a:xfrm>
          <a:prstGeom prst="rect">
            <a:avLst/>
          </a:prstGeom>
          <a:solidFill>
            <a:schemeClr val="accent4"/>
          </a:solidFill>
        </p:spPr>
        <p:txBody>
          <a:bodyPr wrap="square" rtlCol="0">
            <a:spAutoFit/>
          </a:bodyPr>
          <a:lstStyle/>
          <a:p>
            <a:r>
              <a:rPr lang="zh-CN" altLang="en-US" sz="1200" dirty="0">
                <a:latin typeface="楷体" panose="02010609060101010101" pitchFamily="49" charset="-122"/>
                <a:ea typeface="楷体" panose="02010609060101010101" pitchFamily="49" charset="-122"/>
              </a:rPr>
              <a:t>（</a:t>
            </a:r>
            <a:r>
              <a:rPr lang="en-US" altLang="zh-CN" sz="1200" dirty="0">
                <a:latin typeface="楷体" panose="02010609060101010101" pitchFamily="49" charset="-122"/>
                <a:ea typeface="楷体" panose="02010609060101010101" pitchFamily="49" charset="-122"/>
              </a:rPr>
              <a:t>Tips:</a:t>
            </a:r>
          </a:p>
          <a:p>
            <a:r>
              <a:rPr lang="zh-CN" altLang="en-US" sz="1200" dirty="0">
                <a:latin typeface="楷体" panose="02010609060101010101" pitchFamily="49" charset="-122"/>
                <a:ea typeface="楷体" panose="02010609060101010101" pitchFamily="49" charset="-122"/>
              </a:rPr>
              <a:t>若</a:t>
            </a:r>
            <a:r>
              <a:rPr lang="zh-CN" altLang="en-US" sz="1200">
                <a:latin typeface="楷体" panose="02010609060101010101" pitchFamily="49" charset="-122"/>
                <a:ea typeface="楷体" panose="02010609060101010101" pitchFamily="49" charset="-122"/>
              </a:rPr>
              <a:t>需要切换模式</a:t>
            </a:r>
            <a:r>
              <a:rPr lang="zh-CN" altLang="en-US" sz="1200" dirty="0">
                <a:latin typeface="楷体" panose="02010609060101010101" pitchFamily="49" charset="-122"/>
                <a:ea typeface="楷体" panose="02010609060101010101" pitchFamily="49" charset="-122"/>
              </a:rPr>
              <a:t>，请关闭程序后重启以分别使用各自的功能）</a:t>
            </a:r>
          </a:p>
        </p:txBody>
      </p:sp>
    </p:spTree>
    <p:extLst>
      <p:ext uri="{BB962C8B-B14F-4D97-AF65-F5344CB8AC3E}">
        <p14:creationId xmlns:p14="http://schemas.microsoft.com/office/powerpoint/2010/main" val="3602758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9C2C109-15EC-37F5-9D27-0C4A0F642971}"/>
              </a:ext>
            </a:extLst>
          </p:cNvPr>
          <p:cNvSpPr/>
          <p:nvPr/>
        </p:nvSpPr>
        <p:spPr>
          <a:xfrm>
            <a:off x="-63817" y="0"/>
            <a:ext cx="10393150" cy="923330"/>
          </a:xfrm>
          <a:prstGeom prst="rect">
            <a:avLst/>
          </a:prstGeom>
          <a:noFill/>
        </p:spPr>
        <p:txBody>
          <a:bodyPr wrap="square" lIns="91440" tIns="45720" rIns="91440" bIns="45720">
            <a:spAutoFit/>
          </a:bodyPr>
          <a:lstStyle/>
          <a:p>
            <a:pPr algn="ctr"/>
            <a:r>
              <a:rPr lang="zh-CN" alt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人脸识别</a:t>
            </a:r>
            <a:r>
              <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模块</a:t>
            </a:r>
            <a:r>
              <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r>
              <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摄像头输入模式</a:t>
            </a:r>
            <a:endPar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文本框 4">
            <a:extLst>
              <a:ext uri="{FF2B5EF4-FFF2-40B4-BE49-F238E27FC236}">
                <a16:creationId xmlns:a16="http://schemas.microsoft.com/office/drawing/2014/main" id="{36D1B2D6-0343-7F28-CA47-DAD3D89F7EE2}"/>
              </a:ext>
            </a:extLst>
          </p:cNvPr>
          <p:cNvSpPr txBox="1"/>
          <p:nvPr/>
        </p:nvSpPr>
        <p:spPr>
          <a:xfrm>
            <a:off x="0" y="1152980"/>
            <a:ext cx="3498273" cy="1477328"/>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本模块的主要功能是通过对于经过预处理的黑白人脸图像进行</a:t>
            </a:r>
            <a:r>
              <a:rPr lang="en-US" altLang="zh-CN" dirty="0">
                <a:latin typeface="楷体" panose="02010609060101010101" pitchFamily="49" charset="-122"/>
                <a:ea typeface="楷体" panose="02010609060101010101" pitchFamily="49" charset="-122"/>
              </a:rPr>
              <a:t>PCA</a:t>
            </a:r>
            <a:r>
              <a:rPr lang="zh-CN" altLang="en-US" dirty="0">
                <a:latin typeface="楷体" panose="02010609060101010101" pitchFamily="49" charset="-122"/>
                <a:ea typeface="楷体" panose="02010609060101010101" pitchFamily="49" charset="-122"/>
              </a:rPr>
              <a:t>主成分分析并采用</a:t>
            </a:r>
            <a:r>
              <a:rPr lang="en-US" altLang="zh-CN" dirty="0">
                <a:latin typeface="楷体" panose="02010609060101010101" pitchFamily="49" charset="-122"/>
                <a:ea typeface="楷体" panose="02010609060101010101" pitchFamily="49" charset="-122"/>
              </a:rPr>
              <a:t>SVM</a:t>
            </a:r>
            <a:r>
              <a:rPr lang="zh-CN" altLang="en-US" dirty="0">
                <a:latin typeface="楷体" panose="02010609060101010101" pitchFamily="49" charset="-122"/>
                <a:ea typeface="楷体" panose="02010609060101010101" pitchFamily="49" charset="-122"/>
              </a:rPr>
              <a:t>向量机实现分类，以尽量高的精度完成对于输入人脸图像的身份识别工作。</a:t>
            </a:r>
          </a:p>
        </p:txBody>
      </p:sp>
      <p:sp>
        <p:nvSpPr>
          <p:cNvPr id="6" name="文本框 5">
            <a:extLst>
              <a:ext uri="{FF2B5EF4-FFF2-40B4-BE49-F238E27FC236}">
                <a16:creationId xmlns:a16="http://schemas.microsoft.com/office/drawing/2014/main" id="{AF31887A-2807-2437-99A6-DE8A40CCDEE8}"/>
              </a:ext>
            </a:extLst>
          </p:cNvPr>
          <p:cNvSpPr txBox="1"/>
          <p:nvPr/>
        </p:nvSpPr>
        <p:spPr>
          <a:xfrm>
            <a:off x="10423236" y="92333"/>
            <a:ext cx="1422400" cy="830997"/>
          </a:xfrm>
          <a:prstGeom prst="rect">
            <a:avLst/>
          </a:prstGeom>
          <a:solidFill>
            <a:schemeClr val="accent4"/>
          </a:solidFill>
        </p:spPr>
        <p:txBody>
          <a:bodyPr wrap="square" rtlCol="0">
            <a:spAutoFit/>
          </a:bodyPr>
          <a:lstStyle/>
          <a:p>
            <a:r>
              <a:rPr lang="zh-CN" altLang="en-US" sz="1200" dirty="0">
                <a:latin typeface="楷体" panose="02010609060101010101" pitchFamily="49" charset="-122"/>
                <a:ea typeface="楷体" panose="02010609060101010101" pitchFamily="49" charset="-122"/>
              </a:rPr>
              <a:t>（</a:t>
            </a:r>
            <a:r>
              <a:rPr lang="en-US" altLang="zh-CN" sz="1200" dirty="0">
                <a:latin typeface="楷体" panose="02010609060101010101" pitchFamily="49" charset="-122"/>
                <a:ea typeface="楷体" panose="02010609060101010101" pitchFamily="49" charset="-122"/>
              </a:rPr>
              <a:t>Tips:</a:t>
            </a:r>
          </a:p>
          <a:p>
            <a:r>
              <a:rPr lang="zh-CN" altLang="en-US" sz="1200" dirty="0">
                <a:latin typeface="楷体" panose="02010609060101010101" pitchFamily="49" charset="-122"/>
                <a:ea typeface="楷体" panose="02010609060101010101" pitchFamily="49" charset="-122"/>
              </a:rPr>
              <a:t>使用此模块前请在软件中安装相应摄像头插件）</a:t>
            </a:r>
          </a:p>
        </p:txBody>
      </p:sp>
      <p:pic>
        <p:nvPicPr>
          <p:cNvPr id="8" name="图片 7">
            <a:extLst>
              <a:ext uri="{FF2B5EF4-FFF2-40B4-BE49-F238E27FC236}">
                <a16:creationId xmlns:a16="http://schemas.microsoft.com/office/drawing/2014/main" id="{67D94557-B512-F4BB-E289-CA22D8415D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2" y="2859958"/>
            <a:ext cx="7105880" cy="3998042"/>
          </a:xfrm>
          <a:prstGeom prst="rect">
            <a:avLst/>
          </a:prstGeom>
        </p:spPr>
      </p:pic>
      <p:sp>
        <p:nvSpPr>
          <p:cNvPr id="9" name="文本框 8">
            <a:extLst>
              <a:ext uri="{FF2B5EF4-FFF2-40B4-BE49-F238E27FC236}">
                <a16:creationId xmlns:a16="http://schemas.microsoft.com/office/drawing/2014/main" id="{D77AD54F-5ED4-C469-9C78-CABE72193630}"/>
              </a:ext>
            </a:extLst>
          </p:cNvPr>
          <p:cNvSpPr txBox="1"/>
          <p:nvPr/>
        </p:nvSpPr>
        <p:spPr>
          <a:xfrm>
            <a:off x="3498273" y="990807"/>
            <a:ext cx="8636807" cy="1754326"/>
          </a:xfrm>
          <a:prstGeom prst="rect">
            <a:avLst/>
          </a:prstGeom>
          <a:blipFill>
            <a:blip r:embed="rId3"/>
            <a:tile tx="0" ty="0" sx="100000" sy="100000" flip="none" algn="tl"/>
          </a:blipFill>
          <a:ln>
            <a:noFill/>
          </a:ln>
        </p:spPr>
        <p:txBody>
          <a:bodyPr wrap="square" rtlCol="0">
            <a:spAutoFit/>
          </a:bodyPr>
          <a:lstStyle/>
          <a:p>
            <a:r>
              <a:rPr lang="zh-CN" altLang="en-US" b="1" u="sng" dirty="0">
                <a:latin typeface="楷体" panose="02010609060101010101" pitchFamily="49" charset="-122"/>
                <a:ea typeface="楷体" panose="02010609060101010101" pitchFamily="49" charset="-122"/>
              </a:rPr>
              <a:t>摄像头输入模式 识别模块控制部分 相关控件使用顺序说明：</a:t>
            </a:r>
            <a:endParaRPr lang="en-US" altLang="zh-CN" b="1" u="sng" dirty="0">
              <a:latin typeface="楷体" panose="02010609060101010101" pitchFamily="49" charset="-122"/>
              <a:ea typeface="楷体" panose="02010609060101010101" pitchFamily="49" charset="-122"/>
            </a:endParaRPr>
          </a:p>
          <a:p>
            <a:r>
              <a:rPr lang="zh-CN" altLang="en-US" b="1" dirty="0">
                <a:highlight>
                  <a:srgbClr val="FFFF00"/>
                </a:highlight>
                <a:latin typeface="楷体" panose="02010609060101010101" pitchFamily="49" charset="-122"/>
                <a:ea typeface="楷体" panose="02010609060101010101" pitchFamily="49" charset="-122"/>
              </a:rPr>
              <a:t>使用方式</a:t>
            </a:r>
            <a:r>
              <a:rPr lang="en-US" altLang="zh-CN" b="1" dirty="0">
                <a:highlight>
                  <a:srgbClr val="FFFF00"/>
                </a:highlight>
                <a:latin typeface="楷体" panose="02010609060101010101" pitchFamily="49" charset="-122"/>
                <a:ea typeface="楷体" panose="02010609060101010101" pitchFamily="49" charset="-122"/>
              </a:rPr>
              <a:t>1</a:t>
            </a:r>
            <a:r>
              <a:rPr lang="zh-CN" altLang="en-US" b="1" dirty="0">
                <a:latin typeface="楷体" panose="02010609060101010101" pitchFamily="49" charset="-122"/>
                <a:ea typeface="楷体" panose="02010609060101010101" pitchFamily="49" charset="-122"/>
              </a:rPr>
              <a:t>：在“人物姓名”栏输入需要识别的人物姓名</a:t>
            </a:r>
            <a:r>
              <a:rPr lang="en-US" altLang="zh-CN" b="1" dirty="0">
                <a:latin typeface="楷体" panose="02010609060101010101" pitchFamily="49" charset="-122"/>
                <a:ea typeface="楷体" panose="02010609060101010101" pitchFamily="49" charset="-122"/>
              </a:rPr>
              <a:t>—&gt;</a:t>
            </a:r>
            <a:r>
              <a:rPr lang="zh-CN" altLang="en-US" b="1" dirty="0">
                <a:latin typeface="楷体" panose="02010609060101010101" pitchFamily="49" charset="-122"/>
                <a:ea typeface="楷体" panose="02010609060101010101" pitchFamily="49" charset="-122"/>
              </a:rPr>
              <a:t>“从摄像头获取人脸图像”点击前被识别人脸应正对电脑摄像头，点击后电脑摄像头将被打开，停顿一秒后摄像</a:t>
            </a:r>
            <a:r>
              <a:rPr lang="en-US" altLang="zh-CN" b="1" dirty="0">
                <a:latin typeface="楷体" panose="02010609060101010101" pitchFamily="49" charset="-122"/>
                <a:ea typeface="楷体" panose="02010609060101010101" pitchFamily="49" charset="-122"/>
              </a:rPr>
              <a:t>—&gt;</a:t>
            </a:r>
            <a:r>
              <a:rPr lang="zh-CN" altLang="en-US" b="1" dirty="0">
                <a:latin typeface="楷体" panose="02010609060101010101" pitchFamily="49" charset="-122"/>
                <a:ea typeface="楷体" panose="02010609060101010101" pitchFamily="49" charset="-122"/>
              </a:rPr>
              <a:t>在“人物编号”栏会自动显示该人物对应的编号</a:t>
            </a:r>
            <a:r>
              <a:rPr lang="en-US" altLang="zh-CN" b="1" dirty="0">
                <a:latin typeface="楷体" panose="02010609060101010101" pitchFamily="49" charset="-122"/>
                <a:ea typeface="楷体" panose="02010609060101010101" pitchFamily="49" charset="-122"/>
              </a:rPr>
              <a:t>—&gt;</a:t>
            </a:r>
            <a:r>
              <a:rPr lang="zh-CN" altLang="en-US" b="1" dirty="0">
                <a:latin typeface="楷体" panose="02010609060101010101" pitchFamily="49" charset="-122"/>
                <a:ea typeface="楷体" panose="02010609060101010101" pitchFamily="49" charset="-122"/>
              </a:rPr>
              <a:t>“重新输入图像”中切换至</a:t>
            </a:r>
            <a:r>
              <a:rPr lang="en-US" altLang="zh-CN" b="1" dirty="0">
                <a:latin typeface="楷体" panose="02010609060101010101" pitchFamily="49" charset="-122"/>
                <a:ea typeface="楷体" panose="02010609060101010101" pitchFamily="49" charset="-122"/>
              </a:rPr>
              <a:t>bmp</a:t>
            </a:r>
            <a:r>
              <a:rPr lang="zh-CN" altLang="en-US" b="1" dirty="0">
                <a:latin typeface="楷体" panose="02010609060101010101" pitchFamily="49" charset="-122"/>
                <a:ea typeface="楷体" panose="02010609060101010101" pitchFamily="49" charset="-122"/>
              </a:rPr>
              <a:t>格式后在本</a:t>
            </a:r>
            <a:r>
              <a:rPr lang="en-US" altLang="zh-CN" b="1" dirty="0">
                <a:latin typeface="楷体" panose="02010609060101010101" pitchFamily="49" charset="-122"/>
                <a:ea typeface="楷体" panose="02010609060101010101" pitchFamily="49" charset="-122"/>
              </a:rPr>
              <a:t>APP</a:t>
            </a:r>
            <a:r>
              <a:rPr lang="zh-CN" altLang="en-US" b="1" dirty="0">
                <a:latin typeface="楷体" panose="02010609060101010101" pitchFamily="49" charset="-122"/>
                <a:ea typeface="楷体" panose="02010609060101010101" pitchFamily="49" charset="-122"/>
              </a:rPr>
              <a:t>所在的文件夹中选择文件名为“</a:t>
            </a:r>
            <a:r>
              <a:rPr lang="en-US" altLang="zh-CN" b="1" dirty="0">
                <a:latin typeface="楷体" panose="02010609060101010101" pitchFamily="49" charset="-122"/>
                <a:ea typeface="楷体" panose="02010609060101010101" pitchFamily="49" charset="-122"/>
              </a:rPr>
              <a:t>0.bmp</a:t>
            </a:r>
            <a:r>
              <a:rPr lang="zh-CN" altLang="en-US" b="1" dirty="0">
                <a:latin typeface="楷体" panose="02010609060101010101" pitchFamily="49" charset="-122"/>
                <a:ea typeface="楷体" panose="02010609060101010101" pitchFamily="49" charset="-122"/>
              </a:rPr>
              <a:t>”的图像文件导入</a:t>
            </a:r>
            <a:r>
              <a:rPr lang="en-US" altLang="zh-CN" b="1" dirty="0">
                <a:latin typeface="楷体" panose="02010609060101010101" pitchFamily="49" charset="-122"/>
                <a:ea typeface="楷体" panose="02010609060101010101" pitchFamily="49" charset="-122"/>
              </a:rPr>
              <a:t>—&gt;</a:t>
            </a:r>
            <a:r>
              <a:rPr lang="zh-CN" altLang="en-US" b="1" dirty="0">
                <a:latin typeface="楷体" panose="02010609060101010101" pitchFamily="49" charset="-122"/>
                <a:ea typeface="楷体" panose="02010609060101010101" pitchFamily="49" charset="-122"/>
              </a:rPr>
              <a:t>“模型初始化”</a:t>
            </a:r>
            <a:r>
              <a:rPr lang="en-US" altLang="zh-CN" b="1" dirty="0">
                <a:latin typeface="楷体" panose="02010609060101010101" pitchFamily="49" charset="-122"/>
                <a:ea typeface="楷体" panose="02010609060101010101" pitchFamily="49" charset="-122"/>
              </a:rPr>
              <a:t>—&gt;</a:t>
            </a:r>
            <a:r>
              <a:rPr lang="zh-CN" altLang="en-US" b="1" dirty="0">
                <a:latin typeface="楷体" panose="02010609060101010101" pitchFamily="49" charset="-122"/>
                <a:ea typeface="楷体" panose="02010609060101010101" pitchFamily="49" charset="-122"/>
              </a:rPr>
              <a:t>“图像数据初始化”</a:t>
            </a:r>
            <a:r>
              <a:rPr lang="en-US" altLang="zh-CN" b="1" dirty="0">
                <a:latin typeface="楷体" panose="02010609060101010101" pitchFamily="49" charset="-122"/>
                <a:ea typeface="楷体" panose="02010609060101010101" pitchFamily="49" charset="-122"/>
              </a:rPr>
              <a:t>—&gt;</a:t>
            </a:r>
            <a:r>
              <a:rPr lang="zh-CN" altLang="en-US" b="1" dirty="0">
                <a:latin typeface="楷体" panose="02010609060101010101" pitchFamily="49" charset="-122"/>
                <a:ea typeface="楷体" panose="02010609060101010101" pitchFamily="49" charset="-122"/>
              </a:rPr>
              <a:t>“开始人脸识别”（</a:t>
            </a:r>
            <a:r>
              <a:rPr lang="en-US" altLang="zh-CN" b="1" dirty="0">
                <a:latin typeface="楷体" panose="02010609060101010101" pitchFamily="49" charset="-122"/>
                <a:ea typeface="楷体" panose="02010609060101010101" pitchFamily="49" charset="-122"/>
              </a:rPr>
              <a:t>—&gt;</a:t>
            </a:r>
            <a:r>
              <a:rPr lang="zh-CN" altLang="en-US" b="1" dirty="0">
                <a:latin typeface="楷体" panose="02010609060101010101" pitchFamily="49" charset="-122"/>
                <a:ea typeface="楷体" panose="02010609060101010101" pitchFamily="49" charset="-122"/>
              </a:rPr>
              <a:t>“清除图像”）</a:t>
            </a:r>
            <a:endParaRPr lang="en-US" altLang="zh-CN" b="1" dirty="0">
              <a:latin typeface="楷体" panose="02010609060101010101" pitchFamily="49" charset="-122"/>
              <a:ea typeface="楷体" panose="02010609060101010101" pitchFamily="49" charset="-122"/>
            </a:endParaRPr>
          </a:p>
        </p:txBody>
      </p:sp>
      <p:sp>
        <p:nvSpPr>
          <p:cNvPr id="10" name="文本框 9">
            <a:extLst>
              <a:ext uri="{FF2B5EF4-FFF2-40B4-BE49-F238E27FC236}">
                <a16:creationId xmlns:a16="http://schemas.microsoft.com/office/drawing/2014/main" id="{70E62B6B-0AA4-2BE8-3F7D-A45D34C4F97E}"/>
              </a:ext>
            </a:extLst>
          </p:cNvPr>
          <p:cNvSpPr txBox="1"/>
          <p:nvPr/>
        </p:nvSpPr>
        <p:spPr>
          <a:xfrm>
            <a:off x="7377545" y="2977397"/>
            <a:ext cx="4312231" cy="3139321"/>
          </a:xfrm>
          <a:prstGeom prst="rect">
            <a:avLst/>
          </a:prstGeom>
          <a:blipFill>
            <a:blip r:embed="rId3"/>
            <a:tile tx="0" ty="0" sx="100000" sy="100000" flip="none" algn="tl"/>
          </a:blipFill>
          <a:ln>
            <a:noFill/>
          </a:ln>
        </p:spPr>
        <p:txBody>
          <a:bodyPr wrap="square" rtlCol="0">
            <a:spAutoFit/>
          </a:bodyPr>
          <a:lstStyle/>
          <a:p>
            <a:r>
              <a:rPr lang="zh-CN" altLang="en-US" b="1" u="sng" dirty="0">
                <a:latin typeface="楷体" panose="02010609060101010101" pitchFamily="49" charset="-122"/>
                <a:ea typeface="楷体" panose="02010609060101010101" pitchFamily="49" charset="-122"/>
              </a:rPr>
              <a:t>摄像头输入模式 识别模块控制部分 </a:t>
            </a:r>
            <a:endParaRPr lang="en-US" altLang="zh-CN" b="1" u="sng" dirty="0">
              <a:latin typeface="楷体" panose="02010609060101010101" pitchFamily="49" charset="-122"/>
              <a:ea typeface="楷体" panose="02010609060101010101" pitchFamily="49" charset="-122"/>
            </a:endParaRPr>
          </a:p>
          <a:p>
            <a:r>
              <a:rPr lang="zh-CN" altLang="en-US" b="1" u="sng" dirty="0">
                <a:latin typeface="楷体" panose="02010609060101010101" pitchFamily="49" charset="-122"/>
                <a:ea typeface="楷体" panose="02010609060101010101" pitchFamily="49" charset="-122"/>
              </a:rPr>
              <a:t>相关控件使用顺序说明：</a:t>
            </a:r>
            <a:endParaRPr lang="en-US" altLang="zh-CN" b="1" u="sng" dirty="0">
              <a:latin typeface="楷体" panose="02010609060101010101" pitchFamily="49" charset="-122"/>
              <a:ea typeface="楷体" panose="02010609060101010101" pitchFamily="49" charset="-122"/>
            </a:endParaRPr>
          </a:p>
          <a:p>
            <a:r>
              <a:rPr lang="zh-CN" altLang="en-US" b="1" dirty="0">
                <a:highlight>
                  <a:srgbClr val="FFFF00"/>
                </a:highlight>
                <a:latin typeface="楷体" panose="02010609060101010101" pitchFamily="49" charset="-122"/>
                <a:ea typeface="楷体" panose="02010609060101010101" pitchFamily="49" charset="-122"/>
              </a:rPr>
              <a:t>使用方式</a:t>
            </a:r>
            <a:r>
              <a:rPr lang="en-US" altLang="zh-CN" b="1" dirty="0">
                <a:highlight>
                  <a:srgbClr val="FFFF00"/>
                </a:highlight>
                <a:latin typeface="楷体" panose="02010609060101010101" pitchFamily="49" charset="-122"/>
                <a:ea typeface="楷体" panose="02010609060101010101" pitchFamily="49" charset="-122"/>
              </a:rPr>
              <a:t>2</a:t>
            </a:r>
            <a:r>
              <a:rPr lang="zh-CN" altLang="en-US" b="1" dirty="0">
                <a:latin typeface="楷体" panose="02010609060101010101" pitchFamily="49" charset="-122"/>
                <a:ea typeface="楷体" panose="02010609060101010101" pitchFamily="49" charset="-122"/>
              </a:rPr>
              <a:t>：在“人物编号”栏直接输入需要识别的人物姓名在</a:t>
            </a:r>
            <a:r>
              <a:rPr lang="en-US" altLang="zh-CN" b="1" dirty="0" err="1">
                <a:latin typeface="楷体" panose="02010609060101010101" pitchFamily="49" charset="-122"/>
                <a:ea typeface="楷体" panose="02010609060101010101" pitchFamily="49" charset="-122"/>
              </a:rPr>
              <a:t>dic_cell</a:t>
            </a:r>
            <a:r>
              <a:rPr lang="zh-CN" altLang="en-US" b="1" dirty="0">
                <a:latin typeface="楷体" panose="02010609060101010101" pitchFamily="49" charset="-122"/>
                <a:ea typeface="楷体" panose="02010609060101010101" pitchFamily="49" charset="-122"/>
              </a:rPr>
              <a:t>数组中所对应的编号</a:t>
            </a:r>
            <a:r>
              <a:rPr lang="en-US" altLang="zh-CN" b="1" dirty="0">
                <a:latin typeface="楷体" panose="02010609060101010101" pitchFamily="49" charset="-122"/>
                <a:ea typeface="楷体" panose="02010609060101010101" pitchFamily="49" charset="-122"/>
              </a:rPr>
              <a:t>—&gt;</a:t>
            </a:r>
            <a:r>
              <a:rPr lang="zh-CN" altLang="en-US" b="1" dirty="0">
                <a:latin typeface="楷体" panose="02010609060101010101" pitchFamily="49" charset="-122"/>
                <a:ea typeface="楷体" panose="02010609060101010101" pitchFamily="49" charset="-122"/>
              </a:rPr>
              <a:t>“从摄像头获取人脸图像”点击前被识别人脸应正对电脑摄像头，点击后电脑摄像头将被打开，停顿一秒后摄像</a:t>
            </a:r>
            <a:r>
              <a:rPr lang="en-US" altLang="zh-CN" b="1" dirty="0">
                <a:latin typeface="楷体" panose="02010609060101010101" pitchFamily="49" charset="-122"/>
                <a:ea typeface="楷体" panose="02010609060101010101" pitchFamily="49" charset="-122"/>
              </a:rPr>
              <a:t>—&gt;</a:t>
            </a:r>
            <a:r>
              <a:rPr lang="zh-CN" altLang="en-US" b="1" dirty="0">
                <a:latin typeface="楷体" panose="02010609060101010101" pitchFamily="49" charset="-122"/>
                <a:ea typeface="楷体" panose="02010609060101010101" pitchFamily="49" charset="-122"/>
              </a:rPr>
              <a:t>“重新输入图像”</a:t>
            </a:r>
            <a:r>
              <a:rPr lang="en-US" altLang="zh-CN" b="1" dirty="0">
                <a:latin typeface="楷体" panose="02010609060101010101" pitchFamily="49" charset="-122"/>
                <a:ea typeface="楷体" panose="02010609060101010101" pitchFamily="49" charset="-122"/>
              </a:rPr>
              <a:t>—&gt;</a:t>
            </a:r>
            <a:r>
              <a:rPr lang="zh-CN" altLang="en-US" b="1" dirty="0">
                <a:latin typeface="楷体" panose="02010609060101010101" pitchFamily="49" charset="-122"/>
                <a:ea typeface="楷体" panose="02010609060101010101" pitchFamily="49" charset="-122"/>
              </a:rPr>
              <a:t>“模型初始化”</a:t>
            </a:r>
            <a:r>
              <a:rPr lang="en-US" altLang="zh-CN" b="1" dirty="0">
                <a:latin typeface="楷体" panose="02010609060101010101" pitchFamily="49" charset="-122"/>
                <a:ea typeface="楷体" panose="02010609060101010101" pitchFamily="49" charset="-122"/>
              </a:rPr>
              <a:t>—&gt;</a:t>
            </a:r>
            <a:r>
              <a:rPr lang="zh-CN" altLang="en-US" b="1" dirty="0">
                <a:latin typeface="楷体" panose="02010609060101010101" pitchFamily="49" charset="-122"/>
                <a:ea typeface="楷体" panose="02010609060101010101" pitchFamily="49" charset="-122"/>
              </a:rPr>
              <a:t>“图像数据初始化”</a:t>
            </a:r>
            <a:r>
              <a:rPr lang="en-US" altLang="zh-CN" b="1" dirty="0">
                <a:latin typeface="楷体" panose="02010609060101010101" pitchFamily="49" charset="-122"/>
                <a:ea typeface="楷体" panose="02010609060101010101" pitchFamily="49" charset="-122"/>
              </a:rPr>
              <a:t>—&gt;</a:t>
            </a:r>
            <a:r>
              <a:rPr lang="zh-CN" altLang="en-US" b="1" dirty="0">
                <a:latin typeface="楷体" panose="02010609060101010101" pitchFamily="49" charset="-122"/>
                <a:ea typeface="楷体" panose="02010609060101010101" pitchFamily="49" charset="-122"/>
              </a:rPr>
              <a:t>“开始人脸识别”（</a:t>
            </a:r>
            <a:r>
              <a:rPr lang="en-US" altLang="zh-CN" b="1" dirty="0">
                <a:latin typeface="楷体" panose="02010609060101010101" pitchFamily="49" charset="-122"/>
                <a:ea typeface="楷体" panose="02010609060101010101" pitchFamily="49" charset="-122"/>
              </a:rPr>
              <a:t>—&gt;</a:t>
            </a:r>
            <a:r>
              <a:rPr lang="zh-CN" altLang="en-US" b="1">
                <a:latin typeface="楷体" panose="02010609060101010101" pitchFamily="49" charset="-122"/>
                <a:ea typeface="楷体" panose="02010609060101010101" pitchFamily="49" charset="-122"/>
              </a:rPr>
              <a:t>“清除图像”）</a:t>
            </a:r>
            <a:endParaRPr lang="en-US" altLang="zh-CN" b="1" dirty="0">
              <a:latin typeface="楷体" panose="02010609060101010101" pitchFamily="49" charset="-122"/>
              <a:ea typeface="楷体" panose="02010609060101010101" pitchFamily="49" charset="-122"/>
            </a:endParaRPr>
          </a:p>
        </p:txBody>
      </p:sp>
      <p:sp>
        <p:nvSpPr>
          <p:cNvPr id="11" name="文本框 10">
            <a:extLst>
              <a:ext uri="{FF2B5EF4-FFF2-40B4-BE49-F238E27FC236}">
                <a16:creationId xmlns:a16="http://schemas.microsoft.com/office/drawing/2014/main" id="{56FD2950-A7BB-FFD0-C095-4779AF47929C}"/>
              </a:ext>
            </a:extLst>
          </p:cNvPr>
          <p:cNvSpPr txBox="1"/>
          <p:nvPr/>
        </p:nvSpPr>
        <p:spPr>
          <a:xfrm>
            <a:off x="7827818" y="6211669"/>
            <a:ext cx="3934635" cy="553998"/>
          </a:xfrm>
          <a:prstGeom prst="rect">
            <a:avLst/>
          </a:prstGeom>
          <a:noFill/>
          <a:ln>
            <a:solidFill>
              <a:schemeClr val="accent4"/>
            </a:solidFill>
          </a:ln>
        </p:spPr>
        <p:txBody>
          <a:bodyPr wrap="square" rtlCol="0">
            <a:spAutoFit/>
          </a:bodyPr>
          <a:lstStyle/>
          <a:p>
            <a:r>
              <a:rPr lang="zh-CN" altLang="en-US" sz="1000" b="1" dirty="0">
                <a:latin typeface="楷体" panose="02010609060101010101" pitchFamily="49" charset="-122"/>
                <a:ea typeface="楷体" panose="02010609060101010101" pitchFamily="49" charset="-122"/>
              </a:rPr>
              <a:t>在点击“开始人脸识别”按钮并在“图像显示”区域上部显示“人脸识别完成！”后，该区域会显示识别正确与否以及识别结果与正确结果所对应的人物姓名（若输入多张图片仅显示识别正确率）</a:t>
            </a:r>
          </a:p>
        </p:txBody>
      </p:sp>
      <p:cxnSp>
        <p:nvCxnSpPr>
          <p:cNvPr id="12" name="直接箭头连接符 11">
            <a:extLst>
              <a:ext uri="{FF2B5EF4-FFF2-40B4-BE49-F238E27FC236}">
                <a16:creationId xmlns:a16="http://schemas.microsoft.com/office/drawing/2014/main" id="{2D1E9054-4303-A5A4-366C-396DAF75309B}"/>
              </a:ext>
            </a:extLst>
          </p:cNvPr>
          <p:cNvCxnSpPr>
            <a:cxnSpLocks/>
          </p:cNvCxnSpPr>
          <p:nvPr/>
        </p:nvCxnSpPr>
        <p:spPr>
          <a:xfrm>
            <a:off x="6414655" y="6574569"/>
            <a:ext cx="1413163"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5562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358FC8-E0B9-266B-8325-673BC83F87BC}"/>
              </a:ext>
            </a:extLst>
          </p:cNvPr>
          <p:cNvSpPr txBox="1"/>
          <p:nvPr/>
        </p:nvSpPr>
        <p:spPr>
          <a:xfrm>
            <a:off x="2242949" y="2740031"/>
            <a:ext cx="3620457" cy="461665"/>
          </a:xfrm>
          <a:prstGeom prst="rect">
            <a:avLst/>
          </a:prstGeom>
          <a:noFill/>
        </p:spPr>
        <p:txBody>
          <a:bodyPr wrap="square" rtlCol="0">
            <a:spAutoFit/>
          </a:bodyPr>
          <a:lstStyle/>
          <a:p>
            <a:r>
              <a:rPr lang="zh-CN" altLang="en-US" sz="2400" b="1" dirty="0">
                <a:latin typeface="楷体" panose="02010609060101010101" pitchFamily="49" charset="-122"/>
                <a:ea typeface="楷体" panose="02010609060101010101" pitchFamily="49" charset="-122"/>
              </a:rPr>
              <a:t>单人人脸识别效果示意图</a:t>
            </a:r>
          </a:p>
        </p:txBody>
      </p:sp>
      <p:pic>
        <p:nvPicPr>
          <p:cNvPr id="6" name="图片 5">
            <a:extLst>
              <a:ext uri="{FF2B5EF4-FFF2-40B4-BE49-F238E27FC236}">
                <a16:creationId xmlns:a16="http://schemas.microsoft.com/office/drawing/2014/main" id="{1F85A58F-5990-D008-E517-AA6C73DABB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6077" y="239006"/>
            <a:ext cx="4530742" cy="2487630"/>
          </a:xfrm>
          <a:prstGeom prst="rect">
            <a:avLst/>
          </a:prstGeom>
        </p:spPr>
      </p:pic>
      <p:pic>
        <p:nvPicPr>
          <p:cNvPr id="8" name="图片 7">
            <a:extLst>
              <a:ext uri="{FF2B5EF4-FFF2-40B4-BE49-F238E27FC236}">
                <a16:creationId xmlns:a16="http://schemas.microsoft.com/office/drawing/2014/main" id="{9A9AA31D-DF00-EB71-5956-3D0B7EA7BE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2495" y="239005"/>
            <a:ext cx="4421365" cy="2487630"/>
          </a:xfrm>
          <a:prstGeom prst="rect">
            <a:avLst/>
          </a:prstGeom>
        </p:spPr>
      </p:pic>
      <p:sp>
        <p:nvSpPr>
          <p:cNvPr id="10" name="文本框 9">
            <a:extLst>
              <a:ext uri="{FF2B5EF4-FFF2-40B4-BE49-F238E27FC236}">
                <a16:creationId xmlns:a16="http://schemas.microsoft.com/office/drawing/2014/main" id="{C40F8D51-CDC7-AE73-8961-D0E7011A034F}"/>
              </a:ext>
            </a:extLst>
          </p:cNvPr>
          <p:cNvSpPr txBox="1"/>
          <p:nvPr/>
        </p:nvSpPr>
        <p:spPr>
          <a:xfrm>
            <a:off x="7899621" y="2740031"/>
            <a:ext cx="3583653" cy="461665"/>
          </a:xfrm>
          <a:prstGeom prst="rect">
            <a:avLst/>
          </a:prstGeom>
          <a:noFill/>
        </p:spPr>
        <p:txBody>
          <a:bodyPr wrap="square" rtlCol="0">
            <a:spAutoFit/>
          </a:bodyPr>
          <a:lstStyle/>
          <a:p>
            <a:r>
              <a:rPr lang="zh-CN" altLang="en-US" sz="2400" b="1" dirty="0">
                <a:latin typeface="楷体" panose="02010609060101010101" pitchFamily="49" charset="-122"/>
                <a:ea typeface="楷体" panose="02010609060101010101" pitchFamily="49" charset="-122"/>
              </a:rPr>
              <a:t>多人人脸识别效果示意图</a:t>
            </a:r>
          </a:p>
        </p:txBody>
      </p:sp>
      <p:pic>
        <p:nvPicPr>
          <p:cNvPr id="12" name="图片 11">
            <a:extLst>
              <a:ext uri="{FF2B5EF4-FFF2-40B4-BE49-F238E27FC236}">
                <a16:creationId xmlns:a16="http://schemas.microsoft.com/office/drawing/2014/main" id="{948B077D-A798-CB3B-5743-A65E9BA245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0819" y="3667686"/>
            <a:ext cx="5034324" cy="2832505"/>
          </a:xfrm>
          <a:prstGeom prst="rect">
            <a:avLst/>
          </a:prstGeom>
        </p:spPr>
      </p:pic>
      <p:sp>
        <p:nvSpPr>
          <p:cNvPr id="13" name="矩形 12">
            <a:extLst>
              <a:ext uri="{FF2B5EF4-FFF2-40B4-BE49-F238E27FC236}">
                <a16:creationId xmlns:a16="http://schemas.microsoft.com/office/drawing/2014/main" id="{C9F2DEDB-A6EA-F5B6-5F15-D35555C2800A}"/>
              </a:ext>
            </a:extLst>
          </p:cNvPr>
          <p:cNvSpPr/>
          <p:nvPr/>
        </p:nvSpPr>
        <p:spPr>
          <a:xfrm>
            <a:off x="-111964" y="525889"/>
            <a:ext cx="1954459" cy="2585323"/>
          </a:xfrm>
          <a:prstGeom prst="rect">
            <a:avLst/>
          </a:prstGeom>
          <a:noFill/>
        </p:spPr>
        <p:txBody>
          <a:bodyPr wrap="square" lIns="91440" tIns="45720" rIns="91440" bIns="45720">
            <a:spAutoFit/>
          </a:bodyPr>
          <a:lstStyle/>
          <a:p>
            <a:pPr algn="ctr"/>
            <a:r>
              <a:rPr lang="zh-CN" alt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导入图片模式</a:t>
            </a:r>
            <a:endPar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4" name="矩形 13">
            <a:extLst>
              <a:ext uri="{FF2B5EF4-FFF2-40B4-BE49-F238E27FC236}">
                <a16:creationId xmlns:a16="http://schemas.microsoft.com/office/drawing/2014/main" id="{FFF90EC1-26AD-18DD-F6BC-0DBE8902B5EC}"/>
              </a:ext>
            </a:extLst>
          </p:cNvPr>
          <p:cNvSpPr/>
          <p:nvPr/>
        </p:nvSpPr>
        <p:spPr>
          <a:xfrm>
            <a:off x="-111965" y="3477593"/>
            <a:ext cx="1954459" cy="3416320"/>
          </a:xfrm>
          <a:prstGeom prst="rect">
            <a:avLst/>
          </a:prstGeom>
          <a:noFill/>
        </p:spPr>
        <p:txBody>
          <a:bodyPr wrap="square" lIns="91440" tIns="45720" rIns="91440" bIns="45720">
            <a:spAutoFit/>
          </a:bodyPr>
          <a:lstStyle/>
          <a:p>
            <a:pPr algn="ctr"/>
            <a:r>
              <a:rPr lang="zh-CN" alt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摄像头输入模式</a:t>
            </a:r>
            <a:endPar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5" name="文本框 14">
            <a:extLst>
              <a:ext uri="{FF2B5EF4-FFF2-40B4-BE49-F238E27FC236}">
                <a16:creationId xmlns:a16="http://schemas.microsoft.com/office/drawing/2014/main" id="{70D40696-8C8E-089D-85EF-C2AFAA95FF6F}"/>
              </a:ext>
            </a:extLst>
          </p:cNvPr>
          <p:cNvSpPr txBox="1"/>
          <p:nvPr/>
        </p:nvSpPr>
        <p:spPr>
          <a:xfrm>
            <a:off x="8140369" y="4388151"/>
            <a:ext cx="1842935" cy="1200329"/>
          </a:xfrm>
          <a:prstGeom prst="rect">
            <a:avLst/>
          </a:prstGeom>
          <a:noFill/>
        </p:spPr>
        <p:txBody>
          <a:bodyPr wrap="square" rtlCol="0">
            <a:spAutoFit/>
          </a:bodyPr>
          <a:lstStyle/>
          <a:p>
            <a:r>
              <a:rPr lang="zh-CN" altLang="en-US" sz="2400" b="1" dirty="0">
                <a:latin typeface="楷体" panose="02010609060101010101" pitchFamily="49" charset="-122"/>
                <a:ea typeface="楷体" panose="02010609060101010101" pitchFamily="49" charset="-122"/>
              </a:rPr>
              <a:t>摄像头输入人脸识别</a:t>
            </a:r>
            <a:endParaRPr lang="en-US" altLang="zh-CN" sz="2400" b="1"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效果示意图</a:t>
            </a:r>
          </a:p>
        </p:txBody>
      </p:sp>
      <p:cxnSp>
        <p:nvCxnSpPr>
          <p:cNvPr id="17" name="直接连接符 16">
            <a:extLst>
              <a:ext uri="{FF2B5EF4-FFF2-40B4-BE49-F238E27FC236}">
                <a16:creationId xmlns:a16="http://schemas.microsoft.com/office/drawing/2014/main" id="{3D00DED5-EDC5-FB8A-4698-CA22BECD2FEC}"/>
              </a:ext>
            </a:extLst>
          </p:cNvPr>
          <p:cNvCxnSpPr/>
          <p:nvPr/>
        </p:nvCxnSpPr>
        <p:spPr>
          <a:xfrm>
            <a:off x="0" y="3345069"/>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2532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1208</Words>
  <Application>Microsoft Office PowerPoint</Application>
  <PresentationFormat>宽屏</PresentationFormat>
  <Paragraphs>56</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楷体</vt:lpstr>
      <vt:lpstr>Arial</vt:lpstr>
      <vt:lpstr>Calibri</vt:lpstr>
      <vt:lpstr>Office 主题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许晶华</dc:creator>
  <cp:lastModifiedBy>许 晶华</cp:lastModifiedBy>
  <cp:revision>14</cp:revision>
  <dcterms:created xsi:type="dcterms:W3CDTF">2023-01-30T12:07:38Z</dcterms:created>
  <dcterms:modified xsi:type="dcterms:W3CDTF">2023-02-11T15:23:06Z</dcterms:modified>
</cp:coreProperties>
</file>