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0ad41c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a0ad41c0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326" y="1384214"/>
            <a:ext cx="4229100" cy="2819400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5157" y="694078"/>
            <a:ext cx="10058400" cy="61639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290767" y="3832651"/>
            <a:ext cx="418894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Ato 1: Hydro</a:t>
            </a:r>
            <a:endParaRPr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290767" y="1222800"/>
            <a:ext cx="4188940" cy="830997"/>
          </a:xfrm>
          <a:prstGeom prst="rect">
            <a:avLst/>
          </a:prstGeom>
          <a:noFill/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Mini-game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>
            <a:hlinkClick action="ppaction://hlinkshowjump?jump=nextslide"/>
          </p:cNvPr>
          <p:cNvSpPr/>
          <p:nvPr/>
        </p:nvSpPr>
        <p:spPr>
          <a:xfrm>
            <a:off x="11115799" y="6171509"/>
            <a:ext cx="640080" cy="5229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14651" y="4869287"/>
            <a:ext cx="792891" cy="8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1268" y="395416"/>
            <a:ext cx="4329829" cy="58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 rot="10800000">
            <a:off x="475013" y="4370119"/>
            <a:ext cx="10842172" cy="2125683"/>
          </a:xfrm>
          <a:prstGeom prst="wedgeRoundRectCallout">
            <a:avLst>
              <a:gd fmla="val -30472" name="adj1"/>
              <a:gd fmla="val 72556" name="adj2"/>
              <a:gd fmla="val 16667" name="adj3"/>
            </a:avLst>
          </a:prstGeom>
          <a:solidFill>
            <a:srgbClr val="0C0C0C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657600" y="4358640"/>
            <a:ext cx="37947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Paimon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70560" y="4882351"/>
            <a:ext cx="1040892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2700" u="none" cap="none" strike="noStrike">
                <a:solidFill>
                  <a:schemeClr val="lt1"/>
                </a:solidFill>
              </a:rPr>
              <a:t>Bem-vindo de volta Aventureiro(a)! </a:t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</a:rPr>
              <a:t>Pelo visto você </a:t>
            </a:r>
            <a:r>
              <a:rPr lang="pt-BR" sz="2700">
                <a:solidFill>
                  <a:schemeClr val="lt1"/>
                </a:solidFill>
              </a:rPr>
              <a:t>conseguiu</a:t>
            </a:r>
            <a:r>
              <a:rPr lang="pt-BR" sz="2700">
                <a:solidFill>
                  <a:schemeClr val="lt1"/>
                </a:solidFill>
              </a:rPr>
              <a:t> passar no primeiro desafio. Agora, começaremos a nossa jornada .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02" name="Google Shape;102;p14">
            <a:hlinkClick action="ppaction://hlinkshowjump?jump=nextslide"/>
          </p:cNvPr>
          <p:cNvSpPr/>
          <p:nvPr/>
        </p:nvSpPr>
        <p:spPr>
          <a:xfrm>
            <a:off x="11091158" y="6153926"/>
            <a:ext cx="640080" cy="5229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>
            <a:hlinkClick action="ppaction://hlinkshowjump?jump=previousslide"/>
          </p:cNvPr>
          <p:cNvSpPr/>
          <p:nvPr/>
        </p:nvSpPr>
        <p:spPr>
          <a:xfrm>
            <a:off x="10319780" y="6194363"/>
            <a:ext cx="690475" cy="49126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4062484" y="4758750"/>
            <a:ext cx="2780271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1268" y="395416"/>
            <a:ext cx="4329829" cy="58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 rot="10800000">
            <a:off x="475013" y="4370119"/>
            <a:ext cx="10842172" cy="2125683"/>
          </a:xfrm>
          <a:prstGeom prst="wedgeRoundRectCallout">
            <a:avLst>
              <a:gd fmla="val -30472" name="adj1"/>
              <a:gd fmla="val 72556" name="adj2"/>
              <a:gd fmla="val 16667" name="adj3"/>
            </a:avLst>
          </a:prstGeom>
          <a:solidFill>
            <a:srgbClr val="0C0C0C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657600" y="4358640"/>
            <a:ext cx="37947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Paimon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00199" y="5004372"/>
            <a:ext cx="10591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</a:rPr>
              <a:t>Foi percebido que os oceanos têm estado fora de controle, foram avistados vários navios sendo jogados contra rochedos, redemoinhos e trombas d’água. Isso é preocupante! 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15" name="Google Shape;115;p15">
            <a:hlinkClick action="ppaction://hlinkshowjump?jump=nextslide"/>
          </p:cNvPr>
          <p:cNvSpPr/>
          <p:nvPr/>
        </p:nvSpPr>
        <p:spPr>
          <a:xfrm>
            <a:off x="11317185" y="6150727"/>
            <a:ext cx="630975" cy="4786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>
            <a:hlinkClick action="ppaction://hlinkshowjump?jump=previousslide"/>
          </p:cNvPr>
          <p:cNvSpPr/>
          <p:nvPr/>
        </p:nvSpPr>
        <p:spPr>
          <a:xfrm>
            <a:off x="10501524" y="6144429"/>
            <a:ext cx="690475" cy="49126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4074359" y="4778162"/>
            <a:ext cx="2780271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8" name="Google Shape;11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1268" y="395416"/>
            <a:ext cx="4329829" cy="58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 rot="10800000">
            <a:off x="474885" y="4370002"/>
            <a:ext cx="10842300" cy="2125800"/>
          </a:xfrm>
          <a:prstGeom prst="wedgeRoundRectCallout">
            <a:avLst>
              <a:gd fmla="val -30472" name="adj1"/>
              <a:gd fmla="val 72556" name="adj2"/>
              <a:gd fmla="val 16667" name="adj3"/>
            </a:avLst>
          </a:prstGeom>
          <a:solidFill>
            <a:srgbClr val="0C0C0C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657600" y="4358640"/>
            <a:ext cx="37947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Paimon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00199" y="4928172"/>
            <a:ext cx="10591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lt1"/>
                </a:solidFill>
              </a:rPr>
              <a:t>Vamos falar com a Bárbara, possa ser que ela saiba como consertamos isso e devolver o equilíbrio para o elemento hydro.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128" name="Google Shape;128;p16">
            <a:hlinkClick action="ppaction://hlinkshowjump?jump=nextslide"/>
          </p:cNvPr>
          <p:cNvSpPr/>
          <p:nvPr/>
        </p:nvSpPr>
        <p:spPr>
          <a:xfrm>
            <a:off x="11133625" y="6187225"/>
            <a:ext cx="640080" cy="5229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>
            <a:hlinkClick action="ppaction://hlinkshowjump?jump=previousslide"/>
          </p:cNvPr>
          <p:cNvSpPr/>
          <p:nvPr/>
        </p:nvSpPr>
        <p:spPr>
          <a:xfrm>
            <a:off x="10278696" y="6203091"/>
            <a:ext cx="690475" cy="49126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6"/>
          <p:cNvCxnSpPr/>
          <p:nvPr/>
        </p:nvCxnSpPr>
        <p:spPr>
          <a:xfrm>
            <a:off x="4086234" y="4758750"/>
            <a:ext cx="2780271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1" name="Google Shape;13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5615" y="694078"/>
            <a:ext cx="10058400" cy="616392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 rot="10800000">
            <a:off x="475175" y="4370100"/>
            <a:ext cx="10842000" cy="2289600"/>
          </a:xfrm>
          <a:prstGeom prst="wedgeRoundRectCallout">
            <a:avLst>
              <a:gd fmla="val -30472" name="adj1"/>
              <a:gd fmla="val 72556" name="adj2"/>
              <a:gd fmla="val 16667" name="adj3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3657600" y="4358640"/>
            <a:ext cx="37947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B</a:t>
            </a: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árbara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600199" y="4758761"/>
            <a:ext cx="10591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</a:rPr>
              <a:t>Olá! Tudo bem?</a:t>
            </a:r>
            <a:endParaRPr sz="17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</a:rPr>
              <a:t>Sou a bárbara e sou dominadora do elemento hydro. De fato várias coisas ruins tem acontecido recentemente devido esse distúrbio. Mas, tem um jeito de consertá-lo...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41" name="Google Shape;141;p17">
            <a:hlinkClick action="ppaction://hlinkshowjump?jump=nextslide"/>
          </p:cNvPr>
          <p:cNvSpPr/>
          <p:nvPr/>
        </p:nvSpPr>
        <p:spPr>
          <a:xfrm>
            <a:off x="11013281" y="6167140"/>
            <a:ext cx="640080" cy="5229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>
            <a:hlinkClick action="ppaction://hlinkshowjump?jump=previousslide"/>
          </p:cNvPr>
          <p:cNvSpPr/>
          <p:nvPr/>
        </p:nvSpPr>
        <p:spPr>
          <a:xfrm>
            <a:off x="10218880" y="6185634"/>
            <a:ext cx="690475" cy="49126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7"/>
          <p:cNvCxnSpPr/>
          <p:nvPr/>
        </p:nvCxnSpPr>
        <p:spPr>
          <a:xfrm>
            <a:off x="4065372" y="4758750"/>
            <a:ext cx="2780271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5615" y="694078"/>
            <a:ext cx="10058399" cy="616392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 rot="10800000">
            <a:off x="474885" y="4370002"/>
            <a:ext cx="10842300" cy="2125800"/>
          </a:xfrm>
          <a:prstGeom prst="wedgeRoundRectCallout">
            <a:avLst>
              <a:gd fmla="val -30472" name="adj1"/>
              <a:gd fmla="val 72556" name="adj2"/>
              <a:gd fmla="val 16667" name="adj3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3657600" y="4358640"/>
            <a:ext cx="37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B</a:t>
            </a: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árbara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600124" y="4926211"/>
            <a:ext cx="10591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FFFFFF"/>
                </a:solidFill>
              </a:rPr>
              <a:t>Ainda não temos nenhuma pista de quem estar por trás disso. Mas, por enquanto, já sabemos como devolver o equilíbrio a esse elemento, então vamos lá!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54" name="Google Shape;154;p18">
            <a:hlinkClick action="ppaction://hlinkshowjump?jump=nextslide"/>
          </p:cNvPr>
          <p:cNvSpPr/>
          <p:nvPr/>
        </p:nvSpPr>
        <p:spPr>
          <a:xfrm>
            <a:off x="11013281" y="6167140"/>
            <a:ext cx="640200" cy="52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>
            <a:hlinkClick action="ppaction://hlinkshowjump?jump=previousslide"/>
          </p:cNvPr>
          <p:cNvSpPr/>
          <p:nvPr/>
        </p:nvSpPr>
        <p:spPr>
          <a:xfrm>
            <a:off x="10218880" y="6185634"/>
            <a:ext cx="690600" cy="491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8"/>
          <p:cNvCxnSpPr/>
          <p:nvPr/>
        </p:nvCxnSpPr>
        <p:spPr>
          <a:xfrm>
            <a:off x="4065372" y="4758750"/>
            <a:ext cx="27804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7" name="Google Shape;1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 rot="10800000">
            <a:off x="475175" y="301396"/>
            <a:ext cx="10842000" cy="6194400"/>
          </a:xfrm>
          <a:prstGeom prst="wedgeRoundRectCallout">
            <a:avLst>
              <a:gd fmla="val -26110" name="adj1"/>
              <a:gd fmla="val 49957" name="adj2"/>
              <a:gd fmla="val 16667" name="adj3"/>
            </a:avLst>
          </a:prstGeom>
          <a:solidFill>
            <a:srgbClr val="0C0C0C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600200" y="1115176"/>
            <a:ext cx="10591800" cy="4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</a:rPr>
              <a:t>Para resolvermos isso, você deve construir um programa que peça um número inteiro em litros e converta para mililitros.</a:t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</a:rPr>
              <a:t>Entrada:</a:t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</a:rPr>
              <a:t>Saída:</a:t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4536525" y="453425"/>
            <a:ext cx="2140500" cy="6618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</a:rPr>
              <a:t>Desafio 2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6" name="Google Shape;166;p19">
            <a:hlinkClick action="ppaction://hlinkshowjump?jump=previousslide"/>
          </p:cNvPr>
          <p:cNvSpPr/>
          <p:nvPr/>
        </p:nvSpPr>
        <p:spPr>
          <a:xfrm>
            <a:off x="10626710" y="6181415"/>
            <a:ext cx="690475" cy="49126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>
            <a:off x="4092804" y="1024756"/>
            <a:ext cx="27804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5">
            <a:alphaModFix/>
          </a:blip>
          <a:srcRect b="38237" l="16688" r="65754" t="59563"/>
          <a:stretch/>
        </p:blipFill>
        <p:spPr>
          <a:xfrm>
            <a:off x="678275" y="3135076"/>
            <a:ext cx="5545987" cy="39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6">
            <a:alphaModFix/>
          </a:blip>
          <a:srcRect b="36036" l="17183" r="64149" t="61544"/>
          <a:stretch/>
        </p:blipFill>
        <p:spPr>
          <a:xfrm>
            <a:off x="678275" y="4491600"/>
            <a:ext cx="5360768" cy="39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