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20" r:id="rId3"/>
    <p:sldId id="310" r:id="rId4"/>
    <p:sldId id="321" r:id="rId5"/>
    <p:sldId id="322" r:id="rId6"/>
    <p:sldId id="323" r:id="rId7"/>
    <p:sldId id="324" r:id="rId8"/>
    <p:sldId id="326" r:id="rId9"/>
    <p:sldId id="327" r:id="rId10"/>
    <p:sldId id="329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318" r:id="rId19"/>
    <p:sldId id="336" r:id="rId20"/>
    <p:sldId id="314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>
        <p:scale>
          <a:sx n="86" d="100"/>
          <a:sy n="86" d="100"/>
        </p:scale>
        <p:origin x="-102" y="4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56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5468" y="2133600"/>
            <a:ext cx="8458198" cy="1905000"/>
          </a:xfrm>
        </p:spPr>
        <p:txBody>
          <a:bodyPr>
            <a:normAutofit/>
          </a:bodyPr>
          <a:lstStyle/>
          <a:p>
            <a:r>
              <a:rPr lang="en-US" sz="4800" b="1" dirty="0"/>
              <a:t>Sign Language Recognition </a:t>
            </a:r>
            <a:r>
              <a:rPr lang="en-US" sz="4800" b="1" dirty="0" smtClean="0"/>
              <a:t>Using</a:t>
            </a:r>
            <a:r>
              <a:rPr lang="en-US" sz="4800" b="1" dirty="0"/>
              <a:t> </a:t>
            </a:r>
            <a:r>
              <a:rPr lang="en-US" sz="4800" b="1" dirty="0" smtClean="0"/>
              <a:t>Hand </a:t>
            </a:r>
            <a:r>
              <a:rPr lang="en-US" sz="4800" b="1" dirty="0"/>
              <a:t>Gestures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97224" y="4953000"/>
            <a:ext cx="8229600" cy="1219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</a:t>
            </a:r>
            <a:r>
              <a:rPr lang="en-US" sz="2200" cap="none" dirty="0" smtClean="0"/>
              <a:t>sghar</a:t>
            </a:r>
            <a:r>
              <a:rPr lang="en-US" sz="2200" dirty="0" smtClean="0"/>
              <a:t> A</a:t>
            </a:r>
            <a:r>
              <a:rPr lang="en-US" sz="2200" cap="none" dirty="0" smtClean="0"/>
              <a:t>li</a:t>
            </a:r>
            <a:r>
              <a:rPr lang="en-US" sz="2200" dirty="0" smtClean="0"/>
              <a:t> (</a:t>
            </a:r>
            <a:r>
              <a:rPr lang="en-US" sz="2200" dirty="0"/>
              <a:t>BSITF18E020)</a:t>
            </a:r>
          </a:p>
          <a:p>
            <a:r>
              <a:rPr lang="en-US" sz="2200" dirty="0" smtClean="0"/>
              <a:t>K</a:t>
            </a:r>
            <a:r>
              <a:rPr lang="en-US" sz="2200" cap="none" dirty="0" smtClean="0"/>
              <a:t>hadija</a:t>
            </a:r>
            <a:r>
              <a:rPr lang="en-US" sz="2200" dirty="0" smtClean="0"/>
              <a:t> E</a:t>
            </a:r>
            <a:r>
              <a:rPr lang="en-US" sz="2200" cap="none" dirty="0" smtClean="0"/>
              <a:t>hsan</a:t>
            </a:r>
            <a:r>
              <a:rPr lang="en-US" sz="2200" dirty="0" smtClean="0"/>
              <a:t> </a:t>
            </a:r>
            <a:r>
              <a:rPr lang="en-US" sz="2200" dirty="0"/>
              <a:t>(BSITF18E048)</a:t>
            </a:r>
          </a:p>
          <a:p>
            <a:r>
              <a:rPr lang="en-US" sz="2200" dirty="0" smtClean="0"/>
              <a:t>S</a:t>
            </a:r>
            <a:r>
              <a:rPr lang="en-US" sz="2200" cap="none" dirty="0" smtClean="0"/>
              <a:t>ana</a:t>
            </a:r>
            <a:r>
              <a:rPr lang="en-US" sz="2200" dirty="0" smtClean="0"/>
              <a:t> M</a:t>
            </a:r>
            <a:r>
              <a:rPr lang="en-US" sz="2200" cap="none" dirty="0" smtClean="0"/>
              <a:t>ubeen</a:t>
            </a:r>
            <a:r>
              <a:rPr lang="en-US" sz="2200" dirty="0" smtClean="0"/>
              <a:t> </a:t>
            </a:r>
            <a:r>
              <a:rPr lang="en-US" sz="2200" dirty="0"/>
              <a:t>(BSITF18E034)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79412" y="4573610"/>
            <a:ext cx="2819400" cy="7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Presented By-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10" y="908685"/>
            <a:ext cx="7761605" cy="504063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6793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Technologies </a:t>
            </a:r>
            <a:r>
              <a:rPr lang="en-US" sz="4000" b="1" dirty="0" smtClean="0"/>
              <a:t>Used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Python 3.10.</a:t>
            </a:r>
          </a:p>
          <a:p>
            <a:pPr lvl="0"/>
            <a:r>
              <a:rPr lang="en-US" dirty="0"/>
              <a:t>TensorFlow framework, Keras API</a:t>
            </a:r>
          </a:p>
          <a:p>
            <a:pPr lvl="0"/>
            <a:r>
              <a:rPr lang="en-US" dirty="0"/>
              <a:t>Real-time computer vision using OpenCV</a:t>
            </a:r>
          </a:p>
          <a:p>
            <a:pPr lvl="0"/>
            <a:r>
              <a:rPr lang="en-US" dirty="0"/>
              <a:t>Industrial standard GUI application (PyQT5), Tkinter.</a:t>
            </a:r>
          </a:p>
          <a:p>
            <a:pPr lvl="0"/>
            <a:r>
              <a:rPr lang="en-US" dirty="0"/>
              <a:t>Offline TTS assistance for python (pyttsx3 lib)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image23.jpeg"/>
          <p:cNvPicPr/>
          <p:nvPr/>
        </p:nvPicPr>
        <p:blipFill rotWithShape="1">
          <a:blip r:embed="rId2" cstate="print"/>
          <a:srcRect b="17743"/>
          <a:stretch/>
        </p:blipFill>
        <p:spPr>
          <a:xfrm>
            <a:off x="6527482" y="4800461"/>
            <a:ext cx="1017270" cy="838339"/>
          </a:xfrm>
          <a:prstGeom prst="rect">
            <a:avLst/>
          </a:prstGeom>
        </p:spPr>
      </p:pic>
      <p:pic>
        <p:nvPicPr>
          <p:cNvPr id="12" name="image24.png" descr="Image result for pyqt5 logo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3448" y="5562600"/>
            <a:ext cx="762000" cy="914400"/>
          </a:xfrm>
          <a:prstGeom prst="rect">
            <a:avLst/>
          </a:prstGeom>
        </p:spPr>
      </p:pic>
      <p:pic>
        <p:nvPicPr>
          <p:cNvPr id="13" name="image17.jpeg" descr="Image result for tensorflow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5448" y="4039307"/>
            <a:ext cx="1545266" cy="1313991"/>
          </a:xfrm>
          <a:prstGeom prst="rect">
            <a:avLst/>
          </a:prstGeom>
        </p:spPr>
      </p:pic>
      <p:pic>
        <p:nvPicPr>
          <p:cNvPr id="14" name="image22.png" descr="Image result for python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212" y="4792662"/>
            <a:ext cx="1152525" cy="726440"/>
          </a:xfrm>
          <a:prstGeom prst="rect">
            <a:avLst/>
          </a:prstGeom>
        </p:spPr>
      </p:pic>
      <p:pic>
        <p:nvPicPr>
          <p:cNvPr id="15" name="image20.jpeg" descr="Image result for keras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93523" y="4768206"/>
            <a:ext cx="1696085" cy="1305560"/>
          </a:xfrm>
          <a:prstGeom prst="rect">
            <a:avLst/>
          </a:prstGeom>
        </p:spPr>
      </p:pic>
      <p:pic>
        <p:nvPicPr>
          <p:cNvPr id="16" name="image21.png" descr="Image result for opencv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3812" y="4724400"/>
            <a:ext cx="1228090" cy="1524000"/>
          </a:xfrm>
          <a:prstGeom prst="rect">
            <a:avLst/>
          </a:prstGeom>
        </p:spPr>
      </p:pic>
      <p:pic>
        <p:nvPicPr>
          <p:cNvPr id="17" name="image18.jpe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42038" y="5684498"/>
            <a:ext cx="1714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Core Modules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286000"/>
            <a:ext cx="9134391" cy="41148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Pre-Processing</a:t>
            </a:r>
            <a:endParaRPr lang="en-US" dirty="0"/>
          </a:p>
          <a:p>
            <a:pPr lvl="0"/>
            <a:r>
              <a:rPr lang="en-US" dirty="0"/>
              <a:t>Scan Single </a:t>
            </a:r>
            <a:r>
              <a:rPr lang="en-US" dirty="0" smtClean="0"/>
              <a:t>Gesture</a:t>
            </a:r>
            <a:endParaRPr lang="en-US" dirty="0"/>
          </a:p>
          <a:p>
            <a:pPr lvl="0"/>
            <a:r>
              <a:rPr lang="en-US" dirty="0"/>
              <a:t>Create </a:t>
            </a:r>
            <a:r>
              <a:rPr lang="en-US" dirty="0" smtClean="0"/>
              <a:t>gesture</a:t>
            </a:r>
            <a:endParaRPr lang="en-US" dirty="0"/>
          </a:p>
          <a:p>
            <a:pPr lvl="0"/>
            <a:r>
              <a:rPr lang="en-US" dirty="0"/>
              <a:t>Formation of </a:t>
            </a:r>
            <a:r>
              <a:rPr lang="en-US" dirty="0" smtClean="0"/>
              <a:t>sentence</a:t>
            </a:r>
            <a:endParaRPr lang="en-US" dirty="0"/>
          </a:p>
          <a:p>
            <a:pPr lvl="0"/>
            <a:r>
              <a:rPr lang="en-US" dirty="0" smtClean="0"/>
              <a:t>Exporting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772" y="120783"/>
            <a:ext cx="9144001" cy="137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Hand Gesture Scanner</a:t>
            </a:r>
            <a:endParaRPr lang="en-US" sz="4000" b="1" dirty="0"/>
          </a:p>
        </p:txBody>
      </p:sp>
      <p:grpSp>
        <p:nvGrpSpPr>
          <p:cNvPr id="4" name="组合 2"/>
          <p:cNvGrpSpPr/>
          <p:nvPr/>
        </p:nvGrpSpPr>
        <p:grpSpPr>
          <a:xfrm>
            <a:off x="2169156" y="1492383"/>
            <a:ext cx="7467600" cy="5137017"/>
            <a:chOff x="1584402" y="1903846"/>
            <a:chExt cx="9062674" cy="3823037"/>
          </a:xfrm>
        </p:grpSpPr>
        <p:grpSp>
          <p:nvGrpSpPr>
            <p:cNvPr id="5" name="组合 4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梯形 16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梯形 17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梯形 7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梯形 8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5" name="image27.pn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-717" t="5491"/>
          <a:stretch/>
        </p:blipFill>
        <p:spPr bwMode="auto">
          <a:xfrm>
            <a:off x="2512057" y="2020240"/>
            <a:ext cx="6781799" cy="42817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7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2499925"/>
            <a:ext cx="2979362" cy="1371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Hand Gesture Scanner</a:t>
            </a:r>
            <a:endParaRPr lang="en-US" sz="4000" b="1" dirty="0"/>
          </a:p>
        </p:txBody>
      </p:sp>
      <p:grpSp>
        <p:nvGrpSpPr>
          <p:cNvPr id="4" name="组合 2"/>
          <p:cNvGrpSpPr/>
          <p:nvPr/>
        </p:nvGrpSpPr>
        <p:grpSpPr>
          <a:xfrm>
            <a:off x="2741612" y="381000"/>
            <a:ext cx="8991600" cy="6400800"/>
            <a:chOff x="1584402" y="1903846"/>
            <a:chExt cx="9062674" cy="3823037"/>
          </a:xfrm>
        </p:grpSpPr>
        <p:grpSp>
          <p:nvGrpSpPr>
            <p:cNvPr id="5" name="组合 4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梯形 16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梯形 17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梯形 7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梯形 8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" name="image28.png"/>
          <p:cNvPicPr/>
          <p:nvPr/>
        </p:nvPicPr>
        <p:blipFill rotWithShape="1">
          <a:blip r:embed="rId2" cstate="print"/>
          <a:srcRect l="449" t="4106"/>
          <a:stretch/>
        </p:blipFill>
        <p:spPr bwMode="auto">
          <a:xfrm>
            <a:off x="3118808" y="847893"/>
            <a:ext cx="8188737" cy="5456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60" y="2901163"/>
            <a:ext cx="2979362" cy="1371600"/>
          </a:xfrm>
        </p:spPr>
        <p:txBody>
          <a:bodyPr>
            <a:noAutofit/>
          </a:bodyPr>
          <a:lstStyle/>
          <a:p>
            <a:r>
              <a:rPr lang="en-US" sz="3400" b="1" dirty="0"/>
              <a:t>P</a:t>
            </a:r>
            <a:r>
              <a:rPr lang="en-US" sz="3400" b="1" dirty="0" smtClean="0"/>
              <a:t>SL </a:t>
            </a:r>
            <a:r>
              <a:rPr lang="en-US" sz="3400" b="1" dirty="0" smtClean="0"/>
              <a:t>Recognition Using Hand Gestures</a:t>
            </a:r>
            <a:endParaRPr lang="en-US" sz="3400" b="1" dirty="0"/>
          </a:p>
        </p:txBody>
      </p:sp>
      <p:grpSp>
        <p:nvGrpSpPr>
          <p:cNvPr id="4" name="组合 2"/>
          <p:cNvGrpSpPr/>
          <p:nvPr/>
        </p:nvGrpSpPr>
        <p:grpSpPr>
          <a:xfrm>
            <a:off x="2741612" y="152400"/>
            <a:ext cx="8991600" cy="6629400"/>
            <a:chOff x="1584402" y="1903846"/>
            <a:chExt cx="9062674" cy="3823037"/>
          </a:xfrm>
        </p:grpSpPr>
        <p:grpSp>
          <p:nvGrpSpPr>
            <p:cNvPr id="5" name="组合 4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梯形 16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梯形 17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梯形 7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梯形 8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28" y="719301"/>
            <a:ext cx="8064341" cy="52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52" y="2901073"/>
            <a:ext cx="2979362" cy="1371600"/>
          </a:xfrm>
        </p:spPr>
        <p:txBody>
          <a:bodyPr>
            <a:noAutofit/>
          </a:bodyPr>
          <a:lstStyle/>
          <a:p>
            <a:r>
              <a:rPr lang="en-US" sz="3400" b="1" dirty="0"/>
              <a:t>P</a:t>
            </a:r>
            <a:r>
              <a:rPr lang="en-US" sz="3400" b="1" dirty="0" smtClean="0"/>
              <a:t>SL </a:t>
            </a:r>
            <a:r>
              <a:rPr lang="en-US" sz="3400" b="1" dirty="0" smtClean="0"/>
              <a:t>Recognition Using Hand Gestures</a:t>
            </a:r>
            <a:endParaRPr lang="en-US" sz="3400" b="1" dirty="0"/>
          </a:p>
        </p:txBody>
      </p:sp>
      <p:grpSp>
        <p:nvGrpSpPr>
          <p:cNvPr id="4" name="组合 2"/>
          <p:cNvGrpSpPr/>
          <p:nvPr/>
        </p:nvGrpSpPr>
        <p:grpSpPr>
          <a:xfrm>
            <a:off x="3363220" y="276194"/>
            <a:ext cx="8369992" cy="6477000"/>
            <a:chOff x="1584402" y="1903846"/>
            <a:chExt cx="9062674" cy="3823037"/>
          </a:xfrm>
        </p:grpSpPr>
        <p:grpSp>
          <p:nvGrpSpPr>
            <p:cNvPr id="5" name="组合 4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梯形 16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梯形 17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梯形 7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梯形 8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50" y="783733"/>
            <a:ext cx="7314595" cy="51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52" y="2901073"/>
            <a:ext cx="2979362" cy="1371600"/>
          </a:xfrm>
        </p:spPr>
        <p:txBody>
          <a:bodyPr>
            <a:noAutofit/>
          </a:bodyPr>
          <a:lstStyle/>
          <a:p>
            <a:r>
              <a:rPr lang="en-US" sz="3400" b="1" dirty="0"/>
              <a:t>P</a:t>
            </a:r>
            <a:r>
              <a:rPr lang="en-US" sz="3400" b="1" dirty="0" smtClean="0"/>
              <a:t>SL </a:t>
            </a:r>
            <a:r>
              <a:rPr lang="en-US" sz="3400" b="1" dirty="0" smtClean="0"/>
              <a:t>Recognition Using Hand Gestures</a:t>
            </a:r>
            <a:endParaRPr lang="en-US" sz="3400" b="1" dirty="0"/>
          </a:p>
        </p:txBody>
      </p:sp>
      <p:grpSp>
        <p:nvGrpSpPr>
          <p:cNvPr id="4" name="组合 2"/>
          <p:cNvGrpSpPr/>
          <p:nvPr/>
        </p:nvGrpSpPr>
        <p:grpSpPr>
          <a:xfrm>
            <a:off x="3210817" y="104806"/>
            <a:ext cx="8610600" cy="6753194"/>
            <a:chOff x="1584402" y="1903846"/>
            <a:chExt cx="9062674" cy="3823037"/>
          </a:xfrm>
        </p:grpSpPr>
        <p:grpSp>
          <p:nvGrpSpPr>
            <p:cNvPr id="5" name="组合 4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梯形 16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梯形 17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梯形 7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梯形 8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42" y="577697"/>
            <a:ext cx="7716898" cy="54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838200"/>
            <a:ext cx="3596607" cy="1219200"/>
          </a:xfrm>
        </p:spPr>
        <p:txBody>
          <a:bodyPr/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0015" y="2819400"/>
            <a:ext cx="8763000" cy="2819400"/>
          </a:xfrm>
        </p:spPr>
        <p:txBody>
          <a:bodyPr>
            <a:norm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Overshadowing some of the major problems faced by the persons having </a:t>
            </a:r>
            <a:r>
              <a:rPr lang="en-US" dirty="0" smtClean="0"/>
              <a:t>speech disorders.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They can quickly learn what alphabet is  assigned to which gesture with </a:t>
            </a:r>
            <a:r>
              <a:rPr lang="en-US" dirty="0" smtClean="0"/>
              <a:t>this application.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Add-on to this custom gesture facility is also provided along with </a:t>
            </a:r>
            <a:r>
              <a:rPr lang="en-US" dirty="0" smtClean="0"/>
              <a:t>sentence formation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12" y="1143000"/>
            <a:ext cx="3596607" cy="1219200"/>
          </a:xfrm>
        </p:spPr>
        <p:txBody>
          <a:bodyPr/>
          <a:lstStyle/>
          <a:p>
            <a:r>
              <a:rPr lang="en-US" sz="4000" b="1" dirty="0" smtClean="0"/>
              <a:t>Future Scope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8212" y="2971800"/>
            <a:ext cx="8763000" cy="1447800"/>
          </a:xfrm>
        </p:spPr>
        <p:txBody>
          <a:bodyPr>
            <a:norm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Integration to search engines and texting application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Detection of motion video sequence with TTS assistance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>
            <a:stCxn id="85" idx="6"/>
          </p:cNvCxnSpPr>
          <p:nvPr/>
        </p:nvCxnSpPr>
        <p:spPr>
          <a:xfrm>
            <a:off x="1177165" y="2171106"/>
            <a:ext cx="754603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>
            <a:off x="1931711" y="1579798"/>
            <a:ext cx="0" cy="1222511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2210638" y="1667777"/>
            <a:ext cx="2140758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E9F2E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2800"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1735369" y="2126509"/>
            <a:ext cx="2375184" cy="92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  <a:endParaRPr lang="en-US" sz="1050" dirty="0"/>
          </a:p>
        </p:txBody>
      </p:sp>
      <p:grpSp>
        <p:nvGrpSpPr>
          <p:cNvPr id="89" name="Google Shape;89;p1"/>
          <p:cNvGrpSpPr/>
          <p:nvPr/>
        </p:nvGrpSpPr>
        <p:grpSpPr>
          <a:xfrm>
            <a:off x="217658" y="1743046"/>
            <a:ext cx="959507" cy="1059263"/>
            <a:chOff x="217715" y="1742606"/>
            <a:chExt cx="959757" cy="1059539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217715" y="1742606"/>
              <a:ext cx="959757" cy="1059539"/>
              <a:chOff x="1435100" y="1770743"/>
              <a:chExt cx="959757" cy="1059539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1435100" y="1973939"/>
                <a:ext cx="856343" cy="856343"/>
              </a:xfrm>
              <a:prstGeom prst="ellipse">
                <a:avLst/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1538514" y="1770743"/>
                <a:ext cx="856343" cy="8563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681842" y="1914071"/>
                <a:ext cx="569685" cy="569685"/>
              </a:xfrm>
              <a:prstGeom prst="ellipse">
                <a:avLst/>
              </a:prstGeom>
              <a:solidFill>
                <a:srgbClr val="FE9F2E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93;p1"/>
            <p:cNvSpPr txBox="1"/>
            <p:nvPr/>
          </p:nvSpPr>
          <p:spPr>
            <a:xfrm>
              <a:off x="518890" y="1986110"/>
              <a:ext cx="507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1" tIns="45688" rIns="91401" bIns="45688" anchor="t" anchorCtr="0">
              <a:spAutoFit/>
            </a:bodyPr>
            <a:lstStyle/>
            <a:p>
              <a:r>
                <a:rPr lang="en-US" sz="1799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sz="1799"/>
            </a:p>
          </p:txBody>
        </p:sp>
      </p:grpSp>
      <p:cxnSp>
        <p:nvCxnSpPr>
          <p:cNvPr id="94" name="Google Shape;94;p1"/>
          <p:cNvCxnSpPr/>
          <p:nvPr/>
        </p:nvCxnSpPr>
        <p:spPr>
          <a:xfrm>
            <a:off x="5484812" y="2171106"/>
            <a:ext cx="754603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6246813" y="1524000"/>
            <a:ext cx="18680" cy="146997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6666672" y="1671826"/>
            <a:ext cx="2171945" cy="70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pPr lvl="0"/>
            <a:r>
              <a:rPr lang="en-US" sz="2000" b="1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Applicability of this project</a:t>
            </a:r>
            <a:endParaRPr lang="en-US" sz="1050" b="1" dirty="0">
              <a:solidFill>
                <a:srgbClr val="00B05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982410" y="2337296"/>
            <a:ext cx="2925742" cy="92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Practical </a:t>
            </a:r>
            <a:r>
              <a:rPr lang="en-US" dirty="0"/>
              <a:t>application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Technologies used</a:t>
            </a:r>
            <a:endParaRPr lang="en-US" sz="1050" dirty="0"/>
          </a:p>
        </p:txBody>
      </p:sp>
      <p:grpSp>
        <p:nvGrpSpPr>
          <p:cNvPr id="99" name="Google Shape;99;p1"/>
          <p:cNvGrpSpPr/>
          <p:nvPr/>
        </p:nvGrpSpPr>
        <p:grpSpPr>
          <a:xfrm>
            <a:off x="4525305" y="1743046"/>
            <a:ext cx="959507" cy="1059263"/>
            <a:chOff x="4269469" y="1742606"/>
            <a:chExt cx="959757" cy="1059539"/>
          </a:xfrm>
        </p:grpSpPr>
        <p:grpSp>
          <p:nvGrpSpPr>
            <p:cNvPr id="100" name="Google Shape;100;p1"/>
            <p:cNvGrpSpPr/>
            <p:nvPr/>
          </p:nvGrpSpPr>
          <p:grpSpPr>
            <a:xfrm>
              <a:off x="4269469" y="1742606"/>
              <a:ext cx="959757" cy="1059539"/>
              <a:chOff x="1435100" y="1770743"/>
              <a:chExt cx="959757" cy="1059539"/>
            </a:xfrm>
          </p:grpSpPr>
          <p:sp>
            <p:nvSpPr>
              <p:cNvPr id="101" name="Google Shape;101;p1"/>
              <p:cNvSpPr/>
              <p:nvPr/>
            </p:nvSpPr>
            <p:spPr>
              <a:xfrm>
                <a:off x="1435100" y="1973939"/>
                <a:ext cx="856343" cy="856343"/>
              </a:xfrm>
              <a:prstGeom prst="ellipse">
                <a:avLst/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538514" y="1770743"/>
                <a:ext cx="856343" cy="8563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1681842" y="1914071"/>
                <a:ext cx="569685" cy="5696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" name="Google Shape;103;p1"/>
            <p:cNvSpPr txBox="1"/>
            <p:nvPr/>
          </p:nvSpPr>
          <p:spPr>
            <a:xfrm>
              <a:off x="4570644" y="1986110"/>
              <a:ext cx="507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1" tIns="45688" rIns="91401" bIns="45688" anchor="t" anchorCtr="0">
              <a:spAutoFit/>
            </a:bodyPr>
            <a:lstStyle/>
            <a:p>
              <a:r>
                <a:rPr lang="en-US" sz="1799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sz="1799"/>
            </a:p>
          </p:txBody>
        </p:sp>
      </p:grpSp>
      <p:cxnSp>
        <p:nvCxnSpPr>
          <p:cNvPr id="114" name="Google Shape;114;p1"/>
          <p:cNvCxnSpPr>
            <a:stCxn id="115" idx="6"/>
          </p:cNvCxnSpPr>
          <p:nvPr/>
        </p:nvCxnSpPr>
        <p:spPr>
          <a:xfrm>
            <a:off x="1177165" y="4507297"/>
            <a:ext cx="754603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/>
          <p:nvPr/>
        </p:nvCxnSpPr>
        <p:spPr>
          <a:xfrm>
            <a:off x="1931711" y="3915989"/>
            <a:ext cx="0" cy="1222511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"/>
          <p:cNvSpPr txBox="1"/>
          <p:nvPr/>
        </p:nvSpPr>
        <p:spPr>
          <a:xfrm>
            <a:off x="2210638" y="4461114"/>
            <a:ext cx="1691386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Working</a:t>
            </a:r>
            <a:endParaRPr sz="1799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19" name="Google Shape;119;p1"/>
          <p:cNvGrpSpPr/>
          <p:nvPr/>
        </p:nvGrpSpPr>
        <p:grpSpPr>
          <a:xfrm>
            <a:off x="217658" y="4079237"/>
            <a:ext cx="959507" cy="1059263"/>
            <a:chOff x="217715" y="4079406"/>
            <a:chExt cx="959757" cy="1059539"/>
          </a:xfrm>
        </p:grpSpPr>
        <p:grpSp>
          <p:nvGrpSpPr>
            <p:cNvPr id="120" name="Google Shape;120;p1"/>
            <p:cNvGrpSpPr/>
            <p:nvPr/>
          </p:nvGrpSpPr>
          <p:grpSpPr>
            <a:xfrm>
              <a:off x="217715" y="4079406"/>
              <a:ext cx="959757" cy="1059539"/>
              <a:chOff x="1435100" y="1770743"/>
              <a:chExt cx="959757" cy="1059539"/>
            </a:xfrm>
          </p:grpSpPr>
          <p:sp>
            <p:nvSpPr>
              <p:cNvPr id="121" name="Google Shape;121;p1"/>
              <p:cNvSpPr/>
              <p:nvPr/>
            </p:nvSpPr>
            <p:spPr>
              <a:xfrm>
                <a:off x="1435100" y="1973939"/>
                <a:ext cx="856343" cy="856343"/>
              </a:xfrm>
              <a:prstGeom prst="ellipse">
                <a:avLst/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1538514" y="1770743"/>
                <a:ext cx="856343" cy="8563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1681842" y="1914071"/>
                <a:ext cx="569685" cy="569685"/>
              </a:xfrm>
              <a:prstGeom prst="ellipse">
                <a:avLst/>
              </a:prstGeom>
              <a:solidFill>
                <a:schemeClr val="tx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" name="Google Shape;123;p1"/>
            <p:cNvSpPr txBox="1"/>
            <p:nvPr/>
          </p:nvSpPr>
          <p:spPr>
            <a:xfrm>
              <a:off x="518890" y="4322910"/>
              <a:ext cx="507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1" tIns="45688" rIns="91401" bIns="45688" anchor="t" anchorCtr="0">
              <a:spAutoFit/>
            </a:bodyPr>
            <a:lstStyle/>
            <a:p>
              <a:r>
                <a:rPr lang="en-US" sz="1799" b="1" dirty="0" smtClean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 sz="1799" dirty="0"/>
            </a:p>
          </p:txBody>
        </p:sp>
      </p:grpSp>
      <p:cxnSp>
        <p:nvCxnSpPr>
          <p:cNvPr id="124" name="Google Shape;124;p1"/>
          <p:cNvCxnSpPr/>
          <p:nvPr/>
        </p:nvCxnSpPr>
        <p:spPr>
          <a:xfrm>
            <a:off x="5492209" y="4507297"/>
            <a:ext cx="754603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"/>
          <p:cNvCxnSpPr/>
          <p:nvPr/>
        </p:nvCxnSpPr>
        <p:spPr>
          <a:xfrm>
            <a:off x="6246812" y="3959089"/>
            <a:ext cx="0" cy="1222511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"/>
          <p:cNvSpPr txBox="1"/>
          <p:nvPr/>
        </p:nvSpPr>
        <p:spPr>
          <a:xfrm>
            <a:off x="6274432" y="4322677"/>
            <a:ext cx="2900743" cy="8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Conclusion and Future Scope</a:t>
            </a:r>
            <a:endParaRPr sz="2800" dirty="0"/>
          </a:p>
        </p:txBody>
      </p:sp>
      <p:grpSp>
        <p:nvGrpSpPr>
          <p:cNvPr id="129" name="Google Shape;129;p1"/>
          <p:cNvGrpSpPr/>
          <p:nvPr/>
        </p:nvGrpSpPr>
        <p:grpSpPr>
          <a:xfrm>
            <a:off x="4525305" y="4079237"/>
            <a:ext cx="959507" cy="1059263"/>
            <a:chOff x="4269469" y="4079406"/>
            <a:chExt cx="959757" cy="1059539"/>
          </a:xfrm>
        </p:grpSpPr>
        <p:grpSp>
          <p:nvGrpSpPr>
            <p:cNvPr id="130" name="Google Shape;130;p1"/>
            <p:cNvGrpSpPr/>
            <p:nvPr/>
          </p:nvGrpSpPr>
          <p:grpSpPr>
            <a:xfrm>
              <a:off x="4269469" y="4079406"/>
              <a:ext cx="959757" cy="1059539"/>
              <a:chOff x="1435100" y="1770743"/>
              <a:chExt cx="959757" cy="1059539"/>
            </a:xfrm>
          </p:grpSpPr>
          <p:sp>
            <p:nvSpPr>
              <p:cNvPr id="131" name="Google Shape;131;p1"/>
              <p:cNvSpPr/>
              <p:nvPr/>
            </p:nvSpPr>
            <p:spPr>
              <a:xfrm>
                <a:off x="1435100" y="1973939"/>
                <a:ext cx="856343" cy="856343"/>
              </a:xfrm>
              <a:prstGeom prst="ellipse">
                <a:avLst/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1538514" y="1770743"/>
                <a:ext cx="856343" cy="8563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1681842" y="1914071"/>
                <a:ext cx="569685" cy="5696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1"/>
            <p:cNvSpPr txBox="1"/>
            <p:nvPr/>
          </p:nvSpPr>
          <p:spPr>
            <a:xfrm>
              <a:off x="4570644" y="4322910"/>
              <a:ext cx="507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1" tIns="45688" rIns="91401" bIns="45688" anchor="t" anchorCtr="0">
              <a:spAutoFit/>
            </a:bodyPr>
            <a:lstStyle/>
            <a:p>
              <a:r>
                <a:rPr lang="en-US" sz="1799" b="1" dirty="0" smtClean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  <a:endParaRPr sz="1799" dirty="0"/>
            </a:p>
          </p:txBody>
        </p:sp>
      </p:grpSp>
      <p:pic>
        <p:nvPicPr>
          <p:cNvPr id="144" name="Google Shape;144;p1" descr="Bullseye"/>
          <p:cNvPicPr preferRelativeResize="0"/>
          <p:nvPr/>
        </p:nvPicPr>
        <p:blipFill rotWithShape="1">
          <a:blip r:embed="rId3">
            <a:alphaModFix/>
            <a:biLevel thresh="25000"/>
          </a:blip>
          <a:srcRect/>
          <a:stretch/>
        </p:blipFill>
        <p:spPr>
          <a:xfrm>
            <a:off x="7269724" y="1280964"/>
            <a:ext cx="424888" cy="42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 descr="Presentation with bar chart RTL"/>
          <p:cNvPicPr preferRelativeResize="0"/>
          <p:nvPr/>
        </p:nvPicPr>
        <p:blipFill rotWithShape="1">
          <a:blip r:embed="rId4">
            <a:alphaModFix/>
            <a:biLevel thresh="25000"/>
          </a:blip>
          <a:srcRect/>
          <a:stretch/>
        </p:blipFill>
        <p:spPr>
          <a:xfrm>
            <a:off x="2805256" y="3993987"/>
            <a:ext cx="457081" cy="45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 descr="Lightbulb"/>
          <p:cNvPicPr preferRelativeResize="0"/>
          <p:nvPr/>
        </p:nvPicPr>
        <p:blipFill rotWithShape="1">
          <a:blip r:embed="rId5">
            <a:alphaModFix/>
            <a:biLevel thresh="25000"/>
          </a:blip>
          <a:srcRect/>
          <a:stretch/>
        </p:blipFill>
        <p:spPr>
          <a:xfrm>
            <a:off x="2937731" y="1307449"/>
            <a:ext cx="324606" cy="32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 descr="Target Audience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7387469" y="3865596"/>
            <a:ext cx="457081" cy="4570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/>
        </p:nvSpPr>
        <p:spPr>
          <a:xfrm>
            <a:off x="3279146" y="407781"/>
            <a:ext cx="5645496" cy="64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ea typeface="Open Sans"/>
                <a:cs typeface="Open Sans"/>
                <a:sym typeface="Open Sans"/>
              </a:rPr>
              <a:t>Outline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43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803" y="2672413"/>
            <a:ext cx="6025398" cy="12954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YOU!</a:t>
            </a:r>
            <a:endParaRPr lang="en-US" sz="6600" b="1" dirty="0"/>
          </a:p>
        </p:txBody>
      </p:sp>
      <p:grpSp>
        <p:nvGrpSpPr>
          <p:cNvPr id="4" name="组合 210"/>
          <p:cNvGrpSpPr/>
          <p:nvPr/>
        </p:nvGrpSpPr>
        <p:grpSpPr>
          <a:xfrm>
            <a:off x="8685212" y="3130727"/>
            <a:ext cx="2789926" cy="3727273"/>
            <a:chOff x="4668838" y="1978026"/>
            <a:chExt cx="2603500" cy="3478213"/>
          </a:xfrm>
        </p:grpSpPr>
        <p:sp>
          <p:nvSpPr>
            <p:cNvPr id="5" name="ïṡḷíḓe"/>
            <p:cNvSpPr/>
            <p:nvPr/>
          </p:nvSpPr>
          <p:spPr bwMode="auto">
            <a:xfrm>
              <a:off x="5478463" y="1978026"/>
              <a:ext cx="165100" cy="163513"/>
            </a:xfrm>
            <a:prstGeom prst="ellipse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ïślíďe"/>
            <p:cNvSpPr/>
            <p:nvPr/>
          </p:nvSpPr>
          <p:spPr bwMode="auto">
            <a:xfrm>
              <a:off x="5699126" y="2649538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iṥḷíde"/>
            <p:cNvSpPr/>
            <p:nvPr/>
          </p:nvSpPr>
          <p:spPr bwMode="auto">
            <a:xfrm>
              <a:off x="6505576" y="2660651"/>
              <a:ext cx="0" cy="4763"/>
            </a:xfrm>
            <a:custGeom>
              <a:avLst/>
              <a:gdLst>
                <a:gd name="T0" fmla="*/ 3 h 3"/>
                <a:gd name="T1" fmla="*/ 3 h 3"/>
                <a:gd name="T2" fmla="*/ 3 h 3"/>
                <a:gd name="T3" fmla="*/ 0 h 3"/>
                <a:gd name="T4" fmla="*/ 3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îṥlídé"/>
            <p:cNvSpPr/>
            <p:nvPr/>
          </p:nvSpPr>
          <p:spPr bwMode="auto">
            <a:xfrm>
              <a:off x="6505576" y="2654301"/>
              <a:ext cx="1588" cy="4763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íslidê"/>
            <p:cNvSpPr/>
            <p:nvPr/>
          </p:nvSpPr>
          <p:spPr bwMode="auto">
            <a:xfrm>
              <a:off x="5700713" y="2655888"/>
              <a:ext cx="1588" cy="9525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0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îṥļïḋê"/>
            <p:cNvSpPr/>
            <p:nvPr/>
          </p:nvSpPr>
          <p:spPr bwMode="auto">
            <a:xfrm>
              <a:off x="5722938" y="2411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iṧľidè"/>
            <p:cNvSpPr/>
            <p:nvPr/>
          </p:nvSpPr>
          <p:spPr bwMode="auto">
            <a:xfrm>
              <a:off x="5722938" y="2411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îṩļidê"/>
            <p:cNvSpPr/>
            <p:nvPr/>
          </p:nvSpPr>
          <p:spPr bwMode="auto">
            <a:xfrm>
              <a:off x="5716588" y="2416176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ïṥľíḍé"/>
            <p:cNvSpPr/>
            <p:nvPr/>
          </p:nvSpPr>
          <p:spPr bwMode="auto">
            <a:xfrm>
              <a:off x="5716588" y="2416176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îṡļiḋe"/>
            <p:cNvSpPr/>
            <p:nvPr/>
          </p:nvSpPr>
          <p:spPr bwMode="auto">
            <a:xfrm>
              <a:off x="5711826" y="2422526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iṣľîďè"/>
            <p:cNvSpPr/>
            <p:nvPr/>
          </p:nvSpPr>
          <p:spPr bwMode="auto">
            <a:xfrm>
              <a:off x="5711826" y="2422526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iṩḻíďè"/>
            <p:cNvSpPr/>
            <p:nvPr/>
          </p:nvSpPr>
          <p:spPr bwMode="auto">
            <a:xfrm>
              <a:off x="5702301" y="2667001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2 w 2"/>
                <a:gd name="T3" fmla="*/ 5 h 5"/>
                <a:gd name="T4" fmla="*/ 0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1" y="1"/>
                    <a:pt x="1" y="3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íšlïḍe"/>
            <p:cNvSpPr/>
            <p:nvPr/>
          </p:nvSpPr>
          <p:spPr bwMode="auto">
            <a:xfrm>
              <a:off x="5705476" y="2674938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îṩľíḑè"/>
            <p:cNvSpPr/>
            <p:nvPr/>
          </p:nvSpPr>
          <p:spPr bwMode="auto">
            <a:xfrm>
              <a:off x="5700713" y="2444751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1 h 2"/>
                <a:gd name="T6" fmla="*/ 1 w 1"/>
                <a:gd name="T7" fmla="*/ 0 h 2"/>
                <a:gd name="T8" fmla="*/ 1 w 1"/>
                <a:gd name="T9" fmla="*/ 1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ïś1ïḍê"/>
            <p:cNvSpPr/>
            <p:nvPr/>
          </p:nvSpPr>
          <p:spPr bwMode="auto">
            <a:xfrm>
              <a:off x="5703888" y="2436813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iSľidè"/>
            <p:cNvSpPr/>
            <p:nvPr/>
          </p:nvSpPr>
          <p:spPr bwMode="auto">
            <a:xfrm>
              <a:off x="5699126" y="2452688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solidFill>
              <a:srgbClr val="AAC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îsḻîḋé"/>
            <p:cNvSpPr/>
            <p:nvPr/>
          </p:nvSpPr>
          <p:spPr bwMode="auto">
            <a:xfrm>
              <a:off x="5243513" y="2682876"/>
              <a:ext cx="1452563" cy="671513"/>
            </a:xfrm>
            <a:custGeom>
              <a:avLst/>
              <a:gdLst>
                <a:gd name="T0" fmla="*/ 52 w 928"/>
                <a:gd name="T1" fmla="*/ 0 h 430"/>
                <a:gd name="T2" fmla="*/ 876 w 928"/>
                <a:gd name="T3" fmla="*/ 0 h 430"/>
                <a:gd name="T4" fmla="*/ 928 w 928"/>
                <a:gd name="T5" fmla="*/ 52 h 430"/>
                <a:gd name="T6" fmla="*/ 928 w 928"/>
                <a:gd name="T7" fmla="*/ 378 h 430"/>
                <a:gd name="T8" fmla="*/ 876 w 928"/>
                <a:gd name="T9" fmla="*/ 430 h 430"/>
                <a:gd name="T10" fmla="*/ 52 w 928"/>
                <a:gd name="T11" fmla="*/ 430 h 430"/>
                <a:gd name="T12" fmla="*/ 0 w 928"/>
                <a:gd name="T13" fmla="*/ 378 h 430"/>
                <a:gd name="T14" fmla="*/ 0 w 928"/>
                <a:gd name="T15" fmla="*/ 52 h 430"/>
                <a:gd name="T16" fmla="*/ 52 w 928"/>
                <a:gd name="T1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8" h="430">
                  <a:moveTo>
                    <a:pt x="52" y="0"/>
                  </a:moveTo>
                  <a:cubicBezTo>
                    <a:pt x="876" y="0"/>
                    <a:pt x="876" y="0"/>
                    <a:pt x="876" y="0"/>
                  </a:cubicBezTo>
                  <a:cubicBezTo>
                    <a:pt x="904" y="0"/>
                    <a:pt x="928" y="23"/>
                    <a:pt x="928" y="52"/>
                  </a:cubicBezTo>
                  <a:cubicBezTo>
                    <a:pt x="928" y="378"/>
                    <a:pt x="928" y="378"/>
                    <a:pt x="928" y="378"/>
                  </a:cubicBezTo>
                  <a:cubicBezTo>
                    <a:pt x="928" y="407"/>
                    <a:pt x="904" y="430"/>
                    <a:pt x="876" y="430"/>
                  </a:cubicBezTo>
                  <a:cubicBezTo>
                    <a:pt x="52" y="430"/>
                    <a:pt x="52" y="430"/>
                    <a:pt x="52" y="430"/>
                  </a:cubicBezTo>
                  <a:cubicBezTo>
                    <a:pt x="23" y="430"/>
                    <a:pt x="0" y="407"/>
                    <a:pt x="0" y="37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</a:path>
              </a:pathLst>
            </a:cu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îṥḷîḑê"/>
            <p:cNvSpPr/>
            <p:nvPr/>
          </p:nvSpPr>
          <p:spPr bwMode="auto">
            <a:xfrm>
              <a:off x="5359401" y="3251201"/>
              <a:ext cx="1220788" cy="12700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íśḷíḑê"/>
            <p:cNvSpPr/>
            <p:nvPr/>
          </p:nvSpPr>
          <p:spPr bwMode="auto">
            <a:xfrm>
              <a:off x="5359401" y="3251201"/>
              <a:ext cx="122078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ïŝlïḓê"/>
            <p:cNvSpPr/>
            <p:nvPr/>
          </p:nvSpPr>
          <p:spPr bwMode="auto">
            <a:xfrm>
              <a:off x="5359401" y="2787652"/>
              <a:ext cx="1220788" cy="461963"/>
            </a:xfrm>
            <a:custGeom>
              <a:avLst/>
              <a:gdLst>
                <a:gd name="T0" fmla="*/ 181 w 780"/>
                <a:gd name="T1" fmla="*/ 262 h 296"/>
                <a:gd name="T2" fmla="*/ 74 w 780"/>
                <a:gd name="T3" fmla="*/ 154 h 296"/>
                <a:gd name="T4" fmla="*/ 181 w 780"/>
                <a:gd name="T5" fmla="*/ 47 h 296"/>
                <a:gd name="T6" fmla="*/ 289 w 780"/>
                <a:gd name="T7" fmla="*/ 154 h 296"/>
                <a:gd name="T8" fmla="*/ 181 w 780"/>
                <a:gd name="T9" fmla="*/ 262 h 296"/>
                <a:gd name="T10" fmla="*/ 598 w 780"/>
                <a:gd name="T11" fmla="*/ 262 h 296"/>
                <a:gd name="T12" fmla="*/ 491 w 780"/>
                <a:gd name="T13" fmla="*/ 154 h 296"/>
                <a:gd name="T14" fmla="*/ 598 w 780"/>
                <a:gd name="T15" fmla="*/ 47 h 296"/>
                <a:gd name="T16" fmla="*/ 706 w 780"/>
                <a:gd name="T17" fmla="*/ 154 h 296"/>
                <a:gd name="T18" fmla="*/ 598 w 780"/>
                <a:gd name="T19" fmla="*/ 262 h 296"/>
                <a:gd name="T20" fmla="*/ 780 w 780"/>
                <a:gd name="T21" fmla="*/ 0 h 296"/>
                <a:gd name="T22" fmla="*/ 0 w 780"/>
                <a:gd name="T23" fmla="*/ 0 h 296"/>
                <a:gd name="T24" fmla="*/ 0 w 780"/>
                <a:gd name="T25" fmla="*/ 296 h 296"/>
                <a:gd name="T26" fmla="*/ 780 w 780"/>
                <a:gd name="T27" fmla="*/ 296 h 296"/>
                <a:gd name="T28" fmla="*/ 780 w 780"/>
                <a:gd name="T2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296">
                  <a:moveTo>
                    <a:pt x="181" y="262"/>
                  </a:moveTo>
                  <a:cubicBezTo>
                    <a:pt x="122" y="262"/>
                    <a:pt x="74" y="214"/>
                    <a:pt x="74" y="154"/>
                  </a:cubicBezTo>
                  <a:cubicBezTo>
                    <a:pt x="74" y="95"/>
                    <a:pt x="122" y="47"/>
                    <a:pt x="181" y="47"/>
                  </a:cubicBezTo>
                  <a:cubicBezTo>
                    <a:pt x="241" y="47"/>
                    <a:pt x="289" y="95"/>
                    <a:pt x="289" y="154"/>
                  </a:cubicBezTo>
                  <a:cubicBezTo>
                    <a:pt x="289" y="214"/>
                    <a:pt x="241" y="262"/>
                    <a:pt x="181" y="262"/>
                  </a:cubicBezTo>
                  <a:moveTo>
                    <a:pt x="598" y="262"/>
                  </a:moveTo>
                  <a:cubicBezTo>
                    <a:pt x="539" y="262"/>
                    <a:pt x="491" y="214"/>
                    <a:pt x="491" y="154"/>
                  </a:cubicBezTo>
                  <a:cubicBezTo>
                    <a:pt x="491" y="95"/>
                    <a:pt x="539" y="47"/>
                    <a:pt x="598" y="47"/>
                  </a:cubicBezTo>
                  <a:cubicBezTo>
                    <a:pt x="658" y="47"/>
                    <a:pt x="706" y="95"/>
                    <a:pt x="706" y="154"/>
                  </a:cubicBezTo>
                  <a:cubicBezTo>
                    <a:pt x="706" y="214"/>
                    <a:pt x="658" y="262"/>
                    <a:pt x="598" y="262"/>
                  </a:cubicBezTo>
                  <a:moveTo>
                    <a:pt x="7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780" y="296"/>
                    <a:pt x="780" y="296"/>
                    <a:pt x="780" y="296"/>
                  </a:cubicBezTo>
                  <a:cubicBezTo>
                    <a:pt x="780" y="0"/>
                    <a:pt x="780" y="0"/>
                    <a:pt x="780" y="0"/>
                  </a:cubicBezTo>
                </a:path>
              </a:pathLst>
            </a:custGeom>
            <a:solidFill>
              <a:srgbClr val="070807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íṧḷîḋe"/>
            <p:cNvSpPr/>
            <p:nvPr/>
          </p:nvSpPr>
          <p:spPr bwMode="auto">
            <a:xfrm>
              <a:off x="5475288" y="2860676"/>
              <a:ext cx="336550" cy="334963"/>
            </a:xfrm>
            <a:prstGeom prst="ellipse">
              <a:avLst/>
            </a:prstGeom>
            <a:solidFill>
              <a:srgbClr val="29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ïŝlídê"/>
            <p:cNvSpPr/>
            <p:nvPr/>
          </p:nvSpPr>
          <p:spPr bwMode="auto">
            <a:xfrm>
              <a:off x="5475288" y="2849563"/>
              <a:ext cx="336550" cy="338138"/>
            </a:xfrm>
            <a:prstGeom prst="ellipse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ïs1íḓe"/>
            <p:cNvSpPr/>
            <p:nvPr/>
          </p:nvSpPr>
          <p:spPr bwMode="auto">
            <a:xfrm>
              <a:off x="6127751" y="2860676"/>
              <a:ext cx="336550" cy="334963"/>
            </a:xfrm>
            <a:prstGeom prst="ellipse">
              <a:avLst/>
            </a:prstGeom>
            <a:solidFill>
              <a:srgbClr val="29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isḷïḍê"/>
            <p:cNvSpPr/>
            <p:nvPr/>
          </p:nvSpPr>
          <p:spPr bwMode="auto">
            <a:xfrm>
              <a:off x="6127751" y="2849563"/>
              <a:ext cx="336550" cy="338138"/>
            </a:xfrm>
            <a:prstGeom prst="ellipse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íśļíďe"/>
            <p:cNvSpPr/>
            <p:nvPr/>
          </p:nvSpPr>
          <p:spPr bwMode="auto">
            <a:xfrm>
              <a:off x="5843588" y="3354388"/>
              <a:ext cx="250825" cy="146050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íŝliḋè"/>
            <p:cNvSpPr/>
            <p:nvPr/>
          </p:nvSpPr>
          <p:spPr bwMode="auto">
            <a:xfrm>
              <a:off x="5843588" y="3354388"/>
              <a:ext cx="25082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îšlîďê"/>
            <p:cNvSpPr/>
            <p:nvPr/>
          </p:nvSpPr>
          <p:spPr bwMode="auto">
            <a:xfrm>
              <a:off x="5441951" y="3460751"/>
              <a:ext cx="1054100" cy="839788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îšlïḑè"/>
            <p:cNvSpPr/>
            <p:nvPr/>
          </p:nvSpPr>
          <p:spPr bwMode="auto">
            <a:xfrm>
              <a:off x="5441951" y="3460751"/>
              <a:ext cx="1054100" cy="83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ïṣḻiḑé"/>
            <p:cNvSpPr/>
            <p:nvPr/>
          </p:nvSpPr>
          <p:spPr bwMode="auto">
            <a:xfrm>
              <a:off x="5495926" y="4300538"/>
              <a:ext cx="946150" cy="168275"/>
            </a:xfrm>
            <a:custGeom>
              <a:avLst/>
              <a:gdLst>
                <a:gd name="T0" fmla="*/ 596 w 596"/>
                <a:gd name="T1" fmla="*/ 0 h 106"/>
                <a:gd name="T2" fmla="*/ 596 w 596"/>
                <a:gd name="T3" fmla="*/ 53 h 106"/>
                <a:gd name="T4" fmla="*/ 523 w 596"/>
                <a:gd name="T5" fmla="*/ 53 h 106"/>
                <a:gd name="T6" fmla="*/ 523 w 596"/>
                <a:gd name="T7" fmla="*/ 106 h 106"/>
                <a:gd name="T8" fmla="*/ 73 w 596"/>
                <a:gd name="T9" fmla="*/ 106 h 106"/>
                <a:gd name="T10" fmla="*/ 73 w 596"/>
                <a:gd name="T11" fmla="*/ 53 h 106"/>
                <a:gd name="T12" fmla="*/ 0 w 596"/>
                <a:gd name="T13" fmla="*/ 53 h 106"/>
                <a:gd name="T14" fmla="*/ 0 w 596"/>
                <a:gd name="T15" fmla="*/ 0 h 106"/>
                <a:gd name="T16" fmla="*/ 596 w 596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6" h="106">
                  <a:moveTo>
                    <a:pt x="596" y="0"/>
                  </a:moveTo>
                  <a:lnTo>
                    <a:pt x="596" y="53"/>
                  </a:lnTo>
                  <a:lnTo>
                    <a:pt x="523" y="53"/>
                  </a:lnTo>
                  <a:lnTo>
                    <a:pt x="523" y="106"/>
                  </a:lnTo>
                  <a:lnTo>
                    <a:pt x="73" y="106"/>
                  </a:lnTo>
                  <a:lnTo>
                    <a:pt x="73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iṡľïḍê"/>
            <p:cNvSpPr/>
            <p:nvPr/>
          </p:nvSpPr>
          <p:spPr bwMode="auto">
            <a:xfrm>
              <a:off x="5495926" y="4300538"/>
              <a:ext cx="946150" cy="168275"/>
            </a:xfrm>
            <a:custGeom>
              <a:avLst/>
              <a:gdLst>
                <a:gd name="T0" fmla="*/ 596 w 596"/>
                <a:gd name="T1" fmla="*/ 0 h 106"/>
                <a:gd name="T2" fmla="*/ 596 w 596"/>
                <a:gd name="T3" fmla="*/ 53 h 106"/>
                <a:gd name="T4" fmla="*/ 523 w 596"/>
                <a:gd name="T5" fmla="*/ 53 h 106"/>
                <a:gd name="T6" fmla="*/ 523 w 596"/>
                <a:gd name="T7" fmla="*/ 106 h 106"/>
                <a:gd name="T8" fmla="*/ 73 w 596"/>
                <a:gd name="T9" fmla="*/ 106 h 106"/>
                <a:gd name="T10" fmla="*/ 73 w 596"/>
                <a:gd name="T11" fmla="*/ 53 h 106"/>
                <a:gd name="T12" fmla="*/ 0 w 596"/>
                <a:gd name="T13" fmla="*/ 53 h 106"/>
                <a:gd name="T14" fmla="*/ 0 w 596"/>
                <a:gd name="T15" fmla="*/ 0 h 106"/>
                <a:gd name="T16" fmla="*/ 596 w 596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6" h="106">
                  <a:moveTo>
                    <a:pt x="596" y="0"/>
                  </a:moveTo>
                  <a:lnTo>
                    <a:pt x="596" y="53"/>
                  </a:lnTo>
                  <a:lnTo>
                    <a:pt x="523" y="53"/>
                  </a:lnTo>
                  <a:lnTo>
                    <a:pt x="523" y="106"/>
                  </a:lnTo>
                  <a:lnTo>
                    <a:pt x="73" y="106"/>
                  </a:lnTo>
                  <a:lnTo>
                    <a:pt x="73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5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îṡḻidè"/>
            <p:cNvSpPr/>
            <p:nvPr/>
          </p:nvSpPr>
          <p:spPr bwMode="auto">
            <a:xfrm>
              <a:off x="5495926" y="4300538"/>
              <a:ext cx="946150" cy="168275"/>
            </a:xfrm>
            <a:custGeom>
              <a:avLst/>
              <a:gdLst>
                <a:gd name="T0" fmla="*/ 0 w 596"/>
                <a:gd name="T1" fmla="*/ 0 h 106"/>
                <a:gd name="T2" fmla="*/ 0 w 596"/>
                <a:gd name="T3" fmla="*/ 0 h 106"/>
                <a:gd name="T4" fmla="*/ 0 w 596"/>
                <a:gd name="T5" fmla="*/ 53 h 106"/>
                <a:gd name="T6" fmla="*/ 73 w 596"/>
                <a:gd name="T7" fmla="*/ 53 h 106"/>
                <a:gd name="T8" fmla="*/ 73 w 596"/>
                <a:gd name="T9" fmla="*/ 106 h 106"/>
                <a:gd name="T10" fmla="*/ 523 w 596"/>
                <a:gd name="T11" fmla="*/ 106 h 106"/>
                <a:gd name="T12" fmla="*/ 523 w 596"/>
                <a:gd name="T13" fmla="*/ 53 h 106"/>
                <a:gd name="T14" fmla="*/ 596 w 596"/>
                <a:gd name="T15" fmla="*/ 53 h 106"/>
                <a:gd name="T16" fmla="*/ 596 w 596"/>
                <a:gd name="T17" fmla="*/ 10 h 106"/>
                <a:gd name="T18" fmla="*/ 596 w 596"/>
                <a:gd name="T19" fmla="*/ 7 h 106"/>
                <a:gd name="T20" fmla="*/ 0 w 596"/>
                <a:gd name="T21" fmla="*/ 7 h 106"/>
                <a:gd name="T22" fmla="*/ 0 w 596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6" h="106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73" y="53"/>
                  </a:lnTo>
                  <a:lnTo>
                    <a:pt x="73" y="106"/>
                  </a:lnTo>
                  <a:lnTo>
                    <a:pt x="523" y="106"/>
                  </a:lnTo>
                  <a:lnTo>
                    <a:pt x="523" y="53"/>
                  </a:lnTo>
                  <a:lnTo>
                    <a:pt x="596" y="53"/>
                  </a:lnTo>
                  <a:lnTo>
                    <a:pt x="596" y="10"/>
                  </a:lnTo>
                  <a:lnTo>
                    <a:pt x="59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îŝḷîḑê"/>
            <p:cNvSpPr/>
            <p:nvPr/>
          </p:nvSpPr>
          <p:spPr bwMode="auto">
            <a:xfrm>
              <a:off x="5495926" y="4300538"/>
              <a:ext cx="946150" cy="168275"/>
            </a:xfrm>
            <a:custGeom>
              <a:avLst/>
              <a:gdLst>
                <a:gd name="T0" fmla="*/ 0 w 596"/>
                <a:gd name="T1" fmla="*/ 0 h 106"/>
                <a:gd name="T2" fmla="*/ 0 w 596"/>
                <a:gd name="T3" fmla="*/ 0 h 106"/>
                <a:gd name="T4" fmla="*/ 0 w 596"/>
                <a:gd name="T5" fmla="*/ 53 h 106"/>
                <a:gd name="T6" fmla="*/ 73 w 596"/>
                <a:gd name="T7" fmla="*/ 53 h 106"/>
                <a:gd name="T8" fmla="*/ 73 w 596"/>
                <a:gd name="T9" fmla="*/ 106 h 106"/>
                <a:gd name="T10" fmla="*/ 523 w 596"/>
                <a:gd name="T11" fmla="*/ 106 h 106"/>
                <a:gd name="T12" fmla="*/ 523 w 596"/>
                <a:gd name="T13" fmla="*/ 53 h 106"/>
                <a:gd name="T14" fmla="*/ 596 w 596"/>
                <a:gd name="T15" fmla="*/ 53 h 106"/>
                <a:gd name="T16" fmla="*/ 596 w 596"/>
                <a:gd name="T17" fmla="*/ 10 h 106"/>
                <a:gd name="T18" fmla="*/ 596 w 596"/>
                <a:gd name="T19" fmla="*/ 7 h 106"/>
                <a:gd name="T20" fmla="*/ 0 w 596"/>
                <a:gd name="T21" fmla="*/ 7 h 106"/>
                <a:gd name="T22" fmla="*/ 0 w 596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6" h="106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73" y="53"/>
                  </a:lnTo>
                  <a:lnTo>
                    <a:pt x="73" y="106"/>
                  </a:lnTo>
                  <a:lnTo>
                    <a:pt x="523" y="106"/>
                  </a:lnTo>
                  <a:lnTo>
                    <a:pt x="523" y="53"/>
                  </a:lnTo>
                  <a:lnTo>
                    <a:pt x="596" y="53"/>
                  </a:lnTo>
                  <a:lnTo>
                    <a:pt x="596" y="10"/>
                  </a:lnTo>
                  <a:lnTo>
                    <a:pt x="596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ïṥlïḍé"/>
            <p:cNvSpPr/>
            <p:nvPr/>
          </p:nvSpPr>
          <p:spPr bwMode="auto">
            <a:xfrm>
              <a:off x="5422901" y="4468813"/>
              <a:ext cx="1093788" cy="104775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îṡḷiḑè"/>
            <p:cNvSpPr/>
            <p:nvPr/>
          </p:nvSpPr>
          <p:spPr bwMode="auto">
            <a:xfrm>
              <a:off x="5422901" y="4468813"/>
              <a:ext cx="1093788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is1îdê"/>
            <p:cNvSpPr/>
            <p:nvPr/>
          </p:nvSpPr>
          <p:spPr bwMode="auto">
            <a:xfrm>
              <a:off x="5475288" y="4573588"/>
              <a:ext cx="461963" cy="106363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išľídé"/>
            <p:cNvSpPr/>
            <p:nvPr/>
          </p:nvSpPr>
          <p:spPr bwMode="auto">
            <a:xfrm>
              <a:off x="5475288" y="4573588"/>
              <a:ext cx="461963" cy="10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iṥḷïḍê"/>
            <p:cNvSpPr/>
            <p:nvPr/>
          </p:nvSpPr>
          <p:spPr bwMode="auto">
            <a:xfrm>
              <a:off x="5980113" y="4573588"/>
              <a:ext cx="461963" cy="106363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î$1iḍe"/>
            <p:cNvSpPr/>
            <p:nvPr/>
          </p:nvSpPr>
          <p:spPr bwMode="auto">
            <a:xfrm>
              <a:off x="5980113" y="4573588"/>
              <a:ext cx="461963" cy="10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íś1ïde"/>
            <p:cNvSpPr/>
            <p:nvPr/>
          </p:nvSpPr>
          <p:spPr bwMode="auto">
            <a:xfrm>
              <a:off x="5453063" y="5308601"/>
              <a:ext cx="401638" cy="147638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iṩḷîďe"/>
            <p:cNvSpPr/>
            <p:nvPr/>
          </p:nvSpPr>
          <p:spPr bwMode="auto">
            <a:xfrm>
              <a:off x="5453063" y="5308601"/>
              <a:ext cx="401638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íšļïḑê"/>
            <p:cNvSpPr/>
            <p:nvPr/>
          </p:nvSpPr>
          <p:spPr bwMode="auto">
            <a:xfrm>
              <a:off x="5600701" y="4679951"/>
              <a:ext cx="188913" cy="628650"/>
            </a:xfrm>
            <a:custGeom>
              <a:avLst/>
              <a:gdLst>
                <a:gd name="T0" fmla="*/ 0 w 119"/>
                <a:gd name="T1" fmla="*/ 92 h 396"/>
                <a:gd name="T2" fmla="*/ 0 w 119"/>
                <a:gd name="T3" fmla="*/ 171 h 396"/>
                <a:gd name="T4" fmla="*/ 0 w 119"/>
                <a:gd name="T5" fmla="*/ 291 h 396"/>
                <a:gd name="T6" fmla="*/ 0 w 119"/>
                <a:gd name="T7" fmla="*/ 357 h 396"/>
                <a:gd name="T8" fmla="*/ 0 w 119"/>
                <a:gd name="T9" fmla="*/ 396 h 396"/>
                <a:gd name="T10" fmla="*/ 119 w 119"/>
                <a:gd name="T11" fmla="*/ 396 h 396"/>
                <a:gd name="T12" fmla="*/ 119 w 119"/>
                <a:gd name="T13" fmla="*/ 357 h 396"/>
                <a:gd name="T14" fmla="*/ 119 w 119"/>
                <a:gd name="T15" fmla="*/ 291 h 396"/>
                <a:gd name="T16" fmla="*/ 119 w 119"/>
                <a:gd name="T17" fmla="*/ 171 h 396"/>
                <a:gd name="T18" fmla="*/ 119 w 119"/>
                <a:gd name="T19" fmla="*/ 92 h 396"/>
                <a:gd name="T20" fmla="*/ 119 w 119"/>
                <a:gd name="T21" fmla="*/ 0 h 396"/>
                <a:gd name="T22" fmla="*/ 0 w 119"/>
                <a:gd name="T23" fmla="*/ 0 h 396"/>
                <a:gd name="T24" fmla="*/ 0 w 119"/>
                <a:gd name="T25" fmla="*/ 9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396">
                  <a:moveTo>
                    <a:pt x="0" y="92"/>
                  </a:moveTo>
                  <a:lnTo>
                    <a:pt x="0" y="171"/>
                  </a:lnTo>
                  <a:lnTo>
                    <a:pt x="0" y="291"/>
                  </a:lnTo>
                  <a:lnTo>
                    <a:pt x="0" y="357"/>
                  </a:lnTo>
                  <a:lnTo>
                    <a:pt x="0" y="396"/>
                  </a:lnTo>
                  <a:lnTo>
                    <a:pt x="119" y="396"/>
                  </a:lnTo>
                  <a:lnTo>
                    <a:pt x="119" y="357"/>
                  </a:lnTo>
                  <a:lnTo>
                    <a:pt x="119" y="291"/>
                  </a:lnTo>
                  <a:lnTo>
                    <a:pt x="119" y="171"/>
                  </a:lnTo>
                  <a:lnTo>
                    <a:pt x="119" y="92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íṩľîḓê"/>
            <p:cNvSpPr/>
            <p:nvPr/>
          </p:nvSpPr>
          <p:spPr bwMode="auto">
            <a:xfrm>
              <a:off x="5600701" y="4679951"/>
              <a:ext cx="188913" cy="628650"/>
            </a:xfrm>
            <a:custGeom>
              <a:avLst/>
              <a:gdLst>
                <a:gd name="T0" fmla="*/ 0 w 119"/>
                <a:gd name="T1" fmla="*/ 92 h 396"/>
                <a:gd name="T2" fmla="*/ 0 w 119"/>
                <a:gd name="T3" fmla="*/ 171 h 396"/>
                <a:gd name="T4" fmla="*/ 0 w 119"/>
                <a:gd name="T5" fmla="*/ 291 h 396"/>
                <a:gd name="T6" fmla="*/ 0 w 119"/>
                <a:gd name="T7" fmla="*/ 357 h 396"/>
                <a:gd name="T8" fmla="*/ 0 w 119"/>
                <a:gd name="T9" fmla="*/ 396 h 396"/>
                <a:gd name="T10" fmla="*/ 119 w 119"/>
                <a:gd name="T11" fmla="*/ 396 h 396"/>
                <a:gd name="T12" fmla="*/ 119 w 119"/>
                <a:gd name="T13" fmla="*/ 357 h 396"/>
                <a:gd name="T14" fmla="*/ 119 w 119"/>
                <a:gd name="T15" fmla="*/ 291 h 396"/>
                <a:gd name="T16" fmla="*/ 119 w 119"/>
                <a:gd name="T17" fmla="*/ 171 h 396"/>
                <a:gd name="T18" fmla="*/ 119 w 119"/>
                <a:gd name="T19" fmla="*/ 92 h 396"/>
                <a:gd name="T20" fmla="*/ 119 w 119"/>
                <a:gd name="T21" fmla="*/ 0 h 396"/>
                <a:gd name="T22" fmla="*/ 0 w 119"/>
                <a:gd name="T23" fmla="*/ 0 h 396"/>
                <a:gd name="T24" fmla="*/ 0 w 119"/>
                <a:gd name="T25" fmla="*/ 9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396">
                  <a:moveTo>
                    <a:pt x="0" y="92"/>
                  </a:moveTo>
                  <a:lnTo>
                    <a:pt x="0" y="171"/>
                  </a:lnTo>
                  <a:lnTo>
                    <a:pt x="0" y="291"/>
                  </a:lnTo>
                  <a:lnTo>
                    <a:pt x="0" y="357"/>
                  </a:lnTo>
                  <a:lnTo>
                    <a:pt x="0" y="396"/>
                  </a:lnTo>
                  <a:lnTo>
                    <a:pt x="119" y="396"/>
                  </a:lnTo>
                  <a:lnTo>
                    <a:pt x="119" y="357"/>
                  </a:lnTo>
                  <a:lnTo>
                    <a:pt x="119" y="291"/>
                  </a:lnTo>
                  <a:lnTo>
                    <a:pt x="119" y="171"/>
                  </a:lnTo>
                  <a:lnTo>
                    <a:pt x="119" y="92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ïšḻïḑè"/>
            <p:cNvSpPr/>
            <p:nvPr/>
          </p:nvSpPr>
          <p:spPr bwMode="auto">
            <a:xfrm>
              <a:off x="6169026" y="4679951"/>
              <a:ext cx="188913" cy="628650"/>
            </a:xfrm>
            <a:custGeom>
              <a:avLst/>
              <a:gdLst>
                <a:gd name="T0" fmla="*/ 0 w 119"/>
                <a:gd name="T1" fmla="*/ 0 h 396"/>
                <a:gd name="T2" fmla="*/ 0 w 119"/>
                <a:gd name="T3" fmla="*/ 92 h 396"/>
                <a:gd name="T4" fmla="*/ 0 w 119"/>
                <a:gd name="T5" fmla="*/ 171 h 396"/>
                <a:gd name="T6" fmla="*/ 0 w 119"/>
                <a:gd name="T7" fmla="*/ 291 h 396"/>
                <a:gd name="T8" fmla="*/ 0 w 119"/>
                <a:gd name="T9" fmla="*/ 357 h 396"/>
                <a:gd name="T10" fmla="*/ 0 w 119"/>
                <a:gd name="T11" fmla="*/ 396 h 396"/>
                <a:gd name="T12" fmla="*/ 119 w 119"/>
                <a:gd name="T13" fmla="*/ 396 h 396"/>
                <a:gd name="T14" fmla="*/ 119 w 119"/>
                <a:gd name="T15" fmla="*/ 357 h 396"/>
                <a:gd name="T16" fmla="*/ 119 w 119"/>
                <a:gd name="T17" fmla="*/ 291 h 396"/>
                <a:gd name="T18" fmla="*/ 119 w 119"/>
                <a:gd name="T19" fmla="*/ 171 h 396"/>
                <a:gd name="T20" fmla="*/ 119 w 119"/>
                <a:gd name="T21" fmla="*/ 92 h 396"/>
                <a:gd name="T22" fmla="*/ 119 w 119"/>
                <a:gd name="T23" fmla="*/ 0 h 396"/>
                <a:gd name="T24" fmla="*/ 0 w 119"/>
                <a:gd name="T2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396">
                  <a:moveTo>
                    <a:pt x="0" y="0"/>
                  </a:moveTo>
                  <a:lnTo>
                    <a:pt x="0" y="92"/>
                  </a:lnTo>
                  <a:lnTo>
                    <a:pt x="0" y="171"/>
                  </a:lnTo>
                  <a:lnTo>
                    <a:pt x="0" y="291"/>
                  </a:lnTo>
                  <a:lnTo>
                    <a:pt x="0" y="357"/>
                  </a:lnTo>
                  <a:lnTo>
                    <a:pt x="0" y="396"/>
                  </a:lnTo>
                  <a:lnTo>
                    <a:pt x="119" y="396"/>
                  </a:lnTo>
                  <a:lnTo>
                    <a:pt x="119" y="357"/>
                  </a:lnTo>
                  <a:lnTo>
                    <a:pt x="119" y="291"/>
                  </a:lnTo>
                  <a:lnTo>
                    <a:pt x="119" y="171"/>
                  </a:lnTo>
                  <a:lnTo>
                    <a:pt x="119" y="92"/>
                  </a:lnTo>
                  <a:lnTo>
                    <a:pt x="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i$ļïḋé"/>
            <p:cNvSpPr/>
            <p:nvPr/>
          </p:nvSpPr>
          <p:spPr bwMode="auto">
            <a:xfrm>
              <a:off x="6169026" y="4679951"/>
              <a:ext cx="188913" cy="628650"/>
            </a:xfrm>
            <a:custGeom>
              <a:avLst/>
              <a:gdLst>
                <a:gd name="T0" fmla="*/ 0 w 119"/>
                <a:gd name="T1" fmla="*/ 0 h 396"/>
                <a:gd name="T2" fmla="*/ 0 w 119"/>
                <a:gd name="T3" fmla="*/ 92 h 396"/>
                <a:gd name="T4" fmla="*/ 0 w 119"/>
                <a:gd name="T5" fmla="*/ 171 h 396"/>
                <a:gd name="T6" fmla="*/ 0 w 119"/>
                <a:gd name="T7" fmla="*/ 291 h 396"/>
                <a:gd name="T8" fmla="*/ 0 w 119"/>
                <a:gd name="T9" fmla="*/ 357 h 396"/>
                <a:gd name="T10" fmla="*/ 0 w 119"/>
                <a:gd name="T11" fmla="*/ 396 h 396"/>
                <a:gd name="T12" fmla="*/ 119 w 119"/>
                <a:gd name="T13" fmla="*/ 396 h 396"/>
                <a:gd name="T14" fmla="*/ 119 w 119"/>
                <a:gd name="T15" fmla="*/ 357 h 396"/>
                <a:gd name="T16" fmla="*/ 119 w 119"/>
                <a:gd name="T17" fmla="*/ 291 h 396"/>
                <a:gd name="T18" fmla="*/ 119 w 119"/>
                <a:gd name="T19" fmla="*/ 171 h 396"/>
                <a:gd name="T20" fmla="*/ 119 w 119"/>
                <a:gd name="T21" fmla="*/ 92 h 396"/>
                <a:gd name="T22" fmla="*/ 119 w 119"/>
                <a:gd name="T23" fmla="*/ 0 h 396"/>
                <a:gd name="T24" fmla="*/ 0 w 119"/>
                <a:gd name="T2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396">
                  <a:moveTo>
                    <a:pt x="0" y="0"/>
                  </a:moveTo>
                  <a:lnTo>
                    <a:pt x="0" y="92"/>
                  </a:lnTo>
                  <a:lnTo>
                    <a:pt x="0" y="171"/>
                  </a:lnTo>
                  <a:lnTo>
                    <a:pt x="0" y="291"/>
                  </a:lnTo>
                  <a:lnTo>
                    <a:pt x="0" y="357"/>
                  </a:lnTo>
                  <a:lnTo>
                    <a:pt x="0" y="396"/>
                  </a:lnTo>
                  <a:lnTo>
                    <a:pt x="119" y="396"/>
                  </a:lnTo>
                  <a:lnTo>
                    <a:pt x="119" y="357"/>
                  </a:lnTo>
                  <a:lnTo>
                    <a:pt x="119" y="291"/>
                  </a:lnTo>
                  <a:lnTo>
                    <a:pt x="119" y="171"/>
                  </a:lnTo>
                  <a:lnTo>
                    <a:pt x="119" y="92"/>
                  </a:lnTo>
                  <a:lnTo>
                    <a:pt x="1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ïśḷídé"/>
            <p:cNvSpPr/>
            <p:nvPr/>
          </p:nvSpPr>
          <p:spPr bwMode="auto">
            <a:xfrm>
              <a:off x="6021388" y="5308601"/>
              <a:ext cx="400050" cy="147638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îṩḷîḑè"/>
            <p:cNvSpPr/>
            <p:nvPr/>
          </p:nvSpPr>
          <p:spPr bwMode="auto">
            <a:xfrm>
              <a:off x="6021388" y="5308601"/>
              <a:ext cx="400050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iṧļiḑe"/>
            <p:cNvSpPr/>
            <p:nvPr/>
          </p:nvSpPr>
          <p:spPr bwMode="auto">
            <a:xfrm>
              <a:off x="5300663" y="3565526"/>
              <a:ext cx="146050" cy="401638"/>
            </a:xfrm>
            <a:custGeom>
              <a:avLst/>
              <a:gdLst>
                <a:gd name="T0" fmla="*/ 94 w 94"/>
                <a:gd name="T1" fmla="*/ 47 h 257"/>
                <a:gd name="T2" fmla="*/ 94 w 94"/>
                <a:gd name="T3" fmla="*/ 208 h 257"/>
                <a:gd name="T4" fmla="*/ 94 w 94"/>
                <a:gd name="T5" fmla="*/ 212 h 257"/>
                <a:gd name="T6" fmla="*/ 43 w 94"/>
                <a:gd name="T7" fmla="*/ 255 h 257"/>
                <a:gd name="T8" fmla="*/ 0 w 94"/>
                <a:gd name="T9" fmla="*/ 208 h 257"/>
                <a:gd name="T10" fmla="*/ 0 w 94"/>
                <a:gd name="T11" fmla="*/ 47 h 257"/>
                <a:gd name="T12" fmla="*/ 47 w 94"/>
                <a:gd name="T13" fmla="*/ 0 h 257"/>
                <a:gd name="T14" fmla="*/ 80 w 94"/>
                <a:gd name="T15" fmla="*/ 14 h 257"/>
                <a:gd name="T16" fmla="*/ 81 w 94"/>
                <a:gd name="T17" fmla="*/ 15 h 257"/>
                <a:gd name="T18" fmla="*/ 94 w 94"/>
                <a:gd name="T19" fmla="*/ 43 h 257"/>
                <a:gd name="T20" fmla="*/ 94 w 94"/>
                <a:gd name="T21" fmla="*/ 4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257">
                  <a:moveTo>
                    <a:pt x="94" y="47"/>
                  </a:moveTo>
                  <a:cubicBezTo>
                    <a:pt x="94" y="208"/>
                    <a:pt x="94" y="208"/>
                    <a:pt x="94" y="208"/>
                  </a:cubicBezTo>
                  <a:cubicBezTo>
                    <a:pt x="94" y="209"/>
                    <a:pt x="94" y="211"/>
                    <a:pt x="94" y="212"/>
                  </a:cubicBezTo>
                  <a:cubicBezTo>
                    <a:pt x="92" y="238"/>
                    <a:pt x="69" y="257"/>
                    <a:pt x="43" y="255"/>
                  </a:cubicBezTo>
                  <a:cubicBezTo>
                    <a:pt x="19" y="253"/>
                    <a:pt x="0" y="233"/>
                    <a:pt x="0" y="2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59" y="0"/>
                    <a:pt x="71" y="5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9" y="23"/>
                    <a:pt x="93" y="33"/>
                    <a:pt x="94" y="43"/>
                  </a:cubicBezTo>
                  <a:cubicBezTo>
                    <a:pt x="94" y="44"/>
                    <a:pt x="94" y="46"/>
                    <a:pt x="94" y="47"/>
                  </a:cubicBezTo>
                </a:path>
              </a:pathLst>
            </a:cu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îŝļiďè"/>
            <p:cNvSpPr/>
            <p:nvPr/>
          </p:nvSpPr>
          <p:spPr bwMode="auto">
            <a:xfrm>
              <a:off x="6494463" y="3586163"/>
              <a:ext cx="147638" cy="400050"/>
            </a:xfrm>
            <a:custGeom>
              <a:avLst/>
              <a:gdLst>
                <a:gd name="T0" fmla="*/ 94 w 95"/>
                <a:gd name="T1" fmla="*/ 47 h 256"/>
                <a:gd name="T2" fmla="*/ 94 w 95"/>
                <a:gd name="T3" fmla="*/ 209 h 256"/>
                <a:gd name="T4" fmla="*/ 48 w 95"/>
                <a:gd name="T5" fmla="*/ 256 h 256"/>
                <a:gd name="T6" fmla="*/ 14 w 95"/>
                <a:gd name="T7" fmla="*/ 242 h 256"/>
                <a:gd name="T8" fmla="*/ 13 w 95"/>
                <a:gd name="T9" fmla="*/ 241 h 256"/>
                <a:gd name="T10" fmla="*/ 0 w 95"/>
                <a:gd name="T11" fmla="*/ 209 h 256"/>
                <a:gd name="T12" fmla="*/ 0 w 95"/>
                <a:gd name="T13" fmla="*/ 47 h 256"/>
                <a:gd name="T14" fmla="*/ 47 w 95"/>
                <a:gd name="T15" fmla="*/ 0 h 256"/>
                <a:gd name="T16" fmla="*/ 94 w 95"/>
                <a:gd name="T17" fmla="*/ 47 h 256"/>
                <a:gd name="T18" fmla="*/ 94 w 95"/>
                <a:gd name="T19" fmla="*/ 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56">
                  <a:moveTo>
                    <a:pt x="94" y="47"/>
                  </a:moveTo>
                  <a:cubicBezTo>
                    <a:pt x="94" y="209"/>
                    <a:pt x="94" y="209"/>
                    <a:pt x="94" y="209"/>
                  </a:cubicBezTo>
                  <a:cubicBezTo>
                    <a:pt x="95" y="235"/>
                    <a:pt x="74" y="256"/>
                    <a:pt x="48" y="256"/>
                  </a:cubicBezTo>
                  <a:cubicBezTo>
                    <a:pt x="35" y="256"/>
                    <a:pt x="23" y="251"/>
                    <a:pt x="14" y="242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5" y="232"/>
                    <a:pt x="0" y="221"/>
                    <a:pt x="0" y="20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3" y="0"/>
                    <a:pt x="94" y="21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</a:path>
              </a:pathLst>
            </a:cu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iṡḻíḍé"/>
            <p:cNvSpPr/>
            <p:nvPr/>
          </p:nvSpPr>
          <p:spPr bwMode="auto">
            <a:xfrm>
              <a:off x="4827588" y="3649663"/>
              <a:ext cx="473075" cy="819150"/>
            </a:xfrm>
            <a:custGeom>
              <a:avLst/>
              <a:gdLst>
                <a:gd name="T0" fmla="*/ 302 w 302"/>
                <a:gd name="T1" fmla="*/ 0 h 524"/>
                <a:gd name="T2" fmla="*/ 302 w 302"/>
                <a:gd name="T3" fmla="*/ 124 h 524"/>
                <a:gd name="T4" fmla="*/ 212 w 302"/>
                <a:gd name="T5" fmla="*/ 167 h 524"/>
                <a:gd name="T6" fmla="*/ 159 w 302"/>
                <a:gd name="T7" fmla="*/ 245 h 524"/>
                <a:gd name="T8" fmla="*/ 133 w 302"/>
                <a:gd name="T9" fmla="*/ 364 h 524"/>
                <a:gd name="T10" fmla="*/ 140 w 302"/>
                <a:gd name="T11" fmla="*/ 524 h 524"/>
                <a:gd name="T12" fmla="*/ 6 w 302"/>
                <a:gd name="T13" fmla="*/ 524 h 524"/>
                <a:gd name="T14" fmla="*/ 9 w 302"/>
                <a:gd name="T15" fmla="*/ 331 h 524"/>
                <a:gd name="T16" fmla="*/ 53 w 302"/>
                <a:gd name="T17" fmla="*/ 178 h 524"/>
                <a:gd name="T18" fmla="*/ 196 w 302"/>
                <a:gd name="T19" fmla="*/ 28 h 524"/>
                <a:gd name="T20" fmla="*/ 302 w 302"/>
                <a:gd name="T2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524">
                  <a:moveTo>
                    <a:pt x="302" y="0"/>
                  </a:moveTo>
                  <a:cubicBezTo>
                    <a:pt x="302" y="124"/>
                    <a:pt x="302" y="124"/>
                    <a:pt x="302" y="124"/>
                  </a:cubicBezTo>
                  <a:cubicBezTo>
                    <a:pt x="269" y="130"/>
                    <a:pt x="238" y="145"/>
                    <a:pt x="212" y="167"/>
                  </a:cubicBezTo>
                  <a:cubicBezTo>
                    <a:pt x="189" y="189"/>
                    <a:pt x="171" y="215"/>
                    <a:pt x="159" y="245"/>
                  </a:cubicBezTo>
                  <a:cubicBezTo>
                    <a:pt x="144" y="283"/>
                    <a:pt x="136" y="325"/>
                    <a:pt x="133" y="364"/>
                  </a:cubicBezTo>
                  <a:cubicBezTo>
                    <a:pt x="129" y="418"/>
                    <a:pt x="132" y="471"/>
                    <a:pt x="140" y="524"/>
                  </a:cubicBezTo>
                  <a:cubicBezTo>
                    <a:pt x="6" y="524"/>
                    <a:pt x="6" y="524"/>
                    <a:pt x="6" y="524"/>
                  </a:cubicBezTo>
                  <a:cubicBezTo>
                    <a:pt x="0" y="450"/>
                    <a:pt x="2" y="386"/>
                    <a:pt x="9" y="331"/>
                  </a:cubicBezTo>
                  <a:cubicBezTo>
                    <a:pt x="18" y="270"/>
                    <a:pt x="33" y="219"/>
                    <a:pt x="53" y="178"/>
                  </a:cubicBezTo>
                  <a:cubicBezTo>
                    <a:pt x="92" y="97"/>
                    <a:pt x="147" y="52"/>
                    <a:pt x="196" y="28"/>
                  </a:cubicBezTo>
                  <a:cubicBezTo>
                    <a:pt x="253" y="0"/>
                    <a:pt x="302" y="0"/>
                    <a:pt x="302" y="0"/>
                  </a:cubicBezTo>
                </a:path>
              </a:pathLst>
            </a:cu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íṩḷïďè"/>
            <p:cNvSpPr/>
            <p:nvPr/>
          </p:nvSpPr>
          <p:spPr bwMode="auto">
            <a:xfrm>
              <a:off x="4668838" y="4462463"/>
              <a:ext cx="400050" cy="341313"/>
            </a:xfrm>
            <a:custGeom>
              <a:avLst/>
              <a:gdLst>
                <a:gd name="T0" fmla="*/ 135 w 256"/>
                <a:gd name="T1" fmla="*/ 219 h 219"/>
                <a:gd name="T2" fmla="*/ 108 w 256"/>
                <a:gd name="T3" fmla="*/ 0 h 219"/>
                <a:gd name="T4" fmla="*/ 242 w 256"/>
                <a:gd name="T5" fmla="*/ 0 h 219"/>
                <a:gd name="T6" fmla="*/ 135 w 256"/>
                <a:gd name="T7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19">
                  <a:moveTo>
                    <a:pt x="135" y="219"/>
                  </a:moveTo>
                  <a:cubicBezTo>
                    <a:pt x="135" y="219"/>
                    <a:pt x="0" y="89"/>
                    <a:pt x="108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2" y="0"/>
                    <a:pt x="256" y="219"/>
                    <a:pt x="135" y="219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islïďè"/>
            <p:cNvSpPr/>
            <p:nvPr/>
          </p:nvSpPr>
          <p:spPr bwMode="auto">
            <a:xfrm>
              <a:off x="4772026" y="4462463"/>
              <a:ext cx="274638" cy="341313"/>
            </a:xfrm>
            <a:custGeom>
              <a:avLst/>
              <a:gdLst>
                <a:gd name="T0" fmla="*/ 176 w 176"/>
                <a:gd name="T1" fmla="*/ 0 h 219"/>
                <a:gd name="T2" fmla="*/ 176 w 176"/>
                <a:gd name="T3" fmla="*/ 0 h 219"/>
                <a:gd name="T4" fmla="*/ 42 w 176"/>
                <a:gd name="T5" fmla="*/ 0 h 219"/>
                <a:gd name="T6" fmla="*/ 42 w 176"/>
                <a:gd name="T7" fmla="*/ 0 h 219"/>
                <a:gd name="T8" fmla="*/ 0 w 176"/>
                <a:gd name="T9" fmla="*/ 82 h 219"/>
                <a:gd name="T10" fmla="*/ 69 w 176"/>
                <a:gd name="T11" fmla="*/ 219 h 219"/>
                <a:gd name="T12" fmla="*/ 176 w 176"/>
                <a:gd name="T13" fmla="*/ 20 h 219"/>
                <a:gd name="T14" fmla="*/ 176 w 176"/>
                <a:gd name="T1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19">
                  <a:moveTo>
                    <a:pt x="17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" y="25"/>
                    <a:pt x="0" y="54"/>
                    <a:pt x="0" y="82"/>
                  </a:cubicBezTo>
                  <a:cubicBezTo>
                    <a:pt x="0" y="153"/>
                    <a:pt x="69" y="219"/>
                    <a:pt x="69" y="219"/>
                  </a:cubicBezTo>
                  <a:cubicBezTo>
                    <a:pt x="167" y="219"/>
                    <a:pt x="176" y="75"/>
                    <a:pt x="176" y="20"/>
                  </a:cubicBezTo>
                  <a:cubicBezTo>
                    <a:pt x="176" y="8"/>
                    <a:pt x="176" y="0"/>
                    <a:pt x="176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islíḑé"/>
            <p:cNvSpPr/>
            <p:nvPr/>
          </p:nvSpPr>
          <p:spPr bwMode="auto">
            <a:xfrm>
              <a:off x="5611813" y="3586163"/>
              <a:ext cx="714375" cy="546100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îSḷîḋè"/>
            <p:cNvSpPr/>
            <p:nvPr/>
          </p:nvSpPr>
          <p:spPr bwMode="auto">
            <a:xfrm>
              <a:off x="5611813" y="3586163"/>
              <a:ext cx="714375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iṧľíḋê"/>
            <p:cNvSpPr/>
            <p:nvPr/>
          </p:nvSpPr>
          <p:spPr bwMode="auto">
            <a:xfrm>
              <a:off x="5600701" y="4679951"/>
              <a:ext cx="188913" cy="146050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î$1iḋe"/>
            <p:cNvSpPr/>
            <p:nvPr/>
          </p:nvSpPr>
          <p:spPr bwMode="auto">
            <a:xfrm>
              <a:off x="5600701" y="4679951"/>
              <a:ext cx="188913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ïśḷídè"/>
            <p:cNvSpPr/>
            <p:nvPr/>
          </p:nvSpPr>
          <p:spPr bwMode="auto">
            <a:xfrm>
              <a:off x="5600701" y="4951413"/>
              <a:ext cx="188913" cy="190500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îšḷíďê"/>
            <p:cNvSpPr/>
            <p:nvPr/>
          </p:nvSpPr>
          <p:spPr bwMode="auto">
            <a:xfrm>
              <a:off x="5600701" y="4951413"/>
              <a:ext cx="18891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iṣḷiḓè"/>
            <p:cNvSpPr/>
            <p:nvPr/>
          </p:nvSpPr>
          <p:spPr bwMode="auto">
            <a:xfrm>
              <a:off x="5600701" y="5246688"/>
              <a:ext cx="188913" cy="61913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ïŝlíḓe"/>
            <p:cNvSpPr/>
            <p:nvPr/>
          </p:nvSpPr>
          <p:spPr bwMode="auto">
            <a:xfrm>
              <a:off x="5600701" y="5246688"/>
              <a:ext cx="188913" cy="6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ïŝḻíḋé"/>
            <p:cNvSpPr/>
            <p:nvPr/>
          </p:nvSpPr>
          <p:spPr bwMode="auto">
            <a:xfrm>
              <a:off x="6169026" y="4679951"/>
              <a:ext cx="188913" cy="146050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isḻíḓè"/>
            <p:cNvSpPr/>
            <p:nvPr/>
          </p:nvSpPr>
          <p:spPr bwMode="auto">
            <a:xfrm>
              <a:off x="6169026" y="4679951"/>
              <a:ext cx="188913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ïṡḻíďè"/>
            <p:cNvSpPr/>
            <p:nvPr/>
          </p:nvSpPr>
          <p:spPr bwMode="auto">
            <a:xfrm>
              <a:off x="6169026" y="4951413"/>
              <a:ext cx="188913" cy="190500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îšḻîḍé"/>
            <p:cNvSpPr/>
            <p:nvPr/>
          </p:nvSpPr>
          <p:spPr bwMode="auto">
            <a:xfrm>
              <a:off x="6169026" y="4951413"/>
              <a:ext cx="18891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iṩľîdé"/>
            <p:cNvSpPr/>
            <p:nvPr/>
          </p:nvSpPr>
          <p:spPr bwMode="auto">
            <a:xfrm>
              <a:off x="6169026" y="5246688"/>
              <a:ext cx="188913" cy="61913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ïṩļîḍè"/>
            <p:cNvSpPr/>
            <p:nvPr/>
          </p:nvSpPr>
          <p:spPr bwMode="auto">
            <a:xfrm>
              <a:off x="6169026" y="5246688"/>
              <a:ext cx="188913" cy="6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îśļidé"/>
            <p:cNvSpPr/>
            <p:nvPr/>
          </p:nvSpPr>
          <p:spPr bwMode="auto">
            <a:xfrm>
              <a:off x="5133976" y="3649663"/>
              <a:ext cx="150813" cy="42863"/>
            </a:xfrm>
            <a:custGeom>
              <a:avLst/>
              <a:gdLst>
                <a:gd name="T0" fmla="*/ 96 w 96"/>
                <a:gd name="T1" fmla="*/ 0 h 28"/>
                <a:gd name="T2" fmla="*/ 96 w 96"/>
                <a:gd name="T3" fmla="*/ 0 h 28"/>
                <a:gd name="T4" fmla="*/ 0 w 96"/>
                <a:gd name="T5" fmla="*/ 28 h 28"/>
                <a:gd name="T6" fmla="*/ 0 w 96"/>
                <a:gd name="T7" fmla="*/ 28 h 28"/>
                <a:gd name="T8" fmla="*/ 96 w 9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8"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42" y="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2" y="7"/>
                    <a:pt x="79" y="2"/>
                    <a:pt x="9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ïṧḻíḋè"/>
            <p:cNvSpPr/>
            <p:nvPr/>
          </p:nvSpPr>
          <p:spPr bwMode="auto">
            <a:xfrm>
              <a:off x="5284788" y="3649663"/>
              <a:ext cx="15875" cy="0"/>
            </a:xfrm>
            <a:custGeom>
              <a:avLst/>
              <a:gdLst>
                <a:gd name="T0" fmla="*/ 10 w 10"/>
                <a:gd name="T1" fmla="*/ 0 w 10"/>
                <a:gd name="T2" fmla="*/ 0 w 10"/>
                <a:gd name="T3" fmla="*/ 10 w 10"/>
                <a:gd name="T4" fmla="*/ 10 w 10"/>
                <a:gd name="T5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cubicBezTo>
                    <a:pt x="10" y="0"/>
                    <a:pt x="6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78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îṣḷïḑê"/>
            <p:cNvSpPr/>
            <p:nvPr/>
          </p:nvSpPr>
          <p:spPr bwMode="auto">
            <a:xfrm>
              <a:off x="5133976" y="3649663"/>
              <a:ext cx="166688" cy="260350"/>
            </a:xfrm>
            <a:custGeom>
              <a:avLst/>
              <a:gdLst>
                <a:gd name="T0" fmla="*/ 106 w 106"/>
                <a:gd name="T1" fmla="*/ 0 h 167"/>
                <a:gd name="T2" fmla="*/ 96 w 106"/>
                <a:gd name="T3" fmla="*/ 0 h 167"/>
                <a:gd name="T4" fmla="*/ 0 w 106"/>
                <a:gd name="T5" fmla="*/ 28 h 167"/>
                <a:gd name="T6" fmla="*/ 16 w 106"/>
                <a:gd name="T7" fmla="*/ 167 h 167"/>
                <a:gd name="T8" fmla="*/ 106 w 106"/>
                <a:gd name="T9" fmla="*/ 124 h 167"/>
                <a:gd name="T10" fmla="*/ 106 w 106"/>
                <a:gd name="T11" fmla="*/ 0 h 167"/>
                <a:gd name="T12" fmla="*/ 106 w 106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67">
                  <a:moveTo>
                    <a:pt x="106" y="0"/>
                  </a:moveTo>
                  <a:cubicBezTo>
                    <a:pt x="106" y="0"/>
                    <a:pt x="102" y="0"/>
                    <a:pt x="96" y="0"/>
                  </a:cubicBezTo>
                  <a:cubicBezTo>
                    <a:pt x="79" y="2"/>
                    <a:pt x="42" y="7"/>
                    <a:pt x="0" y="28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42" y="145"/>
                    <a:pt x="73" y="130"/>
                    <a:pt x="106" y="124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ï$ḻíḓé"/>
            <p:cNvSpPr/>
            <p:nvPr/>
          </p:nvSpPr>
          <p:spPr bwMode="auto">
            <a:xfrm>
              <a:off x="4841876" y="3927476"/>
              <a:ext cx="234950" cy="290513"/>
            </a:xfrm>
            <a:custGeom>
              <a:avLst/>
              <a:gdLst>
                <a:gd name="T0" fmla="*/ 44 w 150"/>
                <a:gd name="T1" fmla="*/ 0 h 186"/>
                <a:gd name="T2" fmla="*/ 44 w 150"/>
                <a:gd name="T3" fmla="*/ 0 h 186"/>
                <a:gd name="T4" fmla="*/ 31 w 150"/>
                <a:gd name="T5" fmla="*/ 31 h 186"/>
                <a:gd name="T6" fmla="*/ 0 w 150"/>
                <a:gd name="T7" fmla="*/ 153 h 186"/>
                <a:gd name="T8" fmla="*/ 124 w 150"/>
                <a:gd name="T9" fmla="*/ 186 h 186"/>
                <a:gd name="T10" fmla="*/ 150 w 150"/>
                <a:gd name="T11" fmla="*/ 67 h 186"/>
                <a:gd name="T12" fmla="*/ 44 w 150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86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9" y="10"/>
                    <a:pt x="35" y="20"/>
                    <a:pt x="31" y="31"/>
                  </a:cubicBezTo>
                  <a:cubicBezTo>
                    <a:pt x="17" y="66"/>
                    <a:pt x="7" y="106"/>
                    <a:pt x="0" y="153"/>
                  </a:cubicBezTo>
                  <a:cubicBezTo>
                    <a:pt x="124" y="186"/>
                    <a:pt x="124" y="186"/>
                    <a:pt x="124" y="186"/>
                  </a:cubicBezTo>
                  <a:cubicBezTo>
                    <a:pt x="127" y="147"/>
                    <a:pt x="135" y="105"/>
                    <a:pt x="150" y="6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îṣḷiḓé"/>
            <p:cNvSpPr/>
            <p:nvPr/>
          </p:nvSpPr>
          <p:spPr bwMode="auto">
            <a:xfrm>
              <a:off x="6640513" y="3649663"/>
              <a:ext cx="469900" cy="819150"/>
            </a:xfrm>
            <a:custGeom>
              <a:avLst/>
              <a:gdLst>
                <a:gd name="T0" fmla="*/ 0 w 301"/>
                <a:gd name="T1" fmla="*/ 0 h 524"/>
                <a:gd name="T2" fmla="*/ 0 w 301"/>
                <a:gd name="T3" fmla="*/ 124 h 524"/>
                <a:gd name="T4" fmla="*/ 89 w 301"/>
                <a:gd name="T5" fmla="*/ 167 h 524"/>
                <a:gd name="T6" fmla="*/ 142 w 301"/>
                <a:gd name="T7" fmla="*/ 245 h 524"/>
                <a:gd name="T8" fmla="*/ 169 w 301"/>
                <a:gd name="T9" fmla="*/ 364 h 524"/>
                <a:gd name="T10" fmla="*/ 161 w 301"/>
                <a:gd name="T11" fmla="*/ 524 h 524"/>
                <a:gd name="T12" fmla="*/ 296 w 301"/>
                <a:gd name="T13" fmla="*/ 524 h 524"/>
                <a:gd name="T14" fmla="*/ 292 w 301"/>
                <a:gd name="T15" fmla="*/ 331 h 524"/>
                <a:gd name="T16" fmla="*/ 249 w 301"/>
                <a:gd name="T17" fmla="*/ 178 h 524"/>
                <a:gd name="T18" fmla="*/ 106 w 301"/>
                <a:gd name="T19" fmla="*/ 28 h 524"/>
                <a:gd name="T20" fmla="*/ 0 w 301"/>
                <a:gd name="T2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524">
                  <a:moveTo>
                    <a:pt x="0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33" y="130"/>
                    <a:pt x="64" y="145"/>
                    <a:pt x="89" y="167"/>
                  </a:cubicBezTo>
                  <a:cubicBezTo>
                    <a:pt x="112" y="189"/>
                    <a:pt x="131" y="215"/>
                    <a:pt x="142" y="245"/>
                  </a:cubicBezTo>
                  <a:cubicBezTo>
                    <a:pt x="158" y="283"/>
                    <a:pt x="165" y="325"/>
                    <a:pt x="169" y="364"/>
                  </a:cubicBezTo>
                  <a:cubicBezTo>
                    <a:pt x="172" y="418"/>
                    <a:pt x="170" y="471"/>
                    <a:pt x="161" y="524"/>
                  </a:cubicBezTo>
                  <a:cubicBezTo>
                    <a:pt x="296" y="524"/>
                    <a:pt x="296" y="524"/>
                    <a:pt x="296" y="524"/>
                  </a:cubicBezTo>
                  <a:cubicBezTo>
                    <a:pt x="301" y="450"/>
                    <a:pt x="300" y="386"/>
                    <a:pt x="292" y="331"/>
                  </a:cubicBezTo>
                  <a:cubicBezTo>
                    <a:pt x="284" y="269"/>
                    <a:pt x="268" y="219"/>
                    <a:pt x="249" y="178"/>
                  </a:cubicBezTo>
                  <a:cubicBezTo>
                    <a:pt x="210" y="97"/>
                    <a:pt x="154" y="52"/>
                    <a:pt x="106" y="28"/>
                  </a:cubicBezTo>
                  <a:cubicBezTo>
                    <a:pt x="48" y="0"/>
                    <a:pt x="0" y="0"/>
                    <a:pt x="0" y="0"/>
                  </a:cubicBezTo>
                </a:path>
              </a:pathLst>
            </a:cu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ïṣ1iḋé"/>
            <p:cNvSpPr/>
            <p:nvPr/>
          </p:nvSpPr>
          <p:spPr bwMode="auto">
            <a:xfrm>
              <a:off x="6869113" y="4462463"/>
              <a:ext cx="403225" cy="341313"/>
            </a:xfrm>
            <a:custGeom>
              <a:avLst/>
              <a:gdLst>
                <a:gd name="T0" fmla="*/ 122 w 257"/>
                <a:gd name="T1" fmla="*/ 219 h 219"/>
                <a:gd name="T2" fmla="*/ 149 w 257"/>
                <a:gd name="T3" fmla="*/ 0 h 219"/>
                <a:gd name="T4" fmla="*/ 15 w 257"/>
                <a:gd name="T5" fmla="*/ 0 h 219"/>
                <a:gd name="T6" fmla="*/ 122 w 257"/>
                <a:gd name="T7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7" h="219">
                  <a:moveTo>
                    <a:pt x="122" y="219"/>
                  </a:moveTo>
                  <a:cubicBezTo>
                    <a:pt x="122" y="219"/>
                    <a:pt x="257" y="89"/>
                    <a:pt x="14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219"/>
                    <a:pt x="122" y="219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îšḻîḍe"/>
            <p:cNvSpPr/>
            <p:nvPr/>
          </p:nvSpPr>
          <p:spPr bwMode="auto">
            <a:xfrm>
              <a:off x="6891338" y="4462463"/>
              <a:ext cx="277813" cy="341313"/>
            </a:xfrm>
            <a:custGeom>
              <a:avLst/>
              <a:gdLst>
                <a:gd name="T0" fmla="*/ 135 w 177"/>
                <a:gd name="T1" fmla="*/ 0 h 219"/>
                <a:gd name="T2" fmla="*/ 1 w 177"/>
                <a:gd name="T3" fmla="*/ 0 h 219"/>
                <a:gd name="T4" fmla="*/ 0 w 177"/>
                <a:gd name="T5" fmla="*/ 20 h 219"/>
                <a:gd name="T6" fmla="*/ 108 w 177"/>
                <a:gd name="T7" fmla="*/ 219 h 219"/>
                <a:gd name="T8" fmla="*/ 177 w 177"/>
                <a:gd name="T9" fmla="*/ 82 h 219"/>
                <a:gd name="T10" fmla="*/ 135 w 177"/>
                <a:gd name="T1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19">
                  <a:moveTo>
                    <a:pt x="1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8"/>
                    <a:pt x="0" y="20"/>
                  </a:cubicBezTo>
                  <a:cubicBezTo>
                    <a:pt x="0" y="75"/>
                    <a:pt x="9" y="219"/>
                    <a:pt x="108" y="219"/>
                  </a:cubicBezTo>
                  <a:cubicBezTo>
                    <a:pt x="108" y="219"/>
                    <a:pt x="177" y="153"/>
                    <a:pt x="177" y="82"/>
                  </a:cubicBezTo>
                  <a:cubicBezTo>
                    <a:pt x="177" y="54"/>
                    <a:pt x="166" y="25"/>
                    <a:pt x="135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iṡḻïḓé"/>
            <p:cNvSpPr/>
            <p:nvPr/>
          </p:nvSpPr>
          <p:spPr bwMode="auto">
            <a:xfrm>
              <a:off x="6640513" y="3649663"/>
              <a:ext cx="165100" cy="42863"/>
            </a:xfrm>
            <a:custGeom>
              <a:avLst/>
              <a:gdLst>
                <a:gd name="T0" fmla="*/ 0 w 105"/>
                <a:gd name="T1" fmla="*/ 0 h 28"/>
                <a:gd name="T2" fmla="*/ 0 w 105"/>
                <a:gd name="T3" fmla="*/ 0 h 28"/>
                <a:gd name="T4" fmla="*/ 105 w 105"/>
                <a:gd name="T5" fmla="*/ 28 h 28"/>
                <a:gd name="T6" fmla="*/ 105 w 105"/>
                <a:gd name="T7" fmla="*/ 28 h 28"/>
                <a:gd name="T8" fmla="*/ 0 w 10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53" y="2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53" y="2"/>
                    <a:pt x="8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îṥlîḓe"/>
            <p:cNvSpPr/>
            <p:nvPr/>
          </p:nvSpPr>
          <p:spPr bwMode="auto">
            <a:xfrm>
              <a:off x="6640513" y="3649663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E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ísḻiḋê"/>
            <p:cNvSpPr/>
            <p:nvPr/>
          </p:nvSpPr>
          <p:spPr bwMode="auto">
            <a:xfrm>
              <a:off x="6640513" y="3649663"/>
              <a:ext cx="165100" cy="260350"/>
            </a:xfrm>
            <a:custGeom>
              <a:avLst/>
              <a:gdLst>
                <a:gd name="T0" fmla="*/ 0 w 106"/>
                <a:gd name="T1" fmla="*/ 0 h 167"/>
                <a:gd name="T2" fmla="*/ 0 w 106"/>
                <a:gd name="T3" fmla="*/ 124 h 167"/>
                <a:gd name="T4" fmla="*/ 89 w 106"/>
                <a:gd name="T5" fmla="*/ 167 h 167"/>
                <a:gd name="T6" fmla="*/ 106 w 106"/>
                <a:gd name="T7" fmla="*/ 28 h 167"/>
                <a:gd name="T8" fmla="*/ 1 w 106"/>
                <a:gd name="T9" fmla="*/ 0 h 167"/>
                <a:gd name="T10" fmla="*/ 0 w 106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67">
                  <a:moveTo>
                    <a:pt x="0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33" y="130"/>
                    <a:pt x="64" y="145"/>
                    <a:pt x="89" y="167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54" y="2"/>
                    <a:pt x="9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iSļîḍê"/>
            <p:cNvSpPr/>
            <p:nvPr/>
          </p:nvSpPr>
          <p:spPr bwMode="auto">
            <a:xfrm>
              <a:off x="6861176" y="4032251"/>
              <a:ext cx="42863" cy="185738"/>
            </a:xfrm>
            <a:custGeom>
              <a:avLst/>
              <a:gdLst>
                <a:gd name="T0" fmla="*/ 0 w 27"/>
                <a:gd name="T1" fmla="*/ 0 h 119"/>
                <a:gd name="T2" fmla="*/ 0 w 27"/>
                <a:gd name="T3" fmla="*/ 0 h 119"/>
                <a:gd name="T4" fmla="*/ 26 w 27"/>
                <a:gd name="T5" fmla="*/ 119 h 119"/>
                <a:gd name="T6" fmla="*/ 27 w 27"/>
                <a:gd name="T7" fmla="*/ 119 h 119"/>
                <a:gd name="T8" fmla="*/ 27 w 27"/>
                <a:gd name="T9" fmla="*/ 119 h 119"/>
                <a:gd name="T10" fmla="*/ 0 w 27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38"/>
                    <a:pt x="23" y="80"/>
                    <a:pt x="26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3" y="80"/>
                    <a:pt x="16" y="38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îsľíḑé"/>
            <p:cNvSpPr/>
            <p:nvPr/>
          </p:nvSpPr>
          <p:spPr bwMode="auto">
            <a:xfrm>
              <a:off x="6861176" y="3927476"/>
              <a:ext cx="234950" cy="290513"/>
            </a:xfrm>
            <a:custGeom>
              <a:avLst/>
              <a:gdLst>
                <a:gd name="T0" fmla="*/ 107 w 150"/>
                <a:gd name="T1" fmla="*/ 0 h 186"/>
                <a:gd name="T2" fmla="*/ 0 w 150"/>
                <a:gd name="T3" fmla="*/ 67 h 186"/>
                <a:gd name="T4" fmla="*/ 27 w 150"/>
                <a:gd name="T5" fmla="*/ 186 h 186"/>
                <a:gd name="T6" fmla="*/ 27 w 150"/>
                <a:gd name="T7" fmla="*/ 186 h 186"/>
                <a:gd name="T8" fmla="*/ 150 w 150"/>
                <a:gd name="T9" fmla="*/ 153 h 186"/>
                <a:gd name="T10" fmla="*/ 107 w 150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86">
                  <a:moveTo>
                    <a:pt x="107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16" y="105"/>
                    <a:pt x="23" y="147"/>
                    <a:pt x="27" y="186"/>
                  </a:cubicBezTo>
                  <a:cubicBezTo>
                    <a:pt x="27" y="186"/>
                    <a:pt x="27" y="186"/>
                    <a:pt x="27" y="186"/>
                  </a:cubicBezTo>
                  <a:cubicBezTo>
                    <a:pt x="150" y="153"/>
                    <a:pt x="150" y="153"/>
                    <a:pt x="150" y="153"/>
                  </a:cubicBezTo>
                  <a:cubicBezTo>
                    <a:pt x="142" y="91"/>
                    <a:pt x="126" y="41"/>
                    <a:pt x="107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ísḷïḋè"/>
            <p:cNvSpPr/>
            <p:nvPr/>
          </p:nvSpPr>
          <p:spPr bwMode="auto">
            <a:xfrm>
              <a:off x="5843588" y="3354388"/>
              <a:ext cx="250825" cy="17463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ïṧḷiḍe"/>
            <p:cNvSpPr/>
            <p:nvPr/>
          </p:nvSpPr>
          <p:spPr bwMode="auto">
            <a:xfrm>
              <a:off x="5843588" y="3354388"/>
              <a:ext cx="250825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ísḻiḓe"/>
            <p:cNvSpPr/>
            <p:nvPr/>
          </p:nvSpPr>
          <p:spPr bwMode="auto">
            <a:xfrm>
              <a:off x="6494463" y="3608388"/>
              <a:ext cx="20638" cy="354013"/>
            </a:xfrm>
            <a:custGeom>
              <a:avLst/>
              <a:gdLst>
                <a:gd name="T0" fmla="*/ 13 w 13"/>
                <a:gd name="T1" fmla="*/ 0 h 226"/>
                <a:gd name="T2" fmla="*/ 0 w 13"/>
                <a:gd name="T3" fmla="*/ 32 h 226"/>
                <a:gd name="T4" fmla="*/ 0 w 13"/>
                <a:gd name="T5" fmla="*/ 194 h 226"/>
                <a:gd name="T6" fmla="*/ 13 w 13"/>
                <a:gd name="T7" fmla="*/ 226 h 226"/>
                <a:gd name="T8" fmla="*/ 13 w 13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6">
                  <a:moveTo>
                    <a:pt x="13" y="0"/>
                  </a:moveTo>
                  <a:cubicBezTo>
                    <a:pt x="5" y="9"/>
                    <a:pt x="0" y="20"/>
                    <a:pt x="0" y="32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06"/>
                    <a:pt x="5" y="217"/>
                    <a:pt x="13" y="226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îṣḷïḍè"/>
            <p:cNvSpPr/>
            <p:nvPr/>
          </p:nvSpPr>
          <p:spPr bwMode="auto">
            <a:xfrm>
              <a:off x="5427663" y="3930651"/>
              <a:ext cx="7938" cy="9525"/>
            </a:xfrm>
            <a:custGeom>
              <a:avLst/>
              <a:gdLst>
                <a:gd name="T0" fmla="*/ 5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4"/>
                    <a:pt x="4" y="2"/>
                    <a:pt x="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îṡḻiḋé"/>
            <p:cNvSpPr/>
            <p:nvPr/>
          </p:nvSpPr>
          <p:spPr bwMode="auto">
            <a:xfrm>
              <a:off x="5427663" y="3587751"/>
              <a:ext cx="19050" cy="352425"/>
            </a:xfrm>
            <a:custGeom>
              <a:avLst/>
              <a:gdLst>
                <a:gd name="T0" fmla="*/ 0 w 13"/>
                <a:gd name="T1" fmla="*/ 0 h 225"/>
                <a:gd name="T2" fmla="*/ 0 w 13"/>
                <a:gd name="T3" fmla="*/ 225 h 225"/>
                <a:gd name="T4" fmla="*/ 5 w 13"/>
                <a:gd name="T5" fmla="*/ 219 h 225"/>
                <a:gd name="T6" fmla="*/ 13 w 13"/>
                <a:gd name="T7" fmla="*/ 197 h 225"/>
                <a:gd name="T8" fmla="*/ 13 w 13"/>
                <a:gd name="T9" fmla="*/ 28 h 225"/>
                <a:gd name="T10" fmla="*/ 0 w 13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25">
                  <a:moveTo>
                    <a:pt x="0" y="0"/>
                  </a:moveTo>
                  <a:cubicBezTo>
                    <a:pt x="0" y="225"/>
                    <a:pt x="0" y="225"/>
                    <a:pt x="0" y="225"/>
                  </a:cubicBezTo>
                  <a:cubicBezTo>
                    <a:pt x="2" y="223"/>
                    <a:pt x="4" y="221"/>
                    <a:pt x="5" y="219"/>
                  </a:cubicBezTo>
                  <a:cubicBezTo>
                    <a:pt x="10" y="213"/>
                    <a:pt x="12" y="205"/>
                    <a:pt x="13" y="19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18"/>
                    <a:pt x="8" y="8"/>
                    <a:pt x="0" y="0"/>
                  </a:cubicBezTo>
                </a:path>
              </a:pathLst>
            </a:cu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iśḻïḋé"/>
            <p:cNvSpPr/>
            <p:nvPr/>
          </p:nvSpPr>
          <p:spPr bwMode="auto">
            <a:xfrm>
              <a:off x="5495926" y="4300538"/>
              <a:ext cx="946150" cy="11113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íṥḷíḋè"/>
            <p:cNvSpPr/>
            <p:nvPr/>
          </p:nvSpPr>
          <p:spPr bwMode="auto">
            <a:xfrm>
              <a:off x="5495926" y="4300538"/>
              <a:ext cx="9461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işļíḍè"/>
            <p:cNvSpPr/>
            <p:nvPr/>
          </p:nvSpPr>
          <p:spPr bwMode="auto">
            <a:xfrm>
              <a:off x="5475288" y="4573588"/>
              <a:ext cx="461963" cy="11113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ïṣľíḓe"/>
            <p:cNvSpPr/>
            <p:nvPr/>
          </p:nvSpPr>
          <p:spPr bwMode="auto">
            <a:xfrm>
              <a:off x="5475288" y="4573588"/>
              <a:ext cx="461963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ïṩḷíḍê"/>
            <p:cNvSpPr/>
            <p:nvPr/>
          </p:nvSpPr>
          <p:spPr bwMode="auto">
            <a:xfrm>
              <a:off x="5980113" y="4573588"/>
              <a:ext cx="461963" cy="11113"/>
            </a:xfrm>
            <a:prstGeom prst="rect">
              <a:avLst/>
            </a:pr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íŝļide"/>
            <p:cNvSpPr/>
            <p:nvPr/>
          </p:nvSpPr>
          <p:spPr bwMode="auto">
            <a:xfrm>
              <a:off x="5980113" y="4573588"/>
              <a:ext cx="461963" cy="11113"/>
            </a:xfrm>
            <a:prstGeom prst="rect">
              <a:avLst/>
            </a:prstGeom>
            <a:solidFill>
              <a:srgbClr val="08C9CE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iślíḓè"/>
            <p:cNvSpPr/>
            <p:nvPr/>
          </p:nvSpPr>
          <p:spPr bwMode="auto">
            <a:xfrm>
              <a:off x="5527676" y="2060576"/>
              <a:ext cx="71438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îs1îḋé"/>
            <p:cNvSpPr/>
            <p:nvPr/>
          </p:nvSpPr>
          <p:spPr bwMode="auto">
            <a:xfrm>
              <a:off x="6357938" y="2060576"/>
              <a:ext cx="71438" cy="622300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išļïďê"/>
            <p:cNvSpPr/>
            <p:nvPr/>
          </p:nvSpPr>
          <p:spPr bwMode="auto">
            <a:xfrm>
              <a:off x="6357938" y="2060576"/>
              <a:ext cx="71438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ïślîḑé"/>
            <p:cNvSpPr/>
            <p:nvPr/>
          </p:nvSpPr>
          <p:spPr bwMode="auto">
            <a:xfrm>
              <a:off x="6313488" y="1978026"/>
              <a:ext cx="165100" cy="163513"/>
            </a:xfrm>
            <a:prstGeom prst="ellipse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íṥḷíḓe"/>
            <p:cNvSpPr/>
            <p:nvPr/>
          </p:nvSpPr>
          <p:spPr bwMode="auto">
            <a:xfrm>
              <a:off x="5527676" y="2060576"/>
              <a:ext cx="71438" cy="622300"/>
            </a:xfrm>
            <a:prstGeom prst="rect">
              <a:avLst/>
            </a:prstGeom>
            <a:solidFill>
              <a:srgbClr val="0BF1F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03712" y="34344"/>
            <a:ext cx="3886200" cy="990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94640" y="2447924"/>
            <a:ext cx="9134391" cy="4114801"/>
          </a:xfrm>
        </p:spPr>
        <p:txBody>
          <a:bodyPr/>
          <a:lstStyle/>
          <a:p>
            <a:pPr lvl="0"/>
            <a:r>
              <a:rPr lang="en-US" dirty="0"/>
              <a:t>A person with </a:t>
            </a:r>
            <a:r>
              <a:rPr lang="en-US" b="1" dirty="0"/>
              <a:t>speaking disorders </a:t>
            </a:r>
            <a:r>
              <a:rPr lang="en-US" dirty="0"/>
              <a:t>faces major problems of expressing their emotions as freely in  this world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“Not able to utilize” some of the new </a:t>
            </a:r>
            <a:r>
              <a:rPr lang="en-US" dirty="0" smtClean="0"/>
              <a:t>technologies.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694640" y="835025"/>
            <a:ext cx="4191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Motivation</a:t>
            </a:r>
            <a:endParaRPr lang="en-US" b="1" dirty="0"/>
          </a:p>
        </p:txBody>
      </p:sp>
      <p:grpSp>
        <p:nvGrpSpPr>
          <p:cNvPr id="5" name="组合 105">
            <a:extLst>
              <a:ext uri="{FF2B5EF4-FFF2-40B4-BE49-F238E27FC236}">
                <a16:creationId xmlns="" xmlns:a16="http://schemas.microsoft.com/office/drawing/2014/main" id="{80E5F377-4B77-4B46-9F7B-3CD8BB1FA6D0}"/>
              </a:ext>
            </a:extLst>
          </p:cNvPr>
          <p:cNvGrpSpPr/>
          <p:nvPr/>
        </p:nvGrpSpPr>
        <p:grpSpPr>
          <a:xfrm>
            <a:off x="906378" y="1219200"/>
            <a:ext cx="606425" cy="606425"/>
            <a:chOff x="2089" y="2413"/>
            <a:chExt cx="1152" cy="1152"/>
          </a:xfrm>
        </p:grpSpPr>
        <p:sp>
          <p:nvSpPr>
            <p:cNvPr id="6" name="椭圆 107">
              <a:extLst>
                <a:ext uri="{FF2B5EF4-FFF2-40B4-BE49-F238E27FC236}">
                  <a16:creationId xmlns="" xmlns:a16="http://schemas.microsoft.com/office/drawing/2014/main" id="{E74B23BF-245B-4F30-874D-63043B23FC95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椭圆 109">
              <a:extLst>
                <a:ext uri="{FF2B5EF4-FFF2-40B4-BE49-F238E27FC236}">
                  <a16:creationId xmlns="" xmlns:a16="http://schemas.microsoft.com/office/drawing/2014/main" id="{81D12D07-688F-4774-908F-D7CD8B134109}"/>
                </a:ext>
              </a:extLst>
            </p:cNvPr>
            <p:cNvSpPr/>
            <p:nvPr/>
          </p:nvSpPr>
          <p:spPr>
            <a:xfrm>
              <a:off x="2237" y="2571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140" y="4114800"/>
            <a:ext cx="3970655" cy="24479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290" y="914400"/>
            <a:ext cx="9144001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</a:br>
            <a:r>
              <a:rPr lang="en-US" dirty="0">
                <a:latin typeface="Arial" panose="020B0604020202020204" pitchFamily="34" charset="0"/>
                <a:ea typeface="Calibri Light" panose="020F030202020403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Calibri Light" panose="020F0302020204030204" pitchFamily="34" charset="0"/>
              </a:rPr>
              <a:t>                                                                  </a:t>
            </a:r>
            <a:r>
              <a:rPr lang="en-US" sz="4400" b="1" dirty="0" smtClean="0">
                <a:ea typeface="Calibri Light" panose="020F0302020204030204" pitchFamily="34" charset="0"/>
              </a:rPr>
              <a:t>Statistics </a:t>
            </a:r>
            <a:r>
              <a:rPr lang="en-US" sz="4400" b="1" dirty="0">
                <a:ea typeface="Calibri Light" panose="020F0302020204030204" pitchFamily="34" charset="0"/>
              </a:rPr>
              <a:t>retrieved </a:t>
            </a:r>
            <a:r>
              <a:rPr lang="en-US" sz="4400" b="1" dirty="0" smtClean="0">
                <a:ea typeface="Calibri Light" panose="020F0302020204030204" pitchFamily="34" charset="0"/>
              </a:rPr>
              <a:t>from</a:t>
            </a:r>
            <a:r>
              <a:rPr lang="en-US" sz="4400" b="1" dirty="0" smtClean="0"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b="1" dirty="0" smtClean="0">
                <a:ea typeface="Calibri" panose="020F0502020204030204" pitchFamily="34" charset="0"/>
                <a:cs typeface="Calibri Light" panose="020F0302020204030204" pitchFamily="34" charset="0"/>
              </a:rPr>
              <a:t>United </a:t>
            </a:r>
            <a:r>
              <a:rPr lang="en-US" sz="4400" b="1" dirty="0">
                <a:ea typeface="Calibri" panose="020F0502020204030204" pitchFamily="34" charset="0"/>
                <a:cs typeface="Calibri Light" panose="020F0302020204030204" pitchFamily="34" charset="0"/>
              </a:rPr>
              <a:t>Nation Statistics Division</a:t>
            </a:r>
            <a:r>
              <a:rPr lang="en-US" sz="1400" dirty="0">
                <a:latin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24" name="image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2413" y="1954670"/>
            <a:ext cx="9134475" cy="4015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84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Disabled population by type of disability in Pakistan census </a:t>
            </a:r>
            <a:r>
              <a:rPr lang="en-US" sz="4000" b="1" dirty="0" smtClean="0"/>
              <a:t>2021</a:t>
            </a:r>
            <a:endParaRPr lang="en-US" sz="4000" b="1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51907" y="2057400"/>
            <a:ext cx="7085012" cy="4173538"/>
            <a:chOff x="0" y="0"/>
            <a:chExt cx="11158" cy="6572"/>
          </a:xfrm>
        </p:grpSpPr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158" cy="6572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983" y="2358"/>
              <a:ext cx="1817" cy="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3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144001" cy="1371600"/>
          </a:xfrm>
        </p:spPr>
        <p:txBody>
          <a:bodyPr>
            <a:noAutofit/>
          </a:bodyPr>
          <a:lstStyle/>
          <a:p>
            <a:r>
              <a:rPr lang="en-US" b="1" dirty="0"/>
              <a:t>Distribution disabled person in urban/rural areas (%) in Pakistan Census </a:t>
            </a:r>
            <a:r>
              <a:rPr lang="en-US" b="1" dirty="0" smtClean="0"/>
              <a:t>2021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r="15724" b="6517"/>
          <a:stretch/>
        </p:blipFill>
        <p:spPr>
          <a:xfrm>
            <a:off x="3351212" y="2209800"/>
            <a:ext cx="5943600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55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4001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</a:t>
            </a:r>
            <a:r>
              <a:rPr lang="en-US" sz="4000" b="1" dirty="0" smtClean="0"/>
              <a:t>Statement</a:t>
            </a:r>
            <a:endParaRPr lang="en-US" sz="4000" b="1" dirty="0"/>
          </a:p>
        </p:txBody>
      </p:sp>
      <p:grpSp>
        <p:nvGrpSpPr>
          <p:cNvPr id="3" name="组合 105">
            <a:extLst>
              <a:ext uri="{FF2B5EF4-FFF2-40B4-BE49-F238E27FC236}">
                <a16:creationId xmlns="" xmlns:a16="http://schemas.microsoft.com/office/drawing/2014/main" id="{80E5F377-4B77-4B46-9F7B-3CD8BB1FA6D0}"/>
              </a:ext>
            </a:extLst>
          </p:cNvPr>
          <p:cNvGrpSpPr/>
          <p:nvPr/>
        </p:nvGrpSpPr>
        <p:grpSpPr>
          <a:xfrm>
            <a:off x="915988" y="1146175"/>
            <a:ext cx="606425" cy="606425"/>
            <a:chOff x="2089" y="2413"/>
            <a:chExt cx="1152" cy="1152"/>
          </a:xfrm>
        </p:grpSpPr>
        <p:sp>
          <p:nvSpPr>
            <p:cNvPr id="4" name="椭圆 107">
              <a:extLst>
                <a:ext uri="{FF2B5EF4-FFF2-40B4-BE49-F238E27FC236}">
                  <a16:creationId xmlns="" xmlns:a16="http://schemas.microsoft.com/office/drawing/2014/main" id="{E74B23BF-245B-4F30-874D-63043B23FC95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椭圆 109">
              <a:extLst>
                <a:ext uri="{FF2B5EF4-FFF2-40B4-BE49-F238E27FC236}">
                  <a16:creationId xmlns="" xmlns:a16="http://schemas.microsoft.com/office/drawing/2014/main" id="{81D12D07-688F-4774-908F-D7CD8B134109}"/>
                </a:ext>
              </a:extLst>
            </p:cNvPr>
            <p:cNvSpPr/>
            <p:nvPr/>
          </p:nvSpPr>
          <p:spPr>
            <a:xfrm>
              <a:off x="2237" y="2571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noProof="0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14400" y="2286000"/>
            <a:ext cx="9525000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27100" lvl="0" algn="just">
              <a:lnSpc>
                <a:spcPct val="150000"/>
              </a:lnSpc>
              <a:spcBef>
                <a:spcPts val="2090"/>
              </a:spcBef>
              <a:spcAft>
                <a:spcPts val="0"/>
              </a:spcAft>
              <a:tabLst>
                <a:tab pos="1094740" algn="l"/>
              </a:tabLst>
            </a:pPr>
            <a:r>
              <a:rPr lang="en-US" dirty="0">
                <a:ea typeface="Calibri" panose="020F0502020204030204" pitchFamily="34" charset="0"/>
              </a:rPr>
              <a:t>Given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hand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gesture,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implementing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such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an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application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which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detects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pre-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defined Pakistan sign language (PSL) in a real time through hand gestures and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providing facility for the user to be able to store the result of the character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detected</a:t>
            </a:r>
            <a:r>
              <a:rPr lang="en-US" spc="-2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in</a:t>
            </a:r>
            <a:r>
              <a:rPr lang="en-US" spc="-2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</a:t>
            </a:r>
            <a:r>
              <a:rPr lang="en-US" spc="-1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txt</a:t>
            </a:r>
            <a:r>
              <a:rPr lang="en-US" spc="-1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file, also</a:t>
            </a:r>
            <a:r>
              <a:rPr lang="en-US" spc="-2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allowing</a:t>
            </a:r>
            <a:r>
              <a:rPr lang="en-US" spc="-1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such</a:t>
            </a:r>
            <a:r>
              <a:rPr lang="en-US" spc="-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users</a:t>
            </a:r>
            <a:r>
              <a:rPr lang="en-US" spc="-2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to</a:t>
            </a:r>
            <a:r>
              <a:rPr lang="en-US" spc="-3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build</a:t>
            </a:r>
            <a:r>
              <a:rPr lang="en-US" spc="-1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their</a:t>
            </a:r>
            <a:r>
              <a:rPr lang="en-US" spc="-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customized</a:t>
            </a:r>
            <a:r>
              <a:rPr lang="en-US" spc="-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gesture</a:t>
            </a:r>
            <a:r>
              <a:rPr lang="en-US" spc="-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so</a:t>
            </a:r>
            <a:r>
              <a:rPr lang="en-US" spc="-53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that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the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problems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faced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by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persons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who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aren’t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able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to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talk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vocally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can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be</a:t>
            </a:r>
            <a:r>
              <a:rPr lang="en-US" spc="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accommodated</a:t>
            </a:r>
            <a:r>
              <a:rPr lang="en-US" spc="-4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with</a:t>
            </a:r>
            <a:r>
              <a:rPr lang="en-US" spc="-3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technological</a:t>
            </a:r>
            <a:r>
              <a:rPr lang="en-US" spc="-4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assistance</a:t>
            </a:r>
            <a:r>
              <a:rPr lang="en-US" spc="-3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and</a:t>
            </a:r>
            <a:r>
              <a:rPr lang="en-US" spc="-3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the</a:t>
            </a:r>
            <a:r>
              <a:rPr lang="en-US" spc="-3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barrier</a:t>
            </a:r>
            <a:r>
              <a:rPr lang="en-US" spc="-2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of</a:t>
            </a:r>
            <a:r>
              <a:rPr lang="en-US" spc="-3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expressing</a:t>
            </a:r>
            <a:r>
              <a:rPr lang="en-US" spc="-35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can</a:t>
            </a:r>
            <a:r>
              <a:rPr lang="en-US" spc="-3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be</a:t>
            </a:r>
            <a:r>
              <a:rPr lang="en-US" spc="-53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overshadowed.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7" name="image10.jpeg" descr="Image result for hand gestures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412" y="3972679"/>
            <a:ext cx="2807970" cy="2740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7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828801"/>
          </a:xfrm>
        </p:spPr>
        <p:txBody>
          <a:bodyPr/>
          <a:lstStyle/>
          <a:p>
            <a:pPr lvl="0"/>
            <a:r>
              <a:rPr lang="en-US" dirty="0"/>
              <a:t>Serves the person </a:t>
            </a:r>
            <a:r>
              <a:rPr lang="en-US" u="heavy" dirty="0"/>
              <a:t>who wants to learn and talk in sign </a:t>
            </a:r>
            <a:r>
              <a:rPr lang="en-US" u="heavy" dirty="0" smtClean="0"/>
              <a:t>languages.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A user </a:t>
            </a:r>
            <a:r>
              <a:rPr lang="en-US" dirty="0"/>
              <a:t>need not be a literate </a:t>
            </a:r>
            <a:r>
              <a:rPr lang="en-US" dirty="0" smtClean="0"/>
              <a:t>person.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96460" y="533400"/>
            <a:ext cx="5786296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Practical Application</a:t>
            </a:r>
            <a:endParaRPr lang="en-US" sz="4000" b="1" dirty="0"/>
          </a:p>
        </p:txBody>
      </p:sp>
      <p:pic>
        <p:nvPicPr>
          <p:cNvPr id="5" name="image14.jpeg" descr="Image result for talking in sign languag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5812" y="3212823"/>
            <a:ext cx="4246880" cy="283273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936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023" y="914400"/>
            <a:ext cx="9144001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Features of this application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23" y="2743199"/>
            <a:ext cx="9134391" cy="2971801"/>
          </a:xfrm>
        </p:spPr>
        <p:txBody>
          <a:bodyPr/>
          <a:lstStyle/>
          <a:p>
            <a:pPr lvl="0"/>
            <a:r>
              <a:rPr lang="en-US" dirty="0"/>
              <a:t>Real time </a:t>
            </a:r>
            <a:r>
              <a:rPr lang="en-US" b="1" dirty="0"/>
              <a:t>(PSL) </a:t>
            </a:r>
            <a:r>
              <a:rPr lang="en-US" dirty="0"/>
              <a:t>detection based on gesture made by user.</a:t>
            </a:r>
          </a:p>
          <a:p>
            <a:pPr lvl="0"/>
            <a:r>
              <a:rPr lang="en-US" dirty="0"/>
              <a:t>Customized gesture generation.</a:t>
            </a:r>
          </a:p>
          <a:p>
            <a:pPr lvl="0"/>
            <a:r>
              <a:rPr lang="en-US" dirty="0"/>
              <a:t>Forming a stream of sentences.</a:t>
            </a:r>
          </a:p>
          <a:p>
            <a:pPr lvl="0"/>
            <a:r>
              <a:rPr lang="en-US" dirty="0"/>
              <a:t>TTS assistance mechanisms concerning to the illiterate people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84</TotalTime>
  <Words>373</Words>
  <Application>Microsoft Office PowerPoint</Application>
  <PresentationFormat>Custom</PresentationFormat>
  <Paragraphs>65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Digital Blue Tunnel 16x9</vt:lpstr>
      <vt:lpstr>Sign Language Recognition Using Hand Gestures</vt:lpstr>
      <vt:lpstr>PowerPoint Presentation</vt:lpstr>
      <vt:lpstr>Introduction</vt:lpstr>
      <vt:lpstr>                                                                            Statistics retrieved from United Nation Statistics Division </vt:lpstr>
      <vt:lpstr>Disabled population by type of disability in Pakistan census 2021</vt:lpstr>
      <vt:lpstr>Distribution disabled person in urban/rural areas (%) in Pakistan Census 2021</vt:lpstr>
      <vt:lpstr>Problem Statement</vt:lpstr>
      <vt:lpstr>Practical Application</vt:lpstr>
      <vt:lpstr>Features of this application </vt:lpstr>
      <vt:lpstr>PowerPoint Presentation</vt:lpstr>
      <vt:lpstr>Technologies Used</vt:lpstr>
      <vt:lpstr>Core Modules</vt:lpstr>
      <vt:lpstr>Hand Gesture Scanner</vt:lpstr>
      <vt:lpstr>Hand Gesture Scanner</vt:lpstr>
      <vt:lpstr>PSL Recognition Using Hand Gestures</vt:lpstr>
      <vt:lpstr>PSL Recognition Using Hand Gestures</vt:lpstr>
      <vt:lpstr>PSL Recognition Using Hand Gestures</vt:lpstr>
      <vt:lpstr>Conclusion</vt:lpstr>
      <vt:lpstr>Future Scope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 Using Hand Gestures</dc:title>
  <dc:creator>HP</dc:creator>
  <cp:lastModifiedBy>user</cp:lastModifiedBy>
  <cp:revision>44</cp:revision>
  <dcterms:created xsi:type="dcterms:W3CDTF">2022-06-24T20:00:44Z</dcterms:created>
  <dcterms:modified xsi:type="dcterms:W3CDTF">2022-06-25T08:49:49Z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