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6"/>
  </p:notesMasterIdLst>
  <p:sldIdLst>
    <p:sldId id="306" r:id="rId2"/>
    <p:sldId id="316" r:id="rId3"/>
    <p:sldId id="312" r:id="rId4"/>
    <p:sldId id="384" r:id="rId5"/>
    <p:sldId id="399" r:id="rId6"/>
    <p:sldId id="410" r:id="rId7"/>
    <p:sldId id="400" r:id="rId8"/>
    <p:sldId id="389" r:id="rId9"/>
    <p:sldId id="411" r:id="rId10"/>
    <p:sldId id="413" r:id="rId11"/>
    <p:sldId id="414" r:id="rId12"/>
    <p:sldId id="385" r:id="rId13"/>
    <p:sldId id="390" r:id="rId14"/>
    <p:sldId id="415" r:id="rId15"/>
    <p:sldId id="416" r:id="rId16"/>
    <p:sldId id="417" r:id="rId17"/>
    <p:sldId id="401" r:id="rId18"/>
    <p:sldId id="391" r:id="rId19"/>
    <p:sldId id="418" r:id="rId20"/>
    <p:sldId id="419" r:id="rId21"/>
    <p:sldId id="386" r:id="rId22"/>
    <p:sldId id="392" r:id="rId23"/>
    <p:sldId id="402" r:id="rId24"/>
    <p:sldId id="403" r:id="rId25"/>
    <p:sldId id="393" r:id="rId26"/>
    <p:sldId id="404" r:id="rId27"/>
    <p:sldId id="420" r:id="rId28"/>
    <p:sldId id="421" r:id="rId29"/>
    <p:sldId id="405" r:id="rId30"/>
    <p:sldId id="422" r:id="rId31"/>
    <p:sldId id="387" r:id="rId32"/>
    <p:sldId id="394" r:id="rId33"/>
    <p:sldId id="406" r:id="rId34"/>
    <p:sldId id="424" r:id="rId35"/>
    <p:sldId id="425" r:id="rId36"/>
    <p:sldId id="426" r:id="rId37"/>
    <p:sldId id="395" r:id="rId38"/>
    <p:sldId id="427" r:id="rId39"/>
    <p:sldId id="428" r:id="rId40"/>
    <p:sldId id="407" r:id="rId41"/>
    <p:sldId id="388" r:id="rId42"/>
    <p:sldId id="396" r:id="rId43"/>
    <p:sldId id="430" r:id="rId44"/>
    <p:sldId id="408" r:id="rId45"/>
    <p:sldId id="397" r:id="rId46"/>
    <p:sldId id="409" r:id="rId47"/>
    <p:sldId id="320" r:id="rId48"/>
    <p:sldId id="398" r:id="rId49"/>
    <p:sldId id="431" r:id="rId50"/>
    <p:sldId id="433" r:id="rId51"/>
    <p:sldId id="432" r:id="rId52"/>
    <p:sldId id="383" r:id="rId53"/>
    <p:sldId id="303" r:id="rId54"/>
    <p:sldId id="434" r:id="rId5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97094" autoAdjust="0"/>
  </p:normalViewPr>
  <p:slideViewPr>
    <p:cSldViewPr snapToGrid="0"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3.1.1.1 Authentication without 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3.2.1.4 Fine-Tuning the Authentication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3.2.2.1 Debug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3.2.2.2 Debugging AAA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3.3.1.1 Comparing Local AAA and Server-Based</a:t>
            </a:r>
            <a:r>
              <a:rPr lang="en-US" baseline="0" dirty="0" smtClean="0"/>
              <a:t> AAA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3.3.1.2 Introducing Cisco Secure Access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3.3.2.1 Introducing TACACS+ and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3.3.2.2 TACACS+</a:t>
            </a:r>
            <a:r>
              <a:rPr lang="en-US" baseline="0" dirty="0" smtClean="0"/>
              <a:t>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3.3.2.3 RADIUS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3.3.2.4 Integration of TACACS+ and 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3.3.2.5 Integration of</a:t>
            </a:r>
            <a:r>
              <a:rPr lang="en-US" baseline="0" dirty="0" smtClean="0"/>
              <a:t> AAA with Active Directory</a:t>
            </a:r>
          </a:p>
          <a:p>
            <a:r>
              <a:rPr lang="en-US" dirty="0" smtClean="0"/>
              <a:t>3.3.2.6 Video - Integration of AAA with Identity Service Engine</a:t>
            </a:r>
          </a:p>
          <a:p>
            <a:r>
              <a:rPr lang="en-US" dirty="0" smtClean="0"/>
              <a:t>3.3.2.7 Activity - Identify</a:t>
            </a:r>
            <a:r>
              <a:rPr lang="en-US" baseline="0" dirty="0" smtClean="0"/>
              <a:t> the AAA Communication Protocol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3.1.1.1 </a:t>
            </a:r>
            <a:r>
              <a:rPr lang="en-US" smtClean="0"/>
              <a:t>Authentication without 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3.4.1.1 Steps for Configuring Server-Based AAA Authentication with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3.4.1.2 Configuring the</a:t>
            </a:r>
            <a:r>
              <a:rPr lang="en-US" baseline="0" dirty="0" smtClean="0"/>
              <a:t> CLI for TACACS+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3.4.1.3 Configuring the CLI for RADIUS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3.4.1.4 Configure Authentication to Use the AAA Server</a:t>
            </a:r>
          </a:p>
          <a:p>
            <a:r>
              <a:rPr lang="en-US" dirty="0" smtClean="0"/>
              <a:t>Syntax Checker - Configure Server-Based AAA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3.4.2.1 Monitoring Authentication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3.4.2.2 Debugging TACACS+ and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3.4.2.2 Debugging TACACS+</a:t>
            </a:r>
            <a:r>
              <a:rPr lang="en-US" baseline="0" dirty="0" smtClean="0"/>
              <a:t> and RADIUS (Cont.)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3.4.2.3</a:t>
            </a:r>
            <a:r>
              <a:rPr lang="en-US" baseline="0" dirty="0" smtClean="0"/>
              <a:t> Video Demonstration: Configure a Cisco Router to Access a AAA RADIUS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3.5.1.1 Introduction to Server-Based AAA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3.5.1.2 AAA Authorization</a:t>
            </a:r>
            <a:r>
              <a:rPr lang="en-US" baseline="0" dirty="0" smtClean="0"/>
              <a:t> Configuration with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3.5.2.1 Introduction to Server-Based AAA 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3.1.1.2 AAA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3.5.2.2 AAA Accounting Configuration with CLI</a:t>
            </a:r>
          </a:p>
          <a:p>
            <a:r>
              <a:rPr lang="en-US" dirty="0" smtClean="0"/>
              <a:t>Syntax</a:t>
            </a:r>
            <a:r>
              <a:rPr lang="en-US" baseline="0" dirty="0" smtClean="0"/>
              <a:t> Checker - Configure AAA 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3.5.3.1 Security Using 802.1X Port-Based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3.5.3.2 802.1X Port Authorization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3.5.3.3 Configuring 802.1X</a:t>
            </a:r>
          </a:p>
          <a:p>
            <a:r>
              <a:rPr lang="en-US" dirty="0" smtClean="0"/>
              <a:t>Syntax Checker - Configure 802.1X Port-Authentication on a 2960 Switch</a:t>
            </a:r>
          </a:p>
          <a:p>
            <a:r>
              <a:rPr lang="en-US" dirty="0" smtClean="0"/>
              <a:t>3.6.1.1 Packet Tracer - Configure Authentication on Cisco Routers</a:t>
            </a:r>
          </a:p>
          <a:p>
            <a:r>
              <a:rPr lang="en-US" dirty="0" smtClean="0"/>
              <a:t>3.6.1.2 Lab - Securing Administrative</a:t>
            </a:r>
            <a:r>
              <a:rPr lang="en-US" baseline="0" dirty="0" smtClean="0"/>
              <a:t> Access Using AAA and RADIUS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3.6.1.1 Packet Tracer - Configure Authentication on Cisco Routers</a:t>
            </a:r>
          </a:p>
          <a:p>
            <a:r>
              <a:rPr lang="en-US" dirty="0" smtClean="0"/>
              <a:t>3.6.1.2 Lab - Securing Administrative</a:t>
            </a:r>
            <a:r>
              <a:rPr lang="en-US" baseline="0" dirty="0" smtClean="0"/>
              <a:t> Access Using AAA and RADIUS</a:t>
            </a:r>
          </a:p>
          <a:p>
            <a:r>
              <a:rPr lang="en-US" baseline="0" dirty="0" smtClean="0"/>
              <a:t>3.6.1.3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https://www.netacad.com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3.1.2.1 Authentication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3.1.2.2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3.1.2.3 Accounting</a:t>
            </a:r>
          </a:p>
          <a:p>
            <a:r>
              <a:rPr lang="en-US" dirty="0" smtClean="0"/>
              <a:t>3.1.2.4 Activity - </a:t>
            </a:r>
            <a:r>
              <a:rPr lang="en-US" dirty="0" err="1" smtClean="0"/>
              <a:t>Indentify</a:t>
            </a:r>
            <a:r>
              <a:rPr lang="en-US" dirty="0" smtClean="0"/>
              <a:t> the Characteristics of AAA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3.2.1.1 Authenticating Administrative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3.2.1.2 Authentication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3.2.1.3 Default and Named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17279"/>
            <a:ext cx="8588861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7279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221224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CCNA Security v2.0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r>
              <a:rPr lang="en-US" sz="4000" dirty="0" smtClean="0"/>
              <a:t>Chapter 3:</a:t>
            </a:r>
            <a:br>
              <a:rPr lang="en-US" sz="4000" dirty="0" smtClean="0"/>
            </a:br>
            <a:r>
              <a:rPr lang="en-US" sz="4000" dirty="0" smtClean="0"/>
              <a:t>Authentication, Authorization, and Accounting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Authorization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33438" y="1546808"/>
            <a:ext cx="3619500" cy="429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AAA </a:t>
            </a:r>
            <a:r>
              <a:rPr lang="en-US" sz="1800" dirty="0" smtClean="0"/>
              <a:t>Authorization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68712"/>
            <a:ext cx="7477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Accounting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Types of accounting information:</a:t>
            </a:r>
          </a:p>
          <a:p>
            <a:r>
              <a:rPr lang="en-US" sz="1800" dirty="0"/>
              <a:t>Network</a:t>
            </a:r>
          </a:p>
          <a:p>
            <a:r>
              <a:rPr lang="en-US" sz="1800" dirty="0"/>
              <a:t>Connection</a:t>
            </a:r>
          </a:p>
          <a:p>
            <a:r>
              <a:rPr lang="en-US" sz="1800" dirty="0"/>
              <a:t>EXEC</a:t>
            </a:r>
          </a:p>
          <a:p>
            <a:r>
              <a:rPr lang="en-US" sz="1800" dirty="0"/>
              <a:t>System</a:t>
            </a:r>
          </a:p>
          <a:p>
            <a:r>
              <a:rPr lang="en-US" sz="1800" dirty="0"/>
              <a:t>Command</a:t>
            </a:r>
          </a:p>
          <a:p>
            <a:r>
              <a:rPr lang="en-US" sz="1800" dirty="0"/>
              <a:t>Resource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86281" y="2597559"/>
            <a:ext cx="2041648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AAA Accounting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81" y="2989086"/>
            <a:ext cx="5858365" cy="2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84020"/>
            <a:ext cx="8112125" cy="1186296"/>
          </a:xfrm>
        </p:spPr>
        <p:txBody>
          <a:bodyPr/>
          <a:lstStyle/>
          <a:p>
            <a:r>
              <a:rPr lang="en-US" sz="4000" dirty="0" smtClean="0"/>
              <a:t>Section 3.2:</a:t>
            </a:r>
            <a:br>
              <a:rPr lang="en-US" sz="4000" dirty="0" smtClean="0"/>
            </a:br>
            <a:r>
              <a:rPr lang="en-US" sz="4000" dirty="0" smtClean="0"/>
              <a:t>Local AAA Authentication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AAA authentication, using the CLI, to validate users against a local database.</a:t>
            </a:r>
          </a:p>
          <a:p>
            <a:r>
              <a:rPr lang="en-US" sz="1800" dirty="0"/>
              <a:t>Troubleshoot AAA authentication that validates users against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1909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3.2.1:</a:t>
            </a:r>
            <a:br>
              <a:rPr lang="en-US" sz="2800" dirty="0" smtClean="0"/>
            </a:br>
            <a:r>
              <a:rPr lang="en-US" sz="2800" dirty="0" smtClean="0"/>
              <a:t>Configuring Local AAA Authentication with CLI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Authenticating Administrative Access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usernames and passwords to the local router database for users that need administrative access to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Enable AAA globally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AAA parameters on the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Confirm and troubleshoot the AAA configuration.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65" y="3857625"/>
            <a:ext cx="666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Authentication Methods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46" y="3534758"/>
            <a:ext cx="5545831" cy="28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0" y="1082253"/>
            <a:ext cx="5614148" cy="225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Default and Named Methods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79" y="1237488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Local AAA Authentication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629015"/>
            <a:ext cx="663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Fine-Tuning the Authentication Configuration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81832" y="5165768"/>
            <a:ext cx="1980268" cy="649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Show Unique ID of a Session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1224195"/>
            <a:ext cx="6410896" cy="20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3683406"/>
            <a:ext cx="6410896" cy="6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9" y="4780430"/>
            <a:ext cx="6391897" cy="14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22571" y="3724189"/>
            <a:ext cx="1980268" cy="612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Display Locked Out Users</a:t>
            </a:r>
            <a:endParaRPr lang="en-US" sz="1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81832" y="1938935"/>
            <a:ext cx="1921007" cy="64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Command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6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3.2.2:</a:t>
            </a:r>
            <a:br>
              <a:rPr lang="en-US" sz="2800" dirty="0" smtClean="0"/>
            </a:br>
            <a:r>
              <a:rPr lang="en-US" sz="2800" dirty="0" smtClean="0"/>
              <a:t>Troubleshooting Local AAA Authentication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Debug Options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843088" y="1237487"/>
            <a:ext cx="5956206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Debug</a:t>
            </a:r>
            <a:r>
              <a:rPr lang="en-US" sz="2000" dirty="0" smtClean="0"/>
              <a:t> Local AAA Authentication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629015"/>
            <a:ext cx="54578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6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99991" y="777667"/>
            <a:ext cx="5663681" cy="5287676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3.0 Introduction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3.1 Purpose of the AAA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3.2 Local AAA Authentication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3.3 Server-Based AAA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3.4 Server-Based AAA Authentication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3.5 Server-Based Authorization and Accounting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3.6 Summary</a:t>
            </a:r>
            <a:endParaRPr lang="en-US" sz="16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Debugging AAA Authentication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0100" y="1356311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Understanding</a:t>
            </a:r>
            <a:r>
              <a:rPr lang="en-US" sz="2000" dirty="0" smtClean="0"/>
              <a:t> Debug Output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47838"/>
            <a:ext cx="75438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 smtClean="0"/>
              <a:t>Section 3.3:</a:t>
            </a:r>
            <a:br>
              <a:rPr lang="en-US" sz="4000" dirty="0" smtClean="0"/>
            </a:br>
            <a:r>
              <a:rPr lang="en-US" sz="4000" dirty="0" smtClean="0"/>
              <a:t>Server-Based AAA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Describe the benefits of server-based AAA.</a:t>
            </a:r>
          </a:p>
          <a:p>
            <a:r>
              <a:rPr lang="en-US" sz="1800" dirty="0"/>
              <a:t>Compare the TACACS+ and RADIUS authentication </a:t>
            </a:r>
            <a:r>
              <a:rPr lang="en-US" sz="1800" dirty="0" smtClean="0"/>
              <a:t>protocols.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0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3.3.1:</a:t>
            </a:r>
            <a:br>
              <a:rPr lang="en-US" sz="2800" dirty="0" smtClean="0"/>
            </a:br>
            <a:r>
              <a:rPr lang="en-US" sz="2800" dirty="0" smtClean="0"/>
              <a:t>Server-Based AAA 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2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Comparing Local AAA and Server-Based AAA Implementations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62068" y="3553471"/>
            <a:ext cx="3187912" cy="265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Server-based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Router prompts the user for a username and password.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Router passes the username and password to the Cisco Secure ACS (server or engine)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Cisco Secure ACS authenticates the user.</a:t>
            </a:r>
            <a:endParaRPr 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1631331"/>
            <a:ext cx="3150454" cy="130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3862893"/>
            <a:ext cx="5205356" cy="23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62070" y="1310092"/>
            <a:ext cx="3187910" cy="1944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Local authentication: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User establishes a connection with the router.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Router prompts the user for a username and password, authentication the user using a local database.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34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65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Introducing Cisco Secure Access Control System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98595"/>
            <a:ext cx="6957060" cy="49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3.3.2:</a:t>
            </a:r>
            <a:br>
              <a:rPr lang="en-US" sz="2800" dirty="0" smtClean="0"/>
            </a:br>
            <a:r>
              <a:rPr lang="en-US" sz="2800" dirty="0" smtClean="0"/>
              <a:t>Server-Based AAA Communication Protocols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Introducing TACACS+ and RADIUS</a:t>
            </a:r>
            <a:endParaRPr 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24000"/>
            <a:ext cx="80581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TACACS+ Authentication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5829" y="1237488"/>
            <a:ext cx="4770120" cy="381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TACACS+ </a:t>
            </a:r>
            <a:r>
              <a:rPr lang="en-US" sz="1800" dirty="0" smtClean="0"/>
              <a:t>Authentication</a:t>
            </a:r>
            <a:r>
              <a:rPr lang="en-US" sz="2000" dirty="0" smtClean="0"/>
              <a:t> Process</a:t>
            </a:r>
            <a:endParaRPr 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9" y="1619361"/>
            <a:ext cx="7312343" cy="46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RADIUS Authentication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71525" y="1337691"/>
            <a:ext cx="5394960" cy="36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RADIUS</a:t>
            </a:r>
            <a:r>
              <a:rPr lang="en-US" sz="2000" dirty="0" smtClean="0"/>
              <a:t> Authentication Process</a:t>
            </a:r>
            <a:endParaRPr 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4975"/>
            <a:ext cx="76009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Integration of TACACS+ and ACS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9625" y="1820418"/>
            <a:ext cx="3619500" cy="332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Secure ACS</a:t>
            </a:r>
            <a:endParaRPr 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52650"/>
            <a:ext cx="752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84960"/>
            <a:ext cx="8112125" cy="1193916"/>
          </a:xfrm>
        </p:spPr>
        <p:txBody>
          <a:bodyPr/>
          <a:lstStyle/>
          <a:p>
            <a:r>
              <a:rPr lang="en-US" sz="4000" dirty="0" smtClean="0"/>
              <a:t>Section 3.1:</a:t>
            </a:r>
            <a:br>
              <a:rPr lang="en-US" sz="4000" dirty="0" smtClean="0"/>
            </a:br>
            <a:r>
              <a:rPr lang="en-US" sz="4000" dirty="0" smtClean="0"/>
              <a:t>Purpose of the AAA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7520"/>
            <a:ext cx="8577072" cy="231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Explain why AAA is critical to network security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Describe the characteristics of AAA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Integration of AAA with Active Directory</a:t>
            </a:r>
            <a:endParaRPr lang="en-US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95488"/>
            <a:ext cx="8324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 smtClean="0"/>
              <a:t>Section 3.4:</a:t>
            </a:r>
            <a:br>
              <a:rPr lang="en-US" sz="4000" dirty="0" smtClean="0"/>
            </a:br>
            <a:r>
              <a:rPr lang="en-US" sz="4000" dirty="0" smtClean="0"/>
              <a:t>Server-Based AAA Authentication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server-based AAA authentication, using the CLI, on Cisco routers.</a:t>
            </a:r>
          </a:p>
          <a:p>
            <a:r>
              <a:rPr lang="en-US" sz="1800" dirty="0"/>
              <a:t>Troubleshoot server-based AAA </a:t>
            </a:r>
            <a:r>
              <a:rPr lang="en-US" sz="1800" dirty="0" smtClean="0"/>
              <a:t>authentication.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2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3.4.1:</a:t>
            </a:r>
            <a:br>
              <a:rPr lang="en-US" sz="2800" dirty="0" smtClean="0"/>
            </a:br>
            <a:r>
              <a:rPr lang="en-US" sz="2800" dirty="0" smtClean="0"/>
              <a:t>Configuring Server-Based Authentication with CLI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8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4898"/>
            <a:ext cx="8588861" cy="927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Steps for Configuring Server-Based AAA Authentication with CLI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Enable AAA.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Specify the IP address of the ACS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the secret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authentication to use either the RADIUS or TACACS+ </a:t>
            </a:r>
            <a:r>
              <a:rPr lang="en-US" sz="2400" dirty="0" smtClean="0"/>
              <a:t>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Configuring the CLI with TACACS+ Servers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2447544"/>
            <a:ext cx="2576554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Server-Based</a:t>
            </a:r>
            <a:r>
              <a:rPr lang="en-US" sz="2000" dirty="0" smtClean="0"/>
              <a:t> AAA Reference Topology</a:t>
            </a:r>
            <a:endParaRPr lang="en-US" sz="1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1409700"/>
            <a:ext cx="5576846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4533900"/>
            <a:ext cx="487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40080" y="4992624"/>
            <a:ext cx="2171700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Configure</a:t>
            </a:r>
            <a:r>
              <a:rPr lang="en-US" sz="2000" dirty="0" smtClean="0"/>
              <a:t> a AAA TACACS+ Server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7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Configuring the CLI for RADIUS Servers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4400" y="1795653"/>
            <a:ext cx="423672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Configure</a:t>
            </a:r>
            <a:r>
              <a:rPr lang="en-US" sz="2000" dirty="0" smtClean="0"/>
              <a:t> a AAA RADIUS Server</a:t>
            </a:r>
            <a:endParaRPr lang="en-US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8845"/>
            <a:ext cx="7315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Authentication to Use the AAA Server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33202" y="4794075"/>
            <a:ext cx="2819400" cy="737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Configure</a:t>
            </a:r>
            <a:r>
              <a:rPr lang="en-US" sz="2000" dirty="0" smtClean="0"/>
              <a:t> Server-Based AAA Authentication</a:t>
            </a:r>
            <a:endParaRPr 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1209276"/>
            <a:ext cx="5528310" cy="27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4061460"/>
            <a:ext cx="5744688" cy="2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33202" y="2375644"/>
            <a:ext cx="2118360" cy="368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Command</a:t>
            </a:r>
            <a:r>
              <a:rPr lang="en-US" sz="2000" dirty="0" smtClean="0"/>
              <a:t>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6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3.4.2:</a:t>
            </a:r>
            <a:br>
              <a:rPr lang="en-US" sz="2800" dirty="0" smtClean="0"/>
            </a:br>
            <a:r>
              <a:rPr lang="en-US" sz="2800" dirty="0" smtClean="0"/>
              <a:t>Troubleshooting Server-Based AAA Authentication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3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Monitoring Authentication Traffic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14488" y="1772793"/>
            <a:ext cx="601218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Troubleshooting</a:t>
            </a:r>
            <a:r>
              <a:rPr lang="en-US" sz="2000" dirty="0" smtClean="0"/>
              <a:t> Server-Based AAA Authentication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165985"/>
            <a:ext cx="5915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Debugging TACACS+ and RADIUS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21168"/>
            <a:ext cx="4819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647248"/>
            <a:ext cx="4400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40142" y="2479167"/>
            <a:ext cx="280516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Troubleshooting RADIUS</a:t>
            </a:r>
            <a:endParaRPr lang="en-US" sz="18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40142" y="5138547"/>
            <a:ext cx="326988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Troubleshooting TACACS+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4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3.1.1:</a:t>
            </a:r>
            <a:br>
              <a:rPr lang="en-US" sz="2800" dirty="0" smtClean="0"/>
            </a:br>
            <a:r>
              <a:rPr lang="en-US" sz="2800" dirty="0" smtClean="0"/>
              <a:t>AAA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Debugging TACACS+ and </a:t>
            </a:r>
            <a:r>
              <a:rPr lang="en-US" sz="3200" dirty="0" smtClean="0"/>
              <a:t>RADIUS (Cont.)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0020" y="4701215"/>
            <a:ext cx="2446020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AAA Server-Based Authentication Failure</a:t>
            </a:r>
            <a:endParaRPr lang="en-US" sz="1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39" y="1153477"/>
            <a:ext cx="6140281" cy="25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05350"/>
            <a:ext cx="6156960" cy="25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0020" y="2049017"/>
            <a:ext cx="2614379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AAA Server-Based Authentication Success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6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 smtClean="0"/>
              <a:t>Section 3.5:</a:t>
            </a:r>
            <a:br>
              <a:rPr lang="en-US" sz="4000" dirty="0" smtClean="0"/>
            </a:br>
            <a:r>
              <a:rPr lang="en-US" sz="4000" dirty="0" smtClean="0"/>
              <a:t>Server-Based AAA Authorization and Accounting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server-based AAA authorization.</a:t>
            </a:r>
          </a:p>
          <a:p>
            <a:r>
              <a:rPr lang="en-US" sz="1800" dirty="0"/>
              <a:t>Configure server-based AAA accounting.</a:t>
            </a:r>
          </a:p>
          <a:p>
            <a:r>
              <a:rPr lang="en-US" sz="1800" dirty="0"/>
              <a:t>Explain the functions of 802.1x </a:t>
            </a:r>
            <a:r>
              <a:rPr lang="en-US" sz="1800" dirty="0" smtClean="0"/>
              <a:t>components.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35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3.5.1:</a:t>
            </a:r>
            <a:br>
              <a:rPr lang="en-US" sz="2800" dirty="0" smtClean="0"/>
            </a:br>
            <a:r>
              <a:rPr lang="en-US" sz="2800" dirty="0" smtClean="0"/>
              <a:t>Configuring Server-Based AAA Authorization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7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8818563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Server-Based AAA Authorization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Authentication vs. Authorization</a:t>
            </a:r>
          </a:p>
          <a:p>
            <a:pPr marL="514350" indent="-285750"/>
            <a:r>
              <a:rPr lang="en-US" sz="1800" b="1" dirty="0"/>
              <a:t>Authentication</a:t>
            </a:r>
            <a:r>
              <a:rPr lang="en-US" sz="1800" dirty="0"/>
              <a:t> ensures a device or end-user is legitimate</a:t>
            </a:r>
          </a:p>
          <a:p>
            <a:pPr marL="514350" indent="-285750"/>
            <a:r>
              <a:rPr lang="en-US" sz="1800" b="1" dirty="0"/>
              <a:t>Authorization</a:t>
            </a:r>
            <a:r>
              <a:rPr lang="en-US" sz="1800" dirty="0"/>
              <a:t> allows or disallows authenticated users access to certain areas and programs on the network.</a:t>
            </a:r>
          </a:p>
          <a:p>
            <a:pPr marL="0" indent="0">
              <a:buNone/>
            </a:pPr>
            <a:r>
              <a:rPr lang="en-US" sz="2000" dirty="0"/>
              <a:t>TACACS+ vs. RADIUS</a:t>
            </a:r>
          </a:p>
          <a:p>
            <a:pPr marL="514350" indent="-285750"/>
            <a:r>
              <a:rPr lang="en-US" sz="1800" b="1" dirty="0"/>
              <a:t>TACACS+ </a:t>
            </a:r>
            <a:r>
              <a:rPr lang="en-US" sz="1800" dirty="0"/>
              <a:t>separates authentication from authorization</a:t>
            </a:r>
          </a:p>
          <a:p>
            <a:pPr marL="514350" indent="-285750"/>
            <a:r>
              <a:rPr lang="en-US" sz="1800" b="1" dirty="0"/>
              <a:t>RADIUS</a:t>
            </a:r>
            <a:r>
              <a:rPr lang="en-US" sz="1800" dirty="0"/>
              <a:t> does </a:t>
            </a:r>
            <a:r>
              <a:rPr lang="en-US" sz="1800" b="1" dirty="0"/>
              <a:t>not</a:t>
            </a:r>
            <a:r>
              <a:rPr lang="en-US" sz="1800" dirty="0"/>
              <a:t> separate authentication from authorization</a:t>
            </a:r>
          </a:p>
        </p:txBody>
      </p:sp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AAA Authorization Configuration with CLI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85750" y="5678235"/>
            <a:ext cx="305180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AAA Authorization</a:t>
            </a:r>
            <a:endParaRPr lang="en-US" sz="1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1261096"/>
            <a:ext cx="5209223" cy="12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2737584"/>
            <a:ext cx="5209223" cy="24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5484941"/>
            <a:ext cx="5209224" cy="7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285750" y="3805088"/>
            <a:ext cx="2899410" cy="355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Authorization Method Lists</a:t>
            </a:r>
            <a:endParaRPr lang="en-US" sz="1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85750" y="1671267"/>
            <a:ext cx="2030730" cy="392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Command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28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3.5.2:</a:t>
            </a:r>
            <a:br>
              <a:rPr lang="en-US" sz="2800" dirty="0" smtClean="0"/>
            </a:br>
            <a:r>
              <a:rPr lang="en-US" sz="2800" dirty="0" smtClean="0"/>
              <a:t>Configuring Server-Based AAA Accounting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2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Server-Based AAA Accounting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9" y="1102765"/>
            <a:ext cx="6664643" cy="50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AAA Accounting Configuration with CLI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1123262"/>
            <a:ext cx="4572000" cy="15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2901625"/>
            <a:ext cx="4572000" cy="2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5184422"/>
            <a:ext cx="4572000" cy="110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00049" y="5540314"/>
            <a:ext cx="2823211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Example AAA Accounting</a:t>
            </a:r>
            <a:endParaRPr lang="en-US" sz="1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0049" y="3726892"/>
            <a:ext cx="2716531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Accounting Method Lists</a:t>
            </a:r>
            <a:endParaRPr lang="en-US" sz="1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00049" y="1706301"/>
            <a:ext cx="2015491" cy="405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Command Syntax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3.5.3:</a:t>
            </a:r>
            <a:br>
              <a:rPr lang="en-US" sz="2800" dirty="0" smtClean="0"/>
            </a:br>
            <a:r>
              <a:rPr lang="en-US" sz="2800" dirty="0" smtClean="0"/>
              <a:t>802.1X Authentication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7279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Security Using 802.1X Port-Based </a:t>
            </a:r>
            <a:r>
              <a:rPr lang="en-US" sz="3200" dirty="0" smtClean="0"/>
              <a:t>Authentication</a:t>
            </a:r>
            <a:endParaRPr lang="en-US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1136196"/>
            <a:ext cx="4959668" cy="24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40" y="2939839"/>
            <a:ext cx="4587240" cy="338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567689" y="4437592"/>
            <a:ext cx="329183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802.1X Message Exchange</a:t>
            </a:r>
            <a:endParaRPr lang="en-US" sz="18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562600" y="1751837"/>
            <a:ext cx="3177540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802.1X Roles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5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Authentication without AAA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48898" y="1222789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Telnet is Vulnerable to Brute-Force Attacks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8" y="1637368"/>
            <a:ext cx="7246204" cy="4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802.1X Port Authorization State</a:t>
            </a:r>
            <a:endParaRPr lang="en-US" sz="32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75185" y="1534459"/>
            <a:ext cx="476788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Command Syntax for dot1x port-control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5" y="1923713"/>
            <a:ext cx="7193631" cy="43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Configuring 802.1X</a:t>
            </a:r>
            <a:endParaRPr lang="en-US" sz="32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39253"/>
            <a:ext cx="7448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r>
              <a:rPr lang="en-US" sz="4000" dirty="0" smtClean="0"/>
              <a:t>Section 3.6: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Explain how AAA is used to secure a network.</a:t>
            </a:r>
          </a:p>
          <a:p>
            <a:r>
              <a:rPr lang="en-US" sz="1800" dirty="0"/>
              <a:t>Implement AAA authentication that validates users against a local database.</a:t>
            </a:r>
          </a:p>
          <a:p>
            <a:r>
              <a:rPr lang="en-US" sz="1800" dirty="0"/>
              <a:t>Implement server-based AAA authentication using TACACS+ and RADIUS protocols.</a:t>
            </a:r>
          </a:p>
          <a:p>
            <a:r>
              <a:rPr lang="en-US" sz="1800" dirty="0"/>
              <a:t>Configure server-based AAA authorization and accounting.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Instructor Resources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18260"/>
            <a:ext cx="3314701" cy="4991099"/>
          </a:xfrm>
        </p:spPr>
        <p:txBody>
          <a:bodyPr/>
          <a:lstStyle/>
          <a:p>
            <a:r>
              <a:rPr lang="en-US" sz="1800" b="1" dirty="0" smtClean="0"/>
              <a:t>Remember</a:t>
            </a:r>
            <a:r>
              <a:rPr lang="en-US" sz="1800" dirty="0" smtClean="0"/>
              <a:t>, there are helpful tutorials and user guides available via your </a:t>
            </a:r>
            <a:r>
              <a:rPr lang="en-US" sz="1800" dirty="0" err="1" smtClean="0"/>
              <a:t>NetSpace</a:t>
            </a:r>
            <a:r>
              <a:rPr lang="en-US" sz="1800" dirty="0" smtClean="0"/>
              <a:t> </a:t>
            </a:r>
            <a:r>
              <a:rPr lang="en-US" sz="1800" dirty="0"/>
              <a:t>home </a:t>
            </a:r>
            <a:r>
              <a:rPr lang="en-US" sz="1800" dirty="0" smtClean="0"/>
              <a:t>page. (</a:t>
            </a:r>
            <a:r>
              <a:rPr lang="en-US" sz="1800" dirty="0"/>
              <a:t>https://</a:t>
            </a:r>
            <a:r>
              <a:rPr lang="en-US" sz="1800" dirty="0" smtClean="0"/>
              <a:t>www.netacad.com)</a:t>
            </a:r>
          </a:p>
          <a:p>
            <a:r>
              <a:rPr lang="en-US" sz="1800" dirty="0" smtClean="0"/>
              <a:t>These resources cover a variety of topics including navigation, assessments, and assignments.</a:t>
            </a:r>
          </a:p>
          <a:p>
            <a:r>
              <a:rPr lang="en-US" sz="1800" dirty="0" smtClean="0"/>
              <a:t>A screenshot has been provided here highlighting the tutorials related to activating exams, managing assessments, and creating quizzes.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1531620"/>
            <a:ext cx="4997317" cy="238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3" y="4336386"/>
            <a:ext cx="34194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648897" y="5370353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8684" y="4692242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3304" y="5146646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867" y="2033142"/>
            <a:ext cx="276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9062" y="2354091"/>
            <a:ext cx="2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Authentication without AAA (Cont.)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115786" y="1222788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SSH and Local Database Method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609170"/>
            <a:ext cx="6912429" cy="46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AAA Components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63" y="1242583"/>
            <a:ext cx="6771475" cy="50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3.1.2:</a:t>
            </a:r>
            <a:br>
              <a:rPr lang="en-US" sz="2800" dirty="0" smtClean="0"/>
            </a:br>
            <a:r>
              <a:rPr lang="en-US" sz="2800" dirty="0" smtClean="0"/>
              <a:t>AAA 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Authentication Modes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53034" y="1977858"/>
            <a:ext cx="1941756" cy="65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Local </a:t>
            </a:r>
            <a:r>
              <a:rPr lang="en-US" sz="1800" dirty="0" smtClean="0"/>
              <a:t>AAA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Authentication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52" y="1175658"/>
            <a:ext cx="4842142" cy="22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56" y="4038784"/>
            <a:ext cx="4798934" cy="22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53034" y="4858488"/>
            <a:ext cx="2389735" cy="651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Server-Based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AAA Authentication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2968</TotalTime>
  <Words>1112</Words>
  <Application>Microsoft Office PowerPoint</Application>
  <PresentationFormat>On-screen Show (4:3)</PresentationFormat>
  <Paragraphs>231</Paragraphs>
  <Slides>54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NetAcad_White_PPT_Template 05Oct12</vt:lpstr>
      <vt:lpstr>Chapter 3: Authentication, Authorization, and Accounting</vt:lpstr>
      <vt:lpstr>Chapter Outline</vt:lpstr>
      <vt:lpstr>Section 3.1: Purpose of the AAA</vt:lpstr>
      <vt:lpstr>Topic 3.1.1: AAA Overview</vt:lpstr>
      <vt:lpstr>Authentication without AAA</vt:lpstr>
      <vt:lpstr>Authentication without AAA (Cont.)</vt:lpstr>
      <vt:lpstr>AAA Components</vt:lpstr>
      <vt:lpstr>Topic 3.1.2: AAA Characteristics</vt:lpstr>
      <vt:lpstr>Authentication Modes</vt:lpstr>
      <vt:lpstr>Authorization</vt:lpstr>
      <vt:lpstr>Accounting</vt:lpstr>
      <vt:lpstr>Section 3.2: Local AAA Authentication</vt:lpstr>
      <vt:lpstr>Topic 3.2.1: Configuring Local AAA Authentication with CLI</vt:lpstr>
      <vt:lpstr>Authenticating Administrative Access</vt:lpstr>
      <vt:lpstr>Authentication Methods</vt:lpstr>
      <vt:lpstr>Default and Named Methods</vt:lpstr>
      <vt:lpstr>Fine-Tuning the Authentication Configuration</vt:lpstr>
      <vt:lpstr>Topic 3.2.2: Troubleshooting Local AAA Authentication</vt:lpstr>
      <vt:lpstr>Debug Options</vt:lpstr>
      <vt:lpstr>Debugging AAA Authentication</vt:lpstr>
      <vt:lpstr>Section 3.3: Server-Based AAA</vt:lpstr>
      <vt:lpstr>Topic 3.3.1: Server-Based AAA Characteristics</vt:lpstr>
      <vt:lpstr>Comparing Local AAA and Server-Based AAA Implementations</vt:lpstr>
      <vt:lpstr>Introducing Cisco Secure Access Control System</vt:lpstr>
      <vt:lpstr>Topic 3.3.2: Server-Based AAA Communication Protocols</vt:lpstr>
      <vt:lpstr>Introducing TACACS+ and RADIUS</vt:lpstr>
      <vt:lpstr>TACACS+ Authentication</vt:lpstr>
      <vt:lpstr>RADIUS Authentication</vt:lpstr>
      <vt:lpstr>Integration of TACACS+ and ACS</vt:lpstr>
      <vt:lpstr>Integration of AAA with Active Directory</vt:lpstr>
      <vt:lpstr>Section 3.4: Server-Based AAA Authentication</vt:lpstr>
      <vt:lpstr>Topic 3.4.1: Configuring Server-Based Authentication with CLI</vt:lpstr>
      <vt:lpstr>Steps for Configuring Server-Based AAA Authentication with CLI</vt:lpstr>
      <vt:lpstr>Configuring the CLI with TACACS+ Servers</vt:lpstr>
      <vt:lpstr>Configuring the CLI for RADIUS Servers</vt:lpstr>
      <vt:lpstr>Configure Authentication to Use the AAA Server</vt:lpstr>
      <vt:lpstr>Topic 3.4.2: Troubleshooting Server-Based AAA Authentication</vt:lpstr>
      <vt:lpstr>Monitoring Authentication Traffic</vt:lpstr>
      <vt:lpstr>Debugging TACACS+ and RADIUS</vt:lpstr>
      <vt:lpstr>Debugging TACACS+ and RADIUS (Cont.)</vt:lpstr>
      <vt:lpstr>Section 3.5: Server-Based AAA Authorization and Accounting</vt:lpstr>
      <vt:lpstr>Topic 3.5.1: Configuring Server-Based AAA Authorization</vt:lpstr>
      <vt:lpstr>Introduction to Server-Based AAA Authorization</vt:lpstr>
      <vt:lpstr>AAA Authorization Configuration with CLI</vt:lpstr>
      <vt:lpstr>Topic 3.5.2: Configuring Server-Based AAA Accounting</vt:lpstr>
      <vt:lpstr>Introduction to Server-Based AAA Accounting</vt:lpstr>
      <vt:lpstr>AAA Accounting Configuration with CLI</vt:lpstr>
      <vt:lpstr>Topic 3.5.3: 802.1X Authentication</vt:lpstr>
      <vt:lpstr>Security Using 802.1X Port-Based Authentication</vt:lpstr>
      <vt:lpstr>802.1X Port Authorization State</vt:lpstr>
      <vt:lpstr>Configuring 802.1X</vt:lpstr>
      <vt:lpstr>Section 3.6: Summary</vt:lpstr>
      <vt:lpstr>PowerPoint Presentation</vt:lpstr>
      <vt:lpstr>Instructor Resources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hiiu</cp:lastModifiedBy>
  <cp:revision>106</cp:revision>
  <dcterms:created xsi:type="dcterms:W3CDTF">2012-10-09T16:58:47Z</dcterms:created>
  <dcterms:modified xsi:type="dcterms:W3CDTF">2017-09-21T06:15:14Z</dcterms:modified>
</cp:coreProperties>
</file>