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9"/>
  </p:notesMasterIdLst>
  <p:sldIdLst>
    <p:sldId id="306" r:id="rId2"/>
    <p:sldId id="316" r:id="rId3"/>
    <p:sldId id="312" r:id="rId4"/>
    <p:sldId id="384" r:id="rId5"/>
    <p:sldId id="430" r:id="rId6"/>
    <p:sldId id="444" r:id="rId7"/>
    <p:sldId id="446" r:id="rId8"/>
    <p:sldId id="445" r:id="rId9"/>
    <p:sldId id="447" r:id="rId10"/>
    <p:sldId id="448" r:id="rId11"/>
    <p:sldId id="449" r:id="rId12"/>
    <p:sldId id="389" r:id="rId13"/>
    <p:sldId id="438" r:id="rId14"/>
    <p:sldId id="450" r:id="rId15"/>
    <p:sldId id="451" r:id="rId16"/>
    <p:sldId id="452" r:id="rId17"/>
    <p:sldId id="431" r:id="rId18"/>
    <p:sldId id="439" r:id="rId19"/>
    <p:sldId id="453" r:id="rId20"/>
    <p:sldId id="454" r:id="rId21"/>
    <p:sldId id="385" r:id="rId22"/>
    <p:sldId id="390" r:id="rId23"/>
    <p:sldId id="440" r:id="rId24"/>
    <p:sldId id="455" r:id="rId25"/>
    <p:sldId id="391" r:id="rId26"/>
    <p:sldId id="441" r:id="rId27"/>
    <p:sldId id="456" r:id="rId28"/>
    <p:sldId id="457" r:id="rId29"/>
    <p:sldId id="458" r:id="rId30"/>
    <p:sldId id="432" r:id="rId31"/>
    <p:sldId id="459" r:id="rId32"/>
    <p:sldId id="442" r:id="rId33"/>
    <p:sldId id="460" r:id="rId34"/>
    <p:sldId id="433" r:id="rId35"/>
    <p:sldId id="443" r:id="rId36"/>
    <p:sldId id="461" r:id="rId37"/>
    <p:sldId id="462" r:id="rId38"/>
    <p:sldId id="463" r:id="rId39"/>
    <p:sldId id="386" r:id="rId40"/>
    <p:sldId id="392" r:id="rId41"/>
    <p:sldId id="435" r:id="rId42"/>
    <p:sldId id="464" r:id="rId43"/>
    <p:sldId id="393" r:id="rId44"/>
    <p:sldId id="465" r:id="rId45"/>
    <p:sldId id="436" r:id="rId46"/>
    <p:sldId id="434" r:id="rId47"/>
    <p:sldId id="437" r:id="rId48"/>
    <p:sldId id="466" r:id="rId49"/>
    <p:sldId id="467" r:id="rId50"/>
    <p:sldId id="468" r:id="rId51"/>
    <p:sldId id="469" r:id="rId52"/>
    <p:sldId id="470" r:id="rId53"/>
    <p:sldId id="471" r:id="rId54"/>
    <p:sldId id="472" r:id="rId55"/>
    <p:sldId id="383" r:id="rId56"/>
    <p:sldId id="303" r:id="rId57"/>
    <p:sldId id="473" r:id="rId5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89" autoAdjust="0"/>
  </p:normalViewPr>
  <p:slideViewPr>
    <p:cSldViewPr snapToGrid="0">
      <p:cViewPr>
        <p:scale>
          <a:sx n="100" d="100"/>
          <a:sy n="100" d="100"/>
        </p:scale>
        <p:origin x="-80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4.1.1.1 Introduction to Access Control</a:t>
            </a:r>
            <a:r>
              <a:rPr lang="en-US" baseline="0" dirty="0" smtClean="0"/>
              <a:t>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4.1.2.3 Mitigating ICMP Abuse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4.1.2.4 Mitigating SNMP Exploits</a:t>
            </a:r>
          </a:p>
          <a:p>
            <a:r>
              <a:rPr lang="en-US" dirty="0" smtClean="0"/>
              <a:t>4.1.2.5 Packet Tracer - Configure IP ACLs to Mitigate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4.1.3.1 Introducing</a:t>
            </a:r>
            <a:r>
              <a:rPr lang="en-US" baseline="0" dirty="0" smtClean="0"/>
              <a:t> IPv6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4.1.3.2 IPv6 ACL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4.1.3.3 Configure IPv6 ACLs</a:t>
            </a:r>
          </a:p>
          <a:p>
            <a:r>
              <a:rPr lang="en-US" dirty="0" smtClean="0"/>
              <a:t>4.1.3.4 Packet Tracer - Configure IPv6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4.2.1.1 Defining 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4.2.1.2</a:t>
            </a:r>
            <a:r>
              <a:rPr lang="en-US" baseline="0" dirty="0" smtClean="0"/>
              <a:t> Benefits and Limitations of </a:t>
            </a:r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4.2.2.1 Firewall Type Descriptions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4.2.2.2 Packet Filtering Firewall Benefits and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4.2.2.3 </a:t>
            </a:r>
            <a:r>
              <a:rPr lang="en-US" dirty="0" err="1" smtClean="0"/>
              <a:t>Stateful</a:t>
            </a:r>
            <a:r>
              <a:rPr lang="en-US" baseline="0" dirty="0" smtClean="0"/>
              <a:t> 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4.1.1.2 Configuring Numbered and Named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4.2.2.4 </a:t>
            </a:r>
            <a:r>
              <a:rPr lang="en-US" dirty="0" err="1" smtClean="0"/>
              <a:t>Stateful</a:t>
            </a:r>
            <a:r>
              <a:rPr lang="en-US" baseline="0" dirty="0" smtClean="0"/>
              <a:t> Firewall Benefits and Limitations</a:t>
            </a:r>
          </a:p>
          <a:p>
            <a:r>
              <a:rPr lang="en-US" baseline="0" dirty="0" smtClean="0"/>
              <a:t>4.2.2.5 Next Generation Firewalls</a:t>
            </a:r>
          </a:p>
          <a:p>
            <a:r>
              <a:rPr lang="en-US" baseline="0" dirty="0" smtClean="0"/>
              <a:t>4.2.2.6 Video Tutorial - Cisco ASA with </a:t>
            </a:r>
            <a:r>
              <a:rPr lang="en-US" baseline="0" dirty="0" err="1" smtClean="0"/>
              <a:t>FirePOWER</a:t>
            </a:r>
            <a:r>
              <a:rPr lang="en-US" baseline="0" dirty="0" smtClean="0"/>
              <a:t> Services</a:t>
            </a:r>
          </a:p>
          <a:p>
            <a:r>
              <a:rPr lang="en-US" baseline="0" dirty="0" smtClean="0"/>
              <a:t>4.2.2.7 Activity - Identify the Type of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4.2.3.1 Introducing Classic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4.2.3.2 Classic Firewall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4.2.3.3 Classic Firewall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4.2.4.1 Inside and Outside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4.2.4.2 Demilitarized Zones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4.2.4.3 Zone-Based Policy 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4.2.4.4 Layered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4.3.1.1 Benefits of ZPF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4.3.1.2 ZPF Design</a:t>
            </a:r>
          </a:p>
          <a:p>
            <a:r>
              <a:rPr lang="en-US" dirty="0" smtClean="0"/>
              <a:t>4.3.1.3 Activity - Compare Classic Firewall and ZPF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4.1.1.3 Applying an ACL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4.3.2.1 ZPF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4.3.2.2 Rules for Transit Traffic</a:t>
            </a:r>
          </a:p>
          <a:p>
            <a:r>
              <a:rPr lang="en-US" dirty="0" smtClean="0"/>
              <a:t>4.3.2.3 Rules for Traffic to the Self Zone</a:t>
            </a:r>
          </a:p>
          <a:p>
            <a:r>
              <a:rPr lang="en-US" dirty="0" smtClean="0"/>
              <a:t>4.3.2.4 Activity - Rules for Transit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4.3.3.1 Configure ZPF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4.3.3.2 Create Zones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4.3.3.3 Identify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4.3.3.3 </a:t>
            </a:r>
            <a:r>
              <a:rPr lang="en-US" smtClean="0"/>
              <a:t>Identify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4.3.3.4 Define an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4.3.3.5 Identify a Zone-Pair and Match to a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4.3.3.6 Assign Zones to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4.3.3.7 Verify a ZPF Configuration</a:t>
            </a:r>
          </a:p>
          <a:p>
            <a:r>
              <a:rPr lang="en-US" dirty="0" smtClean="0"/>
              <a:t>Syntax Checker - Configure</a:t>
            </a:r>
            <a:r>
              <a:rPr lang="en-US" baseline="0" dirty="0" smtClean="0"/>
              <a:t> Zone-Based Policy Firewall with CLI</a:t>
            </a:r>
          </a:p>
          <a:p>
            <a:r>
              <a:rPr lang="en-US" baseline="0" dirty="0" smtClean="0"/>
              <a:t>4.3.3.8 ZPF Configuration Considerations</a:t>
            </a:r>
          </a:p>
          <a:p>
            <a:r>
              <a:rPr lang="en-US" baseline="0" dirty="0" smtClean="0"/>
              <a:t>4.3.3.9 Video Demonstration - ZPFs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4.1.1.3 Applying an ACL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4.4.1.1 Packet Tracer - Configuring</a:t>
            </a:r>
            <a:r>
              <a:rPr lang="en-US" baseline="0" dirty="0" smtClean="0"/>
              <a:t> a ZPF</a:t>
            </a:r>
            <a:endParaRPr lang="en-US" dirty="0" smtClean="0"/>
          </a:p>
          <a:p>
            <a:r>
              <a:rPr lang="en-US" dirty="0" smtClean="0"/>
              <a:t>4.4.1.2 Lab - Configuring ZPFs</a:t>
            </a:r>
            <a:endParaRPr lang="en-US" baseline="0" dirty="0" smtClean="0"/>
          </a:p>
          <a:p>
            <a:r>
              <a:rPr lang="en-US" baseline="0" dirty="0" smtClean="0"/>
              <a:t>4.4.1.3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https://www.netacad.com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4.1.1.4 ACL Configuration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4.1.1.5 Editing Existing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4.1.1.6 Sequence Numbers and Standard ACLs</a:t>
            </a:r>
          </a:p>
          <a:p>
            <a:r>
              <a:rPr lang="en-US" dirty="0" smtClean="0"/>
              <a:t>4.1.1.7 Activity - Configure Standard</a:t>
            </a:r>
            <a:r>
              <a:rPr lang="en-US" baseline="0" dirty="0" smtClean="0"/>
              <a:t> ACLs</a:t>
            </a:r>
          </a:p>
          <a:p>
            <a:r>
              <a:rPr lang="en-US" baseline="0" dirty="0" smtClean="0"/>
              <a:t>4.1.1.8 Activity - Create an Extended ACL Statement</a:t>
            </a:r>
          </a:p>
          <a:p>
            <a:r>
              <a:rPr lang="en-US" baseline="0" dirty="0" smtClean="0"/>
              <a:t>4.1.1.9 Activity - Evaluate Extended ACL Statements</a:t>
            </a:r>
          </a:p>
          <a:p>
            <a:r>
              <a:rPr lang="en-US" baseline="0" dirty="0" smtClean="0"/>
              <a:t>4.1.1.10 Packet Tracer - Configure Extended ACLs Scenario 1</a:t>
            </a:r>
          </a:p>
          <a:p>
            <a:r>
              <a:rPr lang="en-US" baseline="0" dirty="0" smtClean="0"/>
              <a:t>4.1.1.11 Packet Tracer - Configure Extended ACLs Scenario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4.1.2.1 </a:t>
            </a:r>
            <a:r>
              <a:rPr lang="en-US" dirty="0" err="1" smtClean="0"/>
              <a:t>Antispoofing</a:t>
            </a:r>
            <a:r>
              <a:rPr lang="en-US" dirty="0" smtClean="0"/>
              <a:t> with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4.1.2.2 Permitting Necessary Traffic through a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9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CCNA Security v2.0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4" y="722449"/>
            <a:ext cx="7681636" cy="2907239"/>
          </a:xfrm>
        </p:spPr>
        <p:txBody>
          <a:bodyPr/>
          <a:lstStyle/>
          <a:p>
            <a:r>
              <a:rPr lang="en-US" sz="4000" dirty="0" smtClean="0"/>
              <a:t>Chapter 4:</a:t>
            </a:r>
            <a:br>
              <a:rPr lang="en-US" sz="4000" dirty="0" smtClean="0"/>
            </a:br>
            <a:r>
              <a:rPr lang="en-US" sz="4000" dirty="0" smtClean="0"/>
              <a:t>Implementing Firewall Technologies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Editing Existing ACLs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62013" y="1233677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Existing access list has three entries</a:t>
            </a:r>
            <a:endParaRPr lang="en-US" sz="18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862013" y="2740531"/>
            <a:ext cx="7810499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Access list has been edited, which adds a new ACE and replaces ACE line 20.</a:t>
            </a:r>
            <a:endParaRPr lang="en-US" sz="18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42963" y="4712208"/>
            <a:ext cx="3905248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Updated access list has four entries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37334"/>
            <a:ext cx="7439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347846"/>
            <a:ext cx="7419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015865"/>
            <a:ext cx="7458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Sequence Numbers and Standard ACLs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62013" y="1233677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Existing access list has four entries</a:t>
            </a:r>
            <a:endParaRPr lang="en-US" sz="18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842960" y="3158489"/>
            <a:ext cx="8186739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Access list has been edited, which adds a new ACE that permits a specific IP address.</a:t>
            </a:r>
            <a:endParaRPr lang="en-US" sz="18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42961" y="4455604"/>
            <a:ext cx="5877877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Updated access list places the new ACE before line 20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495423"/>
            <a:ext cx="7439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462146"/>
            <a:ext cx="7439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757356"/>
            <a:ext cx="74295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5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4.1.2:</a:t>
            </a:r>
            <a:br>
              <a:rPr lang="en-US" sz="2800" dirty="0" smtClean="0"/>
            </a:br>
            <a:r>
              <a:rPr lang="en-US" sz="2800" dirty="0" smtClean="0"/>
              <a:t>Mitigating Attacks with ACLs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5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Antispoofing</a:t>
            </a:r>
            <a:r>
              <a:rPr lang="en-US" sz="3200" dirty="0"/>
              <a:t> with ACLs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40143"/>
            <a:ext cx="7943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0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Permitting Necessary Traffic through a Firewall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06793"/>
            <a:ext cx="78390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3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Mitigating ICMP Abuse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" y="1046307"/>
            <a:ext cx="7185660" cy="524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Mitigating SNMP Exploits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66863"/>
            <a:ext cx="85153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3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4.1.3:</a:t>
            </a:r>
            <a:br>
              <a:rPr lang="en-US" sz="2800" dirty="0" smtClean="0"/>
            </a:br>
            <a:r>
              <a:rPr lang="en-US" sz="2800" dirty="0" smtClean="0"/>
              <a:t>IPv6 ACLs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6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Introducing IPv6 ACLs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38263"/>
            <a:ext cx="7372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6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IPv6 ACL Syntax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" y="1107878"/>
            <a:ext cx="7688580" cy="510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7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Chapter Outline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99991" y="777667"/>
            <a:ext cx="4467809" cy="528767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4.0 Introduction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4.1 Access Control Lists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4.2 Firewall Technologies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4.3 Zone-Based Policy Firewalls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4.4 Summary</a:t>
            </a:r>
            <a:endParaRPr lang="en-US" sz="18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Configure IPv6 ACLs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52513"/>
            <a:ext cx="76009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84020"/>
            <a:ext cx="8112125" cy="1186296"/>
          </a:xfrm>
        </p:spPr>
        <p:txBody>
          <a:bodyPr/>
          <a:lstStyle/>
          <a:p>
            <a:r>
              <a:rPr lang="en-US" sz="4000" dirty="0" smtClean="0"/>
              <a:t>Section 4.2:</a:t>
            </a:r>
            <a:br>
              <a:rPr lang="en-US" sz="4000" dirty="0" smtClean="0"/>
            </a:br>
            <a:r>
              <a:rPr lang="en-US" sz="4000" dirty="0" smtClean="0"/>
              <a:t>Firewall Technologies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7"/>
            <a:ext cx="8577072" cy="2247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Explain how firewalls are used to help secure networks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Describe the various types of firewalls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Configure a classic firewall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design considerations for implementing firewall </a:t>
            </a:r>
            <a:r>
              <a:rPr lang="en-US" sz="1800" dirty="0" smtClean="0"/>
              <a:t>technologies.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9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4.2.1:</a:t>
            </a:r>
            <a:br>
              <a:rPr lang="en-US" sz="2800" dirty="0" smtClean="0"/>
            </a:br>
            <a:r>
              <a:rPr lang="en-US" sz="2800" dirty="0" smtClean="0"/>
              <a:t>Securing Networks with Firewalls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Defining Firewalls</a:t>
            </a:r>
            <a:endParaRPr 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1359151"/>
            <a:ext cx="5151120" cy="478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50520" y="2257486"/>
            <a:ext cx="3284220" cy="2983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800" dirty="0" smtClean="0"/>
              <a:t>All firewalls:</a:t>
            </a:r>
          </a:p>
          <a:p>
            <a:pPr marL="514350" indent="-285750"/>
            <a:r>
              <a:rPr lang="en-US" sz="1800" dirty="0" smtClean="0"/>
              <a:t>Are resistant to attack</a:t>
            </a:r>
          </a:p>
          <a:p>
            <a:pPr marL="514350" indent="-285750"/>
            <a:r>
              <a:rPr lang="en-US" sz="1800" dirty="0" smtClean="0"/>
              <a:t>Are the only transit point between networks because all traffic flows through the firewall</a:t>
            </a:r>
          </a:p>
          <a:p>
            <a:pPr marL="514350" indent="-285750"/>
            <a:r>
              <a:rPr lang="en-US" sz="1800" dirty="0" smtClean="0"/>
              <a:t>Enforce the access control policy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7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Benefits and Limitations of Firewalls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61098"/>
            <a:ext cx="80391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4.2.2:</a:t>
            </a:r>
            <a:br>
              <a:rPr lang="en-US" sz="2800" dirty="0" smtClean="0"/>
            </a:br>
            <a:r>
              <a:rPr lang="en-US" sz="2800" dirty="0" smtClean="0"/>
              <a:t>Types of Firewalls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3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Firewall Type Descriptions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0" y="1250633"/>
            <a:ext cx="33150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0" y="4038600"/>
            <a:ext cx="297119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1250633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4038600"/>
            <a:ext cx="2913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2780" y="93964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Packet Filtering Firewall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779" y="372356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Stateful Firewall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910" y="91940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Application Gateway Firewall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4909" y="3722608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NAT Firewall</a:t>
            </a:r>
          </a:p>
        </p:txBody>
      </p:sp>
    </p:spTree>
    <p:extLst>
      <p:ext uri="{BB962C8B-B14F-4D97-AF65-F5344CB8AC3E}">
        <p14:creationId xmlns:p14="http://schemas.microsoft.com/office/powerpoint/2010/main" val="17792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Packet Filtering Firewall Benefits </a:t>
            </a:r>
            <a:r>
              <a:rPr lang="en-US" sz="3200" dirty="0" smtClean="0"/>
              <a:t>&amp; </a:t>
            </a:r>
            <a:r>
              <a:rPr lang="en-US" sz="3200" dirty="0"/>
              <a:t>Limitations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4963"/>
            <a:ext cx="6096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3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Stateful</a:t>
            </a:r>
            <a:r>
              <a:rPr lang="en-US" sz="3200" dirty="0"/>
              <a:t> Firewalls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518914"/>
            <a:ext cx="2876119" cy="242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37" y="1518914"/>
            <a:ext cx="3725194" cy="206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33" y="4366260"/>
            <a:ext cx="5448734" cy="19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864537" y="1241222"/>
            <a:ext cx="1513404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State Tables</a:t>
            </a:r>
            <a:endParaRPr lang="en-US" sz="18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22959" y="1241222"/>
            <a:ext cx="1927862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Stateful</a:t>
            </a:r>
            <a:r>
              <a:rPr lang="en-US" sz="1800" dirty="0" smtClean="0"/>
              <a:t> Firewalls </a:t>
            </a:r>
            <a:endParaRPr lang="en-US" sz="18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847633" y="4101274"/>
            <a:ext cx="2907248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Stateful</a:t>
            </a:r>
            <a:r>
              <a:rPr lang="en-US" sz="1800" dirty="0" smtClean="0"/>
              <a:t> Firewall Operation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5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Stateful</a:t>
            </a:r>
            <a:r>
              <a:rPr lang="en-US" sz="3200" dirty="0"/>
              <a:t> </a:t>
            </a:r>
            <a:r>
              <a:rPr lang="en-US" sz="3200" dirty="0" smtClean="0"/>
              <a:t>Firewall Benefits and Limitations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154430"/>
            <a:ext cx="580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1"/>
          <p:cNvSpPr txBox="1">
            <a:spLocks/>
          </p:cNvSpPr>
          <p:nvPr/>
        </p:nvSpPr>
        <p:spPr>
          <a:xfrm>
            <a:off x="229702" y="3091595"/>
            <a:ext cx="8822858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200" dirty="0" smtClean="0"/>
              <a:t>Next Generation Firewalls</a:t>
            </a:r>
            <a:endParaRPr lang="en-US" sz="32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0040" y="3929794"/>
            <a:ext cx="8054340" cy="2303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/>
            <a:r>
              <a:rPr lang="en-US" sz="1400" dirty="0" smtClean="0"/>
              <a:t>Granular identification, visibility, and control of behaviors within applications</a:t>
            </a:r>
          </a:p>
          <a:p>
            <a:pPr marL="514350" indent="-285750"/>
            <a:r>
              <a:rPr lang="en-US" sz="1400" dirty="0" smtClean="0"/>
              <a:t>Restricting web and web application use based on the reputation of the site</a:t>
            </a:r>
          </a:p>
          <a:p>
            <a:pPr marL="514350" indent="-285750"/>
            <a:r>
              <a:rPr lang="en-US" sz="1400" dirty="0" smtClean="0"/>
              <a:t>Proactive protection against Internet threats</a:t>
            </a:r>
          </a:p>
          <a:p>
            <a:pPr marL="514350" indent="-285750"/>
            <a:r>
              <a:rPr lang="en-US" sz="1400" dirty="0" smtClean="0"/>
              <a:t>Enforcement of policies based on the user, device, role, application type, and threat profile</a:t>
            </a:r>
          </a:p>
          <a:p>
            <a:pPr marL="514350" indent="-285750"/>
            <a:r>
              <a:rPr lang="en-US" sz="1400" dirty="0" smtClean="0"/>
              <a:t>Performance of NAT, VPN, and SPI</a:t>
            </a:r>
          </a:p>
          <a:p>
            <a:pPr marL="514350" indent="-285750"/>
            <a:r>
              <a:rPr lang="en-US" sz="1400" dirty="0" smtClean="0"/>
              <a:t>Use of an IPS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9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84960"/>
            <a:ext cx="8112125" cy="1193916"/>
          </a:xfrm>
        </p:spPr>
        <p:txBody>
          <a:bodyPr/>
          <a:lstStyle/>
          <a:p>
            <a:r>
              <a:rPr lang="en-US" sz="4000" dirty="0" smtClean="0"/>
              <a:t>Section 4.1:</a:t>
            </a:r>
            <a:br>
              <a:rPr lang="en-US" sz="4000" dirty="0" smtClean="0"/>
            </a:br>
            <a:r>
              <a:rPr lang="en-US" sz="4000" dirty="0" smtClean="0"/>
              <a:t>Access Control List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7520"/>
            <a:ext cx="8577072" cy="231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 smtClean="0"/>
              <a:t>Configure standard and extended IPv4 ACLs using CLI.</a:t>
            </a:r>
          </a:p>
          <a:p>
            <a:r>
              <a:rPr lang="en-US" sz="1800" dirty="0" smtClean="0"/>
              <a:t>Use ACLs to mitigate common network attacks.</a:t>
            </a:r>
          </a:p>
          <a:p>
            <a:r>
              <a:rPr lang="en-US" sz="1800" dirty="0" smtClean="0"/>
              <a:t>Configure IPv6 ACLs using CLI.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4.2.3:</a:t>
            </a:r>
            <a:br>
              <a:rPr lang="en-US" sz="2800" dirty="0" smtClean="0"/>
            </a:br>
            <a:r>
              <a:rPr lang="en-US" sz="2800" dirty="0" smtClean="0"/>
              <a:t>Classic Firewall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6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Introducing Classic Firewall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519238"/>
            <a:ext cx="7134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8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Classic Firewall Operation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71600"/>
            <a:ext cx="8401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Classic Firewall Configuration</a:t>
            </a:r>
            <a:endParaRPr lang="en-US" sz="32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3799736" y="2532888"/>
            <a:ext cx="2225040" cy="370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Inspection Rules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36" y="2903220"/>
            <a:ext cx="4945168" cy="34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82880" y="1455422"/>
            <a:ext cx="3246120" cy="2590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buFont typeface="+mj-lt"/>
              <a:buAutoNum type="arabicPeriod"/>
            </a:pPr>
            <a:r>
              <a:rPr lang="en-US" sz="1800" dirty="0" smtClean="0"/>
              <a:t>Choose the internal and external interfaces.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 smtClean="0"/>
              <a:t>Configure ACLs for each interface.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 smtClean="0"/>
              <a:t>Define inspection rules.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 smtClean="0"/>
              <a:t>Apply an inspection rule to an interface.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67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4.2.4:</a:t>
            </a:r>
            <a:br>
              <a:rPr lang="en-US" sz="2800" dirty="0" smtClean="0"/>
            </a:br>
            <a:r>
              <a:rPr lang="en-US" sz="2800" dirty="0" smtClean="0"/>
              <a:t>Firewalls in Network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17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Inside and Outside Networks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66913"/>
            <a:ext cx="87153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8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Demilitarized Zones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9" y="1213373"/>
            <a:ext cx="7685723" cy="504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Zone-Based Policy Firewalls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1194553"/>
            <a:ext cx="7117080" cy="50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Layered Defense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369" y="937260"/>
            <a:ext cx="8577263" cy="54483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Considerations for network defense:</a:t>
            </a:r>
          </a:p>
          <a:p>
            <a:r>
              <a:rPr lang="en-US" sz="1600" dirty="0" smtClean="0"/>
              <a:t>Network core security</a:t>
            </a:r>
          </a:p>
          <a:p>
            <a:r>
              <a:rPr lang="en-US" sz="1600" dirty="0" smtClean="0"/>
              <a:t>Perimeter security</a:t>
            </a:r>
          </a:p>
          <a:p>
            <a:r>
              <a:rPr lang="en-US" sz="1600" dirty="0" smtClean="0"/>
              <a:t>Endpoint security</a:t>
            </a:r>
          </a:p>
          <a:p>
            <a:r>
              <a:rPr lang="en-US" sz="1600" dirty="0" smtClean="0"/>
              <a:t>Communications security</a:t>
            </a:r>
          </a:p>
          <a:p>
            <a:pPr marL="0" indent="0">
              <a:buNone/>
            </a:pPr>
            <a:r>
              <a:rPr lang="en-US" sz="1600" dirty="0" smtClean="0"/>
              <a:t>Firewall best practices include:</a:t>
            </a:r>
          </a:p>
          <a:p>
            <a:r>
              <a:rPr lang="en-US" sz="1600" dirty="0" smtClean="0"/>
              <a:t>Position firewalls at security boundaries.</a:t>
            </a:r>
          </a:p>
          <a:p>
            <a:r>
              <a:rPr lang="en-US" sz="1600" dirty="0" smtClean="0"/>
              <a:t>It is unwise to rely exclusively on a firewall for security.</a:t>
            </a:r>
          </a:p>
          <a:p>
            <a:r>
              <a:rPr lang="en-US" sz="1600" dirty="0" smtClean="0"/>
              <a:t>Deny all traffic by default. Permit only services that are needed.</a:t>
            </a:r>
          </a:p>
          <a:p>
            <a:r>
              <a:rPr lang="en-US" sz="1600" dirty="0" smtClean="0"/>
              <a:t>Ensure that physical access to the firewall is controlled.</a:t>
            </a:r>
          </a:p>
          <a:p>
            <a:r>
              <a:rPr lang="en-US" sz="1600" dirty="0" smtClean="0"/>
              <a:t>Monitor firewall logs.</a:t>
            </a:r>
          </a:p>
          <a:p>
            <a:r>
              <a:rPr lang="en-US" sz="1600" dirty="0" smtClean="0"/>
              <a:t>Practice change management for firewall configuration changes.</a:t>
            </a:r>
          </a:p>
          <a:p>
            <a:r>
              <a:rPr lang="en-US" sz="1600" dirty="0" smtClean="0"/>
              <a:t>Remember that firewalls primarily protect from technical attacks originating from the outside.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0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 smtClean="0"/>
              <a:t>Section 4.3:</a:t>
            </a:r>
            <a:br>
              <a:rPr lang="en-US" sz="4000" dirty="0" smtClean="0"/>
            </a:br>
            <a:r>
              <a:rPr lang="en-US" sz="4000" dirty="0" smtClean="0"/>
              <a:t>Zone-Based Policy Firewalls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Explain how Zone-Based Policy Firewalls are used to help secure a network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Explain the operation of a Zone-Based Policy Firewall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Configure a Zone-Based Policy Firewall with CLI.</a:t>
            </a:r>
          </a:p>
        </p:txBody>
      </p:sp>
    </p:spTree>
    <p:extLst>
      <p:ext uri="{BB962C8B-B14F-4D97-AF65-F5344CB8AC3E}">
        <p14:creationId xmlns:p14="http://schemas.microsoft.com/office/powerpoint/2010/main" val="7903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4.1.1:</a:t>
            </a:r>
            <a:br>
              <a:rPr lang="en-US" sz="2800" dirty="0" smtClean="0"/>
            </a:br>
            <a:r>
              <a:rPr lang="en-US" sz="2800" dirty="0" smtClean="0"/>
              <a:t>Configuring Standard and Extended</a:t>
            </a:r>
            <a:br>
              <a:rPr lang="en-US" sz="2800" dirty="0" smtClean="0"/>
            </a:br>
            <a:r>
              <a:rPr lang="en-US" sz="2800" dirty="0" smtClean="0"/>
              <a:t>IPv4 ACLs with CLI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4.3.1:</a:t>
            </a:r>
            <a:br>
              <a:rPr lang="en-US" sz="2800" dirty="0" smtClean="0"/>
            </a:br>
            <a:r>
              <a:rPr lang="en-US" sz="2800" dirty="0" smtClean="0"/>
              <a:t>Zone-Based Policy Firewall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Benefits of ZPF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6680" y="1725613"/>
            <a:ext cx="2921000" cy="3554412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Not dependent on ACLs</a:t>
            </a:r>
          </a:p>
          <a:p>
            <a:r>
              <a:rPr lang="en-US" sz="1800" dirty="0" smtClean="0"/>
              <a:t>Router security posture is to block unless explicitly allowed</a:t>
            </a:r>
          </a:p>
          <a:p>
            <a:r>
              <a:rPr lang="en-US" sz="1800" dirty="0" smtClean="0"/>
              <a:t>Policies are easy to read and troubleshoot with C3PL</a:t>
            </a:r>
          </a:p>
          <a:p>
            <a:r>
              <a:rPr lang="en-US" sz="1800" dirty="0" smtClean="0"/>
              <a:t>One policy affects any given traffic, instead of needing multiple ACLs and inspection actions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57" y="1882140"/>
            <a:ext cx="5842241" cy="31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1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ZPF Design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3464" y="1115568"/>
            <a:ext cx="8577072" cy="496519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Common designs include:</a:t>
            </a:r>
          </a:p>
          <a:p>
            <a:r>
              <a:rPr lang="en-US" sz="1800" dirty="0" smtClean="0"/>
              <a:t>LAN-to-Internet</a:t>
            </a:r>
          </a:p>
          <a:p>
            <a:r>
              <a:rPr lang="en-US" sz="1800" dirty="0" smtClean="0"/>
              <a:t>Firewalls between public servers</a:t>
            </a:r>
          </a:p>
          <a:p>
            <a:r>
              <a:rPr lang="en-US" sz="1800" dirty="0" smtClean="0"/>
              <a:t>Redundant firewalls</a:t>
            </a:r>
          </a:p>
          <a:p>
            <a:r>
              <a:rPr lang="en-US" sz="1800" dirty="0" smtClean="0"/>
              <a:t>Complex firewalls</a:t>
            </a:r>
          </a:p>
          <a:p>
            <a:pPr marL="0" indent="0">
              <a:buNone/>
            </a:pPr>
            <a:r>
              <a:rPr lang="en-US" sz="1800" dirty="0" smtClean="0"/>
              <a:t>Design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Determine the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Establish policies between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Design the physical infrastructure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Identify subsets within zones and merge traffic requirements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8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4.3.2:</a:t>
            </a:r>
            <a:br>
              <a:rPr lang="en-US" sz="2800" dirty="0" smtClean="0"/>
            </a:br>
            <a:r>
              <a:rPr lang="en-US" sz="2800" dirty="0" smtClean="0"/>
              <a:t>ZPF Operation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3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ZPF Actions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 smtClean="0"/>
              <a:t>Inspect</a:t>
            </a:r>
            <a:r>
              <a:rPr lang="en-US" sz="1800" dirty="0" smtClean="0"/>
              <a:t> - Configures Cisco IOS </a:t>
            </a:r>
            <a:r>
              <a:rPr lang="en-US" sz="1800" dirty="0" err="1" smtClean="0"/>
              <a:t>stateful</a:t>
            </a:r>
            <a:r>
              <a:rPr lang="en-US" sz="1800" dirty="0" smtClean="0"/>
              <a:t> packet inspections.</a:t>
            </a:r>
          </a:p>
          <a:p>
            <a:r>
              <a:rPr lang="en-US" sz="1800" b="1" dirty="0" smtClean="0"/>
              <a:t>Drop</a:t>
            </a:r>
            <a:r>
              <a:rPr lang="en-US" sz="1800" dirty="0" smtClean="0"/>
              <a:t> - Analogous to a deny statement in an ACL. A log option is available to log the rejected packets.</a:t>
            </a:r>
          </a:p>
          <a:p>
            <a:r>
              <a:rPr lang="en-US" sz="1800" b="1" dirty="0" smtClean="0"/>
              <a:t>Pass</a:t>
            </a:r>
            <a:r>
              <a:rPr lang="en-US" sz="1800" dirty="0" smtClean="0"/>
              <a:t> - Analogous to a permit statement in an ACL. The pass action does not track the state of connections or sessions within the traffic.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28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Rules for Transit Traffic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30" y="1349422"/>
            <a:ext cx="6377941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1"/>
          <p:cNvSpPr txBox="1">
            <a:spLocks/>
          </p:cNvSpPr>
          <p:nvPr/>
        </p:nvSpPr>
        <p:spPr>
          <a:xfrm>
            <a:off x="229702" y="351069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Rules for Traffic to the Self Zone</a:t>
            </a:r>
            <a:endParaRPr lang="en-US" sz="3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55" y="4402055"/>
            <a:ext cx="654269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4.3.3:</a:t>
            </a:r>
            <a:br>
              <a:rPr lang="en-US" sz="2800" dirty="0" smtClean="0"/>
            </a:br>
            <a:r>
              <a:rPr lang="en-US" sz="2800" dirty="0" smtClean="0"/>
              <a:t>Configuring a ZPF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ZPF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" y="1425796"/>
            <a:ext cx="7931468" cy="47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1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Step 1: Create Zones</a:t>
            </a:r>
            <a:endParaRPr lang="en-US" sz="32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166813"/>
            <a:ext cx="8658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Step 2: Identify Traffic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7218" y="1928622"/>
            <a:ext cx="2537460" cy="736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Command Syntax for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class-map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78" y="1245362"/>
            <a:ext cx="5622067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77" y="3832561"/>
            <a:ext cx="5622067" cy="223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601977" y="4501896"/>
            <a:ext cx="2552700" cy="104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Sub-Configuration Command Syntax for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class-map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80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Introduction to </a:t>
            </a:r>
            <a:r>
              <a:rPr lang="en-US" sz="3200" dirty="0" smtClean="0"/>
              <a:t>Access Control Lists</a:t>
            </a:r>
            <a:endParaRPr lang="en-US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3" y="1203959"/>
            <a:ext cx="457556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3493989"/>
            <a:ext cx="4506278" cy="271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Step 2: Identify Traffic (Cont.)</a:t>
            </a:r>
            <a:endParaRPr lang="en-US" sz="32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93387" y="1467675"/>
            <a:ext cx="5756275" cy="34423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Example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class-map </a:t>
            </a:r>
            <a:r>
              <a:rPr lang="en-US" sz="1800" dirty="0"/>
              <a:t>Configuration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7" y="1811909"/>
            <a:ext cx="695722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3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Step 3: Define an Action</a:t>
            </a:r>
            <a:endParaRPr lang="en-US" sz="32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5300" y="4632722"/>
            <a:ext cx="2575560" cy="763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Example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policy-map </a:t>
            </a:r>
            <a:r>
              <a:rPr lang="en-US" sz="1800" dirty="0"/>
              <a:t>Configuration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" y="1226137"/>
            <a:ext cx="5485448" cy="23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" y="3674906"/>
            <a:ext cx="5485448" cy="26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495300" y="2008706"/>
            <a:ext cx="2407920" cy="76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Command Syntax for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policy-map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9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5495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Step 4</a:t>
            </a:r>
            <a:r>
              <a:rPr lang="en-US" sz="3200" dirty="0"/>
              <a:t>: Identify a Zone-Pair and Match to a Policy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20980" y="4632325"/>
            <a:ext cx="3101340" cy="763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Example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service-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policy </a:t>
            </a:r>
            <a:r>
              <a:rPr lang="en-US" sz="1800" dirty="0" smtClean="0"/>
              <a:t>Configuration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42900" y="1698191"/>
            <a:ext cx="2369820" cy="1062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Command Syntax for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zone-pair </a:t>
            </a:r>
            <a:r>
              <a:rPr lang="en-US" sz="1800" dirty="0"/>
              <a:t>and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service-policy</a:t>
            </a:r>
            <a:endParaRPr 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48" y="1231466"/>
            <a:ext cx="5498926" cy="208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3687340"/>
            <a:ext cx="5463540" cy="25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Step 5: Assign Zones to Interfaces</a:t>
            </a:r>
            <a:endParaRPr lang="en-US" sz="32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" y="1181008"/>
            <a:ext cx="8422958" cy="50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-22310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Verify a ZPF Configuration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2420" y="566928"/>
            <a:ext cx="8577072" cy="290779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Verification commands:</a:t>
            </a:r>
          </a:p>
          <a:p>
            <a:r>
              <a:rPr lang="en-US" sz="1600" dirty="0" smtClean="0"/>
              <a:t>show run | begin class-map</a:t>
            </a:r>
          </a:p>
          <a:p>
            <a:r>
              <a:rPr lang="en-US" sz="1600" dirty="0" smtClean="0"/>
              <a:t>show policy-map type inspect zone-pair sessions</a:t>
            </a:r>
          </a:p>
          <a:p>
            <a:r>
              <a:rPr lang="en-US" sz="1600" dirty="0" smtClean="0"/>
              <a:t>show class-map type inspect</a:t>
            </a:r>
          </a:p>
          <a:p>
            <a:r>
              <a:rPr lang="en-US" sz="1600" dirty="0" smtClean="0"/>
              <a:t>show zone security</a:t>
            </a:r>
          </a:p>
          <a:p>
            <a:r>
              <a:rPr lang="en-US" sz="1600" dirty="0" smtClean="0"/>
              <a:t>show zone-pair security</a:t>
            </a:r>
          </a:p>
          <a:p>
            <a:r>
              <a:rPr lang="en-US" sz="1600" dirty="0" smtClean="0"/>
              <a:t>show policy-map type inspect</a:t>
            </a:r>
            <a:endParaRPr lang="en-US" sz="1600" dirty="0"/>
          </a:p>
        </p:txBody>
      </p:sp>
      <p:sp>
        <p:nvSpPr>
          <p:cNvPr id="11" name="Title 11"/>
          <p:cNvSpPr txBox="1">
            <a:spLocks/>
          </p:cNvSpPr>
          <p:nvPr/>
        </p:nvSpPr>
        <p:spPr>
          <a:xfrm>
            <a:off x="229702" y="315255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ZPF Configuration Considerations</a:t>
            </a:r>
            <a:endParaRPr lang="en-US" sz="3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65760" y="4026408"/>
            <a:ext cx="8577072" cy="232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No filtering is applied for intra-zone traffic</a:t>
            </a:r>
          </a:p>
          <a:p>
            <a:r>
              <a:rPr lang="en-US" sz="1600" dirty="0" smtClean="0"/>
              <a:t>Only one zone is allowed per interface.</a:t>
            </a:r>
          </a:p>
          <a:p>
            <a:r>
              <a:rPr lang="en-US" sz="1600" dirty="0" smtClean="0"/>
              <a:t>No Classic Firewall and ZPF configuration on same interface.</a:t>
            </a:r>
          </a:p>
          <a:p>
            <a:r>
              <a:rPr lang="en-US" sz="1600" dirty="0" smtClean="0"/>
              <a:t>If only one zone member is assigned, all traffic is dropped.</a:t>
            </a:r>
          </a:p>
          <a:p>
            <a:r>
              <a:rPr lang="en-US" sz="1600" dirty="0" smtClean="0"/>
              <a:t>Only explicitly allowed traffic is forwarded between zones.</a:t>
            </a:r>
          </a:p>
          <a:p>
            <a:r>
              <a:rPr lang="en-US" sz="1600" dirty="0" smtClean="0"/>
              <a:t>Traffic to the self zone is not filtered.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0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13755"/>
            <a:ext cx="8112125" cy="1247253"/>
          </a:xfrm>
        </p:spPr>
        <p:txBody>
          <a:bodyPr/>
          <a:lstStyle/>
          <a:p>
            <a:r>
              <a:rPr lang="en-US" sz="4000" dirty="0" smtClean="0"/>
              <a:t>Section 4.4: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Chapter Objectives: </a:t>
            </a:r>
          </a:p>
          <a:p>
            <a:r>
              <a:rPr lang="en-US" sz="1800" dirty="0" smtClean="0"/>
              <a:t>Implement ACLs to filter traffic and mitigate network attacks on a network.</a:t>
            </a:r>
          </a:p>
          <a:p>
            <a:r>
              <a:rPr lang="en-US" sz="1800" dirty="0" smtClean="0"/>
              <a:t>Configure a classic firewall to mitigate network attacks.</a:t>
            </a:r>
          </a:p>
          <a:p>
            <a:r>
              <a:rPr lang="en-US" sz="1800" dirty="0" smtClean="0"/>
              <a:t>Implement ZPF using CLI.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Instructor Resources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599" y="1318260"/>
            <a:ext cx="3314701" cy="4991099"/>
          </a:xfrm>
        </p:spPr>
        <p:txBody>
          <a:bodyPr/>
          <a:lstStyle/>
          <a:p>
            <a:r>
              <a:rPr lang="en-US" sz="1800" b="1" dirty="0" smtClean="0"/>
              <a:t>Remember</a:t>
            </a:r>
            <a:r>
              <a:rPr lang="en-US" sz="1800" dirty="0" smtClean="0"/>
              <a:t>, there are helpful tutorials and user guides available via your </a:t>
            </a:r>
            <a:r>
              <a:rPr lang="en-US" sz="1800" dirty="0" err="1" smtClean="0"/>
              <a:t>NetSpace</a:t>
            </a:r>
            <a:r>
              <a:rPr lang="en-US" sz="1800" dirty="0" smtClean="0"/>
              <a:t> </a:t>
            </a:r>
            <a:r>
              <a:rPr lang="en-US" sz="1800" dirty="0"/>
              <a:t>home </a:t>
            </a:r>
            <a:r>
              <a:rPr lang="en-US" sz="1800" dirty="0" smtClean="0"/>
              <a:t>page. (</a:t>
            </a:r>
            <a:r>
              <a:rPr lang="en-US" sz="1800" dirty="0"/>
              <a:t>https://</a:t>
            </a:r>
            <a:r>
              <a:rPr lang="en-US" sz="1800" dirty="0" smtClean="0"/>
              <a:t>www.netacad.com)</a:t>
            </a:r>
          </a:p>
          <a:p>
            <a:r>
              <a:rPr lang="en-US" sz="1800" dirty="0" smtClean="0"/>
              <a:t>These resources cover a variety of topics including navigation, assessments, and assignments.</a:t>
            </a:r>
          </a:p>
          <a:p>
            <a:r>
              <a:rPr lang="en-US" sz="1800" dirty="0" smtClean="0"/>
              <a:t>A screenshot has been provided here highlighting the tutorials related to activating exams, managing assessments, and creating quizzes.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1531620"/>
            <a:ext cx="4997317" cy="238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3" y="4336386"/>
            <a:ext cx="341947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648897" y="5370353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58684" y="4692242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3304" y="5146646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867" y="2033142"/>
            <a:ext cx="276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9062" y="2354091"/>
            <a:ext cx="2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r>
              <a:rPr lang="en-US" sz="3200" dirty="0"/>
              <a:t>Configuring Numbered and Named ACLs</a:t>
            </a: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66725" y="123748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Standard Numbered ACL Syntax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41145"/>
            <a:ext cx="8210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2432685"/>
            <a:ext cx="8210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3598545"/>
            <a:ext cx="8210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4543425"/>
            <a:ext cx="8201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5457825"/>
            <a:ext cx="8210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66725" y="212902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Extended Numbered ACL Syntax</a:t>
            </a:r>
            <a:endParaRPr lang="en-US" sz="18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74345" y="3275076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Named ACL Syntax</a:t>
            </a:r>
            <a:endParaRPr lang="en-US" sz="18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66723" y="423976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Standard ACE Syntax</a:t>
            </a:r>
            <a:endParaRPr lang="en-US" sz="18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474345" y="515416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Extended ACE Syntax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0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r>
              <a:rPr lang="en-US" sz="3200" dirty="0"/>
              <a:t>Applying an ACL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20040" y="2133600"/>
            <a:ext cx="2453639" cy="57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Syntax - Apply an ACL to the VTY lines</a:t>
            </a:r>
            <a:endParaRPr lang="en-US" sz="18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320040" y="3554888"/>
            <a:ext cx="3518536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Example - Named Standard ACL</a:t>
            </a:r>
            <a:endParaRPr lang="en-US" sz="18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20039" y="5280460"/>
            <a:ext cx="3573781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Example - Named Extended ACL</a:t>
            </a:r>
            <a:endParaRPr 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80" y="3023934"/>
            <a:ext cx="3614737" cy="13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0" y="4492163"/>
            <a:ext cx="4742498" cy="188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17" y="1177861"/>
            <a:ext cx="5067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42" y="2133600"/>
            <a:ext cx="4943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/>
          <p:cNvSpPr txBox="1">
            <a:spLocks/>
          </p:cNvSpPr>
          <p:nvPr/>
        </p:nvSpPr>
        <p:spPr>
          <a:xfrm>
            <a:off x="320040" y="1177860"/>
            <a:ext cx="2453639" cy="589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Syntax - Apply an ACL to an interface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8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r>
              <a:rPr lang="en-US" sz="3200" dirty="0"/>
              <a:t>Applying an </a:t>
            </a:r>
            <a:r>
              <a:rPr lang="en-US" sz="3200" dirty="0" smtClean="0"/>
              <a:t>ACL (Cont.)</a:t>
            </a:r>
            <a:endParaRPr lang="en-US" sz="32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66725" y="129082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Syntax - Apply an ACL to the VTY lines</a:t>
            </a:r>
            <a:endParaRPr lang="en-US" sz="18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695450" y="2459164"/>
            <a:ext cx="549211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Example - Named ACL on VTY lines with logging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1594485"/>
            <a:ext cx="7677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746384"/>
            <a:ext cx="5753100" cy="354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ACL Configuration Guidelines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804035"/>
            <a:ext cx="7943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3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4510</TotalTime>
  <Words>1373</Words>
  <Application>Microsoft Office PowerPoint</Application>
  <PresentationFormat>On-screen Show (4:3)</PresentationFormat>
  <Paragraphs>276</Paragraphs>
  <Slides>57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NetAcad_White_PPT_Template 05Oct12</vt:lpstr>
      <vt:lpstr>Chapter 4: Implementing Firewall Technologies</vt:lpstr>
      <vt:lpstr>Chapter Outline</vt:lpstr>
      <vt:lpstr>Section 4.1: Access Control List</vt:lpstr>
      <vt:lpstr>Topic 4.1.1: Configuring Standard and Extended IPv4 ACLs with CLI</vt:lpstr>
      <vt:lpstr>Introduction to Access Control Lists</vt:lpstr>
      <vt:lpstr>Configuring Numbered and Named ACLs</vt:lpstr>
      <vt:lpstr>Applying an ACL</vt:lpstr>
      <vt:lpstr>Applying an ACL (Cont.)</vt:lpstr>
      <vt:lpstr>ACL Configuration Guidelines</vt:lpstr>
      <vt:lpstr>Editing Existing ACLs</vt:lpstr>
      <vt:lpstr>Sequence Numbers and Standard ACLs</vt:lpstr>
      <vt:lpstr>Topic 4.1.2: Mitigating Attacks with ACLs</vt:lpstr>
      <vt:lpstr>Antispoofing with ACLs</vt:lpstr>
      <vt:lpstr>Permitting Necessary Traffic through a Firewall</vt:lpstr>
      <vt:lpstr>Mitigating ICMP Abuse</vt:lpstr>
      <vt:lpstr>Mitigating SNMP Exploits</vt:lpstr>
      <vt:lpstr>Topic 4.1.3: IPv6 ACLs</vt:lpstr>
      <vt:lpstr>Introducing IPv6 ACLs</vt:lpstr>
      <vt:lpstr>IPv6 ACL Syntax</vt:lpstr>
      <vt:lpstr>Configure IPv6 ACLs</vt:lpstr>
      <vt:lpstr>Section 4.2: Firewall Technologies</vt:lpstr>
      <vt:lpstr>Topic 4.2.1: Securing Networks with Firewalls</vt:lpstr>
      <vt:lpstr>Defining Firewalls</vt:lpstr>
      <vt:lpstr>Benefits and Limitations of Firewalls</vt:lpstr>
      <vt:lpstr>Topic 4.2.2: Types of Firewalls</vt:lpstr>
      <vt:lpstr>Firewall Type Descriptions</vt:lpstr>
      <vt:lpstr>Packet Filtering Firewall Benefits &amp; Limitations</vt:lpstr>
      <vt:lpstr>Stateful Firewalls</vt:lpstr>
      <vt:lpstr>Stateful Firewall Benefits and Limitations</vt:lpstr>
      <vt:lpstr>Topic 4.2.3: Classic Firewall</vt:lpstr>
      <vt:lpstr>Introducing Classic Firewall</vt:lpstr>
      <vt:lpstr>Classic Firewall Operation</vt:lpstr>
      <vt:lpstr>Classic Firewall Configuration</vt:lpstr>
      <vt:lpstr>Topic 4.2.4: Firewalls in Network Design</vt:lpstr>
      <vt:lpstr>Inside and Outside Networks</vt:lpstr>
      <vt:lpstr>Demilitarized Zones</vt:lpstr>
      <vt:lpstr>Zone-Based Policy Firewalls</vt:lpstr>
      <vt:lpstr>Layered Defense</vt:lpstr>
      <vt:lpstr>Section 4.3: Zone-Based Policy Firewalls</vt:lpstr>
      <vt:lpstr>Topic 4.3.1: Zone-Based Policy Firewall Overview</vt:lpstr>
      <vt:lpstr>Benefits of ZPF</vt:lpstr>
      <vt:lpstr>ZPF Design</vt:lpstr>
      <vt:lpstr>Topic 4.3.2: ZPF Operation</vt:lpstr>
      <vt:lpstr>ZPF Actions</vt:lpstr>
      <vt:lpstr>Rules for Transit Traffic</vt:lpstr>
      <vt:lpstr>Topic 4.3.3: Configuring a ZPF</vt:lpstr>
      <vt:lpstr>Configure ZPF</vt:lpstr>
      <vt:lpstr>Step 1: Create Zones</vt:lpstr>
      <vt:lpstr>Step 2: Identify Traffic</vt:lpstr>
      <vt:lpstr>Step 2: Identify Traffic (Cont.)</vt:lpstr>
      <vt:lpstr>Step 3: Define an Action</vt:lpstr>
      <vt:lpstr>Step 4: Identify a Zone-Pair and Match to a Policy</vt:lpstr>
      <vt:lpstr>Step 5: Assign Zones to Interfaces</vt:lpstr>
      <vt:lpstr>Verify a ZPF Configuration</vt:lpstr>
      <vt:lpstr>Section 4.4: Summary</vt:lpstr>
      <vt:lpstr>PowerPoint Presentation</vt:lpstr>
      <vt:lpstr>Instructor Resources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Miriam Kahn</cp:lastModifiedBy>
  <cp:revision>137</cp:revision>
  <dcterms:created xsi:type="dcterms:W3CDTF">2012-10-09T16:58:47Z</dcterms:created>
  <dcterms:modified xsi:type="dcterms:W3CDTF">2015-05-22T17:04:38Z</dcterms:modified>
</cp:coreProperties>
</file>