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6"/>
  </p:notesMasterIdLst>
  <p:sldIdLst>
    <p:sldId id="356" r:id="rId5"/>
    <p:sldId id="351" r:id="rId6"/>
    <p:sldId id="257" r:id="rId7"/>
    <p:sldId id="350" r:id="rId8"/>
    <p:sldId id="284" r:id="rId9"/>
    <p:sldId id="357" r:id="rId10"/>
    <p:sldId id="354" r:id="rId11"/>
    <p:sldId id="344" r:id="rId12"/>
    <p:sldId id="347" r:id="rId13"/>
    <p:sldId id="358" r:id="rId14"/>
    <p:sldId id="3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>
        <p:scale>
          <a:sx n="70" d="100"/>
          <a:sy n="70" d="100"/>
        </p:scale>
        <p:origin x="48" y="72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1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3/27/2024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3/27/2024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3/27/2024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09C780CE-8C54-48A3-BDFB-269FD35E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67981" y="627147"/>
            <a:ext cx="4202778" cy="560370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610" y="2212847"/>
            <a:ext cx="4635769" cy="2181731"/>
          </a:xfrm>
          <a:solidFill>
            <a:srgbClr val="FFFFFF"/>
          </a:solidFill>
        </p:spPr>
        <p:txBody>
          <a:bodyPr anchor="b">
            <a:normAutofit fontScale="90000"/>
          </a:bodyPr>
          <a:lstStyle/>
          <a:p>
            <a:r>
              <a:rPr lang="en-US" sz="6000" dirty="0"/>
              <a:t>Momentum </a:t>
            </a:r>
            <a:br>
              <a:rPr lang="en-US" sz="6000" dirty="0"/>
            </a:br>
            <a:r>
              <a:rPr lang="en-US" sz="6000" dirty="0"/>
              <a:t>Strategy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15C304-E56A-571B-8C0C-62E732D45C6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F5318D-2522-AEB0-03D4-A76DDBE4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2F53-BF35-D3D7-D0B5-AE933787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E78CD-610A-32D8-D6C5-259D8FD7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42925"/>
            <a:ext cx="11430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7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9A15C-0A62-0972-95D1-5841C4B8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returns_long</a:t>
            </a:r>
            <a:r>
              <a:rPr lang="en-US" dirty="0"/>
              <a:t> = diff(</a:t>
            </a:r>
            <a:r>
              <a:rPr lang="en-US" dirty="0" err="1"/>
              <a:t>y_filtered_long</a:t>
            </a:r>
            <a:r>
              <a:rPr lang="en-US" dirty="0"/>
              <a:t>) ./ </a:t>
            </a:r>
            <a:r>
              <a:rPr lang="en-US" dirty="0" err="1"/>
              <a:t>closing_price</a:t>
            </a:r>
            <a:r>
              <a:rPr lang="en-US" dirty="0"/>
              <a:t>(1:end-1);</a:t>
            </a:r>
          </a:p>
          <a:p>
            <a:r>
              <a:rPr lang="en-US" dirty="0" err="1"/>
              <a:t>returns_short</a:t>
            </a:r>
            <a:r>
              <a:rPr lang="en-US" dirty="0"/>
              <a:t> = diff(</a:t>
            </a:r>
            <a:r>
              <a:rPr lang="en-US" dirty="0" err="1"/>
              <a:t>y_filtered_short</a:t>
            </a:r>
            <a:r>
              <a:rPr lang="en-US" dirty="0"/>
              <a:t>) ./ </a:t>
            </a:r>
            <a:r>
              <a:rPr lang="en-US" dirty="0" err="1"/>
              <a:t>closing_price</a:t>
            </a:r>
            <a:r>
              <a:rPr lang="en-US" dirty="0"/>
              <a:t>(1:end-1);</a:t>
            </a:r>
          </a:p>
          <a:p>
            <a:r>
              <a:rPr lang="en-US" dirty="0" err="1"/>
              <a:t>returns_buy_hold</a:t>
            </a:r>
            <a:r>
              <a:rPr lang="en-US" dirty="0"/>
              <a:t> = diff(</a:t>
            </a:r>
            <a:r>
              <a:rPr lang="en-US" dirty="0" err="1"/>
              <a:t>closing_price</a:t>
            </a:r>
            <a:r>
              <a:rPr lang="en-US" dirty="0"/>
              <a:t>) ./ </a:t>
            </a:r>
            <a:r>
              <a:rPr lang="en-US" dirty="0" err="1"/>
              <a:t>closing_price</a:t>
            </a:r>
            <a:r>
              <a:rPr lang="en-US" dirty="0"/>
              <a:t>(1:end-1);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cumulative_returns_long</a:t>
            </a:r>
            <a:r>
              <a:rPr lang="en-US" dirty="0"/>
              <a:t> = </a:t>
            </a:r>
            <a:r>
              <a:rPr lang="en-US" dirty="0" err="1"/>
              <a:t>cumsum</a:t>
            </a:r>
            <a:r>
              <a:rPr lang="en-US" dirty="0"/>
              <a:t>(</a:t>
            </a:r>
            <a:r>
              <a:rPr lang="en-US" dirty="0" err="1"/>
              <a:t>returns_long</a:t>
            </a:r>
            <a:r>
              <a:rPr lang="en-US" dirty="0"/>
              <a:t>) * </a:t>
            </a:r>
            <a:r>
              <a:rPr lang="en-US" dirty="0" err="1"/>
              <a:t>initial_investment</a:t>
            </a:r>
            <a:r>
              <a:rPr lang="en-US" dirty="0"/>
              <a:t>; </a:t>
            </a:r>
            <a:r>
              <a:rPr lang="en-US" dirty="0" err="1"/>
              <a:t>cumulative_returns_short</a:t>
            </a:r>
            <a:r>
              <a:rPr lang="en-US" dirty="0"/>
              <a:t> = </a:t>
            </a:r>
            <a:r>
              <a:rPr lang="en-US" dirty="0" err="1"/>
              <a:t>cumsum</a:t>
            </a:r>
            <a:r>
              <a:rPr lang="en-US" dirty="0"/>
              <a:t>(</a:t>
            </a:r>
            <a:r>
              <a:rPr lang="en-US" dirty="0" err="1"/>
              <a:t>returns_short</a:t>
            </a:r>
            <a:r>
              <a:rPr lang="en-US" dirty="0"/>
              <a:t>) * </a:t>
            </a:r>
            <a:r>
              <a:rPr lang="en-US" dirty="0" err="1"/>
              <a:t>initial_investment</a:t>
            </a:r>
            <a:r>
              <a:rPr lang="en-US" dirty="0"/>
              <a:t>; </a:t>
            </a:r>
            <a:r>
              <a:rPr lang="en-US" dirty="0" err="1"/>
              <a:t>cumulative_returns_buy_hold</a:t>
            </a:r>
            <a:r>
              <a:rPr lang="en-US" dirty="0"/>
              <a:t> =   </a:t>
            </a:r>
            <a:r>
              <a:rPr lang="en-US" dirty="0" err="1"/>
              <a:t>cumsum</a:t>
            </a:r>
            <a:r>
              <a:rPr lang="en-US" dirty="0"/>
              <a:t>(</a:t>
            </a:r>
            <a:r>
              <a:rPr lang="en-US" dirty="0" err="1"/>
              <a:t>returns_buy_hold</a:t>
            </a:r>
            <a:r>
              <a:rPr lang="en-US" dirty="0"/>
              <a:t>) * </a:t>
            </a:r>
            <a:r>
              <a:rPr lang="en-US" dirty="0" err="1"/>
              <a:t>initial_invest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D02FED-8825-36F1-8D32-D312B704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Calculating Returns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1450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momentum strategy is a type of investment approach that relies on the idea that assets that have performed well in the past will continue to perform well in the future, and vice versa.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This strategy involves comparing the performance of an asset over different time frames to determine its trend</a:t>
            </a:r>
            <a:r>
              <a:rPr lang="en-US" sz="3600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Filters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30" y="633875"/>
            <a:ext cx="5184936" cy="559025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b="0" i="0" dirty="0">
                <a:solidFill>
                  <a:srgbClr val="0D0D0D"/>
                </a:solidFill>
                <a:effectLst/>
                <a:latin typeface="Söhne"/>
              </a:rPr>
              <a:t>Filters are mathematical calculations or indicators used to smooth out price data and identify trends.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300" b="0" i="0" dirty="0">
                <a:solidFill>
                  <a:srgbClr val="0D0D0D"/>
                </a:solidFill>
                <a:effectLst/>
                <a:latin typeface="Söhne"/>
              </a:rPr>
              <a:t>In the momentum strategy, we use two filters: a long-term filter and a short-term filter.</a:t>
            </a:r>
            <a:r>
              <a:rPr lang="en-US" sz="43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Long Tap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VS Short Tap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409" y="831286"/>
            <a:ext cx="4227443" cy="51954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This filter looks at the average price of the asset over a longer period, typically averaging over 200+ days.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It helps to identify the overall trend of the asset over a longer time frame.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This filter looks at the average price of the asset over a shorter period, typically averaging over 20+ days.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It helps to identify short-term fluctuations or changes in the trend of the asset.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Trend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When the short-term filter is higher than the long-term filter, it indicates an uptrend. This means that the asset's price is generally rising.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When the short-term filter is lower than the long-term filter, it indicates a downtrend. This means that the asset's price is generally falling.</a:t>
            </a:r>
          </a:p>
        </p:txBody>
      </p:sp>
      <p:pic>
        <p:nvPicPr>
          <p:cNvPr id="27" name="Picture Placeholder 26" descr="whale hot air balloon carrying a small plane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924550" y="1550455"/>
            <a:ext cx="5632449" cy="3758015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0A9D913-99B9-EAEB-1448-9C6CE5E239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946" r="23946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0B2C8A4-A6E1-AF32-AE3C-8CA3F874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574C7-5214-2D11-F98F-679DD19167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% Load the CSV file</a:t>
            </a:r>
            <a:br>
              <a:rPr lang="en-US" dirty="0"/>
            </a:br>
            <a:r>
              <a:rPr lang="en-US" dirty="0"/>
              <a:t>data = </a:t>
            </a:r>
            <a:r>
              <a:rPr lang="en-US" dirty="0" err="1"/>
              <a:t>readtable</a:t>
            </a:r>
            <a:r>
              <a:rPr lang="en-US" dirty="0"/>
              <a:t>('SPY.csv’);</a:t>
            </a:r>
            <a:br>
              <a:rPr lang="en-US" dirty="0"/>
            </a:br>
            <a:r>
              <a:rPr lang="en-US" dirty="0"/>
              <a:t>date = </a:t>
            </a:r>
            <a:r>
              <a:rPr lang="en-US" dirty="0" err="1"/>
              <a:t>datenum</a:t>
            </a:r>
            <a:r>
              <a:rPr lang="en-US" dirty="0"/>
              <a:t>(</a:t>
            </a:r>
            <a:r>
              <a:rPr lang="en-US" dirty="0" err="1"/>
              <a:t>data.Date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closing_price</a:t>
            </a:r>
            <a:r>
              <a:rPr lang="en-US" dirty="0"/>
              <a:t> = </a:t>
            </a:r>
            <a:r>
              <a:rPr lang="en-US" dirty="0" err="1"/>
              <a:t>data.Close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5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566792"/>
            <a:ext cx="5711810" cy="1289304"/>
          </a:xfrm>
        </p:spPr>
        <p:txBody>
          <a:bodyPr/>
          <a:lstStyle/>
          <a:p>
            <a:r>
              <a:rPr lang="en-US" dirty="0"/>
              <a:t>Loss prevention Strategy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706CB74-85AE-44CE-A585-CEC5BBAAF4B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rcRect/>
          <a:stretch/>
        </p:blipFill>
        <p:spPr>
          <a:xfrm>
            <a:off x="611497" y="630238"/>
            <a:ext cx="4576143" cy="55879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6907" y="1856096"/>
            <a:ext cx="7238773" cy="40600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goal of this strategy is to protect your investment from losses during market downturns.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When the market is in a downtrend, meaning the short-term filter is lower than the long-term filter by a certain threshold, it suggests that the asset's price is likely to continue falling.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In this scenario, the strategy advises selling your holdings and holding cash instead of staying invested.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Once the market enters an uptrend again, indicating that the short-term filter is higher than the long-term filter, it suggests that the asset's price is likely to rise.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At this point, the strategy advises buying back into the asset to benefit from potential gains.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72030"/>
          </a:xfrm>
        </p:spPr>
        <p:txBody>
          <a:bodyPr/>
          <a:lstStyle/>
          <a:p>
            <a:r>
              <a:rPr lang="en-US" dirty="0"/>
              <a:t>The NEW signal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E413555-90DA-4F8E-95CF-45718528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575" y="1514902"/>
            <a:ext cx="10162123" cy="4708562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endParaRPr lang="en-US" sz="1400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We're going to use two types of moving average filters: one for the long-term trend and another for the short-term trend.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Long-Term Filter: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Imagine looking at the average price of a stock over a long period, like a year. This gives us an idea of the general trend over the long haul. We'll create a filter that calculates the average price over 300 days. This will be our long-term filter.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Short-Term Filter: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Now, picture zooming in a bit and looking at the average price of the stock over a shorter period, like a month. This helps us see short-term fluctuations. We'll create a filter that calculates the average price over 50 days. This will be our short-term filter.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Applying Filters: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We'll use these filters on the daily closing prices of SPY for the last 10 years. The long-term filter helps us see the general trend over the 10-year period, while the short-term filter helps us see shorter trends within that period.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Creating a Momentum Signal: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Now, we'll subtract the output of the long-term filter from the output of the short-term filter. This gives us a single number that represents the momentum of the stock at any given time. If it's positive, it means the short-term trend is stronger than the long-term trend, suggesting potential buying opportunity. If it's negative, it means the short-term trend is weaker than the long-term trend, suggesting potential selling opportunity.</a:t>
            </a:r>
          </a:p>
        </p:txBody>
      </p:sp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Once the market enters an uptrend again, indicating that the short-term filter is higher than the long-term filter, it suggests that the asset's price is likely to rise.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ECFCBE-E6C1-154C-ADA9-B1D7D1A0025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3C83F-0E47-F946-1548-E38C579C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519112"/>
            <a:ext cx="10928349" cy="45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arty_Win32_JB_v2" id="{38882D8F-135B-4B53-8430-4B694BF79376}" vid="{B574F3CD-D47E-461D-A68F-3273AD410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74EDC3-6C87-4699-93BC-02BA54C8E0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7902AF-9AD5-48A3-AD68-95C39B09F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000AB2-1957-427C-B872-176ABC83E7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party</Template>
  <TotalTime>107</TotalTime>
  <Words>805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Söhne</vt:lpstr>
      <vt:lpstr>RetrospectVTI</vt:lpstr>
      <vt:lpstr>Momentum  Strategy</vt:lpstr>
      <vt:lpstr>Introduction</vt:lpstr>
      <vt:lpstr>Filters:</vt:lpstr>
      <vt:lpstr>Long Tap  VS Short Tap </vt:lpstr>
      <vt:lpstr>The Trend</vt:lpstr>
      <vt:lpstr>PowerPoint Presentation</vt:lpstr>
      <vt:lpstr>Loss prevention Strategy </vt:lpstr>
      <vt:lpstr>The NEW signal</vt:lpstr>
      <vt:lpstr>Questions?</vt:lpstr>
      <vt:lpstr>PowerPoint Presentation</vt:lpstr>
      <vt:lpstr>Calculating Returns: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Momentum Strategy</dc:title>
  <dc:creator>Ahmad Bilal</dc:creator>
  <cp:lastModifiedBy>Ahmad Bilal</cp:lastModifiedBy>
  <cp:revision>3</cp:revision>
  <dcterms:created xsi:type="dcterms:W3CDTF">2024-03-27T06:20:05Z</dcterms:created>
  <dcterms:modified xsi:type="dcterms:W3CDTF">2024-03-27T08:07:28Z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