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4"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2B64-1A75-38F0-3D0C-AA2677029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1BD11A-1B82-92D0-7ADE-3B7C2BE5E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AF10B-D2AA-5A3C-95E3-E1F2B4DC34D5}"/>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4D065C7E-33F1-23F2-B5D9-68813826E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09558-763C-250D-5991-5478E3D9CCC1}"/>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373918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226B-FD31-E012-D6B1-602A8370D9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B3677F-387F-C732-CFC0-C159E3B4F7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0CFA6-546D-1E4C-A68C-385365A0DCF6}"/>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783ED93F-5B72-EF52-36DB-66CD66BD6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16E3A-EDD2-8DF7-9683-CF8AC1BB943B}"/>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25723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98BBF-1FCA-E4AD-8995-5C18EC6AB2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C44F1-CE14-2338-D660-EE8F66336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C999E-F140-5B6A-BD67-C3549525E491}"/>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66556058-AF73-544B-EF77-60CA7BA12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55209-F1EE-107A-BF9F-4F2FB94CBE39}"/>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164047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D9E0-0A70-07C6-F6B2-98C2D2805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0F31A-662D-4D98-DE76-11DBB97D8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A9723-D7B7-ECAF-EA64-A80CE908C741}"/>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C341BC41-8039-69F8-B9A2-C3441FFBA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430EE-D3D7-328F-5DC1-0E761204F5B4}"/>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409226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55C7-9236-E2B8-1833-96EB80155E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CB547-5BC7-F32A-2411-365A4690D5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97CDE-4413-E1A5-3619-9D1C647C1004}"/>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D5ADAB6E-D63F-A12C-06AF-646FB72B9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9300E-B45F-817E-0326-6FBC45845289}"/>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374432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ABDC-051A-FCCC-52EA-E085A6E78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3251A-5472-4FF3-22DD-468441A52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E98983-F808-2580-9401-6DD22296DC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A1961-56A6-E84D-61CC-062CE7AC81F6}"/>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6" name="Footer Placeholder 5">
            <a:extLst>
              <a:ext uri="{FF2B5EF4-FFF2-40B4-BE49-F238E27FC236}">
                <a16:creationId xmlns:a16="http://schemas.microsoft.com/office/drawing/2014/main" id="{0C477219-7537-3E30-ACFC-F9180C1F9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C646E5-C2A3-CFCD-C4A1-FB7C8CF9BEAC}"/>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249379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2215-3816-BB96-B373-87CCB144D3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73DF9-756E-6589-6821-E1DD4C0B3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092452-BA81-C818-B7D7-964AACFDD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49E02-6312-FE25-F0A8-AA66B6305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1AEB08-3EED-FA86-4400-747B41FB3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64870-C463-C8E4-DF07-11E10A0BE911}"/>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8" name="Footer Placeholder 7">
            <a:extLst>
              <a:ext uri="{FF2B5EF4-FFF2-40B4-BE49-F238E27FC236}">
                <a16:creationId xmlns:a16="http://schemas.microsoft.com/office/drawing/2014/main" id="{4142E7A2-5CCC-9FCE-A81E-3A4999CFFE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E2FFA0-2ED4-4AF8-914C-8FCBABE1DD59}"/>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137394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EDBD-822D-3064-5BEE-CED67E858C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603842-0DED-7AC3-9AE0-3D970160EBDA}"/>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4" name="Footer Placeholder 3">
            <a:extLst>
              <a:ext uri="{FF2B5EF4-FFF2-40B4-BE49-F238E27FC236}">
                <a16:creationId xmlns:a16="http://schemas.microsoft.com/office/drawing/2014/main" id="{A0E1ACBC-8C07-23C2-A148-7F60D6143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31FC9-5989-3ABB-346B-8F072026F3F0}"/>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412754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CAFC0-46D2-CEB6-BCB3-828E67525AA3}"/>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3" name="Footer Placeholder 2">
            <a:extLst>
              <a:ext uri="{FF2B5EF4-FFF2-40B4-BE49-F238E27FC236}">
                <a16:creationId xmlns:a16="http://schemas.microsoft.com/office/drawing/2014/main" id="{7CA10749-3E2C-91D2-9C97-3F23229E38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D0C46-5FDD-DD34-533A-2AA1B2EDCA30}"/>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234691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7212-A8F6-65F3-2D34-21A6EF629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3F99A5-7EF9-BB23-15A3-7ADBA245F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FFFC5F-9A87-F7CA-457C-212BD7991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1BF3D-7603-EEF6-B9E8-7F4EF143F495}"/>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6" name="Footer Placeholder 5">
            <a:extLst>
              <a:ext uri="{FF2B5EF4-FFF2-40B4-BE49-F238E27FC236}">
                <a16:creationId xmlns:a16="http://schemas.microsoft.com/office/drawing/2014/main" id="{C50FE2CF-D15E-730D-370F-E684DEC8C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968A5-7BDA-4EE4-740F-BBC8D17D0130}"/>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322751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4DB6-2F38-BEBC-6C2D-85CF5D7E0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BF94F-8B37-7D66-5AC1-DCC80BFB2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7200E2-3D20-09D6-BED0-F641CEEF6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F207B-1F16-9D47-32BD-E8AD76988697}"/>
              </a:ext>
            </a:extLst>
          </p:cNvPr>
          <p:cNvSpPr>
            <a:spLocks noGrp="1"/>
          </p:cNvSpPr>
          <p:nvPr>
            <p:ph type="dt" sz="half" idx="10"/>
          </p:nvPr>
        </p:nvSpPr>
        <p:spPr/>
        <p:txBody>
          <a:bodyPr/>
          <a:lstStyle/>
          <a:p>
            <a:fld id="{57C1BC57-A9B7-4288-8EFF-13D5B4B5FDEF}" type="datetimeFigureOut">
              <a:rPr lang="en-US" smtClean="0"/>
              <a:t>11/6/2023</a:t>
            </a:fld>
            <a:endParaRPr lang="en-US"/>
          </a:p>
        </p:txBody>
      </p:sp>
      <p:sp>
        <p:nvSpPr>
          <p:cNvPr id="6" name="Footer Placeholder 5">
            <a:extLst>
              <a:ext uri="{FF2B5EF4-FFF2-40B4-BE49-F238E27FC236}">
                <a16:creationId xmlns:a16="http://schemas.microsoft.com/office/drawing/2014/main" id="{E99B28FA-6A11-298F-E579-2D1D9A91D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6F59E-D27F-ED4C-D856-A2B9443EBC40}"/>
              </a:ext>
            </a:extLst>
          </p:cNvPr>
          <p:cNvSpPr>
            <a:spLocks noGrp="1"/>
          </p:cNvSpPr>
          <p:nvPr>
            <p:ph type="sldNum" sz="quarter" idx="12"/>
          </p:nvPr>
        </p:nvSpPr>
        <p:spPr/>
        <p:txBody>
          <a:bodyPr/>
          <a:lstStyle/>
          <a:p>
            <a:fld id="{944B6132-562F-4A0C-BA6E-E589EE108B8B}" type="slidenum">
              <a:rPr lang="en-US" smtClean="0"/>
              <a:t>‹#›</a:t>
            </a:fld>
            <a:endParaRPr lang="en-US"/>
          </a:p>
        </p:txBody>
      </p:sp>
    </p:spTree>
    <p:extLst>
      <p:ext uri="{BB962C8B-B14F-4D97-AF65-F5344CB8AC3E}">
        <p14:creationId xmlns:p14="http://schemas.microsoft.com/office/powerpoint/2010/main" val="55151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1DAF3-A77A-F3AD-3EE0-1788701FE0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5EC3E-068A-06D0-7AD6-886838086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792E4-F4EF-E3B6-F4D5-6EF7FC9AA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1BC57-A9B7-4288-8EFF-13D5B4B5FDEF}" type="datetimeFigureOut">
              <a:rPr lang="en-US" smtClean="0"/>
              <a:t>11/6/2023</a:t>
            </a:fld>
            <a:endParaRPr lang="en-US"/>
          </a:p>
        </p:txBody>
      </p:sp>
      <p:sp>
        <p:nvSpPr>
          <p:cNvPr id="5" name="Footer Placeholder 4">
            <a:extLst>
              <a:ext uri="{FF2B5EF4-FFF2-40B4-BE49-F238E27FC236}">
                <a16:creationId xmlns:a16="http://schemas.microsoft.com/office/drawing/2014/main" id="{3A738062-9D84-429E-98A3-3A9AA475C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32D20A-F113-3CD3-530B-1EFB6ACBD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6132-562F-4A0C-BA6E-E589EE108B8B}" type="slidenum">
              <a:rPr lang="en-US" smtClean="0"/>
              <a:t>‹#›</a:t>
            </a:fld>
            <a:endParaRPr lang="en-US"/>
          </a:p>
        </p:txBody>
      </p:sp>
    </p:spTree>
    <p:extLst>
      <p:ext uri="{BB962C8B-B14F-4D97-AF65-F5344CB8AC3E}">
        <p14:creationId xmlns:p14="http://schemas.microsoft.com/office/powerpoint/2010/main" val="3778850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BB2F1140-C54F-9EB8-8348-47C00CBFDEC8}"/>
              </a:ext>
            </a:extLst>
          </p:cNvPr>
          <p:cNvSpPr>
            <a:spLocks noGrp="1"/>
          </p:cNvSpPr>
          <p:nvPr>
            <p:ph type="subTitle" idx="1"/>
          </p:nvPr>
        </p:nvSpPr>
        <p:spPr>
          <a:xfrm>
            <a:off x="1523999" y="2734234"/>
            <a:ext cx="10094259" cy="3930726"/>
          </a:xfrm>
        </p:spPr>
        <p:txBody>
          <a:bodyPr>
            <a:normAutofit/>
          </a:bodyPr>
          <a:lstStyle/>
          <a:p>
            <a:r>
              <a:rPr lang="en-US" sz="3600" b="1" dirty="0">
                <a:latin typeface="Times New Roman" panose="02020603050405020304" pitchFamily="18" charset="0"/>
                <a:cs typeface="Times New Roman" panose="02020603050405020304" pitchFamily="18" charset="0"/>
              </a:rPr>
              <a:t>Elimination of epsilon production with GUI</a:t>
            </a:r>
          </a:p>
          <a:p>
            <a:pPr algn="r"/>
            <a:endParaRPr lang="en-US" sz="36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 by,</a:t>
            </a:r>
          </a:p>
          <a:p>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Charanjeeth</a:t>
            </a:r>
            <a:r>
              <a:rPr lang="en-US" sz="1800" dirty="0">
                <a:latin typeface="Times New Roman" panose="02020603050405020304" pitchFamily="18" charset="0"/>
                <a:cs typeface="Times New Roman" panose="02020603050405020304" pitchFamily="18" charset="0"/>
              </a:rPr>
              <a:t> Kumar (RA2111026010082)</a:t>
            </a:r>
          </a:p>
          <a:p>
            <a:r>
              <a:rPr lang="en-US" sz="1800" dirty="0">
                <a:latin typeface="Times New Roman" panose="02020603050405020304" pitchFamily="18" charset="0"/>
                <a:cs typeface="Times New Roman" panose="02020603050405020304" pitchFamily="18" charset="0"/>
              </a:rPr>
              <a:t>                                                               M. Ashraf (RA2111026010091)</a:t>
            </a:r>
          </a:p>
          <a:p>
            <a:r>
              <a:rPr lang="en-US" sz="1800" dirty="0">
                <a:latin typeface="Times New Roman" panose="02020603050405020304" pitchFamily="18" charset="0"/>
                <a:cs typeface="Times New Roman" panose="02020603050405020304" pitchFamily="18" charset="0"/>
              </a:rPr>
              <a:t>                                                                                        M. Poorna Pradeep Reddy(RA2111026010094)</a:t>
            </a:r>
          </a:p>
          <a:p>
            <a:r>
              <a:rPr lang="en-US" sz="1800" b="1" dirty="0">
                <a:latin typeface="Times New Roman" panose="02020603050405020304" pitchFamily="18" charset="0"/>
                <a:cs typeface="Times New Roman" panose="02020603050405020304" pitchFamily="18" charset="0"/>
              </a:rPr>
              <a:t>                                                                                        Subject Name: </a:t>
            </a:r>
            <a:r>
              <a:rPr lang="en-US" sz="1800" dirty="0">
                <a:latin typeface="Times New Roman" panose="02020603050405020304" pitchFamily="18" charset="0"/>
                <a:cs typeface="Times New Roman" panose="02020603050405020304" pitchFamily="18" charset="0"/>
              </a:rPr>
              <a:t>Formal Language and Automata</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Faculty Name : </a:t>
            </a:r>
            <a:r>
              <a:rPr lang="en-US" sz="1800" dirty="0">
                <a:latin typeface="Times New Roman" panose="02020603050405020304" pitchFamily="18" charset="0"/>
                <a:cs typeface="Times New Roman" panose="02020603050405020304" pitchFamily="18" charset="0"/>
              </a:rPr>
              <a:t>Mrs. J. </a:t>
            </a:r>
            <a:r>
              <a:rPr lang="en-US" sz="1800" dirty="0" err="1">
                <a:latin typeface="Times New Roman" panose="02020603050405020304" pitchFamily="18" charset="0"/>
                <a:cs typeface="Times New Roman" panose="02020603050405020304" pitchFamily="18" charset="0"/>
              </a:rPr>
              <a:t>Jayasudha</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Subject Code: </a:t>
            </a:r>
            <a:r>
              <a:rPr lang="en-US" sz="1800" dirty="0">
                <a:latin typeface="Times New Roman" panose="02020603050405020304" pitchFamily="18" charset="0"/>
                <a:cs typeface="Times New Roman" panose="02020603050405020304" pitchFamily="18" charset="0"/>
              </a:rPr>
              <a:t>18CSE301T</a:t>
            </a:r>
          </a:p>
          <a:p>
            <a:endParaRPr lang="en-US"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D5720BDA-3F6D-AFCB-AD9D-93612626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682" y="1344706"/>
            <a:ext cx="3986306" cy="110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0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F113-E244-6609-EC74-46665E4EB7AB}"/>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Conclusion </a:t>
            </a:r>
            <a:r>
              <a:rPr lang="en-US" sz="3200" b="1" dirty="0">
                <a:latin typeface="Times New Roman" panose="02020603050405020304" pitchFamily="18" charset="0"/>
                <a:cs typeface="Times New Roman" panose="02020603050405020304" pitchFamily="18" charset="0"/>
              </a:rPr>
              <a:t>:</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0528E1-E9F3-4150-9896-99F9B042AF15}"/>
              </a:ext>
            </a:extLst>
          </p:cNvPr>
          <p:cNvSpPr>
            <a:spLocks noGrp="1"/>
          </p:cNvSpPr>
          <p:nvPr>
            <p:ph idx="1"/>
          </p:nvPr>
        </p:nvSpPr>
        <p:spPr>
          <a:xfrm>
            <a:off x="838200" y="1422213"/>
            <a:ext cx="10515600" cy="4351338"/>
          </a:xfrm>
        </p:spPr>
        <p:txBody>
          <a:bodyPr>
            <a:normAutofit/>
          </a:bodyPr>
          <a:lstStyle/>
          <a:p>
            <a:r>
              <a:rPr lang="en-US" sz="2400" b="0" i="0" dirty="0">
                <a:solidFill>
                  <a:srgbClr val="1F1F1F"/>
                </a:solidFill>
                <a:effectLst/>
                <a:latin typeface="Times New Roman" panose="02020603050405020304" pitchFamily="18" charset="0"/>
                <a:cs typeface="Times New Roman" panose="02020603050405020304" pitchFamily="18" charset="0"/>
              </a:rPr>
              <a:t>The elimination of epsilon production with GUI is a valuable tool that can be used to make CFGs more efficient and easier to understand. A GUI for epsilon production elimination can provide a user with a number of features that can make the process of eliminating epsilon productions easier and more accurate.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34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08C1-30F5-6165-70A8-0D94C99DADA5}"/>
              </a:ext>
            </a:extLst>
          </p:cNvPr>
          <p:cNvSpPr>
            <a:spLocks noGrp="1"/>
          </p:cNvSpPr>
          <p:nvPr>
            <p:ph type="title"/>
          </p:nvPr>
        </p:nvSpPr>
        <p:spPr>
          <a:xfrm>
            <a:off x="838200" y="365126"/>
            <a:ext cx="10515600" cy="943722"/>
          </a:xfrm>
        </p:spPr>
        <p:txBody>
          <a:bodyPr>
            <a:normAutofit fontScale="90000"/>
          </a:bodyPr>
          <a:lstStyle/>
          <a:p>
            <a:r>
              <a:rPr lang="en-US" sz="3600" u="sng" dirty="0">
                <a:solidFill>
                  <a:srgbClr val="1F1F1F"/>
                </a:solidFill>
                <a:latin typeface="Times New Roman" panose="02020603050405020304" pitchFamily="18" charset="0"/>
                <a:cs typeface="Times New Roman" panose="02020603050405020304" pitchFamily="18" charset="0"/>
              </a:rPr>
              <a:t>O</a:t>
            </a:r>
            <a:r>
              <a:rPr lang="en-US" sz="3600" u="sng" dirty="0">
                <a:solidFill>
                  <a:srgbClr val="1F1F1F"/>
                </a:solidFill>
                <a:effectLst/>
                <a:latin typeface="Times New Roman" panose="02020603050405020304" pitchFamily="18" charset="0"/>
                <a:cs typeface="Times New Roman" panose="02020603050405020304" pitchFamily="18" charset="0"/>
              </a:rPr>
              <a:t>bjective of Elimination of epsilon production with GUI</a:t>
            </a:r>
            <a:br>
              <a:rPr lang="en-US" b="0" i="0" dirty="0">
                <a:solidFill>
                  <a:srgbClr val="1F1F1F"/>
                </a:solidFill>
                <a:effectLst/>
                <a:latin typeface="Google Sans"/>
              </a:rPr>
            </a:br>
            <a:endParaRPr lang="en-US" dirty="0"/>
          </a:p>
        </p:txBody>
      </p:sp>
      <p:sp>
        <p:nvSpPr>
          <p:cNvPr id="3" name="Content Placeholder 2">
            <a:extLst>
              <a:ext uri="{FF2B5EF4-FFF2-40B4-BE49-F238E27FC236}">
                <a16:creationId xmlns:a16="http://schemas.microsoft.com/office/drawing/2014/main" id="{5796C8F8-0B48-FAB0-641A-F24F7723C853}"/>
              </a:ext>
            </a:extLst>
          </p:cNvPr>
          <p:cNvSpPr>
            <a:spLocks noGrp="1"/>
          </p:cNvSpPr>
          <p:nvPr>
            <p:ph idx="1"/>
          </p:nvPr>
        </p:nvSpPr>
        <p:spPr>
          <a:xfrm>
            <a:off x="838200" y="1120588"/>
            <a:ext cx="10515600" cy="5372286"/>
          </a:xfrm>
        </p:spPr>
        <p:txBody>
          <a:bodyPr>
            <a:normAutofit fontScale="25000" lnSpcReduction="20000"/>
          </a:bodyPr>
          <a:lstStyle/>
          <a:p>
            <a:pPr algn="l"/>
            <a:r>
              <a:rPr lang="en-US" sz="6400" b="0" i="0" dirty="0">
                <a:solidFill>
                  <a:srgbClr val="1F1F1F"/>
                </a:solidFill>
                <a:effectLst/>
                <a:latin typeface="Times New Roman" panose="02020603050405020304" pitchFamily="18" charset="0"/>
                <a:cs typeface="Times New Roman" panose="02020603050405020304" pitchFamily="18" charset="0"/>
              </a:rPr>
              <a:t>The objective of elimination of epsilon production with GUI is to provide a user-friendly interface for users to eliminate</a:t>
            </a:r>
          </a:p>
          <a:p>
            <a:pPr marL="0" indent="0" algn="l">
              <a:buNone/>
            </a:pPr>
            <a:r>
              <a:rPr lang="en-US" sz="6400" dirty="0">
                <a:solidFill>
                  <a:srgbClr val="1F1F1F"/>
                </a:solidFill>
                <a:latin typeface="Times New Roman" panose="02020603050405020304" pitchFamily="18" charset="0"/>
                <a:cs typeface="Times New Roman" panose="02020603050405020304" pitchFamily="18" charset="0"/>
              </a:rPr>
              <a:t>    </a:t>
            </a:r>
            <a:r>
              <a:rPr lang="en-US" sz="6400" b="0" i="0" dirty="0">
                <a:solidFill>
                  <a:srgbClr val="1F1F1F"/>
                </a:solidFill>
                <a:effectLst/>
                <a:latin typeface="Times New Roman" panose="02020603050405020304" pitchFamily="18" charset="0"/>
                <a:cs typeface="Times New Roman" panose="02020603050405020304" pitchFamily="18" charset="0"/>
              </a:rPr>
              <a:t> epsilon productions from context-free grammars (CFGs). Epsilon productions are productions that produce the empty </a:t>
            </a:r>
          </a:p>
          <a:p>
            <a:pPr marL="0" indent="0" algn="l">
              <a:buNone/>
            </a:pPr>
            <a:r>
              <a:rPr lang="en-US" sz="6400" b="0" i="0" dirty="0">
                <a:solidFill>
                  <a:srgbClr val="1F1F1F"/>
                </a:solidFill>
                <a:effectLst/>
                <a:latin typeface="Times New Roman" panose="02020603050405020304" pitchFamily="18" charset="0"/>
                <a:cs typeface="Times New Roman" panose="02020603050405020304" pitchFamily="18" charset="0"/>
              </a:rPr>
              <a:t>     string, and they can make CFGs more difficult to parse. By eliminating epsilon productions, one can make CFGs more</a:t>
            </a:r>
          </a:p>
          <a:p>
            <a:pPr marL="0" indent="0" algn="l">
              <a:buNone/>
            </a:pPr>
            <a:r>
              <a:rPr lang="en-US" sz="6400" dirty="0">
                <a:solidFill>
                  <a:srgbClr val="1F1F1F"/>
                </a:solidFill>
                <a:latin typeface="Times New Roman" panose="02020603050405020304" pitchFamily="18" charset="0"/>
                <a:cs typeface="Times New Roman" panose="02020603050405020304" pitchFamily="18" charset="0"/>
              </a:rPr>
              <a:t>    </a:t>
            </a:r>
            <a:r>
              <a:rPr lang="en-US" sz="6400" b="0" i="0" dirty="0">
                <a:solidFill>
                  <a:srgbClr val="1F1F1F"/>
                </a:solidFill>
                <a:effectLst/>
                <a:latin typeface="Times New Roman" panose="02020603050405020304" pitchFamily="18" charset="0"/>
                <a:cs typeface="Times New Roman" panose="02020603050405020304" pitchFamily="18" charset="0"/>
              </a:rPr>
              <a:t> efficient and easier to understand.</a:t>
            </a:r>
          </a:p>
          <a:p>
            <a:pPr algn="l"/>
            <a:r>
              <a:rPr lang="en-US" sz="6400" b="0" i="0" dirty="0">
                <a:solidFill>
                  <a:srgbClr val="1F1F1F"/>
                </a:solidFill>
                <a:effectLst/>
                <a:latin typeface="Times New Roman" panose="02020603050405020304" pitchFamily="18" charset="0"/>
                <a:cs typeface="Times New Roman" panose="02020603050405020304" pitchFamily="18" charset="0"/>
              </a:rPr>
              <a:t>The GUI for epsilon production elimination should provide the following features:</a:t>
            </a:r>
          </a:p>
          <a:p>
            <a:pPr algn="l">
              <a:buFont typeface="Arial" panose="020B0604020202020204" pitchFamily="34" charset="0"/>
              <a:buChar char="•"/>
            </a:pPr>
            <a:r>
              <a:rPr lang="en-US" sz="6400" b="0" i="0" dirty="0">
                <a:solidFill>
                  <a:srgbClr val="1F1F1F"/>
                </a:solidFill>
                <a:effectLst/>
                <a:latin typeface="Times New Roman" panose="02020603050405020304" pitchFamily="18" charset="0"/>
                <a:cs typeface="Times New Roman" panose="02020603050405020304" pitchFamily="18" charset="0"/>
              </a:rPr>
              <a:t>The ability to display the CFG in a user-friendly way.</a:t>
            </a:r>
          </a:p>
          <a:p>
            <a:r>
              <a:rPr lang="en-US" sz="6400" b="0" i="0" dirty="0">
                <a:solidFill>
                  <a:srgbClr val="1F1F1F"/>
                </a:solidFill>
                <a:effectLst/>
                <a:latin typeface="Times New Roman" panose="02020603050405020304" pitchFamily="18" charset="0"/>
                <a:cs typeface="Times New Roman" panose="02020603050405020304" pitchFamily="18" charset="0"/>
              </a:rPr>
              <a:t>The ability to identify epsilon productions in the CFG. The ability to load a CFG from a file.</a:t>
            </a:r>
          </a:p>
          <a:p>
            <a:r>
              <a:rPr lang="en-US" sz="6400" b="0" i="0" dirty="0">
                <a:solidFill>
                  <a:srgbClr val="1F1F1F"/>
                </a:solidFill>
                <a:effectLst/>
                <a:latin typeface="Times New Roman" panose="02020603050405020304" pitchFamily="18" charset="0"/>
                <a:cs typeface="Times New Roman" panose="02020603050405020304" pitchFamily="18" charset="0"/>
              </a:rPr>
              <a:t>The ability to eliminate epsilon productions from the CFG. The ability to save the modified CFG to a file.</a:t>
            </a:r>
          </a:p>
          <a:p>
            <a:pPr algn="l"/>
            <a:r>
              <a:rPr lang="en-US" sz="6400" b="0" i="0" dirty="0">
                <a:solidFill>
                  <a:srgbClr val="1F1F1F"/>
                </a:solidFill>
                <a:effectLst/>
                <a:latin typeface="Times New Roman" panose="02020603050405020304" pitchFamily="18" charset="0"/>
                <a:cs typeface="Times New Roman" panose="02020603050405020304" pitchFamily="18" charset="0"/>
              </a:rPr>
              <a:t>The GUI should also be easy to use and navigate. It should be designed to be accessible to users with a variety of skill</a:t>
            </a:r>
          </a:p>
          <a:p>
            <a:pPr marL="0" indent="0" algn="l">
              <a:buNone/>
            </a:pPr>
            <a:r>
              <a:rPr lang="en-US" sz="6400" dirty="0">
                <a:solidFill>
                  <a:srgbClr val="1F1F1F"/>
                </a:solidFill>
                <a:latin typeface="Times New Roman" panose="02020603050405020304" pitchFamily="18" charset="0"/>
                <a:cs typeface="Times New Roman" panose="02020603050405020304" pitchFamily="18" charset="0"/>
              </a:rPr>
              <a:t>    </a:t>
            </a:r>
            <a:r>
              <a:rPr lang="en-US" sz="6400" b="0" i="0" dirty="0">
                <a:solidFill>
                  <a:srgbClr val="1F1F1F"/>
                </a:solidFill>
                <a:effectLst/>
                <a:latin typeface="Times New Roman" panose="02020603050405020304" pitchFamily="18" charset="0"/>
                <a:cs typeface="Times New Roman" panose="02020603050405020304" pitchFamily="18" charset="0"/>
              </a:rPr>
              <a:t> levels, from beginners to experts.</a:t>
            </a:r>
          </a:p>
          <a:p>
            <a:pPr algn="l"/>
            <a:r>
              <a:rPr lang="en-US" sz="6400" b="0" i="0" dirty="0">
                <a:solidFill>
                  <a:srgbClr val="1F1F1F"/>
                </a:solidFill>
                <a:effectLst/>
                <a:latin typeface="Times New Roman" panose="02020603050405020304" pitchFamily="18" charset="0"/>
                <a:cs typeface="Times New Roman" panose="02020603050405020304" pitchFamily="18" charset="0"/>
              </a:rPr>
              <a:t>Here are some specific examples of how the GUI could be used to eliminate epsilon productions:</a:t>
            </a:r>
          </a:p>
          <a:p>
            <a:r>
              <a:rPr lang="en-US" sz="6400" b="0" i="0" dirty="0">
                <a:solidFill>
                  <a:srgbClr val="1F1F1F"/>
                </a:solidFill>
                <a:effectLst/>
                <a:latin typeface="Times New Roman" panose="02020603050405020304" pitchFamily="18" charset="0"/>
                <a:cs typeface="Times New Roman" panose="02020603050405020304" pitchFamily="18" charset="0"/>
              </a:rPr>
              <a:t>The user could load a CFG from a file. The GUI could then display the CFG in a user-friendly way, such as by using a tree </a:t>
            </a:r>
          </a:p>
          <a:p>
            <a:pPr marL="0" indent="0">
              <a:buNone/>
            </a:pPr>
            <a:r>
              <a:rPr lang="en-US" sz="6400" dirty="0">
                <a:solidFill>
                  <a:srgbClr val="1F1F1F"/>
                </a:solidFill>
                <a:latin typeface="Times New Roman" panose="02020603050405020304" pitchFamily="18" charset="0"/>
                <a:cs typeface="Times New Roman" panose="02020603050405020304" pitchFamily="18" charset="0"/>
              </a:rPr>
              <a:t>     </a:t>
            </a:r>
            <a:r>
              <a:rPr lang="en-US" sz="6400" b="0" i="0" dirty="0">
                <a:solidFill>
                  <a:srgbClr val="1F1F1F"/>
                </a:solidFill>
                <a:effectLst/>
                <a:latin typeface="Times New Roman" panose="02020603050405020304" pitchFamily="18" charset="0"/>
                <a:cs typeface="Times New Roman" panose="02020603050405020304" pitchFamily="18" charset="0"/>
              </a:rPr>
              <a:t>structure or a table.</a:t>
            </a:r>
          </a:p>
          <a:p>
            <a:pPr algn="l">
              <a:buFont typeface="Arial" panose="020B0604020202020204" pitchFamily="34" charset="0"/>
              <a:buChar char="•"/>
            </a:pPr>
            <a:r>
              <a:rPr lang="en-US" sz="6400" b="0" i="0" dirty="0">
                <a:solidFill>
                  <a:srgbClr val="1F1F1F"/>
                </a:solidFill>
                <a:effectLst/>
                <a:latin typeface="Times New Roman" panose="02020603050405020304" pitchFamily="18" charset="0"/>
                <a:cs typeface="Times New Roman" panose="02020603050405020304" pitchFamily="18" charset="0"/>
              </a:rPr>
              <a:t>The user could then identify epsilon productions in the CFG by looking for productions that produce the empty string.</a:t>
            </a:r>
          </a:p>
          <a:p>
            <a:pPr algn="l">
              <a:buFont typeface="Arial" panose="020B0604020202020204" pitchFamily="34" charset="0"/>
              <a:buChar char="•"/>
            </a:pPr>
            <a:r>
              <a:rPr lang="en-US" sz="6400" b="0" i="0" dirty="0">
                <a:solidFill>
                  <a:srgbClr val="1F1F1F"/>
                </a:solidFill>
                <a:effectLst/>
                <a:latin typeface="Times New Roman" panose="02020603050405020304" pitchFamily="18" charset="0"/>
                <a:cs typeface="Times New Roman" panose="02020603050405020304" pitchFamily="18" charset="0"/>
              </a:rPr>
              <a:t>The user could then eliminate epsilon productions from the CFG by using the GUI to remove them from the grammar.</a:t>
            </a:r>
          </a:p>
          <a:p>
            <a:pPr algn="l">
              <a:buFont typeface="Arial" panose="020B0604020202020204" pitchFamily="34" charset="0"/>
              <a:buChar char="•"/>
            </a:pPr>
            <a:r>
              <a:rPr lang="en-US" sz="6400" b="0" i="0" dirty="0">
                <a:solidFill>
                  <a:srgbClr val="1F1F1F"/>
                </a:solidFill>
                <a:effectLst/>
                <a:latin typeface="Times New Roman" panose="02020603050405020304" pitchFamily="18" charset="0"/>
                <a:cs typeface="Times New Roman" panose="02020603050405020304" pitchFamily="18" charset="0"/>
              </a:rPr>
              <a:t>The user could then save the modified CFG to a file.</a:t>
            </a:r>
          </a:p>
          <a:p>
            <a:pPr algn="l"/>
            <a:r>
              <a:rPr lang="en-US" sz="6400" b="0" i="0" dirty="0">
                <a:solidFill>
                  <a:srgbClr val="1F1F1F"/>
                </a:solidFill>
                <a:effectLst/>
                <a:latin typeface="Times New Roman" panose="02020603050405020304" pitchFamily="18" charset="0"/>
                <a:cs typeface="Times New Roman" panose="02020603050405020304" pitchFamily="18" charset="0"/>
              </a:rPr>
              <a:t>By providing a user-friendly GUI for epsilon production elimination, one can make it easier for users to improve the</a:t>
            </a:r>
          </a:p>
          <a:p>
            <a:pPr marL="0" indent="0" algn="l">
              <a:buNone/>
            </a:pPr>
            <a:r>
              <a:rPr lang="en-US" sz="6400" dirty="0">
                <a:solidFill>
                  <a:srgbClr val="1F1F1F"/>
                </a:solidFill>
                <a:latin typeface="Times New Roman" panose="02020603050405020304" pitchFamily="18" charset="0"/>
                <a:cs typeface="Times New Roman" panose="02020603050405020304" pitchFamily="18" charset="0"/>
              </a:rPr>
              <a:t>   </a:t>
            </a:r>
            <a:r>
              <a:rPr lang="en-US" sz="6400" b="0" i="0" dirty="0">
                <a:solidFill>
                  <a:srgbClr val="1F1F1F"/>
                </a:solidFill>
                <a:effectLst/>
                <a:latin typeface="Times New Roman" panose="02020603050405020304" pitchFamily="18" charset="0"/>
                <a:cs typeface="Times New Roman" panose="02020603050405020304" pitchFamily="18" charset="0"/>
              </a:rPr>
              <a:t> efficiency and readability of their context-free grammars.</a:t>
            </a:r>
          </a:p>
          <a:p>
            <a:endParaRPr lang="en-US" dirty="0"/>
          </a:p>
        </p:txBody>
      </p:sp>
    </p:spTree>
    <p:extLst>
      <p:ext uri="{BB962C8B-B14F-4D97-AF65-F5344CB8AC3E}">
        <p14:creationId xmlns:p14="http://schemas.microsoft.com/office/powerpoint/2010/main" val="42613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82B0-88F5-8459-9D95-C9FD69019483}"/>
              </a:ext>
            </a:extLst>
          </p:cNvPr>
          <p:cNvSpPr>
            <a:spLocks noGrp="1"/>
          </p:cNvSpPr>
          <p:nvPr>
            <p:ph type="title"/>
          </p:nvPr>
        </p:nvSpPr>
        <p:spPr>
          <a:xfrm>
            <a:off x="838200" y="365125"/>
            <a:ext cx="10515600" cy="1078193"/>
          </a:xfrm>
        </p:spPr>
        <p:txBody>
          <a:bodyPr>
            <a:normAutofit/>
          </a:bodyPr>
          <a:lstStyle/>
          <a:p>
            <a:r>
              <a:rPr lang="en-US" sz="3200" u="sng" dirty="0">
                <a:latin typeface="Times New Roman" panose="02020603050405020304" pitchFamily="18" charset="0"/>
                <a:cs typeface="Times New Roman" panose="02020603050405020304" pitchFamily="18" charset="0"/>
              </a:rPr>
              <a:t>Application Elimination of epsilon production with GUI</a:t>
            </a:r>
          </a:p>
        </p:txBody>
      </p:sp>
      <p:sp>
        <p:nvSpPr>
          <p:cNvPr id="3" name="Content Placeholder 2">
            <a:extLst>
              <a:ext uri="{FF2B5EF4-FFF2-40B4-BE49-F238E27FC236}">
                <a16:creationId xmlns:a16="http://schemas.microsoft.com/office/drawing/2014/main" id="{2E6CB0AE-0551-3606-843B-CB1D5FAEC96B}"/>
              </a:ext>
            </a:extLst>
          </p:cNvPr>
          <p:cNvSpPr>
            <a:spLocks noGrp="1"/>
          </p:cNvSpPr>
          <p:nvPr>
            <p:ph idx="1"/>
          </p:nvPr>
        </p:nvSpPr>
        <p:spPr>
          <a:xfrm>
            <a:off x="838199" y="1299882"/>
            <a:ext cx="10833847" cy="5192993"/>
          </a:xfrm>
        </p:spPr>
        <p:txBody>
          <a:bodyPr>
            <a:normAutofit fontScale="47500" lnSpcReduction="20000"/>
          </a:bodyPr>
          <a:lstStyle/>
          <a:p>
            <a:pPr marL="0" indent="0" algn="l">
              <a:buNone/>
            </a:pPr>
            <a:r>
              <a:rPr lang="en-US" sz="3800" b="1" i="0" dirty="0">
                <a:solidFill>
                  <a:srgbClr val="1F1F1F"/>
                </a:solidFill>
                <a:effectLst/>
                <a:latin typeface="Times New Roman" panose="02020603050405020304" pitchFamily="18" charset="0"/>
                <a:cs typeface="Times New Roman" panose="02020603050405020304" pitchFamily="18" charset="0"/>
              </a:rPr>
              <a:t>The elimination of epsilon production with GUI can be applied in a variety of fields, including:</a:t>
            </a:r>
          </a:p>
          <a:p>
            <a:pPr algn="l">
              <a:buFont typeface="Arial" panose="020B0604020202020204" pitchFamily="34" charset="0"/>
              <a:buChar char="•"/>
            </a:pPr>
            <a:r>
              <a:rPr lang="en-US" sz="3800" b="0" i="0" dirty="0">
                <a:solidFill>
                  <a:srgbClr val="1F1F1F"/>
                </a:solidFill>
                <a:effectLst/>
                <a:latin typeface="Times New Roman" panose="02020603050405020304" pitchFamily="18" charset="0"/>
                <a:cs typeface="Times New Roman" panose="02020603050405020304" pitchFamily="18" charset="0"/>
              </a:rPr>
              <a:t>Compiler design: Compilers use CFGs to parse the source code of a program. By eliminating epsilon</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 productions from the CFG, compilers can be made more efficient and easier to develop.</a:t>
            </a:r>
          </a:p>
          <a:p>
            <a:pPr algn="l">
              <a:buFont typeface="Arial" panose="020B0604020202020204" pitchFamily="34" charset="0"/>
              <a:buChar char="•"/>
            </a:pPr>
            <a:r>
              <a:rPr lang="en-US" sz="3800" b="0" i="0" dirty="0">
                <a:solidFill>
                  <a:srgbClr val="1F1F1F"/>
                </a:solidFill>
                <a:effectLst/>
                <a:latin typeface="Times New Roman" panose="02020603050405020304" pitchFamily="18" charset="0"/>
                <a:cs typeface="Times New Roman" panose="02020603050405020304" pitchFamily="18" charset="0"/>
              </a:rPr>
              <a:t>Natural language processing: NLP applications use CFGs to model the syntax of language. By eliminating</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epsilon productions from the CFG, NLP applications can be made more accurate and efficient.</a:t>
            </a:r>
          </a:p>
          <a:p>
            <a:pPr algn="l">
              <a:buFont typeface="Arial" panose="020B0604020202020204" pitchFamily="34" charset="0"/>
              <a:buChar char="•"/>
            </a:pPr>
            <a:r>
              <a:rPr lang="en-US" sz="3800" b="0" i="0" dirty="0">
                <a:solidFill>
                  <a:srgbClr val="1F1F1F"/>
                </a:solidFill>
                <a:effectLst/>
                <a:latin typeface="Times New Roman" panose="02020603050405020304" pitchFamily="18" charset="0"/>
                <a:cs typeface="Times New Roman" panose="02020603050405020304" pitchFamily="18" charset="0"/>
              </a:rPr>
              <a:t>Machine learning: CFGs can be used to represent a variety of machine learning models, such as decision trees</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 and hidden Markov models. By eliminating epsilon productions from the CFG, machine learning models can   </a:t>
            </a:r>
          </a:p>
          <a:p>
            <a:pPr marL="0" indent="0" algn="l">
              <a:buNone/>
            </a:pPr>
            <a:r>
              <a:rPr lang="en-US" sz="3800" b="0" i="0" dirty="0">
                <a:solidFill>
                  <a:srgbClr val="1F1F1F"/>
                </a:solidFill>
                <a:effectLst/>
                <a:latin typeface="Times New Roman" panose="02020603050405020304" pitchFamily="18" charset="0"/>
                <a:cs typeface="Times New Roman" panose="02020603050405020304" pitchFamily="18" charset="0"/>
              </a:rPr>
              <a:t>    be made more efficient and easier to understand.</a:t>
            </a:r>
          </a:p>
          <a:p>
            <a:pPr algn="l"/>
            <a:r>
              <a:rPr lang="en-US" sz="3800" b="0" i="0" dirty="0">
                <a:solidFill>
                  <a:srgbClr val="1F1F1F"/>
                </a:solidFill>
                <a:effectLst/>
                <a:latin typeface="Times New Roman" panose="02020603050405020304" pitchFamily="18" charset="0"/>
                <a:cs typeface="Times New Roman" panose="02020603050405020304" pitchFamily="18" charset="0"/>
              </a:rPr>
              <a:t>Here is a specific example of how the elimination of epsilon production with GUI could be used in the field of </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compiler design:</a:t>
            </a:r>
          </a:p>
          <a:p>
            <a:pPr algn="l"/>
            <a:r>
              <a:rPr lang="en-US" sz="3800" b="0" i="0" dirty="0">
                <a:solidFill>
                  <a:srgbClr val="1F1F1F"/>
                </a:solidFill>
                <a:effectLst/>
                <a:latin typeface="Times New Roman" panose="02020603050405020304" pitchFamily="18" charset="0"/>
                <a:cs typeface="Times New Roman" panose="02020603050405020304" pitchFamily="18" charset="0"/>
              </a:rPr>
              <a:t>A compiler developer is working on a compiler for a new programming language. The compiler uses a CFG to</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 parse the source code of programs in the new language. However, the CFG contains a number of epsilon</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 productions. This is making the compiler difficult to develop and inefficient.</a:t>
            </a:r>
          </a:p>
          <a:p>
            <a:pPr algn="l"/>
            <a:r>
              <a:rPr lang="en-US" sz="3800" b="0" i="0" dirty="0">
                <a:solidFill>
                  <a:srgbClr val="1F1F1F"/>
                </a:solidFill>
                <a:effectLst/>
                <a:latin typeface="Times New Roman" panose="02020603050405020304" pitchFamily="18" charset="0"/>
                <a:cs typeface="Times New Roman" panose="02020603050405020304" pitchFamily="18" charset="0"/>
              </a:rPr>
              <a:t>The compiler developer can use a GUI for epsilon production elimination to remove the epsilon productions from</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 the CFG. Once the epsilon productions have been removed, the compiler will be more efficient and easier to </a:t>
            </a:r>
          </a:p>
          <a:p>
            <a:pPr marL="0" indent="0" algn="l">
              <a:buNone/>
            </a:pPr>
            <a:r>
              <a:rPr lang="en-US" sz="3800" dirty="0">
                <a:solidFill>
                  <a:srgbClr val="1F1F1F"/>
                </a:solidFill>
                <a:latin typeface="Times New Roman" panose="02020603050405020304" pitchFamily="18" charset="0"/>
                <a:cs typeface="Times New Roman" panose="02020603050405020304" pitchFamily="18" charset="0"/>
              </a:rPr>
              <a:t>    </a:t>
            </a:r>
            <a:r>
              <a:rPr lang="en-US" sz="3800" b="0" i="0" dirty="0">
                <a:solidFill>
                  <a:srgbClr val="1F1F1F"/>
                </a:solidFill>
                <a:effectLst/>
                <a:latin typeface="Times New Roman" panose="02020603050405020304" pitchFamily="18" charset="0"/>
                <a:cs typeface="Times New Roman" panose="02020603050405020304" pitchFamily="18" charset="0"/>
              </a:rPr>
              <a:t>develop.</a:t>
            </a:r>
          </a:p>
          <a:p>
            <a:pPr marL="0" indent="0">
              <a:buNone/>
            </a:pPr>
            <a:endParaRPr lang="en-US" dirty="0"/>
          </a:p>
        </p:txBody>
      </p:sp>
    </p:spTree>
    <p:extLst>
      <p:ext uri="{BB962C8B-B14F-4D97-AF65-F5344CB8AC3E}">
        <p14:creationId xmlns:p14="http://schemas.microsoft.com/office/powerpoint/2010/main" val="267762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4EF3-E15D-A5F5-BA25-7EAAAE8FCCEE}"/>
              </a:ext>
            </a:extLst>
          </p:cNvPr>
          <p:cNvSpPr>
            <a:spLocks noGrp="1"/>
          </p:cNvSpPr>
          <p:nvPr>
            <p:ph type="title"/>
          </p:nvPr>
        </p:nvSpPr>
        <p:spPr>
          <a:xfrm>
            <a:off x="829235" y="224117"/>
            <a:ext cx="10515600" cy="753036"/>
          </a:xfrm>
        </p:spPr>
        <p:txBody>
          <a:bodyPr>
            <a:normAutofit/>
          </a:bodyPr>
          <a:lstStyle/>
          <a:p>
            <a:r>
              <a:rPr lang="en-US" sz="2800" u="sng" dirty="0">
                <a:latin typeface="Times New Roman" panose="02020603050405020304" pitchFamily="18" charset="0"/>
                <a:cs typeface="Times New Roman" panose="02020603050405020304" pitchFamily="18" charset="0"/>
              </a:rPr>
              <a:t>Explanation</a:t>
            </a:r>
            <a:r>
              <a:rPr lang="en-US" sz="2800" dirty="0">
                <a:latin typeface="Times New Roman" panose="02020603050405020304" pitchFamily="18" charset="0"/>
                <a:cs typeface="Times New Roman" panose="02020603050405020304" pitchFamily="18" charset="0"/>
              </a:rPr>
              <a:t> : </a:t>
            </a:r>
          </a:p>
        </p:txBody>
      </p:sp>
      <p:sp>
        <p:nvSpPr>
          <p:cNvPr id="3" name="Content Placeholder 2">
            <a:extLst>
              <a:ext uri="{FF2B5EF4-FFF2-40B4-BE49-F238E27FC236}">
                <a16:creationId xmlns:a16="http://schemas.microsoft.com/office/drawing/2014/main" id="{B2A6D3B9-9485-C901-627B-799E8F6C81F5}"/>
              </a:ext>
            </a:extLst>
          </p:cNvPr>
          <p:cNvSpPr>
            <a:spLocks noGrp="1"/>
          </p:cNvSpPr>
          <p:nvPr>
            <p:ph idx="1"/>
          </p:nvPr>
        </p:nvSpPr>
        <p:spPr>
          <a:xfrm>
            <a:off x="838200" y="1084729"/>
            <a:ext cx="10515600" cy="509223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a:t>
            </a:r>
            <a:r>
              <a:rPr lang="en-US" sz="2000" b="0" i="0" dirty="0">
                <a:solidFill>
                  <a:srgbClr val="1F1F1F"/>
                </a:solidFill>
                <a:effectLst/>
                <a:latin typeface="Times New Roman" panose="02020603050405020304" pitchFamily="18" charset="0"/>
                <a:cs typeface="Times New Roman" panose="02020603050405020304" pitchFamily="18" charset="0"/>
              </a:rPr>
              <a:t>he elimination of epsilon production with GUI is a process of removing epsilon productions from a context-free grammar (CFG) using a graphical user interface (GUI). Epsilon productions are productions that produce the empty string, and they can make CFGs more difficult to parse. By eliminating epsilon productions, one can make CFGs more efficient and easier to understand.</a:t>
            </a:r>
          </a:p>
          <a:p>
            <a:pPr marL="0" indent="0" algn="l">
              <a:buNone/>
            </a:pPr>
            <a:r>
              <a:rPr lang="en-US" sz="2000" b="1" i="0" dirty="0">
                <a:solidFill>
                  <a:srgbClr val="1F1F1F"/>
                </a:solidFill>
                <a:effectLst/>
                <a:latin typeface="Times New Roman" panose="02020603050405020304" pitchFamily="18" charset="0"/>
                <a:cs typeface="Times New Roman" panose="02020603050405020304" pitchFamily="18" charset="0"/>
              </a:rPr>
              <a:t>Here is a step-by-step explanation of how to use a GUI for epsilon production elimination:</a:t>
            </a:r>
          </a:p>
          <a:p>
            <a:pPr algn="l">
              <a:buFont typeface="+mj-lt"/>
              <a:buAutoNum type="arabicPeriod"/>
            </a:pPr>
            <a:r>
              <a:rPr lang="en-US" sz="2000" b="0" i="0" dirty="0">
                <a:solidFill>
                  <a:srgbClr val="1F1F1F"/>
                </a:solidFill>
                <a:effectLst/>
                <a:latin typeface="Times New Roman" panose="02020603050405020304" pitchFamily="18" charset="0"/>
                <a:cs typeface="Times New Roman" panose="02020603050405020304" pitchFamily="18" charset="0"/>
              </a:rPr>
              <a:t>Load the CFG from a file.</a:t>
            </a:r>
          </a:p>
          <a:p>
            <a:pPr algn="l">
              <a:buFont typeface="+mj-lt"/>
              <a:buAutoNum type="arabicPeriod"/>
            </a:pPr>
            <a:r>
              <a:rPr lang="en-US" sz="2000" b="0" i="0" dirty="0">
                <a:solidFill>
                  <a:srgbClr val="1F1F1F"/>
                </a:solidFill>
                <a:effectLst/>
                <a:latin typeface="Times New Roman" panose="02020603050405020304" pitchFamily="18" charset="0"/>
                <a:cs typeface="Times New Roman" panose="02020603050405020304" pitchFamily="18" charset="0"/>
              </a:rPr>
              <a:t>Identify the epsilon productions in the CFG.</a:t>
            </a:r>
          </a:p>
          <a:p>
            <a:pPr algn="l">
              <a:buFont typeface="+mj-lt"/>
              <a:buAutoNum type="arabicPeriod"/>
            </a:pPr>
            <a:r>
              <a:rPr lang="en-US" sz="2000" b="0" i="0" dirty="0">
                <a:solidFill>
                  <a:srgbClr val="1F1F1F"/>
                </a:solidFill>
                <a:effectLst/>
                <a:latin typeface="Times New Roman" panose="02020603050405020304" pitchFamily="18" charset="0"/>
                <a:cs typeface="Times New Roman" panose="02020603050405020304" pitchFamily="18" charset="0"/>
              </a:rPr>
              <a:t>Eliminate the epsilon productions from the CFG.</a:t>
            </a:r>
          </a:p>
          <a:p>
            <a:pPr algn="l">
              <a:buFont typeface="+mj-lt"/>
              <a:buAutoNum type="arabicPeriod"/>
            </a:pPr>
            <a:r>
              <a:rPr lang="en-US" sz="2000" b="0" i="0" dirty="0">
                <a:solidFill>
                  <a:srgbClr val="1F1F1F"/>
                </a:solidFill>
                <a:effectLst/>
                <a:latin typeface="Times New Roman" panose="02020603050405020304" pitchFamily="18" charset="0"/>
                <a:cs typeface="Times New Roman" panose="02020603050405020304" pitchFamily="18" charset="0"/>
              </a:rPr>
              <a:t>Save the modified CFG to a file.</a:t>
            </a:r>
          </a:p>
          <a:p>
            <a:pPr marL="0" indent="0">
              <a:buNone/>
            </a:pPr>
            <a:endParaRPr lang="en-US" sz="1800" dirty="0"/>
          </a:p>
        </p:txBody>
      </p:sp>
    </p:spTree>
    <p:extLst>
      <p:ext uri="{BB962C8B-B14F-4D97-AF65-F5344CB8AC3E}">
        <p14:creationId xmlns:p14="http://schemas.microsoft.com/office/powerpoint/2010/main" val="360517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FEDC908-9552-19EE-8A53-E48309B7601E}"/>
              </a:ext>
            </a:extLst>
          </p:cNvPr>
          <p:cNvSpPr>
            <a:spLocks noGrp="1" noChangeArrowheads="1"/>
          </p:cNvSpPr>
          <p:nvPr>
            <p:ph idx="1"/>
          </p:nvPr>
        </p:nvSpPr>
        <p:spPr bwMode="auto">
          <a:xfrm>
            <a:off x="368470" y="679538"/>
            <a:ext cx="11378115" cy="5498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Identifying epsilon productions: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An epsilon production is a production that produces the empty string. For example, the following production is an epsilon production: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-&gt; ε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This production means that the non-terminal symbol A can produce the empty string.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To identify epsilon productions in a CFG, you can use the following algorithm: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Create a set of epsilon productions, and initialize it to the empty 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Iterate over all productions in the CFG.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each production, check if the right-hand side of the production is the empty string.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If the right-hand side of the production is the empty string, add the production to the set of epsilon productions.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Repeat steps 2-4 until no new epsilon productions are added to the set.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algn="l"/>
            <a:r>
              <a:rPr lang="en-US" sz="1600" b="1" i="0" u="sng" dirty="0">
                <a:solidFill>
                  <a:srgbClr val="1F1F1F"/>
                </a:solidFill>
                <a:effectLst/>
                <a:latin typeface="Times New Roman" panose="02020603050405020304" pitchFamily="18" charset="0"/>
                <a:cs typeface="Times New Roman" panose="02020603050405020304" pitchFamily="18" charset="0"/>
              </a:rPr>
              <a:t>Eliminating epsilon productions:</a:t>
            </a:r>
          </a:p>
          <a:p>
            <a:pPr marL="0" indent="0" algn="l">
              <a:buNone/>
            </a:pPr>
            <a:endParaRPr lang="en-US" sz="1600" b="1" u="sng"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600" b="0" i="0" dirty="0">
                <a:solidFill>
                  <a:srgbClr val="1F1F1F"/>
                </a:solidFill>
                <a:effectLst/>
                <a:latin typeface="Times New Roman" panose="02020603050405020304" pitchFamily="18" charset="0"/>
                <a:cs typeface="Times New Roman" panose="02020603050405020304" pitchFamily="18" charset="0"/>
              </a:rPr>
              <a:t>   There are a number of algorithms for eliminating epsilon productions from a CFG. One common algorithm is to use the following steps:</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Create a new start symbol for the CFG.</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For each production that produces the empty string, replace the production with a production that produces the new start symbol.</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all epsilon productions from the CFG.</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For each production that produces the new start symbol, find all productions that produce the right-hand side of the production.</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For each production that is found, replace the production with a production that produces the left-hand side of the production.</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Repeat steps 4-5 until there are no more productions that produce the new start symbol.</a:t>
            </a:r>
          </a:p>
          <a:p>
            <a:pPr algn="l">
              <a:buFont typeface="+mj-lt"/>
              <a:buAutoNum type="arabicPeriod"/>
            </a:pPr>
            <a:r>
              <a:rPr lang="en-US" sz="1600" b="0" i="0" dirty="0">
                <a:solidFill>
                  <a:srgbClr val="1F1F1F"/>
                </a:solidFill>
                <a:effectLst/>
                <a:latin typeface="Times New Roman" panose="02020603050405020304" pitchFamily="18" charset="0"/>
                <a:cs typeface="Times New Roman" panose="02020603050405020304" pitchFamily="18" charset="0"/>
              </a:rPr>
              <a:t>Remove the new start symbol from the CFG.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355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CE40-8D45-1D00-2831-138451371414}"/>
              </a:ext>
            </a:extLst>
          </p:cNvPr>
          <p:cNvSpPr>
            <a:spLocks noGrp="1"/>
          </p:cNvSpPr>
          <p:nvPr>
            <p:ph type="title"/>
          </p:nvPr>
        </p:nvSpPr>
        <p:spPr>
          <a:xfrm>
            <a:off x="838200" y="681037"/>
            <a:ext cx="10515600" cy="1009651"/>
          </a:xfrm>
        </p:spPr>
        <p:txBody>
          <a:bodyPr>
            <a:normAutofit/>
          </a:bodyPr>
          <a:lstStyle/>
          <a:p>
            <a:pPr algn="ctr"/>
            <a:r>
              <a:rPr lang="en-US" sz="3600" b="1" dirty="0">
                <a:latin typeface="Times New Roman" panose="02020603050405020304" pitchFamily="18" charset="0"/>
                <a:cs typeface="Times New Roman" panose="02020603050405020304" pitchFamily="18" charset="0"/>
              </a:rPr>
              <a:t>Contribution</a:t>
            </a:r>
          </a:p>
        </p:txBody>
      </p:sp>
      <p:sp>
        <p:nvSpPr>
          <p:cNvPr id="3" name="Content Placeholder 2">
            <a:extLst>
              <a:ext uri="{FF2B5EF4-FFF2-40B4-BE49-F238E27FC236}">
                <a16:creationId xmlns:a16="http://schemas.microsoft.com/office/drawing/2014/main" id="{E6D4E535-8D85-BBE2-F61C-3D3212921165}"/>
              </a:ext>
            </a:extLst>
          </p:cNvPr>
          <p:cNvSpPr>
            <a:spLocks noGrp="1"/>
          </p:cNvSpPr>
          <p:nvPr>
            <p:ph idx="1"/>
          </p:nvPr>
        </p:nvSpPr>
        <p:spPr>
          <a:xfrm>
            <a:off x="838200" y="1690688"/>
            <a:ext cx="10515600" cy="4486275"/>
          </a:xfrm>
        </p:spPr>
        <p:txBody>
          <a:bodyPr/>
          <a:lstStyle/>
          <a:p>
            <a:r>
              <a:rPr lang="en-US" dirty="0"/>
              <a:t>Charan     -     Developed code for elimination of epsilon from given </a:t>
            </a:r>
            <a:r>
              <a:rPr lang="en-US" dirty="0" err="1"/>
              <a:t>cfg</a:t>
            </a:r>
            <a:endParaRPr lang="en-US" dirty="0"/>
          </a:p>
          <a:p>
            <a:endParaRPr lang="en-US" dirty="0"/>
          </a:p>
          <a:p>
            <a:r>
              <a:rPr lang="en-US" dirty="0"/>
              <a:t>Ashraf      -      Using the given code Gui  has been developed </a:t>
            </a:r>
          </a:p>
          <a:p>
            <a:endParaRPr lang="en-US" dirty="0"/>
          </a:p>
          <a:p>
            <a:r>
              <a:rPr lang="en-US" dirty="0"/>
              <a:t>Poorna     -  Report has been done according to given format</a:t>
            </a:r>
          </a:p>
        </p:txBody>
      </p:sp>
    </p:spTree>
    <p:extLst>
      <p:ext uri="{BB962C8B-B14F-4D97-AF65-F5344CB8AC3E}">
        <p14:creationId xmlns:p14="http://schemas.microsoft.com/office/powerpoint/2010/main" val="156976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FC3C-8378-C02D-D8FA-382D9FE17CD3}"/>
              </a:ext>
            </a:extLst>
          </p:cNvPr>
          <p:cNvSpPr>
            <a:spLocks noGrp="1"/>
          </p:cNvSpPr>
          <p:nvPr>
            <p:ph type="title"/>
          </p:nvPr>
        </p:nvSpPr>
        <p:spPr>
          <a:xfrm>
            <a:off x="838200" y="365125"/>
            <a:ext cx="10515600" cy="961651"/>
          </a:xfrm>
        </p:spPr>
        <p:txBody>
          <a:bodyPr>
            <a:normAutofit/>
          </a:bodyPr>
          <a:lstStyle/>
          <a:p>
            <a:r>
              <a:rPr lang="en-US" sz="2400" b="1" u="sng" dirty="0">
                <a:latin typeface="Times New Roman" panose="02020603050405020304" pitchFamily="18" charset="0"/>
                <a:cs typeface="Times New Roman" panose="02020603050405020304" pitchFamily="18" charset="0"/>
              </a:rPr>
              <a:t>Flow chart :</a:t>
            </a:r>
          </a:p>
        </p:txBody>
      </p:sp>
      <p:pic>
        <p:nvPicPr>
          <p:cNvPr id="5" name="Content Placeholder 4">
            <a:extLst>
              <a:ext uri="{FF2B5EF4-FFF2-40B4-BE49-F238E27FC236}">
                <a16:creationId xmlns:a16="http://schemas.microsoft.com/office/drawing/2014/main" id="{C872CD29-57BD-273C-6675-579A35B7C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525" y="782478"/>
            <a:ext cx="4540795" cy="5293043"/>
          </a:xfrm>
        </p:spPr>
      </p:pic>
    </p:spTree>
    <p:extLst>
      <p:ext uri="{BB962C8B-B14F-4D97-AF65-F5344CB8AC3E}">
        <p14:creationId xmlns:p14="http://schemas.microsoft.com/office/powerpoint/2010/main" val="84469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8EF4-031A-8E73-4AFF-B4595CFB4C4D}"/>
              </a:ext>
            </a:extLst>
          </p:cNvPr>
          <p:cNvSpPr>
            <a:spLocks noGrp="1"/>
          </p:cNvSpPr>
          <p:nvPr>
            <p:ph type="title"/>
          </p:nvPr>
        </p:nvSpPr>
        <p:spPr>
          <a:xfrm>
            <a:off x="838200" y="365125"/>
            <a:ext cx="10515600" cy="961651"/>
          </a:xfrm>
        </p:spPr>
        <p:txBody>
          <a:bodyPr>
            <a:normAutofit/>
          </a:bodyPr>
          <a:lstStyle/>
          <a:p>
            <a:r>
              <a:rPr lang="en-US" sz="3200" u="sng" dirty="0">
                <a:latin typeface="Times New Roman" panose="02020603050405020304" pitchFamily="18" charset="0"/>
                <a:cs typeface="Times New Roman" panose="02020603050405020304" pitchFamily="18" charset="0"/>
              </a:rPr>
              <a:t>Example problem:</a:t>
            </a:r>
          </a:p>
        </p:txBody>
      </p:sp>
      <p:pic>
        <p:nvPicPr>
          <p:cNvPr id="5" name="Content Placeholder 4">
            <a:extLst>
              <a:ext uri="{FF2B5EF4-FFF2-40B4-BE49-F238E27FC236}">
                <a16:creationId xmlns:a16="http://schemas.microsoft.com/office/drawing/2014/main" id="{29407EB4-51D0-B9A8-C2F3-4A11977E9CE1}"/>
              </a:ext>
            </a:extLst>
          </p:cNvPr>
          <p:cNvPicPr>
            <a:picLocks noGrp="1" noChangeAspect="1"/>
          </p:cNvPicPr>
          <p:nvPr>
            <p:ph idx="1"/>
          </p:nvPr>
        </p:nvPicPr>
        <p:blipFill>
          <a:blip r:embed="rId2"/>
          <a:stretch>
            <a:fillRect/>
          </a:stretch>
        </p:blipFill>
        <p:spPr>
          <a:xfrm>
            <a:off x="913101" y="1293252"/>
            <a:ext cx="6026882" cy="4984750"/>
          </a:xfrm>
        </p:spPr>
      </p:pic>
    </p:spTree>
    <p:extLst>
      <p:ext uri="{BB962C8B-B14F-4D97-AF65-F5344CB8AC3E}">
        <p14:creationId xmlns:p14="http://schemas.microsoft.com/office/powerpoint/2010/main" val="127090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5E56FF-7965-9684-C187-C333EA4D4A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923" y="493713"/>
            <a:ext cx="4338154" cy="5683250"/>
          </a:xfrm>
        </p:spPr>
      </p:pic>
    </p:spTree>
    <p:extLst>
      <p:ext uri="{BB962C8B-B14F-4D97-AF65-F5344CB8AC3E}">
        <p14:creationId xmlns:p14="http://schemas.microsoft.com/office/powerpoint/2010/main" val="1685080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1104</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Google Sans</vt:lpstr>
      <vt:lpstr>Times New Roman</vt:lpstr>
      <vt:lpstr>Office Theme</vt:lpstr>
      <vt:lpstr>PowerPoint Presentation</vt:lpstr>
      <vt:lpstr>Objective of Elimination of epsilon production with GUI </vt:lpstr>
      <vt:lpstr>Application Elimination of epsilon production with GUI</vt:lpstr>
      <vt:lpstr>Explanation : </vt:lpstr>
      <vt:lpstr>PowerPoint Presentation</vt:lpstr>
      <vt:lpstr>Contribution</vt:lpstr>
      <vt:lpstr>Flow chart :</vt:lpstr>
      <vt:lpstr>Example problem:</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Padma priya</dc:creator>
  <cp:lastModifiedBy>Padma priya</cp:lastModifiedBy>
  <cp:revision>7</cp:revision>
  <dcterms:created xsi:type="dcterms:W3CDTF">2023-11-06T08:40:43Z</dcterms:created>
  <dcterms:modified xsi:type="dcterms:W3CDTF">2023-11-06T09:42:53Z</dcterms:modified>
</cp:coreProperties>
</file>