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6"/>
    <p:sldId id="257" r:id="rId27"/>
    <p:sldId id="258" r:id="rId28"/>
    <p:sldId id="259" r:id="rId29"/>
    <p:sldId id="260" r:id="rId30"/>
    <p:sldId id="261" r:id="rId31"/>
    <p:sldId id="262" r:id="rId32"/>
    <p:sldId id="263" r:id="rId33"/>
    <p:sldId id="264" r:id="rId34"/>
    <p:sldId id="265" r:id="rId35"/>
    <p:sldId id="266" r:id="rId36"/>
    <p:sldId id="267" r:id="rId37"/>
    <p:sldId id="268" r:id="rId38"/>
    <p:sldId id="269" r:id="rId39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Marykate" charset="1" panose="00000000000000000000"/>
      <p:regular r:id="rId10"/>
    </p:embeddedFont>
    <p:embeddedFont>
      <p:font typeface="29LT Adir" charset="1" panose="00000506000000000000"/>
      <p:regular r:id="rId11"/>
    </p:embeddedFont>
    <p:embeddedFont>
      <p:font typeface="29LT Adir Bold" charset="1" panose="00000806000000000000"/>
      <p:regular r:id="rId12"/>
    </p:embeddedFont>
    <p:embeddedFont>
      <p:font typeface="29LT Adir Thin" charset="1" panose="00000206000000000000"/>
      <p:regular r:id="rId13"/>
    </p:embeddedFont>
    <p:embeddedFont>
      <p:font typeface="29LT Adir Extra-Light" charset="1" panose="00000306000000000000"/>
      <p:regular r:id="rId14"/>
    </p:embeddedFont>
    <p:embeddedFont>
      <p:font typeface="29LT Adir Light" charset="1" panose="00000406000000000000"/>
      <p:regular r:id="rId15"/>
    </p:embeddedFont>
    <p:embeddedFont>
      <p:font typeface="29LT Adir Medium" charset="1" panose="00000606000000000000"/>
      <p:regular r:id="rId16"/>
    </p:embeddedFont>
    <p:embeddedFont>
      <p:font typeface="29LT Adir Semi-Bold" charset="1" panose="00000706000000000000"/>
      <p:regular r:id="rId17"/>
    </p:embeddedFont>
    <p:embeddedFont>
      <p:font typeface="29LT Adir Ultra-Bold" charset="1" panose="00000906000000000000"/>
      <p:regular r:id="rId18"/>
    </p:embeddedFont>
    <p:embeddedFont>
      <p:font typeface="Dosis" charset="1" panose="02010503020202060003"/>
      <p:regular r:id="rId19"/>
    </p:embeddedFont>
    <p:embeddedFont>
      <p:font typeface="Dosis Bold" charset="1" panose="02010803020202060003"/>
      <p:regular r:id="rId20"/>
    </p:embeddedFont>
    <p:embeddedFont>
      <p:font typeface="Dosis Extra-Light" charset="1" panose="02010203020202060003"/>
      <p:regular r:id="rId21"/>
    </p:embeddedFont>
    <p:embeddedFont>
      <p:font typeface="Dosis Light" charset="1" panose="02010803020202060003"/>
      <p:regular r:id="rId22"/>
    </p:embeddedFont>
    <p:embeddedFont>
      <p:font typeface="Dosis Medium" charset="1" panose="02010603020202060003"/>
      <p:regular r:id="rId23"/>
    </p:embeddedFont>
    <p:embeddedFont>
      <p:font typeface="Dosis Semi-Bold" charset="1" panose="02010703020202060003"/>
      <p:regular r:id="rId24"/>
    </p:embeddedFont>
    <p:embeddedFont>
      <p:font typeface="Dosis Ultra-Bold" charset="1" panose="02010903020202060003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slides/slide1.xml" Type="http://schemas.openxmlformats.org/officeDocument/2006/relationships/slide"/><Relationship Id="rId27" Target="slides/slide2.xml" Type="http://schemas.openxmlformats.org/officeDocument/2006/relationships/slide"/><Relationship Id="rId28" Target="slides/slide3.xml" Type="http://schemas.openxmlformats.org/officeDocument/2006/relationships/slide"/><Relationship Id="rId29" Target="slides/slide4.xml" Type="http://schemas.openxmlformats.org/officeDocument/2006/relationships/slide"/><Relationship Id="rId3" Target="viewProps.xml" Type="http://schemas.openxmlformats.org/officeDocument/2006/relationships/viewProps"/><Relationship Id="rId30" Target="slides/slide5.xml" Type="http://schemas.openxmlformats.org/officeDocument/2006/relationships/slide"/><Relationship Id="rId31" Target="slides/slide6.xml" Type="http://schemas.openxmlformats.org/officeDocument/2006/relationships/slide"/><Relationship Id="rId32" Target="slides/slide7.xml" Type="http://schemas.openxmlformats.org/officeDocument/2006/relationships/slide"/><Relationship Id="rId33" Target="slides/slide8.xml" Type="http://schemas.openxmlformats.org/officeDocument/2006/relationships/slide"/><Relationship Id="rId34" Target="slides/slide9.xml" Type="http://schemas.openxmlformats.org/officeDocument/2006/relationships/slide"/><Relationship Id="rId35" Target="slides/slide10.xml" Type="http://schemas.openxmlformats.org/officeDocument/2006/relationships/slide"/><Relationship Id="rId36" Target="slides/slide11.xml" Type="http://schemas.openxmlformats.org/officeDocument/2006/relationships/slide"/><Relationship Id="rId37" Target="slides/slide12.xml" Type="http://schemas.openxmlformats.org/officeDocument/2006/relationships/slide"/><Relationship Id="rId38" Target="slides/slide13.xml" Type="http://schemas.openxmlformats.org/officeDocument/2006/relationships/slide"/><Relationship Id="rId39" Target="slides/slide14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-9222" t="0" r="-9222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899186" y="-801854"/>
            <a:ext cx="20086371" cy="12006726"/>
            <a:chOff x="0" y="0"/>
            <a:chExt cx="26781829" cy="16008969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394920"/>
              <a:ext cx="1900244" cy="15205129"/>
              <a:chOff x="0" y="0"/>
              <a:chExt cx="356429" cy="2852028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356429" cy="2852028"/>
              </a:xfrm>
              <a:custGeom>
                <a:avLst/>
                <a:gdLst/>
                <a:ahLst/>
                <a:cxnLst/>
                <a:rect r="r" b="b" t="t" l="l"/>
                <a:pathLst>
                  <a:path h="2852028" w="356429">
                    <a:moveTo>
                      <a:pt x="0" y="0"/>
                    </a:moveTo>
                    <a:lnTo>
                      <a:pt x="356429" y="0"/>
                    </a:lnTo>
                    <a:lnTo>
                      <a:pt x="356429" y="2852028"/>
                    </a:lnTo>
                    <a:lnTo>
                      <a:pt x="0" y="2852028"/>
                    </a:lnTo>
                    <a:close/>
                  </a:path>
                </a:pathLst>
              </a:custGeom>
              <a:solidFill>
                <a:srgbClr val="00AD9C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57150"/>
                <a:ext cx="356429" cy="2909178"/>
              </a:xfrm>
              <a:prstGeom prst="rect">
                <a:avLst/>
              </a:prstGeom>
            </p:spPr>
            <p:txBody>
              <a:bodyPr anchor="ctr" rtlCol="false" tIns="53498" lIns="53498" bIns="53498" rIns="53498"/>
              <a:lstStyle/>
              <a:p>
                <a:pPr algn="ctr">
                  <a:lnSpc>
                    <a:spcPts val="2801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24881585" y="394920"/>
              <a:ext cx="1900244" cy="15205129"/>
              <a:chOff x="0" y="0"/>
              <a:chExt cx="356429" cy="2852028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356429" cy="2852028"/>
              </a:xfrm>
              <a:custGeom>
                <a:avLst/>
                <a:gdLst/>
                <a:ahLst/>
                <a:cxnLst/>
                <a:rect r="r" b="b" t="t" l="l"/>
                <a:pathLst>
                  <a:path h="2852028" w="356429">
                    <a:moveTo>
                      <a:pt x="0" y="0"/>
                    </a:moveTo>
                    <a:lnTo>
                      <a:pt x="356429" y="0"/>
                    </a:lnTo>
                    <a:lnTo>
                      <a:pt x="356429" y="2852028"/>
                    </a:lnTo>
                    <a:lnTo>
                      <a:pt x="0" y="2852028"/>
                    </a:lnTo>
                    <a:close/>
                  </a:path>
                </a:pathLst>
              </a:custGeom>
              <a:solidFill>
                <a:srgbClr val="00AD9C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57150"/>
                <a:ext cx="356429" cy="2909178"/>
              </a:xfrm>
              <a:prstGeom prst="rect">
                <a:avLst/>
              </a:prstGeom>
            </p:spPr>
            <p:txBody>
              <a:bodyPr anchor="ctr" rtlCol="false" tIns="53498" lIns="53498" bIns="53498" rIns="53498"/>
              <a:lstStyle/>
              <a:p>
                <a:pPr algn="ctr">
                  <a:lnSpc>
                    <a:spcPts val="2801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5400000">
              <a:off x="12801106" y="-11850985"/>
              <a:ext cx="1900244" cy="25602213"/>
              <a:chOff x="0" y="0"/>
              <a:chExt cx="356429" cy="480221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356429" cy="4802210"/>
              </a:xfrm>
              <a:custGeom>
                <a:avLst/>
                <a:gdLst/>
                <a:ahLst/>
                <a:cxnLst/>
                <a:rect r="r" b="b" t="t" l="l"/>
                <a:pathLst>
                  <a:path h="4802210" w="356429">
                    <a:moveTo>
                      <a:pt x="0" y="0"/>
                    </a:moveTo>
                    <a:lnTo>
                      <a:pt x="356429" y="0"/>
                    </a:lnTo>
                    <a:lnTo>
                      <a:pt x="356429" y="4802210"/>
                    </a:lnTo>
                    <a:lnTo>
                      <a:pt x="0" y="4802210"/>
                    </a:lnTo>
                    <a:close/>
                  </a:path>
                </a:pathLst>
              </a:custGeom>
              <a:solidFill>
                <a:srgbClr val="00AD9C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57150"/>
                <a:ext cx="356429" cy="4859360"/>
              </a:xfrm>
              <a:prstGeom prst="rect">
                <a:avLst/>
              </a:prstGeom>
            </p:spPr>
            <p:txBody>
              <a:bodyPr anchor="ctr" rtlCol="false" tIns="53498" lIns="53498" bIns="53498" rIns="53498"/>
              <a:lstStyle/>
              <a:p>
                <a:pPr algn="ctr">
                  <a:lnSpc>
                    <a:spcPts val="2801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5400000">
              <a:off x="12656286" y="2257740"/>
              <a:ext cx="1900244" cy="25602213"/>
              <a:chOff x="0" y="0"/>
              <a:chExt cx="356429" cy="480221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356429" cy="4802210"/>
              </a:xfrm>
              <a:custGeom>
                <a:avLst/>
                <a:gdLst/>
                <a:ahLst/>
                <a:cxnLst/>
                <a:rect r="r" b="b" t="t" l="l"/>
                <a:pathLst>
                  <a:path h="4802210" w="356429">
                    <a:moveTo>
                      <a:pt x="0" y="0"/>
                    </a:moveTo>
                    <a:lnTo>
                      <a:pt x="356429" y="0"/>
                    </a:lnTo>
                    <a:lnTo>
                      <a:pt x="356429" y="4802210"/>
                    </a:lnTo>
                    <a:lnTo>
                      <a:pt x="0" y="4802210"/>
                    </a:lnTo>
                    <a:close/>
                  </a:path>
                </a:pathLst>
              </a:custGeom>
              <a:solidFill>
                <a:srgbClr val="00AD9C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57150"/>
                <a:ext cx="356429" cy="4859360"/>
              </a:xfrm>
              <a:prstGeom prst="rect">
                <a:avLst/>
              </a:prstGeom>
            </p:spPr>
            <p:txBody>
              <a:bodyPr anchor="ctr" rtlCol="false" tIns="53498" lIns="53498" bIns="53498" rIns="53498"/>
              <a:lstStyle/>
              <a:p>
                <a:pPr algn="ctr">
                  <a:lnSpc>
                    <a:spcPts val="2801"/>
                  </a:lnSpc>
                </a:pPr>
              </a:p>
            </p:txBody>
          </p:sp>
        </p:grpSp>
      </p:grpSp>
      <p:sp>
        <p:nvSpPr>
          <p:cNvPr name="TextBox 16" id="16"/>
          <p:cNvSpPr txBox="true"/>
          <p:nvPr/>
        </p:nvSpPr>
        <p:spPr>
          <a:xfrm rot="0">
            <a:off x="2720345" y="922467"/>
            <a:ext cx="12553091" cy="6525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617"/>
              </a:lnSpc>
            </a:pPr>
            <a:r>
              <a:rPr lang="en-US" sz="19100" spc="783">
                <a:solidFill>
                  <a:srgbClr val="00AD9C"/>
                </a:solidFill>
                <a:latin typeface="Marykate"/>
              </a:rPr>
              <a:t>BLOOD BANK MANAGEMENT</a:t>
            </a:r>
          </a:p>
          <a:p>
            <a:pPr algn="ctr">
              <a:lnSpc>
                <a:spcPts val="16617"/>
              </a:lnSpc>
            </a:pPr>
            <a:r>
              <a:rPr lang="en-US" sz="19100" spc="783">
                <a:solidFill>
                  <a:srgbClr val="00AD9C"/>
                </a:solidFill>
                <a:latin typeface="Marykate"/>
              </a:rPr>
              <a:t>SYSTEM 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2490694" y="9376318"/>
            <a:ext cx="229651" cy="229651"/>
            <a:chOff x="0" y="0"/>
            <a:chExt cx="6350000" cy="63500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AB5DB"/>
            </a:solidFill>
          </p:spPr>
        </p:sp>
      </p:grpSp>
      <p:grpSp>
        <p:nvGrpSpPr>
          <p:cNvPr name="Group 19" id="19"/>
          <p:cNvGrpSpPr>
            <a:grpSpLocks noChangeAspect="true"/>
          </p:cNvGrpSpPr>
          <p:nvPr/>
        </p:nvGrpSpPr>
        <p:grpSpPr>
          <a:xfrm rot="1977585">
            <a:off x="3370855" y="9474682"/>
            <a:ext cx="498419" cy="262574"/>
            <a:chOff x="0" y="0"/>
            <a:chExt cx="1610360" cy="84836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-31750" y="0"/>
              <a:ext cx="1675130" cy="880110"/>
            </a:xfrm>
            <a:custGeom>
              <a:avLst/>
              <a:gdLst/>
              <a:ahLst/>
              <a:cxnLst/>
              <a:rect r="r" b="b" t="t" l="l"/>
              <a:pathLst>
                <a:path h="880110" w="1675130">
                  <a:moveTo>
                    <a:pt x="266700" y="848360"/>
                  </a:moveTo>
                  <a:cubicBezTo>
                    <a:pt x="236220" y="848360"/>
                    <a:pt x="205740" y="842010"/>
                    <a:pt x="175260" y="829310"/>
                  </a:cubicBezTo>
                  <a:cubicBezTo>
                    <a:pt x="55880" y="778510"/>
                    <a:pt x="0" y="641350"/>
                    <a:pt x="50800" y="521970"/>
                  </a:cubicBezTo>
                  <a:cubicBezTo>
                    <a:pt x="184150" y="204470"/>
                    <a:pt x="492760" y="0"/>
                    <a:pt x="836930" y="0"/>
                  </a:cubicBezTo>
                  <a:cubicBezTo>
                    <a:pt x="1181100" y="0"/>
                    <a:pt x="1489710" y="204470"/>
                    <a:pt x="1624330" y="521970"/>
                  </a:cubicBezTo>
                  <a:cubicBezTo>
                    <a:pt x="1675130" y="641350"/>
                    <a:pt x="1619250" y="779780"/>
                    <a:pt x="1499870" y="829310"/>
                  </a:cubicBezTo>
                  <a:cubicBezTo>
                    <a:pt x="1380490" y="880110"/>
                    <a:pt x="1242060" y="824230"/>
                    <a:pt x="1192530" y="704850"/>
                  </a:cubicBezTo>
                  <a:cubicBezTo>
                    <a:pt x="1131570" y="562610"/>
                    <a:pt x="991870" y="469900"/>
                    <a:pt x="836930" y="469900"/>
                  </a:cubicBezTo>
                  <a:cubicBezTo>
                    <a:pt x="681990" y="469900"/>
                    <a:pt x="543560" y="562610"/>
                    <a:pt x="482600" y="704850"/>
                  </a:cubicBezTo>
                  <a:cubicBezTo>
                    <a:pt x="445770" y="793750"/>
                    <a:pt x="358140" y="848360"/>
                    <a:pt x="266700" y="848360"/>
                  </a:cubicBezTo>
                  <a:close/>
                </a:path>
              </a:pathLst>
            </a:custGeom>
            <a:solidFill>
              <a:srgbClr val="F2BC2A"/>
            </a:solidFill>
          </p:spPr>
        </p:sp>
      </p:grpSp>
      <p:sp>
        <p:nvSpPr>
          <p:cNvPr name="Freeform 21" id="21"/>
          <p:cNvSpPr/>
          <p:nvPr/>
        </p:nvSpPr>
        <p:spPr>
          <a:xfrm flipH="false" flipV="false" rot="0">
            <a:off x="2748353" y="7888147"/>
            <a:ext cx="238202" cy="236037"/>
          </a:xfrm>
          <a:custGeom>
            <a:avLst/>
            <a:gdLst/>
            <a:ahLst/>
            <a:cxnLst/>
            <a:rect r="r" b="b" t="t" l="l"/>
            <a:pathLst>
              <a:path h="236037" w="238202">
                <a:moveTo>
                  <a:pt x="0" y="0"/>
                </a:moveTo>
                <a:lnTo>
                  <a:pt x="238203" y="0"/>
                </a:lnTo>
                <a:lnTo>
                  <a:pt x="238203" y="236037"/>
                </a:lnTo>
                <a:lnTo>
                  <a:pt x="0" y="2360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-842482">
            <a:off x="3931404" y="8366112"/>
            <a:ext cx="1054904" cy="2072133"/>
          </a:xfrm>
          <a:custGeom>
            <a:avLst/>
            <a:gdLst/>
            <a:ahLst/>
            <a:cxnLst/>
            <a:rect r="r" b="b" t="t" l="l"/>
            <a:pathLst>
              <a:path h="2072133" w="1054904">
                <a:moveTo>
                  <a:pt x="0" y="0"/>
                </a:moveTo>
                <a:lnTo>
                  <a:pt x="1054904" y="0"/>
                </a:lnTo>
                <a:lnTo>
                  <a:pt x="1054904" y="2072132"/>
                </a:lnTo>
                <a:lnTo>
                  <a:pt x="0" y="20721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5649993" y="9347076"/>
            <a:ext cx="464062" cy="471782"/>
          </a:xfrm>
          <a:custGeom>
            <a:avLst/>
            <a:gdLst/>
            <a:ahLst/>
            <a:cxnLst/>
            <a:rect r="r" b="b" t="t" l="l"/>
            <a:pathLst>
              <a:path h="471782" w="464062">
                <a:moveTo>
                  <a:pt x="0" y="0"/>
                </a:moveTo>
                <a:lnTo>
                  <a:pt x="464062" y="0"/>
                </a:lnTo>
                <a:lnTo>
                  <a:pt x="464062" y="471782"/>
                </a:lnTo>
                <a:lnTo>
                  <a:pt x="0" y="47178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028700" y="5520443"/>
            <a:ext cx="2012811" cy="1438245"/>
          </a:xfrm>
          <a:custGeom>
            <a:avLst/>
            <a:gdLst/>
            <a:ahLst/>
            <a:cxnLst/>
            <a:rect r="r" b="b" t="t" l="l"/>
            <a:pathLst>
              <a:path h="1438245" w="2012811">
                <a:moveTo>
                  <a:pt x="0" y="0"/>
                </a:moveTo>
                <a:lnTo>
                  <a:pt x="2012811" y="0"/>
                </a:lnTo>
                <a:lnTo>
                  <a:pt x="2012811" y="1438244"/>
                </a:lnTo>
                <a:lnTo>
                  <a:pt x="0" y="143824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5834103" y="6907013"/>
            <a:ext cx="1425197" cy="2434343"/>
          </a:xfrm>
          <a:custGeom>
            <a:avLst/>
            <a:gdLst/>
            <a:ahLst/>
            <a:cxnLst/>
            <a:rect r="r" b="b" t="t" l="l"/>
            <a:pathLst>
              <a:path h="2434343" w="1425197">
                <a:moveTo>
                  <a:pt x="0" y="0"/>
                </a:moveTo>
                <a:lnTo>
                  <a:pt x="1425197" y="0"/>
                </a:lnTo>
                <a:lnTo>
                  <a:pt x="1425197" y="2434342"/>
                </a:lnTo>
                <a:lnTo>
                  <a:pt x="0" y="243434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-9222" t="0" r="-9222" b="0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547469" y="3233481"/>
          <a:ext cx="14853664" cy="4106570"/>
        </p:xfrm>
        <a:graphic>
          <a:graphicData uri="http://schemas.openxmlformats.org/drawingml/2006/table">
            <a:tbl>
              <a:tblPr/>
              <a:tblGrid>
                <a:gridCol w="267042"/>
                <a:gridCol w="1591064"/>
                <a:gridCol w="1591064"/>
                <a:gridCol w="1591064"/>
                <a:gridCol w="1591064"/>
                <a:gridCol w="1591064"/>
                <a:gridCol w="1591064"/>
                <a:gridCol w="1591064"/>
                <a:gridCol w="1591064"/>
                <a:gridCol w="1591064"/>
                <a:gridCol w="267042"/>
              </a:tblGrid>
              <a:tr h="82296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Donor_ID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Name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Blood_Group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Contact_Number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Address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Age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Gender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Last_Donation_Date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Total_Donations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296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1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Roy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AB-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878739485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street 12 ed st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26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Male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05-08-23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1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47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2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Jack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B+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878733467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street 11 de st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25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Male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05-09-23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1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296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3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Oli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A+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878734325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street 11 oat st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24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Female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15-10-23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1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296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4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Oggy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O+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878733244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street 12 Vizag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22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Male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05-10-23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1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1028700" y="397436"/>
            <a:ext cx="15891203" cy="1661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70"/>
              </a:lnSpc>
            </a:pPr>
            <a:r>
              <a:rPr lang="en-US" sz="10899" spc="359">
                <a:solidFill>
                  <a:srgbClr val="00AD9C"/>
                </a:solidFill>
                <a:latin typeface="Marykate"/>
              </a:rPr>
              <a:t>OUTPUT FOR VIEW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-9222" t="0" r="-9222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97436"/>
            <a:ext cx="15891203" cy="1661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70"/>
              </a:lnSpc>
            </a:pPr>
            <a:r>
              <a:rPr lang="en-US" sz="10899" spc="359">
                <a:solidFill>
                  <a:srgbClr val="00AD9C"/>
                </a:solidFill>
                <a:latin typeface="Marykate"/>
              </a:rPr>
              <a:t>OUTPUT FOR TRANSACTION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67012" y="2560069"/>
            <a:ext cx="4537829" cy="358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1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29LT Adir Semi-Bold"/>
              </a:rPr>
              <a:t>Donor Table (Updated Last Donation Date for  Jack</a:t>
            </a:r>
          </a:p>
        </p:txBody>
      </p: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1547469" y="3233481"/>
          <a:ext cx="14853664" cy="4106570"/>
        </p:xfrm>
        <a:graphic>
          <a:graphicData uri="http://schemas.openxmlformats.org/drawingml/2006/table">
            <a:tbl>
              <a:tblPr/>
              <a:tblGrid>
                <a:gridCol w="267042"/>
                <a:gridCol w="1591064"/>
                <a:gridCol w="1591064"/>
                <a:gridCol w="1591064"/>
                <a:gridCol w="1591064"/>
                <a:gridCol w="1591064"/>
                <a:gridCol w="1591064"/>
                <a:gridCol w="1591064"/>
                <a:gridCol w="1591064"/>
                <a:gridCol w="1591064"/>
                <a:gridCol w="267042"/>
              </a:tblGrid>
              <a:tr h="82296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Donor_ID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Name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Blood_Group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Contact_Number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Address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Age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Gender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Last_Donation_Date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Total_Donations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296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1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Roy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AB-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878739485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street 12 ed st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26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Male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05-08-23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1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47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2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Jack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B+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878733467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street 11 de st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25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Male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15-09-23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1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296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3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Oli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A+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878734325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street 11 oat st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24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Female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15-10-23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1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296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4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Oggy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O+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878733244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street 12 Vizag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22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Male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05-10-23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1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-9222" t="0" r="-9222" b="0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277837" y="4957952"/>
          <a:ext cx="16653146" cy="1933575"/>
        </p:xfrm>
        <a:graphic>
          <a:graphicData uri="http://schemas.openxmlformats.org/drawingml/2006/table">
            <a:tbl>
              <a:tblPr/>
              <a:tblGrid>
                <a:gridCol w="347180"/>
                <a:gridCol w="3191757"/>
                <a:gridCol w="3191757"/>
                <a:gridCol w="3191757"/>
                <a:gridCol w="3191757"/>
                <a:gridCol w="3191757"/>
                <a:gridCol w="347180"/>
              </a:tblGrid>
              <a:tr h="6445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29LT Adir"/>
                        </a:rPr>
                        <a:t>Donation_ID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29LT Adir"/>
                        </a:rPr>
                        <a:t>Donor_ID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29LT Adir"/>
                        </a:rPr>
                        <a:t>Donation_Date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29LT Adir"/>
                        </a:rPr>
                        <a:t>Blood_Group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29LT Adir"/>
                        </a:rPr>
                        <a:t>Quantity_Donated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45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29LT Adir"/>
                        </a:rPr>
                        <a:t>B201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29LT Adir"/>
                        </a:rPr>
                        <a:t>2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29LT Adir"/>
                        </a:rPr>
                        <a:t>05-08-23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29LT Adir"/>
                        </a:rPr>
                        <a:t>B+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29LT Adir"/>
                        </a:rPr>
                        <a:t>220ml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45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29LT Adir"/>
                        </a:rPr>
                        <a:t>B201N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29LT Adir"/>
                        </a:rPr>
                        <a:t>2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29LT Adir"/>
                        </a:rPr>
                        <a:t>25-10-23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29LT Adir"/>
                        </a:rPr>
                        <a:t>B+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29LT Adir"/>
                        </a:rPr>
                        <a:t>240ml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1028700" y="397436"/>
            <a:ext cx="15891203" cy="1661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70"/>
              </a:lnSpc>
            </a:pPr>
            <a:r>
              <a:rPr lang="en-US" sz="10899" spc="359">
                <a:solidFill>
                  <a:srgbClr val="00AD9C"/>
                </a:solidFill>
                <a:latin typeface="Marykate"/>
              </a:rPr>
              <a:t>OUTPUT FOR TRANSACTION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77837" y="2315278"/>
            <a:ext cx="4927878" cy="358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1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29LT Adir Semi-Bold"/>
              </a:rPr>
              <a:t>Blood_Donation Table (New Entry for Jack’s Donation):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-9222" t="0" r="-9222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869488" y="-836544"/>
            <a:ext cx="20086371" cy="12006726"/>
            <a:chOff x="0" y="0"/>
            <a:chExt cx="26781829" cy="16008969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394920"/>
              <a:ext cx="1900244" cy="15205129"/>
              <a:chOff x="0" y="0"/>
              <a:chExt cx="356429" cy="2852028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356429" cy="2852028"/>
              </a:xfrm>
              <a:custGeom>
                <a:avLst/>
                <a:gdLst/>
                <a:ahLst/>
                <a:cxnLst/>
                <a:rect r="r" b="b" t="t" l="l"/>
                <a:pathLst>
                  <a:path h="2852028" w="356429">
                    <a:moveTo>
                      <a:pt x="0" y="0"/>
                    </a:moveTo>
                    <a:lnTo>
                      <a:pt x="356429" y="0"/>
                    </a:lnTo>
                    <a:lnTo>
                      <a:pt x="356429" y="2852028"/>
                    </a:lnTo>
                    <a:lnTo>
                      <a:pt x="0" y="2852028"/>
                    </a:lnTo>
                    <a:close/>
                  </a:path>
                </a:pathLst>
              </a:custGeom>
              <a:solidFill>
                <a:srgbClr val="00AD9C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57150"/>
                <a:ext cx="356429" cy="2909178"/>
              </a:xfrm>
              <a:prstGeom prst="rect">
                <a:avLst/>
              </a:prstGeom>
            </p:spPr>
            <p:txBody>
              <a:bodyPr anchor="ctr" rtlCol="false" tIns="53498" lIns="53498" bIns="53498" rIns="53498"/>
              <a:lstStyle/>
              <a:p>
                <a:pPr algn="ctr">
                  <a:lnSpc>
                    <a:spcPts val="2801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24881585" y="394920"/>
              <a:ext cx="1900244" cy="15205129"/>
              <a:chOff x="0" y="0"/>
              <a:chExt cx="356429" cy="2852028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356429" cy="2852028"/>
              </a:xfrm>
              <a:custGeom>
                <a:avLst/>
                <a:gdLst/>
                <a:ahLst/>
                <a:cxnLst/>
                <a:rect r="r" b="b" t="t" l="l"/>
                <a:pathLst>
                  <a:path h="2852028" w="356429">
                    <a:moveTo>
                      <a:pt x="0" y="0"/>
                    </a:moveTo>
                    <a:lnTo>
                      <a:pt x="356429" y="0"/>
                    </a:lnTo>
                    <a:lnTo>
                      <a:pt x="356429" y="2852028"/>
                    </a:lnTo>
                    <a:lnTo>
                      <a:pt x="0" y="2852028"/>
                    </a:lnTo>
                    <a:close/>
                  </a:path>
                </a:pathLst>
              </a:custGeom>
              <a:solidFill>
                <a:srgbClr val="00AD9C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57150"/>
                <a:ext cx="356429" cy="2909178"/>
              </a:xfrm>
              <a:prstGeom prst="rect">
                <a:avLst/>
              </a:prstGeom>
            </p:spPr>
            <p:txBody>
              <a:bodyPr anchor="ctr" rtlCol="false" tIns="53498" lIns="53498" bIns="53498" rIns="53498"/>
              <a:lstStyle/>
              <a:p>
                <a:pPr algn="ctr">
                  <a:lnSpc>
                    <a:spcPts val="2801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5400000">
              <a:off x="12801106" y="-11850985"/>
              <a:ext cx="1900244" cy="25602213"/>
              <a:chOff x="0" y="0"/>
              <a:chExt cx="356429" cy="480221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356429" cy="4802210"/>
              </a:xfrm>
              <a:custGeom>
                <a:avLst/>
                <a:gdLst/>
                <a:ahLst/>
                <a:cxnLst/>
                <a:rect r="r" b="b" t="t" l="l"/>
                <a:pathLst>
                  <a:path h="4802210" w="356429">
                    <a:moveTo>
                      <a:pt x="0" y="0"/>
                    </a:moveTo>
                    <a:lnTo>
                      <a:pt x="356429" y="0"/>
                    </a:lnTo>
                    <a:lnTo>
                      <a:pt x="356429" y="4802210"/>
                    </a:lnTo>
                    <a:lnTo>
                      <a:pt x="0" y="4802210"/>
                    </a:lnTo>
                    <a:close/>
                  </a:path>
                </a:pathLst>
              </a:custGeom>
              <a:solidFill>
                <a:srgbClr val="00AD9C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57150"/>
                <a:ext cx="356429" cy="4859360"/>
              </a:xfrm>
              <a:prstGeom prst="rect">
                <a:avLst/>
              </a:prstGeom>
            </p:spPr>
            <p:txBody>
              <a:bodyPr anchor="ctr" rtlCol="false" tIns="53498" lIns="53498" bIns="53498" rIns="53498"/>
              <a:lstStyle/>
              <a:p>
                <a:pPr algn="ctr">
                  <a:lnSpc>
                    <a:spcPts val="2801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5400000">
              <a:off x="12656286" y="2257740"/>
              <a:ext cx="1900244" cy="25602213"/>
              <a:chOff x="0" y="0"/>
              <a:chExt cx="356429" cy="480221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356429" cy="4802210"/>
              </a:xfrm>
              <a:custGeom>
                <a:avLst/>
                <a:gdLst/>
                <a:ahLst/>
                <a:cxnLst/>
                <a:rect r="r" b="b" t="t" l="l"/>
                <a:pathLst>
                  <a:path h="4802210" w="356429">
                    <a:moveTo>
                      <a:pt x="0" y="0"/>
                    </a:moveTo>
                    <a:lnTo>
                      <a:pt x="356429" y="0"/>
                    </a:lnTo>
                    <a:lnTo>
                      <a:pt x="356429" y="4802210"/>
                    </a:lnTo>
                    <a:lnTo>
                      <a:pt x="0" y="4802210"/>
                    </a:lnTo>
                    <a:close/>
                  </a:path>
                </a:pathLst>
              </a:custGeom>
              <a:solidFill>
                <a:srgbClr val="00AD9C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57150"/>
                <a:ext cx="356429" cy="4859360"/>
              </a:xfrm>
              <a:prstGeom prst="rect">
                <a:avLst/>
              </a:prstGeom>
            </p:spPr>
            <p:txBody>
              <a:bodyPr anchor="ctr" rtlCol="false" tIns="53498" lIns="53498" bIns="53498" rIns="53498"/>
              <a:lstStyle/>
              <a:p>
                <a:pPr algn="ctr">
                  <a:lnSpc>
                    <a:spcPts val="2801"/>
                  </a:lnSpc>
                </a:pPr>
              </a:p>
            </p:txBody>
          </p:sp>
        </p:grpSp>
      </p:grpSp>
      <p:sp>
        <p:nvSpPr>
          <p:cNvPr name="TextBox 16" id="16"/>
          <p:cNvSpPr txBox="true"/>
          <p:nvPr/>
        </p:nvSpPr>
        <p:spPr>
          <a:xfrm rot="0">
            <a:off x="1028700" y="436245"/>
            <a:ext cx="15128544" cy="1346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00"/>
              </a:lnSpc>
            </a:pPr>
            <a:r>
              <a:rPr lang="en-US" sz="9900" spc="326">
                <a:solidFill>
                  <a:srgbClr val="00AD9C"/>
                </a:solidFill>
                <a:latin typeface="Marykate"/>
              </a:rPr>
              <a:t>CONCLUSION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8700" y="2228251"/>
            <a:ext cx="16230600" cy="5241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19"/>
              </a:lnSpc>
            </a:pPr>
          </a:p>
          <a:p>
            <a:pPr algn="just">
              <a:lnSpc>
                <a:spcPts val="4619"/>
              </a:lnSpc>
            </a:pPr>
            <a:r>
              <a:rPr lang="en-US" sz="4052">
                <a:solidFill>
                  <a:srgbClr val="003933"/>
                </a:solidFill>
                <a:latin typeface="Dosis Semi-Bold"/>
              </a:rPr>
              <a:t>The completion of the Blood Bank Management System </a:t>
            </a:r>
            <a:r>
              <a:rPr lang="en-US" sz="4052">
                <a:solidFill>
                  <a:srgbClr val="003933"/>
                </a:solidFill>
                <a:latin typeface="Dosis Semi-Bold"/>
              </a:rPr>
              <a:t>project is a significant achievement in the way blood banks and healthcare facilities operate. This system shows the power of using advanced technology to improve critical healthcare processes.</a:t>
            </a:r>
          </a:p>
          <a:p>
            <a:pPr algn="just">
              <a:lnSpc>
                <a:spcPts val="4619"/>
              </a:lnSpc>
            </a:pPr>
          </a:p>
          <a:p>
            <a:pPr algn="just">
              <a:lnSpc>
                <a:spcPts val="4619"/>
              </a:lnSpc>
            </a:pPr>
            <a:r>
              <a:rPr lang="en-US" sz="4052">
                <a:solidFill>
                  <a:srgbClr val="003933"/>
                </a:solidFill>
                <a:latin typeface="Dosis Semi-Bold"/>
              </a:rPr>
              <a:t>As discussed in the project how required details can be fetched easliy by simple processess. </a:t>
            </a:r>
          </a:p>
          <a:p>
            <a:pPr algn="just">
              <a:lnSpc>
                <a:spcPts val="4619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-9222" t="0" r="-9222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869488" y="-836544"/>
            <a:ext cx="20086371" cy="12006726"/>
            <a:chOff x="0" y="0"/>
            <a:chExt cx="26781829" cy="16008969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394920"/>
              <a:ext cx="1900244" cy="15205129"/>
              <a:chOff x="0" y="0"/>
              <a:chExt cx="356429" cy="2852028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356429" cy="2852028"/>
              </a:xfrm>
              <a:custGeom>
                <a:avLst/>
                <a:gdLst/>
                <a:ahLst/>
                <a:cxnLst/>
                <a:rect r="r" b="b" t="t" l="l"/>
                <a:pathLst>
                  <a:path h="2852028" w="356429">
                    <a:moveTo>
                      <a:pt x="0" y="0"/>
                    </a:moveTo>
                    <a:lnTo>
                      <a:pt x="356429" y="0"/>
                    </a:lnTo>
                    <a:lnTo>
                      <a:pt x="356429" y="2852028"/>
                    </a:lnTo>
                    <a:lnTo>
                      <a:pt x="0" y="2852028"/>
                    </a:lnTo>
                    <a:close/>
                  </a:path>
                </a:pathLst>
              </a:custGeom>
              <a:solidFill>
                <a:srgbClr val="00AD9C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57150"/>
                <a:ext cx="356429" cy="2909178"/>
              </a:xfrm>
              <a:prstGeom prst="rect">
                <a:avLst/>
              </a:prstGeom>
            </p:spPr>
            <p:txBody>
              <a:bodyPr anchor="ctr" rtlCol="false" tIns="53498" lIns="53498" bIns="53498" rIns="53498"/>
              <a:lstStyle/>
              <a:p>
                <a:pPr algn="ctr">
                  <a:lnSpc>
                    <a:spcPts val="2801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24881585" y="394920"/>
              <a:ext cx="1900244" cy="15205129"/>
              <a:chOff x="0" y="0"/>
              <a:chExt cx="356429" cy="2852028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356429" cy="2852028"/>
              </a:xfrm>
              <a:custGeom>
                <a:avLst/>
                <a:gdLst/>
                <a:ahLst/>
                <a:cxnLst/>
                <a:rect r="r" b="b" t="t" l="l"/>
                <a:pathLst>
                  <a:path h="2852028" w="356429">
                    <a:moveTo>
                      <a:pt x="0" y="0"/>
                    </a:moveTo>
                    <a:lnTo>
                      <a:pt x="356429" y="0"/>
                    </a:lnTo>
                    <a:lnTo>
                      <a:pt x="356429" y="2852028"/>
                    </a:lnTo>
                    <a:lnTo>
                      <a:pt x="0" y="2852028"/>
                    </a:lnTo>
                    <a:close/>
                  </a:path>
                </a:pathLst>
              </a:custGeom>
              <a:solidFill>
                <a:srgbClr val="00AD9C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57150"/>
                <a:ext cx="356429" cy="2909178"/>
              </a:xfrm>
              <a:prstGeom prst="rect">
                <a:avLst/>
              </a:prstGeom>
            </p:spPr>
            <p:txBody>
              <a:bodyPr anchor="ctr" rtlCol="false" tIns="53498" lIns="53498" bIns="53498" rIns="53498"/>
              <a:lstStyle/>
              <a:p>
                <a:pPr algn="ctr">
                  <a:lnSpc>
                    <a:spcPts val="2801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5400000">
              <a:off x="12801106" y="-11850985"/>
              <a:ext cx="1900244" cy="25602213"/>
              <a:chOff x="0" y="0"/>
              <a:chExt cx="356429" cy="480221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356429" cy="4802210"/>
              </a:xfrm>
              <a:custGeom>
                <a:avLst/>
                <a:gdLst/>
                <a:ahLst/>
                <a:cxnLst/>
                <a:rect r="r" b="b" t="t" l="l"/>
                <a:pathLst>
                  <a:path h="4802210" w="356429">
                    <a:moveTo>
                      <a:pt x="0" y="0"/>
                    </a:moveTo>
                    <a:lnTo>
                      <a:pt x="356429" y="0"/>
                    </a:lnTo>
                    <a:lnTo>
                      <a:pt x="356429" y="4802210"/>
                    </a:lnTo>
                    <a:lnTo>
                      <a:pt x="0" y="4802210"/>
                    </a:lnTo>
                    <a:close/>
                  </a:path>
                </a:pathLst>
              </a:custGeom>
              <a:solidFill>
                <a:srgbClr val="00AD9C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57150"/>
                <a:ext cx="356429" cy="4859360"/>
              </a:xfrm>
              <a:prstGeom prst="rect">
                <a:avLst/>
              </a:prstGeom>
            </p:spPr>
            <p:txBody>
              <a:bodyPr anchor="ctr" rtlCol="false" tIns="53498" lIns="53498" bIns="53498" rIns="53498"/>
              <a:lstStyle/>
              <a:p>
                <a:pPr algn="ctr">
                  <a:lnSpc>
                    <a:spcPts val="2801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5400000">
              <a:off x="12656286" y="2257740"/>
              <a:ext cx="1900244" cy="25602213"/>
              <a:chOff x="0" y="0"/>
              <a:chExt cx="356429" cy="480221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356429" cy="4802210"/>
              </a:xfrm>
              <a:custGeom>
                <a:avLst/>
                <a:gdLst/>
                <a:ahLst/>
                <a:cxnLst/>
                <a:rect r="r" b="b" t="t" l="l"/>
                <a:pathLst>
                  <a:path h="4802210" w="356429">
                    <a:moveTo>
                      <a:pt x="0" y="0"/>
                    </a:moveTo>
                    <a:lnTo>
                      <a:pt x="356429" y="0"/>
                    </a:lnTo>
                    <a:lnTo>
                      <a:pt x="356429" y="4802210"/>
                    </a:lnTo>
                    <a:lnTo>
                      <a:pt x="0" y="4802210"/>
                    </a:lnTo>
                    <a:close/>
                  </a:path>
                </a:pathLst>
              </a:custGeom>
              <a:solidFill>
                <a:srgbClr val="00AD9C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57150"/>
                <a:ext cx="356429" cy="4859360"/>
              </a:xfrm>
              <a:prstGeom prst="rect">
                <a:avLst/>
              </a:prstGeom>
            </p:spPr>
            <p:txBody>
              <a:bodyPr anchor="ctr" rtlCol="false" tIns="53498" lIns="53498" bIns="53498" rIns="53498"/>
              <a:lstStyle/>
              <a:p>
                <a:pPr algn="ctr">
                  <a:lnSpc>
                    <a:spcPts val="2801"/>
                  </a:lnSpc>
                </a:pPr>
              </a:p>
            </p:txBody>
          </p:sp>
        </p:grpSp>
      </p:grpSp>
      <p:sp>
        <p:nvSpPr>
          <p:cNvPr name="TextBox 16" id="16"/>
          <p:cNvSpPr txBox="true"/>
          <p:nvPr/>
        </p:nvSpPr>
        <p:spPr>
          <a:xfrm rot="0">
            <a:off x="2703929" y="630091"/>
            <a:ext cx="12226202" cy="2012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104"/>
              </a:lnSpc>
            </a:pPr>
            <a:r>
              <a:rPr lang="en-US" sz="15104" spc="453">
                <a:solidFill>
                  <a:srgbClr val="00AD9C"/>
                </a:solidFill>
                <a:latin typeface="Marykate"/>
              </a:rPr>
              <a:t>THANK YOU</a:t>
            </a:r>
            <a:r>
              <a:rPr lang="en-US" sz="15104" spc="453">
                <a:solidFill>
                  <a:srgbClr val="00AD9C"/>
                </a:solidFill>
                <a:latin typeface="Marykate"/>
              </a:rPr>
              <a:t>!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030899" y="4297856"/>
            <a:ext cx="11572262" cy="2287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03"/>
              </a:lnSpc>
            </a:pPr>
            <a:r>
              <a:rPr lang="en-US" sz="3574">
                <a:solidFill>
                  <a:srgbClr val="003933"/>
                </a:solidFill>
                <a:latin typeface="Dosis Semi-Bold"/>
              </a:rPr>
              <a:t>Devesh Rawat            AP22110010038</a:t>
            </a:r>
          </a:p>
          <a:p>
            <a:pPr>
              <a:lnSpc>
                <a:spcPts val="4503"/>
              </a:lnSpc>
            </a:pPr>
            <a:r>
              <a:rPr lang="en-US" sz="3574">
                <a:solidFill>
                  <a:srgbClr val="003933"/>
                </a:solidFill>
                <a:latin typeface="Dosis Semi-Bold"/>
              </a:rPr>
              <a:t>                             </a:t>
            </a:r>
            <a:r>
              <a:rPr lang="en-US" sz="3574">
                <a:solidFill>
                  <a:srgbClr val="003933"/>
                </a:solidFill>
                <a:latin typeface="Dosis Semi-Bold"/>
              </a:rPr>
              <a:t>Praneeth Bulusu      AP22110010049</a:t>
            </a:r>
          </a:p>
          <a:p>
            <a:pPr>
              <a:lnSpc>
                <a:spcPts val="4503"/>
              </a:lnSpc>
            </a:pPr>
            <a:r>
              <a:rPr lang="en-US" sz="3574">
                <a:solidFill>
                  <a:srgbClr val="003933"/>
                </a:solidFill>
                <a:latin typeface="Dosis Semi-Bold"/>
              </a:rPr>
              <a:t>                             Kolla Rahul                 AP22110010052</a:t>
            </a:r>
          </a:p>
          <a:p>
            <a:pPr>
              <a:lnSpc>
                <a:spcPts val="4503"/>
              </a:lnSpc>
            </a:pPr>
            <a:r>
              <a:rPr lang="en-US" sz="3574">
                <a:solidFill>
                  <a:srgbClr val="003933"/>
                </a:solidFill>
                <a:latin typeface="Dosis Semi-Bold"/>
              </a:rPr>
              <a:t>                             Maddula Vignesh      AP22110010016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-9222" t="0" r="-9222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087152" y="-397077"/>
            <a:ext cx="11258986" cy="1661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70"/>
              </a:lnSpc>
            </a:pPr>
            <a:r>
              <a:rPr lang="en-US" sz="10899" spc="359">
                <a:solidFill>
                  <a:srgbClr val="00AD9C"/>
                </a:solidFill>
                <a:latin typeface="Marykate"/>
              </a:rPr>
              <a:t>INTRODUCTION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54761" y="3176919"/>
            <a:ext cx="16978479" cy="4547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79"/>
              </a:lnSpc>
            </a:pPr>
            <a:r>
              <a:rPr lang="en-US" sz="3343">
                <a:solidFill>
                  <a:srgbClr val="003933"/>
                </a:solidFill>
                <a:latin typeface="Dosis Semi-Bold"/>
              </a:rPr>
              <a:t>In today’s healthcare scenario, managing blood donations </a:t>
            </a:r>
            <a:r>
              <a:rPr lang="en-US" sz="3343">
                <a:solidFill>
                  <a:srgbClr val="003933"/>
                </a:solidFill>
                <a:latin typeface="Dosis Semi-Bold"/>
              </a:rPr>
              <a:t>efficiently is vital for saving lives and providing critical care. Our project, the Blood Bank Management System is developed to streamline this process using cutting-edge technology. </a:t>
            </a:r>
          </a:p>
          <a:p>
            <a:pPr algn="just">
              <a:lnSpc>
                <a:spcPts val="3979"/>
              </a:lnSpc>
            </a:pPr>
          </a:p>
          <a:p>
            <a:pPr algn="just">
              <a:lnSpc>
                <a:spcPts val="3979"/>
              </a:lnSpc>
            </a:pPr>
          </a:p>
          <a:p>
            <a:pPr algn="just">
              <a:lnSpc>
                <a:spcPts val="3979"/>
              </a:lnSpc>
            </a:pPr>
            <a:r>
              <a:rPr lang="en-US" sz="3343">
                <a:solidFill>
                  <a:srgbClr val="003933"/>
                </a:solidFill>
                <a:latin typeface="Dosis Semi-Bold"/>
              </a:rPr>
              <a:t>The system automates and simplifies tasks such as </a:t>
            </a:r>
          </a:p>
          <a:p>
            <a:pPr algn="just">
              <a:lnSpc>
                <a:spcPts val="3979"/>
              </a:lnSpc>
            </a:pPr>
            <a:r>
              <a:rPr lang="en-US" sz="3343">
                <a:solidFill>
                  <a:srgbClr val="003933"/>
                </a:solidFill>
                <a:latin typeface="Dosis Semi-Bold"/>
              </a:rPr>
              <a:t>tracking blood donations, scheduling donor appointments, and managing blood inventories, which traditionally require significant manpower and are prone to human error. </a:t>
            </a:r>
          </a:p>
          <a:p>
            <a:pPr algn="just">
              <a:lnSpc>
                <a:spcPts val="3979"/>
              </a:lnSpc>
            </a:pPr>
          </a:p>
        </p:txBody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1977585">
            <a:off x="3269116" y="9426276"/>
            <a:ext cx="498419" cy="262574"/>
            <a:chOff x="0" y="0"/>
            <a:chExt cx="1610360" cy="84836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-31750" y="0"/>
              <a:ext cx="1675130" cy="880110"/>
            </a:xfrm>
            <a:custGeom>
              <a:avLst/>
              <a:gdLst/>
              <a:ahLst/>
              <a:cxnLst/>
              <a:rect r="r" b="b" t="t" l="l"/>
              <a:pathLst>
                <a:path h="880110" w="1675130">
                  <a:moveTo>
                    <a:pt x="266700" y="848360"/>
                  </a:moveTo>
                  <a:cubicBezTo>
                    <a:pt x="236220" y="848360"/>
                    <a:pt x="205740" y="842010"/>
                    <a:pt x="175260" y="829310"/>
                  </a:cubicBezTo>
                  <a:cubicBezTo>
                    <a:pt x="55880" y="778510"/>
                    <a:pt x="0" y="641350"/>
                    <a:pt x="50800" y="521970"/>
                  </a:cubicBezTo>
                  <a:cubicBezTo>
                    <a:pt x="184150" y="204470"/>
                    <a:pt x="492760" y="0"/>
                    <a:pt x="836930" y="0"/>
                  </a:cubicBezTo>
                  <a:cubicBezTo>
                    <a:pt x="1181100" y="0"/>
                    <a:pt x="1489710" y="204470"/>
                    <a:pt x="1624330" y="521970"/>
                  </a:cubicBezTo>
                  <a:cubicBezTo>
                    <a:pt x="1675130" y="641350"/>
                    <a:pt x="1619250" y="779780"/>
                    <a:pt x="1499870" y="829310"/>
                  </a:cubicBezTo>
                  <a:cubicBezTo>
                    <a:pt x="1380490" y="880110"/>
                    <a:pt x="1242060" y="824230"/>
                    <a:pt x="1192530" y="704850"/>
                  </a:cubicBezTo>
                  <a:cubicBezTo>
                    <a:pt x="1131570" y="562610"/>
                    <a:pt x="991870" y="469900"/>
                    <a:pt x="836930" y="469900"/>
                  </a:cubicBezTo>
                  <a:cubicBezTo>
                    <a:pt x="681990" y="469900"/>
                    <a:pt x="543560" y="562610"/>
                    <a:pt x="482600" y="704850"/>
                  </a:cubicBezTo>
                  <a:cubicBezTo>
                    <a:pt x="445770" y="793750"/>
                    <a:pt x="358140" y="848360"/>
                    <a:pt x="266700" y="848360"/>
                  </a:cubicBezTo>
                  <a:close/>
                </a:path>
              </a:pathLst>
            </a:custGeom>
            <a:solidFill>
              <a:srgbClr val="F2BC2A"/>
            </a:solid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-2949008">
            <a:off x="14359241" y="9446041"/>
            <a:ext cx="498419" cy="262574"/>
            <a:chOff x="0" y="0"/>
            <a:chExt cx="1610360" cy="84836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-31750" y="0"/>
              <a:ext cx="1675130" cy="880110"/>
            </a:xfrm>
            <a:custGeom>
              <a:avLst/>
              <a:gdLst/>
              <a:ahLst/>
              <a:cxnLst/>
              <a:rect r="r" b="b" t="t" l="l"/>
              <a:pathLst>
                <a:path h="880110" w="1675130">
                  <a:moveTo>
                    <a:pt x="266700" y="848360"/>
                  </a:moveTo>
                  <a:cubicBezTo>
                    <a:pt x="236220" y="848360"/>
                    <a:pt x="205740" y="842010"/>
                    <a:pt x="175260" y="829310"/>
                  </a:cubicBezTo>
                  <a:cubicBezTo>
                    <a:pt x="55880" y="778510"/>
                    <a:pt x="0" y="641350"/>
                    <a:pt x="50800" y="521970"/>
                  </a:cubicBezTo>
                  <a:cubicBezTo>
                    <a:pt x="184150" y="204470"/>
                    <a:pt x="492760" y="0"/>
                    <a:pt x="836930" y="0"/>
                  </a:cubicBezTo>
                  <a:cubicBezTo>
                    <a:pt x="1181100" y="0"/>
                    <a:pt x="1489710" y="204470"/>
                    <a:pt x="1624330" y="521970"/>
                  </a:cubicBezTo>
                  <a:cubicBezTo>
                    <a:pt x="1675130" y="641350"/>
                    <a:pt x="1619250" y="779780"/>
                    <a:pt x="1499870" y="829310"/>
                  </a:cubicBezTo>
                  <a:cubicBezTo>
                    <a:pt x="1380490" y="880110"/>
                    <a:pt x="1242060" y="824230"/>
                    <a:pt x="1192530" y="704850"/>
                  </a:cubicBezTo>
                  <a:cubicBezTo>
                    <a:pt x="1131570" y="562610"/>
                    <a:pt x="991870" y="469900"/>
                    <a:pt x="836930" y="469900"/>
                  </a:cubicBezTo>
                  <a:cubicBezTo>
                    <a:pt x="681990" y="469900"/>
                    <a:pt x="543560" y="562610"/>
                    <a:pt x="482600" y="704850"/>
                  </a:cubicBezTo>
                  <a:cubicBezTo>
                    <a:pt x="445770" y="793750"/>
                    <a:pt x="358140" y="848360"/>
                    <a:pt x="266700" y="848360"/>
                  </a:cubicBezTo>
                  <a:close/>
                </a:path>
              </a:pathLst>
            </a:custGeom>
            <a:solidFill>
              <a:srgbClr val="F2BC2A"/>
            </a:solid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-9222" t="0" r="-9222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006645" y="487814"/>
            <a:ext cx="11258986" cy="1661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70"/>
              </a:lnSpc>
            </a:pPr>
            <a:r>
              <a:rPr lang="en-US" sz="10899" spc="359">
                <a:solidFill>
                  <a:srgbClr val="00AD9C"/>
                </a:solidFill>
                <a:latin typeface="Marykate"/>
              </a:rPr>
              <a:t>TABLE CONTENTS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783950" y="3761108"/>
            <a:ext cx="13230504" cy="31505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130585" indent="-565293" lvl="1">
              <a:lnSpc>
                <a:spcPts val="6231"/>
              </a:lnSpc>
              <a:buFont typeface="Arial"/>
              <a:buChar char="•"/>
            </a:pPr>
            <a:r>
              <a:rPr lang="en-US" sz="5236">
                <a:solidFill>
                  <a:srgbClr val="003933"/>
                </a:solidFill>
                <a:latin typeface="Dosis Semi-Bold"/>
              </a:rPr>
              <a:t>Donor Table</a:t>
            </a:r>
          </a:p>
          <a:p>
            <a:pPr marL="1130585" indent="-565293" lvl="1">
              <a:lnSpc>
                <a:spcPts val="6231"/>
              </a:lnSpc>
              <a:buFont typeface="Arial"/>
              <a:buChar char="•"/>
            </a:pPr>
            <a:r>
              <a:rPr lang="en-US" sz="5236">
                <a:solidFill>
                  <a:srgbClr val="003933"/>
                </a:solidFill>
                <a:latin typeface="Dosis Semi-Bold"/>
              </a:rPr>
              <a:t>Recipient Table</a:t>
            </a:r>
          </a:p>
          <a:p>
            <a:pPr marL="1130585" indent="-565293" lvl="1">
              <a:lnSpc>
                <a:spcPts val="6231"/>
              </a:lnSpc>
              <a:buFont typeface="Arial"/>
              <a:buChar char="•"/>
            </a:pPr>
            <a:r>
              <a:rPr lang="en-US" sz="5236">
                <a:solidFill>
                  <a:srgbClr val="003933"/>
                </a:solidFill>
                <a:latin typeface="Dosis Semi-Bold"/>
              </a:rPr>
              <a:t>Blood Bank Table</a:t>
            </a:r>
          </a:p>
          <a:p>
            <a:pPr marL="1130585" indent="-565293" lvl="1">
              <a:lnSpc>
                <a:spcPts val="6231"/>
              </a:lnSpc>
              <a:buFont typeface="Arial"/>
              <a:buChar char="•"/>
            </a:pPr>
            <a:r>
              <a:rPr lang="en-US" sz="5236">
                <a:solidFill>
                  <a:srgbClr val="003933"/>
                </a:solidFill>
                <a:latin typeface="Dosis Semi-Bold"/>
              </a:rPr>
              <a:t>Blood Donation Table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-9222" t="0" r="-9222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349464" y="502139"/>
            <a:ext cx="11258986" cy="1661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70"/>
              </a:lnSpc>
            </a:pPr>
            <a:r>
              <a:rPr lang="en-US" sz="10899" spc="359">
                <a:solidFill>
                  <a:srgbClr val="00AD9C"/>
                </a:solidFill>
                <a:latin typeface="Marykate"/>
              </a:rPr>
              <a:t>TABLE   DESCRIPTION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68285" y="2653284"/>
            <a:ext cx="8337574" cy="2490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6"/>
              </a:lnSpc>
            </a:pPr>
            <a:r>
              <a:rPr lang="en-US" sz="3300" u="sng">
                <a:solidFill>
                  <a:srgbClr val="003933"/>
                </a:solidFill>
                <a:latin typeface="Dosis Bold"/>
              </a:rPr>
              <a:t>Donor Table</a:t>
            </a:r>
          </a:p>
          <a:p>
            <a:pPr>
              <a:lnSpc>
                <a:spcPts val="3926"/>
              </a:lnSpc>
            </a:pPr>
            <a:r>
              <a:rPr lang="en-US" sz="3300">
                <a:solidFill>
                  <a:srgbClr val="003933"/>
                </a:solidFill>
                <a:latin typeface="Dosis Bold"/>
              </a:rPr>
              <a:t>The Donor Table contains all the details like donor id,name,age,gender,contact number,address,last blood donation date(if any).</a:t>
            </a:r>
          </a:p>
          <a:p>
            <a:pPr>
              <a:lnSpc>
                <a:spcPts val="3926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8921726" y="5751267"/>
            <a:ext cx="8337574" cy="2490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6"/>
              </a:lnSpc>
            </a:pPr>
            <a:r>
              <a:rPr lang="en-US" sz="3300" u="sng">
                <a:solidFill>
                  <a:srgbClr val="003933"/>
                </a:solidFill>
                <a:latin typeface="Dosis Bold"/>
              </a:rPr>
              <a:t>Recipient Table</a:t>
            </a:r>
          </a:p>
          <a:p>
            <a:pPr>
              <a:lnSpc>
                <a:spcPts val="3926"/>
              </a:lnSpc>
            </a:pPr>
            <a:r>
              <a:rPr lang="en-US" sz="3300">
                <a:solidFill>
                  <a:srgbClr val="003933"/>
                </a:solidFill>
                <a:latin typeface="Dosis Bold"/>
              </a:rPr>
              <a:t>Coming to the Recipient Table it also contains all the basic details as mentioned in donor table with  Hospitals details .</a:t>
            </a:r>
          </a:p>
          <a:p>
            <a:pPr>
              <a:lnSpc>
                <a:spcPts val="3926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-9222" t="0" r="-9222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37219" y="193104"/>
            <a:ext cx="14923588" cy="1661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70"/>
              </a:lnSpc>
            </a:pPr>
            <a:r>
              <a:rPr lang="en-US" sz="10899" spc="359">
                <a:solidFill>
                  <a:srgbClr val="00AD9C"/>
                </a:solidFill>
                <a:latin typeface="Marykate"/>
              </a:rPr>
              <a:t>   TABLE         DESCRIPTION </a:t>
            </a:r>
          </a:p>
        </p:txBody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-2949008">
            <a:off x="14359241" y="9446041"/>
            <a:ext cx="498419" cy="262574"/>
            <a:chOff x="0" y="0"/>
            <a:chExt cx="1610360" cy="8483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-31750" y="0"/>
              <a:ext cx="1675130" cy="880110"/>
            </a:xfrm>
            <a:custGeom>
              <a:avLst/>
              <a:gdLst/>
              <a:ahLst/>
              <a:cxnLst/>
              <a:rect r="r" b="b" t="t" l="l"/>
              <a:pathLst>
                <a:path h="880110" w="1675130">
                  <a:moveTo>
                    <a:pt x="266700" y="848360"/>
                  </a:moveTo>
                  <a:cubicBezTo>
                    <a:pt x="236220" y="848360"/>
                    <a:pt x="205740" y="842010"/>
                    <a:pt x="175260" y="829310"/>
                  </a:cubicBezTo>
                  <a:cubicBezTo>
                    <a:pt x="55880" y="778510"/>
                    <a:pt x="0" y="641350"/>
                    <a:pt x="50800" y="521970"/>
                  </a:cubicBezTo>
                  <a:cubicBezTo>
                    <a:pt x="184150" y="204470"/>
                    <a:pt x="492760" y="0"/>
                    <a:pt x="836930" y="0"/>
                  </a:cubicBezTo>
                  <a:cubicBezTo>
                    <a:pt x="1181100" y="0"/>
                    <a:pt x="1489710" y="204470"/>
                    <a:pt x="1624330" y="521970"/>
                  </a:cubicBezTo>
                  <a:cubicBezTo>
                    <a:pt x="1675130" y="641350"/>
                    <a:pt x="1619250" y="779780"/>
                    <a:pt x="1499870" y="829310"/>
                  </a:cubicBezTo>
                  <a:cubicBezTo>
                    <a:pt x="1380490" y="880110"/>
                    <a:pt x="1242060" y="824230"/>
                    <a:pt x="1192530" y="704850"/>
                  </a:cubicBezTo>
                  <a:cubicBezTo>
                    <a:pt x="1131570" y="562610"/>
                    <a:pt x="991870" y="469900"/>
                    <a:pt x="836930" y="469900"/>
                  </a:cubicBezTo>
                  <a:cubicBezTo>
                    <a:pt x="681990" y="469900"/>
                    <a:pt x="543560" y="562610"/>
                    <a:pt x="482600" y="704850"/>
                  </a:cubicBezTo>
                  <a:cubicBezTo>
                    <a:pt x="445770" y="793750"/>
                    <a:pt x="358140" y="848360"/>
                    <a:pt x="266700" y="848360"/>
                  </a:cubicBezTo>
                  <a:close/>
                </a:path>
              </a:pathLst>
            </a:custGeom>
            <a:solidFill>
              <a:srgbClr val="F2BC2A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368285" y="2653284"/>
            <a:ext cx="8337574" cy="2490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6"/>
              </a:lnSpc>
            </a:pPr>
            <a:r>
              <a:rPr lang="en-US" sz="3300" u="sng">
                <a:solidFill>
                  <a:srgbClr val="003933"/>
                </a:solidFill>
                <a:latin typeface="Dosis Bold"/>
              </a:rPr>
              <a:t>Blood Bank Table</a:t>
            </a:r>
          </a:p>
          <a:p>
            <a:pPr>
              <a:lnSpc>
                <a:spcPts val="3926"/>
              </a:lnSpc>
            </a:pPr>
            <a:r>
              <a:rPr lang="en-US" sz="3300">
                <a:solidFill>
                  <a:srgbClr val="003933"/>
                </a:solidFill>
                <a:latin typeface="Dosis Bold"/>
              </a:rPr>
              <a:t>The Blood Bank Table contains information of the patients/donor such as Name,contact number,location.</a:t>
            </a:r>
          </a:p>
          <a:p>
            <a:pPr>
              <a:lnSpc>
                <a:spcPts val="3926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9144000" y="5894420"/>
            <a:ext cx="8337574" cy="2490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6"/>
              </a:lnSpc>
            </a:pPr>
            <a:r>
              <a:rPr lang="en-US" sz="3300" u="sng">
                <a:solidFill>
                  <a:srgbClr val="003933"/>
                </a:solidFill>
                <a:latin typeface="Dosis Bold"/>
              </a:rPr>
              <a:t>Blood Donatiobn Table</a:t>
            </a:r>
          </a:p>
          <a:p>
            <a:pPr>
              <a:lnSpc>
                <a:spcPts val="3926"/>
              </a:lnSpc>
            </a:pPr>
            <a:r>
              <a:rPr lang="en-US" sz="3300">
                <a:solidFill>
                  <a:srgbClr val="003933"/>
                </a:solidFill>
                <a:latin typeface="Dosis Bold"/>
              </a:rPr>
              <a:t>The Blood Donation Table contains information like donation id,donor id,recipient id,donation date,blood group,quantity donated,Disease(if any).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-9222" t="0" r="-9222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33535" y="4012609"/>
            <a:ext cx="16957486" cy="2881891"/>
          </a:xfrm>
          <a:custGeom>
            <a:avLst/>
            <a:gdLst/>
            <a:ahLst/>
            <a:cxnLst/>
            <a:rect r="r" b="b" t="t" l="l"/>
            <a:pathLst>
              <a:path h="2881891" w="16957486">
                <a:moveTo>
                  <a:pt x="0" y="0"/>
                </a:moveTo>
                <a:lnTo>
                  <a:pt x="16957486" y="0"/>
                </a:lnTo>
                <a:lnTo>
                  <a:pt x="16957486" y="2881891"/>
                </a:lnTo>
                <a:lnTo>
                  <a:pt x="0" y="28818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1772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121871" y="397436"/>
            <a:ext cx="11258986" cy="1661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70"/>
              </a:lnSpc>
            </a:pPr>
            <a:r>
              <a:rPr lang="en-US" sz="10899" spc="359">
                <a:solidFill>
                  <a:srgbClr val="00AD9C"/>
                </a:solidFill>
                <a:latin typeface="Marykate"/>
              </a:rPr>
              <a:t>DONOR TABLE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-9222" t="0" r="-9222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43294" y="3625465"/>
            <a:ext cx="17684069" cy="3016056"/>
          </a:xfrm>
          <a:custGeom>
            <a:avLst/>
            <a:gdLst/>
            <a:ahLst/>
            <a:cxnLst/>
            <a:rect r="r" b="b" t="t" l="l"/>
            <a:pathLst>
              <a:path h="3016056" w="17684069">
                <a:moveTo>
                  <a:pt x="0" y="0"/>
                </a:moveTo>
                <a:lnTo>
                  <a:pt x="17684069" y="0"/>
                </a:lnTo>
                <a:lnTo>
                  <a:pt x="17684069" y="3016056"/>
                </a:lnTo>
                <a:lnTo>
                  <a:pt x="0" y="30160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121871" y="397436"/>
            <a:ext cx="11258986" cy="1661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70"/>
              </a:lnSpc>
            </a:pPr>
            <a:r>
              <a:rPr lang="en-US" sz="10899" spc="359">
                <a:solidFill>
                  <a:srgbClr val="00AD9C"/>
                </a:solidFill>
                <a:latin typeface="Marykate"/>
              </a:rPr>
              <a:t>RECIPIENT TABLE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-9222" t="0" r="-9222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743425" y="2646460"/>
            <a:ext cx="10801149" cy="4994080"/>
          </a:xfrm>
          <a:custGeom>
            <a:avLst/>
            <a:gdLst/>
            <a:ahLst/>
            <a:cxnLst/>
            <a:rect r="r" b="b" t="t" l="l"/>
            <a:pathLst>
              <a:path h="4994080" w="10801149">
                <a:moveTo>
                  <a:pt x="0" y="0"/>
                </a:moveTo>
                <a:lnTo>
                  <a:pt x="10801150" y="0"/>
                </a:lnTo>
                <a:lnTo>
                  <a:pt x="10801150" y="4994080"/>
                </a:lnTo>
                <a:lnTo>
                  <a:pt x="0" y="49940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121871" y="397436"/>
            <a:ext cx="11258986" cy="1661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70"/>
              </a:lnSpc>
            </a:pPr>
            <a:r>
              <a:rPr lang="en-US" sz="10899" spc="359">
                <a:solidFill>
                  <a:srgbClr val="00AD9C"/>
                </a:solidFill>
                <a:latin typeface="Marykate"/>
              </a:rPr>
              <a:t>BLOOD BANK TABLE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-9222" t="0" r="-9222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34494" y="3781183"/>
            <a:ext cx="17419012" cy="3293147"/>
          </a:xfrm>
          <a:custGeom>
            <a:avLst/>
            <a:gdLst/>
            <a:ahLst/>
            <a:cxnLst/>
            <a:rect r="r" b="b" t="t" l="l"/>
            <a:pathLst>
              <a:path h="3293147" w="17419012">
                <a:moveTo>
                  <a:pt x="0" y="0"/>
                </a:moveTo>
                <a:lnTo>
                  <a:pt x="17419012" y="0"/>
                </a:lnTo>
                <a:lnTo>
                  <a:pt x="17419012" y="3293147"/>
                </a:lnTo>
                <a:lnTo>
                  <a:pt x="0" y="32931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397436"/>
            <a:ext cx="15891203" cy="1661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70"/>
              </a:lnSpc>
            </a:pPr>
            <a:r>
              <a:rPr lang="en-US" sz="10899" spc="359">
                <a:solidFill>
                  <a:srgbClr val="00AD9C"/>
                </a:solidFill>
                <a:latin typeface="Marykate"/>
              </a:rPr>
              <a:t>BLOOD DONATION TABLE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DAGDQMLuzxg</dc:identifier>
  <dcterms:modified xsi:type="dcterms:W3CDTF">2011-08-01T06:04:30Z</dcterms:modified>
  <cp:revision>1</cp:revision>
  <dc:title>Blood bank management</dc:title>
</cp:coreProperties>
</file>