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3" r:id="rId36"/>
    <p:sldId id="291" r:id="rId37"/>
    <p:sldId id="294" r:id="rId38"/>
    <p:sldId id="29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C7793E-B417-469E-A6AA-AE69E5349AB3}"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E4E2C-2306-4BF9-B4EA-5418C87AE7E8}" type="slidenum">
              <a:rPr lang="en-US" smtClean="0"/>
              <a:t>‹#›</a:t>
            </a:fld>
            <a:endParaRPr lang="en-US"/>
          </a:p>
        </p:txBody>
      </p:sp>
    </p:spTree>
    <p:extLst>
      <p:ext uri="{BB962C8B-B14F-4D97-AF65-F5344CB8AC3E}">
        <p14:creationId xmlns:p14="http://schemas.microsoft.com/office/powerpoint/2010/main" val="131929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2DA019-6302-40F5-B79C-06DEA3AB6B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6442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2DA019-6302-40F5-B79C-06DEA3AB6B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225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2DA019-6302-40F5-B79C-06DEA3AB6B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1519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4C5D72-9C2E-4ABB-AD67-5157754E47EC}"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70679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4C5D72-9C2E-4ABB-AD67-5157754E47EC}"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132625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4C5D72-9C2E-4ABB-AD67-5157754E47EC}"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46334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4C5D72-9C2E-4ABB-AD67-5157754E47EC}"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73175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4C5D72-9C2E-4ABB-AD67-5157754E47EC}"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11098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4C5D72-9C2E-4ABB-AD67-5157754E47EC}"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51127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4C5D72-9C2E-4ABB-AD67-5157754E47EC}" type="datetimeFigureOut">
              <a:rPr lang="en-US" smtClean="0"/>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56016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4C5D72-9C2E-4ABB-AD67-5157754E47EC}" type="datetimeFigureOut">
              <a:rPr lang="en-US" smtClean="0"/>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2441462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C5D72-9C2E-4ABB-AD67-5157754E47EC}" type="datetimeFigureOut">
              <a:rPr lang="en-US" smtClean="0"/>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42020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4C5D72-9C2E-4ABB-AD67-5157754E47EC}"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1699795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4C5D72-9C2E-4ABB-AD67-5157754E47EC}"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18767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C5D72-9C2E-4ABB-AD67-5157754E47EC}" type="datetimeFigureOut">
              <a:rPr lang="en-US" smtClean="0"/>
              <a:t>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01448-DCCC-444F-A1E1-6A833E5EE716}" type="slidenum">
              <a:rPr lang="en-US" smtClean="0"/>
              <a:t>‹#›</a:t>
            </a:fld>
            <a:endParaRPr lang="en-US"/>
          </a:p>
        </p:txBody>
      </p:sp>
    </p:spTree>
    <p:extLst>
      <p:ext uri="{BB962C8B-B14F-4D97-AF65-F5344CB8AC3E}">
        <p14:creationId xmlns:p14="http://schemas.microsoft.com/office/powerpoint/2010/main" val="3705373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91328"/>
            <a:ext cx="9144000" cy="1614745"/>
          </a:xfrm>
        </p:spPr>
        <p:style>
          <a:lnRef idx="1">
            <a:schemeClr val="accent6"/>
          </a:lnRef>
          <a:fillRef idx="3">
            <a:schemeClr val="accent6"/>
          </a:fillRef>
          <a:effectRef idx="2">
            <a:schemeClr val="accent6"/>
          </a:effectRef>
          <a:fontRef idx="minor">
            <a:schemeClr val="lt1"/>
          </a:fontRef>
        </p:style>
        <p:txBody>
          <a:bodyPr>
            <a:normAutofit fontScale="90000"/>
          </a:bodyPr>
          <a:lstStyle/>
          <a:p>
            <a:br>
              <a:rPr lang="en-US" sz="3600" dirty="0">
                <a:ln w="0"/>
                <a:solidFill>
                  <a:schemeClr val="tx1"/>
                </a:solidFill>
                <a:effectLst>
                  <a:outerShdw blurRad="38100" dist="19050" dir="2700000" algn="tl" rotWithShape="0">
                    <a:schemeClr val="dk1">
                      <a:alpha val="40000"/>
                    </a:schemeClr>
                  </a:outerShdw>
                </a:effectLst>
              </a:rPr>
            </a:br>
            <a:br>
              <a:rPr lang="en-US" sz="3600" dirty="0">
                <a:ln w="0"/>
                <a:solidFill>
                  <a:schemeClr val="tx1"/>
                </a:solidFill>
                <a:effectLst>
                  <a:outerShdw blurRad="38100" dist="19050" dir="2700000" algn="tl" rotWithShape="0">
                    <a:schemeClr val="dk1">
                      <a:alpha val="40000"/>
                    </a:schemeClr>
                  </a:outerShdw>
                </a:effectLst>
              </a:rPr>
            </a:br>
            <a:br>
              <a:rPr lang="en-US" sz="3600" dirty="0">
                <a:ln w="0"/>
                <a:solidFill>
                  <a:schemeClr val="tx1"/>
                </a:solidFill>
                <a:effectLst>
                  <a:outerShdw blurRad="38100" dist="19050" dir="2700000" algn="tl" rotWithShape="0">
                    <a:schemeClr val="dk1">
                      <a:alpha val="40000"/>
                    </a:schemeClr>
                  </a:outerShdw>
                </a:effectLst>
              </a:rPr>
            </a:br>
            <a:r>
              <a:rPr lang="en-US" sz="3600" dirty="0">
                <a:ln w="0"/>
                <a:solidFill>
                  <a:schemeClr val="tx1"/>
                </a:solidFill>
                <a:effectLst>
                  <a:outerShdw blurRad="38100" dist="19050" dir="2700000" algn="tl" rotWithShape="0">
                    <a:schemeClr val="dk1">
                      <a:alpha val="40000"/>
                    </a:schemeClr>
                  </a:outerShdw>
                </a:effectLst>
              </a:rPr>
              <a:t>The History of ARM and Microcontrollers</a:t>
            </a:r>
            <a:br>
              <a:rPr lang="en-US" sz="3600" dirty="0">
                <a:ln w="0"/>
                <a:solidFill>
                  <a:schemeClr val="tx1"/>
                </a:solidFill>
                <a:effectLst>
                  <a:outerShdw blurRad="38100" dist="19050" dir="2700000" algn="tl" rotWithShape="0">
                    <a:schemeClr val="dk1">
                      <a:alpha val="40000"/>
                    </a:schemeClr>
                  </a:outerShdw>
                </a:effectLst>
              </a:rPr>
            </a:br>
            <a:r>
              <a:rPr lang="en-US" sz="3600" dirty="0">
                <a:ln w="0"/>
                <a:solidFill>
                  <a:schemeClr val="tx1"/>
                </a:solidFill>
                <a:effectLst>
                  <a:outerShdw blurRad="38100" dist="19050" dir="2700000" algn="tl" rotWithShape="0">
                    <a:schemeClr val="dk1">
                      <a:alpha val="40000"/>
                    </a:schemeClr>
                  </a:outerShdw>
                </a:effectLst>
              </a:rPr>
              <a:t>Chapter 1</a:t>
            </a:r>
            <a:br>
              <a:rPr lang="en-US" sz="3600" dirty="0">
                <a:ln w="0"/>
                <a:solidFill>
                  <a:schemeClr val="tx1"/>
                </a:solidFill>
                <a:effectLst>
                  <a:outerShdw blurRad="38100" dist="19050" dir="2700000" algn="tl" rotWithShape="0">
                    <a:schemeClr val="dk1">
                      <a:alpha val="40000"/>
                    </a:schemeClr>
                  </a:outerShdw>
                </a:effectLst>
              </a:rPr>
            </a:br>
            <a:endParaRPr lang="en-US" sz="3600" dirty="0">
              <a:ln w="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523999" y="3383093"/>
            <a:ext cx="3328987" cy="1655762"/>
          </a:xfrm>
        </p:spPr>
        <p:txBody>
          <a:bodyPr/>
          <a:lstStyle/>
          <a:p>
            <a:r>
              <a:rPr lang="en-US" dirty="0"/>
              <a:t>ARM Assembly Language Programming &amp; Architecture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7780" y="2491712"/>
            <a:ext cx="2670219" cy="3225467"/>
          </a:xfrm>
          <a:prstGeom prst="rect">
            <a:avLst/>
          </a:prstGeom>
        </p:spPr>
      </p:pic>
      <p:sp>
        <p:nvSpPr>
          <p:cNvPr id="6" name="Footer Placeholder 5"/>
          <p:cNvSpPr>
            <a:spLocks noGrp="1"/>
          </p:cNvSpPr>
          <p:nvPr>
            <p:ph type="ftr" sz="quarter" idx="11"/>
          </p:nvPr>
        </p:nvSpPr>
        <p:spPr>
          <a:xfrm>
            <a:off x="7274257" y="6123543"/>
            <a:ext cx="4763411"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ARM Assembly Language Programming &amp; Architecture by </a:t>
            </a:r>
            <a:r>
              <a:rPr kumimoji="0" lang="en-US"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Mazidi</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et al.</a:t>
            </a:r>
          </a:p>
        </p:txBody>
      </p:sp>
    </p:spTree>
    <p:extLst>
      <p:ext uri="{BB962C8B-B14F-4D97-AF65-F5344CB8AC3E}">
        <p14:creationId xmlns:p14="http://schemas.microsoft.com/office/powerpoint/2010/main" val="39115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sp>
        <p:nvSpPr>
          <p:cNvPr id="3" name="Rectangle 2"/>
          <p:cNvSpPr/>
          <p:nvPr/>
        </p:nvSpPr>
        <p:spPr>
          <a:xfrm>
            <a:off x="512617" y="170041"/>
            <a:ext cx="10792691" cy="6186309"/>
          </a:xfrm>
          <a:prstGeom prst="rect">
            <a:avLst/>
          </a:prstGeom>
        </p:spPr>
        <p:txBody>
          <a:bodyPr wrap="square">
            <a:spAutoFit/>
          </a:bodyPr>
          <a:lstStyle/>
          <a:p>
            <a:pPr algn="just"/>
            <a:r>
              <a:rPr lang="en-US" sz="3200" b="1" dirty="0">
                <a:solidFill>
                  <a:srgbClr val="4F82BE"/>
                </a:solidFill>
                <a:latin typeface="Times New Roman" panose="02020603050405020304" pitchFamily="18" charset="0"/>
                <a:cs typeface="Times New Roman" panose="02020603050405020304" pitchFamily="18" charset="0"/>
              </a:rPr>
              <a:t>Memory space allocation in the ARM</a:t>
            </a:r>
          </a:p>
          <a:p>
            <a:pPr algn="just"/>
            <a:r>
              <a:rPr lang="en-US" sz="2800" dirty="0">
                <a:solidFill>
                  <a:srgbClr val="000000"/>
                </a:solidFill>
                <a:latin typeface="Times New Roman" panose="02020603050405020304" pitchFamily="18" charset="0"/>
                <a:cs typeface="Times New Roman" panose="02020603050405020304" pitchFamily="18" charset="0"/>
              </a:rPr>
              <a:t>The ARM has 4G bytes of directly accessible memory space. This memory space has addresses 0 to 0xFFFFFFFF. The 4G bytes of memory space can be divided into five sections. They are as follows:</a:t>
            </a:r>
          </a:p>
          <a:p>
            <a:pPr marL="514350" indent="-514350" algn="just">
              <a:buAutoNum type="arabicPeriod"/>
            </a:pPr>
            <a:r>
              <a:rPr lang="en-US" sz="2800" b="1" dirty="0">
                <a:solidFill>
                  <a:srgbClr val="000000"/>
                </a:solidFill>
                <a:latin typeface="Times New Roman" panose="02020603050405020304" pitchFamily="18" charset="0"/>
                <a:cs typeface="Times New Roman" panose="02020603050405020304" pitchFamily="18" charset="0"/>
              </a:rPr>
              <a:t>On-chip peripheral and I/O registers: </a:t>
            </a:r>
            <a:r>
              <a:rPr lang="en-US" sz="2800" dirty="0">
                <a:solidFill>
                  <a:srgbClr val="000000"/>
                </a:solidFill>
                <a:latin typeface="Times New Roman" panose="02020603050405020304" pitchFamily="18" charset="0"/>
                <a:cs typeface="Times New Roman" panose="02020603050405020304" pitchFamily="18" charset="0"/>
              </a:rPr>
              <a:t>This area is dedicated to general purpose I/O (GPIO) and special function registers (SFRs) of peripherals such as timers, serial communication, ADC, and so on. In other words, ARM uses memory-mapped I/O.</a:t>
            </a:r>
          </a:p>
          <a:p>
            <a:pPr marL="514350" indent="-514350" algn="just">
              <a:buAutoNum type="arabicPeriod"/>
            </a:pPr>
            <a:r>
              <a:rPr lang="en-US" sz="2800" b="1" dirty="0">
                <a:solidFill>
                  <a:srgbClr val="000000"/>
                </a:solidFill>
                <a:latin typeface="Times New Roman" panose="02020603050405020304" pitchFamily="18" charset="0"/>
                <a:cs typeface="Times New Roman" panose="02020603050405020304" pitchFamily="18" charset="0"/>
              </a:rPr>
              <a:t>On-chip data SRAM: </a:t>
            </a:r>
            <a:r>
              <a:rPr lang="en-US" sz="2800" dirty="0">
                <a:solidFill>
                  <a:srgbClr val="000000"/>
                </a:solidFill>
                <a:latin typeface="Times New Roman" panose="02020603050405020304" pitchFamily="18" charset="0"/>
                <a:cs typeface="Times New Roman" panose="02020603050405020304" pitchFamily="18" charset="0"/>
              </a:rPr>
              <a:t>A RAM space ranging from a few kilobytes to several hundred kilobytes is set aside mainly for data storage. The data RAM space is used for data variables and stack and is accessed by the microcontroller instructions.</a:t>
            </a:r>
          </a:p>
          <a:p>
            <a:pPr marL="514350" indent="-514350" algn="just">
              <a:buAutoNum type="arabicPeriod"/>
            </a:pPr>
            <a:r>
              <a:rPr lang="en-US" sz="2800" b="1" dirty="0">
                <a:solidFill>
                  <a:srgbClr val="000000"/>
                </a:solidFill>
                <a:latin typeface="Times New Roman" panose="02020603050405020304" pitchFamily="18" charset="0"/>
                <a:cs typeface="Times New Roman" panose="02020603050405020304" pitchFamily="18" charset="0"/>
              </a:rPr>
              <a:t>On-chip EEPROM: </a:t>
            </a:r>
            <a:r>
              <a:rPr lang="en-US" sz="2800" dirty="0">
                <a:solidFill>
                  <a:srgbClr val="000000"/>
                </a:solidFill>
                <a:latin typeface="Times New Roman" panose="02020603050405020304" pitchFamily="18" charset="0"/>
                <a:cs typeface="Times New Roman" panose="02020603050405020304" pitchFamily="18" charset="0"/>
              </a:rPr>
              <a:t>A block of memory from 1K bytes to several thousand bytes is set aside for EEPROM memory.</a:t>
            </a:r>
          </a:p>
        </p:txBody>
      </p:sp>
    </p:spTree>
    <p:extLst>
      <p:ext uri="{BB962C8B-B14F-4D97-AF65-F5344CB8AC3E}">
        <p14:creationId xmlns:p14="http://schemas.microsoft.com/office/powerpoint/2010/main" val="1625948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sp>
        <p:nvSpPr>
          <p:cNvPr id="4" name="Rectangle 3"/>
          <p:cNvSpPr/>
          <p:nvPr/>
        </p:nvSpPr>
        <p:spPr>
          <a:xfrm>
            <a:off x="761999" y="307354"/>
            <a:ext cx="10737273" cy="2677656"/>
          </a:xfrm>
          <a:prstGeom prst="rect">
            <a:avLst/>
          </a:prstGeom>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4. On-chip Flash ROM: </a:t>
            </a:r>
            <a:r>
              <a:rPr lang="en-US" sz="2800" dirty="0">
                <a:latin typeface="Times New Roman" panose="02020603050405020304" pitchFamily="18" charset="0"/>
                <a:cs typeface="Times New Roman" panose="02020603050405020304" pitchFamily="18" charset="0"/>
              </a:rPr>
              <a:t>A block of memory from a few kilobytes to several hundred kilobytes is set aside for program space. The program space is used for the program code.</a:t>
            </a:r>
          </a:p>
          <a:p>
            <a:pPr algn="just"/>
            <a:r>
              <a:rPr lang="en-US" sz="2800" b="1" dirty="0">
                <a:latin typeface="Times New Roman" panose="02020603050405020304" pitchFamily="18" charset="0"/>
                <a:cs typeface="Times New Roman" panose="02020603050405020304" pitchFamily="18" charset="0"/>
              </a:rPr>
              <a:t>5. Off-chip DRAM space: </a:t>
            </a:r>
            <a:r>
              <a:rPr lang="en-US" sz="2800" dirty="0">
                <a:latin typeface="Times New Roman" panose="02020603050405020304" pitchFamily="18" charset="0"/>
                <a:cs typeface="Times New Roman" panose="02020603050405020304" pitchFamily="18" charset="0"/>
              </a:rPr>
              <a:t>A DRAM memory ranging from few megabytes to several hundred mega bytes can be implemented for external memory connection.</a:t>
            </a:r>
          </a:p>
        </p:txBody>
      </p:sp>
    </p:spTree>
    <p:extLst>
      <p:ext uri="{BB962C8B-B14F-4D97-AF65-F5344CB8AC3E}">
        <p14:creationId xmlns:p14="http://schemas.microsoft.com/office/powerpoint/2010/main" val="345684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sp>
        <p:nvSpPr>
          <p:cNvPr id="3" name="Rectangle 2"/>
          <p:cNvSpPr/>
          <p:nvPr/>
        </p:nvSpPr>
        <p:spPr>
          <a:xfrm>
            <a:off x="595744" y="114450"/>
            <a:ext cx="10557164" cy="5940088"/>
          </a:xfrm>
          <a:prstGeom prst="rect">
            <a:avLst/>
          </a:prstGeom>
        </p:spPr>
        <p:txBody>
          <a:bodyPr wrap="square">
            <a:spAutoFit/>
          </a:bodyPr>
          <a:lstStyle/>
          <a:p>
            <a:pPr algn="just"/>
            <a:r>
              <a:rPr lang="en-US" sz="2000" dirty="0">
                <a:latin typeface="LiberationSerif"/>
              </a:rPr>
              <a:t>A given ARM chip has the following address assignments. Calculate the space and the</a:t>
            </a:r>
          </a:p>
          <a:p>
            <a:pPr algn="just"/>
            <a:r>
              <a:rPr lang="en-US" sz="2000" dirty="0">
                <a:latin typeface="LiberationSerif"/>
              </a:rPr>
              <a:t>amount of memory given to each section.</a:t>
            </a:r>
          </a:p>
          <a:p>
            <a:pPr algn="just"/>
            <a:r>
              <a:rPr lang="en-US" sz="2000" dirty="0">
                <a:latin typeface="LiberationSerif"/>
              </a:rPr>
              <a:t>(a) Address range of 0x00100000 – 0x00100FFF for EEPROM</a:t>
            </a:r>
          </a:p>
          <a:p>
            <a:pPr algn="just"/>
            <a:r>
              <a:rPr lang="en-US" sz="2000" dirty="0">
                <a:latin typeface="LiberationSerif"/>
              </a:rPr>
              <a:t>(b) Address range of 0x40000000 – 0x40007FFF for SRAM</a:t>
            </a:r>
          </a:p>
          <a:p>
            <a:pPr algn="just"/>
            <a:r>
              <a:rPr lang="en-US" sz="2000" dirty="0">
                <a:latin typeface="LiberationSerif"/>
              </a:rPr>
              <a:t>(c) Address range of 0x00000000 – 0x0007FFFF for Flash</a:t>
            </a:r>
          </a:p>
          <a:p>
            <a:pPr algn="just"/>
            <a:r>
              <a:rPr lang="en-US" sz="2000" dirty="0">
                <a:latin typeface="LiberationSerif"/>
              </a:rPr>
              <a:t>(d) Address range of 0xFFFC0000 – 0xFFFFFFFF for peripherals</a:t>
            </a:r>
          </a:p>
          <a:p>
            <a:pPr algn="just"/>
            <a:r>
              <a:rPr lang="en-US" sz="2000" b="1" dirty="0">
                <a:latin typeface="LiberationSerif-Bold"/>
              </a:rPr>
              <a:t>Solution:</a:t>
            </a:r>
          </a:p>
          <a:p>
            <a:pPr algn="just"/>
            <a:r>
              <a:rPr lang="en-US" sz="2000" dirty="0">
                <a:latin typeface="LiberationSerif"/>
              </a:rPr>
              <a:t>(a) With address space of 0x00100000 to 00100FFF, we have 00100FFF – 00100000 =</a:t>
            </a:r>
          </a:p>
          <a:p>
            <a:pPr algn="just"/>
            <a:r>
              <a:rPr lang="en-US" sz="2000" dirty="0">
                <a:latin typeface="LiberationSerif"/>
              </a:rPr>
              <a:t>0FFF bytes. Converting 0FFF to decimal, we get 4,095 + 1, which is equal to 4K bytes.</a:t>
            </a:r>
          </a:p>
          <a:p>
            <a:pPr algn="just"/>
            <a:endParaRPr lang="en-US" sz="2000" dirty="0">
              <a:latin typeface="LiberationSerif"/>
            </a:endParaRPr>
          </a:p>
          <a:p>
            <a:pPr algn="just"/>
            <a:r>
              <a:rPr lang="en-US" sz="2000" dirty="0">
                <a:latin typeface="LiberationSerif"/>
              </a:rPr>
              <a:t>(b) With address space of 0x40000000 to 0x40007FFF, we have 40007FFF – 40000000 =</a:t>
            </a:r>
          </a:p>
          <a:p>
            <a:pPr algn="just"/>
            <a:r>
              <a:rPr lang="en-US" sz="2000" dirty="0">
                <a:latin typeface="LiberationSerif"/>
              </a:rPr>
              <a:t>7FFF bytes. Converting 7FFF to decimal, we get 32,767 + 1, which is equal to 32K bytes.</a:t>
            </a:r>
          </a:p>
          <a:p>
            <a:pPr algn="just"/>
            <a:endParaRPr lang="en-US" sz="2000" dirty="0">
              <a:latin typeface="LiberationSerif"/>
            </a:endParaRPr>
          </a:p>
          <a:p>
            <a:pPr algn="just"/>
            <a:r>
              <a:rPr lang="en-US" sz="2000" dirty="0">
                <a:latin typeface="LiberationSerif"/>
              </a:rPr>
              <a:t>(c) With address space of 0000 to 7FFFF, we have 7FFFF – 0 = 7FFFF bytes. Converting</a:t>
            </a:r>
          </a:p>
          <a:p>
            <a:pPr algn="just"/>
            <a:r>
              <a:rPr lang="en-US" sz="2000" dirty="0">
                <a:latin typeface="LiberationSerif"/>
              </a:rPr>
              <a:t>7FFFF to decimal, we get 524,287 + 1, which is equal to 512K bytes.</a:t>
            </a:r>
          </a:p>
          <a:p>
            <a:pPr algn="just"/>
            <a:endParaRPr lang="en-US" sz="2000" dirty="0">
              <a:latin typeface="LiberationSerif"/>
            </a:endParaRPr>
          </a:p>
          <a:p>
            <a:pPr algn="just"/>
            <a:r>
              <a:rPr lang="en-US" sz="2000" dirty="0">
                <a:latin typeface="LiberationSerif"/>
              </a:rPr>
              <a:t>(d) With address space of FFFC0000 to FFFFFFFF, we have FFFFFFFF–FFFC0000 =</a:t>
            </a:r>
          </a:p>
          <a:p>
            <a:pPr algn="just"/>
            <a:r>
              <a:rPr lang="en-US" sz="2000" dirty="0">
                <a:latin typeface="LiberationSerif"/>
              </a:rPr>
              <a:t>3FFFF bytes. Converting 3FFFF to decimal, we get 262,143 + 1, which is equal to 256K</a:t>
            </a:r>
          </a:p>
          <a:p>
            <a:pPr algn="just"/>
            <a:r>
              <a:rPr lang="en-US" sz="2000" dirty="0">
                <a:latin typeface="LiberationSerif"/>
              </a:rPr>
              <a:t>bytes.</a:t>
            </a:r>
            <a:endParaRPr lang="en-US" sz="2000" dirty="0"/>
          </a:p>
        </p:txBody>
      </p:sp>
    </p:spTree>
    <p:extLst>
      <p:ext uri="{BB962C8B-B14F-4D97-AF65-F5344CB8AC3E}">
        <p14:creationId xmlns:p14="http://schemas.microsoft.com/office/powerpoint/2010/main" val="400916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pic>
        <p:nvPicPr>
          <p:cNvPr id="3" name="Picture 2"/>
          <p:cNvPicPr>
            <a:picLocks noChangeAspect="1"/>
          </p:cNvPicPr>
          <p:nvPr/>
        </p:nvPicPr>
        <p:blipFill>
          <a:blip r:embed="rId2"/>
          <a:stretch>
            <a:fillRect/>
          </a:stretch>
        </p:blipFill>
        <p:spPr>
          <a:xfrm>
            <a:off x="4378036" y="346304"/>
            <a:ext cx="3560619" cy="5956785"/>
          </a:xfrm>
          <a:prstGeom prst="rect">
            <a:avLst/>
          </a:prstGeom>
        </p:spPr>
      </p:pic>
    </p:spTree>
    <p:extLst>
      <p:ext uri="{BB962C8B-B14F-4D97-AF65-F5344CB8AC3E}">
        <p14:creationId xmlns:p14="http://schemas.microsoft.com/office/powerpoint/2010/main" val="2735836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5_ExecutingTheLDRinstruction.jpg"/>
          <p:cNvPicPr/>
          <p:nvPr/>
        </p:nvPicPr>
        <p:blipFill>
          <a:blip r:embed="rId2" cstate="print"/>
          <a:stretch>
            <a:fillRect/>
          </a:stretch>
        </p:blipFill>
        <p:spPr>
          <a:xfrm>
            <a:off x="3426676" y="1952305"/>
            <a:ext cx="8093123" cy="3705366"/>
          </a:xfrm>
          <a:prstGeom prst="rect">
            <a:avLst/>
          </a:prstGeom>
        </p:spPr>
      </p:pic>
      <p:sp>
        <p:nvSpPr>
          <p:cNvPr id="6" name="Rectangle 5"/>
          <p:cNvSpPr/>
          <p:nvPr/>
        </p:nvSpPr>
        <p:spPr>
          <a:xfrm>
            <a:off x="6315565" y="5750970"/>
            <a:ext cx="3095655" cy="369332"/>
          </a:xfrm>
          <a:prstGeom prst="rect">
            <a:avLst/>
          </a:prstGeom>
        </p:spPr>
        <p:txBody>
          <a:bodyPr wrap="none">
            <a:spAutoFit/>
          </a:bodyPr>
          <a:lstStyle/>
          <a:p>
            <a:pPr algn="ctr">
              <a:spcAft>
                <a:spcPts val="1000"/>
              </a:spcAft>
            </a:pPr>
            <a:r>
              <a:rPr lang="en-US" b="1" dirty="0">
                <a:solidFill>
                  <a:srgbClr val="5B9BD5"/>
                </a:solidFill>
                <a:latin typeface="Calibri" panose="020F0502020204030204" pitchFamily="34" charset="0"/>
                <a:ea typeface="Calibri" panose="020F0502020204030204" pitchFamily="34" charset="0"/>
                <a:cs typeface="Arial" panose="020B0604020202020204" pitchFamily="34" charset="0"/>
              </a:rPr>
              <a:t>Executing the LDR Instruction</a:t>
            </a:r>
            <a:endParaRPr lang="en-US" b="1" dirty="0">
              <a:solidFill>
                <a:srgbClr val="5B9BD5"/>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5" name="Footer Placeholder 4"/>
          <p:cNvSpPr>
            <a:spLocks noGrp="1"/>
          </p:cNvSpPr>
          <p:nvPr>
            <p:ph type="ftr" sz="quarter" idx="11"/>
          </p:nvPr>
        </p:nvSpPr>
        <p:spPr>
          <a:xfrm>
            <a:off x="7219666" y="6174627"/>
            <a:ext cx="4700516" cy="365125"/>
          </a:xfrm>
        </p:spPr>
        <p:txBody>
          <a:bodyPr/>
          <a:lstStyle/>
          <a:p>
            <a:r>
              <a:rPr lang="en-US" dirty="0"/>
              <a:t>ARM Assembly Language Programming &amp; Architecture by </a:t>
            </a:r>
            <a:r>
              <a:rPr lang="en-US" dirty="0" err="1"/>
              <a:t>Mazidi</a:t>
            </a:r>
            <a:r>
              <a:rPr lang="en-US" dirty="0"/>
              <a:t>, et al.</a:t>
            </a:r>
          </a:p>
        </p:txBody>
      </p:sp>
      <p:sp>
        <p:nvSpPr>
          <p:cNvPr id="7" name="Rectangle 6"/>
          <p:cNvSpPr/>
          <p:nvPr/>
        </p:nvSpPr>
        <p:spPr>
          <a:xfrm>
            <a:off x="524765" y="294665"/>
            <a:ext cx="5400646" cy="461665"/>
          </a:xfrm>
          <a:prstGeom prst="rect">
            <a:avLst/>
          </a:prstGeom>
        </p:spPr>
        <p:txBody>
          <a:bodyPr wrap="none">
            <a:spAutoFit/>
          </a:bodyPr>
          <a:lstStyle/>
          <a:p>
            <a:r>
              <a:rPr lang="en-US" sz="2400" b="1" dirty="0">
                <a:latin typeface="LiberationSerif-Bold"/>
              </a:rPr>
              <a:t>Load and Store Instructions in ARM</a:t>
            </a:r>
            <a:endParaRPr lang="en-US" sz="2400" dirty="0"/>
          </a:p>
        </p:txBody>
      </p:sp>
      <p:sp>
        <p:nvSpPr>
          <p:cNvPr id="8" name="Rectangle 7"/>
          <p:cNvSpPr/>
          <p:nvPr/>
        </p:nvSpPr>
        <p:spPr>
          <a:xfrm>
            <a:off x="584577" y="938819"/>
            <a:ext cx="11016020" cy="830997"/>
          </a:xfrm>
          <a:prstGeom prst="rect">
            <a:avLst/>
          </a:prstGeom>
        </p:spPr>
        <p:txBody>
          <a:bodyPr wrap="square">
            <a:spAutoFit/>
          </a:bodyPr>
          <a:lstStyle/>
          <a:p>
            <a:pPr algn="just"/>
            <a:r>
              <a:rPr lang="en-US" sz="2400" dirty="0">
                <a:latin typeface="LiberationSerif"/>
              </a:rPr>
              <a:t>Every instruction of ARM is fixed at 32-bit. The fixed size instruction is one of the most important characteristics of RISC architecture.  </a:t>
            </a:r>
            <a:endParaRPr lang="en-US" sz="2400" dirty="0"/>
          </a:p>
        </p:txBody>
      </p:sp>
      <p:sp>
        <p:nvSpPr>
          <p:cNvPr id="9" name="Rectangle 8"/>
          <p:cNvSpPr/>
          <p:nvPr/>
        </p:nvSpPr>
        <p:spPr>
          <a:xfrm>
            <a:off x="584577" y="2097922"/>
            <a:ext cx="2842099" cy="1631216"/>
          </a:xfrm>
          <a:prstGeom prst="rect">
            <a:avLst/>
          </a:prstGeom>
        </p:spPr>
        <p:txBody>
          <a:bodyPr wrap="square">
            <a:spAutoFit/>
          </a:bodyPr>
          <a:lstStyle/>
          <a:p>
            <a:r>
              <a:rPr lang="en-US" sz="2000" b="1" dirty="0">
                <a:latin typeface="LiberationSerif-Bold"/>
              </a:rPr>
              <a:t>LDR Rd, [Rx] instruction</a:t>
            </a:r>
          </a:p>
          <a:p>
            <a:r>
              <a:rPr lang="en-US" sz="2000" dirty="0"/>
              <a:t>;load Rd with the contents of location pointed to by Rx register.</a:t>
            </a:r>
          </a:p>
        </p:txBody>
      </p:sp>
    </p:spTree>
    <p:extLst>
      <p:ext uri="{BB962C8B-B14F-4D97-AF65-F5344CB8AC3E}">
        <p14:creationId xmlns:p14="http://schemas.microsoft.com/office/powerpoint/2010/main" val="427154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6_ExecutingTheSTRinstruction.jpg"/>
          <p:cNvPicPr/>
          <p:nvPr/>
        </p:nvPicPr>
        <p:blipFill>
          <a:blip r:embed="rId2" cstate="print"/>
          <a:stretch>
            <a:fillRect/>
          </a:stretch>
        </p:blipFill>
        <p:spPr>
          <a:xfrm>
            <a:off x="4162910" y="742195"/>
            <a:ext cx="7519916" cy="3536019"/>
          </a:xfrm>
          <a:prstGeom prst="rect">
            <a:avLst/>
          </a:prstGeom>
        </p:spPr>
      </p:pic>
      <p:sp>
        <p:nvSpPr>
          <p:cNvPr id="6" name="Rectangle 5"/>
          <p:cNvSpPr/>
          <p:nvPr/>
        </p:nvSpPr>
        <p:spPr>
          <a:xfrm>
            <a:off x="6617114" y="4534251"/>
            <a:ext cx="3072572" cy="369332"/>
          </a:xfrm>
          <a:prstGeom prst="rect">
            <a:avLst/>
          </a:prstGeom>
        </p:spPr>
        <p:txBody>
          <a:bodyPr wrap="none">
            <a:spAutoFit/>
          </a:bodyPr>
          <a:lstStyle/>
          <a:p>
            <a:pPr algn="ctr">
              <a:spcAft>
                <a:spcPts val="1000"/>
              </a:spcAft>
            </a:pPr>
            <a:r>
              <a:rPr lang="en-US" b="1" dirty="0">
                <a:solidFill>
                  <a:srgbClr val="5B9BD5"/>
                </a:solidFill>
                <a:latin typeface="Calibri" panose="020F0502020204030204" pitchFamily="34" charset="0"/>
                <a:ea typeface="Calibri" panose="020F0502020204030204" pitchFamily="34" charset="0"/>
                <a:cs typeface="Arial" panose="020B0604020202020204" pitchFamily="34" charset="0"/>
              </a:rPr>
              <a:t>Executing the STR Instruction</a:t>
            </a:r>
            <a:endParaRPr lang="en-US" b="1" dirty="0">
              <a:solidFill>
                <a:srgbClr val="5B9BD5"/>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5" name="Footer Placeholder 4"/>
          <p:cNvSpPr>
            <a:spLocks noGrp="1"/>
          </p:cNvSpPr>
          <p:nvPr>
            <p:ph type="ftr" sz="quarter" idx="11"/>
          </p:nvPr>
        </p:nvSpPr>
        <p:spPr>
          <a:xfrm>
            <a:off x="7165075" y="6315406"/>
            <a:ext cx="4727812" cy="365125"/>
          </a:xfrm>
        </p:spPr>
        <p:txBody>
          <a:bodyPr/>
          <a:lstStyle/>
          <a:p>
            <a:r>
              <a:rPr lang="en-US" dirty="0"/>
              <a:t>ARM Assembly Language Programming &amp; Architecture by </a:t>
            </a:r>
            <a:r>
              <a:rPr lang="en-US" dirty="0" err="1"/>
              <a:t>Mazidi</a:t>
            </a:r>
            <a:r>
              <a:rPr lang="en-US" dirty="0"/>
              <a:t>, et al.</a:t>
            </a:r>
          </a:p>
        </p:txBody>
      </p:sp>
      <p:sp>
        <p:nvSpPr>
          <p:cNvPr id="7" name="Rectangle 6"/>
          <p:cNvSpPr/>
          <p:nvPr/>
        </p:nvSpPr>
        <p:spPr>
          <a:xfrm>
            <a:off x="195618" y="961114"/>
            <a:ext cx="3830472" cy="1200329"/>
          </a:xfrm>
          <a:prstGeom prst="rect">
            <a:avLst/>
          </a:prstGeom>
        </p:spPr>
        <p:txBody>
          <a:bodyPr wrap="square">
            <a:spAutoFit/>
          </a:bodyPr>
          <a:lstStyle/>
          <a:p>
            <a:r>
              <a:rPr lang="en-US" sz="2400" b="1" dirty="0">
                <a:latin typeface="LiberationSerif-Bold"/>
              </a:rPr>
              <a:t>STR Rx,[Rd] instruction</a:t>
            </a:r>
          </a:p>
          <a:p>
            <a:r>
              <a:rPr lang="en-US" sz="2400" dirty="0">
                <a:latin typeface="LiberationSerif"/>
              </a:rPr>
              <a:t> ;store register Rx into locations pointed to by Rd</a:t>
            </a:r>
            <a:endParaRPr lang="en-US" sz="2400" dirty="0"/>
          </a:p>
        </p:txBody>
      </p:sp>
    </p:spTree>
    <p:extLst>
      <p:ext uri="{BB962C8B-B14F-4D97-AF65-F5344CB8AC3E}">
        <p14:creationId xmlns:p14="http://schemas.microsoft.com/office/powerpoint/2010/main" val="2111271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7_ExecutingTheLDRBinstruction.jpg"/>
          <p:cNvPicPr/>
          <p:nvPr/>
        </p:nvPicPr>
        <p:blipFill>
          <a:blip r:embed="rId2" cstate="print"/>
          <a:stretch>
            <a:fillRect/>
          </a:stretch>
        </p:blipFill>
        <p:spPr>
          <a:xfrm>
            <a:off x="4197029" y="364552"/>
            <a:ext cx="7451678" cy="3744263"/>
          </a:xfrm>
          <a:prstGeom prst="rect">
            <a:avLst/>
          </a:prstGeom>
        </p:spPr>
      </p:pic>
      <p:sp>
        <p:nvSpPr>
          <p:cNvPr id="6" name="Rectangle 5"/>
          <p:cNvSpPr/>
          <p:nvPr/>
        </p:nvSpPr>
        <p:spPr>
          <a:xfrm>
            <a:off x="6596754" y="4241133"/>
            <a:ext cx="3113288"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5B9BD5"/>
                </a:solidFill>
                <a:effectLst/>
                <a:uLnTx/>
                <a:uFillTx/>
                <a:latin typeface="Calibri" panose="020F0502020204030204" pitchFamily="34" charset="0"/>
                <a:ea typeface="Calibri" panose="020F0502020204030204" pitchFamily="34" charset="0"/>
                <a:cs typeface="Arial" panose="020B0604020202020204" pitchFamily="34" charset="0"/>
              </a:rPr>
              <a:t>executing the LDRB Instruction</a:t>
            </a:r>
          </a:p>
        </p:txBody>
      </p:sp>
      <p:sp>
        <p:nvSpPr>
          <p:cNvPr id="5" name="Footer Placeholder 4"/>
          <p:cNvSpPr>
            <a:spLocks noGrp="1"/>
          </p:cNvSpPr>
          <p:nvPr>
            <p:ph type="ftr" sz="quarter" idx="11"/>
          </p:nvPr>
        </p:nvSpPr>
        <p:spPr>
          <a:xfrm>
            <a:off x="7083188" y="6123543"/>
            <a:ext cx="4684254" cy="365125"/>
          </a:xfrm>
        </p:spPr>
        <p:txBody>
          <a:bodyPr/>
          <a:lstStyle/>
          <a:p>
            <a:r>
              <a:rPr lang="en-US" dirty="0"/>
              <a:t>ARM Assembly Language Programming &amp; Architecture by </a:t>
            </a:r>
            <a:r>
              <a:rPr lang="en-US" dirty="0" err="1"/>
              <a:t>Mazidi</a:t>
            </a:r>
            <a:r>
              <a:rPr lang="en-US" dirty="0"/>
              <a:t>, et al.</a:t>
            </a:r>
          </a:p>
        </p:txBody>
      </p:sp>
      <p:sp>
        <p:nvSpPr>
          <p:cNvPr id="7" name="Rectangle 6"/>
          <p:cNvSpPr/>
          <p:nvPr/>
        </p:nvSpPr>
        <p:spPr>
          <a:xfrm>
            <a:off x="468573" y="551681"/>
            <a:ext cx="3489278" cy="4893647"/>
          </a:xfrm>
          <a:prstGeom prst="rect">
            <a:avLst/>
          </a:prstGeom>
        </p:spPr>
        <p:txBody>
          <a:bodyPr wrap="square">
            <a:spAutoFit/>
          </a:bodyPr>
          <a:lstStyle/>
          <a:p>
            <a:r>
              <a:rPr lang="en-US" sz="2400" b="1" dirty="0">
                <a:latin typeface="LiberationSerif-Bold"/>
              </a:rPr>
              <a:t>LDRB Rd, [Rx] instruction</a:t>
            </a:r>
          </a:p>
          <a:p>
            <a:r>
              <a:rPr lang="en-US" sz="2400" dirty="0">
                <a:latin typeface="LiberationSerif"/>
              </a:rPr>
              <a:t>;load Rd with the contents of the location pointed to by Rx register. After this instruction is executed, the lower byte of Rd will have the same value as memory location pointed to by Rx. The upper 24 bits of the Rd register will be all zeros</a:t>
            </a:r>
          </a:p>
        </p:txBody>
      </p:sp>
    </p:spTree>
    <p:extLst>
      <p:ext uri="{BB962C8B-B14F-4D97-AF65-F5344CB8AC3E}">
        <p14:creationId xmlns:p14="http://schemas.microsoft.com/office/powerpoint/2010/main" val="1362187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8_ExecutingTheSTRBinstruction.jpg"/>
          <p:cNvPicPr/>
          <p:nvPr/>
        </p:nvPicPr>
        <p:blipFill>
          <a:blip r:embed="rId2" cstate="print"/>
          <a:stretch>
            <a:fillRect/>
          </a:stretch>
        </p:blipFill>
        <p:spPr>
          <a:xfrm>
            <a:off x="3152632" y="437625"/>
            <a:ext cx="8475259" cy="3989923"/>
          </a:xfrm>
          <a:prstGeom prst="rect">
            <a:avLst/>
          </a:prstGeom>
        </p:spPr>
      </p:pic>
      <p:sp>
        <p:nvSpPr>
          <p:cNvPr id="6" name="Rectangle 5"/>
          <p:cNvSpPr/>
          <p:nvPr/>
        </p:nvSpPr>
        <p:spPr>
          <a:xfrm>
            <a:off x="6740235" y="4771792"/>
            <a:ext cx="3202415"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5B9BD5"/>
                </a:solidFill>
                <a:effectLst/>
                <a:uLnTx/>
                <a:uFillTx/>
                <a:latin typeface="Calibri" panose="020F0502020204030204" pitchFamily="34" charset="0"/>
                <a:ea typeface="Calibri" panose="020F0502020204030204" pitchFamily="34" charset="0"/>
                <a:cs typeface="Arial" panose="020B0604020202020204" pitchFamily="34" charset="0"/>
              </a:rPr>
              <a:t>Executing the STRB Instruction</a:t>
            </a:r>
          </a:p>
        </p:txBody>
      </p:sp>
      <p:sp>
        <p:nvSpPr>
          <p:cNvPr id="5" name="Footer Placeholder 4"/>
          <p:cNvSpPr>
            <a:spLocks noGrp="1"/>
          </p:cNvSpPr>
          <p:nvPr>
            <p:ph type="ftr" sz="quarter" idx="11"/>
          </p:nvPr>
        </p:nvSpPr>
        <p:spPr>
          <a:xfrm>
            <a:off x="6987654" y="6306105"/>
            <a:ext cx="4850641" cy="365125"/>
          </a:xfrm>
        </p:spPr>
        <p:txBody>
          <a:bodyPr/>
          <a:lstStyle/>
          <a:p>
            <a:r>
              <a:rPr lang="en-US" dirty="0"/>
              <a:t>ARM Assembly Language Programming &amp; Architecture by </a:t>
            </a:r>
            <a:r>
              <a:rPr lang="en-US" dirty="0" err="1"/>
              <a:t>Mazidi</a:t>
            </a:r>
            <a:r>
              <a:rPr lang="en-US" dirty="0"/>
              <a:t>, et al.</a:t>
            </a:r>
          </a:p>
        </p:txBody>
      </p:sp>
      <p:sp>
        <p:nvSpPr>
          <p:cNvPr id="2" name="Rectangle 1"/>
          <p:cNvSpPr/>
          <p:nvPr/>
        </p:nvSpPr>
        <p:spPr>
          <a:xfrm>
            <a:off x="250209" y="824637"/>
            <a:ext cx="2902423" cy="2308324"/>
          </a:xfrm>
          <a:prstGeom prst="rect">
            <a:avLst/>
          </a:prstGeom>
        </p:spPr>
        <p:txBody>
          <a:bodyPr wrap="square">
            <a:spAutoFit/>
          </a:bodyPr>
          <a:lstStyle/>
          <a:p>
            <a:r>
              <a:rPr lang="en-US" sz="2400" b="1" dirty="0">
                <a:latin typeface="LiberationSerif-Bold"/>
              </a:rPr>
              <a:t>STRB Rx,[Rd] instruction</a:t>
            </a:r>
          </a:p>
          <a:p>
            <a:r>
              <a:rPr lang="en-US" sz="2400" dirty="0">
                <a:latin typeface="LiberationSerif"/>
              </a:rPr>
              <a:t> ;store the byte in register Rx into location pointed to by Rd</a:t>
            </a:r>
            <a:endParaRPr lang="en-US" sz="2400" dirty="0"/>
          </a:p>
        </p:txBody>
      </p:sp>
    </p:spTree>
    <p:extLst>
      <p:ext uri="{BB962C8B-B14F-4D97-AF65-F5344CB8AC3E}">
        <p14:creationId xmlns:p14="http://schemas.microsoft.com/office/powerpoint/2010/main" val="73185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9_ExecutingTheLDRHinstruction.jpg"/>
          <p:cNvPicPr/>
          <p:nvPr/>
        </p:nvPicPr>
        <p:blipFill>
          <a:blip r:embed="rId2" cstate="print"/>
          <a:stretch>
            <a:fillRect/>
          </a:stretch>
        </p:blipFill>
        <p:spPr>
          <a:xfrm>
            <a:off x="3480180" y="573206"/>
            <a:ext cx="8488906" cy="4044514"/>
          </a:xfrm>
          <a:prstGeom prst="rect">
            <a:avLst/>
          </a:prstGeom>
        </p:spPr>
      </p:pic>
      <p:sp>
        <p:nvSpPr>
          <p:cNvPr id="6" name="Rectangle 5"/>
          <p:cNvSpPr/>
          <p:nvPr/>
        </p:nvSpPr>
        <p:spPr>
          <a:xfrm>
            <a:off x="7553191" y="4885484"/>
            <a:ext cx="3241528"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5B9BD5"/>
                </a:solidFill>
                <a:effectLst/>
                <a:uLnTx/>
                <a:uFillTx/>
                <a:latin typeface="Calibri" panose="020F0502020204030204" pitchFamily="34" charset="0"/>
                <a:ea typeface="Calibri" panose="020F0502020204030204" pitchFamily="34" charset="0"/>
                <a:cs typeface="Arial" panose="020B0604020202020204" pitchFamily="34" charset="0"/>
              </a:rPr>
              <a:t>Executing the LDRH Instruction</a:t>
            </a:r>
          </a:p>
        </p:txBody>
      </p:sp>
      <p:sp>
        <p:nvSpPr>
          <p:cNvPr id="5" name="Footer Placeholder 4"/>
          <p:cNvSpPr>
            <a:spLocks noGrp="1"/>
          </p:cNvSpPr>
          <p:nvPr>
            <p:ph type="ftr" sz="quarter" idx="11"/>
          </p:nvPr>
        </p:nvSpPr>
        <p:spPr>
          <a:xfrm>
            <a:off x="6987654" y="6123543"/>
            <a:ext cx="4680337" cy="365125"/>
          </a:xfrm>
        </p:spPr>
        <p:txBody>
          <a:bodyPr/>
          <a:lstStyle/>
          <a:p>
            <a:r>
              <a:rPr lang="en-US" dirty="0"/>
              <a:t>ARM Assembly Language Programming &amp; Architecture by </a:t>
            </a:r>
            <a:r>
              <a:rPr lang="en-US" dirty="0" err="1"/>
              <a:t>Mazidi</a:t>
            </a:r>
            <a:r>
              <a:rPr lang="en-US" dirty="0"/>
              <a:t>, et al.</a:t>
            </a:r>
          </a:p>
        </p:txBody>
      </p:sp>
      <p:sp>
        <p:nvSpPr>
          <p:cNvPr id="2" name="Rectangle 1"/>
          <p:cNvSpPr/>
          <p:nvPr/>
        </p:nvSpPr>
        <p:spPr>
          <a:xfrm>
            <a:off x="432180" y="573206"/>
            <a:ext cx="3048000" cy="2308324"/>
          </a:xfrm>
          <a:prstGeom prst="rect">
            <a:avLst/>
          </a:prstGeom>
        </p:spPr>
        <p:txBody>
          <a:bodyPr wrap="square">
            <a:spAutoFit/>
          </a:bodyPr>
          <a:lstStyle/>
          <a:p>
            <a:r>
              <a:rPr lang="en-US" sz="2400" b="1" dirty="0">
                <a:latin typeface="LiberationSerif-Bold"/>
              </a:rPr>
              <a:t>LDRH Rd, [Rx] instruction</a:t>
            </a:r>
          </a:p>
          <a:p>
            <a:r>
              <a:rPr lang="en-US" sz="2400" dirty="0">
                <a:latin typeface="LiberationSerif"/>
              </a:rPr>
              <a:t>;load Rd with the half-word (16-bit or 2 bytes) pointed to by Rx register</a:t>
            </a:r>
            <a:endParaRPr lang="en-US" sz="2400" dirty="0"/>
          </a:p>
        </p:txBody>
      </p:sp>
    </p:spTree>
    <p:extLst>
      <p:ext uri="{BB962C8B-B14F-4D97-AF65-F5344CB8AC3E}">
        <p14:creationId xmlns:p14="http://schemas.microsoft.com/office/powerpoint/2010/main" val="371449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10_ExecutingTheSTRHinstruction.jpg"/>
          <p:cNvPicPr/>
          <p:nvPr/>
        </p:nvPicPr>
        <p:blipFill>
          <a:blip r:embed="rId2" cstate="print"/>
          <a:stretch>
            <a:fillRect/>
          </a:stretch>
        </p:blipFill>
        <p:spPr>
          <a:xfrm>
            <a:off x="3302758" y="499039"/>
            <a:ext cx="8325133" cy="3948980"/>
          </a:xfrm>
          <a:prstGeom prst="rect">
            <a:avLst/>
          </a:prstGeom>
        </p:spPr>
      </p:pic>
      <p:sp>
        <p:nvSpPr>
          <p:cNvPr id="7" name="Rectangle 6"/>
          <p:cNvSpPr/>
          <p:nvPr/>
        </p:nvSpPr>
        <p:spPr>
          <a:xfrm>
            <a:off x="6431969" y="4729430"/>
            <a:ext cx="3218445"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5B9BD5"/>
                </a:solidFill>
                <a:effectLst/>
                <a:uLnTx/>
                <a:uFillTx/>
                <a:latin typeface="Calibri" panose="020F0502020204030204" pitchFamily="34" charset="0"/>
                <a:ea typeface="Calibri" panose="020F0502020204030204" pitchFamily="34" charset="0"/>
                <a:cs typeface="Arial" panose="020B0604020202020204" pitchFamily="34" charset="0"/>
              </a:rPr>
              <a:t>Executing the STRH Instruction</a:t>
            </a:r>
          </a:p>
        </p:txBody>
      </p:sp>
      <p:sp>
        <p:nvSpPr>
          <p:cNvPr id="5" name="Footer Placeholder 4"/>
          <p:cNvSpPr>
            <a:spLocks noGrp="1"/>
          </p:cNvSpPr>
          <p:nvPr>
            <p:ph type="ftr" sz="quarter" idx="11"/>
          </p:nvPr>
        </p:nvSpPr>
        <p:spPr>
          <a:xfrm>
            <a:off x="7028597" y="6123543"/>
            <a:ext cx="4679217" cy="365125"/>
          </a:xfrm>
        </p:spPr>
        <p:txBody>
          <a:bodyPr/>
          <a:lstStyle/>
          <a:p>
            <a:r>
              <a:rPr lang="en-US" dirty="0"/>
              <a:t>ARM Assembly Language Programming &amp; Architecture by </a:t>
            </a:r>
            <a:r>
              <a:rPr lang="en-US" dirty="0" err="1"/>
              <a:t>Mazidi</a:t>
            </a:r>
            <a:r>
              <a:rPr lang="en-US" dirty="0"/>
              <a:t>, et al.</a:t>
            </a:r>
          </a:p>
        </p:txBody>
      </p:sp>
      <p:sp>
        <p:nvSpPr>
          <p:cNvPr id="2" name="Rectangle 1"/>
          <p:cNvSpPr/>
          <p:nvPr/>
        </p:nvSpPr>
        <p:spPr>
          <a:xfrm>
            <a:off x="254758" y="715454"/>
            <a:ext cx="2856932" cy="1938992"/>
          </a:xfrm>
          <a:prstGeom prst="rect">
            <a:avLst/>
          </a:prstGeom>
        </p:spPr>
        <p:txBody>
          <a:bodyPr wrap="square">
            <a:spAutoFit/>
          </a:bodyPr>
          <a:lstStyle/>
          <a:p>
            <a:r>
              <a:rPr lang="en-US" sz="2000" b="1" dirty="0">
                <a:latin typeface="LiberationSerif-Bold"/>
              </a:rPr>
              <a:t>STRH Rx,[Rd] instruction</a:t>
            </a:r>
          </a:p>
          <a:p>
            <a:r>
              <a:rPr lang="en-US" sz="2000" dirty="0">
                <a:latin typeface="LiberationSerif"/>
              </a:rPr>
              <a:t>;store half-word (2-byte) in register Rx into locations pointed to by Rd</a:t>
            </a:r>
            <a:endParaRPr lang="en-US" sz="2000" dirty="0"/>
          </a:p>
        </p:txBody>
      </p:sp>
    </p:spTree>
    <p:extLst>
      <p:ext uri="{BB962C8B-B14F-4D97-AF65-F5344CB8AC3E}">
        <p14:creationId xmlns:p14="http://schemas.microsoft.com/office/powerpoint/2010/main" val="379043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icroprocessor.jpg"/>
          <p:cNvPicPr>
            <a:picLocks noGrp="1"/>
          </p:cNvPicPr>
          <p:nvPr>
            <p:ph idx="1"/>
          </p:nvPr>
        </p:nvPicPr>
        <p:blipFill>
          <a:blip r:embed="rId3" cstate="print"/>
          <a:stretch>
            <a:fillRect/>
          </a:stretch>
        </p:blipFill>
        <p:spPr>
          <a:xfrm>
            <a:off x="1473958" y="1951630"/>
            <a:ext cx="8502555" cy="2470398"/>
          </a:xfrm>
          <a:prstGeom prst="rect">
            <a:avLst/>
          </a:prstGeom>
        </p:spPr>
      </p:pic>
      <p:sp>
        <p:nvSpPr>
          <p:cNvPr id="3" name="Rectangle 2"/>
          <p:cNvSpPr/>
          <p:nvPr/>
        </p:nvSpPr>
        <p:spPr>
          <a:xfrm>
            <a:off x="2700267" y="4570539"/>
            <a:ext cx="6791459"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5B9BD5"/>
                </a:solidFill>
                <a:effectLst/>
                <a:uLnTx/>
                <a:uFillTx/>
                <a:latin typeface="Calibri" panose="020F0502020204030204" pitchFamily="34" charset="0"/>
                <a:ea typeface="Calibri" panose="020F0502020204030204" pitchFamily="34" charset="0"/>
                <a:cs typeface="Arial" panose="020B0604020202020204" pitchFamily="34" charset="0"/>
              </a:rPr>
              <a:t>A Computer Made by General Purpose Microprocessor</a:t>
            </a:r>
          </a:p>
        </p:txBody>
      </p:sp>
      <p:sp>
        <p:nvSpPr>
          <p:cNvPr id="6" name="Footer Placeholder 5"/>
          <p:cNvSpPr>
            <a:spLocks noGrp="1"/>
          </p:cNvSpPr>
          <p:nvPr>
            <p:ph type="ftr" sz="quarter" idx="11"/>
          </p:nvPr>
        </p:nvSpPr>
        <p:spPr>
          <a:xfrm>
            <a:off x="7069540" y="6123542"/>
            <a:ext cx="4782403"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ARM Assembly Language Programming &amp; Architecture by </a:t>
            </a:r>
            <a:r>
              <a:rPr kumimoji="0" lang="en-US"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Mazidi</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et al.</a:t>
            </a:r>
          </a:p>
        </p:txBody>
      </p:sp>
      <p:sp>
        <p:nvSpPr>
          <p:cNvPr id="7" name="Rectangle 6"/>
          <p:cNvSpPr/>
          <p:nvPr/>
        </p:nvSpPr>
        <p:spPr>
          <a:xfrm>
            <a:off x="1089088" y="910567"/>
            <a:ext cx="6737742" cy="523220"/>
          </a:xfrm>
          <a:prstGeom prst="rect">
            <a:avLst/>
          </a:prstGeom>
        </p:spPr>
        <p:txBody>
          <a:bodyPr wrap="none">
            <a:spAutoFit/>
          </a:bodyPr>
          <a:lstStyle/>
          <a:p>
            <a:r>
              <a:rPr lang="en-US" sz="2800" b="1" dirty="0">
                <a:latin typeface="LiberationSerif-Bold"/>
              </a:rPr>
              <a:t>Microprocessors and Microcontrollers</a:t>
            </a:r>
            <a:endParaRPr lang="en-US" sz="2800" dirty="0"/>
          </a:p>
        </p:txBody>
      </p:sp>
      <p:sp>
        <p:nvSpPr>
          <p:cNvPr id="8" name="Rectangle 7"/>
          <p:cNvSpPr/>
          <p:nvPr/>
        </p:nvSpPr>
        <p:spPr>
          <a:xfrm>
            <a:off x="709684" y="5105775"/>
            <a:ext cx="10631605" cy="1200329"/>
          </a:xfrm>
          <a:prstGeom prst="rect">
            <a:avLst/>
          </a:prstGeom>
        </p:spPr>
        <p:txBody>
          <a:bodyPr wrap="square">
            <a:spAutoFit/>
          </a:bodyPr>
          <a:lstStyle/>
          <a:p>
            <a:pPr algn="just"/>
            <a:r>
              <a:rPr lang="en-US" sz="2400" dirty="0">
                <a:latin typeface="LiberationSerif"/>
              </a:rPr>
              <a:t>The microprocessors do not contain RAM, ROM, or I/O peripherals. As a result, they must be connected externally to RAM, ROM and I/O through buses</a:t>
            </a:r>
            <a:endParaRPr lang="en-US" sz="2400" dirty="0"/>
          </a:p>
        </p:txBody>
      </p:sp>
    </p:spTree>
    <p:extLst>
      <p:ext uri="{BB962C8B-B14F-4D97-AF65-F5344CB8AC3E}">
        <p14:creationId xmlns:p14="http://schemas.microsoft.com/office/powerpoint/2010/main" val="1670562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253" y="2897942"/>
            <a:ext cx="10471511" cy="1529421"/>
          </a:xfrm>
          <a:prstGeom prst="rect">
            <a:avLst/>
          </a:prstGeom>
        </p:spPr>
      </p:pic>
      <p:sp>
        <p:nvSpPr>
          <p:cNvPr id="6" name="Rectangle 5"/>
          <p:cNvSpPr/>
          <p:nvPr/>
        </p:nvSpPr>
        <p:spPr>
          <a:xfrm>
            <a:off x="2623470" y="4708432"/>
            <a:ext cx="7078640" cy="369332"/>
          </a:xfrm>
          <a:prstGeom prst="rect">
            <a:avLst/>
          </a:prstGeom>
        </p:spPr>
        <p:txBody>
          <a:bodyPr wrap="square">
            <a:spAutoFit/>
          </a:bodyPr>
          <a:lstStyle/>
          <a:p>
            <a:pPr algn="ctr">
              <a:spcAft>
                <a:spcPts val="1000"/>
              </a:spcAft>
            </a:pPr>
            <a:r>
              <a:rPr lang="en-US" b="1" dirty="0">
                <a:solidFill>
                  <a:srgbClr val="5B9BD5"/>
                </a:solidFill>
                <a:latin typeface="Calibri" panose="020F0502020204030204" pitchFamily="34" charset="0"/>
                <a:ea typeface="Calibri" panose="020F0502020204030204" pitchFamily="34" charset="0"/>
                <a:cs typeface="Arial" panose="020B0604020202020204" pitchFamily="34" charset="0"/>
              </a:rPr>
              <a:t> Unsigned Data Range in ARM and associated Instructions</a:t>
            </a:r>
            <a:endParaRPr lang="en-US" b="1" dirty="0">
              <a:solidFill>
                <a:srgbClr val="5B9BD5"/>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5" name="Footer Placeholder 4"/>
          <p:cNvSpPr>
            <a:spLocks noGrp="1"/>
          </p:cNvSpPr>
          <p:nvPr>
            <p:ph type="ftr" sz="quarter" idx="11"/>
          </p:nvPr>
        </p:nvSpPr>
        <p:spPr>
          <a:xfrm>
            <a:off x="6537278" y="6123543"/>
            <a:ext cx="5155441" cy="365125"/>
          </a:xfrm>
        </p:spPr>
        <p:txBody>
          <a:bodyPr/>
          <a:lstStyle/>
          <a:p>
            <a:r>
              <a:rPr lang="en-US" dirty="0"/>
              <a:t>ARM Assembly Language Programming &amp; Architecture by </a:t>
            </a:r>
            <a:r>
              <a:rPr lang="en-US" dirty="0" err="1"/>
              <a:t>Mazidi</a:t>
            </a:r>
            <a:r>
              <a:rPr lang="en-US" dirty="0"/>
              <a:t>, et al.</a:t>
            </a:r>
          </a:p>
        </p:txBody>
      </p:sp>
      <p:sp>
        <p:nvSpPr>
          <p:cNvPr id="2" name="Rectangle 1"/>
          <p:cNvSpPr/>
          <p:nvPr/>
        </p:nvSpPr>
        <p:spPr>
          <a:xfrm>
            <a:off x="1105881" y="849523"/>
            <a:ext cx="10113817" cy="1323439"/>
          </a:xfrm>
          <a:prstGeom prst="rect">
            <a:avLst/>
          </a:prstGeom>
        </p:spPr>
        <p:txBody>
          <a:bodyPr wrap="square">
            <a:spAutoFit/>
          </a:bodyPr>
          <a:lstStyle/>
          <a:p>
            <a:pPr algn="just"/>
            <a:r>
              <a:rPr lang="en-US" sz="2000" b="1" dirty="0">
                <a:latin typeface="LiberationSerif-Bold"/>
              </a:rPr>
              <a:t>Little endian vs. big endian</a:t>
            </a:r>
          </a:p>
          <a:p>
            <a:pPr algn="just"/>
            <a:endParaRPr lang="en-US" sz="2000" b="1" dirty="0">
              <a:latin typeface="LiberationSerif-Bold"/>
            </a:endParaRPr>
          </a:p>
          <a:p>
            <a:pPr algn="just"/>
            <a:r>
              <a:rPr lang="en-US" sz="2000" dirty="0">
                <a:latin typeface="Times New Roman" panose="02020603050405020304" pitchFamily="18" charset="0"/>
              </a:rPr>
              <a:t>In the big endian method, the high byte goes to the low address, whereas in the little endian method, the high byte goes to the high address and the low byte to the low address.</a:t>
            </a:r>
          </a:p>
        </p:txBody>
      </p:sp>
    </p:spTree>
    <p:extLst>
      <p:ext uri="{BB962C8B-B14F-4D97-AF65-F5344CB8AC3E}">
        <p14:creationId xmlns:p14="http://schemas.microsoft.com/office/powerpoint/2010/main" val="401412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11_CPSR.jpg"/>
          <p:cNvPicPr/>
          <p:nvPr/>
        </p:nvPicPr>
        <p:blipFill>
          <a:blip r:embed="rId2" cstate="print"/>
          <a:stretch>
            <a:fillRect/>
          </a:stretch>
        </p:blipFill>
        <p:spPr>
          <a:xfrm>
            <a:off x="955343" y="1791960"/>
            <a:ext cx="10317707" cy="1130713"/>
          </a:xfrm>
          <a:prstGeom prst="rect">
            <a:avLst/>
          </a:prstGeom>
        </p:spPr>
      </p:pic>
      <p:sp>
        <p:nvSpPr>
          <p:cNvPr id="6" name="Rectangle 5"/>
          <p:cNvSpPr/>
          <p:nvPr/>
        </p:nvSpPr>
        <p:spPr>
          <a:xfrm>
            <a:off x="3724491" y="3298306"/>
            <a:ext cx="4028539" cy="369332"/>
          </a:xfrm>
          <a:prstGeom prst="rect">
            <a:avLst/>
          </a:prstGeom>
        </p:spPr>
        <p:txBody>
          <a:bodyPr wrap="none">
            <a:spAutoFit/>
          </a:bodyPr>
          <a:lstStyle/>
          <a:p>
            <a:pPr algn="ctr">
              <a:spcAft>
                <a:spcPts val="1000"/>
              </a:spcAft>
            </a:pPr>
            <a:r>
              <a:rPr lang="en-US" b="1" dirty="0">
                <a:solidFill>
                  <a:srgbClr val="5B9BD5"/>
                </a:solidFill>
                <a:latin typeface="Calibri" panose="020F0502020204030204" pitchFamily="34" charset="0"/>
                <a:ea typeface="Calibri" panose="020F0502020204030204" pitchFamily="34" charset="0"/>
                <a:cs typeface="Arial" panose="020B0604020202020204" pitchFamily="34" charset="0"/>
              </a:rPr>
              <a:t>CPSR (Current Program Status Register)</a:t>
            </a:r>
            <a:endParaRPr lang="en-US" b="1" dirty="0">
              <a:solidFill>
                <a:srgbClr val="5B9BD5"/>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5" name="Footer Placeholder 4"/>
          <p:cNvSpPr>
            <a:spLocks noGrp="1"/>
          </p:cNvSpPr>
          <p:nvPr>
            <p:ph type="ftr" sz="quarter" idx="11"/>
          </p:nvPr>
        </p:nvSpPr>
        <p:spPr>
          <a:xfrm>
            <a:off x="6946710" y="6123543"/>
            <a:ext cx="4782404" cy="365125"/>
          </a:xfrm>
        </p:spPr>
        <p:txBody>
          <a:bodyPr/>
          <a:lstStyle/>
          <a:p>
            <a:r>
              <a:rPr lang="en-US" dirty="0"/>
              <a:t>ARM Assembly Language Programming &amp; Architecture by </a:t>
            </a:r>
            <a:r>
              <a:rPr lang="en-US" dirty="0" err="1"/>
              <a:t>Mazidi</a:t>
            </a:r>
            <a:r>
              <a:rPr lang="en-US" dirty="0"/>
              <a:t>, et al.</a:t>
            </a:r>
          </a:p>
        </p:txBody>
      </p:sp>
      <p:sp>
        <p:nvSpPr>
          <p:cNvPr id="7" name="Rectangle 6"/>
          <p:cNvSpPr/>
          <p:nvPr/>
        </p:nvSpPr>
        <p:spPr>
          <a:xfrm>
            <a:off x="856271" y="708441"/>
            <a:ext cx="8052204" cy="523220"/>
          </a:xfrm>
          <a:prstGeom prst="rect">
            <a:avLst/>
          </a:prstGeom>
        </p:spPr>
        <p:txBody>
          <a:bodyPr wrap="none">
            <a:spAutoFit/>
          </a:bodyPr>
          <a:lstStyle/>
          <a:p>
            <a:r>
              <a:rPr lang="en-US" sz="2800" b="1" dirty="0">
                <a:latin typeface="LiberationSerif-Bold"/>
              </a:rPr>
              <a:t>ARM CPSR (Current Program Status Register)</a:t>
            </a:r>
            <a:endParaRPr lang="en-US" sz="2800" dirty="0"/>
          </a:p>
        </p:txBody>
      </p:sp>
      <p:sp>
        <p:nvSpPr>
          <p:cNvPr id="8" name="Rectangle 7"/>
          <p:cNvSpPr/>
          <p:nvPr/>
        </p:nvSpPr>
        <p:spPr>
          <a:xfrm>
            <a:off x="850709" y="4092218"/>
            <a:ext cx="10736239" cy="1938992"/>
          </a:xfrm>
          <a:prstGeom prst="rect">
            <a:avLst/>
          </a:prstGeom>
        </p:spPr>
        <p:txBody>
          <a:bodyPr wrap="square">
            <a:spAutoFit/>
          </a:bodyPr>
          <a:lstStyle/>
          <a:p>
            <a:pPr algn="just"/>
            <a:r>
              <a:rPr lang="en-US" sz="2400" b="1" dirty="0">
                <a:latin typeface="LiberationSerif-Bold"/>
              </a:rPr>
              <a:t>S suffix and the status register</a:t>
            </a:r>
          </a:p>
          <a:p>
            <a:pPr algn="just"/>
            <a:r>
              <a:rPr lang="en-US" sz="2400" dirty="0">
                <a:latin typeface="LiberationSerif"/>
              </a:rPr>
              <a:t>Most of ARM instructions can affect the status bits of CPSR according to the result. If we need an instruction to update the value of status bits in CPSR, we have to put S suffix at the end of instructions. That means, for example, ADDS instead of ADD is used.</a:t>
            </a:r>
            <a:endParaRPr lang="en-US" sz="2400" dirty="0"/>
          </a:p>
        </p:txBody>
      </p:sp>
    </p:spTree>
    <p:extLst>
      <p:ext uri="{BB962C8B-B14F-4D97-AF65-F5344CB8AC3E}">
        <p14:creationId xmlns:p14="http://schemas.microsoft.com/office/powerpoint/2010/main" val="29054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810233" y="6356350"/>
            <a:ext cx="4872250"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764274" y="207478"/>
            <a:ext cx="10699845" cy="6186309"/>
          </a:xfrm>
          <a:prstGeom prst="rect">
            <a:avLst/>
          </a:prstGeom>
        </p:spPr>
        <p:txBody>
          <a:bodyPr wrap="square">
            <a:spAutoFit/>
          </a:bodyPr>
          <a:lstStyle/>
          <a:p>
            <a:r>
              <a:rPr lang="en-US" sz="2200" b="1" i="1" dirty="0">
                <a:latin typeface="LiberationSerif-BoldItalic"/>
              </a:rPr>
              <a:t>C, the carry flag</a:t>
            </a:r>
          </a:p>
          <a:p>
            <a:r>
              <a:rPr lang="en-US" sz="2200" dirty="0">
                <a:latin typeface="LiberationSerif"/>
              </a:rPr>
              <a:t>This flag is set whenever there is a carry out from the D31 bit. This flag bit is affected after a 32-bit addition or subtraction.  </a:t>
            </a:r>
          </a:p>
          <a:p>
            <a:r>
              <a:rPr lang="en-US" sz="2200" b="1" i="1" dirty="0">
                <a:latin typeface="LiberationSerif-BoldItalic"/>
              </a:rPr>
              <a:t>Z, the zero flag</a:t>
            </a:r>
          </a:p>
          <a:p>
            <a:r>
              <a:rPr lang="en-US" sz="2200" dirty="0">
                <a:latin typeface="LiberationSerif"/>
              </a:rPr>
              <a:t>The zero flag reflects the result of an arithmetic or logic operation. If the result is</a:t>
            </a:r>
          </a:p>
          <a:p>
            <a:r>
              <a:rPr lang="en-US" sz="2200" dirty="0">
                <a:latin typeface="LiberationSerif"/>
              </a:rPr>
              <a:t>zero, then Z = 1. Therefore, Z = 0 if the result is not zero.  </a:t>
            </a:r>
          </a:p>
          <a:p>
            <a:r>
              <a:rPr lang="en-US" sz="2200" b="1" i="1" dirty="0">
                <a:latin typeface="LiberationSerif-BoldItalic"/>
              </a:rPr>
              <a:t>N, the negative flag</a:t>
            </a:r>
          </a:p>
          <a:p>
            <a:r>
              <a:rPr lang="en-US" sz="2200" dirty="0">
                <a:latin typeface="LiberationSerif"/>
              </a:rPr>
              <a:t> The negative flag reflects the result of an arithmetic operation. If the D31 bit of the result is zero, then N = 0 and the result is positive. If the D31 bit is one, then N = 1 and the result is negative. The negative and V flag bits are used for the signed number arithmetic operations  </a:t>
            </a:r>
          </a:p>
          <a:p>
            <a:r>
              <a:rPr lang="en-US" sz="2200" b="1" i="1" dirty="0">
                <a:latin typeface="LiberationSerif-BoldItalic"/>
              </a:rPr>
              <a:t>V, the overflow flag</a:t>
            </a:r>
          </a:p>
          <a:p>
            <a:r>
              <a:rPr lang="en-US" sz="2200" dirty="0">
                <a:latin typeface="LiberationSerif"/>
              </a:rPr>
              <a:t>This flag is set whenever the result of a signed number operation is too large, causing the high-order bit to overflow into the sign bit. In general, the carry flag is used to detect errors in unsigned arithmetic operations while the overflow flag is used to detect errors in signed arithmetic operations.  </a:t>
            </a:r>
          </a:p>
          <a:p>
            <a:r>
              <a:rPr lang="en-US" sz="2200" dirty="0">
                <a:latin typeface="LiberationSerif"/>
              </a:rPr>
              <a:t>The T flag bit is used to indicate the ARM is in Thumb state. The I and F flags are used to enable or disable the interrupt.  </a:t>
            </a:r>
            <a:endParaRPr lang="en-US" sz="2200" dirty="0"/>
          </a:p>
        </p:txBody>
      </p:sp>
    </p:spTree>
    <p:extLst>
      <p:ext uri="{BB962C8B-B14F-4D97-AF65-F5344CB8AC3E}">
        <p14:creationId xmlns:p14="http://schemas.microsoft.com/office/powerpoint/2010/main" val="876254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974006" y="6403479"/>
            <a:ext cx="4714164"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4283645" y="555725"/>
            <a:ext cx="3624710" cy="584775"/>
          </a:xfrm>
          <a:prstGeom prst="rect">
            <a:avLst/>
          </a:prstGeom>
        </p:spPr>
        <p:txBody>
          <a:bodyPr wrap="none">
            <a:spAutoFit/>
          </a:bodyPr>
          <a:lstStyle/>
          <a:p>
            <a:r>
              <a:rPr lang="en-US" sz="3200" b="1" dirty="0">
                <a:latin typeface="LiberationSerif-Bold"/>
              </a:rPr>
              <a:t>ARM Data Format</a:t>
            </a:r>
            <a:endParaRPr lang="en-US" sz="3200" dirty="0"/>
          </a:p>
        </p:txBody>
      </p:sp>
      <p:sp>
        <p:nvSpPr>
          <p:cNvPr id="4" name="Rectangle 3"/>
          <p:cNvSpPr/>
          <p:nvPr/>
        </p:nvSpPr>
        <p:spPr>
          <a:xfrm>
            <a:off x="837061" y="1140500"/>
            <a:ext cx="10285863" cy="5262979"/>
          </a:xfrm>
          <a:prstGeom prst="rect">
            <a:avLst/>
          </a:prstGeom>
        </p:spPr>
        <p:txBody>
          <a:bodyPr wrap="square">
            <a:spAutoFit/>
          </a:bodyPr>
          <a:lstStyle/>
          <a:p>
            <a:r>
              <a:rPr lang="en-US" sz="2400" b="1" dirty="0">
                <a:latin typeface="LiberationSerif-Bold"/>
              </a:rPr>
              <a:t>ARM data type</a:t>
            </a:r>
          </a:p>
          <a:p>
            <a:r>
              <a:rPr lang="en-US" sz="2400" dirty="0">
                <a:latin typeface="LiberationSerif"/>
              </a:rPr>
              <a:t>ARM has four data types. They are bit, byte (8-bit), half-word (16-bit) and word (32 bit).</a:t>
            </a:r>
          </a:p>
          <a:p>
            <a:r>
              <a:rPr lang="en-US" sz="2400" b="1" dirty="0">
                <a:latin typeface="LiberationSerif"/>
              </a:rPr>
              <a:t>Data format representation</a:t>
            </a:r>
          </a:p>
          <a:p>
            <a:r>
              <a:rPr lang="en-US" sz="2400" dirty="0">
                <a:latin typeface="LiberationSerif"/>
              </a:rPr>
              <a:t>There are several ways to represent a byte of data in the ARM assembler. The numbers can be in hex, binary, decimal, or ASCII formats.  </a:t>
            </a:r>
          </a:p>
          <a:p>
            <a:r>
              <a:rPr lang="en-US" sz="2400" b="1" dirty="0">
                <a:latin typeface="LiberationSerif"/>
              </a:rPr>
              <a:t>Hex numbers</a:t>
            </a:r>
          </a:p>
          <a:p>
            <a:r>
              <a:rPr lang="en-US" sz="2400" dirty="0">
                <a:latin typeface="LiberationSerif"/>
              </a:rPr>
              <a:t>To represent Hex numbers in an ARM assembler we put 0x (or 0X) in front of the number  </a:t>
            </a:r>
          </a:p>
          <a:p>
            <a:r>
              <a:rPr lang="en-US" sz="2400" dirty="0">
                <a:latin typeface="LiberationSerif"/>
              </a:rPr>
              <a:t>MOV R1,#0x99</a:t>
            </a:r>
          </a:p>
          <a:p>
            <a:r>
              <a:rPr lang="en-US" sz="2400" b="1" dirty="0">
                <a:latin typeface="LiberationSerif"/>
              </a:rPr>
              <a:t>Decimal numbers</a:t>
            </a:r>
          </a:p>
          <a:p>
            <a:r>
              <a:rPr lang="en-US" sz="2400" dirty="0">
                <a:latin typeface="LiberationSerif"/>
              </a:rPr>
              <a:t>To indicate decimal numbers in some ARM assemblers such as </a:t>
            </a:r>
            <a:r>
              <a:rPr lang="en-US" sz="2400" dirty="0" err="1">
                <a:latin typeface="LiberationSerif"/>
              </a:rPr>
              <a:t>Keil</a:t>
            </a:r>
            <a:r>
              <a:rPr lang="en-US" sz="2400" dirty="0">
                <a:latin typeface="LiberationSerif"/>
              </a:rPr>
              <a:t> we simply use the decimal (e.g., 12) and nothing before or after it.  </a:t>
            </a:r>
          </a:p>
          <a:p>
            <a:r>
              <a:rPr lang="en-US" sz="2400" dirty="0">
                <a:latin typeface="LiberationSerif"/>
              </a:rPr>
              <a:t>MOV R7,#12</a:t>
            </a:r>
          </a:p>
        </p:txBody>
      </p:sp>
    </p:spTree>
    <p:extLst>
      <p:ext uri="{BB962C8B-B14F-4D97-AF65-F5344CB8AC3E}">
        <p14:creationId xmlns:p14="http://schemas.microsoft.com/office/powerpoint/2010/main" val="2957900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083188" y="6247168"/>
            <a:ext cx="4727812"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491320" y="241318"/>
            <a:ext cx="10317707" cy="4832092"/>
          </a:xfrm>
          <a:prstGeom prst="rect">
            <a:avLst/>
          </a:prstGeom>
        </p:spPr>
        <p:txBody>
          <a:bodyPr wrap="square">
            <a:spAutoFit/>
          </a:bodyPr>
          <a:lstStyle/>
          <a:p>
            <a:pPr algn="just"/>
            <a:r>
              <a:rPr lang="en-US" sz="2400" b="1" i="1" dirty="0">
                <a:latin typeface="LiberationSerif-BoldItalic"/>
              </a:rPr>
              <a:t>Binary numbers</a:t>
            </a:r>
          </a:p>
          <a:p>
            <a:pPr algn="just"/>
            <a:r>
              <a:rPr lang="en-US" sz="2400" dirty="0">
                <a:latin typeface="LiberationSerif"/>
              </a:rPr>
              <a:t>To represent binary numbers in an ARM assembler we put 2_ in front of the number.  </a:t>
            </a:r>
          </a:p>
          <a:p>
            <a:pPr algn="just"/>
            <a:r>
              <a:rPr lang="en-US" sz="2400" dirty="0">
                <a:latin typeface="LiberationSerif"/>
              </a:rPr>
              <a:t>MOV R6,#2_10011001</a:t>
            </a:r>
          </a:p>
          <a:p>
            <a:pPr algn="just"/>
            <a:r>
              <a:rPr lang="en-US" sz="2400" b="1" i="1" dirty="0"/>
              <a:t>Numbers in any base between 2 and 9</a:t>
            </a:r>
          </a:p>
          <a:p>
            <a:pPr algn="just"/>
            <a:r>
              <a:rPr lang="en-US" sz="2400" dirty="0"/>
              <a:t>To indicate a number in any base n between 2 and 9 in an ARM assembler we simply use the n_ in front of it.</a:t>
            </a:r>
          </a:p>
          <a:p>
            <a:pPr algn="just"/>
            <a:r>
              <a:rPr lang="en-US" sz="2400" b="1" i="1" dirty="0"/>
              <a:t>ASCII characters</a:t>
            </a:r>
          </a:p>
          <a:p>
            <a:pPr algn="just"/>
            <a:r>
              <a:rPr lang="en-US" sz="2400" dirty="0"/>
              <a:t>To represent ASCII data in an ARM assembler we use single quotes as follows:</a:t>
            </a:r>
          </a:p>
          <a:p>
            <a:pPr algn="just"/>
            <a:r>
              <a:rPr lang="en-US" sz="2400" dirty="0"/>
              <a:t>LDR R3,#‘2’ ;R3 = 00110010 or 32 in hex.  ASCII of 2. </a:t>
            </a:r>
          </a:p>
          <a:p>
            <a:pPr algn="just"/>
            <a:r>
              <a:rPr lang="en-US" sz="2400" dirty="0"/>
              <a:t>To represent a string, double quotes are used; and for defining ASCII strings (more than one character), we use the DCB directive.</a:t>
            </a:r>
          </a:p>
          <a:p>
            <a:pPr algn="just"/>
            <a:endParaRPr lang="en-US" sz="2000" dirty="0"/>
          </a:p>
        </p:txBody>
      </p:sp>
    </p:spTree>
    <p:extLst>
      <p:ext uri="{BB962C8B-B14F-4D97-AF65-F5344CB8AC3E}">
        <p14:creationId xmlns:p14="http://schemas.microsoft.com/office/powerpoint/2010/main" val="1783006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5718" y="710853"/>
            <a:ext cx="8898341" cy="5324535"/>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ARM assembly language module</a:t>
            </a:r>
          </a:p>
          <a:p>
            <a:pPr algn="just"/>
            <a:r>
              <a:rPr lang="en-US" sz="2000" dirty="0">
                <a:latin typeface="Times New Roman" panose="02020603050405020304" pitchFamily="18" charset="0"/>
                <a:cs typeface="Times New Roman" panose="02020603050405020304" pitchFamily="18" charset="0"/>
              </a:rPr>
              <a:t>An ARM assembly language module has several constituent parts. These are: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Extensible Linking Format (ELF) sections (defined by the AREA directive).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Application entry (defined by the ENTRY directive).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 end (defined by the END directive).</a:t>
            </a:r>
          </a:p>
          <a:p>
            <a:pPr algn="just"/>
            <a:r>
              <a:rPr lang="en-US" sz="2000" b="1" dirty="0">
                <a:latin typeface="Times New Roman" panose="02020603050405020304" pitchFamily="18" charset="0"/>
                <a:cs typeface="Times New Roman" panose="02020603050405020304" pitchFamily="18" charset="0"/>
              </a:rPr>
              <a:t>Assembler Directives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Assembler directives are the commands to the assembler that direct the assembly</a:t>
            </a:r>
          </a:p>
          <a:p>
            <a:pPr algn="just"/>
            <a:r>
              <a:rPr lang="en-US" sz="2000" dirty="0">
                <a:latin typeface="Times New Roman" panose="02020603050405020304" pitchFamily="18" charset="0"/>
                <a:cs typeface="Times New Roman" panose="02020603050405020304" pitchFamily="18" charset="0"/>
              </a:rPr>
              <a:t>process.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do not generate any machine code i.e. they do not contribute to the final size</a:t>
            </a:r>
          </a:p>
          <a:p>
            <a:pPr algn="just"/>
            <a:r>
              <a:rPr lang="en-US" sz="2000" dirty="0">
                <a:latin typeface="Times New Roman" panose="02020603050405020304" pitchFamily="18" charset="0"/>
                <a:cs typeface="Times New Roman" panose="02020603050405020304" pitchFamily="18" charset="0"/>
              </a:rPr>
              <a:t>of machine code and they are assembler specific</a:t>
            </a:r>
          </a:p>
          <a:p>
            <a:pPr algn="just"/>
            <a:r>
              <a:rPr lang="en-US" sz="2000" b="1" dirty="0">
                <a:latin typeface="Times New Roman" panose="02020603050405020304" pitchFamily="18" charset="0"/>
                <a:cs typeface="Times New Roman" panose="02020603050405020304" pitchFamily="18" charset="0"/>
              </a:rPr>
              <a:t>AREA:</a:t>
            </a:r>
          </a:p>
          <a:p>
            <a:pPr algn="just"/>
            <a:r>
              <a:rPr lang="en-US" sz="2000" dirty="0">
                <a:latin typeface="Times New Roman" panose="02020603050405020304" pitchFamily="18" charset="0"/>
                <a:cs typeface="Times New Roman" panose="02020603050405020304" pitchFamily="18" charset="0"/>
              </a:rPr>
              <a:t>The AREA directive tells the assembler to define a new section of memory. The memory can be code (instructions) or data and can have attributes such as READONLY, READWRITE and so on. This is used to define one or more blocks of indivisible memory for code or data to be used by the linker. The following is the format:</a:t>
            </a:r>
          </a:p>
          <a:p>
            <a:pPr algn="just"/>
            <a:r>
              <a:rPr lang="en-US" sz="2000" dirty="0">
                <a:latin typeface="Times New Roman" panose="02020603050405020304" pitchFamily="18" charset="0"/>
                <a:cs typeface="Times New Roman" panose="02020603050405020304" pitchFamily="18" charset="0"/>
              </a:rPr>
              <a:t>AREA </a:t>
            </a:r>
            <a:r>
              <a:rPr lang="en-US" sz="2000" dirty="0" err="1">
                <a:latin typeface="Times New Roman" panose="02020603050405020304" pitchFamily="18" charset="0"/>
                <a:cs typeface="Times New Roman" panose="02020603050405020304" pitchFamily="18" charset="0"/>
              </a:rPr>
              <a:t>sectionname</a:t>
            </a:r>
            <a:r>
              <a:rPr lang="en-US" sz="2000" dirty="0">
                <a:latin typeface="Times New Roman" panose="02020603050405020304" pitchFamily="18" charset="0"/>
                <a:cs typeface="Times New Roman" panose="02020603050405020304" pitchFamily="18" charset="0"/>
              </a:rPr>
              <a:t> attribute, attribute, …</a:t>
            </a:r>
          </a:p>
        </p:txBody>
      </p:sp>
      <p:sp>
        <p:nvSpPr>
          <p:cNvPr id="3" name="Footer Placeholder 2"/>
          <p:cNvSpPr>
            <a:spLocks noGrp="1"/>
          </p:cNvSpPr>
          <p:nvPr>
            <p:ph type="ftr" sz="quarter" idx="11"/>
          </p:nvPr>
        </p:nvSpPr>
        <p:spPr>
          <a:xfrm>
            <a:off x="6946710" y="6274464"/>
            <a:ext cx="4891586"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1233780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7356" y="872885"/>
            <a:ext cx="9894626" cy="4893647"/>
          </a:xfrm>
          <a:prstGeom prst="rect">
            <a:avLst/>
          </a:prstGeom>
        </p:spPr>
        <p:txBody>
          <a:bodyPr wrap="square">
            <a:spAutoFit/>
          </a:bodyPr>
          <a:lstStyle/>
          <a:p>
            <a:pPr algn="just"/>
            <a:r>
              <a:rPr lang="en-US" sz="2400" dirty="0">
                <a:latin typeface="Times New Roman" panose="02020603050405020304" pitchFamily="18" charset="0"/>
              </a:rPr>
              <a:t>The following line defines a new area named </a:t>
            </a:r>
            <a:r>
              <a:rPr lang="en-US" sz="2400" dirty="0" err="1">
                <a:latin typeface="Times New Roman" panose="02020603050405020304" pitchFamily="18" charset="0"/>
              </a:rPr>
              <a:t>mycode</a:t>
            </a:r>
            <a:r>
              <a:rPr lang="en-US" sz="2400" dirty="0">
                <a:latin typeface="Times New Roman" panose="02020603050405020304" pitchFamily="18" charset="0"/>
              </a:rPr>
              <a:t> which has CODE and</a:t>
            </a:r>
          </a:p>
          <a:p>
            <a:pPr algn="just"/>
            <a:r>
              <a:rPr lang="en-US" sz="2400" dirty="0">
                <a:latin typeface="Times New Roman" panose="02020603050405020304" pitchFamily="18" charset="0"/>
              </a:rPr>
              <a:t>REASDONLY attributes:</a:t>
            </a:r>
          </a:p>
          <a:p>
            <a:pPr algn="just"/>
            <a:r>
              <a:rPr lang="en-US" sz="2400" dirty="0">
                <a:latin typeface="Times New Roman" panose="02020603050405020304" pitchFamily="18" charset="0"/>
              </a:rPr>
              <a:t>AREA </a:t>
            </a:r>
            <a:r>
              <a:rPr lang="en-US" sz="2400" dirty="0" err="1">
                <a:latin typeface="Times New Roman" panose="02020603050405020304" pitchFamily="18" charset="0"/>
              </a:rPr>
              <a:t>mycode</a:t>
            </a:r>
            <a:r>
              <a:rPr lang="en-US" sz="2400" dirty="0">
                <a:latin typeface="Times New Roman" panose="02020603050405020304" pitchFamily="18" charset="0"/>
              </a:rPr>
              <a:t>, CODE, READONLY</a:t>
            </a:r>
          </a:p>
          <a:p>
            <a:pPr algn="just"/>
            <a:r>
              <a:rPr lang="en-US" sz="2400" dirty="0">
                <a:latin typeface="Times New Roman" panose="02020603050405020304" pitchFamily="18" charset="0"/>
              </a:rPr>
              <a:t>Commonly used attributes are CODE, DATA, READONLY, READWRITE</a:t>
            </a:r>
          </a:p>
          <a:p>
            <a:pPr algn="just"/>
            <a:r>
              <a:rPr lang="en-US" sz="2400" b="1" dirty="0">
                <a:latin typeface="Times New Roman" panose="02020603050405020304" pitchFamily="18" charset="0"/>
              </a:rPr>
              <a:t>READONLY:</a:t>
            </a:r>
          </a:p>
          <a:p>
            <a:pPr algn="just"/>
            <a:r>
              <a:rPr lang="en-US" sz="2400" dirty="0">
                <a:latin typeface="Times New Roman" panose="02020603050405020304" pitchFamily="18" charset="0"/>
              </a:rPr>
              <a:t>It is an attribute given to an area of memory which can only be read from. It is by default for CODE. This area is used to write the instructions.</a:t>
            </a:r>
          </a:p>
          <a:p>
            <a:pPr algn="just"/>
            <a:r>
              <a:rPr lang="en-US" sz="2400" b="1" dirty="0">
                <a:latin typeface="Times New Roman" panose="02020603050405020304" pitchFamily="18" charset="0"/>
              </a:rPr>
              <a:t>READWRITE:</a:t>
            </a:r>
          </a:p>
          <a:p>
            <a:pPr algn="just"/>
            <a:r>
              <a:rPr lang="en-US" sz="2400" dirty="0">
                <a:latin typeface="Times New Roman" panose="02020603050405020304" pitchFamily="18" charset="0"/>
              </a:rPr>
              <a:t>It is attribute given to an area of memory which can be read from and written to. It is by default for DATA.</a:t>
            </a:r>
          </a:p>
          <a:p>
            <a:pPr algn="just"/>
            <a:r>
              <a:rPr lang="en-US" sz="2400" b="1" dirty="0">
                <a:latin typeface="Times New Roman" panose="02020603050405020304" pitchFamily="18" charset="0"/>
              </a:rPr>
              <a:t>CODE:</a:t>
            </a:r>
          </a:p>
          <a:p>
            <a:pPr algn="just"/>
            <a:r>
              <a:rPr lang="en-US" sz="2400" dirty="0">
                <a:latin typeface="Times New Roman" panose="02020603050405020304" pitchFamily="18" charset="0"/>
              </a:rPr>
              <a:t>It is an attribute given to an area of memory used for executable machine instructions. It is by default READONLY memory.</a:t>
            </a:r>
          </a:p>
        </p:txBody>
      </p:sp>
      <p:sp>
        <p:nvSpPr>
          <p:cNvPr id="4" name="Footer Placeholder 3"/>
          <p:cNvSpPr>
            <a:spLocks noGrp="1"/>
          </p:cNvSpPr>
          <p:nvPr>
            <p:ph type="ftr" sz="quarter" idx="11"/>
          </p:nvPr>
        </p:nvSpPr>
        <p:spPr>
          <a:xfrm>
            <a:off x="6919415" y="6288111"/>
            <a:ext cx="4659573"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346132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37480" y="338093"/>
            <a:ext cx="9444251" cy="5632311"/>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DATA:</a:t>
            </a:r>
          </a:p>
          <a:p>
            <a:pPr algn="just"/>
            <a:r>
              <a:rPr lang="en-US" sz="2400" dirty="0">
                <a:latin typeface="Times New Roman" panose="02020603050405020304" pitchFamily="18" charset="0"/>
                <a:cs typeface="Times New Roman" panose="02020603050405020304" pitchFamily="18" charset="0"/>
              </a:rPr>
              <a:t>It is an attribute given to an area of memory used for data and no instructions can be placed in this area. It is by default READWRITE memory.</a:t>
            </a:r>
          </a:p>
          <a:p>
            <a:pPr algn="just"/>
            <a:r>
              <a:rPr lang="en-US" sz="2400" b="1" dirty="0">
                <a:latin typeface="Times New Roman" panose="02020603050405020304" pitchFamily="18" charset="0"/>
                <a:cs typeface="Times New Roman" panose="02020603050405020304" pitchFamily="18" charset="0"/>
              </a:rPr>
              <a:t>ALIGN:</a:t>
            </a:r>
          </a:p>
          <a:p>
            <a:pPr algn="just"/>
            <a:r>
              <a:rPr lang="en-US" sz="2400" dirty="0">
                <a:latin typeface="Times New Roman" panose="02020603050405020304" pitchFamily="18" charset="0"/>
                <a:cs typeface="Times New Roman" panose="02020603050405020304" pitchFamily="18" charset="0"/>
              </a:rPr>
              <a:t>It is used to indicate how memory should be allocated according to the addresses. When the ALIGN is used for CODE and READONLY, it is</a:t>
            </a:r>
          </a:p>
          <a:p>
            <a:pPr algn="just"/>
            <a:r>
              <a:rPr lang="en-US" sz="2400" dirty="0">
                <a:latin typeface="Times New Roman" panose="02020603050405020304" pitchFamily="18" charset="0"/>
                <a:cs typeface="Times New Roman" panose="02020603050405020304" pitchFamily="18" charset="0"/>
              </a:rPr>
              <a:t>aligned in 4-bytes address boundary by default since the ARM instructions are 32 bit word. If it is written as ALIGN = 3, it indicates that the information should be placed in memory with addresses of 2</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that is for example 0x50000, 0x50008, 0x50010, 0x50018</a:t>
            </a:r>
          </a:p>
          <a:p>
            <a:pPr algn="just"/>
            <a:r>
              <a:rPr lang="en-US" sz="2400" dirty="0">
                <a:latin typeface="Times New Roman" panose="02020603050405020304" pitchFamily="18" charset="0"/>
                <a:cs typeface="Times New Roman" panose="02020603050405020304" pitchFamily="18" charset="0"/>
              </a:rPr>
              <a:t>and so on.</a:t>
            </a:r>
          </a:p>
          <a:p>
            <a:pPr algn="just"/>
            <a:r>
              <a:rPr lang="en-US" sz="2400" b="1" dirty="0">
                <a:latin typeface="Times New Roman" panose="02020603050405020304" pitchFamily="18" charset="0"/>
                <a:cs typeface="Times New Roman" panose="02020603050405020304" pitchFamily="18" charset="0"/>
              </a:rPr>
              <a:t>EXPORT:</a:t>
            </a:r>
          </a:p>
          <a:p>
            <a:pPr algn="just"/>
            <a:r>
              <a:rPr lang="en-US" sz="2400" dirty="0">
                <a:latin typeface="Times New Roman" panose="02020603050405020304" pitchFamily="18" charset="0"/>
                <a:cs typeface="Times New Roman" panose="02020603050405020304" pitchFamily="18" charset="0"/>
              </a:rPr>
              <a:t>The EXPORT directive declares a symbol that can be used by the linker to resolve symbol references in separate object and library files.</a:t>
            </a:r>
          </a:p>
        </p:txBody>
      </p:sp>
      <p:sp>
        <p:nvSpPr>
          <p:cNvPr id="4" name="Footer Placeholder 3"/>
          <p:cNvSpPr>
            <a:spLocks noGrp="1"/>
          </p:cNvSpPr>
          <p:nvPr>
            <p:ph type="ftr" sz="quarter" idx="11"/>
          </p:nvPr>
        </p:nvSpPr>
        <p:spPr>
          <a:xfrm>
            <a:off x="6933063" y="6315407"/>
            <a:ext cx="4932528"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2580492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9558" y="394481"/>
            <a:ext cx="10822675" cy="6186309"/>
          </a:xfrm>
          <a:prstGeom prst="rect">
            <a:avLst/>
          </a:prstGeom>
        </p:spPr>
        <p:txBody>
          <a:bodyPr wrap="square">
            <a:spAutoFit/>
          </a:bodyPr>
          <a:lstStyle/>
          <a:p>
            <a:pPr algn="just"/>
            <a:r>
              <a:rPr lang="en-US" sz="2200" b="1" dirty="0">
                <a:latin typeface="Times New Roman" panose="02020603050405020304" pitchFamily="18" charset="0"/>
              </a:rPr>
              <a:t>DCD (Define constant word):</a:t>
            </a:r>
          </a:p>
          <a:p>
            <a:pPr algn="just"/>
            <a:r>
              <a:rPr lang="en-US" sz="2200" dirty="0">
                <a:latin typeface="Times New Roman" panose="02020603050405020304" pitchFamily="18" charset="0"/>
              </a:rPr>
              <a:t>Allocates a word size memory and initializes the values. Allocates one or more words of memory, aligned on 4-byte boundaries and defines initial run time contents of the memory.</a:t>
            </a:r>
          </a:p>
          <a:p>
            <a:pPr algn="just"/>
            <a:r>
              <a:rPr lang="en-US" sz="2200" b="1" dirty="0">
                <a:latin typeface="Times New Roman" panose="02020603050405020304" pitchFamily="18" charset="0"/>
              </a:rPr>
              <a:t>ENTRY:</a:t>
            </a:r>
          </a:p>
          <a:p>
            <a:pPr algn="just"/>
            <a:r>
              <a:rPr lang="en-US" sz="2200" dirty="0">
                <a:latin typeface="Times New Roman" panose="02020603050405020304" pitchFamily="18" charset="0"/>
              </a:rPr>
              <a:t>The ENTRY directive declares an entry point to the program. It marks the first instruction to be executed. In applications using the C library, an entry point is also contained within the C library initialization code. Initialization code and exception handlers also contain entry points</a:t>
            </a:r>
          </a:p>
          <a:p>
            <a:pPr algn="just"/>
            <a:r>
              <a:rPr lang="en-US" sz="2200" b="1" dirty="0">
                <a:latin typeface="Times New Roman" panose="02020603050405020304" pitchFamily="18" charset="0"/>
              </a:rPr>
              <a:t>END:</a:t>
            </a:r>
          </a:p>
          <a:p>
            <a:pPr algn="just"/>
            <a:r>
              <a:rPr lang="en-US" sz="2200" dirty="0">
                <a:latin typeface="Times New Roman" panose="02020603050405020304" pitchFamily="18" charset="0"/>
              </a:rPr>
              <a:t>It indicates to the assembler the end of the source code. The END directive is the last line of the ARM assembly program and anything after the END directive in the source file is ignored by the assembler.</a:t>
            </a:r>
          </a:p>
          <a:p>
            <a:pPr algn="just"/>
            <a:r>
              <a:rPr lang="en-US" sz="2200" b="1" dirty="0">
                <a:latin typeface="Times New Roman" panose="02020603050405020304" pitchFamily="18" charset="0"/>
              </a:rPr>
              <a:t>EQU:</a:t>
            </a:r>
          </a:p>
          <a:p>
            <a:pPr algn="just"/>
            <a:r>
              <a:rPr lang="en-US" sz="2200" dirty="0">
                <a:latin typeface="Times New Roman" panose="02020603050405020304" pitchFamily="18" charset="0"/>
              </a:rPr>
              <a:t>Associate a symbolic name to a numeric constant.</a:t>
            </a:r>
          </a:p>
          <a:p>
            <a:r>
              <a:rPr lang="en-US" sz="2200" b="1" dirty="0">
                <a:latin typeface="Times New Roman" panose="02020603050405020304" pitchFamily="18" charset="0"/>
              </a:rPr>
              <a:t>RN (equate)</a:t>
            </a:r>
          </a:p>
          <a:p>
            <a:r>
              <a:rPr lang="en-US" sz="2200" dirty="0">
                <a:latin typeface="Times New Roman" panose="02020603050405020304" pitchFamily="18" charset="0"/>
              </a:rPr>
              <a:t>This is used to define a name for a register. The RN directive does not set aside a separate storage for the name, but associates a register with that name. It improves the</a:t>
            </a:r>
          </a:p>
          <a:p>
            <a:r>
              <a:rPr lang="en-US" sz="2200" dirty="0">
                <a:latin typeface="Times New Roman" panose="02020603050405020304" pitchFamily="18" charset="0"/>
              </a:rPr>
              <a:t>clarity.</a:t>
            </a:r>
          </a:p>
          <a:p>
            <a:r>
              <a:rPr lang="en-US" sz="2200" dirty="0">
                <a:latin typeface="Times New Roman" panose="02020603050405020304" pitchFamily="18" charset="0"/>
              </a:rPr>
              <a:t>VAL1 RN R1 	;define VAL1 as a name for R1</a:t>
            </a:r>
          </a:p>
        </p:txBody>
      </p:sp>
      <p:sp>
        <p:nvSpPr>
          <p:cNvPr id="4" name="Footer Placeholder 3"/>
          <p:cNvSpPr>
            <a:spLocks noGrp="1"/>
          </p:cNvSpPr>
          <p:nvPr>
            <p:ph type="ftr" sz="quarter" idx="11"/>
          </p:nvPr>
        </p:nvSpPr>
        <p:spPr>
          <a:xfrm>
            <a:off x="6782937" y="6413137"/>
            <a:ext cx="4891586"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2229016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6810233" y="6315407"/>
            <a:ext cx="4796050" cy="365125"/>
          </a:xfrm>
        </p:spPr>
        <p:txBody>
          <a:bodyPr/>
          <a:lstStyle/>
          <a:p>
            <a:r>
              <a:rPr lang="en-US" dirty="0"/>
              <a:t>ARM Assembly Language Programming &amp; Architecture by </a:t>
            </a:r>
            <a:r>
              <a:rPr lang="en-US" dirty="0" err="1"/>
              <a:t>Mazidi</a:t>
            </a:r>
            <a:r>
              <a:rPr lang="en-US" dirty="0"/>
              <a:t>, et al.</a:t>
            </a:r>
          </a:p>
        </p:txBody>
      </p:sp>
      <p:sp>
        <p:nvSpPr>
          <p:cNvPr id="7" name="Rectangle 6"/>
          <p:cNvSpPr/>
          <p:nvPr/>
        </p:nvSpPr>
        <p:spPr>
          <a:xfrm>
            <a:off x="878005" y="450596"/>
            <a:ext cx="10258567" cy="5632311"/>
          </a:xfrm>
          <a:prstGeom prst="rect">
            <a:avLst/>
          </a:prstGeom>
        </p:spPr>
        <p:txBody>
          <a:bodyPr wrap="square">
            <a:spAutoFit/>
          </a:bodyPr>
          <a:lstStyle/>
          <a:p>
            <a:pPr algn="just"/>
            <a:r>
              <a:rPr lang="en-US" sz="2000" b="1" dirty="0">
                <a:latin typeface="Times New Roman" panose="02020603050405020304" pitchFamily="18" charset="0"/>
              </a:rPr>
              <a:t>SPACE directive</a:t>
            </a:r>
          </a:p>
          <a:p>
            <a:pPr algn="just"/>
            <a:r>
              <a:rPr lang="en-US" sz="2000" dirty="0">
                <a:latin typeface="Times New Roman" panose="02020603050405020304" pitchFamily="18" charset="0"/>
              </a:rPr>
              <a:t>Using the SPACE directive we can allocate memory for variables.  </a:t>
            </a:r>
          </a:p>
          <a:p>
            <a:pPr algn="just"/>
            <a:r>
              <a:rPr lang="en-US" sz="2000" dirty="0">
                <a:latin typeface="Times New Roman" panose="02020603050405020304" pitchFamily="18" charset="0"/>
              </a:rPr>
              <a:t>LONG_VAR SPACE 4 	;Allocate 4 bytes</a:t>
            </a:r>
          </a:p>
          <a:p>
            <a:pPr algn="just"/>
            <a:r>
              <a:rPr lang="en-US" sz="2000" dirty="0">
                <a:latin typeface="Times New Roman" panose="02020603050405020304" pitchFamily="18" charset="0"/>
              </a:rPr>
              <a:t>OUR_ALFA SPACE 2 	;Allocate 2 bytes</a:t>
            </a:r>
          </a:p>
          <a:p>
            <a:endParaRPr lang="en-US" sz="2000" b="1" i="1" dirty="0"/>
          </a:p>
          <a:p>
            <a:r>
              <a:rPr lang="en-US" sz="2000" b="1" i="1" dirty="0"/>
              <a:t>Pseudo Instructions:</a:t>
            </a:r>
          </a:p>
          <a:p>
            <a:pPr algn="just"/>
            <a:r>
              <a:rPr lang="en-US" sz="2000" b="1" dirty="0"/>
              <a:t>LDR Pseudo Instruction</a:t>
            </a:r>
          </a:p>
          <a:p>
            <a:pPr algn="just"/>
            <a:r>
              <a:rPr lang="en-US" sz="2000" dirty="0"/>
              <a:t> </a:t>
            </a:r>
            <a:r>
              <a:rPr lang="en-US" sz="2000" dirty="0">
                <a:latin typeface="Times New Roman" panose="02020603050405020304" pitchFamily="18" charset="0"/>
              </a:rPr>
              <a:t>LDR Rd,=32-bit_immidiate_value </a:t>
            </a:r>
          </a:p>
          <a:p>
            <a:pPr algn="just"/>
            <a:r>
              <a:rPr lang="en-US" sz="2000" dirty="0">
                <a:latin typeface="Times New Roman" panose="02020603050405020304" pitchFamily="18" charset="0"/>
              </a:rPr>
              <a:t> Notice the = sign used in the syntax. The following pseudo-instruction loads R7 with 0x112233.</a:t>
            </a:r>
          </a:p>
          <a:p>
            <a:pPr algn="just"/>
            <a:r>
              <a:rPr lang="en-US" sz="2000" dirty="0">
                <a:latin typeface="Times New Roman" panose="02020603050405020304" pitchFamily="18" charset="0"/>
              </a:rPr>
              <a:t>LDR R7, =0x112233</a:t>
            </a:r>
          </a:p>
          <a:p>
            <a:pPr algn="just"/>
            <a:r>
              <a:rPr lang="en-US" sz="2000" dirty="0">
                <a:latin typeface="Times New Roman" panose="02020603050405020304" pitchFamily="18" charset="0"/>
              </a:rPr>
              <a:t> To load values less than 0xFF,  “MOV Rd, #8-bit_immidiate_value” instruction is used since it is a real instruction of ARM, therefore more efficient in code size.</a:t>
            </a:r>
          </a:p>
          <a:p>
            <a:pPr algn="just"/>
            <a:endParaRPr lang="en-US" sz="2000" b="1" dirty="0"/>
          </a:p>
          <a:p>
            <a:pPr algn="just"/>
            <a:r>
              <a:rPr lang="en-US" sz="2000" b="1" dirty="0"/>
              <a:t>ADR Pseudo Instruction </a:t>
            </a:r>
          </a:p>
          <a:p>
            <a:pPr algn="just"/>
            <a:r>
              <a:rPr lang="en-US" sz="2000" dirty="0">
                <a:latin typeface="Times New Roman" panose="02020603050405020304" pitchFamily="18" charset="0"/>
              </a:rPr>
              <a:t>To load registers with the addresses of memory locations we can also use the ADR</a:t>
            </a:r>
          </a:p>
          <a:p>
            <a:pPr algn="just"/>
            <a:r>
              <a:rPr lang="en-US" sz="2000" dirty="0">
                <a:latin typeface="Times New Roman" panose="02020603050405020304" pitchFamily="18" charset="0"/>
              </a:rPr>
              <a:t>pseudo-instruction which has a better performance.  ADR has the following syntax:</a:t>
            </a:r>
          </a:p>
          <a:p>
            <a:pPr algn="just"/>
            <a:r>
              <a:rPr lang="en-US" sz="2000" dirty="0">
                <a:latin typeface="Times New Roman" panose="02020603050405020304" pitchFamily="18" charset="0"/>
              </a:rPr>
              <a:t>ADR Rn, label</a:t>
            </a:r>
          </a:p>
          <a:p>
            <a:pPr algn="just"/>
            <a:r>
              <a:rPr lang="en-US" sz="2000" dirty="0">
                <a:latin typeface="Times New Roman" panose="02020603050405020304" pitchFamily="18" charset="0"/>
              </a:rPr>
              <a:t>ADR R2, OUR_FIXED_DATA 	;point to OUR_FIXED_DATA</a:t>
            </a:r>
          </a:p>
        </p:txBody>
      </p:sp>
    </p:spTree>
    <p:extLst>
      <p:ext uri="{BB962C8B-B14F-4D97-AF65-F5344CB8AC3E}">
        <p14:creationId xmlns:p14="http://schemas.microsoft.com/office/powerpoint/2010/main" val="41233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icrocontroller.jpg"/>
          <p:cNvPicPr>
            <a:picLocks noGrp="1"/>
          </p:cNvPicPr>
          <p:nvPr>
            <p:ph idx="1"/>
          </p:nvPr>
        </p:nvPicPr>
        <p:blipFill>
          <a:blip r:embed="rId2" cstate="print"/>
          <a:stretch>
            <a:fillRect/>
          </a:stretch>
        </p:blipFill>
        <p:spPr>
          <a:xfrm>
            <a:off x="1627495" y="723331"/>
            <a:ext cx="8417257" cy="3515123"/>
          </a:xfrm>
          <a:prstGeom prst="rect">
            <a:avLst/>
          </a:prstGeom>
        </p:spPr>
      </p:pic>
      <p:sp>
        <p:nvSpPr>
          <p:cNvPr id="2" name="Rectangle 1"/>
          <p:cNvSpPr/>
          <p:nvPr/>
        </p:nvSpPr>
        <p:spPr>
          <a:xfrm>
            <a:off x="2418762" y="4400972"/>
            <a:ext cx="7190704"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5B9BD5"/>
                </a:solidFill>
                <a:effectLst/>
                <a:uLnTx/>
                <a:uFillTx/>
                <a:latin typeface="Calibri" panose="020F0502020204030204" pitchFamily="34" charset="0"/>
                <a:ea typeface="Calibri" panose="020F0502020204030204" pitchFamily="34" charset="0"/>
                <a:cs typeface="Arial" panose="020B0604020202020204" pitchFamily="34" charset="0"/>
              </a:rPr>
              <a:t>Simplified View of the Internal Parts of Microcontrollers (SOC)</a:t>
            </a:r>
          </a:p>
        </p:txBody>
      </p:sp>
      <p:sp>
        <p:nvSpPr>
          <p:cNvPr id="4" name="Footer Placeholder 3"/>
          <p:cNvSpPr>
            <a:spLocks noGrp="1"/>
          </p:cNvSpPr>
          <p:nvPr>
            <p:ph type="ftr" sz="quarter" idx="11"/>
          </p:nvPr>
        </p:nvSpPr>
        <p:spPr>
          <a:xfrm>
            <a:off x="6892119" y="6123543"/>
            <a:ext cx="4673221"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ARM Assembly Language Programming &amp; Architecture by </a:t>
            </a:r>
            <a:r>
              <a:rPr kumimoji="0" lang="en-US"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Mazidi</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et al.</a:t>
            </a:r>
          </a:p>
        </p:txBody>
      </p:sp>
      <p:sp>
        <p:nvSpPr>
          <p:cNvPr id="7" name="Rectangle 6"/>
          <p:cNvSpPr/>
          <p:nvPr/>
        </p:nvSpPr>
        <p:spPr>
          <a:xfrm>
            <a:off x="818866" y="4846759"/>
            <a:ext cx="10746474"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 microcontroller, CPU, RAM, ROM, and I/</a:t>
            </a:r>
            <a:r>
              <a:rPr lang="en-US" sz="2400" dirty="0" err="1">
                <a:latin typeface="Times New Roman" panose="02020603050405020304" pitchFamily="18" charset="0"/>
                <a:cs typeface="Times New Roman" panose="02020603050405020304" pitchFamily="18" charset="0"/>
              </a:rPr>
              <a:t>Os</a:t>
            </a:r>
            <a:r>
              <a:rPr lang="en-US" sz="2400" dirty="0">
                <a:latin typeface="Times New Roman" panose="02020603050405020304" pitchFamily="18" charset="0"/>
                <a:cs typeface="Times New Roman" panose="02020603050405020304" pitchFamily="18" charset="0"/>
              </a:rPr>
              <a:t>, are put together on a single IC chip and it is called </a:t>
            </a:r>
            <a:r>
              <a:rPr lang="en-US" sz="2400" i="1" dirty="0">
                <a:latin typeface="Times New Roman" panose="02020603050405020304" pitchFamily="18" charset="0"/>
                <a:cs typeface="Times New Roman" panose="02020603050405020304" pitchFamily="18" charset="0"/>
              </a:rPr>
              <a:t>microcontroller</a:t>
            </a:r>
            <a:r>
              <a:rPr lang="en-US" sz="2400" dirty="0">
                <a:latin typeface="Times New Roman" panose="02020603050405020304" pitchFamily="18" charset="0"/>
                <a:cs typeface="Times New Roman" panose="02020603050405020304" pitchFamily="18" charset="0"/>
              </a:rPr>
              <a:t>. SOC (System on Chip) and MCU (Micro Controller Unit) are other names used to refer to microcontrollers.</a:t>
            </a:r>
          </a:p>
        </p:txBody>
      </p:sp>
    </p:spTree>
    <p:extLst>
      <p:ext uri="{BB962C8B-B14F-4D97-AF65-F5344CB8AC3E}">
        <p14:creationId xmlns:p14="http://schemas.microsoft.com/office/powerpoint/2010/main" val="1460541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366" y="849969"/>
            <a:ext cx="8926171" cy="3381847"/>
          </a:xfrm>
          <a:prstGeom prst="rect">
            <a:avLst/>
          </a:prstGeom>
        </p:spPr>
      </p:pic>
      <p:sp>
        <p:nvSpPr>
          <p:cNvPr id="4" name="Rectangle 3"/>
          <p:cNvSpPr/>
          <p:nvPr/>
        </p:nvSpPr>
        <p:spPr>
          <a:xfrm>
            <a:off x="2804965" y="4495905"/>
            <a:ext cx="6969457" cy="369332"/>
          </a:xfrm>
          <a:prstGeom prst="rect">
            <a:avLst/>
          </a:prstGeom>
        </p:spPr>
        <p:txBody>
          <a:bodyPr wrap="square">
            <a:spAutoFit/>
          </a:bodyPr>
          <a:lstStyle/>
          <a:p>
            <a:pPr algn="ctr">
              <a:spcAft>
                <a:spcPts val="1000"/>
              </a:spcAft>
            </a:pPr>
            <a:r>
              <a:rPr lang="en-US" b="1" dirty="0">
                <a:solidFill>
                  <a:srgbClr val="5B9BD5"/>
                </a:solidFill>
                <a:latin typeface="Calibri" panose="020F0502020204030204" pitchFamily="34" charset="0"/>
                <a:ea typeface="Calibri" panose="020F0502020204030204" pitchFamily="34" charset="0"/>
                <a:cs typeface="Arial" panose="020B0604020202020204" pitchFamily="34" charset="0"/>
              </a:rPr>
              <a:t> Some Widely Used ARM Memory Allocation Directives</a:t>
            </a:r>
            <a:endParaRPr lang="en-US" b="1" dirty="0">
              <a:solidFill>
                <a:srgbClr val="5B9BD5"/>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17056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sp>
        <p:nvSpPr>
          <p:cNvPr id="4" name="Rectangle 3"/>
          <p:cNvSpPr/>
          <p:nvPr/>
        </p:nvSpPr>
        <p:spPr>
          <a:xfrm>
            <a:off x="920655" y="903431"/>
            <a:ext cx="10350690" cy="3354765"/>
          </a:xfrm>
          <a:prstGeom prst="rect">
            <a:avLst/>
          </a:prstGeom>
        </p:spPr>
        <p:txBody>
          <a:bodyPr wrap="square">
            <a:spAutoFit/>
          </a:bodyPr>
          <a:lstStyle/>
          <a:p>
            <a:pPr algn="just"/>
            <a:endParaRPr lang="en-US" sz="2400" dirty="0">
              <a:latin typeface="Times New Roman" panose="02020603050405020304" pitchFamily="18" charset="0"/>
            </a:endParaRPr>
          </a:p>
          <a:p>
            <a:r>
              <a:rPr lang="en-US" sz="2400" dirty="0">
                <a:latin typeface="LiberationSerif"/>
              </a:rPr>
              <a:t>An Assembly language instruction consists of four fields:</a:t>
            </a:r>
          </a:p>
          <a:p>
            <a:pPr algn="ctr"/>
            <a:r>
              <a:rPr lang="en-US" sz="2400" dirty="0">
                <a:latin typeface="LiberationSerif"/>
              </a:rPr>
              <a:t>[label] mnemonic [operands] [;comment]</a:t>
            </a:r>
          </a:p>
          <a:p>
            <a:endParaRPr lang="en-US" sz="2000" dirty="0"/>
          </a:p>
          <a:p>
            <a:r>
              <a:rPr lang="en-US" sz="2400" dirty="0">
                <a:latin typeface="Times New Roman" panose="02020603050405020304" pitchFamily="18" charset="0"/>
                <a:cs typeface="Times New Roman" panose="02020603050405020304" pitchFamily="18" charset="0"/>
              </a:rPr>
              <a:t>The first column of each line is always considered as label. Thus, be careful to press a Tab at the beginning of each line that does not have label; otherwise, your instruction is considered as a label and an error message will appear when compiling.</a:t>
            </a:r>
          </a:p>
          <a:p>
            <a:pPr algn="just"/>
            <a:endParaRPr lang="en-US" sz="2400" dirty="0">
              <a:latin typeface="Times New Roman" panose="02020603050405020304" pitchFamily="18" charset="0"/>
            </a:endParaRPr>
          </a:p>
        </p:txBody>
      </p:sp>
    </p:spTree>
    <p:extLst>
      <p:ext uri="{BB962C8B-B14F-4D97-AF65-F5344CB8AC3E}">
        <p14:creationId xmlns:p14="http://schemas.microsoft.com/office/powerpoint/2010/main" val="1502025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359857" y="6260816"/>
            <a:ext cx="5041710"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3148206" y="405599"/>
            <a:ext cx="5895588" cy="369332"/>
          </a:xfrm>
          <a:prstGeom prst="rect">
            <a:avLst/>
          </a:prstGeom>
        </p:spPr>
        <p:txBody>
          <a:bodyPr wrap="none">
            <a:spAutoFit/>
          </a:bodyPr>
          <a:lstStyle/>
          <a:p>
            <a:r>
              <a:rPr lang="en-US" b="1" dirty="0">
                <a:latin typeface="LiberationSerif-Bold"/>
              </a:rPr>
              <a:t>Harvard and von Neumann architectures in the ARM</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024" y="980030"/>
            <a:ext cx="7276907" cy="3818575"/>
          </a:xfrm>
          <a:prstGeom prst="rect">
            <a:avLst/>
          </a:prstGeom>
        </p:spPr>
      </p:pic>
      <p:sp>
        <p:nvSpPr>
          <p:cNvPr id="7" name="TextBox 6"/>
          <p:cNvSpPr txBox="1"/>
          <p:nvPr/>
        </p:nvSpPr>
        <p:spPr>
          <a:xfrm>
            <a:off x="668740" y="5295331"/>
            <a:ext cx="1007204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von Neumann, there are no separate  buses for code and data memory. In Harvard, there are separate  buses for code and data memory. </a:t>
            </a:r>
          </a:p>
        </p:txBody>
      </p:sp>
    </p:spTree>
    <p:extLst>
      <p:ext uri="{BB962C8B-B14F-4D97-AF65-F5344CB8AC3E}">
        <p14:creationId xmlns:p14="http://schemas.microsoft.com/office/powerpoint/2010/main" val="3211806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673755" y="6165282"/>
            <a:ext cx="4700516"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1105468" y="1128470"/>
            <a:ext cx="9990162" cy="4154984"/>
          </a:xfrm>
          <a:prstGeom prst="rect">
            <a:avLst/>
          </a:prstGeom>
        </p:spPr>
        <p:txBody>
          <a:bodyPr wrap="square">
            <a:spAutoFit/>
          </a:bodyPr>
          <a:lstStyle/>
          <a:p>
            <a:pPr algn="just"/>
            <a:r>
              <a:rPr lang="en-US" sz="2400" dirty="0">
                <a:latin typeface="LiberationSerif"/>
              </a:rPr>
              <a:t>When the CPU wants to execute the “LDR Rd,[Rx]” instruction, it puts Rx on the address bus of the system, and receives data through the</a:t>
            </a:r>
          </a:p>
          <a:p>
            <a:pPr algn="just"/>
            <a:r>
              <a:rPr lang="en-US" sz="2400" dirty="0">
                <a:latin typeface="LiberationSerif"/>
              </a:rPr>
              <a:t>data bus. For example, to execute “LDR R2,[R5]”, assuming that R5 = 0x40000200, the CPU puts the value of R5 on the address bus. The Memory puts the contents of location 0x40000200 on the data</a:t>
            </a:r>
          </a:p>
          <a:p>
            <a:pPr algn="just"/>
            <a:r>
              <a:rPr lang="en-US" sz="2400" dirty="0">
                <a:latin typeface="LiberationSerif"/>
              </a:rPr>
              <a:t>bus. The CPU gets the contents of location 0x40000200 through the data bus and brings into CPU and puts it in R2.</a:t>
            </a:r>
          </a:p>
          <a:p>
            <a:pPr algn="just"/>
            <a:r>
              <a:rPr lang="en-US" sz="2400" dirty="0">
                <a:latin typeface="LiberationSerif"/>
              </a:rPr>
              <a:t>The “STR Rx,[Rd]” instruction is executed similarly. The CPU puts Rd on the address bus and the contents of Rx on the data bus. The memory location whose address is on the address bus receives the contents of data bus.</a:t>
            </a:r>
            <a:endParaRPr lang="en-US" sz="2400" dirty="0"/>
          </a:p>
        </p:txBody>
      </p:sp>
    </p:spTree>
    <p:extLst>
      <p:ext uri="{BB962C8B-B14F-4D97-AF65-F5344CB8AC3E}">
        <p14:creationId xmlns:p14="http://schemas.microsoft.com/office/powerpoint/2010/main" val="3053368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4125" y="1490008"/>
            <a:ext cx="8843749" cy="1938992"/>
          </a:xfrm>
          <a:prstGeom prst="rect">
            <a:avLst/>
          </a:prstGeom>
        </p:spPr>
        <p:txBody>
          <a:bodyPr wrap="square">
            <a:spAutoFit/>
          </a:bodyPr>
          <a:lstStyle/>
          <a:p>
            <a:r>
              <a:rPr lang="en-US" sz="2400" b="1" dirty="0">
                <a:latin typeface="Times New Roman" panose="02020603050405020304" pitchFamily="18" charset="0"/>
              </a:rPr>
              <a:t>Addressing modes</a:t>
            </a:r>
          </a:p>
          <a:p>
            <a:r>
              <a:rPr lang="en-US" sz="2400" dirty="0">
                <a:latin typeface="Times New Roman" panose="02020603050405020304" pitchFamily="18" charset="0"/>
              </a:rPr>
              <a:t> </a:t>
            </a:r>
          </a:p>
          <a:p>
            <a:r>
              <a:rPr lang="en-US" sz="2400" dirty="0"/>
              <a:t>1. register </a:t>
            </a:r>
          </a:p>
          <a:p>
            <a:r>
              <a:rPr lang="en-US" sz="2400" dirty="0"/>
              <a:t>2. immediate </a:t>
            </a:r>
          </a:p>
          <a:p>
            <a:r>
              <a:rPr lang="en-US" sz="2400" dirty="0"/>
              <a:t>3. register indirect (indexed addressing mode) </a:t>
            </a:r>
            <a:endParaRPr lang="en-US" sz="2400" dirty="0">
              <a:latin typeface="Times New Roman" panose="02020603050405020304" pitchFamily="18" charset="0"/>
            </a:endParaRPr>
          </a:p>
        </p:txBody>
      </p:sp>
      <p:sp>
        <p:nvSpPr>
          <p:cNvPr id="4" name="Footer Placeholder 3"/>
          <p:cNvSpPr>
            <a:spLocks noGrp="1"/>
          </p:cNvSpPr>
          <p:nvPr>
            <p:ph type="ftr" sz="quarter" idx="11"/>
          </p:nvPr>
        </p:nvSpPr>
        <p:spPr>
          <a:xfrm>
            <a:off x="6933063" y="6169078"/>
            <a:ext cx="4755107"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455374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2598" y="2539199"/>
            <a:ext cx="9262281" cy="1569660"/>
          </a:xfrm>
          <a:prstGeom prst="rect">
            <a:avLst/>
          </a:prstGeom>
        </p:spPr>
        <p:txBody>
          <a:bodyPr wrap="square">
            <a:spAutoFit/>
          </a:bodyPr>
          <a:lstStyle/>
          <a:p>
            <a:r>
              <a:rPr lang="en-US" sz="2400" dirty="0" err="1"/>
              <a:t>Preindexed</a:t>
            </a:r>
            <a:r>
              <a:rPr lang="en-US" sz="2400" dirty="0"/>
              <a:t> addressing mode with fixed offset:</a:t>
            </a:r>
          </a:p>
          <a:p>
            <a:endParaRPr lang="en-US" sz="2400" dirty="0">
              <a:latin typeface="Times New Roman" panose="02020603050405020304" pitchFamily="18" charset="0"/>
            </a:endParaRPr>
          </a:p>
          <a:p>
            <a:r>
              <a:rPr lang="pt-BR" sz="2400" dirty="0">
                <a:latin typeface="Times New Roman" panose="02020603050405020304" pitchFamily="18" charset="0"/>
              </a:rPr>
              <a:t> LDR R0, [R1, #4]              ;Load R0 from [R1+4]</a:t>
            </a:r>
          </a:p>
          <a:p>
            <a:r>
              <a:rPr lang="pt-BR" sz="2400" dirty="0">
                <a:latin typeface="Times New Roman" panose="02020603050405020304" pitchFamily="18" charset="0"/>
              </a:rPr>
              <a:t> LDR R0, [R1, #-4]             ; Load R0 from [R1-4]</a:t>
            </a:r>
          </a:p>
        </p:txBody>
      </p:sp>
      <p:sp>
        <p:nvSpPr>
          <p:cNvPr id="3" name="Rectangle 2"/>
          <p:cNvSpPr/>
          <p:nvPr/>
        </p:nvSpPr>
        <p:spPr>
          <a:xfrm>
            <a:off x="932598" y="600207"/>
            <a:ext cx="9480644" cy="1938992"/>
          </a:xfrm>
          <a:prstGeom prst="rect">
            <a:avLst/>
          </a:prstGeom>
        </p:spPr>
        <p:txBody>
          <a:bodyPr wrap="square">
            <a:spAutoFit/>
          </a:bodyPr>
          <a:lstStyle/>
          <a:p>
            <a:pPr algn="just"/>
            <a:r>
              <a:rPr lang="en-US" sz="2400" b="1" dirty="0">
                <a:solidFill>
                  <a:srgbClr val="4F82BE"/>
                </a:solidFill>
                <a:latin typeface="LiberationSerif-Bold"/>
              </a:rPr>
              <a:t>Indexed addressing mode</a:t>
            </a:r>
          </a:p>
          <a:p>
            <a:pPr algn="just"/>
            <a:r>
              <a:rPr lang="en-US" sz="2400" dirty="0">
                <a:solidFill>
                  <a:srgbClr val="000000"/>
                </a:solidFill>
                <a:latin typeface="LiberationSerif"/>
              </a:rPr>
              <a:t>In the indexed addressing mode, a register is used as a pointer to the data location. The ARM provides three indexed addressing modes. These modes are: </a:t>
            </a:r>
            <a:r>
              <a:rPr lang="en-US" sz="2400" dirty="0" err="1">
                <a:solidFill>
                  <a:srgbClr val="000000"/>
                </a:solidFill>
                <a:latin typeface="LiberationSerif"/>
              </a:rPr>
              <a:t>preindex</a:t>
            </a:r>
            <a:r>
              <a:rPr lang="en-US" sz="2400" dirty="0">
                <a:solidFill>
                  <a:srgbClr val="000000"/>
                </a:solidFill>
                <a:latin typeface="LiberationSerif"/>
              </a:rPr>
              <a:t>, </a:t>
            </a:r>
            <a:r>
              <a:rPr lang="en-US" sz="2400" dirty="0" err="1">
                <a:solidFill>
                  <a:srgbClr val="000000"/>
                </a:solidFill>
                <a:latin typeface="LiberationSerif"/>
              </a:rPr>
              <a:t>preindex</a:t>
            </a:r>
            <a:r>
              <a:rPr lang="en-US" sz="2400" dirty="0">
                <a:solidFill>
                  <a:srgbClr val="000000"/>
                </a:solidFill>
                <a:latin typeface="LiberationSerif"/>
              </a:rPr>
              <a:t> with write back, and post index.</a:t>
            </a:r>
            <a:endParaRPr lang="en-US" sz="2400" dirty="0"/>
          </a:p>
        </p:txBody>
      </p:sp>
    </p:spTree>
    <p:extLst>
      <p:ext uri="{BB962C8B-B14F-4D97-AF65-F5344CB8AC3E}">
        <p14:creationId xmlns:p14="http://schemas.microsoft.com/office/powerpoint/2010/main" val="435069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079" y="597172"/>
            <a:ext cx="9785445" cy="1938992"/>
          </a:xfrm>
          <a:prstGeom prst="rect">
            <a:avLst/>
          </a:prstGeom>
        </p:spPr>
        <p:txBody>
          <a:bodyPr wrap="square">
            <a:spAutoFit/>
          </a:bodyPr>
          <a:lstStyle/>
          <a:p>
            <a:pPr algn="just"/>
            <a:r>
              <a:rPr lang="en-US" sz="2000" dirty="0" err="1"/>
              <a:t>Preindexed</a:t>
            </a:r>
            <a:r>
              <a:rPr lang="en-US" sz="2000" dirty="0"/>
              <a:t> addressing mode with write-back and fixed offset </a:t>
            </a:r>
            <a:endParaRPr lang="en-US" sz="2000" dirty="0">
              <a:latin typeface="Times New Roman" panose="02020603050405020304" pitchFamily="18" charset="0"/>
            </a:endParaRPr>
          </a:p>
          <a:p>
            <a:pPr algn="just"/>
            <a:r>
              <a:rPr lang="pt-BR" sz="2000" dirty="0">
                <a:latin typeface="Times New Roman" panose="02020603050405020304" pitchFamily="18" charset="0"/>
              </a:rPr>
              <a:t> LDR R0, [R1, #4]!          ; Load R0 from [R1+4], R1 = R1 +4</a:t>
            </a:r>
          </a:p>
          <a:p>
            <a:pPr algn="just"/>
            <a:r>
              <a:rPr lang="en-US" sz="2000" dirty="0">
                <a:latin typeface="Times New Roman" panose="02020603050405020304" pitchFamily="18" charset="0"/>
              </a:rPr>
              <a:t> </a:t>
            </a:r>
          </a:p>
          <a:p>
            <a:pPr algn="just"/>
            <a:r>
              <a:rPr lang="en-US" sz="2000" dirty="0" err="1"/>
              <a:t>Postindexed</a:t>
            </a:r>
            <a:r>
              <a:rPr lang="en-US" sz="2000" dirty="0"/>
              <a:t> addressing mode with fixed offset</a:t>
            </a:r>
          </a:p>
          <a:p>
            <a:pPr algn="just"/>
            <a:r>
              <a:rPr lang="en-US" sz="2000" dirty="0">
                <a:latin typeface="Times New Roman" panose="02020603050405020304" pitchFamily="18" charset="0"/>
              </a:rPr>
              <a:t> LDR R0, [R1], #4</a:t>
            </a:r>
            <a:r>
              <a:rPr lang="pt-BR" sz="2000" dirty="0">
                <a:latin typeface="Times New Roman" panose="02020603050405020304" pitchFamily="18" charset="0"/>
              </a:rPr>
              <a:t>                  ; Load R0 from [R1], R1 = R1 +4</a:t>
            </a:r>
            <a:endParaRPr lang="en-US" sz="2000" dirty="0">
              <a:latin typeface="Times New Roman" panose="02020603050405020304" pitchFamily="18" charset="0"/>
            </a:endParaRPr>
          </a:p>
          <a:p>
            <a:pPr algn="just"/>
            <a:r>
              <a:rPr lang="en-US" sz="2000" dirty="0">
                <a:latin typeface="Times New Roman" panose="02020603050405020304" pitchFamily="18" charset="0"/>
              </a:rPr>
              <a:t> </a:t>
            </a:r>
          </a:p>
        </p:txBody>
      </p:sp>
      <p:sp>
        <p:nvSpPr>
          <p:cNvPr id="4" name="Footer Placeholder 3"/>
          <p:cNvSpPr>
            <a:spLocks noGrp="1"/>
          </p:cNvSpPr>
          <p:nvPr>
            <p:ph type="ftr" sz="quarter" idx="11"/>
          </p:nvPr>
        </p:nvSpPr>
        <p:spPr>
          <a:xfrm>
            <a:off x="6892119" y="6288111"/>
            <a:ext cx="4755108"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606757" y="2637762"/>
            <a:ext cx="10591330" cy="646331"/>
          </a:xfrm>
          <a:prstGeom prst="rect">
            <a:avLst/>
          </a:prstGeom>
        </p:spPr>
        <p:txBody>
          <a:bodyPr wrap="square">
            <a:spAutoFit/>
          </a:bodyPr>
          <a:lstStyle/>
          <a:p>
            <a:r>
              <a:rPr lang="en-US" dirty="0">
                <a:solidFill>
                  <a:srgbClr val="000000"/>
                </a:solidFill>
                <a:latin typeface="LiberationSerif"/>
              </a:rPr>
              <a:t>Table 6-2 summarizes these addressing modes. Each of these indexed addressing mode can be used with offset of fixed value or offset of a shifted register.</a:t>
            </a:r>
          </a:p>
        </p:txBody>
      </p:sp>
      <p:pic>
        <p:nvPicPr>
          <p:cNvPr id="5" name="Picture 4"/>
          <p:cNvPicPr>
            <a:picLocks noChangeAspect="1"/>
          </p:cNvPicPr>
          <p:nvPr/>
        </p:nvPicPr>
        <p:blipFill>
          <a:blip r:embed="rId2"/>
          <a:stretch>
            <a:fillRect/>
          </a:stretch>
        </p:blipFill>
        <p:spPr>
          <a:xfrm>
            <a:off x="1677538" y="3662690"/>
            <a:ext cx="7772400" cy="2647950"/>
          </a:xfrm>
          <a:prstGeom prst="rect">
            <a:avLst/>
          </a:prstGeom>
        </p:spPr>
      </p:pic>
      <p:sp>
        <p:nvSpPr>
          <p:cNvPr id="6" name="Rectangle 5"/>
          <p:cNvSpPr/>
          <p:nvPr/>
        </p:nvSpPr>
        <p:spPr>
          <a:xfrm>
            <a:off x="2535477" y="6283904"/>
            <a:ext cx="4356642" cy="369332"/>
          </a:xfrm>
          <a:prstGeom prst="rect">
            <a:avLst/>
          </a:prstGeom>
        </p:spPr>
        <p:txBody>
          <a:bodyPr wrap="none">
            <a:spAutoFit/>
          </a:bodyPr>
          <a:lstStyle/>
          <a:p>
            <a:r>
              <a:rPr lang="en-US" b="1" dirty="0">
                <a:solidFill>
                  <a:srgbClr val="4F82BE"/>
                </a:solidFill>
                <a:latin typeface="LiberationSerif-Bold"/>
              </a:rPr>
              <a:t>Table 6-2: Indexed Addressing in ARM</a:t>
            </a:r>
          </a:p>
        </p:txBody>
      </p:sp>
    </p:spTree>
    <p:extLst>
      <p:ext uri="{BB962C8B-B14F-4D97-AF65-F5344CB8AC3E}">
        <p14:creationId xmlns:p14="http://schemas.microsoft.com/office/powerpoint/2010/main" val="703741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4293" y="189652"/>
            <a:ext cx="9178020" cy="3139321"/>
          </a:xfrm>
          <a:prstGeom prst="rect">
            <a:avLst/>
          </a:prstGeom>
        </p:spPr>
        <p:txBody>
          <a:bodyPr wrap="square">
            <a:spAutoFit/>
          </a:bodyPr>
          <a:lstStyle/>
          <a:p>
            <a:pPr algn="just"/>
            <a:r>
              <a:rPr lang="en-US" b="1" dirty="0" err="1"/>
              <a:t>Preindexed</a:t>
            </a:r>
            <a:r>
              <a:rPr lang="en-US" b="1" dirty="0"/>
              <a:t> address mode with offset register:</a:t>
            </a:r>
            <a:endParaRPr lang="en-US" dirty="0">
              <a:latin typeface="Times New Roman" panose="02020603050405020304" pitchFamily="18" charset="0"/>
            </a:endParaRPr>
          </a:p>
          <a:p>
            <a:pPr algn="just"/>
            <a:r>
              <a:rPr lang="pt-BR" dirty="0">
                <a:latin typeface="Times New Roman" panose="02020603050405020304" pitchFamily="18" charset="0"/>
              </a:rPr>
              <a:t>LDR R0, [R1, R2]         ; Load R0 from [R1 + R2]  </a:t>
            </a:r>
            <a:endParaRPr lang="en-US" dirty="0"/>
          </a:p>
          <a:p>
            <a:pPr algn="just"/>
            <a:r>
              <a:rPr lang="en-US" b="1" dirty="0" err="1"/>
              <a:t>Preindexed</a:t>
            </a:r>
            <a:r>
              <a:rPr lang="en-US" b="1" dirty="0"/>
              <a:t> address mode with offset of a shifted register</a:t>
            </a:r>
            <a:endParaRPr lang="en-US" dirty="0">
              <a:latin typeface="Times New Roman" panose="02020603050405020304" pitchFamily="18" charset="0"/>
            </a:endParaRPr>
          </a:p>
          <a:p>
            <a:pPr algn="just"/>
            <a:r>
              <a:rPr lang="en-US" dirty="0"/>
              <a:t>LDR R1,[R2,R3,LSL#2]   ;content of location R2+(R3×4) (</a:t>
            </a:r>
            <a:r>
              <a:rPr lang="en-US" dirty="0" err="1"/>
              <a:t>i.e</a:t>
            </a:r>
            <a:r>
              <a:rPr lang="en-US" dirty="0"/>
              <a:t>; R2 + R3 LSL by 2) is loaded to R1 </a:t>
            </a:r>
            <a:endParaRPr lang="pt-BR" sz="2800" dirty="0">
              <a:latin typeface="Times New Roman" panose="02020603050405020304" pitchFamily="18" charset="0"/>
            </a:endParaRPr>
          </a:p>
          <a:p>
            <a:pPr algn="just"/>
            <a:r>
              <a:rPr lang="en-US" b="1" dirty="0"/>
              <a:t>WB in </a:t>
            </a:r>
            <a:r>
              <a:rPr lang="en-US" b="1" dirty="0" err="1"/>
              <a:t>Preindexed</a:t>
            </a:r>
            <a:r>
              <a:rPr lang="en-US" b="1" dirty="0"/>
              <a:t> address mode with offset of a shifted register</a:t>
            </a:r>
            <a:r>
              <a:rPr lang="en-US" dirty="0"/>
              <a:t> </a:t>
            </a:r>
            <a:endParaRPr lang="en-US" dirty="0">
              <a:latin typeface="Times New Roman" panose="02020603050405020304" pitchFamily="18" charset="0"/>
            </a:endParaRPr>
          </a:p>
          <a:p>
            <a:pPr algn="just"/>
            <a:r>
              <a:rPr lang="en-IN" dirty="0"/>
              <a:t>LDR R1,[R2,R3,LSL#2]!  ;content of location R2+(R3×4) is loaded to R1 </a:t>
            </a:r>
          </a:p>
          <a:p>
            <a:pPr algn="just"/>
            <a:r>
              <a:rPr lang="en-IN" dirty="0"/>
              <a:t>                                         ;R2 = R2 +(R3 × 4)  </a:t>
            </a:r>
            <a:endParaRPr lang="en-US" dirty="0">
              <a:latin typeface="Times New Roman" panose="02020603050405020304" pitchFamily="18" charset="0"/>
            </a:endParaRPr>
          </a:p>
          <a:p>
            <a:pPr algn="just"/>
            <a:r>
              <a:rPr lang="en-US" b="1" dirty="0">
                <a:latin typeface="Times New Roman" panose="02020603050405020304" pitchFamily="18" charset="0"/>
              </a:rPr>
              <a:t>Program counter relative  LDR R0, [PC, #offset]</a:t>
            </a:r>
          </a:p>
          <a:p>
            <a:pPr algn="just"/>
            <a:endParaRPr lang="en-US" b="1" dirty="0">
              <a:latin typeface="Times New Roman" panose="02020603050405020304" pitchFamily="18" charset="0"/>
            </a:endParaRPr>
          </a:p>
          <a:p>
            <a:pPr algn="just"/>
            <a:r>
              <a:rPr lang="en-IN" b="1" dirty="0"/>
              <a:t>Scaled register </a:t>
            </a:r>
            <a:r>
              <a:rPr lang="en-IN" b="1" dirty="0" err="1"/>
              <a:t>postindex</a:t>
            </a:r>
            <a:endParaRPr lang="en-IN" b="1" dirty="0"/>
          </a:p>
          <a:p>
            <a:pPr algn="just"/>
            <a:r>
              <a:rPr lang="en-US" dirty="0"/>
              <a:t>STR R1,[R2],R3,LSL #2 ;store R1 at location R2 of memory and write back ;R2 = R2 + (R3 × 4) </a:t>
            </a:r>
            <a:endParaRPr lang="en-US" b="1" dirty="0">
              <a:latin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874293" y="3375597"/>
            <a:ext cx="7924800" cy="2725582"/>
          </a:xfrm>
          <a:prstGeom prst="rect">
            <a:avLst/>
          </a:prstGeom>
        </p:spPr>
      </p:pic>
      <p:sp>
        <p:nvSpPr>
          <p:cNvPr id="5" name="Rectangle 4"/>
          <p:cNvSpPr/>
          <p:nvPr/>
        </p:nvSpPr>
        <p:spPr>
          <a:xfrm>
            <a:off x="2312016" y="6101179"/>
            <a:ext cx="7049353" cy="369332"/>
          </a:xfrm>
          <a:prstGeom prst="rect">
            <a:avLst/>
          </a:prstGeom>
        </p:spPr>
        <p:txBody>
          <a:bodyPr wrap="square">
            <a:spAutoFit/>
          </a:bodyPr>
          <a:lstStyle/>
          <a:p>
            <a:r>
              <a:rPr lang="en-US" b="1" dirty="0">
                <a:solidFill>
                  <a:srgbClr val="4F82BE"/>
                </a:solidFill>
                <a:latin typeface="LiberationSerif-Bold"/>
              </a:rPr>
              <a:t>Table 6-3: Offset of Fixed Value vs. Offset of Shifted Register</a:t>
            </a:r>
          </a:p>
        </p:txBody>
      </p:sp>
    </p:spTree>
    <p:extLst>
      <p:ext uri="{BB962C8B-B14F-4D97-AF65-F5344CB8AC3E}">
        <p14:creationId xmlns:p14="http://schemas.microsoft.com/office/powerpoint/2010/main" val="1156880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878472" y="6178929"/>
            <a:ext cx="4850641" cy="365125"/>
          </a:xfrm>
        </p:spPr>
        <p:txBody>
          <a:bodyPr/>
          <a:lstStyle/>
          <a:p>
            <a:r>
              <a:rPr lang="en-US" dirty="0"/>
              <a:t>ARM Assembly Language Programming &amp; Architecture by </a:t>
            </a:r>
            <a:r>
              <a:rPr lang="en-US" dirty="0" err="1"/>
              <a:t>Mazidi</a:t>
            </a:r>
            <a:r>
              <a:rPr lang="en-US" dirty="0"/>
              <a:t>, et al.</a:t>
            </a:r>
          </a:p>
        </p:txBody>
      </p:sp>
      <p:sp>
        <p:nvSpPr>
          <p:cNvPr id="3" name="Content Placeholder 2"/>
          <p:cNvSpPr txBox="1">
            <a:spLocks/>
          </p:cNvSpPr>
          <p:nvPr/>
        </p:nvSpPr>
        <p:spPr>
          <a:xfrm>
            <a:off x="838200" y="1825625"/>
            <a:ext cx="10515600" cy="30602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Fixed Instruction Size(Helps Inst. Decoder)</a:t>
            </a:r>
          </a:p>
          <a:p>
            <a:r>
              <a:rPr lang="en-US" dirty="0"/>
              <a:t>Large no of registers(less memory operations)</a:t>
            </a:r>
          </a:p>
          <a:p>
            <a:r>
              <a:rPr lang="en-US" dirty="0"/>
              <a:t>Smaller inst. Set</a:t>
            </a:r>
          </a:p>
          <a:p>
            <a:r>
              <a:rPr lang="en-US" dirty="0"/>
              <a:t>Single clock cycle inst. Execution</a:t>
            </a:r>
          </a:p>
          <a:p>
            <a:r>
              <a:rPr lang="en-US" dirty="0"/>
              <a:t>Hardwiring </a:t>
            </a:r>
          </a:p>
          <a:p>
            <a:r>
              <a:rPr lang="en-US" dirty="0"/>
              <a:t>Load/Store Architecture</a:t>
            </a:r>
          </a:p>
          <a:p>
            <a:pPr marL="0" indent="0">
              <a:buFont typeface="Arial" panose="020B0604020202020204" pitchFamily="34" charset="0"/>
              <a:buNone/>
            </a:pPr>
            <a:endParaRPr lang="en-US" dirty="0"/>
          </a:p>
          <a:p>
            <a:endParaRPr lang="en-IN" dirty="0"/>
          </a:p>
        </p:txBody>
      </p:sp>
      <p:sp>
        <p:nvSpPr>
          <p:cNvPr id="4" name="Rectangle 3"/>
          <p:cNvSpPr/>
          <p:nvPr/>
        </p:nvSpPr>
        <p:spPr>
          <a:xfrm>
            <a:off x="1068486" y="746794"/>
            <a:ext cx="2491388" cy="584775"/>
          </a:xfrm>
          <a:prstGeom prst="rect">
            <a:avLst/>
          </a:prstGeom>
        </p:spPr>
        <p:txBody>
          <a:bodyPr wrap="none">
            <a:spAutoFit/>
          </a:bodyPr>
          <a:lstStyle/>
          <a:p>
            <a:r>
              <a:rPr lang="en-US" sz="3200" b="1" dirty="0"/>
              <a:t>RISC Features</a:t>
            </a:r>
          </a:p>
        </p:txBody>
      </p:sp>
    </p:spTree>
    <p:extLst>
      <p:ext uri="{BB962C8B-B14F-4D97-AF65-F5344CB8AC3E}">
        <p14:creationId xmlns:p14="http://schemas.microsoft.com/office/powerpoint/2010/main" val="124052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001301" y="6260815"/>
            <a:ext cx="4645926"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ARM Assembly Language Programming &amp; Architecture by </a:t>
            </a:r>
            <a:r>
              <a:rPr kumimoji="0" lang="en-US"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Mazidi</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et al.</a:t>
            </a:r>
          </a:p>
        </p:txBody>
      </p:sp>
      <p:sp>
        <p:nvSpPr>
          <p:cNvPr id="3" name="Rectangle 2"/>
          <p:cNvSpPr/>
          <p:nvPr/>
        </p:nvSpPr>
        <p:spPr>
          <a:xfrm>
            <a:off x="641443" y="909555"/>
            <a:ext cx="10645253" cy="4832092"/>
          </a:xfrm>
          <a:prstGeom prst="rect">
            <a:avLst/>
          </a:prstGeom>
        </p:spPr>
        <p:txBody>
          <a:bodyPr wrap="square">
            <a:spAutoFit/>
          </a:bodyPr>
          <a:lstStyle/>
          <a:p>
            <a:pPr algn="just"/>
            <a:r>
              <a:rPr lang="en-US" sz="2800" dirty="0">
                <a:latin typeface="LiberationSerif"/>
              </a:rPr>
              <a:t>ARM has defined the details of architecture, registers, instruction set, memory map, and timing of the ARM CPU and holds the copyright to it. The various design houses and semiconductor manufacturers license the IP (intellectual property) for the CPU and can add their own peripherals as they please. It is up to the licensee (design houses and semiconductor manufactures) to define the details of peripherals such as I/O ports, serial port UART, timer, ADC, SPI, DAC, I2C, and so on. As a result while the CPU instructions and architecture are same across all the ARM chips made by different vendors, their peripherals are not compatible.</a:t>
            </a:r>
            <a:endParaRPr lang="en-US" sz="2800" dirty="0"/>
          </a:p>
        </p:txBody>
      </p:sp>
    </p:spTree>
    <p:extLst>
      <p:ext uri="{BB962C8B-B14F-4D97-AF65-F5344CB8AC3E}">
        <p14:creationId xmlns:p14="http://schemas.microsoft.com/office/powerpoint/2010/main" val="163095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RMsimplifiedArchitecture.jpg"/>
          <p:cNvPicPr/>
          <p:nvPr/>
        </p:nvPicPr>
        <p:blipFill>
          <a:blip r:embed="rId3" cstate="print"/>
          <a:stretch>
            <a:fillRect/>
          </a:stretch>
        </p:blipFill>
        <p:spPr>
          <a:xfrm>
            <a:off x="2879679" y="259308"/>
            <a:ext cx="5882184" cy="5295332"/>
          </a:xfrm>
          <a:prstGeom prst="rect">
            <a:avLst/>
          </a:prstGeom>
        </p:spPr>
      </p:pic>
      <p:sp>
        <p:nvSpPr>
          <p:cNvPr id="2" name="Rectangle 1"/>
          <p:cNvSpPr/>
          <p:nvPr/>
        </p:nvSpPr>
        <p:spPr>
          <a:xfrm>
            <a:off x="4418586" y="5705245"/>
            <a:ext cx="3183371"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5B9BD5"/>
                </a:solidFill>
                <a:effectLst/>
                <a:uLnTx/>
                <a:uFillTx/>
                <a:latin typeface="Calibri" panose="020F0502020204030204" pitchFamily="34" charset="0"/>
                <a:ea typeface="Calibri" panose="020F0502020204030204" pitchFamily="34" charset="0"/>
                <a:cs typeface="Arial" panose="020B0604020202020204" pitchFamily="34" charset="0"/>
              </a:rPr>
              <a:t>ARM Simplified Block Diagram</a:t>
            </a:r>
          </a:p>
        </p:txBody>
      </p:sp>
      <p:sp>
        <p:nvSpPr>
          <p:cNvPr id="4" name="Footer Placeholder 3"/>
          <p:cNvSpPr>
            <a:spLocks noGrp="1"/>
          </p:cNvSpPr>
          <p:nvPr>
            <p:ph type="ftr" sz="quarter" idx="11"/>
          </p:nvPr>
        </p:nvSpPr>
        <p:spPr>
          <a:xfrm>
            <a:off x="7069540" y="6225182"/>
            <a:ext cx="4577687"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ARM Assembly Language Programming &amp; Architecture by </a:t>
            </a:r>
            <a:r>
              <a:rPr kumimoji="0" lang="en-US" sz="1200" b="0" i="0" u="none" strike="noStrike" kern="1200" cap="none" spc="0" normalizeH="0" baseline="0" noProof="0" dirty="0" err="1">
                <a:ln>
                  <a:noFill/>
                </a:ln>
                <a:solidFill>
                  <a:prstClr val="black">
                    <a:tint val="75000"/>
                  </a:prstClr>
                </a:solidFill>
                <a:effectLst/>
                <a:uLnTx/>
                <a:uFillTx/>
                <a:latin typeface="Calibri" panose="020F0502020204030204"/>
                <a:ea typeface="+mn-ea"/>
                <a:cs typeface="+mn-cs"/>
              </a:rPr>
              <a:t>Mazidi</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et al.</a:t>
            </a:r>
          </a:p>
        </p:txBody>
      </p:sp>
    </p:spTree>
    <p:extLst>
      <p:ext uri="{BB962C8B-B14F-4D97-AF65-F5344CB8AC3E}">
        <p14:creationId xmlns:p14="http://schemas.microsoft.com/office/powerpoint/2010/main" val="158960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1_ARMregistersDataSize.jpg"/>
          <p:cNvPicPr/>
          <p:nvPr/>
        </p:nvPicPr>
        <p:blipFill>
          <a:blip r:embed="rId2" cstate="print"/>
          <a:stretch>
            <a:fillRect/>
          </a:stretch>
        </p:blipFill>
        <p:spPr>
          <a:xfrm>
            <a:off x="2142699" y="1373352"/>
            <a:ext cx="8106770" cy="2265858"/>
          </a:xfrm>
          <a:prstGeom prst="rect">
            <a:avLst/>
          </a:prstGeom>
        </p:spPr>
      </p:pic>
      <p:sp>
        <p:nvSpPr>
          <p:cNvPr id="3" name="Rectangle 2"/>
          <p:cNvSpPr/>
          <p:nvPr/>
        </p:nvSpPr>
        <p:spPr>
          <a:xfrm>
            <a:off x="4850817" y="4545101"/>
            <a:ext cx="2490362"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5B9BD5"/>
                </a:solidFill>
                <a:effectLst/>
                <a:uLnTx/>
                <a:uFillTx/>
                <a:latin typeface="Calibri" panose="020F0502020204030204" pitchFamily="34" charset="0"/>
                <a:ea typeface="Calibri" panose="020F0502020204030204" pitchFamily="34" charset="0"/>
                <a:cs typeface="Arial" panose="020B0604020202020204" pitchFamily="34" charset="0"/>
              </a:rPr>
              <a:t>ARM Registers Data Size</a:t>
            </a:r>
          </a:p>
        </p:txBody>
      </p:sp>
      <p:sp>
        <p:nvSpPr>
          <p:cNvPr id="2" name="Rectangle 1"/>
          <p:cNvSpPr/>
          <p:nvPr/>
        </p:nvSpPr>
        <p:spPr>
          <a:xfrm>
            <a:off x="4315534" y="274075"/>
            <a:ext cx="3607334" cy="646331"/>
          </a:xfrm>
          <a:prstGeom prst="rect">
            <a:avLst/>
          </a:prstGeom>
        </p:spPr>
        <p:txBody>
          <a:bodyPr wrap="none">
            <a:spAutoFit/>
          </a:bodyPr>
          <a:lstStyle/>
          <a:p>
            <a:r>
              <a:rPr lang="en-US" sz="3600" b="1" dirty="0"/>
              <a:t>ARM Architecture</a:t>
            </a:r>
          </a:p>
        </p:txBody>
      </p:sp>
      <p:sp>
        <p:nvSpPr>
          <p:cNvPr id="4" name="TextBox 3"/>
          <p:cNvSpPr txBox="1"/>
          <p:nvPr/>
        </p:nvSpPr>
        <p:spPr>
          <a:xfrm>
            <a:off x="791570" y="5213445"/>
            <a:ext cx="8622682" cy="461665"/>
          </a:xfrm>
          <a:prstGeom prst="rect">
            <a:avLst/>
          </a:prstGeom>
          <a:noFill/>
        </p:spPr>
        <p:txBody>
          <a:bodyPr wrap="none" rtlCol="0">
            <a:spAutoFit/>
          </a:bodyPr>
          <a:lstStyle/>
          <a:p>
            <a:r>
              <a:rPr lang="en-US" sz="2400" dirty="0"/>
              <a:t>ARM supports byte, half word (16 bit) and word (32 bit) data types. </a:t>
            </a:r>
          </a:p>
        </p:txBody>
      </p:sp>
      <p:sp>
        <p:nvSpPr>
          <p:cNvPr id="8" name="Footer Placeholder 7"/>
          <p:cNvSpPr>
            <a:spLocks noGrp="1"/>
          </p:cNvSpPr>
          <p:nvPr>
            <p:ph type="ftr" sz="quarter" idx="11"/>
          </p:nvPr>
        </p:nvSpPr>
        <p:spPr>
          <a:xfrm>
            <a:off x="6496334" y="6306105"/>
            <a:ext cx="5205484"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276222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2_ARMregisters.jpg"/>
          <p:cNvPicPr/>
          <p:nvPr/>
        </p:nvPicPr>
        <p:blipFill>
          <a:blip r:embed="rId2" cstate="print"/>
          <a:stretch>
            <a:fillRect/>
          </a:stretch>
        </p:blipFill>
        <p:spPr>
          <a:xfrm>
            <a:off x="4176217" y="446170"/>
            <a:ext cx="5186148" cy="4586530"/>
          </a:xfrm>
          <a:prstGeom prst="rect">
            <a:avLst/>
          </a:prstGeom>
        </p:spPr>
      </p:pic>
      <p:sp>
        <p:nvSpPr>
          <p:cNvPr id="6" name="Rectangle 5"/>
          <p:cNvSpPr/>
          <p:nvPr/>
        </p:nvSpPr>
        <p:spPr>
          <a:xfrm>
            <a:off x="5280069" y="5350806"/>
            <a:ext cx="1567673" cy="369332"/>
          </a:xfrm>
          <a:prstGeom prst="rect">
            <a:avLst/>
          </a:prstGeom>
        </p:spPr>
        <p:txBody>
          <a:bodyPr wrap="none">
            <a:spAutoFit/>
          </a:bodyPr>
          <a:lstStyle/>
          <a:p>
            <a:pPr algn="ctr">
              <a:spcAft>
                <a:spcPts val="1000"/>
              </a:spcAft>
            </a:pPr>
            <a:r>
              <a:rPr lang="en-US" b="1" dirty="0">
                <a:solidFill>
                  <a:srgbClr val="5B9BD5"/>
                </a:solidFill>
                <a:latin typeface="Calibri" panose="020F0502020204030204" pitchFamily="34" charset="0"/>
                <a:ea typeface="Calibri" panose="020F0502020204030204" pitchFamily="34" charset="0"/>
                <a:cs typeface="Arial" panose="020B0604020202020204" pitchFamily="34" charset="0"/>
              </a:rPr>
              <a:t>ARM Registers</a:t>
            </a:r>
            <a:endParaRPr lang="en-US" b="1" dirty="0">
              <a:solidFill>
                <a:srgbClr val="5B9BD5"/>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5" name="Footer Placeholder 4"/>
          <p:cNvSpPr>
            <a:spLocks noGrp="1"/>
          </p:cNvSpPr>
          <p:nvPr>
            <p:ph type="ftr" sz="quarter" idx="11"/>
          </p:nvPr>
        </p:nvSpPr>
        <p:spPr>
          <a:xfrm>
            <a:off x="6847742" y="6247168"/>
            <a:ext cx="4826780" cy="365125"/>
          </a:xfrm>
        </p:spPr>
        <p:txBody>
          <a:bodyPr/>
          <a:lstStyle/>
          <a:p>
            <a:r>
              <a:rPr lang="en-US" dirty="0"/>
              <a:t>ARM Assembly Language Programming &amp; Architecture by </a:t>
            </a:r>
            <a:r>
              <a:rPr lang="en-US" dirty="0" err="1"/>
              <a:t>Mazidi</a:t>
            </a:r>
            <a:r>
              <a:rPr lang="en-US" dirty="0"/>
              <a:t>, et al.</a:t>
            </a:r>
          </a:p>
        </p:txBody>
      </p:sp>
      <p:sp>
        <p:nvSpPr>
          <p:cNvPr id="7" name="Rectangle 6"/>
          <p:cNvSpPr/>
          <p:nvPr/>
        </p:nvSpPr>
        <p:spPr>
          <a:xfrm>
            <a:off x="339930" y="267791"/>
            <a:ext cx="3621504" cy="369332"/>
          </a:xfrm>
          <a:prstGeom prst="rect">
            <a:avLst/>
          </a:prstGeom>
        </p:spPr>
        <p:txBody>
          <a:bodyPr wrap="none">
            <a:spAutoFit/>
          </a:bodyPr>
          <a:lstStyle/>
          <a:p>
            <a:r>
              <a:rPr lang="en-US" b="1" dirty="0">
                <a:latin typeface="LiberationSerif-Bold"/>
              </a:rPr>
              <a:t>The General Purpose Registers</a:t>
            </a:r>
            <a:endParaRPr lang="en-US" dirty="0"/>
          </a:p>
        </p:txBody>
      </p:sp>
    </p:spTree>
    <p:extLst>
      <p:ext uri="{BB962C8B-B14F-4D97-AF65-F5344CB8AC3E}">
        <p14:creationId xmlns:p14="http://schemas.microsoft.com/office/powerpoint/2010/main" val="3801244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3_ARMregistersAndALU.jpg"/>
          <p:cNvPicPr/>
          <p:nvPr/>
        </p:nvPicPr>
        <p:blipFill>
          <a:blip r:embed="rId2" cstate="print"/>
          <a:stretch>
            <a:fillRect/>
          </a:stretch>
        </p:blipFill>
        <p:spPr>
          <a:xfrm>
            <a:off x="4872251" y="476268"/>
            <a:ext cx="5268035" cy="5213445"/>
          </a:xfrm>
          <a:prstGeom prst="rect">
            <a:avLst/>
          </a:prstGeom>
        </p:spPr>
      </p:pic>
      <p:sp>
        <p:nvSpPr>
          <p:cNvPr id="6" name="Rectangle 5"/>
          <p:cNvSpPr/>
          <p:nvPr/>
        </p:nvSpPr>
        <p:spPr>
          <a:xfrm>
            <a:off x="6675243" y="5689713"/>
            <a:ext cx="2416431" cy="369332"/>
          </a:xfrm>
          <a:prstGeom prst="rect">
            <a:avLst/>
          </a:prstGeom>
        </p:spPr>
        <p:txBody>
          <a:bodyPr wrap="none">
            <a:spAutoFit/>
          </a:bodyPr>
          <a:lstStyle/>
          <a:p>
            <a:pPr algn="ctr">
              <a:spcAft>
                <a:spcPts val="1000"/>
              </a:spcAft>
            </a:pPr>
            <a:r>
              <a:rPr lang="en-US" b="1" dirty="0">
                <a:solidFill>
                  <a:srgbClr val="5B9BD5"/>
                </a:solidFill>
                <a:latin typeface="Calibri" panose="020F0502020204030204" pitchFamily="34" charset="0"/>
                <a:ea typeface="Calibri" panose="020F0502020204030204" pitchFamily="34" charset="0"/>
                <a:cs typeface="Arial" panose="020B0604020202020204" pitchFamily="34" charset="0"/>
              </a:rPr>
              <a:t>ARM Registers and ALU</a:t>
            </a:r>
            <a:endParaRPr lang="en-US" b="1" dirty="0">
              <a:solidFill>
                <a:srgbClr val="5B9BD5"/>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5" name="Footer Placeholder 4"/>
          <p:cNvSpPr>
            <a:spLocks noGrp="1"/>
          </p:cNvSpPr>
          <p:nvPr>
            <p:ph type="ftr" sz="quarter" idx="11"/>
          </p:nvPr>
        </p:nvSpPr>
        <p:spPr>
          <a:xfrm>
            <a:off x="6919415" y="6288111"/>
            <a:ext cx="4809699" cy="365125"/>
          </a:xfrm>
        </p:spPr>
        <p:txBody>
          <a:bodyPr/>
          <a:lstStyle/>
          <a:p>
            <a:r>
              <a:rPr lang="en-US" dirty="0"/>
              <a:t>ARM Assembly Language Programming &amp; Architecture by </a:t>
            </a:r>
            <a:r>
              <a:rPr lang="en-US" dirty="0" err="1"/>
              <a:t>Mazidi</a:t>
            </a:r>
            <a:r>
              <a:rPr lang="en-US" dirty="0"/>
              <a:t>, et al.</a:t>
            </a:r>
          </a:p>
        </p:txBody>
      </p:sp>
      <p:sp>
        <p:nvSpPr>
          <p:cNvPr id="7" name="Rectangle 6"/>
          <p:cNvSpPr/>
          <p:nvPr/>
        </p:nvSpPr>
        <p:spPr>
          <a:xfrm>
            <a:off x="598124" y="354842"/>
            <a:ext cx="4472122" cy="369332"/>
          </a:xfrm>
          <a:prstGeom prst="rect">
            <a:avLst/>
          </a:prstGeom>
        </p:spPr>
        <p:txBody>
          <a:bodyPr wrap="none">
            <a:spAutoFit/>
          </a:bodyPr>
          <a:lstStyle/>
          <a:p>
            <a:r>
              <a:rPr lang="en-US" b="1" dirty="0">
                <a:latin typeface="LiberationSerif-Bold"/>
              </a:rPr>
              <a:t>The Special Function Registers in ARM</a:t>
            </a:r>
            <a:endParaRPr lang="en-US" dirty="0"/>
          </a:p>
        </p:txBody>
      </p:sp>
    </p:spTree>
    <p:extLst>
      <p:ext uri="{BB962C8B-B14F-4D97-AF65-F5344CB8AC3E}">
        <p14:creationId xmlns:p14="http://schemas.microsoft.com/office/powerpoint/2010/main" val="3070903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233313" y="6356350"/>
            <a:ext cx="4577687"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534537" y="231596"/>
            <a:ext cx="10522424" cy="6124754"/>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In ARM the R13, R14, R15, and CPSR (current program status register) registers are called </a:t>
            </a:r>
            <a:r>
              <a:rPr lang="en-US" sz="2800" i="1" dirty="0">
                <a:latin typeface="Times New Roman" panose="02020603050405020304" pitchFamily="18" charset="0"/>
                <a:cs typeface="Times New Roman" panose="02020603050405020304" pitchFamily="18" charset="0"/>
              </a:rPr>
              <a:t>SFRs (special function registers) </a:t>
            </a:r>
            <a:r>
              <a:rPr lang="en-US" sz="2800" dirty="0">
                <a:latin typeface="Times New Roman" panose="02020603050405020304" pitchFamily="18" charset="0"/>
                <a:cs typeface="Times New Roman" panose="02020603050405020304" pitchFamily="18" charset="0"/>
              </a:rPr>
              <a:t>since each one is dedicated to a specific function. A given special function register is dedicated to specific function such as status register, program counter, stack pointer, and so on. The function of each SFR is fixed by the CPU designer at the time of design because it is used for control of the microcontroller or keeping track of specific CPU status.  </a:t>
            </a:r>
          </a:p>
          <a:p>
            <a:pPr algn="just"/>
            <a:r>
              <a:rPr lang="en-US" sz="2800" dirty="0">
                <a:latin typeface="Times New Roman" panose="02020603050405020304" pitchFamily="18" charset="0"/>
                <a:cs typeface="Times New Roman" panose="02020603050405020304" pitchFamily="18" charset="0"/>
              </a:rPr>
              <a:t>The R13 is set aside for stack pointer. The R14 is designated as link register which holds the return address when the CPU calls a subroutine</a:t>
            </a:r>
          </a:p>
          <a:p>
            <a:pPr algn="just"/>
            <a:r>
              <a:rPr lang="en-US" sz="2800" dirty="0">
                <a:latin typeface="Times New Roman" panose="02020603050405020304" pitchFamily="18" charset="0"/>
                <a:cs typeface="Times New Roman" panose="02020603050405020304" pitchFamily="18" charset="0"/>
              </a:rPr>
              <a:t>and the R15 is the program counter (PC). The PC (program counter) points to the address of the next instruction to be executed. The CPSR (current program status register) is used for keeping condition flags among other things. In contrast to SFRs, the GPRs (R0-R12) do not have any specific function and are used for storing general data.  </a:t>
            </a:r>
          </a:p>
        </p:txBody>
      </p:sp>
    </p:spTree>
    <p:extLst>
      <p:ext uri="{BB962C8B-B14F-4D97-AF65-F5344CB8AC3E}">
        <p14:creationId xmlns:p14="http://schemas.microsoft.com/office/powerpoint/2010/main" val="991201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7531</TotalTime>
  <Words>3636</Words>
  <Application>Microsoft Office PowerPoint</Application>
  <PresentationFormat>Widescreen</PresentationFormat>
  <Paragraphs>252</Paragraphs>
  <Slides>38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LiberationSerif</vt:lpstr>
      <vt:lpstr>LiberationSerif-Bold</vt:lpstr>
      <vt:lpstr>LiberationSerif-BoldItalic</vt:lpstr>
      <vt:lpstr>Times New Roman</vt:lpstr>
      <vt:lpstr>Office Theme</vt:lpstr>
      <vt:lpstr>   The History of ARM and Microcontrollers Chapter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History of ARM and Microcontrollers Chapter 1 </dc:title>
  <dc:creator>Hemalatha S. [MAHE-MIT]</dc:creator>
  <cp:lastModifiedBy>Hemalatha S. [MAHE-MIT]</cp:lastModifiedBy>
  <cp:revision>11</cp:revision>
  <dcterms:created xsi:type="dcterms:W3CDTF">2021-03-23T10:41:05Z</dcterms:created>
  <dcterms:modified xsi:type="dcterms:W3CDTF">2024-01-08T11:41:21Z</dcterms:modified>
</cp:coreProperties>
</file>