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8" r:id="rId34"/>
    <p:sldId id="289" r:id="rId35"/>
    <p:sldId id="290" r:id="rId36"/>
    <p:sldId id="291" r:id="rId37"/>
    <p:sldId id="292" r:id="rId38"/>
    <p:sldId id="293" r:id="rId39"/>
    <p:sldId id="294" r:id="rId40"/>
    <p:sldId id="295" r:id="rId41"/>
    <p:sldId id="296" r:id="rId42"/>
    <p:sldId id="297"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50DE11-886D-47A1-983C-A323F8ADDFB9}"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208381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0DE11-886D-47A1-983C-A323F8ADDFB9}"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1764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0DE11-886D-47A1-983C-A323F8ADDFB9}"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154332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0DE11-886D-47A1-983C-A323F8ADDFB9}"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258556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0DE11-886D-47A1-983C-A323F8ADDFB9}"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134464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50DE11-886D-47A1-983C-A323F8ADDFB9}"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355860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50DE11-886D-47A1-983C-A323F8ADDFB9}"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2046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50DE11-886D-47A1-983C-A323F8ADDFB9}"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7642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0DE11-886D-47A1-983C-A323F8ADDFB9}"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231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0DE11-886D-47A1-983C-A323F8ADDFB9}"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13212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0DE11-886D-47A1-983C-A323F8ADDFB9}"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38A6F-C172-4DD3-9266-F379D413F59D}" type="slidenum">
              <a:rPr lang="en-US" smtClean="0"/>
              <a:t>‹#›</a:t>
            </a:fld>
            <a:endParaRPr lang="en-US"/>
          </a:p>
        </p:txBody>
      </p:sp>
    </p:spTree>
    <p:extLst>
      <p:ext uri="{BB962C8B-B14F-4D97-AF65-F5344CB8AC3E}">
        <p14:creationId xmlns:p14="http://schemas.microsoft.com/office/powerpoint/2010/main" val="405493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0DE11-886D-47A1-983C-A323F8ADDFB9}"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38A6F-C172-4DD3-9266-F379D413F59D}" type="slidenum">
              <a:rPr lang="en-US" smtClean="0"/>
              <a:t>‹#›</a:t>
            </a:fld>
            <a:endParaRPr lang="en-US"/>
          </a:p>
        </p:txBody>
      </p:sp>
    </p:spTree>
    <p:extLst>
      <p:ext uri="{BB962C8B-B14F-4D97-AF65-F5344CB8AC3E}">
        <p14:creationId xmlns:p14="http://schemas.microsoft.com/office/powerpoint/2010/main" val="18291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455" y="1618229"/>
            <a:ext cx="10358651" cy="3416320"/>
          </a:xfrm>
          <a:prstGeom prst="rect">
            <a:avLst/>
          </a:prstGeom>
        </p:spPr>
        <p:txBody>
          <a:bodyPr wrap="square">
            <a:spAutoFit/>
          </a:bodyPr>
          <a:lstStyle/>
          <a:p>
            <a:pPr algn="just"/>
            <a:r>
              <a:rPr lang="en-US" sz="2400" b="1" dirty="0">
                <a:latin typeface="Times New Roman" panose="02020603050405020304" pitchFamily="18" charset="0"/>
              </a:rPr>
              <a:t>MOV Instruction</a:t>
            </a:r>
          </a:p>
          <a:p>
            <a:pPr algn="just"/>
            <a:r>
              <a:rPr lang="en-US" sz="2400" dirty="0">
                <a:latin typeface="Times New Roman" panose="02020603050405020304" pitchFamily="18" charset="0"/>
              </a:rPr>
              <a:t>MOV RD, op2		; op2 can be a register or 8 bit constant</a:t>
            </a:r>
          </a:p>
          <a:p>
            <a:pPr marL="342900" indent="-342900" algn="just">
              <a:buFont typeface="Arial" panose="020B0604020202020204" pitchFamily="34" charset="0"/>
              <a:buChar char="•"/>
            </a:pPr>
            <a:r>
              <a:rPr lang="en-US" sz="2400" dirty="0">
                <a:latin typeface="Times New Roman" panose="02020603050405020304" pitchFamily="18" charset="0"/>
              </a:rPr>
              <a:t>MOVT instruction that can load any value in the range 0x0000 to 0xFFFF into the most significant half of a register, without altering the contents of the least significant half.</a:t>
            </a:r>
          </a:p>
          <a:p>
            <a:pPr marL="342900" indent="-342900" algn="just">
              <a:buFont typeface="Arial" panose="020B0604020202020204" pitchFamily="34" charset="0"/>
              <a:buChar char="•"/>
            </a:pPr>
            <a:r>
              <a:rPr lang="en-US" sz="2400" dirty="0">
                <a:latin typeface="Times New Roman" panose="02020603050405020304" pitchFamily="18" charset="0"/>
              </a:rPr>
              <a:t>The LDR Rd,=</a:t>
            </a:r>
            <a:r>
              <a:rPr lang="en-US" sz="2400" dirty="0" err="1">
                <a:latin typeface="Times New Roman" panose="02020603050405020304" pitchFamily="18" charset="0"/>
              </a:rPr>
              <a:t>const</a:t>
            </a:r>
            <a:r>
              <a:rPr lang="en-US" sz="2400" dirty="0">
                <a:latin typeface="Times New Roman" panose="02020603050405020304" pitchFamily="18" charset="0"/>
              </a:rPr>
              <a:t> pseudo-instruction generates the most efficient single instruction to load any 32-bit number.</a:t>
            </a:r>
          </a:p>
          <a:p>
            <a:pPr marL="342900" indent="-342900" algn="just">
              <a:buFont typeface="Arial" panose="020B0604020202020204" pitchFamily="34" charset="0"/>
              <a:buChar char="•"/>
            </a:pPr>
            <a:r>
              <a:rPr lang="en-US" sz="2400" dirty="0">
                <a:latin typeface="Times New Roman" panose="02020603050405020304" pitchFamily="18" charset="0"/>
              </a:rPr>
              <a:t>MOV32 instruction can also be used to load any 32-bit number.</a:t>
            </a:r>
          </a:p>
          <a:p>
            <a:pPr algn="just"/>
            <a:r>
              <a:rPr lang="en-US" sz="2400" dirty="0">
                <a:latin typeface="Times New Roman" panose="02020603050405020304" pitchFamily="18" charset="0"/>
              </a:rPr>
              <a:t>  MOV32 R2, #5</a:t>
            </a:r>
          </a:p>
        </p:txBody>
      </p:sp>
      <p:sp>
        <p:nvSpPr>
          <p:cNvPr id="4" name="Footer Placeholder 3"/>
          <p:cNvSpPr>
            <a:spLocks noGrp="1"/>
          </p:cNvSpPr>
          <p:nvPr>
            <p:ph type="ftr" sz="quarter" idx="11"/>
          </p:nvPr>
        </p:nvSpPr>
        <p:spPr>
          <a:xfrm>
            <a:off x="6905767" y="6124339"/>
            <a:ext cx="4741459"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04521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64824" y="6137986"/>
            <a:ext cx="4782403"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572007" y="364657"/>
            <a:ext cx="6508320" cy="461665"/>
          </a:xfrm>
          <a:prstGeom prst="rect">
            <a:avLst/>
          </a:prstGeom>
        </p:spPr>
        <p:txBody>
          <a:bodyPr wrap="none">
            <a:spAutoFit/>
          </a:bodyPr>
          <a:lstStyle/>
          <a:p>
            <a:r>
              <a:rPr lang="en-US" sz="2400" b="1" dirty="0">
                <a:latin typeface="LiberationSerif-Bold"/>
              </a:rPr>
              <a:t>Multiplication of unsigned numbers in ARM</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176" y="1236768"/>
            <a:ext cx="9838385" cy="2753183"/>
          </a:xfrm>
          <a:prstGeom prst="rect">
            <a:avLst/>
          </a:prstGeom>
        </p:spPr>
      </p:pic>
      <p:sp>
        <p:nvSpPr>
          <p:cNvPr id="5" name="Rectangle 4"/>
          <p:cNvSpPr/>
          <p:nvPr/>
        </p:nvSpPr>
        <p:spPr>
          <a:xfrm>
            <a:off x="1066176" y="4373893"/>
            <a:ext cx="9838385" cy="1569660"/>
          </a:xfrm>
          <a:prstGeom prst="rect">
            <a:avLst/>
          </a:prstGeom>
        </p:spPr>
        <p:txBody>
          <a:bodyPr wrap="square">
            <a:spAutoFit/>
          </a:bodyPr>
          <a:lstStyle/>
          <a:p>
            <a:r>
              <a:rPr lang="en-US" sz="2400" dirty="0">
                <a:latin typeface="LiberationSerif"/>
              </a:rPr>
              <a:t>MUL Rd,Rn,Op2 		;Rd = Rn × Op2</a:t>
            </a:r>
          </a:p>
          <a:p>
            <a:endParaRPr lang="en-US" sz="2400" dirty="0">
              <a:latin typeface="LiberationSerif"/>
            </a:endParaRPr>
          </a:p>
          <a:p>
            <a:r>
              <a:rPr lang="en-US" sz="2400" dirty="0">
                <a:latin typeface="LiberationSerif"/>
              </a:rPr>
              <a:t>All the operands must be in registers. Immediate value is not allowed as an operand. </a:t>
            </a:r>
            <a:endParaRPr lang="en-US" sz="2400" dirty="0"/>
          </a:p>
        </p:txBody>
      </p:sp>
    </p:spTree>
    <p:extLst>
      <p:ext uri="{BB962C8B-B14F-4D97-AF65-F5344CB8AC3E}">
        <p14:creationId xmlns:p14="http://schemas.microsoft.com/office/powerpoint/2010/main" val="267894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28597" y="6245448"/>
            <a:ext cx="457768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232848" y="557629"/>
            <a:ext cx="9726304" cy="2308324"/>
          </a:xfrm>
          <a:prstGeom prst="rect">
            <a:avLst/>
          </a:prstGeom>
        </p:spPr>
        <p:txBody>
          <a:bodyPr wrap="square">
            <a:spAutoFit/>
          </a:bodyPr>
          <a:lstStyle/>
          <a:p>
            <a:r>
              <a:rPr lang="en-US" sz="2400" b="1" dirty="0">
                <a:latin typeface="LiberationSerif-Bold"/>
              </a:rPr>
              <a:t>UMULL (unsigned multiply long)</a:t>
            </a:r>
          </a:p>
          <a:p>
            <a:r>
              <a:rPr lang="en-US" sz="2400" dirty="0">
                <a:latin typeface="LiberationSerif"/>
              </a:rPr>
              <a:t>UMULL RdLo,RdHi,Rn,Op2		;</a:t>
            </a:r>
            <a:r>
              <a:rPr lang="en-US" sz="2400" dirty="0" err="1">
                <a:latin typeface="LiberationSerif"/>
              </a:rPr>
              <a:t>RdHi:RdLo</a:t>
            </a:r>
            <a:r>
              <a:rPr lang="en-US" sz="2400" dirty="0">
                <a:latin typeface="LiberationSerif"/>
              </a:rPr>
              <a:t> = Rn × Op2</a:t>
            </a:r>
          </a:p>
          <a:p>
            <a:r>
              <a:rPr lang="en-US" sz="2400" dirty="0">
                <a:latin typeface="LiberationSerif"/>
              </a:rPr>
              <a:t>In unsigned long multiplication, the operands must be in registers. After the multiplication, the destination registers will contain the result. Notice that the left most register, </a:t>
            </a:r>
            <a:r>
              <a:rPr lang="en-US" sz="2400" dirty="0" err="1">
                <a:latin typeface="LiberationSerif"/>
              </a:rPr>
              <a:t>RdLo</a:t>
            </a:r>
            <a:r>
              <a:rPr lang="en-US" sz="2400" dirty="0">
                <a:latin typeface="LiberationSerif"/>
              </a:rPr>
              <a:t>, will hold the lower word and the higher portion beyond 32-bit is saved in the second register, </a:t>
            </a:r>
            <a:r>
              <a:rPr lang="en-US" sz="2400" dirty="0" err="1">
                <a:latin typeface="LiberationSerif"/>
              </a:rPr>
              <a:t>RdHi</a:t>
            </a:r>
            <a:r>
              <a:rPr lang="en-US" sz="2400" dirty="0">
                <a:latin typeface="LiberationSerif"/>
              </a:rPr>
              <a:t>.</a:t>
            </a:r>
          </a:p>
        </p:txBody>
      </p:sp>
      <p:sp>
        <p:nvSpPr>
          <p:cNvPr id="4" name="Rectangle 3"/>
          <p:cNvSpPr/>
          <p:nvPr/>
        </p:nvSpPr>
        <p:spPr>
          <a:xfrm>
            <a:off x="1232848" y="2995226"/>
            <a:ext cx="6602705" cy="461665"/>
          </a:xfrm>
          <a:prstGeom prst="rect">
            <a:avLst/>
          </a:prstGeom>
        </p:spPr>
        <p:txBody>
          <a:bodyPr wrap="none">
            <a:spAutoFit/>
          </a:bodyPr>
          <a:lstStyle/>
          <a:p>
            <a:r>
              <a:rPr lang="en-US" sz="2400" b="1" dirty="0">
                <a:latin typeface="LiberationSerif-Bold"/>
              </a:rPr>
              <a:t>Multiply and Accumulate Instruction in ARM</a:t>
            </a:r>
            <a:endParaRPr lang="en-US" sz="2400" dirty="0"/>
          </a:p>
        </p:txBody>
      </p:sp>
      <p:sp>
        <p:nvSpPr>
          <p:cNvPr id="5" name="Rectangle 4"/>
          <p:cNvSpPr/>
          <p:nvPr/>
        </p:nvSpPr>
        <p:spPr>
          <a:xfrm>
            <a:off x="1232848" y="3567792"/>
            <a:ext cx="9726304" cy="2677656"/>
          </a:xfrm>
          <a:prstGeom prst="rect">
            <a:avLst/>
          </a:prstGeom>
        </p:spPr>
        <p:txBody>
          <a:bodyPr wrap="square">
            <a:spAutoFit/>
          </a:bodyPr>
          <a:lstStyle/>
          <a:p>
            <a:r>
              <a:rPr lang="en-US" sz="2400" dirty="0">
                <a:latin typeface="LiberationSerif"/>
              </a:rPr>
              <a:t>MLA </a:t>
            </a:r>
            <a:r>
              <a:rPr lang="en-US" sz="2400" dirty="0" err="1">
                <a:latin typeface="LiberationSerif"/>
              </a:rPr>
              <a:t>Rd,Rm,Rs,Rn</a:t>
            </a:r>
            <a:r>
              <a:rPr lang="en-US" sz="2400" dirty="0">
                <a:latin typeface="LiberationSerif"/>
              </a:rPr>
              <a:t> 		;Rd = Rm × </a:t>
            </a:r>
            <a:r>
              <a:rPr lang="en-US" sz="2400" dirty="0" err="1">
                <a:latin typeface="LiberationSerif"/>
              </a:rPr>
              <a:t>Rs</a:t>
            </a:r>
            <a:r>
              <a:rPr lang="en-US" sz="2400" dirty="0">
                <a:latin typeface="LiberationSerif"/>
              </a:rPr>
              <a:t> + Rn</a:t>
            </a:r>
          </a:p>
          <a:p>
            <a:r>
              <a:rPr lang="en-US" sz="2400" dirty="0">
                <a:latin typeface="LiberationSerif"/>
              </a:rPr>
              <a:t>In multiplication and add, the operands must be in registers. After the multiplication and add, the destination register will contain the result.</a:t>
            </a:r>
          </a:p>
          <a:p>
            <a:endParaRPr lang="en-US" sz="2400" dirty="0">
              <a:latin typeface="LiberationSerif"/>
            </a:endParaRPr>
          </a:p>
          <a:p>
            <a:r>
              <a:rPr lang="en-US" sz="2400" dirty="0">
                <a:latin typeface="LiberationSerif"/>
              </a:rPr>
              <a:t>Notice that multiply and add can produce a result greater than 32-bit, if the MLA instruction is used, the destination register will hold the lower word (32-bit) and the portion beyond 32-bit is dropped.</a:t>
            </a:r>
          </a:p>
        </p:txBody>
      </p:sp>
    </p:spTree>
    <p:extLst>
      <p:ext uri="{BB962C8B-B14F-4D97-AF65-F5344CB8AC3E}">
        <p14:creationId xmlns:p14="http://schemas.microsoft.com/office/powerpoint/2010/main" val="193626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1123665" y="594142"/>
            <a:ext cx="10244920" cy="2308324"/>
          </a:xfrm>
          <a:prstGeom prst="rect">
            <a:avLst/>
          </a:prstGeom>
        </p:spPr>
        <p:txBody>
          <a:bodyPr wrap="square">
            <a:spAutoFit/>
          </a:bodyPr>
          <a:lstStyle/>
          <a:p>
            <a:r>
              <a:rPr lang="da-DK" sz="2400" dirty="0">
                <a:latin typeface="LiberationSerif"/>
              </a:rPr>
              <a:t>UMLAL RdLo,RdHi,Rn,Op2 	;RdHi:RdLo = Rn × Op2 + RdHi:RdLo</a:t>
            </a:r>
          </a:p>
          <a:p>
            <a:r>
              <a:rPr lang="en-US" sz="2400" dirty="0">
                <a:latin typeface="LiberationSerif"/>
              </a:rPr>
              <a:t>In multiplication and add, the operands must be in registers. Notice that the addend and the high word of the destination use the same registers, the two left most registers in the instruction. It means that the contents of the registers which have the addend will be changed after execution of UMLAL instruction.</a:t>
            </a:r>
            <a:endParaRPr lang="en-US" sz="2400" dirty="0"/>
          </a:p>
        </p:txBody>
      </p:sp>
      <p:sp>
        <p:nvSpPr>
          <p:cNvPr id="4" name="Rectangle 3"/>
          <p:cNvSpPr/>
          <p:nvPr/>
        </p:nvSpPr>
        <p:spPr>
          <a:xfrm>
            <a:off x="1123665" y="3288816"/>
            <a:ext cx="10026556" cy="830997"/>
          </a:xfrm>
          <a:prstGeom prst="rect">
            <a:avLst/>
          </a:prstGeom>
        </p:spPr>
        <p:txBody>
          <a:bodyPr wrap="square">
            <a:spAutoFit/>
          </a:bodyPr>
          <a:lstStyle/>
          <a:p>
            <a:r>
              <a:rPr lang="en-US" sz="2400" b="1" dirty="0">
                <a:latin typeface="LiberationSerif-Bold"/>
              </a:rPr>
              <a:t>Division of unsigned numbers in ARM</a:t>
            </a:r>
          </a:p>
          <a:p>
            <a:r>
              <a:rPr lang="en-US" sz="2400" dirty="0">
                <a:latin typeface="LiberationSerif"/>
              </a:rPr>
              <a:t> It is done using repeated subtraction</a:t>
            </a:r>
            <a:endParaRPr lang="en-US" sz="2400" dirty="0"/>
          </a:p>
        </p:txBody>
      </p:sp>
    </p:spTree>
    <p:extLst>
      <p:ext uri="{BB962C8B-B14F-4D97-AF65-F5344CB8AC3E}">
        <p14:creationId xmlns:p14="http://schemas.microsoft.com/office/powerpoint/2010/main" val="184716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28" y="1215892"/>
            <a:ext cx="8029537" cy="1087667"/>
          </a:xfrm>
          <a:prstGeom prst="rect">
            <a:avLst/>
          </a:prstGeom>
        </p:spPr>
      </p:pic>
      <p:sp>
        <p:nvSpPr>
          <p:cNvPr id="7" name="Rectangle 6"/>
          <p:cNvSpPr/>
          <p:nvPr/>
        </p:nvSpPr>
        <p:spPr>
          <a:xfrm>
            <a:off x="2389489" y="2555371"/>
            <a:ext cx="6266605" cy="369332"/>
          </a:xfrm>
          <a:prstGeom prst="rect">
            <a:avLst/>
          </a:prstGeom>
        </p:spPr>
        <p:txBody>
          <a:bodyPr wrap="squar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General Formation of Data Processing Instructions</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227" y="3495931"/>
            <a:ext cx="8213775" cy="971189"/>
          </a:xfrm>
          <a:prstGeom prst="rect">
            <a:avLst/>
          </a:prstGeom>
        </p:spPr>
      </p:pic>
      <p:sp>
        <p:nvSpPr>
          <p:cNvPr id="9" name="Rectangle 8"/>
          <p:cNvSpPr/>
          <p:nvPr/>
        </p:nvSpPr>
        <p:spPr>
          <a:xfrm>
            <a:off x="4608915" y="4741967"/>
            <a:ext cx="2842701"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ADD Instruction Formation</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16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83" y="886060"/>
            <a:ext cx="8022071" cy="923627"/>
          </a:xfrm>
          <a:prstGeom prst="rect">
            <a:avLst/>
          </a:prstGeom>
        </p:spPr>
      </p:pic>
      <p:sp>
        <p:nvSpPr>
          <p:cNvPr id="6" name="Rectangle 5"/>
          <p:cNvSpPr/>
          <p:nvPr/>
        </p:nvSpPr>
        <p:spPr>
          <a:xfrm>
            <a:off x="4801969" y="2000469"/>
            <a:ext cx="2761204"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 SUB Instruction Formation</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440" y="2934269"/>
            <a:ext cx="7934003" cy="1016127"/>
          </a:xfrm>
          <a:prstGeom prst="rect">
            <a:avLst/>
          </a:prstGeom>
        </p:spPr>
      </p:pic>
      <p:sp>
        <p:nvSpPr>
          <p:cNvPr id="8" name="Rectangle 7"/>
          <p:cNvSpPr/>
          <p:nvPr/>
        </p:nvSpPr>
        <p:spPr>
          <a:xfrm>
            <a:off x="5193463" y="4330198"/>
            <a:ext cx="3087960"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Branch Instruction Formation</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454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28346" y="6274464"/>
            <a:ext cx="4714165" cy="365125"/>
          </a:xfrm>
        </p:spPr>
        <p:txBody>
          <a:bodyPr/>
          <a:lstStyle/>
          <a:p>
            <a:r>
              <a:rPr lang="en-US" dirty="0"/>
              <a:t>ARM Assembly Language Programming &amp; Architecture by </a:t>
            </a:r>
            <a:r>
              <a:rPr lang="en-US" dirty="0" err="1"/>
              <a:t>Mazidi</a:t>
            </a:r>
            <a:r>
              <a:rPr lang="en-US" dirty="0"/>
              <a:t>, et al.</a:t>
            </a:r>
          </a:p>
        </p:txBody>
      </p:sp>
      <p:sp>
        <p:nvSpPr>
          <p:cNvPr id="5" name="Rectangle 4"/>
          <p:cNvSpPr/>
          <p:nvPr/>
        </p:nvSpPr>
        <p:spPr>
          <a:xfrm>
            <a:off x="1031894" y="473839"/>
            <a:ext cx="3300904" cy="523220"/>
          </a:xfrm>
          <a:prstGeom prst="rect">
            <a:avLst/>
          </a:prstGeom>
        </p:spPr>
        <p:txBody>
          <a:bodyPr wrap="none">
            <a:spAutoFit/>
          </a:bodyPr>
          <a:lstStyle/>
          <a:p>
            <a:r>
              <a:rPr lang="en-US" sz="2800" b="1" dirty="0">
                <a:latin typeface="LiberationSerif-Bold"/>
              </a:rPr>
              <a:t>Logic Instructions</a:t>
            </a:r>
            <a:endParaRPr lang="en-US" sz="2800" dirty="0"/>
          </a:p>
        </p:txBody>
      </p:sp>
      <p:sp>
        <p:nvSpPr>
          <p:cNvPr id="7" name="Rectangle 6"/>
          <p:cNvSpPr/>
          <p:nvPr/>
        </p:nvSpPr>
        <p:spPr>
          <a:xfrm>
            <a:off x="503192" y="4168242"/>
            <a:ext cx="11192939"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AND Rd, Rn, Op2 		;Rd = Rn </a:t>
            </a:r>
            <a:r>
              <a:rPr lang="en-US" sz="2000" dirty="0" err="1">
                <a:latin typeface="Times New Roman" panose="02020603050405020304" pitchFamily="18" charset="0"/>
                <a:cs typeface="Times New Roman" panose="02020603050405020304" pitchFamily="18" charset="0"/>
              </a:rPr>
              <a:t>ANDed</a:t>
            </a:r>
            <a:r>
              <a:rPr lang="en-US" sz="2000" dirty="0">
                <a:latin typeface="Times New Roman" panose="02020603050405020304" pitchFamily="18" charset="0"/>
                <a:cs typeface="Times New Roman" panose="02020603050405020304" pitchFamily="18" charset="0"/>
              </a:rPr>
              <a:t> Op2</a:t>
            </a:r>
          </a:p>
          <a:p>
            <a:r>
              <a:rPr lang="da-DK" sz="2000" dirty="0">
                <a:latin typeface="Times New Roman" panose="02020603050405020304" pitchFamily="18" charset="0"/>
                <a:cs typeface="Times New Roman" panose="02020603050405020304" pitchFamily="18" charset="0"/>
              </a:rPr>
              <a:t>ORR Rd, Rn, Op2		;Rd = Rn ORed Op2</a:t>
            </a:r>
          </a:p>
          <a:p>
            <a:r>
              <a:rPr lang="en-US" sz="2000" dirty="0">
                <a:latin typeface="Times New Roman" panose="02020603050405020304" pitchFamily="18" charset="0"/>
                <a:cs typeface="Times New Roman" panose="02020603050405020304" pitchFamily="18" charset="0"/>
              </a:rPr>
              <a:t>EOR Rd,Rn,Op2			 ;Rd = Rn Ex-</a:t>
            </a:r>
            <a:r>
              <a:rPr lang="en-US" sz="2000" dirty="0" err="1">
                <a:latin typeface="Times New Roman" panose="02020603050405020304" pitchFamily="18" charset="0"/>
                <a:cs typeface="Times New Roman" panose="02020603050405020304" pitchFamily="18" charset="0"/>
              </a:rPr>
              <a:t>ORed</a:t>
            </a:r>
            <a:r>
              <a:rPr lang="en-US" sz="2000" dirty="0">
                <a:latin typeface="Times New Roman" panose="02020603050405020304" pitchFamily="18" charset="0"/>
                <a:cs typeface="Times New Roman" panose="02020603050405020304" pitchFamily="18" charset="0"/>
              </a:rPr>
              <a:t> with Op2</a:t>
            </a:r>
          </a:p>
          <a:p>
            <a:r>
              <a:rPr lang="en-US" sz="2000" dirty="0">
                <a:latin typeface="Times New Roman" panose="02020603050405020304" pitchFamily="18" charset="0"/>
                <a:cs typeface="Times New Roman" panose="02020603050405020304" pitchFamily="18" charset="0"/>
              </a:rPr>
              <a:t>BIC Rd,Rn,Op2 	 		;clear certain bits of Rn specified by the Op2 and place the result in Rd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all these instructions Op2 can be register or immediate value</a:t>
            </a:r>
          </a:p>
        </p:txBody>
      </p:sp>
      <p:pic>
        <p:nvPicPr>
          <p:cNvPr id="2" name="Picture 1">
            <a:extLst>
              <a:ext uri="{FF2B5EF4-FFF2-40B4-BE49-F238E27FC236}">
                <a16:creationId xmlns:a16="http://schemas.microsoft.com/office/drawing/2014/main" id="{65358C42-8708-49A1-9B92-515FEB9A9819}"/>
              </a:ext>
            </a:extLst>
          </p:cNvPr>
          <p:cNvPicPr>
            <a:picLocks noChangeAspect="1"/>
          </p:cNvPicPr>
          <p:nvPr/>
        </p:nvPicPr>
        <p:blipFill>
          <a:blip r:embed="rId2"/>
          <a:stretch>
            <a:fillRect/>
          </a:stretch>
        </p:blipFill>
        <p:spPr>
          <a:xfrm>
            <a:off x="814916" y="1417461"/>
            <a:ext cx="10020300" cy="2171700"/>
          </a:xfrm>
          <a:prstGeom prst="rect">
            <a:avLst/>
          </a:prstGeom>
        </p:spPr>
      </p:pic>
    </p:spTree>
    <p:extLst>
      <p:ext uri="{BB962C8B-B14F-4D97-AF65-F5344CB8AC3E}">
        <p14:creationId xmlns:p14="http://schemas.microsoft.com/office/powerpoint/2010/main" val="302991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78472" y="6329054"/>
            <a:ext cx="4823345"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605051" y="313107"/>
            <a:ext cx="10067498" cy="1938992"/>
          </a:xfrm>
          <a:prstGeom prst="rect">
            <a:avLst/>
          </a:prstGeom>
        </p:spPr>
        <p:txBody>
          <a:bodyPr wrap="square">
            <a:spAutoFit/>
          </a:bodyPr>
          <a:lstStyle/>
          <a:p>
            <a:r>
              <a:rPr lang="en-US" sz="2400" dirty="0">
                <a:latin typeface="LiberationSerif"/>
              </a:rPr>
              <a:t>The BIC (bit clear) instruction is used to clear the selected bits of the Rn register. The selected bits are held by Op2. The bits that are HIGH in Op2 will be cleared and bits with LOW will be left unchanged. In reality, the BIC instruction performs AND operation on Rn register with the complement of Op2 and places the result in destination register</a:t>
            </a:r>
          </a:p>
        </p:txBody>
      </p:sp>
      <p:sp>
        <p:nvSpPr>
          <p:cNvPr id="4" name="Rectangle 3"/>
          <p:cNvSpPr/>
          <p:nvPr/>
        </p:nvSpPr>
        <p:spPr>
          <a:xfrm>
            <a:off x="605051" y="2252099"/>
            <a:ext cx="9712656" cy="1200329"/>
          </a:xfrm>
          <a:prstGeom prst="rect">
            <a:avLst/>
          </a:prstGeom>
        </p:spPr>
        <p:txBody>
          <a:bodyPr wrap="square">
            <a:spAutoFit/>
          </a:bodyPr>
          <a:lstStyle/>
          <a:p>
            <a:r>
              <a:rPr lang="en-US" sz="2400" dirty="0">
                <a:latin typeface="LiberationSerif"/>
              </a:rPr>
              <a:t>MOV R1,#0x0F</a:t>
            </a:r>
          </a:p>
          <a:p>
            <a:r>
              <a:rPr lang="en-US" sz="2400" dirty="0">
                <a:latin typeface="LiberationSerif"/>
              </a:rPr>
              <a:t>MOV R2,#0xAA</a:t>
            </a:r>
          </a:p>
          <a:p>
            <a:r>
              <a:rPr lang="pt-BR" sz="2400" dirty="0">
                <a:latin typeface="LiberationSerif"/>
              </a:rPr>
              <a:t>BIC R3,R2,R1 		;now R3 = 0xAA ANDed with 0xF0 = 0xA0</a:t>
            </a:r>
            <a:endParaRPr lang="en-US" sz="2400" dirty="0"/>
          </a:p>
        </p:txBody>
      </p:sp>
      <p:sp>
        <p:nvSpPr>
          <p:cNvPr id="5" name="Rectangle 4"/>
          <p:cNvSpPr/>
          <p:nvPr/>
        </p:nvSpPr>
        <p:spPr>
          <a:xfrm>
            <a:off x="605051" y="3464628"/>
            <a:ext cx="10067498" cy="3046988"/>
          </a:xfrm>
          <a:prstGeom prst="rect">
            <a:avLst/>
          </a:prstGeom>
        </p:spPr>
        <p:txBody>
          <a:bodyPr wrap="square">
            <a:spAutoFit/>
          </a:bodyPr>
          <a:lstStyle/>
          <a:p>
            <a:r>
              <a:rPr lang="en-US" sz="2400" b="1" dirty="0">
                <a:latin typeface="LiberationSerif"/>
              </a:rPr>
              <a:t>MVN Rd, Rn </a:t>
            </a:r>
            <a:r>
              <a:rPr lang="en-US" sz="2400" dirty="0">
                <a:latin typeface="LiberationSerif"/>
              </a:rPr>
              <a:t>		;move negative of Rn to Rd</a:t>
            </a:r>
          </a:p>
          <a:p>
            <a:r>
              <a:rPr lang="en-US" sz="2400" dirty="0">
                <a:latin typeface="LiberationSerif"/>
              </a:rPr>
              <a:t>The MVN (move negative) instruction is used to generate one’s complement of an operand. For example, the instruction “MVN R2,#0” will make R2=0xFFFFFFFF. Look at the following example:</a:t>
            </a:r>
          </a:p>
          <a:p>
            <a:r>
              <a:rPr lang="pt-BR" sz="2400" dirty="0">
                <a:latin typeface="LiberationSerif"/>
              </a:rPr>
              <a:t>LDR R2,=0xAAAAAAAA 		;R2 = 0xAAAAAAAA</a:t>
            </a:r>
          </a:p>
          <a:p>
            <a:r>
              <a:rPr lang="en-US" sz="2400" dirty="0">
                <a:latin typeface="LiberationSerif"/>
              </a:rPr>
              <a:t>MVN R2,R2 				;R2 = 0x55555555</a:t>
            </a:r>
          </a:p>
          <a:p>
            <a:r>
              <a:rPr lang="en-US" sz="2400" dirty="0">
                <a:latin typeface="LiberationSerif"/>
              </a:rPr>
              <a:t>It must be noted that the instruction “MVN Rd,#0” is widely used to load the fixed value of 0xFFFFFFFF into destination register.</a:t>
            </a:r>
          </a:p>
        </p:txBody>
      </p:sp>
    </p:spTree>
    <p:extLst>
      <p:ext uri="{BB962C8B-B14F-4D97-AF65-F5344CB8AC3E}">
        <p14:creationId xmlns:p14="http://schemas.microsoft.com/office/powerpoint/2010/main" val="162640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1100120"/>
            <a:ext cx="10072047" cy="4247317"/>
          </a:xfrm>
          <a:prstGeom prst="rect">
            <a:avLst/>
          </a:prstGeom>
        </p:spPr>
        <p:txBody>
          <a:bodyPr wrap="square">
            <a:spAutoFit/>
          </a:bodyPr>
          <a:lstStyle/>
          <a:p>
            <a:pPr algn="just"/>
            <a:r>
              <a:rPr lang="en-US" b="1" i="1" dirty="0">
                <a:latin typeface="LiberationSerif-BoldItalic"/>
              </a:rPr>
              <a:t>Comparison of unsigned numbers</a:t>
            </a:r>
          </a:p>
          <a:p>
            <a:pPr algn="just"/>
            <a:endParaRPr lang="en-US" b="1" i="1" dirty="0">
              <a:latin typeface="LiberationSerif-BoldItalic"/>
            </a:endParaRPr>
          </a:p>
          <a:p>
            <a:pPr algn="just"/>
            <a:r>
              <a:rPr lang="en-US" dirty="0">
                <a:latin typeface="LiberationSerif"/>
              </a:rPr>
              <a:t>CMP Rn,Op2 ;compare Rn with Op2 and set the flags</a:t>
            </a:r>
          </a:p>
          <a:p>
            <a:pPr algn="just"/>
            <a:endParaRPr lang="en-US" dirty="0">
              <a:latin typeface="LiberationSerif"/>
            </a:endParaRPr>
          </a:p>
          <a:p>
            <a:pPr marL="285750" indent="-285750" algn="just">
              <a:buFont typeface="Arial" panose="020B0604020202020204" pitchFamily="34" charset="0"/>
              <a:buChar char="•"/>
            </a:pPr>
            <a:r>
              <a:rPr lang="en-US" dirty="0">
                <a:latin typeface="LiberationSerif"/>
              </a:rPr>
              <a:t>The CMP instruction compares two operands and changes the flags according to the result of the comparison. The operands themselves remain unchanged.  The second source operands can be a register or an immediate value not larger than 0xFF. </a:t>
            </a:r>
          </a:p>
          <a:p>
            <a:pPr marL="285750" indent="-285750" algn="just">
              <a:buFont typeface="Arial" panose="020B0604020202020204" pitchFamily="34" charset="0"/>
              <a:buChar char="•"/>
            </a:pPr>
            <a:r>
              <a:rPr lang="en-US" dirty="0">
                <a:latin typeface="LiberationSerif"/>
              </a:rPr>
              <a:t>It must be emphasized that “CMP Rn,Op2” instruction is really a subtract operation. Op2 is subtracted from Rn (Rn – Op2) and the result is discarded and flags are set accordingly. </a:t>
            </a:r>
          </a:p>
          <a:p>
            <a:pPr marL="285750" indent="-285750" algn="just">
              <a:buFont typeface="Arial" panose="020B0604020202020204" pitchFamily="34" charset="0"/>
              <a:buChar char="•"/>
            </a:pPr>
            <a:r>
              <a:rPr lang="en-US" dirty="0">
                <a:latin typeface="LiberationSerif"/>
              </a:rPr>
              <a:t>Although all the C, S, Z, and V flags reflect the result of the comparison, only C and Z are used for unsigned numbers, as shown below:</a:t>
            </a:r>
          </a:p>
          <a:p>
            <a:pPr algn="just"/>
            <a:r>
              <a:rPr lang="en-US" dirty="0">
                <a:latin typeface="LiberationSerif"/>
              </a:rPr>
              <a:t> 				            	             C                   Z</a:t>
            </a:r>
          </a:p>
          <a:p>
            <a:pPr algn="just"/>
            <a:r>
              <a:rPr lang="en-US" b="1" dirty="0">
                <a:latin typeface="LiberationSerif"/>
              </a:rPr>
              <a:t>                                                                   </a:t>
            </a:r>
            <a:r>
              <a:rPr lang="en-US" b="1" dirty="0">
                <a:latin typeface="LiberationSerif-Bold"/>
              </a:rPr>
              <a:t>Rn &gt; Op2                 </a:t>
            </a:r>
            <a:r>
              <a:rPr lang="en-US" dirty="0">
                <a:latin typeface="LiberationSerif"/>
              </a:rPr>
              <a:t>1   	0</a:t>
            </a:r>
          </a:p>
          <a:p>
            <a:pPr algn="just"/>
            <a:r>
              <a:rPr lang="en-US" b="1" dirty="0">
                <a:latin typeface="LiberationSerif"/>
              </a:rPr>
              <a:t>                                                                   </a:t>
            </a:r>
            <a:r>
              <a:rPr lang="en-US" b="1" dirty="0">
                <a:latin typeface="LiberationSerif-Bold"/>
              </a:rPr>
              <a:t>Rn = Op2                 </a:t>
            </a:r>
            <a:r>
              <a:rPr lang="en-US" dirty="0">
                <a:latin typeface="LiberationSerif"/>
              </a:rPr>
              <a:t>1    	1</a:t>
            </a:r>
          </a:p>
          <a:p>
            <a:pPr algn="ctr"/>
            <a:r>
              <a:rPr lang="en-US" b="1" dirty="0">
                <a:latin typeface="LiberationSerif-Bold"/>
              </a:rPr>
              <a:t>  Rn &lt; Op2 	 </a:t>
            </a:r>
            <a:r>
              <a:rPr lang="en-US" dirty="0">
                <a:latin typeface="LiberationSerif"/>
              </a:rPr>
              <a:t>0 	     0</a:t>
            </a:r>
            <a:endParaRPr lang="en-US" dirty="0"/>
          </a:p>
        </p:txBody>
      </p:sp>
      <p:sp>
        <p:nvSpPr>
          <p:cNvPr id="4" name="Footer Placeholder 3"/>
          <p:cNvSpPr>
            <a:spLocks noGrp="1"/>
          </p:cNvSpPr>
          <p:nvPr>
            <p:ph type="ftr" sz="quarter" idx="11"/>
          </p:nvPr>
        </p:nvSpPr>
        <p:spPr>
          <a:xfrm>
            <a:off x="7014949" y="6260816"/>
            <a:ext cx="464592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62849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7313" y="1485290"/>
            <a:ext cx="9794544" cy="2031325"/>
          </a:xfrm>
          <a:prstGeom prst="rect">
            <a:avLst/>
          </a:prstGeom>
        </p:spPr>
        <p:txBody>
          <a:bodyPr wrap="square">
            <a:spAutoFit/>
          </a:bodyPr>
          <a:lstStyle/>
          <a:p>
            <a:r>
              <a:rPr lang="pt-BR" dirty="0">
                <a:latin typeface="LiberationSerif"/>
              </a:rPr>
              <a:t>	LDR R1,=0x35F 		;R1 = 0x35F</a:t>
            </a:r>
          </a:p>
          <a:p>
            <a:endParaRPr lang="pt-BR" dirty="0">
              <a:latin typeface="LiberationSerif"/>
            </a:endParaRPr>
          </a:p>
          <a:p>
            <a:r>
              <a:rPr lang="pt-BR" dirty="0">
                <a:latin typeface="LiberationSerif"/>
              </a:rPr>
              <a:t>	LDR R2,=0xCCC 		;R2 = 0xCCC</a:t>
            </a:r>
          </a:p>
          <a:p>
            <a:r>
              <a:rPr lang="pt-BR" dirty="0">
                <a:latin typeface="LiberationSerif"/>
              </a:rPr>
              <a:t>	CMP R1,R2 		;compare 0x35F with 0xCCC</a:t>
            </a:r>
          </a:p>
          <a:p>
            <a:r>
              <a:rPr lang="en-US" dirty="0">
                <a:latin typeface="LiberationSerif"/>
              </a:rPr>
              <a:t>	BCC OVER 		;branch if C = 0</a:t>
            </a:r>
          </a:p>
          <a:p>
            <a:r>
              <a:rPr lang="en-US" dirty="0">
                <a:latin typeface="LiberationSerif"/>
              </a:rPr>
              <a:t>	MOV R1,#0 		;if C = 1, then clear R1</a:t>
            </a:r>
          </a:p>
          <a:p>
            <a:r>
              <a:rPr lang="pt-BR" dirty="0">
                <a:latin typeface="LiberationSerif"/>
              </a:rPr>
              <a:t>OVER 	ADD R2,R2,#1 		;R2 = R2 + 1 = 0xCCC + 1 = 0xCCD</a:t>
            </a:r>
            <a:endParaRPr lang="en-US" dirty="0"/>
          </a:p>
        </p:txBody>
      </p:sp>
      <p:sp>
        <p:nvSpPr>
          <p:cNvPr id="4" name="Footer Placeholder 3"/>
          <p:cNvSpPr>
            <a:spLocks noGrp="1"/>
          </p:cNvSpPr>
          <p:nvPr>
            <p:ph type="ftr" sz="quarter" idx="11"/>
          </p:nvPr>
        </p:nvSpPr>
        <p:spPr>
          <a:xfrm>
            <a:off x="6933063" y="6301759"/>
            <a:ext cx="4727812"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49421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928" y="531508"/>
            <a:ext cx="5868537" cy="4006197"/>
          </a:xfrm>
          <a:prstGeom prst="rect">
            <a:avLst/>
          </a:prstGeom>
        </p:spPr>
      </p:pic>
      <p:sp>
        <p:nvSpPr>
          <p:cNvPr id="6" name="Rectangle 5"/>
          <p:cNvSpPr/>
          <p:nvPr/>
        </p:nvSpPr>
        <p:spPr>
          <a:xfrm>
            <a:off x="3782258" y="4804485"/>
            <a:ext cx="433310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Flag Bits Affected by Different Instructions</a:t>
            </a:r>
          </a:p>
        </p:txBody>
      </p:sp>
      <p:sp>
        <p:nvSpPr>
          <p:cNvPr id="3" name="Footer Placeholder 2"/>
          <p:cNvSpPr>
            <a:spLocks noGrp="1"/>
          </p:cNvSpPr>
          <p:nvPr>
            <p:ph type="ftr" sz="quarter" idx="11"/>
          </p:nvPr>
        </p:nvSpPr>
        <p:spPr>
          <a:xfrm>
            <a:off x="6782937" y="6288111"/>
            <a:ext cx="491888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69174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9087" y="250205"/>
            <a:ext cx="616867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Arithmetic and Logic Instructions</a:t>
            </a:r>
          </a:p>
        </p:txBody>
      </p:sp>
      <p:pic>
        <p:nvPicPr>
          <p:cNvPr id="6" name="Picture 5"/>
          <p:cNvPicPr>
            <a:picLocks noChangeAspect="1"/>
          </p:cNvPicPr>
          <p:nvPr/>
        </p:nvPicPr>
        <p:blipFill>
          <a:blip r:embed="rId2"/>
          <a:stretch>
            <a:fillRect/>
          </a:stretch>
        </p:blipFill>
        <p:spPr>
          <a:xfrm>
            <a:off x="808062" y="853850"/>
            <a:ext cx="10439400" cy="4171950"/>
          </a:xfrm>
          <a:prstGeom prst="rect">
            <a:avLst/>
          </a:prstGeom>
        </p:spPr>
      </p:pic>
      <p:sp>
        <p:nvSpPr>
          <p:cNvPr id="7" name="Footer Placeholder 6"/>
          <p:cNvSpPr>
            <a:spLocks noGrp="1"/>
          </p:cNvSpPr>
          <p:nvPr>
            <p:ph type="ftr" sz="quarter" idx="11"/>
          </p:nvPr>
        </p:nvSpPr>
        <p:spPr>
          <a:xfrm>
            <a:off x="6823881" y="6315407"/>
            <a:ext cx="5069006" cy="365125"/>
          </a:xfrm>
        </p:spPr>
        <p:txBody>
          <a:bodyPr/>
          <a:lstStyle/>
          <a:p>
            <a:r>
              <a:rPr lang="en-US" dirty="0"/>
              <a:t>ARM Assembly Language Programming &amp; Architecture by </a:t>
            </a:r>
            <a:r>
              <a:rPr lang="en-US" dirty="0" err="1"/>
              <a:t>Mazidi</a:t>
            </a:r>
            <a:r>
              <a:rPr lang="en-US" dirty="0"/>
              <a:t>, et al.</a:t>
            </a:r>
          </a:p>
        </p:txBody>
      </p:sp>
      <p:sp>
        <p:nvSpPr>
          <p:cNvPr id="8" name="TextBox 7"/>
          <p:cNvSpPr txBox="1"/>
          <p:nvPr/>
        </p:nvSpPr>
        <p:spPr>
          <a:xfrm>
            <a:off x="793573" y="5392077"/>
            <a:ext cx="1031486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suffix S is used after the opcode, CPSR register will be effected by the result. Instructions without S executes without having any effect on the flags</a:t>
            </a:r>
          </a:p>
        </p:txBody>
      </p:sp>
      <p:sp>
        <p:nvSpPr>
          <p:cNvPr id="9" name="Rectangle 8"/>
          <p:cNvSpPr/>
          <p:nvPr/>
        </p:nvSpPr>
        <p:spPr>
          <a:xfrm>
            <a:off x="3047999" y="5022745"/>
            <a:ext cx="643085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Arithmetic Instructions and Flag Bits for Unsigned Data</a:t>
            </a:r>
          </a:p>
        </p:txBody>
      </p:sp>
    </p:spTree>
    <p:extLst>
      <p:ext uri="{BB962C8B-B14F-4D97-AF65-F5344CB8AC3E}">
        <p14:creationId xmlns:p14="http://schemas.microsoft.com/office/powerpoint/2010/main" val="26484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82937" y="6165281"/>
            <a:ext cx="4659574"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191437" y="514781"/>
            <a:ext cx="3810659" cy="461665"/>
          </a:xfrm>
          <a:prstGeom prst="rect">
            <a:avLst/>
          </a:prstGeom>
        </p:spPr>
        <p:txBody>
          <a:bodyPr wrap="none">
            <a:spAutoFit/>
          </a:bodyPr>
          <a:lstStyle/>
          <a:p>
            <a:r>
              <a:rPr lang="en-US" sz="2400" b="1" dirty="0">
                <a:latin typeface="LiberationSerif-Bold"/>
              </a:rPr>
              <a:t>Rotate and Barrel Shifter</a:t>
            </a:r>
            <a:endParaRPr lang="en-US" sz="2400" dirty="0"/>
          </a:p>
        </p:txBody>
      </p:sp>
      <p:sp>
        <p:nvSpPr>
          <p:cNvPr id="4" name="Rectangle 3"/>
          <p:cNvSpPr/>
          <p:nvPr/>
        </p:nvSpPr>
        <p:spPr>
          <a:xfrm>
            <a:off x="1319954" y="1943753"/>
            <a:ext cx="10122557" cy="3046988"/>
          </a:xfrm>
          <a:prstGeom prst="rect">
            <a:avLst/>
          </a:prstGeom>
        </p:spPr>
        <p:txBody>
          <a:bodyPr wrap="square">
            <a:spAutoFit/>
          </a:bodyPr>
          <a:lstStyle/>
          <a:p>
            <a:pPr algn="just"/>
            <a:r>
              <a:rPr lang="en-US" sz="2400" dirty="0">
                <a:latin typeface="LiberationSerif"/>
              </a:rPr>
              <a:t>we can perform the shift and rotate operations as part of other instructions such as MOV</a:t>
            </a:r>
          </a:p>
          <a:p>
            <a:pPr algn="just"/>
            <a:endParaRPr lang="en-US" sz="2400" dirty="0">
              <a:latin typeface="LiberationSerif"/>
            </a:endParaRPr>
          </a:p>
          <a:p>
            <a:pPr algn="just"/>
            <a:r>
              <a:rPr lang="en-US" sz="2400" dirty="0">
                <a:latin typeface="LiberationSerif"/>
              </a:rPr>
              <a:t>The data processing instructions can be used in one of the following forms:</a:t>
            </a:r>
          </a:p>
          <a:p>
            <a:pPr algn="just"/>
            <a:r>
              <a:rPr lang="pt-BR" sz="2400" dirty="0">
                <a:latin typeface="LiberationSerif"/>
              </a:rPr>
              <a:t>1. opcode Rd, Rn, Rs (e.g. ADD R1,R2,R3)</a:t>
            </a:r>
          </a:p>
          <a:p>
            <a:pPr algn="just"/>
            <a:r>
              <a:rPr lang="en-US" sz="2400" dirty="0">
                <a:latin typeface="LiberationSerif"/>
              </a:rPr>
              <a:t>2. opcode Rd, Rn, immediate Value (e.g. ADD R2,R3,#5)</a:t>
            </a:r>
          </a:p>
          <a:p>
            <a:pPr algn="just"/>
            <a:r>
              <a:rPr lang="en-US" sz="2400" dirty="0">
                <a:latin typeface="LiberationSerif"/>
              </a:rPr>
              <a:t>ARM is able to shift or rotate the second argument before using it as the argument.</a:t>
            </a:r>
            <a:endParaRPr lang="en-US" sz="2400" dirty="0"/>
          </a:p>
        </p:txBody>
      </p:sp>
      <p:sp>
        <p:nvSpPr>
          <p:cNvPr id="5" name="Rectangle 4"/>
          <p:cNvSpPr/>
          <p:nvPr/>
        </p:nvSpPr>
        <p:spPr>
          <a:xfrm>
            <a:off x="1191436" y="2131621"/>
            <a:ext cx="9986080" cy="461665"/>
          </a:xfrm>
          <a:prstGeom prst="rect">
            <a:avLst/>
          </a:prstGeom>
        </p:spPr>
        <p:txBody>
          <a:bodyPr wrap="square">
            <a:spAutoFit/>
          </a:bodyPr>
          <a:lstStyle/>
          <a:p>
            <a:endParaRPr lang="en-US" sz="2400" dirty="0"/>
          </a:p>
        </p:txBody>
      </p:sp>
    </p:spTree>
    <p:extLst>
      <p:ext uri="{BB962C8B-B14F-4D97-AF65-F5344CB8AC3E}">
        <p14:creationId xmlns:p14="http://schemas.microsoft.com/office/powerpoint/2010/main" val="138134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845993" y="514782"/>
            <a:ext cx="3821880" cy="461665"/>
          </a:xfrm>
          <a:prstGeom prst="rect">
            <a:avLst/>
          </a:prstGeom>
        </p:spPr>
        <p:txBody>
          <a:bodyPr wrap="none">
            <a:spAutoFit/>
          </a:bodyPr>
          <a:lstStyle/>
          <a:p>
            <a:r>
              <a:rPr lang="en-US" sz="2400" b="1" i="1" dirty="0">
                <a:latin typeface="LiberationSerif-BoldItalic"/>
              </a:rPr>
              <a:t>LSR	Logical Shift Right</a:t>
            </a:r>
            <a:endParaRPr lang="en-US" sz="2400" dirty="0"/>
          </a:p>
        </p:txBody>
      </p:sp>
      <p:pic>
        <p:nvPicPr>
          <p:cNvPr id="4" name="Picture 3"/>
          <p:cNvPicPr>
            <a:picLocks noChangeAspect="1"/>
          </p:cNvPicPr>
          <p:nvPr/>
        </p:nvPicPr>
        <p:blipFill>
          <a:blip r:embed="rId2"/>
          <a:stretch>
            <a:fillRect/>
          </a:stretch>
        </p:blipFill>
        <p:spPr>
          <a:xfrm>
            <a:off x="3778282" y="1133808"/>
            <a:ext cx="3997732" cy="938049"/>
          </a:xfrm>
          <a:prstGeom prst="rect">
            <a:avLst/>
          </a:prstGeom>
        </p:spPr>
      </p:pic>
      <p:sp>
        <p:nvSpPr>
          <p:cNvPr id="5" name="Rectangle 4"/>
          <p:cNvSpPr/>
          <p:nvPr/>
        </p:nvSpPr>
        <p:spPr>
          <a:xfrm>
            <a:off x="990600" y="2339538"/>
            <a:ext cx="10105030" cy="1200329"/>
          </a:xfrm>
          <a:prstGeom prst="rect">
            <a:avLst/>
          </a:prstGeom>
        </p:spPr>
        <p:txBody>
          <a:bodyPr wrap="square">
            <a:spAutoFit/>
          </a:bodyPr>
          <a:lstStyle/>
          <a:p>
            <a:pPr algn="just"/>
            <a:r>
              <a:rPr lang="pt-BR" sz="2400" dirty="0">
                <a:latin typeface="LiberationSerif"/>
              </a:rPr>
              <a:t>MOV R0,#0x9A 		;R0 = 0x9A</a:t>
            </a:r>
          </a:p>
          <a:p>
            <a:pPr algn="just"/>
            <a:r>
              <a:rPr lang="en-US" sz="2400" dirty="0">
                <a:latin typeface="LiberationSerif"/>
              </a:rPr>
              <a:t>MOVS R1,R0,LSR #3 	;shift R0 to right 3 times</a:t>
            </a:r>
          </a:p>
          <a:p>
            <a:pPr algn="just"/>
            <a:r>
              <a:rPr lang="en-US" sz="2400" dirty="0">
                <a:latin typeface="LiberationSerif"/>
              </a:rPr>
              <a:t>				;and then move (copy) the result to R1</a:t>
            </a:r>
            <a:endParaRPr lang="en-US" sz="2400" dirty="0"/>
          </a:p>
        </p:txBody>
      </p:sp>
      <p:sp>
        <p:nvSpPr>
          <p:cNvPr id="6" name="Rectangle 5"/>
          <p:cNvSpPr/>
          <p:nvPr/>
        </p:nvSpPr>
        <p:spPr>
          <a:xfrm>
            <a:off x="666465" y="3807548"/>
            <a:ext cx="10859070" cy="1200329"/>
          </a:xfrm>
          <a:prstGeom prst="rect">
            <a:avLst/>
          </a:prstGeom>
        </p:spPr>
        <p:txBody>
          <a:bodyPr wrap="square">
            <a:spAutoFit/>
          </a:bodyPr>
          <a:lstStyle/>
          <a:p>
            <a:r>
              <a:rPr lang="en-US" sz="2400" dirty="0">
                <a:latin typeface="LiberationSerif"/>
              </a:rPr>
              <a:t>MOV R0,#0x9A</a:t>
            </a:r>
          </a:p>
          <a:p>
            <a:r>
              <a:rPr lang="en-US" sz="2400" dirty="0">
                <a:latin typeface="LiberationSerif"/>
              </a:rPr>
              <a:t>MOV R2,#0x03</a:t>
            </a:r>
          </a:p>
          <a:p>
            <a:r>
              <a:rPr lang="pt-BR" sz="2400" dirty="0">
                <a:latin typeface="LiberationSerif"/>
              </a:rPr>
              <a:t>MOV R1,R0,LSR R2 	;shift R0 to right R2 times </a:t>
            </a:r>
            <a:r>
              <a:rPr lang="en-US" sz="2400" dirty="0">
                <a:latin typeface="LiberationSerif"/>
              </a:rPr>
              <a:t>and move the result to R1</a:t>
            </a:r>
            <a:endParaRPr lang="en-US" sz="2400" dirty="0"/>
          </a:p>
        </p:txBody>
      </p:sp>
    </p:spTree>
    <p:extLst>
      <p:ext uri="{BB962C8B-B14F-4D97-AF65-F5344CB8AC3E}">
        <p14:creationId xmlns:p14="http://schemas.microsoft.com/office/powerpoint/2010/main" val="338747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537278" y="6069747"/>
            <a:ext cx="4877937" cy="365125"/>
          </a:xfrm>
        </p:spPr>
        <p:txBody>
          <a:bodyPr/>
          <a:lstStyle/>
          <a:p>
            <a:r>
              <a:rPr lang="en-US"/>
              <a:t>ARM Assembly Language Programming &amp; Architecture by Mazidi, et al.</a:t>
            </a:r>
          </a:p>
        </p:txBody>
      </p:sp>
      <p:pic>
        <p:nvPicPr>
          <p:cNvPr id="3" name="Picture 2"/>
          <p:cNvPicPr>
            <a:picLocks noChangeAspect="1"/>
          </p:cNvPicPr>
          <p:nvPr/>
        </p:nvPicPr>
        <p:blipFill>
          <a:blip r:embed="rId2"/>
          <a:stretch>
            <a:fillRect/>
          </a:stretch>
        </p:blipFill>
        <p:spPr>
          <a:xfrm>
            <a:off x="3570924" y="1146412"/>
            <a:ext cx="4423609" cy="913553"/>
          </a:xfrm>
          <a:prstGeom prst="rect">
            <a:avLst/>
          </a:prstGeom>
        </p:spPr>
      </p:pic>
      <p:sp>
        <p:nvSpPr>
          <p:cNvPr id="4" name="Rectangle 3"/>
          <p:cNvSpPr/>
          <p:nvPr/>
        </p:nvSpPr>
        <p:spPr>
          <a:xfrm>
            <a:off x="845993" y="514782"/>
            <a:ext cx="3600666" cy="461665"/>
          </a:xfrm>
          <a:prstGeom prst="rect">
            <a:avLst/>
          </a:prstGeom>
        </p:spPr>
        <p:txBody>
          <a:bodyPr wrap="none">
            <a:spAutoFit/>
          </a:bodyPr>
          <a:lstStyle/>
          <a:p>
            <a:r>
              <a:rPr lang="en-US" sz="2400" b="1" i="1" dirty="0">
                <a:latin typeface="LiberationSerif-BoldItalic"/>
              </a:rPr>
              <a:t>LSL	Logical Shift Left</a:t>
            </a:r>
            <a:endParaRPr lang="en-US" sz="2400" dirty="0"/>
          </a:p>
        </p:txBody>
      </p:sp>
      <p:sp>
        <p:nvSpPr>
          <p:cNvPr id="5" name="Rectangle 4"/>
          <p:cNvSpPr/>
          <p:nvPr/>
        </p:nvSpPr>
        <p:spPr>
          <a:xfrm>
            <a:off x="845993" y="2478308"/>
            <a:ext cx="6096000" cy="830997"/>
          </a:xfrm>
          <a:prstGeom prst="rect">
            <a:avLst/>
          </a:prstGeom>
        </p:spPr>
        <p:txBody>
          <a:bodyPr>
            <a:spAutoFit/>
          </a:bodyPr>
          <a:lstStyle/>
          <a:p>
            <a:pPr algn="just"/>
            <a:r>
              <a:rPr lang="en-US" sz="2400" dirty="0">
                <a:latin typeface="LiberationSerif"/>
              </a:rPr>
              <a:t>LDR R1,=0x0F000006</a:t>
            </a:r>
          </a:p>
          <a:p>
            <a:pPr algn="just"/>
            <a:r>
              <a:rPr lang="en-US" sz="2400" dirty="0">
                <a:latin typeface="LiberationSerif"/>
              </a:rPr>
              <a:t>MOVS R2,R1,LSL #8</a:t>
            </a:r>
            <a:endParaRPr lang="en-US" sz="2400" dirty="0"/>
          </a:p>
        </p:txBody>
      </p:sp>
      <p:sp>
        <p:nvSpPr>
          <p:cNvPr id="6" name="Rectangle 5"/>
          <p:cNvSpPr/>
          <p:nvPr/>
        </p:nvSpPr>
        <p:spPr>
          <a:xfrm>
            <a:off x="845993" y="3561827"/>
            <a:ext cx="6096000" cy="1200329"/>
          </a:xfrm>
          <a:prstGeom prst="rect">
            <a:avLst/>
          </a:prstGeom>
        </p:spPr>
        <p:txBody>
          <a:bodyPr>
            <a:spAutoFit/>
          </a:bodyPr>
          <a:lstStyle/>
          <a:p>
            <a:r>
              <a:rPr lang="en-US" sz="2400" dirty="0">
                <a:latin typeface="LiberationSerif"/>
              </a:rPr>
              <a:t>LDR R1,=0x0F000006</a:t>
            </a:r>
          </a:p>
          <a:p>
            <a:r>
              <a:rPr lang="en-US" sz="2400" dirty="0">
                <a:latin typeface="LiberationSerif"/>
              </a:rPr>
              <a:t>MOV R0,#0x08</a:t>
            </a:r>
          </a:p>
          <a:p>
            <a:r>
              <a:rPr lang="en-US" sz="2400" dirty="0">
                <a:latin typeface="LiberationSerif"/>
              </a:rPr>
              <a:t>MOV R2,R1,LSL R0</a:t>
            </a:r>
            <a:endParaRPr lang="en-US" sz="2400" dirty="0"/>
          </a:p>
        </p:txBody>
      </p:sp>
    </p:spTree>
    <p:extLst>
      <p:ext uri="{BB962C8B-B14F-4D97-AF65-F5344CB8AC3E}">
        <p14:creationId xmlns:p14="http://schemas.microsoft.com/office/powerpoint/2010/main" val="391445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55642" y="6124338"/>
            <a:ext cx="4864289" cy="365125"/>
          </a:xfrm>
        </p:spPr>
        <p:txBody>
          <a:bodyPr/>
          <a:lstStyle/>
          <a:p>
            <a:r>
              <a:rPr lang="en-US" dirty="0"/>
              <a:t>ARM Assembly Language Programming &amp; Architecture by </a:t>
            </a:r>
            <a:r>
              <a:rPr lang="en-US" dirty="0" err="1"/>
              <a:t>Mazidi</a:t>
            </a:r>
            <a:r>
              <a:rPr lang="en-US" dirty="0"/>
              <a:t>, et 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51" y="1037231"/>
            <a:ext cx="11272097" cy="2425072"/>
          </a:xfrm>
          <a:prstGeom prst="rect">
            <a:avLst/>
          </a:prstGeom>
        </p:spPr>
      </p:pic>
      <p:sp>
        <p:nvSpPr>
          <p:cNvPr id="4" name="Rectangle 3"/>
          <p:cNvSpPr/>
          <p:nvPr/>
        </p:nvSpPr>
        <p:spPr>
          <a:xfrm>
            <a:off x="2694491" y="3722006"/>
            <a:ext cx="6803017" cy="461665"/>
          </a:xfrm>
          <a:prstGeom prst="rect">
            <a:avLst/>
          </a:prstGeom>
        </p:spPr>
        <p:txBody>
          <a:bodyPr wrap="none">
            <a:spAutoFit/>
          </a:bodyPr>
          <a:lstStyle/>
          <a:p>
            <a:pPr algn="ctr">
              <a:spcAft>
                <a:spcPts val="1000"/>
              </a:spcAft>
            </a:pPr>
            <a:r>
              <a:rPr lang="en-US" sz="2400" b="1" dirty="0">
                <a:latin typeface="Calibri" panose="020F0502020204030204" pitchFamily="34" charset="0"/>
                <a:ea typeface="Calibri" panose="020F0502020204030204" pitchFamily="34" charset="0"/>
                <a:cs typeface="Arial" panose="020B0604020202020204" pitchFamily="34" charset="0"/>
              </a:rPr>
              <a:t>Logic Shift operations for unsigned numbers in ARM</a:t>
            </a:r>
          </a:p>
        </p:txBody>
      </p:sp>
    </p:spTree>
    <p:extLst>
      <p:ext uri="{BB962C8B-B14F-4D97-AF65-F5344CB8AC3E}">
        <p14:creationId xmlns:p14="http://schemas.microsoft.com/office/powerpoint/2010/main" val="71484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400800" y="6196831"/>
            <a:ext cx="5082653"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990600" y="662886"/>
            <a:ext cx="6096000" cy="1200329"/>
          </a:xfrm>
          <a:prstGeom prst="rect">
            <a:avLst/>
          </a:prstGeom>
        </p:spPr>
        <p:txBody>
          <a:bodyPr>
            <a:spAutoFit/>
          </a:bodyPr>
          <a:lstStyle/>
          <a:p>
            <a:r>
              <a:rPr lang="en-US" sz="2400" b="1" i="1" dirty="0">
                <a:latin typeface="LiberationSerif-BoldItalic"/>
              </a:rPr>
              <a:t>ASR (arithmetic shift right)</a:t>
            </a:r>
          </a:p>
          <a:p>
            <a:endParaRPr lang="en-US" sz="2400" b="1" i="1" dirty="0">
              <a:latin typeface="LiberationSerif-BoldItalic"/>
            </a:endParaRPr>
          </a:p>
          <a:p>
            <a:r>
              <a:rPr lang="en-US" sz="2400" dirty="0">
                <a:latin typeface="LiberationSerif"/>
              </a:rPr>
              <a:t>MOV Rn,Op2, ASR count</a:t>
            </a:r>
            <a:endParaRPr lang="en-US" sz="2400" dirty="0"/>
          </a:p>
        </p:txBody>
      </p:sp>
      <p:pic>
        <p:nvPicPr>
          <p:cNvPr id="4" name="Picture 3"/>
          <p:cNvPicPr>
            <a:picLocks noChangeAspect="1"/>
          </p:cNvPicPr>
          <p:nvPr/>
        </p:nvPicPr>
        <p:blipFill>
          <a:blip r:embed="rId2"/>
          <a:stretch>
            <a:fillRect/>
          </a:stretch>
        </p:blipFill>
        <p:spPr>
          <a:xfrm>
            <a:off x="2664858" y="2051836"/>
            <a:ext cx="7093291" cy="1371964"/>
          </a:xfrm>
          <a:prstGeom prst="rect">
            <a:avLst/>
          </a:prstGeom>
        </p:spPr>
      </p:pic>
      <p:sp>
        <p:nvSpPr>
          <p:cNvPr id="5" name="Rectangle 4"/>
          <p:cNvSpPr/>
          <p:nvPr/>
        </p:nvSpPr>
        <p:spPr>
          <a:xfrm>
            <a:off x="990600" y="3612421"/>
            <a:ext cx="9995848" cy="1200329"/>
          </a:xfrm>
          <a:prstGeom prst="rect">
            <a:avLst/>
          </a:prstGeom>
        </p:spPr>
        <p:txBody>
          <a:bodyPr wrap="square">
            <a:spAutoFit/>
          </a:bodyPr>
          <a:lstStyle/>
          <a:p>
            <a:r>
              <a:rPr lang="pt-BR" sz="2400" dirty="0">
                <a:latin typeface="LiberationSerif"/>
              </a:rPr>
              <a:t>MOV R0,#-10 		;R0 = -10 = 0xFFFFFFF6</a:t>
            </a:r>
          </a:p>
          <a:p>
            <a:r>
              <a:rPr lang="en-US" sz="2400" dirty="0">
                <a:latin typeface="LiberationSerif"/>
              </a:rPr>
              <a:t>MOV R3,R0,ASR #1 	;R0 is arithmetic shifted right once</a:t>
            </a:r>
          </a:p>
          <a:p>
            <a:r>
              <a:rPr lang="en-US" sz="2400" dirty="0">
                <a:latin typeface="LiberationSerif"/>
              </a:rPr>
              <a:t>				;R3 = 0xFFFFFFFB = -5</a:t>
            </a:r>
            <a:endParaRPr lang="en-US" sz="2400" dirty="0"/>
          </a:p>
        </p:txBody>
      </p:sp>
    </p:spTree>
    <p:extLst>
      <p:ext uri="{BB962C8B-B14F-4D97-AF65-F5344CB8AC3E}">
        <p14:creationId xmlns:p14="http://schemas.microsoft.com/office/powerpoint/2010/main" val="242469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948361" y="501134"/>
            <a:ext cx="2783134" cy="461665"/>
          </a:xfrm>
          <a:prstGeom prst="rect">
            <a:avLst/>
          </a:prstGeom>
        </p:spPr>
        <p:txBody>
          <a:bodyPr wrap="none">
            <a:spAutoFit/>
          </a:bodyPr>
          <a:lstStyle/>
          <a:p>
            <a:r>
              <a:rPr lang="en-US" sz="2400" b="1" dirty="0">
                <a:latin typeface="LiberationSerif-Bold"/>
              </a:rPr>
              <a:t>ROR (rotate right)</a:t>
            </a:r>
            <a:endParaRPr lang="en-US" sz="2400" dirty="0"/>
          </a:p>
        </p:txBody>
      </p:sp>
      <p:pic>
        <p:nvPicPr>
          <p:cNvPr id="4" name="Picture 3"/>
          <p:cNvPicPr>
            <a:picLocks noChangeAspect="1"/>
          </p:cNvPicPr>
          <p:nvPr/>
        </p:nvPicPr>
        <p:blipFill>
          <a:blip r:embed="rId2"/>
          <a:stretch>
            <a:fillRect/>
          </a:stretch>
        </p:blipFill>
        <p:spPr>
          <a:xfrm>
            <a:off x="3829781" y="1160060"/>
            <a:ext cx="4664035" cy="1426924"/>
          </a:xfrm>
          <a:prstGeom prst="rect">
            <a:avLst/>
          </a:prstGeom>
        </p:spPr>
      </p:pic>
      <p:sp>
        <p:nvSpPr>
          <p:cNvPr id="5" name="Rectangle 4"/>
          <p:cNvSpPr/>
          <p:nvPr/>
        </p:nvSpPr>
        <p:spPr>
          <a:xfrm>
            <a:off x="781781" y="2926392"/>
            <a:ext cx="6096000" cy="830997"/>
          </a:xfrm>
          <a:prstGeom prst="rect">
            <a:avLst/>
          </a:prstGeom>
        </p:spPr>
        <p:txBody>
          <a:bodyPr>
            <a:spAutoFit/>
          </a:bodyPr>
          <a:lstStyle/>
          <a:p>
            <a:pPr algn="just"/>
            <a:r>
              <a:rPr lang="en-US" sz="2400" dirty="0">
                <a:latin typeface="LiberationSerif"/>
              </a:rPr>
              <a:t>MOV R1,#0x36</a:t>
            </a:r>
            <a:endParaRPr lang="pt-BR" sz="2400" dirty="0">
              <a:latin typeface="LiberationSerif"/>
            </a:endParaRPr>
          </a:p>
          <a:p>
            <a:pPr algn="just"/>
            <a:r>
              <a:rPr lang="en-US" sz="2400" dirty="0">
                <a:latin typeface="LiberationSerif"/>
              </a:rPr>
              <a:t>MOVS R1,R1,ROR #1</a:t>
            </a:r>
            <a:endParaRPr lang="en-US" sz="2400" dirty="0"/>
          </a:p>
        </p:txBody>
      </p:sp>
      <p:sp>
        <p:nvSpPr>
          <p:cNvPr id="6" name="Rectangle 5"/>
          <p:cNvSpPr/>
          <p:nvPr/>
        </p:nvSpPr>
        <p:spPr>
          <a:xfrm>
            <a:off x="948361" y="4096797"/>
            <a:ext cx="6096000" cy="1200329"/>
          </a:xfrm>
          <a:prstGeom prst="rect">
            <a:avLst/>
          </a:prstGeom>
        </p:spPr>
        <p:txBody>
          <a:bodyPr>
            <a:spAutoFit/>
          </a:bodyPr>
          <a:lstStyle/>
          <a:p>
            <a:r>
              <a:rPr lang="en-US" sz="2400" dirty="0">
                <a:latin typeface="LiberationSerif"/>
              </a:rPr>
              <a:t>MOV R1,#0x36</a:t>
            </a:r>
            <a:endParaRPr lang="pt-BR" sz="2400" dirty="0">
              <a:latin typeface="LiberationSerif"/>
            </a:endParaRPr>
          </a:p>
          <a:p>
            <a:r>
              <a:rPr lang="en-US" sz="2400" dirty="0">
                <a:latin typeface="LiberationSerif"/>
              </a:rPr>
              <a:t>MOV R0,#3</a:t>
            </a:r>
          </a:p>
          <a:p>
            <a:r>
              <a:rPr lang="en-US" sz="2400" dirty="0">
                <a:latin typeface="LiberationSerif"/>
              </a:rPr>
              <a:t>MOVS R1,R1,ROR R0</a:t>
            </a:r>
            <a:endParaRPr lang="en-US" sz="2400" dirty="0"/>
          </a:p>
        </p:txBody>
      </p:sp>
    </p:spTree>
    <p:extLst>
      <p:ext uri="{BB962C8B-B14F-4D97-AF65-F5344CB8AC3E}">
        <p14:creationId xmlns:p14="http://schemas.microsoft.com/office/powerpoint/2010/main" val="1951597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10233" y="6178929"/>
            <a:ext cx="4891585"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208604" y="528429"/>
            <a:ext cx="1689886" cy="461665"/>
          </a:xfrm>
          <a:prstGeom prst="rect">
            <a:avLst/>
          </a:prstGeom>
        </p:spPr>
        <p:txBody>
          <a:bodyPr wrap="none">
            <a:spAutoFit/>
          </a:bodyPr>
          <a:lstStyle/>
          <a:p>
            <a:r>
              <a:rPr lang="en-US" sz="2400" b="1" dirty="0">
                <a:latin typeface="LiberationSerif-Bold"/>
              </a:rPr>
              <a:t>Rotate left</a:t>
            </a:r>
            <a:endParaRPr lang="en-US" sz="2400" dirty="0"/>
          </a:p>
        </p:txBody>
      </p:sp>
      <p:sp>
        <p:nvSpPr>
          <p:cNvPr id="4" name="Rectangle 3"/>
          <p:cNvSpPr/>
          <p:nvPr/>
        </p:nvSpPr>
        <p:spPr>
          <a:xfrm>
            <a:off x="1342029" y="1471642"/>
            <a:ext cx="9917373" cy="1938992"/>
          </a:xfrm>
          <a:prstGeom prst="rect">
            <a:avLst/>
          </a:prstGeom>
        </p:spPr>
        <p:txBody>
          <a:bodyPr wrap="square">
            <a:spAutoFit/>
          </a:bodyPr>
          <a:lstStyle/>
          <a:p>
            <a:r>
              <a:rPr lang="en-US" sz="2400" dirty="0">
                <a:latin typeface="LiberationSerif"/>
              </a:rPr>
              <a:t>There is no rotate left option in ARM since one can use the rotate right (ROR) to do the job. That means instead of rotating left n bits we can use rotate right 32–n bits to do the job of rotate left. Using this method does not give us the proper carry if actual instruction of ROL was available</a:t>
            </a:r>
            <a:endParaRPr lang="en-US" sz="2400" dirty="0"/>
          </a:p>
        </p:txBody>
      </p:sp>
      <p:sp>
        <p:nvSpPr>
          <p:cNvPr id="5" name="Rectangle 4"/>
          <p:cNvSpPr/>
          <p:nvPr/>
        </p:nvSpPr>
        <p:spPr>
          <a:xfrm>
            <a:off x="1342029" y="3594452"/>
            <a:ext cx="9712658" cy="1569660"/>
          </a:xfrm>
          <a:prstGeom prst="rect">
            <a:avLst/>
          </a:prstGeom>
        </p:spPr>
        <p:txBody>
          <a:bodyPr wrap="square">
            <a:spAutoFit/>
          </a:bodyPr>
          <a:lstStyle/>
          <a:p>
            <a:r>
              <a:rPr lang="en-US" sz="2400" dirty="0">
                <a:latin typeface="LiberationSerif"/>
              </a:rPr>
              <a:t>LDR R0,=0x00000072</a:t>
            </a:r>
          </a:p>
          <a:p>
            <a:r>
              <a:rPr lang="pt-BR" sz="2400" dirty="0">
                <a:latin typeface="LiberationSerif"/>
              </a:rPr>
              <a:t>;R0 = 0000 0000 0000 0000 0000 0000 0111 0010</a:t>
            </a:r>
          </a:p>
          <a:p>
            <a:r>
              <a:rPr lang="en-US" sz="2400" dirty="0">
                <a:latin typeface="LiberationSerif"/>
              </a:rPr>
              <a:t>MOVS R0,R0,ROR #31</a:t>
            </a:r>
          </a:p>
          <a:p>
            <a:r>
              <a:rPr lang="pt-BR" sz="2400" dirty="0">
                <a:latin typeface="LiberationSerif"/>
              </a:rPr>
              <a:t>;R0 = 0000 0000 0000 0000 0000 0000 1110 0100 C=0</a:t>
            </a:r>
            <a:endParaRPr lang="en-US" sz="2400" dirty="0"/>
          </a:p>
        </p:txBody>
      </p:sp>
    </p:spTree>
    <p:extLst>
      <p:ext uri="{BB962C8B-B14F-4D97-AF65-F5344CB8AC3E}">
        <p14:creationId xmlns:p14="http://schemas.microsoft.com/office/powerpoint/2010/main" val="22638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987654" y="6379468"/>
            <a:ext cx="4768755"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829069" y="569373"/>
            <a:ext cx="4629794" cy="461665"/>
          </a:xfrm>
          <a:prstGeom prst="rect">
            <a:avLst/>
          </a:prstGeom>
        </p:spPr>
        <p:txBody>
          <a:bodyPr wrap="none">
            <a:spAutoFit/>
          </a:bodyPr>
          <a:lstStyle/>
          <a:p>
            <a:r>
              <a:rPr lang="en-US" sz="2400" b="1" dirty="0">
                <a:latin typeface="LiberationSerif-Bold"/>
              </a:rPr>
              <a:t>RRX rotate right through carry</a:t>
            </a:r>
            <a:endParaRPr lang="en-US" sz="2400" dirty="0"/>
          </a:p>
        </p:txBody>
      </p:sp>
      <p:pic>
        <p:nvPicPr>
          <p:cNvPr id="4" name="Picture 3"/>
          <p:cNvPicPr>
            <a:picLocks noChangeAspect="1"/>
          </p:cNvPicPr>
          <p:nvPr/>
        </p:nvPicPr>
        <p:blipFill>
          <a:blip r:embed="rId2"/>
          <a:stretch>
            <a:fillRect/>
          </a:stretch>
        </p:blipFill>
        <p:spPr>
          <a:xfrm>
            <a:off x="3541442" y="1337480"/>
            <a:ext cx="5031470" cy="1319226"/>
          </a:xfrm>
          <a:prstGeom prst="rect">
            <a:avLst/>
          </a:prstGeom>
        </p:spPr>
      </p:pic>
      <p:sp>
        <p:nvSpPr>
          <p:cNvPr id="5" name="Rectangle 4"/>
          <p:cNvSpPr/>
          <p:nvPr/>
        </p:nvSpPr>
        <p:spPr>
          <a:xfrm>
            <a:off x="829069" y="2963148"/>
            <a:ext cx="10040203" cy="3416320"/>
          </a:xfrm>
          <a:prstGeom prst="rect">
            <a:avLst/>
          </a:prstGeom>
        </p:spPr>
        <p:txBody>
          <a:bodyPr wrap="square">
            <a:spAutoFit/>
          </a:bodyPr>
          <a:lstStyle/>
          <a:p>
            <a:pPr algn="just"/>
            <a:r>
              <a:rPr lang="en-US" sz="2400" dirty="0">
                <a:latin typeface="LiberationSerif"/>
              </a:rPr>
              <a:t>In RRX the LSB is moved to C and C is moved to the MSB. In reality, C flag acts as if it is part of the operand. That means the RRX is like 33-bit register since the C flag is 33rd bit. The RRX takes no arguments and the number of times an operand to be rotated is fixed at one.</a:t>
            </a:r>
          </a:p>
          <a:p>
            <a:pPr algn="just"/>
            <a:r>
              <a:rPr lang="en-US" sz="2400" dirty="0">
                <a:latin typeface="LiberationSerif"/>
              </a:rPr>
              <a:t>;assume C=0</a:t>
            </a:r>
          </a:p>
          <a:p>
            <a:pPr algn="just"/>
            <a:r>
              <a:rPr lang="en-US" sz="2400" dirty="0">
                <a:latin typeface="LiberationSerif"/>
              </a:rPr>
              <a:t>MOV R2,#0x26</a:t>
            </a:r>
          </a:p>
          <a:p>
            <a:pPr algn="just"/>
            <a:r>
              <a:rPr lang="pt-BR" sz="2400" dirty="0">
                <a:latin typeface="LiberationSerif"/>
              </a:rPr>
              <a:t>;R2 = 0000 0000 0000 0000 0000 0000 0010 0110</a:t>
            </a:r>
          </a:p>
          <a:p>
            <a:pPr algn="just"/>
            <a:r>
              <a:rPr lang="en-US" sz="2400" dirty="0">
                <a:latin typeface="LiberationSerif"/>
              </a:rPr>
              <a:t>MOVS R2,R2,RRX</a:t>
            </a:r>
          </a:p>
          <a:p>
            <a:pPr algn="just"/>
            <a:r>
              <a:rPr lang="pt-BR" sz="2400" dirty="0">
                <a:latin typeface="LiberationSerif"/>
              </a:rPr>
              <a:t>;R2 = 0000 0000 0000 0000 0000 0000 0001 0011 C=0</a:t>
            </a:r>
            <a:endParaRPr lang="en-US" sz="2400" dirty="0"/>
          </a:p>
        </p:txBody>
      </p:sp>
    </p:spTree>
    <p:extLst>
      <p:ext uri="{BB962C8B-B14F-4D97-AF65-F5344CB8AC3E}">
        <p14:creationId xmlns:p14="http://schemas.microsoft.com/office/powerpoint/2010/main" val="2509390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58" y="1091821"/>
            <a:ext cx="10435283" cy="1556261"/>
          </a:xfrm>
          <a:prstGeom prst="rect">
            <a:avLst/>
          </a:prstGeom>
        </p:spPr>
      </p:pic>
      <p:sp>
        <p:nvSpPr>
          <p:cNvPr id="4" name="Rectangle 3"/>
          <p:cNvSpPr/>
          <p:nvPr/>
        </p:nvSpPr>
        <p:spPr>
          <a:xfrm>
            <a:off x="3562392" y="2793958"/>
            <a:ext cx="4794261" cy="369332"/>
          </a:xfrm>
          <a:prstGeom prst="rect">
            <a:avLst/>
          </a:prstGeom>
        </p:spPr>
        <p:txBody>
          <a:bodyPr wrap="none">
            <a:spAutoFit/>
          </a:bodyPr>
          <a:lstStyle/>
          <a:p>
            <a:pPr algn="ctr">
              <a:spcAft>
                <a:spcPts val="1000"/>
              </a:spcAft>
            </a:pPr>
            <a:r>
              <a:rPr lang="en-US" b="1" dirty="0">
                <a:latin typeface="Calibri" panose="020F0502020204030204" pitchFamily="34" charset="0"/>
                <a:ea typeface="Calibri" panose="020F0502020204030204" pitchFamily="34" charset="0"/>
                <a:cs typeface="Arial" panose="020B0604020202020204" pitchFamily="34" charset="0"/>
              </a:rPr>
              <a:t>Rotate operations for unsigned numbers in ARM</a:t>
            </a:r>
          </a:p>
        </p:txBody>
      </p:sp>
    </p:spTree>
    <p:extLst>
      <p:ext uri="{BB962C8B-B14F-4D97-AF65-F5344CB8AC3E}">
        <p14:creationId xmlns:p14="http://schemas.microsoft.com/office/powerpoint/2010/main" val="2877287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14699" y="6233520"/>
            <a:ext cx="4864289"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891542" y="501134"/>
            <a:ext cx="5099473" cy="523220"/>
          </a:xfrm>
          <a:prstGeom prst="rect">
            <a:avLst/>
          </a:prstGeom>
        </p:spPr>
        <p:txBody>
          <a:bodyPr wrap="none">
            <a:spAutoFit/>
          </a:bodyPr>
          <a:lstStyle/>
          <a:p>
            <a:r>
              <a:rPr lang="en-US" sz="2800" b="1" dirty="0">
                <a:latin typeface="LiberationSerif-Bold"/>
              </a:rPr>
              <a:t>Shift and Rotate Instructions</a:t>
            </a:r>
            <a:endParaRPr lang="en-US" sz="2800" dirty="0"/>
          </a:p>
        </p:txBody>
      </p:sp>
      <p:sp>
        <p:nvSpPr>
          <p:cNvPr id="4" name="TextBox 3"/>
          <p:cNvSpPr txBox="1"/>
          <p:nvPr/>
        </p:nvSpPr>
        <p:spPr>
          <a:xfrm>
            <a:off x="891542" y="1310185"/>
            <a:ext cx="9972076" cy="830997"/>
          </a:xfrm>
          <a:prstGeom prst="rect">
            <a:avLst/>
          </a:prstGeom>
          <a:noFill/>
        </p:spPr>
        <p:txBody>
          <a:bodyPr wrap="square" rtlCol="0">
            <a:spAutoFit/>
          </a:bodyPr>
          <a:lstStyle/>
          <a:p>
            <a:r>
              <a:rPr lang="en-US" sz="2400" dirty="0"/>
              <a:t>In ARM Cortex M all the above shift and rotate instructions can be used as independent instructions</a:t>
            </a:r>
          </a:p>
        </p:txBody>
      </p:sp>
      <p:sp>
        <p:nvSpPr>
          <p:cNvPr id="5" name="Rectangle 4"/>
          <p:cNvSpPr/>
          <p:nvPr/>
        </p:nvSpPr>
        <p:spPr>
          <a:xfrm>
            <a:off x="1073661" y="2427013"/>
            <a:ext cx="2414251" cy="1200329"/>
          </a:xfrm>
          <a:prstGeom prst="rect">
            <a:avLst/>
          </a:prstGeom>
        </p:spPr>
        <p:txBody>
          <a:bodyPr wrap="none">
            <a:spAutoFit/>
          </a:bodyPr>
          <a:lstStyle/>
          <a:p>
            <a:r>
              <a:rPr lang="en-US" sz="2400" dirty="0">
                <a:latin typeface="LiberationSerif"/>
              </a:rPr>
              <a:t>LSL Rd, Rm, Rn</a:t>
            </a:r>
          </a:p>
          <a:p>
            <a:r>
              <a:rPr lang="en-US" sz="2400" dirty="0"/>
              <a:t>LSL R0,R2,#8</a:t>
            </a:r>
          </a:p>
          <a:p>
            <a:r>
              <a:rPr lang="en-US" sz="2400" dirty="0"/>
              <a:t>LSL R2,R0,R1</a:t>
            </a:r>
          </a:p>
        </p:txBody>
      </p:sp>
      <p:sp>
        <p:nvSpPr>
          <p:cNvPr id="6" name="Rectangle 5"/>
          <p:cNvSpPr/>
          <p:nvPr/>
        </p:nvSpPr>
        <p:spPr>
          <a:xfrm>
            <a:off x="1073661" y="3818019"/>
            <a:ext cx="2630848" cy="1200329"/>
          </a:xfrm>
          <a:prstGeom prst="rect">
            <a:avLst/>
          </a:prstGeom>
        </p:spPr>
        <p:txBody>
          <a:bodyPr wrap="none">
            <a:spAutoFit/>
          </a:bodyPr>
          <a:lstStyle/>
          <a:p>
            <a:r>
              <a:rPr lang="en-US" sz="2400" dirty="0">
                <a:latin typeface="LiberationSerif"/>
              </a:rPr>
              <a:t>LSLS Rd, Rm, Rn</a:t>
            </a:r>
          </a:p>
          <a:p>
            <a:r>
              <a:rPr lang="en-US" sz="2400" dirty="0"/>
              <a:t>LSLS R0,R2,#8</a:t>
            </a:r>
          </a:p>
          <a:p>
            <a:r>
              <a:rPr lang="en-US" sz="2400" dirty="0"/>
              <a:t>LSLS R2,R0,R1</a:t>
            </a:r>
          </a:p>
        </p:txBody>
      </p:sp>
      <p:sp>
        <p:nvSpPr>
          <p:cNvPr id="7" name="Rectangle 6"/>
          <p:cNvSpPr/>
          <p:nvPr/>
        </p:nvSpPr>
        <p:spPr>
          <a:xfrm>
            <a:off x="4926036" y="2610268"/>
            <a:ext cx="3985951" cy="2308324"/>
          </a:xfrm>
          <a:prstGeom prst="rect">
            <a:avLst/>
          </a:prstGeom>
        </p:spPr>
        <p:txBody>
          <a:bodyPr wrap="square">
            <a:spAutoFit/>
          </a:bodyPr>
          <a:lstStyle/>
          <a:p>
            <a:r>
              <a:rPr lang="en-US" sz="2400" dirty="0">
                <a:latin typeface="LiberationSerif"/>
              </a:rPr>
              <a:t>Similarly, LSR and ROR</a:t>
            </a:r>
          </a:p>
          <a:p>
            <a:endParaRPr lang="en-US" sz="2400" dirty="0">
              <a:latin typeface="LiberationSerif"/>
            </a:endParaRPr>
          </a:p>
          <a:p>
            <a:r>
              <a:rPr lang="en-US" sz="2400" dirty="0">
                <a:latin typeface="LiberationSerif"/>
              </a:rPr>
              <a:t>LSR Rd, Rm, Rn</a:t>
            </a:r>
          </a:p>
          <a:p>
            <a:r>
              <a:rPr lang="en-US" sz="2400" dirty="0">
                <a:latin typeface="LiberationSerif"/>
              </a:rPr>
              <a:t>LSRS Rd, Rm, Rn</a:t>
            </a:r>
          </a:p>
          <a:p>
            <a:r>
              <a:rPr lang="en-US" sz="2400" dirty="0">
                <a:latin typeface="LiberationSerif"/>
              </a:rPr>
              <a:t>ROR Rd, Rm, Rn</a:t>
            </a:r>
          </a:p>
          <a:p>
            <a:r>
              <a:rPr lang="en-US" sz="2400" dirty="0">
                <a:latin typeface="LiberationSerif"/>
              </a:rPr>
              <a:t>RORS Rd, Rm, Rn</a:t>
            </a:r>
          </a:p>
        </p:txBody>
      </p:sp>
    </p:spTree>
    <p:extLst>
      <p:ext uri="{BB962C8B-B14F-4D97-AF65-F5344CB8AC3E}">
        <p14:creationId xmlns:p14="http://schemas.microsoft.com/office/powerpoint/2010/main" val="161733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950794" y="1174929"/>
            <a:ext cx="10290411" cy="4154984"/>
          </a:xfrm>
          <a:prstGeom prst="rect">
            <a:avLst/>
          </a:prstGeom>
        </p:spPr>
        <p:txBody>
          <a:bodyPr wrap="square">
            <a:spAutoFit/>
          </a:bodyPr>
          <a:lstStyle/>
          <a:p>
            <a:pPr algn="just"/>
            <a:r>
              <a:rPr lang="en-US" sz="2400" b="1" dirty="0">
                <a:latin typeface="LiberationSerif"/>
              </a:rPr>
              <a:t>ADD Rd,Rn,Op2 	;Rd = Rn + Op2</a:t>
            </a:r>
          </a:p>
          <a:p>
            <a:pPr algn="just"/>
            <a:r>
              <a:rPr lang="en-US" sz="2400" b="1" dirty="0">
                <a:latin typeface="LiberationSerif"/>
              </a:rPr>
              <a:t>ADC Rd,Rn,Op2 	;Rd = Rn + Op2 + C</a:t>
            </a:r>
          </a:p>
          <a:p>
            <a:pPr algn="just"/>
            <a:endParaRPr lang="en-US" sz="2400" b="1" dirty="0">
              <a:latin typeface="LiberationSerif"/>
            </a:endParaRPr>
          </a:p>
          <a:p>
            <a:pPr algn="just"/>
            <a:r>
              <a:rPr lang="en-US" sz="2400" dirty="0">
                <a:latin typeface="LiberationSerif"/>
              </a:rPr>
              <a:t>The instructions ADD and ADC are used to add two operands. The destination operand must be a register. The Op2 operand can be a register or immediate. Remember that memory-to-register or memory-to-memory arithmetic and logic operations are never allowed in ARM Assembly language since it is a RISC processor. The instruction could change any of the Z, C, N, or V bits of the status flag register, as long as we use the ADDS or ADCS instead of ADD or ADC. ADC is used in the addition of multiword data. </a:t>
            </a:r>
            <a:endParaRPr lang="en-US" sz="2400" dirty="0"/>
          </a:p>
        </p:txBody>
      </p:sp>
    </p:spTree>
    <p:extLst>
      <p:ext uri="{BB962C8B-B14F-4D97-AF65-F5344CB8AC3E}">
        <p14:creationId xmlns:p14="http://schemas.microsoft.com/office/powerpoint/2010/main" val="110835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1150961" y="604251"/>
            <a:ext cx="10231272" cy="1200329"/>
          </a:xfrm>
          <a:prstGeom prst="rect">
            <a:avLst/>
          </a:prstGeom>
        </p:spPr>
        <p:txBody>
          <a:bodyPr wrap="square">
            <a:spAutoFit/>
          </a:bodyPr>
          <a:lstStyle/>
          <a:p>
            <a:r>
              <a:rPr lang="en-US" sz="2400" dirty="0">
                <a:latin typeface="LiberationSerif"/>
              </a:rPr>
              <a:t>RRX </a:t>
            </a:r>
            <a:r>
              <a:rPr lang="en-US" sz="2400" dirty="0" err="1">
                <a:latin typeface="LiberationSerif"/>
              </a:rPr>
              <a:t>Rd,Rm</a:t>
            </a:r>
            <a:r>
              <a:rPr lang="en-US" sz="2400" dirty="0">
                <a:latin typeface="LiberationSerif"/>
              </a:rPr>
              <a:t> 		;Rd=rotate Rm right 1 bit position through carry</a:t>
            </a:r>
          </a:p>
          <a:p>
            <a:r>
              <a:rPr lang="en-US" sz="2400" b="1" i="1" dirty="0">
                <a:latin typeface="LiberationSerif-BoldItalic"/>
              </a:rPr>
              <a:t>Function: </a:t>
            </a:r>
            <a:r>
              <a:rPr lang="en-US" sz="2400" dirty="0">
                <a:latin typeface="LiberationSerif"/>
              </a:rPr>
              <a:t>Each bit of Rm register is shifted from left to right one bit. The RRX does not update the flags.</a:t>
            </a:r>
            <a:endParaRPr lang="en-US" sz="2400" dirty="0"/>
          </a:p>
        </p:txBody>
      </p:sp>
      <p:sp>
        <p:nvSpPr>
          <p:cNvPr id="4" name="Rectangle 3"/>
          <p:cNvSpPr/>
          <p:nvPr/>
        </p:nvSpPr>
        <p:spPr>
          <a:xfrm>
            <a:off x="1150961" y="2141472"/>
            <a:ext cx="9985612" cy="4154984"/>
          </a:xfrm>
          <a:prstGeom prst="rect">
            <a:avLst/>
          </a:prstGeom>
        </p:spPr>
        <p:txBody>
          <a:bodyPr wrap="square">
            <a:spAutoFit/>
          </a:bodyPr>
          <a:lstStyle/>
          <a:p>
            <a:r>
              <a:rPr lang="en-US" sz="2400" dirty="0">
                <a:latin typeface="LiberationSerif"/>
              </a:rPr>
              <a:t>LDR R2,=0x00000002</a:t>
            </a:r>
          </a:p>
          <a:p>
            <a:r>
              <a:rPr lang="en-US" sz="2400" dirty="0">
                <a:latin typeface="LiberationSerif"/>
              </a:rPr>
              <a:t>RRX R0,R2 			;R0=R2 is shifted right one bit</a:t>
            </a:r>
          </a:p>
          <a:p>
            <a:r>
              <a:rPr lang="en-US" sz="2400" dirty="0">
                <a:latin typeface="LiberationSerif"/>
              </a:rPr>
              <a:t>				;now, R0=0x00000001</a:t>
            </a:r>
          </a:p>
          <a:p>
            <a:r>
              <a:rPr lang="en-US" sz="2400" b="1" dirty="0">
                <a:latin typeface="LiberationSerif-Bold"/>
              </a:rPr>
              <a:t>RRXS Rotate Right with extend (update the flags)</a:t>
            </a:r>
          </a:p>
          <a:p>
            <a:r>
              <a:rPr lang="en-US" sz="2400" dirty="0">
                <a:latin typeface="LiberationSerif"/>
              </a:rPr>
              <a:t>RRXS </a:t>
            </a:r>
            <a:r>
              <a:rPr lang="en-US" sz="2400" dirty="0" err="1">
                <a:latin typeface="LiberationSerif"/>
              </a:rPr>
              <a:t>Rd,Rm</a:t>
            </a:r>
            <a:r>
              <a:rPr lang="en-US" sz="2400" dirty="0">
                <a:latin typeface="LiberationSerif"/>
              </a:rPr>
              <a:t> 		;Rd=rotate Rm right 1 bit position</a:t>
            </a:r>
          </a:p>
          <a:p>
            <a:r>
              <a:rPr lang="en-US" sz="2400" b="1" i="1" dirty="0">
                <a:latin typeface="LiberationSerif-BoldItalic"/>
              </a:rPr>
              <a:t>Function: </a:t>
            </a:r>
            <a:r>
              <a:rPr lang="en-US" sz="2400" dirty="0">
                <a:latin typeface="LiberationSerif"/>
              </a:rPr>
              <a:t>Each bit of Rm register is shifted from left to right one bit. The RRXS updates the flags.</a:t>
            </a:r>
          </a:p>
          <a:p>
            <a:endParaRPr lang="en-US" sz="2400" dirty="0">
              <a:latin typeface="LiberationSerif"/>
            </a:endParaRPr>
          </a:p>
          <a:p>
            <a:r>
              <a:rPr lang="en-US" sz="2400" dirty="0">
                <a:latin typeface="LiberationSerif"/>
              </a:rPr>
              <a:t>LDR R2,=0x00000002</a:t>
            </a:r>
          </a:p>
          <a:p>
            <a:r>
              <a:rPr lang="en-US" sz="2400" dirty="0">
                <a:latin typeface="LiberationSerif"/>
              </a:rPr>
              <a:t>RRXS R0,R2 		;R0=R2 is shifted right one bit</a:t>
            </a:r>
          </a:p>
          <a:p>
            <a:r>
              <a:rPr lang="en-US" sz="2400" dirty="0">
                <a:latin typeface="LiberationSerif"/>
              </a:rPr>
              <a:t>				;now, R0=0x00000001</a:t>
            </a:r>
          </a:p>
        </p:txBody>
      </p:sp>
    </p:spTree>
    <p:extLst>
      <p:ext uri="{BB962C8B-B14F-4D97-AF65-F5344CB8AC3E}">
        <p14:creationId xmlns:p14="http://schemas.microsoft.com/office/powerpoint/2010/main" val="50189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166843"/>
            <a:ext cx="6096000" cy="4247317"/>
          </a:xfrm>
          <a:prstGeom prst="rect">
            <a:avLst/>
          </a:prstGeom>
        </p:spPr>
        <p:txBody>
          <a:bodyPr>
            <a:spAutoFit/>
          </a:bodyPr>
          <a:lstStyle/>
          <a:p>
            <a:r>
              <a:rPr lang="en-US" b="1" dirty="0">
                <a:solidFill>
                  <a:srgbClr val="000000"/>
                </a:solidFill>
                <a:latin typeface="Times New Roman" panose="02020603050405020304" pitchFamily="18" charset="0"/>
              </a:rPr>
              <a:t>EQ           </a:t>
            </a:r>
            <a:r>
              <a:rPr lang="en-US" dirty="0">
                <a:solidFill>
                  <a:srgbClr val="000000"/>
                </a:solidFill>
                <a:latin typeface="Times New Roman" panose="02020603050405020304" pitchFamily="18" charset="0"/>
              </a:rPr>
              <a:t>Z set 		equal</a:t>
            </a:r>
          </a:p>
          <a:p>
            <a:r>
              <a:rPr lang="en-US" b="1" dirty="0">
                <a:solidFill>
                  <a:srgbClr val="000000"/>
                </a:solidFill>
                <a:latin typeface="Times New Roman" panose="02020603050405020304" pitchFamily="18" charset="0"/>
              </a:rPr>
              <a:t>NE 	</a:t>
            </a:r>
            <a:r>
              <a:rPr lang="en-US" dirty="0">
                <a:solidFill>
                  <a:srgbClr val="000000"/>
                </a:solidFill>
                <a:latin typeface="Times New Roman" panose="02020603050405020304" pitchFamily="18" charset="0"/>
              </a:rPr>
              <a:t>Z clear 		not equal</a:t>
            </a:r>
          </a:p>
          <a:p>
            <a:r>
              <a:rPr lang="en-US" b="1" dirty="0">
                <a:solidFill>
                  <a:srgbClr val="000000"/>
                </a:solidFill>
                <a:latin typeface="Times New Roman" panose="02020603050405020304" pitchFamily="18" charset="0"/>
              </a:rPr>
              <a:t>CS/HS 	</a:t>
            </a:r>
            <a:r>
              <a:rPr lang="en-US" dirty="0">
                <a:solidFill>
                  <a:srgbClr val="000000"/>
                </a:solidFill>
                <a:latin typeface="Times New Roman" panose="02020603050405020304" pitchFamily="18" charset="0"/>
              </a:rPr>
              <a:t>C set 		unsigned higher or same</a:t>
            </a:r>
          </a:p>
          <a:p>
            <a:r>
              <a:rPr lang="en-US" b="1" dirty="0">
                <a:solidFill>
                  <a:srgbClr val="000000"/>
                </a:solidFill>
                <a:latin typeface="Times New Roman" panose="02020603050405020304" pitchFamily="18" charset="0"/>
              </a:rPr>
              <a:t>CC/LO 	</a:t>
            </a:r>
            <a:r>
              <a:rPr lang="en-US" dirty="0">
                <a:solidFill>
                  <a:srgbClr val="000000"/>
                </a:solidFill>
                <a:latin typeface="Times New Roman" panose="02020603050405020304" pitchFamily="18" charset="0"/>
              </a:rPr>
              <a:t>C clear 		unsigned lower</a:t>
            </a:r>
          </a:p>
          <a:p>
            <a:r>
              <a:rPr lang="en-US" b="1" dirty="0">
                <a:solidFill>
                  <a:srgbClr val="000000"/>
                </a:solidFill>
                <a:latin typeface="Times New Roman" panose="02020603050405020304" pitchFamily="18" charset="0"/>
              </a:rPr>
              <a:t>MI 	</a:t>
            </a:r>
            <a:r>
              <a:rPr lang="en-US" dirty="0">
                <a:solidFill>
                  <a:srgbClr val="000000"/>
                </a:solidFill>
                <a:latin typeface="Times New Roman" panose="02020603050405020304" pitchFamily="18" charset="0"/>
              </a:rPr>
              <a:t>N set 		negative</a:t>
            </a:r>
          </a:p>
          <a:p>
            <a:r>
              <a:rPr lang="en-US" b="1" dirty="0">
                <a:solidFill>
                  <a:srgbClr val="000000"/>
                </a:solidFill>
                <a:latin typeface="Times New Roman" panose="02020603050405020304" pitchFamily="18" charset="0"/>
              </a:rPr>
              <a:t>PL 	</a:t>
            </a:r>
            <a:r>
              <a:rPr lang="en-US" dirty="0">
                <a:solidFill>
                  <a:srgbClr val="000000"/>
                </a:solidFill>
                <a:latin typeface="Times New Roman" panose="02020603050405020304" pitchFamily="18" charset="0"/>
              </a:rPr>
              <a:t>N clear 		positive or zero</a:t>
            </a:r>
          </a:p>
          <a:p>
            <a:r>
              <a:rPr lang="en-US" b="1" dirty="0">
                <a:solidFill>
                  <a:srgbClr val="000000"/>
                </a:solidFill>
                <a:latin typeface="Times New Roman" panose="02020603050405020304" pitchFamily="18" charset="0"/>
              </a:rPr>
              <a:t>VS 	</a:t>
            </a:r>
            <a:r>
              <a:rPr lang="en-US" dirty="0">
                <a:solidFill>
                  <a:srgbClr val="000000"/>
                </a:solidFill>
                <a:latin typeface="Times New Roman" panose="02020603050405020304" pitchFamily="18" charset="0"/>
              </a:rPr>
              <a:t>V set 		overflow</a:t>
            </a:r>
          </a:p>
          <a:p>
            <a:r>
              <a:rPr lang="en-US" b="1" dirty="0">
                <a:solidFill>
                  <a:srgbClr val="000000"/>
                </a:solidFill>
                <a:latin typeface="Times New Roman" panose="02020603050405020304" pitchFamily="18" charset="0"/>
              </a:rPr>
              <a:t>VC 	</a:t>
            </a:r>
            <a:r>
              <a:rPr lang="en-US" dirty="0">
                <a:solidFill>
                  <a:srgbClr val="000000"/>
                </a:solidFill>
                <a:latin typeface="Times New Roman" panose="02020603050405020304" pitchFamily="18" charset="0"/>
              </a:rPr>
              <a:t>V clear 		no overflow</a:t>
            </a:r>
          </a:p>
          <a:p>
            <a:r>
              <a:rPr lang="en-US" b="1" dirty="0">
                <a:solidFill>
                  <a:srgbClr val="000000"/>
                </a:solidFill>
                <a:latin typeface="Times New Roman" panose="02020603050405020304" pitchFamily="18" charset="0"/>
              </a:rPr>
              <a:t>HI 	</a:t>
            </a:r>
            <a:r>
              <a:rPr lang="en-US" dirty="0">
                <a:solidFill>
                  <a:srgbClr val="000000"/>
                </a:solidFill>
                <a:latin typeface="Times New Roman" panose="02020603050405020304" pitchFamily="18" charset="0"/>
              </a:rPr>
              <a:t>C set and Z clear 	unsigned higher</a:t>
            </a:r>
          </a:p>
          <a:p>
            <a:r>
              <a:rPr lang="en-US" b="1" dirty="0">
                <a:solidFill>
                  <a:srgbClr val="000000"/>
                </a:solidFill>
                <a:latin typeface="Times New Roman" panose="02020603050405020304" pitchFamily="18" charset="0"/>
              </a:rPr>
              <a:t>LS 	</a:t>
            </a:r>
            <a:r>
              <a:rPr lang="en-US" dirty="0">
                <a:solidFill>
                  <a:srgbClr val="000000"/>
                </a:solidFill>
                <a:latin typeface="Times New Roman" panose="02020603050405020304" pitchFamily="18" charset="0"/>
              </a:rPr>
              <a:t>C clear or Z set 	unsigned lower or same</a:t>
            </a:r>
          </a:p>
          <a:p>
            <a:r>
              <a:rPr lang="en-US" b="1" dirty="0">
                <a:solidFill>
                  <a:srgbClr val="000000"/>
                </a:solidFill>
                <a:latin typeface="Times New Roman" panose="02020603050405020304" pitchFamily="18" charset="0"/>
              </a:rPr>
              <a:t>GE 	</a:t>
            </a:r>
            <a:r>
              <a:rPr lang="en-US" dirty="0">
                <a:solidFill>
                  <a:srgbClr val="000000"/>
                </a:solidFill>
                <a:latin typeface="Times New Roman" panose="02020603050405020304" pitchFamily="18" charset="0"/>
              </a:rPr>
              <a:t>N equals V 	signed greater or equal</a:t>
            </a:r>
          </a:p>
          <a:p>
            <a:r>
              <a:rPr lang="en-US" b="1" dirty="0">
                <a:solidFill>
                  <a:srgbClr val="000000"/>
                </a:solidFill>
                <a:latin typeface="Times New Roman" panose="02020603050405020304" pitchFamily="18" charset="0"/>
              </a:rPr>
              <a:t>LT 	</a:t>
            </a:r>
            <a:r>
              <a:rPr lang="en-US" dirty="0">
                <a:solidFill>
                  <a:srgbClr val="000000"/>
                </a:solidFill>
                <a:latin typeface="Times New Roman" panose="02020603050405020304" pitchFamily="18" charset="0"/>
              </a:rPr>
              <a:t>N not equal to V 	signed less than</a:t>
            </a:r>
          </a:p>
          <a:p>
            <a:r>
              <a:rPr lang="en-US" b="1" dirty="0">
                <a:solidFill>
                  <a:srgbClr val="000000"/>
                </a:solidFill>
                <a:latin typeface="Times New Roman" panose="02020603050405020304" pitchFamily="18" charset="0"/>
              </a:rPr>
              <a:t>GT 	</a:t>
            </a:r>
            <a:r>
              <a:rPr lang="en-US" dirty="0">
                <a:solidFill>
                  <a:srgbClr val="000000"/>
                </a:solidFill>
                <a:latin typeface="Times New Roman" panose="02020603050405020304" pitchFamily="18" charset="0"/>
              </a:rPr>
              <a:t>Z clear AND (N equals V) 	signed greater than</a:t>
            </a:r>
          </a:p>
          <a:p>
            <a:r>
              <a:rPr lang="en-US" b="1" dirty="0">
                <a:solidFill>
                  <a:srgbClr val="000000"/>
                </a:solidFill>
                <a:latin typeface="Times New Roman" panose="02020603050405020304" pitchFamily="18" charset="0"/>
              </a:rPr>
              <a:t>LE 	</a:t>
            </a:r>
            <a:r>
              <a:rPr lang="en-US" dirty="0">
                <a:solidFill>
                  <a:srgbClr val="000000"/>
                </a:solidFill>
                <a:latin typeface="Times New Roman" panose="02020603050405020304" pitchFamily="18" charset="0"/>
              </a:rPr>
              <a:t>Z set OR (N not equal to V) 	signed less than or equal</a:t>
            </a:r>
          </a:p>
          <a:p>
            <a:r>
              <a:rPr lang="en-US" b="1">
                <a:solidFill>
                  <a:srgbClr val="000000"/>
                </a:solidFill>
                <a:latin typeface="Times New Roman" panose="02020603050405020304" pitchFamily="18" charset="0"/>
              </a:rPr>
              <a:t>AL 	</a:t>
            </a:r>
            <a:r>
              <a:rPr lang="en-US">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ignored</a:t>
            </a:r>
            <a:r>
              <a:rPr lang="en-US">
                <a:solidFill>
                  <a:srgbClr val="000000"/>
                </a:solidFill>
                <a:latin typeface="Times New Roman" panose="02020603050405020304" pitchFamily="18" charset="0"/>
              </a:rPr>
              <a:t>) 		always </a:t>
            </a:r>
            <a:r>
              <a:rPr lang="en-US" dirty="0">
                <a:solidFill>
                  <a:srgbClr val="000000"/>
                </a:solidFill>
                <a:latin typeface="Times New Roman" panose="02020603050405020304" pitchFamily="18" charset="0"/>
              </a:rPr>
              <a:t>(usually omitted)</a:t>
            </a:r>
            <a:endParaRPr lang="en-US" dirty="0"/>
          </a:p>
        </p:txBody>
      </p:sp>
      <p:sp>
        <p:nvSpPr>
          <p:cNvPr id="4" name="Footer Placeholder 3"/>
          <p:cNvSpPr>
            <a:spLocks noGrp="1"/>
          </p:cNvSpPr>
          <p:nvPr>
            <p:ph type="ftr" sz="quarter" idx="11"/>
          </p:nvPr>
        </p:nvSpPr>
        <p:spPr>
          <a:xfrm>
            <a:off x="6837528" y="6301759"/>
            <a:ext cx="4823347"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64691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700" y="350511"/>
            <a:ext cx="6679106" cy="4164300"/>
          </a:xfrm>
          <a:prstGeom prst="rect">
            <a:avLst/>
          </a:prstGeom>
        </p:spPr>
      </p:pic>
      <p:sp>
        <p:nvSpPr>
          <p:cNvPr id="6" name="Rectangle 5"/>
          <p:cNvSpPr/>
          <p:nvPr/>
        </p:nvSpPr>
        <p:spPr>
          <a:xfrm>
            <a:off x="3619128" y="5049652"/>
            <a:ext cx="4789966"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ARM Branch (Jump) Instructions Using Flag Bits</a:t>
            </a:r>
          </a:p>
        </p:txBody>
      </p:sp>
      <p:sp>
        <p:nvSpPr>
          <p:cNvPr id="5" name="Footer Placeholder 4"/>
          <p:cNvSpPr>
            <a:spLocks noGrp="1"/>
          </p:cNvSpPr>
          <p:nvPr>
            <p:ph type="ftr" sz="quarter" idx="11"/>
          </p:nvPr>
        </p:nvSpPr>
        <p:spPr>
          <a:xfrm>
            <a:off x="6905767" y="6301759"/>
            <a:ext cx="4796051"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218821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618" y="1025236"/>
            <a:ext cx="8797637" cy="1938992"/>
          </a:xfrm>
          <a:prstGeom prst="rect">
            <a:avLst/>
          </a:prstGeom>
          <a:noFill/>
        </p:spPr>
        <p:txBody>
          <a:bodyPr wrap="square" rtlCol="0">
            <a:spAutoFit/>
          </a:bodyPr>
          <a:lstStyle/>
          <a:p>
            <a:r>
              <a:rPr lang="en-US" sz="4000" dirty="0"/>
              <a:t>Add 10 32-bit numbers available in the code memory and store the result in data memory.</a:t>
            </a:r>
          </a:p>
        </p:txBody>
      </p:sp>
    </p:spTree>
    <p:extLst>
      <p:ext uri="{BB962C8B-B14F-4D97-AF65-F5344CB8AC3E}">
        <p14:creationId xmlns:p14="http://schemas.microsoft.com/office/powerpoint/2010/main" val="2897434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1155080" y="1982450"/>
            <a:ext cx="10085695" cy="341632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LiberationSerif"/>
              </a:rPr>
              <a:t>If we do not add a condition after an instruction, it will be executed unconditionally because the default is not to check the flags and execute unconditionally.</a:t>
            </a:r>
          </a:p>
          <a:p>
            <a:pPr marL="342900" indent="-342900" algn="just">
              <a:buFont typeface="Arial" panose="020B0604020202020204" pitchFamily="34" charset="0"/>
              <a:buChar char="•"/>
            </a:pPr>
            <a:r>
              <a:rPr lang="en-US" sz="2400" dirty="0">
                <a:latin typeface="LiberationSerif"/>
              </a:rPr>
              <a:t>If we want an instruction to be executed only when a condition is met, we put the condition syntax right after the instruction.</a:t>
            </a:r>
          </a:p>
          <a:p>
            <a:pPr marL="342900" indent="-342900" algn="just">
              <a:buFont typeface="Arial" panose="020B0604020202020204" pitchFamily="34" charset="0"/>
              <a:buChar char="•"/>
            </a:pPr>
            <a:r>
              <a:rPr lang="en-US" sz="2400" dirty="0">
                <a:latin typeface="LiberationSerif"/>
              </a:rPr>
              <a:t>This feature of ARM allows the execution of an instruction conditionally based on the status of Z, C, V and N flags. To do that, the ARM instructions have set aside the most significant 4 bits of the instruction field for the conditions.  The 4 bits gives us 16 possible conditions.  </a:t>
            </a:r>
          </a:p>
        </p:txBody>
      </p:sp>
      <p:sp>
        <p:nvSpPr>
          <p:cNvPr id="4" name="Rectangle 3"/>
          <p:cNvSpPr/>
          <p:nvPr/>
        </p:nvSpPr>
        <p:spPr>
          <a:xfrm>
            <a:off x="950364" y="501651"/>
            <a:ext cx="3978974" cy="523220"/>
          </a:xfrm>
          <a:prstGeom prst="rect">
            <a:avLst/>
          </a:prstGeom>
        </p:spPr>
        <p:txBody>
          <a:bodyPr wrap="none">
            <a:spAutoFit/>
          </a:bodyPr>
          <a:lstStyle/>
          <a:p>
            <a:r>
              <a:rPr lang="en-US" sz="2800" b="1" dirty="0">
                <a:latin typeface="LiberationSerif-Bold"/>
              </a:rPr>
              <a:t>Conditional Execution</a:t>
            </a:r>
            <a:endParaRPr lang="en-US" sz="2800" dirty="0"/>
          </a:p>
        </p:txBody>
      </p:sp>
    </p:spTree>
    <p:extLst>
      <p:ext uri="{BB962C8B-B14F-4D97-AF65-F5344CB8AC3E}">
        <p14:creationId xmlns:p14="http://schemas.microsoft.com/office/powerpoint/2010/main" val="2625222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14699" y="6288111"/>
            <a:ext cx="4686868"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643719" y="548650"/>
            <a:ext cx="10904561" cy="5632311"/>
          </a:xfrm>
          <a:prstGeom prst="rect">
            <a:avLst/>
          </a:prstGeom>
        </p:spPr>
        <p:txBody>
          <a:bodyPr wrap="square">
            <a:spAutoFit/>
          </a:bodyPr>
          <a:lstStyle/>
          <a:p>
            <a:r>
              <a:rPr lang="en-US" sz="2400" dirty="0">
                <a:latin typeface="LiberationSerif"/>
              </a:rPr>
              <a:t>To make an instruction conditional, simply we put the condition syntax in front of it.  </a:t>
            </a:r>
          </a:p>
          <a:p>
            <a:endParaRPr lang="en-US" sz="2400" dirty="0">
              <a:latin typeface="LiberationSerif"/>
            </a:endParaRPr>
          </a:p>
          <a:p>
            <a:r>
              <a:rPr lang="pt-BR" sz="2400" dirty="0">
                <a:latin typeface="LiberationSerif"/>
              </a:rPr>
              <a:t>MOV R1,#10 	;R1 = 10</a:t>
            </a:r>
          </a:p>
          <a:p>
            <a:r>
              <a:rPr lang="pt-BR" sz="2400" dirty="0">
                <a:latin typeface="LiberationSerif"/>
              </a:rPr>
              <a:t>MOV R2,#12 	;R2 = 12</a:t>
            </a:r>
          </a:p>
          <a:p>
            <a:r>
              <a:rPr lang="en-US" sz="2400" dirty="0">
                <a:latin typeface="LiberationSerif"/>
              </a:rPr>
              <a:t>CMP R2,R1 	;compare 12 with 10, Z = 0 because they are not equal</a:t>
            </a:r>
          </a:p>
          <a:p>
            <a:r>
              <a:rPr lang="en-US" sz="2400" dirty="0">
                <a:latin typeface="LiberationSerif"/>
              </a:rPr>
              <a:t>MOVEQ R4,#20 ;this line is not executed because the condition EQ is not met</a:t>
            </a:r>
          </a:p>
          <a:p>
            <a:endParaRPr lang="en-US" sz="2400" dirty="0">
              <a:latin typeface="LiberationSerif"/>
            </a:endParaRPr>
          </a:p>
          <a:p>
            <a:r>
              <a:rPr lang="pt-BR" sz="2400" dirty="0">
                <a:latin typeface="LiberationSerif"/>
              </a:rPr>
              <a:t>CMP R1,#0 	;compare R1 with 0</a:t>
            </a:r>
          </a:p>
          <a:p>
            <a:r>
              <a:rPr lang="en-US" sz="2400" dirty="0">
                <a:latin typeface="LiberationSerif"/>
              </a:rPr>
              <a:t>ADDNE R1,R1,#10 		;this line is executed if Z = 0 (if in the last CMP   </a:t>
            </a:r>
          </a:p>
          <a:p>
            <a:r>
              <a:rPr lang="en-US" sz="2400" dirty="0">
                <a:latin typeface="LiberationSerif"/>
              </a:rPr>
              <a:t>                                            ;operands were not equal)</a:t>
            </a:r>
          </a:p>
          <a:p>
            <a:r>
              <a:rPr lang="en-US" sz="2400" dirty="0">
                <a:latin typeface="LiberationSerif"/>
              </a:rPr>
              <a:t>Note that we can add both S and condition to syntax of an instruction. It is common to put S after the condition. See the following examples:</a:t>
            </a:r>
          </a:p>
          <a:p>
            <a:r>
              <a:rPr lang="en-US" sz="2400" dirty="0">
                <a:latin typeface="LiberationSerif"/>
              </a:rPr>
              <a:t>ADDNES R1,R1,#10</a:t>
            </a:r>
          </a:p>
          <a:p>
            <a:r>
              <a:rPr lang="en-US" sz="2400" dirty="0">
                <a:latin typeface="LiberationSerif"/>
              </a:rPr>
              <a:t>;this line is executed and set the flags if Z = 0</a:t>
            </a:r>
            <a:endParaRPr lang="en-US" sz="2400" dirty="0"/>
          </a:p>
        </p:txBody>
      </p:sp>
    </p:spTree>
    <p:extLst>
      <p:ext uri="{BB962C8B-B14F-4D97-AF65-F5344CB8AC3E}">
        <p14:creationId xmlns:p14="http://schemas.microsoft.com/office/powerpoint/2010/main" val="1779311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7361" y="705850"/>
            <a:ext cx="3164071" cy="369332"/>
          </a:xfrm>
          <a:prstGeom prst="rect">
            <a:avLst/>
          </a:prstGeom>
        </p:spPr>
        <p:txBody>
          <a:bodyPr wrap="none">
            <a:spAutoFit/>
          </a:bodyPr>
          <a:lstStyle/>
          <a:p>
            <a:r>
              <a:rPr lang="en-US" b="1" dirty="0">
                <a:latin typeface="LiberationSerif-Bold"/>
              </a:rPr>
              <a:t>BCD and ASCII Conversion</a:t>
            </a:r>
            <a:endParaRPr lang="en-US" dirty="0"/>
          </a:p>
        </p:txBody>
      </p:sp>
      <p:sp>
        <p:nvSpPr>
          <p:cNvPr id="3" name="Rectangle 2"/>
          <p:cNvSpPr/>
          <p:nvPr/>
        </p:nvSpPr>
        <p:spPr>
          <a:xfrm>
            <a:off x="1306628" y="1606603"/>
            <a:ext cx="2082621" cy="1477328"/>
          </a:xfrm>
          <a:prstGeom prst="rect">
            <a:avLst/>
          </a:prstGeom>
        </p:spPr>
        <p:txBody>
          <a:bodyPr wrap="none">
            <a:spAutoFit/>
          </a:bodyPr>
          <a:lstStyle/>
          <a:p>
            <a:pPr marL="342900" indent="-342900">
              <a:buAutoNum type="arabicParenBoth"/>
            </a:pPr>
            <a:r>
              <a:rPr lang="en-US" dirty="0">
                <a:latin typeface="LiberationSerif"/>
              </a:rPr>
              <a:t>unpacked BCD</a:t>
            </a:r>
          </a:p>
          <a:p>
            <a:r>
              <a:rPr lang="en-US" dirty="0">
                <a:latin typeface="LiberationSerif"/>
              </a:rPr>
              <a:t> </a:t>
            </a:r>
          </a:p>
          <a:p>
            <a:r>
              <a:rPr lang="en-US" dirty="0">
                <a:latin typeface="LiberationSerif"/>
              </a:rPr>
              <a:t>(2) packed BCD.</a:t>
            </a:r>
          </a:p>
          <a:p>
            <a:endParaRPr lang="en-US" dirty="0">
              <a:latin typeface="LiberationSerif"/>
            </a:endParaRPr>
          </a:p>
          <a:p>
            <a:r>
              <a:rPr lang="en-US" dirty="0">
                <a:latin typeface="LiberationSerif"/>
              </a:rPr>
              <a:t>(3) </a:t>
            </a:r>
            <a:r>
              <a:rPr lang="en-US" dirty="0"/>
              <a:t>ASCII numbers</a:t>
            </a:r>
          </a:p>
        </p:txBody>
      </p:sp>
      <p:sp>
        <p:nvSpPr>
          <p:cNvPr id="5" name="Footer Placeholder 4"/>
          <p:cNvSpPr>
            <a:spLocks noGrp="1"/>
          </p:cNvSpPr>
          <p:nvPr>
            <p:ph type="ftr" sz="quarter" idx="11"/>
          </p:nvPr>
        </p:nvSpPr>
        <p:spPr>
          <a:xfrm>
            <a:off x="7083188" y="6301759"/>
            <a:ext cx="4891585"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4122696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0357" y="473839"/>
            <a:ext cx="4136645" cy="584775"/>
          </a:xfrm>
          <a:prstGeom prst="rect">
            <a:avLst/>
          </a:prstGeom>
        </p:spPr>
        <p:txBody>
          <a:bodyPr wrap="none">
            <a:spAutoFit/>
          </a:bodyPr>
          <a:lstStyle/>
          <a:p>
            <a:r>
              <a:rPr lang="en-US" sz="3200" b="1" dirty="0">
                <a:latin typeface="LiberationSerif"/>
              </a:rPr>
              <a:t>BL (branch and link)</a:t>
            </a:r>
            <a:endParaRPr lang="en-US" sz="3200" b="1" dirty="0"/>
          </a:p>
        </p:txBody>
      </p:sp>
      <p:sp>
        <p:nvSpPr>
          <p:cNvPr id="3" name="Rectangle 2"/>
          <p:cNvSpPr/>
          <p:nvPr/>
        </p:nvSpPr>
        <p:spPr>
          <a:xfrm>
            <a:off x="731175" y="1463554"/>
            <a:ext cx="10081146"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LiberationSerif"/>
              </a:rPr>
              <a:t>Subroutines are often used to perform tasks that need to be performed frequently.  </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In the ARM there is only one instruction for call and that is BL (branch and link). </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To use BL instruction for call, we must leave the R14 register unused since that is where the ARM CPU stores the address of the next instruction where it returns to resume executing the program.</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ARM automatically saves in the link register (LR), the R14, the address of the instruction immediately below the BL. </a:t>
            </a:r>
          </a:p>
        </p:txBody>
      </p:sp>
      <p:sp>
        <p:nvSpPr>
          <p:cNvPr id="5" name="Footer Placeholder 4"/>
          <p:cNvSpPr>
            <a:spLocks noGrp="1"/>
          </p:cNvSpPr>
          <p:nvPr>
            <p:ph type="ftr" sz="quarter" idx="11"/>
          </p:nvPr>
        </p:nvSpPr>
        <p:spPr>
          <a:xfrm>
            <a:off x="6741994" y="6210246"/>
            <a:ext cx="494617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806903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934" y="1410985"/>
            <a:ext cx="10317708" cy="3539430"/>
          </a:xfrm>
          <a:prstGeom prst="rect">
            <a:avLst/>
          </a:prstGeom>
        </p:spPr>
        <p:txBody>
          <a:bodyPr wrap="square">
            <a:spAutoFit/>
          </a:bodyPr>
          <a:lstStyle/>
          <a:p>
            <a:pPr marL="342900" indent="-342900" algn="just">
              <a:buFont typeface="Arial" panose="020B0604020202020204" pitchFamily="34" charset="0"/>
              <a:buChar char="•"/>
            </a:pPr>
            <a:r>
              <a:rPr lang="en-US" sz="2800" dirty="0"/>
              <a:t>When a subroutine is called by the BL instruction, control is transferred to that subroutine, and the processor saves the PC (program counter) in the R14 register and begins to fetch instructions from the new location.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After finishing execution of the subroutine, we must use “BX LR“ instruction to transfer control back to the caller. Every subroutine needs “BX LR” as the last instruction for return address.</a:t>
            </a:r>
            <a:endParaRPr lang="en-US" sz="3600" dirty="0"/>
          </a:p>
        </p:txBody>
      </p:sp>
      <p:sp>
        <p:nvSpPr>
          <p:cNvPr id="4" name="Footer Placeholder 3"/>
          <p:cNvSpPr>
            <a:spLocks noGrp="1"/>
          </p:cNvSpPr>
          <p:nvPr>
            <p:ph type="ftr" sz="quarter" idx="11"/>
          </p:nvPr>
        </p:nvSpPr>
        <p:spPr>
          <a:xfrm>
            <a:off x="6632812" y="6165281"/>
            <a:ext cx="469483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92628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1235082"/>
            <a:ext cx="10167582" cy="4893647"/>
          </a:xfrm>
          <a:prstGeom prst="rect">
            <a:avLst/>
          </a:prstGeom>
        </p:spPr>
        <p:txBody>
          <a:bodyPr wrap="square">
            <a:spAutoFit/>
          </a:bodyPr>
          <a:lstStyle/>
          <a:p>
            <a:pPr algn="just"/>
            <a:r>
              <a:rPr lang="en-US" sz="2400" b="1" dirty="0">
                <a:latin typeface="LiberationSerif-Bold"/>
              </a:rPr>
              <a:t>Branching beyond 32M byte limit</a:t>
            </a:r>
          </a:p>
          <a:p>
            <a:pPr marL="342900" indent="-342900" algn="just">
              <a:buFont typeface="Arial" panose="020B0604020202020204" pitchFamily="34" charset="0"/>
              <a:buChar char="•"/>
            </a:pPr>
            <a:endParaRPr lang="en-US" sz="2400" b="1" dirty="0">
              <a:latin typeface="LiberationSerif-Bold"/>
            </a:endParaRPr>
          </a:p>
          <a:p>
            <a:pPr marL="342900" indent="-342900" algn="just">
              <a:buFont typeface="Arial" panose="020B0604020202020204" pitchFamily="34" charset="0"/>
              <a:buChar char="•"/>
            </a:pPr>
            <a:r>
              <a:rPr lang="en-US" sz="2400" dirty="0">
                <a:latin typeface="LiberationSerif"/>
              </a:rPr>
              <a:t>To branch beyond the address space of 32M bytes, we use BX (branch and exchange) instruction. </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The “BX Rn” instruction uses register Rn to hold target address. Since Rn can be any of the R0–R14 registers and they are 32-bit registers, the “BX Rn” instruction can land anywhere in the 4G bytes address space of the ARM. </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In the instruction “BX R2” the R2 is loaded into the program counter (R15) and CPU starts to fetch instructions from the target address pointed to by R15, the program counter.  </a:t>
            </a:r>
            <a:endParaRPr lang="en-US" sz="2400" dirty="0"/>
          </a:p>
        </p:txBody>
      </p:sp>
      <p:sp>
        <p:nvSpPr>
          <p:cNvPr id="4" name="Footer Placeholder 3"/>
          <p:cNvSpPr>
            <a:spLocks noGrp="1"/>
          </p:cNvSpPr>
          <p:nvPr>
            <p:ph type="ftr" sz="quarter" idx="11"/>
          </p:nvPr>
        </p:nvSpPr>
        <p:spPr>
          <a:xfrm>
            <a:off x="6987654" y="6260816"/>
            <a:ext cx="493252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92864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69290" y="6165282"/>
            <a:ext cx="482334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759725" y="524893"/>
            <a:ext cx="10945504" cy="4524315"/>
          </a:xfrm>
          <a:prstGeom prst="rect">
            <a:avLst/>
          </a:prstGeom>
        </p:spPr>
        <p:txBody>
          <a:bodyPr wrap="square">
            <a:spAutoFit/>
          </a:bodyPr>
          <a:lstStyle/>
          <a:p>
            <a:pPr algn="just"/>
            <a:r>
              <a:rPr lang="en-US" sz="2400" b="1" dirty="0">
                <a:latin typeface="LiberationSerif"/>
              </a:rPr>
              <a:t>SUB Rd,Rn,Op2 	;Rd = Rn - Op2</a:t>
            </a:r>
          </a:p>
          <a:p>
            <a:pPr algn="just"/>
            <a:endParaRPr lang="en-US" sz="2400" dirty="0">
              <a:latin typeface="LiberationSerif"/>
            </a:endParaRPr>
          </a:p>
          <a:p>
            <a:pPr algn="just"/>
            <a:r>
              <a:rPr lang="en-US" sz="2400" dirty="0">
                <a:latin typeface="LiberationSerif"/>
              </a:rPr>
              <a:t>In ARM SUB instruction is executed as follows:</a:t>
            </a:r>
          </a:p>
          <a:p>
            <a:pPr algn="just"/>
            <a:r>
              <a:rPr lang="en-US" sz="2400" dirty="0">
                <a:latin typeface="LiberationSerif"/>
              </a:rPr>
              <a:t> </a:t>
            </a:r>
          </a:p>
          <a:p>
            <a:pPr algn="just"/>
            <a:r>
              <a:rPr lang="en-US" sz="2400" dirty="0">
                <a:latin typeface="LiberationSerif"/>
              </a:rPr>
              <a:t>1. Take the 2’s complement of the subtrahend (Op2 operand).</a:t>
            </a:r>
          </a:p>
          <a:p>
            <a:pPr algn="just"/>
            <a:r>
              <a:rPr lang="en-US" sz="2400" dirty="0">
                <a:latin typeface="LiberationSerif"/>
              </a:rPr>
              <a:t>2. Add it to the minuend (Rn operand).</a:t>
            </a:r>
          </a:p>
          <a:p>
            <a:pPr algn="just"/>
            <a:r>
              <a:rPr lang="en-US" sz="2400" dirty="0">
                <a:latin typeface="LiberationSerif"/>
              </a:rPr>
              <a:t>3. Place the result in destination Rd.</a:t>
            </a:r>
          </a:p>
          <a:p>
            <a:pPr algn="just"/>
            <a:r>
              <a:rPr lang="en-US" sz="2400" dirty="0">
                <a:latin typeface="LiberationSerif"/>
              </a:rPr>
              <a:t>4. Set the carry flag if there is a carry.</a:t>
            </a:r>
          </a:p>
          <a:p>
            <a:r>
              <a:rPr lang="en-US" sz="2400" dirty="0">
                <a:latin typeface="LiberationSerif"/>
              </a:rPr>
              <a:t>These four steps are performed for every SUBS instruction by the internal hardware of the ARM CPU. It is after these four steps that the result is obtained and the flags are set.  After the execution of SUBS, if C=1, the result is positive; if C = 0, the result is negative and the destination has the 2’s complement of the result.</a:t>
            </a:r>
          </a:p>
        </p:txBody>
      </p:sp>
    </p:spTree>
    <p:extLst>
      <p:ext uri="{BB962C8B-B14F-4D97-AF65-F5344CB8AC3E}">
        <p14:creationId xmlns:p14="http://schemas.microsoft.com/office/powerpoint/2010/main" val="1976635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866" y="556736"/>
            <a:ext cx="9812740" cy="5632311"/>
          </a:xfrm>
          <a:prstGeom prst="rect">
            <a:avLst/>
          </a:prstGeom>
        </p:spPr>
        <p:txBody>
          <a:bodyPr wrap="square">
            <a:spAutoFit/>
          </a:bodyPr>
          <a:lstStyle/>
          <a:p>
            <a:r>
              <a:rPr lang="en-US" sz="2400" b="1" dirty="0">
                <a:latin typeface="LiberationSerif-Bold"/>
              </a:rPr>
              <a:t>TST (Test)</a:t>
            </a:r>
          </a:p>
          <a:p>
            <a:endParaRPr lang="en-US" sz="2400" dirty="0">
              <a:latin typeface="LiberationSerif"/>
            </a:endParaRPr>
          </a:p>
          <a:p>
            <a:r>
              <a:rPr lang="en-US" sz="2400" dirty="0">
                <a:latin typeface="LiberationSerif"/>
              </a:rPr>
              <a:t>TST Rn,Op2 		;Rn AND with Op2 and flag bits are updated</a:t>
            </a:r>
          </a:p>
          <a:p>
            <a:endParaRPr lang="en-US" sz="2400" dirty="0">
              <a:latin typeface="LiberationSerif"/>
            </a:endParaRPr>
          </a:p>
          <a:p>
            <a:r>
              <a:rPr lang="en-US" sz="2400" dirty="0">
                <a:latin typeface="LiberationSerif"/>
              </a:rPr>
              <a:t>The TST instruction is used to test the contents of register to see if any bit is set to HIGH. </a:t>
            </a:r>
          </a:p>
          <a:p>
            <a:r>
              <a:rPr lang="en-US" sz="2400" dirty="0">
                <a:latin typeface="LiberationSerif"/>
              </a:rPr>
              <a:t>After the operands are </a:t>
            </a:r>
            <a:r>
              <a:rPr lang="en-US" sz="2400" dirty="0" err="1">
                <a:latin typeface="LiberationSerif"/>
              </a:rPr>
              <a:t>ANDed</a:t>
            </a:r>
            <a:r>
              <a:rPr lang="en-US" sz="2400" dirty="0">
                <a:latin typeface="LiberationSerif"/>
              </a:rPr>
              <a:t> together the flags are updated. </a:t>
            </a:r>
          </a:p>
          <a:p>
            <a:r>
              <a:rPr lang="en-US" sz="2400" dirty="0">
                <a:latin typeface="LiberationSerif"/>
              </a:rPr>
              <a:t>After the TST instruction if result is zero, then Z flag is raised and one can use BEQ (branch equal) to make decision.  </a:t>
            </a:r>
          </a:p>
          <a:p>
            <a:r>
              <a:rPr lang="en-US" sz="2400" dirty="0">
                <a:latin typeface="LiberationSerif"/>
              </a:rPr>
              <a:t>example:</a:t>
            </a:r>
          </a:p>
          <a:p>
            <a:r>
              <a:rPr lang="pt-BR" sz="2400" dirty="0">
                <a:latin typeface="LiberationSerif"/>
              </a:rPr>
              <a:t>		MOV R0,#0x04 	;R0=00000100 in binary</a:t>
            </a:r>
          </a:p>
          <a:p>
            <a:r>
              <a:rPr lang="en-US" sz="2400" dirty="0">
                <a:latin typeface="LiberationSerif"/>
              </a:rPr>
              <a:t>		LDR R1,=</a:t>
            </a:r>
            <a:r>
              <a:rPr lang="en-US" sz="2400" dirty="0" err="1">
                <a:latin typeface="LiberationSerif"/>
              </a:rPr>
              <a:t>myport</a:t>
            </a:r>
            <a:r>
              <a:rPr lang="en-US" sz="2400" dirty="0">
                <a:latin typeface="LiberationSerif"/>
              </a:rPr>
              <a:t> 	;port address</a:t>
            </a:r>
          </a:p>
          <a:p>
            <a:r>
              <a:rPr lang="en-US" sz="2400" dirty="0">
                <a:latin typeface="LiberationSerif"/>
              </a:rPr>
              <a:t>OVER 	LDRB R2,[R1] 	;load R2 from </a:t>
            </a:r>
            <a:r>
              <a:rPr lang="en-US" sz="2400" dirty="0" err="1">
                <a:latin typeface="LiberationSerif"/>
              </a:rPr>
              <a:t>myport</a:t>
            </a:r>
            <a:endParaRPr lang="en-US" sz="2400" dirty="0">
              <a:latin typeface="LiberationSerif"/>
            </a:endParaRPr>
          </a:p>
          <a:p>
            <a:r>
              <a:rPr lang="en-US" sz="2400" dirty="0">
                <a:latin typeface="LiberationSerif"/>
              </a:rPr>
              <a:t>		TST R2,R0 		;is bit 2 HIGH?</a:t>
            </a:r>
          </a:p>
          <a:p>
            <a:r>
              <a:rPr lang="en-US" sz="2400" dirty="0">
                <a:latin typeface="LiberationSerif"/>
              </a:rPr>
              <a:t>		BEQ OVER 		;keep checking</a:t>
            </a:r>
            <a:endParaRPr lang="en-US" sz="2400" dirty="0"/>
          </a:p>
        </p:txBody>
      </p:sp>
      <p:sp>
        <p:nvSpPr>
          <p:cNvPr id="4" name="Footer Placeholder 3"/>
          <p:cNvSpPr>
            <a:spLocks noGrp="1"/>
          </p:cNvSpPr>
          <p:nvPr>
            <p:ph type="ftr" sz="quarter" idx="11"/>
          </p:nvPr>
        </p:nvSpPr>
        <p:spPr>
          <a:xfrm>
            <a:off x="6728346" y="6329055"/>
            <a:ext cx="4836995"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53755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2889" y="1387733"/>
            <a:ext cx="9321421" cy="3108543"/>
          </a:xfrm>
          <a:prstGeom prst="rect">
            <a:avLst/>
          </a:prstGeom>
        </p:spPr>
        <p:txBody>
          <a:bodyPr wrap="square">
            <a:spAutoFit/>
          </a:bodyPr>
          <a:lstStyle/>
          <a:p>
            <a:pPr algn="just"/>
            <a:r>
              <a:rPr lang="en-US" sz="2800" dirty="0">
                <a:latin typeface="LiberationSerif"/>
              </a:rPr>
              <a:t>In TST,  the Op2 can be an immediate value of less than 0xFF.  </a:t>
            </a:r>
          </a:p>
          <a:p>
            <a:pPr algn="just"/>
            <a:r>
              <a:rPr lang="en-US" sz="2800" dirty="0">
                <a:latin typeface="LiberationSerif"/>
              </a:rPr>
              <a:t>example:</a:t>
            </a:r>
          </a:p>
          <a:p>
            <a:pPr algn="just"/>
            <a:r>
              <a:rPr lang="en-US" sz="2800" dirty="0">
                <a:latin typeface="LiberationSerif"/>
              </a:rPr>
              <a:t>		LDR R1,=</a:t>
            </a:r>
            <a:r>
              <a:rPr lang="en-US" sz="2800" dirty="0" err="1">
                <a:latin typeface="LiberationSerif"/>
              </a:rPr>
              <a:t>myport</a:t>
            </a:r>
            <a:r>
              <a:rPr lang="en-US" sz="2800" dirty="0">
                <a:latin typeface="LiberationSerif"/>
              </a:rPr>
              <a:t> 	;port address</a:t>
            </a:r>
          </a:p>
          <a:p>
            <a:pPr algn="just"/>
            <a:r>
              <a:rPr lang="en-US" sz="2800" dirty="0">
                <a:latin typeface="LiberationSerif"/>
              </a:rPr>
              <a:t>OVER 	LDRB R2,[R1]		;load R2 from </a:t>
            </a:r>
            <a:r>
              <a:rPr lang="en-US" sz="2800" dirty="0" err="1">
                <a:latin typeface="LiberationSerif"/>
              </a:rPr>
              <a:t>myport</a:t>
            </a:r>
            <a:endParaRPr lang="en-US" sz="2800" dirty="0">
              <a:latin typeface="LiberationSerif"/>
            </a:endParaRPr>
          </a:p>
          <a:p>
            <a:pPr algn="just"/>
            <a:r>
              <a:rPr lang="en-US" sz="2800" dirty="0">
                <a:latin typeface="LiberationSerif"/>
              </a:rPr>
              <a:t>		TST R2,#0x04 		;is bit 2 HIGH?</a:t>
            </a:r>
          </a:p>
          <a:p>
            <a:pPr algn="just"/>
            <a:r>
              <a:rPr lang="en-US" sz="2800" dirty="0">
                <a:latin typeface="LiberationSerif"/>
              </a:rPr>
              <a:t>		BEQ OVER 		;keep checking</a:t>
            </a:r>
            <a:endParaRPr lang="en-US" sz="2800" dirty="0"/>
          </a:p>
        </p:txBody>
      </p:sp>
      <p:sp>
        <p:nvSpPr>
          <p:cNvPr id="4" name="Footer Placeholder 3"/>
          <p:cNvSpPr>
            <a:spLocks noGrp="1"/>
          </p:cNvSpPr>
          <p:nvPr>
            <p:ph type="ftr" sz="quarter" idx="11"/>
          </p:nvPr>
        </p:nvSpPr>
        <p:spPr>
          <a:xfrm>
            <a:off x="6496334" y="6247168"/>
            <a:ext cx="5055359"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37177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9" y="117693"/>
            <a:ext cx="10385946" cy="6740307"/>
          </a:xfrm>
          <a:prstGeom prst="rect">
            <a:avLst/>
          </a:prstGeom>
        </p:spPr>
        <p:txBody>
          <a:bodyPr wrap="square">
            <a:spAutoFit/>
          </a:bodyPr>
          <a:lstStyle/>
          <a:p>
            <a:pPr algn="just"/>
            <a:r>
              <a:rPr lang="en-US" sz="2400" b="1" dirty="0">
                <a:latin typeface="LiberationSerif-Bold"/>
              </a:rPr>
              <a:t>TEQ (test equal)</a:t>
            </a:r>
          </a:p>
          <a:p>
            <a:pPr marL="342900" indent="-342900" algn="just">
              <a:buFont typeface="Arial" panose="020B0604020202020204" pitchFamily="34" charset="0"/>
              <a:buChar char="•"/>
            </a:pPr>
            <a:r>
              <a:rPr lang="en-US" sz="2400" dirty="0">
                <a:latin typeface="LiberationSerif"/>
              </a:rPr>
              <a:t>TEQ Rn,Op2 		;Rn EX-</a:t>
            </a:r>
            <a:r>
              <a:rPr lang="en-US" sz="2400" dirty="0" err="1">
                <a:latin typeface="LiberationSerif"/>
              </a:rPr>
              <a:t>ORed</a:t>
            </a:r>
            <a:r>
              <a:rPr lang="en-US" sz="2400" dirty="0">
                <a:latin typeface="LiberationSerif"/>
              </a:rPr>
              <a:t> with Op2 and flag bits are set</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The TEQ instruction is used to test to see if the contents of two registers are equal.</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After the source operands are Ex-</a:t>
            </a:r>
            <a:r>
              <a:rPr lang="en-US" sz="2400" dirty="0" err="1">
                <a:latin typeface="LiberationSerif"/>
              </a:rPr>
              <a:t>ORed</a:t>
            </a:r>
            <a:r>
              <a:rPr lang="en-US" sz="2400" dirty="0">
                <a:latin typeface="LiberationSerif"/>
              </a:rPr>
              <a:t> together the flag bits are set according to the result. </a:t>
            </a:r>
          </a:p>
          <a:p>
            <a:pPr marL="342900" indent="-342900" algn="just">
              <a:buFont typeface="Arial" panose="020B0604020202020204" pitchFamily="34" charset="0"/>
              <a:buChar char="•"/>
            </a:pPr>
            <a:endParaRPr lang="en-US" sz="2400" dirty="0">
              <a:latin typeface="LiberationSerif"/>
            </a:endParaRPr>
          </a:p>
          <a:p>
            <a:pPr marL="342900" indent="-342900" algn="just">
              <a:buFont typeface="Arial" panose="020B0604020202020204" pitchFamily="34" charset="0"/>
              <a:buChar char="•"/>
            </a:pPr>
            <a:r>
              <a:rPr lang="en-US" sz="2400" dirty="0">
                <a:latin typeface="LiberationSerif"/>
              </a:rPr>
              <a:t>After the TEQ instruction if result is 0, then Z flag is raised and one can use BEQ (branch zero) to make decision.  </a:t>
            </a:r>
          </a:p>
          <a:p>
            <a:pPr marL="342900" indent="-342900" algn="just">
              <a:buFont typeface="Arial" panose="020B0604020202020204" pitchFamily="34" charset="0"/>
              <a:buChar char="•"/>
            </a:pPr>
            <a:endParaRPr lang="en-US" sz="2400" dirty="0">
              <a:latin typeface="LiberationSerif"/>
            </a:endParaRPr>
          </a:p>
          <a:p>
            <a:pPr lvl="4" algn="just"/>
            <a:r>
              <a:rPr lang="en-US" sz="2400" dirty="0">
                <a:latin typeface="LiberationSerif"/>
              </a:rPr>
              <a:t>TEMP EQU 100</a:t>
            </a:r>
          </a:p>
          <a:p>
            <a:pPr lvl="4" algn="just"/>
            <a:r>
              <a:rPr lang="pt-BR" sz="2400" dirty="0">
                <a:latin typeface="LiberationSerif"/>
              </a:rPr>
              <a:t>MOV R0,#TEMP 		;R0 = Temp</a:t>
            </a:r>
          </a:p>
          <a:p>
            <a:pPr algn="just"/>
            <a:r>
              <a:rPr lang="en-US" sz="2400" dirty="0">
                <a:latin typeface="LiberationSerif"/>
              </a:rPr>
              <a:t>		LDR R1,=</a:t>
            </a:r>
            <a:r>
              <a:rPr lang="en-US" sz="2400" dirty="0" err="1">
                <a:latin typeface="LiberationSerif"/>
              </a:rPr>
              <a:t>myport</a:t>
            </a:r>
            <a:r>
              <a:rPr lang="en-US" sz="2400" dirty="0">
                <a:latin typeface="LiberationSerif"/>
              </a:rPr>
              <a:t> 		;port address</a:t>
            </a:r>
          </a:p>
          <a:p>
            <a:pPr algn="just"/>
            <a:r>
              <a:rPr lang="en-US" sz="2400" dirty="0">
                <a:latin typeface="LiberationSerif"/>
              </a:rPr>
              <a:t>OVER 	LDRB R2,[R1] 		;load R2 from </a:t>
            </a:r>
            <a:r>
              <a:rPr lang="en-US" sz="2400" dirty="0" err="1">
                <a:latin typeface="LiberationSerif"/>
              </a:rPr>
              <a:t>myport</a:t>
            </a:r>
            <a:endParaRPr lang="en-US" sz="2400" dirty="0">
              <a:latin typeface="LiberationSerif"/>
            </a:endParaRPr>
          </a:p>
          <a:p>
            <a:pPr algn="just"/>
            <a:r>
              <a:rPr lang="pt-BR" sz="2400" dirty="0">
                <a:latin typeface="LiberationSerif"/>
              </a:rPr>
              <a:t>		TEQ R2,R0 			;is it 100?</a:t>
            </a:r>
          </a:p>
          <a:p>
            <a:pPr algn="just"/>
            <a:r>
              <a:rPr lang="en-US" sz="2400" dirty="0">
                <a:latin typeface="LiberationSerif"/>
              </a:rPr>
              <a:t>		BNE OVER 			;keep checking</a:t>
            </a:r>
            <a:endParaRPr lang="en-US" sz="2400" dirty="0"/>
          </a:p>
        </p:txBody>
      </p:sp>
      <p:sp>
        <p:nvSpPr>
          <p:cNvPr id="4" name="Footer Placeholder 3"/>
          <p:cNvSpPr>
            <a:spLocks noGrp="1"/>
          </p:cNvSpPr>
          <p:nvPr>
            <p:ph type="ftr" sz="quarter" idx="11"/>
          </p:nvPr>
        </p:nvSpPr>
        <p:spPr>
          <a:xfrm>
            <a:off x="6851176" y="117693"/>
            <a:ext cx="4872251"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378626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655" y="1083163"/>
            <a:ext cx="10363200" cy="5016758"/>
          </a:xfrm>
          <a:prstGeom prst="rect">
            <a:avLst/>
          </a:prstGeom>
        </p:spPr>
        <p:txBody>
          <a:bodyPr wrap="square">
            <a:spAutoFit/>
          </a:bodyPr>
          <a:lstStyle/>
          <a:p>
            <a:r>
              <a:rPr lang="en-US" sz="4000" dirty="0">
                <a:solidFill>
                  <a:srgbClr val="000000"/>
                </a:solidFill>
                <a:latin typeface="Times New Roman" panose="02020603050405020304" pitchFamily="18" charset="0"/>
              </a:rPr>
              <a:t>Home Work:</a:t>
            </a:r>
          </a:p>
          <a:p>
            <a:pPr>
              <a:buFont typeface="Arial" panose="020B0604020202020204" pitchFamily="34" charset="0"/>
              <a:buChar char="•"/>
            </a:pPr>
            <a:r>
              <a:rPr lang="en-US" sz="4000" dirty="0">
                <a:solidFill>
                  <a:srgbClr val="000000"/>
                </a:solidFill>
                <a:latin typeface="Times New Roman" panose="02020603050405020304" pitchFamily="18" charset="0"/>
              </a:rPr>
              <a:t>Convert 8 digit ASCII into unpacked BCD </a:t>
            </a:r>
          </a:p>
          <a:p>
            <a:r>
              <a:rPr lang="en-US" sz="4000" dirty="0">
                <a:solidFill>
                  <a:srgbClr val="000000"/>
                </a:solidFill>
                <a:latin typeface="Times New Roman" panose="02020603050405020304" pitchFamily="18" charset="0"/>
              </a:rPr>
              <a:t>Input: 0x31323334, Output: 0x01020304</a:t>
            </a:r>
          </a:p>
          <a:p>
            <a:pPr>
              <a:buFont typeface="Arial" panose="020B0604020202020204" pitchFamily="34" charset="0"/>
              <a:buChar char="•"/>
            </a:pPr>
            <a:r>
              <a:rPr lang="en-US" sz="4000" dirty="0">
                <a:solidFill>
                  <a:srgbClr val="000000"/>
                </a:solidFill>
                <a:latin typeface="Times New Roman" panose="02020603050405020304" pitchFamily="18" charset="0"/>
              </a:rPr>
              <a:t>Unpack 8 digit packed BCD</a:t>
            </a:r>
          </a:p>
          <a:p>
            <a:r>
              <a:rPr lang="en-US" sz="4000" dirty="0">
                <a:solidFill>
                  <a:srgbClr val="000000"/>
                </a:solidFill>
                <a:latin typeface="Times New Roman" panose="02020603050405020304" pitchFamily="18" charset="0"/>
              </a:rPr>
              <a:t>Input: 0x12345678 Output: 0102030405060708</a:t>
            </a:r>
          </a:p>
          <a:p>
            <a:pPr>
              <a:buFont typeface="Arial" panose="020B0604020202020204" pitchFamily="34" charset="0"/>
              <a:buChar char="•"/>
            </a:pPr>
            <a:r>
              <a:rPr lang="en-US" sz="4000" dirty="0">
                <a:solidFill>
                  <a:srgbClr val="000000"/>
                </a:solidFill>
                <a:latin typeface="Times New Roman" panose="02020603050405020304" pitchFamily="18" charset="0"/>
              </a:rPr>
              <a:t>Pack 8 digit unpacked BCD</a:t>
            </a:r>
          </a:p>
          <a:p>
            <a:r>
              <a:rPr lang="en-US" sz="4000" dirty="0">
                <a:solidFill>
                  <a:srgbClr val="000000"/>
                </a:solidFill>
                <a:latin typeface="Times New Roman" panose="02020603050405020304" pitchFamily="18" charset="0"/>
              </a:rPr>
              <a:t>Input: 0x01020304, Output: 0x1234 </a:t>
            </a:r>
          </a:p>
          <a:p>
            <a:pPr>
              <a:buFont typeface="Arial" panose="020B0604020202020204" pitchFamily="34" charset="0"/>
              <a:buChar char="•"/>
            </a:pPr>
            <a:r>
              <a:rPr lang="en-US" sz="4000" dirty="0">
                <a:solidFill>
                  <a:srgbClr val="000000"/>
                </a:solidFill>
                <a:latin typeface="Times New Roman" panose="02020603050405020304" pitchFamily="18" charset="0"/>
              </a:rPr>
              <a:t>GCD and </a:t>
            </a:r>
            <a:r>
              <a:rPr lang="en-US" sz="4000">
                <a:solidFill>
                  <a:srgbClr val="000000"/>
                </a:solidFill>
                <a:latin typeface="Times New Roman" panose="02020603050405020304" pitchFamily="18" charset="0"/>
              </a:rPr>
              <a:t>LCM    </a:t>
            </a:r>
            <a:r>
              <a:rPr lang="en-US" sz="4000" dirty="0">
                <a:solidFill>
                  <a:srgbClr val="000000"/>
                </a:solidFill>
                <a:latin typeface="Times New Roman" panose="02020603050405020304" pitchFamily="18" charset="0"/>
              </a:rPr>
              <a:t> </a:t>
            </a:r>
            <a:endParaRPr lang="en-US" sz="40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0558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632812" y="6151634"/>
            <a:ext cx="4659573"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446661" y="946960"/>
            <a:ext cx="8952931" cy="3970318"/>
          </a:xfrm>
          <a:prstGeom prst="rect">
            <a:avLst/>
          </a:prstGeom>
        </p:spPr>
        <p:txBody>
          <a:bodyPr wrap="square">
            <a:spAutoFit/>
          </a:bodyPr>
          <a:lstStyle/>
          <a:p>
            <a:pPr algn="just"/>
            <a:r>
              <a:rPr lang="en-US" sz="2800" dirty="0">
                <a:solidFill>
                  <a:srgbClr val="000000"/>
                </a:solidFill>
                <a:latin typeface="LiberationSerif"/>
              </a:rPr>
              <a:t>Analyze the following instructions:</a:t>
            </a:r>
          </a:p>
          <a:p>
            <a:pPr algn="just"/>
            <a:r>
              <a:rPr lang="pt-BR" sz="2800" dirty="0">
                <a:solidFill>
                  <a:srgbClr val="008100"/>
                </a:solidFill>
                <a:latin typeface="LiberationSerif"/>
              </a:rPr>
              <a:t>MOV R1,#0x4C ;R1 = 0x4C</a:t>
            </a:r>
          </a:p>
          <a:p>
            <a:pPr algn="just"/>
            <a:r>
              <a:rPr lang="pt-BR" sz="2800" dirty="0">
                <a:solidFill>
                  <a:srgbClr val="008100"/>
                </a:solidFill>
                <a:latin typeface="LiberationSerif"/>
              </a:rPr>
              <a:t>MOV R2,#0x6E ;R2 = 0x6E</a:t>
            </a:r>
          </a:p>
          <a:p>
            <a:pPr algn="just"/>
            <a:r>
              <a:rPr lang="pt-BR" sz="2800" dirty="0">
                <a:solidFill>
                  <a:srgbClr val="008100"/>
                </a:solidFill>
                <a:latin typeface="LiberationSerif"/>
              </a:rPr>
              <a:t>SUBS R0,R1,R2 ;R0 = R1 – R2</a:t>
            </a:r>
          </a:p>
          <a:p>
            <a:pPr algn="just"/>
            <a:r>
              <a:rPr lang="en-US" sz="2800" b="1" dirty="0">
                <a:solidFill>
                  <a:srgbClr val="000000"/>
                </a:solidFill>
                <a:latin typeface="LiberationSerif-Bold"/>
              </a:rPr>
              <a:t>Solution:</a:t>
            </a:r>
          </a:p>
          <a:p>
            <a:pPr algn="just"/>
            <a:r>
              <a:rPr lang="en-US" sz="2800" dirty="0">
                <a:solidFill>
                  <a:srgbClr val="000000"/>
                </a:solidFill>
                <a:latin typeface="LiberationSerif"/>
              </a:rPr>
              <a:t>Following are the steps for “SUB R0,R1,R2”:</a:t>
            </a:r>
          </a:p>
          <a:p>
            <a:pPr algn="just"/>
            <a:r>
              <a:rPr lang="en-US" sz="2800" dirty="0">
                <a:solidFill>
                  <a:srgbClr val="000000"/>
                </a:solidFill>
                <a:latin typeface="LiberationSerif"/>
              </a:rPr>
              <a:t>  4C 		0000004C</a:t>
            </a:r>
          </a:p>
          <a:p>
            <a:pPr algn="just"/>
            <a:r>
              <a:rPr lang="en-US" sz="2800" dirty="0">
                <a:solidFill>
                  <a:srgbClr val="000000"/>
                </a:solidFill>
                <a:latin typeface="LiberationSerif"/>
              </a:rPr>
              <a:t>–6E 	       + FFFFFF92 (2’s complement of 0x6E)</a:t>
            </a:r>
          </a:p>
          <a:p>
            <a:pPr algn="just"/>
            <a:r>
              <a:rPr lang="en-US" sz="2800" dirty="0">
                <a:solidFill>
                  <a:srgbClr val="000000"/>
                </a:solidFill>
                <a:latin typeface="LiberationSerif"/>
              </a:rPr>
              <a:t>– 22 	       0 FFFFFFDE (C = 0 step 4) result is negative</a:t>
            </a:r>
            <a:endParaRPr lang="en-US" sz="2800" dirty="0"/>
          </a:p>
        </p:txBody>
      </p:sp>
    </p:spTree>
    <p:extLst>
      <p:ext uri="{BB962C8B-B14F-4D97-AF65-F5344CB8AC3E}">
        <p14:creationId xmlns:p14="http://schemas.microsoft.com/office/powerpoint/2010/main" val="208535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64824" y="6247168"/>
            <a:ext cx="4659573"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201003" y="2126229"/>
            <a:ext cx="9962866" cy="1938992"/>
          </a:xfrm>
          <a:prstGeom prst="rect">
            <a:avLst/>
          </a:prstGeom>
        </p:spPr>
        <p:txBody>
          <a:bodyPr wrap="square">
            <a:spAutoFit/>
          </a:bodyPr>
          <a:lstStyle/>
          <a:p>
            <a:pPr algn="just"/>
            <a:r>
              <a:rPr lang="en-US" sz="2400" b="1" dirty="0">
                <a:latin typeface="LiberationSerif"/>
              </a:rPr>
              <a:t>SBC Rd,Rn,Op2 	;Rd = Rn – Op2 – 1 + C</a:t>
            </a:r>
          </a:p>
          <a:p>
            <a:pPr algn="just"/>
            <a:r>
              <a:rPr lang="en-US" sz="2400" dirty="0">
                <a:latin typeface="LiberationSerif"/>
              </a:rPr>
              <a:t>This instruction is used for subtraction of multiword (data larger than 32-bit) numbers. In ARM the carry flag is invert of borrow. To invert the carry flag while running the subtract with borrow instruction it is implemented</a:t>
            </a:r>
          </a:p>
          <a:p>
            <a:pPr algn="just"/>
            <a:r>
              <a:rPr lang="en-US" sz="2400" dirty="0">
                <a:latin typeface="LiberationSerif"/>
              </a:rPr>
              <a:t>as “Rd = Rn – Op2 – 1 + C”</a:t>
            </a:r>
            <a:endParaRPr lang="en-US" sz="2400" dirty="0"/>
          </a:p>
        </p:txBody>
      </p:sp>
    </p:spTree>
    <p:extLst>
      <p:ext uri="{BB962C8B-B14F-4D97-AF65-F5344CB8AC3E}">
        <p14:creationId xmlns:p14="http://schemas.microsoft.com/office/powerpoint/2010/main" val="164057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137779" y="6325548"/>
            <a:ext cx="4632278"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561845" y="456590"/>
            <a:ext cx="9485193" cy="2554545"/>
          </a:xfrm>
          <a:prstGeom prst="rect">
            <a:avLst/>
          </a:prstGeom>
        </p:spPr>
        <p:txBody>
          <a:bodyPr wrap="square">
            <a:spAutoFit/>
          </a:bodyPr>
          <a:lstStyle/>
          <a:p>
            <a:pPr algn="just"/>
            <a:r>
              <a:rPr lang="en-US" sz="2000" dirty="0">
                <a:latin typeface="LiberationSerif"/>
              </a:rPr>
              <a:t>LDR R0,=0xF62562FA 		;R0 = 0xF62562FA,</a:t>
            </a:r>
          </a:p>
          <a:p>
            <a:pPr algn="just"/>
            <a:r>
              <a:rPr lang="pt-BR" sz="2000" dirty="0">
                <a:latin typeface="LiberationSerif"/>
              </a:rPr>
              <a:t>LDR R1,=0xF412963B 		;R1 = 0xF412963B</a:t>
            </a:r>
          </a:p>
          <a:p>
            <a:pPr algn="just"/>
            <a:r>
              <a:rPr lang="pt-BR" sz="2000" dirty="0">
                <a:latin typeface="LiberationSerif"/>
              </a:rPr>
              <a:t>MOV R2,#0x21 			;R2 = 0x21</a:t>
            </a:r>
          </a:p>
          <a:p>
            <a:pPr algn="just"/>
            <a:r>
              <a:rPr lang="pt-BR" sz="2000" dirty="0">
                <a:latin typeface="LiberationSerif"/>
              </a:rPr>
              <a:t>MOV R3,#0x35 			;R3 = 0x35</a:t>
            </a:r>
          </a:p>
          <a:p>
            <a:pPr algn="just"/>
            <a:r>
              <a:rPr lang="pt-BR" sz="2000" dirty="0">
                <a:latin typeface="LiberationSerif"/>
              </a:rPr>
              <a:t>SUBS R5,R1,R0 		;R5 = R1 – R0</a:t>
            </a:r>
          </a:p>
          <a:p>
            <a:pPr algn="just"/>
            <a:r>
              <a:rPr lang="en-US" sz="2000" dirty="0">
                <a:latin typeface="LiberationSerif"/>
              </a:rPr>
              <a:t>		; =0xF412963B – 0xF62562FA, and C = 0</a:t>
            </a:r>
          </a:p>
          <a:p>
            <a:pPr algn="just"/>
            <a:r>
              <a:rPr lang="pt-BR" sz="2000" dirty="0">
                <a:latin typeface="LiberationSerif"/>
              </a:rPr>
              <a:t>SBC R6,R3,R2 			;R6 = R3 – R2 – 1 + C</a:t>
            </a:r>
          </a:p>
          <a:p>
            <a:pPr algn="just"/>
            <a:r>
              <a:rPr lang="en-US" sz="2000" dirty="0">
                <a:latin typeface="LiberationSerif"/>
              </a:rPr>
              <a:t>		; = 0x35 – 0x21 – 1 + 0 = 0x13</a:t>
            </a:r>
            <a:endParaRPr lang="en-US" sz="2000" dirty="0"/>
          </a:p>
        </p:txBody>
      </p:sp>
      <p:pic>
        <p:nvPicPr>
          <p:cNvPr id="5" name="Picture 4"/>
          <p:cNvPicPr>
            <a:picLocks noChangeAspect="1"/>
          </p:cNvPicPr>
          <p:nvPr/>
        </p:nvPicPr>
        <p:blipFill>
          <a:blip r:embed="rId2"/>
          <a:stretch>
            <a:fillRect/>
          </a:stretch>
        </p:blipFill>
        <p:spPr>
          <a:xfrm>
            <a:off x="689539" y="3425588"/>
            <a:ext cx="10773950" cy="3016155"/>
          </a:xfrm>
          <a:prstGeom prst="rect">
            <a:avLst/>
          </a:prstGeom>
        </p:spPr>
      </p:pic>
    </p:spTree>
    <p:extLst>
      <p:ext uri="{BB962C8B-B14F-4D97-AF65-F5344CB8AC3E}">
        <p14:creationId xmlns:p14="http://schemas.microsoft.com/office/powerpoint/2010/main" val="323609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4" name="Rectangle 3"/>
          <p:cNvSpPr/>
          <p:nvPr/>
        </p:nvSpPr>
        <p:spPr>
          <a:xfrm>
            <a:off x="696036" y="682093"/>
            <a:ext cx="10399594" cy="1200329"/>
          </a:xfrm>
          <a:prstGeom prst="rect">
            <a:avLst/>
          </a:prstGeom>
        </p:spPr>
        <p:txBody>
          <a:bodyPr wrap="square">
            <a:spAutoFit/>
          </a:bodyPr>
          <a:lstStyle/>
          <a:p>
            <a:r>
              <a:rPr lang="en-US" sz="2400" b="1" dirty="0">
                <a:latin typeface="LiberationSerif"/>
              </a:rPr>
              <a:t>RSB Rd,Rn,Op2 		;Rd = Op2 – Rn</a:t>
            </a:r>
          </a:p>
          <a:p>
            <a:endParaRPr lang="en-US" sz="2400" dirty="0">
              <a:latin typeface="LiberationSerif"/>
            </a:endParaRPr>
          </a:p>
          <a:p>
            <a:r>
              <a:rPr lang="en-US" sz="2400" dirty="0">
                <a:latin typeface="LiberationSerif"/>
              </a:rPr>
              <a:t>This instruction can be used to get 2’s complement of a 32-bit operand</a:t>
            </a:r>
            <a:endParaRPr lang="en-US" sz="2400" dirty="0"/>
          </a:p>
        </p:txBody>
      </p:sp>
      <p:sp>
        <p:nvSpPr>
          <p:cNvPr id="5" name="Rectangle 4"/>
          <p:cNvSpPr/>
          <p:nvPr/>
        </p:nvSpPr>
        <p:spPr>
          <a:xfrm>
            <a:off x="696036" y="2191435"/>
            <a:ext cx="6096000" cy="830997"/>
          </a:xfrm>
          <a:prstGeom prst="rect">
            <a:avLst/>
          </a:prstGeom>
        </p:spPr>
        <p:txBody>
          <a:bodyPr>
            <a:spAutoFit/>
          </a:bodyPr>
          <a:lstStyle/>
          <a:p>
            <a:r>
              <a:rPr lang="en-US" sz="2400" dirty="0">
                <a:latin typeface="LiberationSerif"/>
              </a:rPr>
              <a:t>MOV R1,#0x1 	;R1=1</a:t>
            </a:r>
          </a:p>
          <a:p>
            <a:r>
              <a:rPr lang="pt-BR" sz="2400" dirty="0">
                <a:latin typeface="LiberationSerif"/>
              </a:rPr>
              <a:t>RSB R0,R1,#0 	;R0= 0 – R1 = 0 – 1</a:t>
            </a:r>
            <a:endParaRPr lang="en-US" sz="2400" dirty="0"/>
          </a:p>
        </p:txBody>
      </p:sp>
      <p:sp>
        <p:nvSpPr>
          <p:cNvPr id="6" name="Rectangle 5"/>
          <p:cNvSpPr/>
          <p:nvPr/>
        </p:nvSpPr>
        <p:spPr>
          <a:xfrm>
            <a:off x="837063" y="3365017"/>
            <a:ext cx="10668000" cy="830997"/>
          </a:xfrm>
          <a:prstGeom prst="rect">
            <a:avLst/>
          </a:prstGeom>
        </p:spPr>
        <p:txBody>
          <a:bodyPr wrap="square">
            <a:spAutoFit/>
          </a:bodyPr>
          <a:lstStyle/>
          <a:p>
            <a:r>
              <a:rPr lang="en-US" sz="2400" dirty="0">
                <a:latin typeface="LiberationSerif"/>
              </a:rPr>
              <a:t>This is one way to get a fixed value of 0xFFFFFFFF in a register.   R0=0xFFFFFFFF.</a:t>
            </a:r>
            <a:endParaRPr lang="en-US" sz="2400" dirty="0"/>
          </a:p>
        </p:txBody>
      </p:sp>
    </p:spTree>
    <p:extLst>
      <p:ext uri="{BB962C8B-B14F-4D97-AF65-F5344CB8AC3E}">
        <p14:creationId xmlns:p14="http://schemas.microsoft.com/office/powerpoint/2010/main" val="168206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919415" y="6342702"/>
            <a:ext cx="470051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091821" y="501134"/>
            <a:ext cx="7109639" cy="461665"/>
          </a:xfrm>
          <a:prstGeom prst="rect">
            <a:avLst/>
          </a:prstGeom>
        </p:spPr>
        <p:txBody>
          <a:bodyPr wrap="none">
            <a:spAutoFit/>
          </a:bodyPr>
          <a:lstStyle/>
          <a:p>
            <a:r>
              <a:rPr lang="nl-NL" sz="2400" b="1" dirty="0">
                <a:latin typeface="LiberationSerif"/>
              </a:rPr>
              <a:t>RSC Rd,Rn,Op2 		;Rd = Op2 – Rn – 1 + C</a:t>
            </a:r>
            <a:endParaRPr lang="en-US" sz="2400" b="1" dirty="0"/>
          </a:p>
        </p:txBody>
      </p:sp>
      <p:sp>
        <p:nvSpPr>
          <p:cNvPr id="4" name="Rectangle 3"/>
          <p:cNvSpPr/>
          <p:nvPr/>
        </p:nvSpPr>
        <p:spPr>
          <a:xfrm>
            <a:off x="900752" y="1070296"/>
            <a:ext cx="10208525" cy="400110"/>
          </a:xfrm>
          <a:prstGeom prst="rect">
            <a:avLst/>
          </a:prstGeom>
        </p:spPr>
        <p:txBody>
          <a:bodyPr wrap="square">
            <a:spAutoFit/>
          </a:bodyPr>
          <a:lstStyle/>
          <a:p>
            <a:r>
              <a:rPr lang="en-US" sz="2000" dirty="0">
                <a:latin typeface="LiberationSerif"/>
              </a:rPr>
              <a:t>This instruction can be used to get the 2’s complement of the 64-bit operand.</a:t>
            </a:r>
            <a:endParaRPr lang="en-US" sz="2000" dirty="0"/>
          </a:p>
        </p:txBody>
      </p:sp>
      <p:sp>
        <p:nvSpPr>
          <p:cNvPr id="5" name="Rectangle 4"/>
          <p:cNvSpPr/>
          <p:nvPr/>
        </p:nvSpPr>
        <p:spPr>
          <a:xfrm>
            <a:off x="1091821" y="2134316"/>
            <a:ext cx="9921921" cy="3416320"/>
          </a:xfrm>
          <a:prstGeom prst="rect">
            <a:avLst/>
          </a:prstGeom>
        </p:spPr>
        <p:txBody>
          <a:bodyPr wrap="square">
            <a:spAutoFit/>
          </a:bodyPr>
          <a:lstStyle/>
          <a:p>
            <a:pPr algn="just"/>
            <a:r>
              <a:rPr lang="en-US" sz="2400" dirty="0">
                <a:latin typeface="LiberationSerif"/>
              </a:rPr>
              <a:t>Show how to create 2’s complement of a 64-bit data in R0 and R1 register. The R0 hold the lower 32-bit.</a:t>
            </a:r>
          </a:p>
          <a:p>
            <a:pPr algn="just"/>
            <a:r>
              <a:rPr lang="en-US" sz="2400" b="1" dirty="0">
                <a:latin typeface="LiberationSerif-Bold"/>
              </a:rPr>
              <a:t>Solution:</a:t>
            </a:r>
          </a:p>
          <a:p>
            <a:pPr algn="just"/>
            <a:r>
              <a:rPr lang="en-US" sz="2400" dirty="0">
                <a:latin typeface="LiberationSerif"/>
              </a:rPr>
              <a:t>LDR R0,=0xF62562FA 		;R0 = 0xF62562FA</a:t>
            </a:r>
          </a:p>
          <a:p>
            <a:pPr algn="just"/>
            <a:r>
              <a:rPr lang="pt-BR" sz="2400" dirty="0">
                <a:latin typeface="LiberationSerif"/>
              </a:rPr>
              <a:t>LDR R1,=0xF812963B 		;R1 = 0xF812963B</a:t>
            </a:r>
          </a:p>
          <a:p>
            <a:pPr algn="just"/>
            <a:r>
              <a:rPr lang="pt-BR" sz="2400" dirty="0">
                <a:latin typeface="LiberationSerif"/>
              </a:rPr>
              <a:t>RSB R5,R0,#0 			;R5 = 0 – R0</a:t>
            </a:r>
          </a:p>
          <a:p>
            <a:pPr algn="just"/>
            <a:r>
              <a:rPr lang="it-IT" sz="2400" dirty="0">
                <a:latin typeface="LiberationSerif"/>
              </a:rPr>
              <a:t>			; = 0 – 0xF62562FA = 9DA9D06 and C = 0</a:t>
            </a:r>
          </a:p>
          <a:p>
            <a:pPr algn="just"/>
            <a:r>
              <a:rPr lang="pt-BR" sz="2400" dirty="0">
                <a:latin typeface="LiberationSerif"/>
              </a:rPr>
              <a:t>RSC R6,R1,#0 			;R6 = 0 – R1 – 1 + C</a:t>
            </a:r>
          </a:p>
          <a:p>
            <a:pPr algn="just"/>
            <a:r>
              <a:rPr lang="it-IT" sz="2400" dirty="0">
                <a:latin typeface="LiberationSerif"/>
              </a:rPr>
              <a:t>			; = 0 – 0xF812963B – 1 + 0 = 7ED69C4</a:t>
            </a:r>
            <a:endParaRPr lang="en-US" sz="2400" dirty="0"/>
          </a:p>
        </p:txBody>
      </p:sp>
    </p:spTree>
    <p:extLst>
      <p:ext uri="{BB962C8B-B14F-4D97-AF65-F5344CB8AC3E}">
        <p14:creationId xmlns:p14="http://schemas.microsoft.com/office/powerpoint/2010/main" val="1114677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25075</TotalTime>
  <Words>4087</Words>
  <Application>Microsoft Office PowerPoint</Application>
  <PresentationFormat>Widescreen</PresentationFormat>
  <Paragraphs>327</Paragraphs>
  <Slides>43</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LiberationSerif</vt:lpstr>
      <vt:lpstr>LiberationSerif-Bold</vt:lpstr>
      <vt:lpstr>LiberationSerif-BoldItalic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Hemalatha S. [MAHE-MIT]</dc:creator>
  <cp:lastModifiedBy>Hemalatha S. [MAHE-MIT]</cp:lastModifiedBy>
  <cp:revision>15</cp:revision>
  <dcterms:created xsi:type="dcterms:W3CDTF">2021-03-23T10:43:37Z</dcterms:created>
  <dcterms:modified xsi:type="dcterms:W3CDTF">2024-01-23T11:19:19Z</dcterms:modified>
</cp:coreProperties>
</file>