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76" r:id="rId2"/>
    <p:sldId id="277" r:id="rId3"/>
    <p:sldId id="278" r:id="rId4"/>
    <p:sldId id="279" r:id="rId5"/>
    <p:sldId id="280" r:id="rId6"/>
    <p:sldId id="281" r:id="rId7"/>
    <p:sldId id="282" r:id="rId8"/>
    <p:sldId id="283" r:id="rId9"/>
    <p:sldId id="284" r:id="rId10"/>
    <p:sldId id="285" r:id="rId11"/>
    <p:sldId id="286" r:id="rId12"/>
    <p:sldId id="288" r:id="rId13"/>
    <p:sldId id="289" r:id="rId14"/>
    <p:sldId id="290" r:id="rId15"/>
    <p:sldId id="287" r:id="rId16"/>
    <p:sldId id="291" r:id="rId17"/>
    <p:sldId id="292" r:id="rId18"/>
    <p:sldId id="293" r:id="rId19"/>
    <p:sldId id="294" r:id="rId20"/>
    <p:sldId id="295" r:id="rId21"/>
    <p:sldId id="296" r:id="rId22"/>
    <p:sldId id="297" r:id="rId23"/>
    <p:sldId id="298" r:id="rId24"/>
    <p:sldId id="299" r:id="rId25"/>
    <p:sldId id="300" r:id="rId26"/>
    <p:sldId id="301" r:id="rId27"/>
    <p:sldId id="257" r:id="rId28"/>
    <p:sldId id="258" r:id="rId29"/>
    <p:sldId id="259" r:id="rId30"/>
    <p:sldId id="260" r:id="rId31"/>
    <p:sldId id="261" r:id="rId32"/>
    <p:sldId id="262" r:id="rId33"/>
    <p:sldId id="263" r:id="rId34"/>
    <p:sldId id="264" r:id="rId35"/>
    <p:sldId id="265" r:id="rId36"/>
    <p:sldId id="266" r:id="rId37"/>
    <p:sldId id="267" r:id="rId38"/>
    <p:sldId id="268" r:id="rId39"/>
    <p:sldId id="269" r:id="rId40"/>
    <p:sldId id="270" r:id="rId41"/>
    <p:sldId id="271" r:id="rId42"/>
    <p:sldId id="272" r:id="rId43"/>
    <p:sldId id="273" r:id="rId44"/>
    <p:sldId id="274" r:id="rId45"/>
    <p:sldId id="275"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18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196604-EE77-478C-98F1-50CE111A9527}" type="datetimeFigureOut">
              <a:rPr lang="en-US" smtClean="0"/>
              <a:t>1/29/2024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6DBA8E-BCC8-4495-9684-20277207066A}" type="slidenum">
              <a:rPr lang="en-US" smtClean="0"/>
              <a:t>‹#›</a:t>
            </a:fld>
            <a:endParaRPr lang="en-US"/>
          </a:p>
        </p:txBody>
      </p:sp>
    </p:spTree>
    <p:extLst>
      <p:ext uri="{BB962C8B-B14F-4D97-AF65-F5344CB8AC3E}">
        <p14:creationId xmlns:p14="http://schemas.microsoft.com/office/powerpoint/2010/main" val="854009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D85AE93-4E22-472D-95F8-ACA420FA2B40}" type="datetime1">
              <a:rPr lang="en-US" smtClean="0"/>
              <a:t>1/29/2024</a:t>
            </a:fld>
            <a:endParaRPr lang="en-US"/>
          </a:p>
        </p:txBody>
      </p:sp>
      <p:sp>
        <p:nvSpPr>
          <p:cNvPr id="5" name="Footer Placeholder 4"/>
          <p:cNvSpPr>
            <a:spLocks noGrp="1"/>
          </p:cNvSpPr>
          <p:nvPr>
            <p:ph type="ftr" sz="quarter" idx="11"/>
          </p:nvPr>
        </p:nvSpPr>
        <p:spPr/>
        <p:txBody>
          <a:bodyPr/>
          <a:lstStyle/>
          <a:p>
            <a:r>
              <a:rPr lang="en-US"/>
              <a:t>ARM Assembly Language Programming &amp; Architecture by Mazidi, et al.</a:t>
            </a:r>
          </a:p>
        </p:txBody>
      </p:sp>
      <p:sp>
        <p:nvSpPr>
          <p:cNvPr id="6" name="Slide Number Placeholder 5"/>
          <p:cNvSpPr>
            <a:spLocks noGrp="1"/>
          </p:cNvSpPr>
          <p:nvPr>
            <p:ph type="sldNum" sz="quarter" idx="12"/>
          </p:nvPr>
        </p:nvSpPr>
        <p:spPr/>
        <p:txBody>
          <a:bodyPr/>
          <a:lstStyle/>
          <a:p>
            <a:fld id="{04046286-32BD-4FA3-97CD-40A21DAC47DF}" type="slidenum">
              <a:rPr lang="en-US" smtClean="0"/>
              <a:t>‹#›</a:t>
            </a:fld>
            <a:endParaRPr lang="en-US"/>
          </a:p>
        </p:txBody>
      </p:sp>
    </p:spTree>
    <p:extLst>
      <p:ext uri="{BB962C8B-B14F-4D97-AF65-F5344CB8AC3E}">
        <p14:creationId xmlns:p14="http://schemas.microsoft.com/office/powerpoint/2010/main" val="1773705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8F172A-07B9-4063-8BD5-82AADDD7CC4D}" type="datetime1">
              <a:rPr lang="en-US" smtClean="0"/>
              <a:t>1/29/2024</a:t>
            </a:fld>
            <a:endParaRPr lang="en-US"/>
          </a:p>
        </p:txBody>
      </p:sp>
      <p:sp>
        <p:nvSpPr>
          <p:cNvPr id="5" name="Footer Placeholder 4"/>
          <p:cNvSpPr>
            <a:spLocks noGrp="1"/>
          </p:cNvSpPr>
          <p:nvPr>
            <p:ph type="ftr" sz="quarter" idx="11"/>
          </p:nvPr>
        </p:nvSpPr>
        <p:spPr/>
        <p:txBody>
          <a:bodyPr/>
          <a:lstStyle/>
          <a:p>
            <a:r>
              <a:rPr lang="en-US"/>
              <a:t>ARM Assembly Language Programming &amp; Architecture by Mazidi, et al.</a:t>
            </a:r>
          </a:p>
        </p:txBody>
      </p:sp>
      <p:sp>
        <p:nvSpPr>
          <p:cNvPr id="6" name="Slide Number Placeholder 5"/>
          <p:cNvSpPr>
            <a:spLocks noGrp="1"/>
          </p:cNvSpPr>
          <p:nvPr>
            <p:ph type="sldNum" sz="quarter" idx="12"/>
          </p:nvPr>
        </p:nvSpPr>
        <p:spPr/>
        <p:txBody>
          <a:bodyPr/>
          <a:lstStyle/>
          <a:p>
            <a:fld id="{04046286-32BD-4FA3-97CD-40A21DAC47DF}" type="slidenum">
              <a:rPr lang="en-US" smtClean="0"/>
              <a:t>‹#›</a:t>
            </a:fld>
            <a:endParaRPr lang="en-US"/>
          </a:p>
        </p:txBody>
      </p:sp>
    </p:spTree>
    <p:extLst>
      <p:ext uri="{BB962C8B-B14F-4D97-AF65-F5344CB8AC3E}">
        <p14:creationId xmlns:p14="http://schemas.microsoft.com/office/powerpoint/2010/main" val="2564974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AF2CB59-120F-4D77-9C48-C9EFEE312A36}" type="datetime1">
              <a:rPr lang="en-US" smtClean="0"/>
              <a:t>1/29/2024</a:t>
            </a:fld>
            <a:endParaRPr lang="en-US"/>
          </a:p>
        </p:txBody>
      </p:sp>
      <p:sp>
        <p:nvSpPr>
          <p:cNvPr id="5" name="Footer Placeholder 4"/>
          <p:cNvSpPr>
            <a:spLocks noGrp="1"/>
          </p:cNvSpPr>
          <p:nvPr>
            <p:ph type="ftr" sz="quarter" idx="11"/>
          </p:nvPr>
        </p:nvSpPr>
        <p:spPr/>
        <p:txBody>
          <a:bodyPr/>
          <a:lstStyle/>
          <a:p>
            <a:r>
              <a:rPr lang="en-US"/>
              <a:t>ARM Assembly Language Programming &amp; Architecture by Mazidi, et al.</a:t>
            </a:r>
          </a:p>
        </p:txBody>
      </p:sp>
      <p:sp>
        <p:nvSpPr>
          <p:cNvPr id="6" name="Slide Number Placeholder 5"/>
          <p:cNvSpPr>
            <a:spLocks noGrp="1"/>
          </p:cNvSpPr>
          <p:nvPr>
            <p:ph type="sldNum" sz="quarter" idx="12"/>
          </p:nvPr>
        </p:nvSpPr>
        <p:spPr/>
        <p:txBody>
          <a:bodyPr/>
          <a:lstStyle/>
          <a:p>
            <a:fld id="{04046286-32BD-4FA3-97CD-40A21DAC47DF}" type="slidenum">
              <a:rPr lang="en-US" smtClean="0"/>
              <a:t>‹#›</a:t>
            </a:fld>
            <a:endParaRPr lang="en-US"/>
          </a:p>
        </p:txBody>
      </p:sp>
    </p:spTree>
    <p:extLst>
      <p:ext uri="{BB962C8B-B14F-4D97-AF65-F5344CB8AC3E}">
        <p14:creationId xmlns:p14="http://schemas.microsoft.com/office/powerpoint/2010/main" val="2383794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CCC2D6-820E-442E-BF2A-E53ED807CDD5}" type="datetime1">
              <a:rPr lang="en-US" smtClean="0"/>
              <a:t>1/29/2024</a:t>
            </a:fld>
            <a:endParaRPr lang="en-US"/>
          </a:p>
        </p:txBody>
      </p:sp>
      <p:sp>
        <p:nvSpPr>
          <p:cNvPr id="5" name="Footer Placeholder 4"/>
          <p:cNvSpPr>
            <a:spLocks noGrp="1"/>
          </p:cNvSpPr>
          <p:nvPr>
            <p:ph type="ftr" sz="quarter" idx="11"/>
          </p:nvPr>
        </p:nvSpPr>
        <p:spPr/>
        <p:txBody>
          <a:bodyPr/>
          <a:lstStyle/>
          <a:p>
            <a:r>
              <a:rPr lang="en-US"/>
              <a:t>ARM Assembly Language Programming &amp; Architecture by Mazidi, et al.</a:t>
            </a:r>
          </a:p>
        </p:txBody>
      </p:sp>
      <p:sp>
        <p:nvSpPr>
          <p:cNvPr id="6" name="Slide Number Placeholder 5"/>
          <p:cNvSpPr>
            <a:spLocks noGrp="1"/>
          </p:cNvSpPr>
          <p:nvPr>
            <p:ph type="sldNum" sz="quarter" idx="12"/>
          </p:nvPr>
        </p:nvSpPr>
        <p:spPr/>
        <p:txBody>
          <a:bodyPr/>
          <a:lstStyle/>
          <a:p>
            <a:fld id="{04046286-32BD-4FA3-97CD-40A21DAC47DF}" type="slidenum">
              <a:rPr lang="en-US" smtClean="0"/>
              <a:t>‹#›</a:t>
            </a:fld>
            <a:endParaRPr lang="en-US"/>
          </a:p>
        </p:txBody>
      </p:sp>
    </p:spTree>
    <p:extLst>
      <p:ext uri="{BB962C8B-B14F-4D97-AF65-F5344CB8AC3E}">
        <p14:creationId xmlns:p14="http://schemas.microsoft.com/office/powerpoint/2010/main" val="1964102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1E4F638-0F90-4385-87D0-D0D13C785926}" type="datetime1">
              <a:rPr lang="en-US" smtClean="0"/>
              <a:t>1/29/2024</a:t>
            </a:fld>
            <a:endParaRPr lang="en-US"/>
          </a:p>
        </p:txBody>
      </p:sp>
      <p:sp>
        <p:nvSpPr>
          <p:cNvPr id="5" name="Footer Placeholder 4"/>
          <p:cNvSpPr>
            <a:spLocks noGrp="1"/>
          </p:cNvSpPr>
          <p:nvPr>
            <p:ph type="ftr" sz="quarter" idx="11"/>
          </p:nvPr>
        </p:nvSpPr>
        <p:spPr/>
        <p:txBody>
          <a:bodyPr/>
          <a:lstStyle/>
          <a:p>
            <a:r>
              <a:rPr lang="en-US"/>
              <a:t>ARM Assembly Language Programming &amp; Architecture by Mazidi, et al.</a:t>
            </a:r>
          </a:p>
        </p:txBody>
      </p:sp>
      <p:sp>
        <p:nvSpPr>
          <p:cNvPr id="6" name="Slide Number Placeholder 5"/>
          <p:cNvSpPr>
            <a:spLocks noGrp="1"/>
          </p:cNvSpPr>
          <p:nvPr>
            <p:ph type="sldNum" sz="quarter" idx="12"/>
          </p:nvPr>
        </p:nvSpPr>
        <p:spPr/>
        <p:txBody>
          <a:bodyPr/>
          <a:lstStyle/>
          <a:p>
            <a:fld id="{04046286-32BD-4FA3-97CD-40A21DAC47DF}" type="slidenum">
              <a:rPr lang="en-US" smtClean="0"/>
              <a:t>‹#›</a:t>
            </a:fld>
            <a:endParaRPr lang="en-US"/>
          </a:p>
        </p:txBody>
      </p:sp>
    </p:spTree>
    <p:extLst>
      <p:ext uri="{BB962C8B-B14F-4D97-AF65-F5344CB8AC3E}">
        <p14:creationId xmlns:p14="http://schemas.microsoft.com/office/powerpoint/2010/main" val="3494005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1355638-F735-4B6B-8C77-67F65863E5A4}" type="datetime1">
              <a:rPr lang="en-US" smtClean="0"/>
              <a:t>1/29/2024</a:t>
            </a:fld>
            <a:endParaRPr lang="en-US"/>
          </a:p>
        </p:txBody>
      </p:sp>
      <p:sp>
        <p:nvSpPr>
          <p:cNvPr id="6" name="Footer Placeholder 5"/>
          <p:cNvSpPr>
            <a:spLocks noGrp="1"/>
          </p:cNvSpPr>
          <p:nvPr>
            <p:ph type="ftr" sz="quarter" idx="11"/>
          </p:nvPr>
        </p:nvSpPr>
        <p:spPr/>
        <p:txBody>
          <a:bodyPr/>
          <a:lstStyle/>
          <a:p>
            <a:r>
              <a:rPr lang="en-US"/>
              <a:t>ARM Assembly Language Programming &amp; Architecture by Mazidi, et al.</a:t>
            </a:r>
          </a:p>
        </p:txBody>
      </p:sp>
      <p:sp>
        <p:nvSpPr>
          <p:cNvPr id="7" name="Slide Number Placeholder 6"/>
          <p:cNvSpPr>
            <a:spLocks noGrp="1"/>
          </p:cNvSpPr>
          <p:nvPr>
            <p:ph type="sldNum" sz="quarter" idx="12"/>
          </p:nvPr>
        </p:nvSpPr>
        <p:spPr/>
        <p:txBody>
          <a:bodyPr/>
          <a:lstStyle/>
          <a:p>
            <a:fld id="{04046286-32BD-4FA3-97CD-40A21DAC47DF}" type="slidenum">
              <a:rPr lang="en-US" smtClean="0"/>
              <a:t>‹#›</a:t>
            </a:fld>
            <a:endParaRPr lang="en-US"/>
          </a:p>
        </p:txBody>
      </p:sp>
    </p:spTree>
    <p:extLst>
      <p:ext uri="{BB962C8B-B14F-4D97-AF65-F5344CB8AC3E}">
        <p14:creationId xmlns:p14="http://schemas.microsoft.com/office/powerpoint/2010/main" val="1422114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15FB44D-D22B-4AC8-8FA3-92D5B219FCE3}" type="datetime1">
              <a:rPr lang="en-US" smtClean="0"/>
              <a:t>1/29/2024</a:t>
            </a:fld>
            <a:endParaRPr lang="en-US"/>
          </a:p>
        </p:txBody>
      </p:sp>
      <p:sp>
        <p:nvSpPr>
          <p:cNvPr id="8" name="Footer Placeholder 7"/>
          <p:cNvSpPr>
            <a:spLocks noGrp="1"/>
          </p:cNvSpPr>
          <p:nvPr>
            <p:ph type="ftr" sz="quarter" idx="11"/>
          </p:nvPr>
        </p:nvSpPr>
        <p:spPr/>
        <p:txBody>
          <a:bodyPr/>
          <a:lstStyle/>
          <a:p>
            <a:r>
              <a:rPr lang="en-US"/>
              <a:t>ARM Assembly Language Programming &amp; Architecture by Mazidi, et al.</a:t>
            </a:r>
          </a:p>
        </p:txBody>
      </p:sp>
      <p:sp>
        <p:nvSpPr>
          <p:cNvPr id="9" name="Slide Number Placeholder 8"/>
          <p:cNvSpPr>
            <a:spLocks noGrp="1"/>
          </p:cNvSpPr>
          <p:nvPr>
            <p:ph type="sldNum" sz="quarter" idx="12"/>
          </p:nvPr>
        </p:nvSpPr>
        <p:spPr/>
        <p:txBody>
          <a:bodyPr/>
          <a:lstStyle/>
          <a:p>
            <a:fld id="{04046286-32BD-4FA3-97CD-40A21DAC47DF}" type="slidenum">
              <a:rPr lang="en-US" smtClean="0"/>
              <a:t>‹#›</a:t>
            </a:fld>
            <a:endParaRPr lang="en-US"/>
          </a:p>
        </p:txBody>
      </p:sp>
    </p:spTree>
    <p:extLst>
      <p:ext uri="{BB962C8B-B14F-4D97-AF65-F5344CB8AC3E}">
        <p14:creationId xmlns:p14="http://schemas.microsoft.com/office/powerpoint/2010/main" val="297762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ADCA97F-6DAC-42D3-A421-18845E36E9A1}" type="datetime1">
              <a:rPr lang="en-US" smtClean="0"/>
              <a:t>1/29/2024</a:t>
            </a:fld>
            <a:endParaRPr lang="en-US"/>
          </a:p>
        </p:txBody>
      </p:sp>
      <p:sp>
        <p:nvSpPr>
          <p:cNvPr id="4" name="Footer Placeholder 3"/>
          <p:cNvSpPr>
            <a:spLocks noGrp="1"/>
          </p:cNvSpPr>
          <p:nvPr>
            <p:ph type="ftr" sz="quarter" idx="11"/>
          </p:nvPr>
        </p:nvSpPr>
        <p:spPr/>
        <p:txBody>
          <a:bodyPr/>
          <a:lstStyle/>
          <a:p>
            <a:r>
              <a:rPr lang="en-US"/>
              <a:t>ARM Assembly Language Programming &amp; Architecture by Mazidi, et al.</a:t>
            </a:r>
          </a:p>
        </p:txBody>
      </p:sp>
      <p:sp>
        <p:nvSpPr>
          <p:cNvPr id="5" name="Slide Number Placeholder 4"/>
          <p:cNvSpPr>
            <a:spLocks noGrp="1"/>
          </p:cNvSpPr>
          <p:nvPr>
            <p:ph type="sldNum" sz="quarter" idx="12"/>
          </p:nvPr>
        </p:nvSpPr>
        <p:spPr/>
        <p:txBody>
          <a:bodyPr/>
          <a:lstStyle/>
          <a:p>
            <a:fld id="{04046286-32BD-4FA3-97CD-40A21DAC47DF}" type="slidenum">
              <a:rPr lang="en-US" smtClean="0"/>
              <a:t>‹#›</a:t>
            </a:fld>
            <a:endParaRPr lang="en-US"/>
          </a:p>
        </p:txBody>
      </p:sp>
    </p:spTree>
    <p:extLst>
      <p:ext uri="{BB962C8B-B14F-4D97-AF65-F5344CB8AC3E}">
        <p14:creationId xmlns:p14="http://schemas.microsoft.com/office/powerpoint/2010/main" val="1377141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246897-7A96-4B5A-9DED-E91D150600CA}" type="datetime1">
              <a:rPr lang="en-US" smtClean="0"/>
              <a:t>1/29/2024</a:t>
            </a:fld>
            <a:endParaRPr lang="en-US"/>
          </a:p>
        </p:txBody>
      </p:sp>
      <p:sp>
        <p:nvSpPr>
          <p:cNvPr id="3" name="Footer Placeholder 2"/>
          <p:cNvSpPr>
            <a:spLocks noGrp="1"/>
          </p:cNvSpPr>
          <p:nvPr>
            <p:ph type="ftr" sz="quarter" idx="11"/>
          </p:nvPr>
        </p:nvSpPr>
        <p:spPr/>
        <p:txBody>
          <a:bodyPr/>
          <a:lstStyle/>
          <a:p>
            <a:r>
              <a:rPr lang="en-US"/>
              <a:t>ARM Assembly Language Programming &amp; Architecture by Mazidi, et al.</a:t>
            </a:r>
          </a:p>
        </p:txBody>
      </p:sp>
      <p:sp>
        <p:nvSpPr>
          <p:cNvPr id="4" name="Slide Number Placeholder 3"/>
          <p:cNvSpPr>
            <a:spLocks noGrp="1"/>
          </p:cNvSpPr>
          <p:nvPr>
            <p:ph type="sldNum" sz="quarter" idx="12"/>
          </p:nvPr>
        </p:nvSpPr>
        <p:spPr/>
        <p:txBody>
          <a:bodyPr/>
          <a:lstStyle/>
          <a:p>
            <a:fld id="{04046286-32BD-4FA3-97CD-40A21DAC47DF}" type="slidenum">
              <a:rPr lang="en-US" smtClean="0"/>
              <a:t>‹#›</a:t>
            </a:fld>
            <a:endParaRPr lang="en-US"/>
          </a:p>
        </p:txBody>
      </p:sp>
    </p:spTree>
    <p:extLst>
      <p:ext uri="{BB962C8B-B14F-4D97-AF65-F5344CB8AC3E}">
        <p14:creationId xmlns:p14="http://schemas.microsoft.com/office/powerpoint/2010/main" val="3896319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A4F203D-F6B3-44D0-82A2-01FFA896A6FC}" type="datetime1">
              <a:rPr lang="en-US" smtClean="0"/>
              <a:t>1/29/2024</a:t>
            </a:fld>
            <a:endParaRPr lang="en-US"/>
          </a:p>
        </p:txBody>
      </p:sp>
      <p:sp>
        <p:nvSpPr>
          <p:cNvPr id="6" name="Footer Placeholder 5"/>
          <p:cNvSpPr>
            <a:spLocks noGrp="1"/>
          </p:cNvSpPr>
          <p:nvPr>
            <p:ph type="ftr" sz="quarter" idx="11"/>
          </p:nvPr>
        </p:nvSpPr>
        <p:spPr/>
        <p:txBody>
          <a:bodyPr/>
          <a:lstStyle/>
          <a:p>
            <a:r>
              <a:rPr lang="en-US"/>
              <a:t>ARM Assembly Language Programming &amp; Architecture by Mazidi, et al.</a:t>
            </a:r>
          </a:p>
        </p:txBody>
      </p:sp>
      <p:sp>
        <p:nvSpPr>
          <p:cNvPr id="7" name="Slide Number Placeholder 6"/>
          <p:cNvSpPr>
            <a:spLocks noGrp="1"/>
          </p:cNvSpPr>
          <p:nvPr>
            <p:ph type="sldNum" sz="quarter" idx="12"/>
          </p:nvPr>
        </p:nvSpPr>
        <p:spPr/>
        <p:txBody>
          <a:bodyPr/>
          <a:lstStyle/>
          <a:p>
            <a:fld id="{04046286-32BD-4FA3-97CD-40A21DAC47DF}" type="slidenum">
              <a:rPr lang="en-US" smtClean="0"/>
              <a:t>‹#›</a:t>
            </a:fld>
            <a:endParaRPr lang="en-US"/>
          </a:p>
        </p:txBody>
      </p:sp>
    </p:spTree>
    <p:extLst>
      <p:ext uri="{BB962C8B-B14F-4D97-AF65-F5344CB8AC3E}">
        <p14:creationId xmlns:p14="http://schemas.microsoft.com/office/powerpoint/2010/main" val="1504988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57C28F2-F7E0-4CD7-94F8-9104E5DC68BF}" type="datetime1">
              <a:rPr lang="en-US" smtClean="0"/>
              <a:t>1/29/2024</a:t>
            </a:fld>
            <a:endParaRPr lang="en-US"/>
          </a:p>
        </p:txBody>
      </p:sp>
      <p:sp>
        <p:nvSpPr>
          <p:cNvPr id="6" name="Footer Placeholder 5"/>
          <p:cNvSpPr>
            <a:spLocks noGrp="1"/>
          </p:cNvSpPr>
          <p:nvPr>
            <p:ph type="ftr" sz="quarter" idx="11"/>
          </p:nvPr>
        </p:nvSpPr>
        <p:spPr/>
        <p:txBody>
          <a:bodyPr/>
          <a:lstStyle/>
          <a:p>
            <a:r>
              <a:rPr lang="en-US"/>
              <a:t>ARM Assembly Language Programming &amp; Architecture by Mazidi, et al.</a:t>
            </a:r>
          </a:p>
        </p:txBody>
      </p:sp>
      <p:sp>
        <p:nvSpPr>
          <p:cNvPr id="7" name="Slide Number Placeholder 6"/>
          <p:cNvSpPr>
            <a:spLocks noGrp="1"/>
          </p:cNvSpPr>
          <p:nvPr>
            <p:ph type="sldNum" sz="quarter" idx="12"/>
          </p:nvPr>
        </p:nvSpPr>
        <p:spPr/>
        <p:txBody>
          <a:bodyPr/>
          <a:lstStyle/>
          <a:p>
            <a:fld id="{04046286-32BD-4FA3-97CD-40A21DAC47DF}" type="slidenum">
              <a:rPr lang="en-US" smtClean="0"/>
              <a:t>‹#›</a:t>
            </a:fld>
            <a:endParaRPr lang="en-US"/>
          </a:p>
        </p:txBody>
      </p:sp>
    </p:spTree>
    <p:extLst>
      <p:ext uri="{BB962C8B-B14F-4D97-AF65-F5344CB8AC3E}">
        <p14:creationId xmlns:p14="http://schemas.microsoft.com/office/powerpoint/2010/main" val="2866970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B2F13B-A273-4375-8967-EC46435E5271}" type="datetime1">
              <a:rPr lang="en-US" smtClean="0"/>
              <a:t>1/29/2024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ARM Assembly Language Programming &amp; Architecture by Mazidi, et al.</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046286-32BD-4FA3-97CD-40A21DAC47DF}" type="slidenum">
              <a:rPr lang="en-US" smtClean="0"/>
              <a:t>‹#›</a:t>
            </a:fld>
            <a:endParaRPr lang="en-US"/>
          </a:p>
        </p:txBody>
      </p:sp>
    </p:spTree>
    <p:extLst>
      <p:ext uri="{BB962C8B-B14F-4D97-AF65-F5344CB8AC3E}">
        <p14:creationId xmlns:p14="http://schemas.microsoft.com/office/powerpoint/2010/main" val="35296317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72198" y="569373"/>
            <a:ext cx="6865469" cy="523220"/>
          </a:xfrm>
          <a:prstGeom prst="rect">
            <a:avLst/>
          </a:prstGeom>
        </p:spPr>
        <p:txBody>
          <a:bodyPr wrap="none">
            <a:spAutoFit/>
          </a:bodyPr>
          <a:lstStyle/>
          <a:p>
            <a:pPr algn="just"/>
            <a:r>
              <a:rPr lang="en-US" sz="2800" b="1" dirty="0">
                <a:latin typeface="LiberationSerif-Bold"/>
              </a:rPr>
              <a:t>ARM Memory Map and Memory Access</a:t>
            </a:r>
            <a:endParaRPr lang="en-US" sz="2800" dirty="0"/>
          </a:p>
        </p:txBody>
      </p:sp>
      <p:sp>
        <p:nvSpPr>
          <p:cNvPr id="3" name="Rectangle 2"/>
          <p:cNvSpPr/>
          <p:nvPr/>
        </p:nvSpPr>
        <p:spPr>
          <a:xfrm>
            <a:off x="1123664" y="1539882"/>
            <a:ext cx="10531523" cy="1569660"/>
          </a:xfrm>
          <a:prstGeom prst="rect">
            <a:avLst/>
          </a:prstGeom>
        </p:spPr>
        <p:txBody>
          <a:bodyPr wrap="square">
            <a:spAutoFit/>
          </a:bodyPr>
          <a:lstStyle/>
          <a:p>
            <a:pPr algn="just"/>
            <a:r>
              <a:rPr lang="en-US" sz="2400" dirty="0">
                <a:latin typeface="LiberationSerif"/>
              </a:rPr>
              <a:t>The ARM CPU uses 32-bit addresses which gives us a maximum of 4 GB (gigabytes) of memory space. This 4GB of memory space has addresses 0x00000000 to 0xFFFFFFFF, meaning each byte is assigned a unique address (ARM is a byte-addressable CPU).</a:t>
            </a:r>
            <a:endParaRPr lang="en-US" sz="2400" dirty="0"/>
          </a:p>
        </p:txBody>
      </p:sp>
      <p:pic>
        <p:nvPicPr>
          <p:cNvPr id="4" name="Picture 3"/>
          <p:cNvPicPr>
            <a:picLocks noChangeAspect="1"/>
          </p:cNvPicPr>
          <p:nvPr/>
        </p:nvPicPr>
        <p:blipFill>
          <a:blip r:embed="rId2"/>
          <a:stretch>
            <a:fillRect/>
          </a:stretch>
        </p:blipFill>
        <p:spPr>
          <a:xfrm>
            <a:off x="2006222" y="3109542"/>
            <a:ext cx="5622878" cy="3758602"/>
          </a:xfrm>
          <a:prstGeom prst="rect">
            <a:avLst/>
          </a:prstGeom>
        </p:spPr>
      </p:pic>
      <p:sp>
        <p:nvSpPr>
          <p:cNvPr id="5" name="Footer Placeholder 4"/>
          <p:cNvSpPr>
            <a:spLocks noGrp="1"/>
          </p:cNvSpPr>
          <p:nvPr>
            <p:ph type="ftr" sz="quarter" idx="11"/>
          </p:nvPr>
        </p:nvSpPr>
        <p:spPr>
          <a:xfrm>
            <a:off x="7629100" y="6356350"/>
            <a:ext cx="4562900" cy="365125"/>
          </a:xfrm>
        </p:spPr>
        <p:txBody>
          <a:bodyPr/>
          <a:lstStyle/>
          <a:p>
            <a:r>
              <a:rPr lang="en-US" dirty="0"/>
              <a:t>ARM Assembly Language Programming &amp; Architecture by </a:t>
            </a:r>
            <a:r>
              <a:rPr lang="en-US" dirty="0" err="1"/>
              <a:t>Mazidi</a:t>
            </a:r>
            <a:r>
              <a:rPr lang="en-US" dirty="0"/>
              <a:t>, et al.</a:t>
            </a:r>
          </a:p>
        </p:txBody>
      </p:sp>
    </p:spTree>
    <p:extLst>
      <p:ext uri="{BB962C8B-B14F-4D97-AF65-F5344CB8AC3E}">
        <p14:creationId xmlns:p14="http://schemas.microsoft.com/office/powerpoint/2010/main" val="3755644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14651" y="846162"/>
            <a:ext cx="9707291" cy="4416650"/>
          </a:xfrm>
          <a:prstGeom prst="rect">
            <a:avLst/>
          </a:prstGeom>
        </p:spPr>
      </p:pic>
      <p:sp>
        <p:nvSpPr>
          <p:cNvPr id="3" name="Rectangle 2"/>
          <p:cNvSpPr/>
          <p:nvPr/>
        </p:nvSpPr>
        <p:spPr>
          <a:xfrm>
            <a:off x="4791921" y="5387032"/>
            <a:ext cx="2552750" cy="369332"/>
          </a:xfrm>
          <a:prstGeom prst="rect">
            <a:avLst/>
          </a:prstGeom>
        </p:spPr>
        <p:txBody>
          <a:bodyPr wrap="none">
            <a:spAutoFit/>
          </a:bodyPr>
          <a:lstStyle/>
          <a:p>
            <a:r>
              <a:rPr lang="en-US" b="1" dirty="0">
                <a:latin typeface="LiberationSerif-Bold"/>
              </a:rPr>
              <a:t>AHB and APB in ARM</a:t>
            </a:r>
            <a:endParaRPr lang="en-US" dirty="0"/>
          </a:p>
        </p:txBody>
      </p:sp>
      <p:sp>
        <p:nvSpPr>
          <p:cNvPr id="4" name="Footer Placeholder 3"/>
          <p:cNvSpPr>
            <a:spLocks noGrp="1"/>
          </p:cNvSpPr>
          <p:nvPr>
            <p:ph type="ftr" sz="quarter" idx="11"/>
          </p:nvPr>
        </p:nvSpPr>
        <p:spPr>
          <a:xfrm>
            <a:off x="7344671" y="6356350"/>
            <a:ext cx="4561863" cy="365125"/>
          </a:xfrm>
        </p:spPr>
        <p:txBody>
          <a:bodyPr/>
          <a:lstStyle/>
          <a:p>
            <a:r>
              <a:rPr lang="en-US" dirty="0"/>
              <a:t>ARM Assembly Language Programming &amp; Architecture by </a:t>
            </a:r>
            <a:r>
              <a:rPr lang="en-US" dirty="0" err="1"/>
              <a:t>Mazidi</a:t>
            </a:r>
            <a:r>
              <a:rPr lang="en-US" dirty="0"/>
              <a:t>, et al.</a:t>
            </a:r>
          </a:p>
        </p:txBody>
      </p:sp>
    </p:spTree>
    <p:extLst>
      <p:ext uri="{BB962C8B-B14F-4D97-AF65-F5344CB8AC3E}">
        <p14:creationId xmlns:p14="http://schemas.microsoft.com/office/powerpoint/2010/main" val="2271084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7192370" y="6315406"/>
            <a:ext cx="4755108" cy="365125"/>
          </a:xfrm>
        </p:spPr>
        <p:txBody>
          <a:bodyPr/>
          <a:lstStyle/>
          <a:p>
            <a:r>
              <a:rPr lang="en-US" dirty="0"/>
              <a:t>ARM Assembly Language Programming &amp; Architecture by </a:t>
            </a:r>
            <a:r>
              <a:rPr lang="en-US" dirty="0" err="1"/>
              <a:t>Mazidi</a:t>
            </a:r>
            <a:r>
              <a:rPr lang="en-US" dirty="0"/>
              <a:t>, et al.</a:t>
            </a:r>
          </a:p>
        </p:txBody>
      </p:sp>
      <p:sp>
        <p:nvSpPr>
          <p:cNvPr id="4" name="Rectangle 3"/>
          <p:cNvSpPr/>
          <p:nvPr/>
        </p:nvSpPr>
        <p:spPr>
          <a:xfrm>
            <a:off x="1028701" y="416034"/>
            <a:ext cx="9929812" cy="4832092"/>
          </a:xfrm>
          <a:prstGeom prst="rect">
            <a:avLst/>
          </a:prstGeom>
        </p:spPr>
        <p:txBody>
          <a:bodyPr wrap="square">
            <a:spAutoFit/>
          </a:bodyPr>
          <a:lstStyle/>
          <a:p>
            <a:pPr algn="just"/>
            <a:r>
              <a:rPr lang="en-IN" sz="2800" b="1" i="0" u="none" strike="noStrike" baseline="0" dirty="0">
                <a:latin typeface="LiberationSerif-Bold"/>
              </a:rPr>
              <a:t>Bus cycle time</a:t>
            </a:r>
          </a:p>
          <a:p>
            <a:pPr marL="342900" indent="-342900" algn="just">
              <a:buFont typeface="Arial" panose="020B0604020202020204" pitchFamily="34" charset="0"/>
              <a:buChar char="•"/>
            </a:pPr>
            <a:r>
              <a:rPr lang="en-IN" sz="2800" b="0" i="0" u="none" strike="noStrike" baseline="0" dirty="0">
                <a:latin typeface="LiberationSerif"/>
              </a:rPr>
              <a:t>To access a device such as memory or I/O, the CPU provides a fixed amount of time</a:t>
            </a:r>
            <a:r>
              <a:rPr lang="en-IN" sz="2800" b="0" i="0" u="none" strike="noStrike" dirty="0">
                <a:latin typeface="LiberationSerif"/>
              </a:rPr>
              <a:t> </a:t>
            </a:r>
            <a:r>
              <a:rPr lang="en-IN" sz="2800" b="0" i="0" u="none" strike="noStrike" baseline="0" dirty="0">
                <a:latin typeface="LiberationSerif"/>
              </a:rPr>
              <a:t>called a bus cycle time.</a:t>
            </a:r>
            <a:r>
              <a:rPr lang="en-IN" sz="2800" b="0" i="0" u="none" strike="noStrike" dirty="0">
                <a:latin typeface="LiberationSerif"/>
              </a:rPr>
              <a:t> </a:t>
            </a:r>
            <a:r>
              <a:rPr lang="en-IN" sz="2800" b="0" i="0" u="none" strike="noStrike" baseline="0" dirty="0">
                <a:latin typeface="LiberationSerif"/>
              </a:rPr>
              <a:t>The bus cycle time used for accessing memory is often referred</a:t>
            </a:r>
            <a:r>
              <a:rPr lang="en-IN" sz="2800" b="0" i="0" u="none" strike="noStrike" dirty="0">
                <a:latin typeface="LiberationSerif"/>
              </a:rPr>
              <a:t> </a:t>
            </a:r>
            <a:r>
              <a:rPr lang="en-IN" sz="2800" b="0" i="0" u="none" strike="noStrike" baseline="0" dirty="0">
                <a:latin typeface="LiberationSerif"/>
              </a:rPr>
              <a:t>to as MC (memory cycle) time. The time from when the CPU provides the addresses at its</a:t>
            </a:r>
            <a:r>
              <a:rPr lang="en-IN" sz="2800" b="0" i="0" u="none" strike="noStrike" dirty="0">
                <a:latin typeface="LiberationSerif"/>
              </a:rPr>
              <a:t> </a:t>
            </a:r>
            <a:r>
              <a:rPr lang="en-IN" sz="2800" b="0" i="0" u="none" strike="noStrike" baseline="0" dirty="0">
                <a:latin typeface="LiberationSerif"/>
              </a:rPr>
              <a:t>address pins to when the data is expected at its data pins is called memory read cycle time.</a:t>
            </a:r>
          </a:p>
          <a:p>
            <a:pPr marL="342900" indent="-342900" algn="just">
              <a:buFont typeface="Arial" panose="020B0604020202020204" pitchFamily="34" charset="0"/>
              <a:buChar char="•"/>
            </a:pPr>
            <a:endParaRPr lang="en-IN" sz="2800" b="0" i="0" u="none" strike="noStrike" baseline="0" dirty="0">
              <a:latin typeface="LiberationSerif"/>
            </a:endParaRPr>
          </a:p>
          <a:p>
            <a:pPr marL="342900" indent="-342900" algn="just">
              <a:buFont typeface="Arial" panose="020B0604020202020204" pitchFamily="34" charset="0"/>
              <a:buChar char="•"/>
            </a:pPr>
            <a:r>
              <a:rPr lang="en-IN" sz="2800" b="0" i="0" u="none" strike="noStrike" baseline="0" dirty="0">
                <a:latin typeface="LiberationSerif"/>
              </a:rPr>
              <a:t>While for on-chip memory the cycle time can be 1 clock, in the off-chip memory the cycle</a:t>
            </a:r>
            <a:r>
              <a:rPr lang="en-IN" sz="2800" b="0" i="0" u="none" strike="noStrike" dirty="0">
                <a:latin typeface="LiberationSerif"/>
              </a:rPr>
              <a:t> </a:t>
            </a:r>
            <a:r>
              <a:rPr lang="en-IN" sz="2800" b="0" i="0" u="none" strike="noStrike" baseline="0" dirty="0">
                <a:latin typeface="LiberationSerif"/>
              </a:rPr>
              <a:t>time is often 2 clocks.  </a:t>
            </a:r>
            <a:endParaRPr lang="en-IN" sz="2800" dirty="0"/>
          </a:p>
        </p:txBody>
      </p:sp>
    </p:spTree>
    <p:extLst>
      <p:ext uri="{BB962C8B-B14F-4D97-AF65-F5344CB8AC3E}">
        <p14:creationId xmlns:p14="http://schemas.microsoft.com/office/powerpoint/2010/main" val="635593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42962" y="463540"/>
            <a:ext cx="10301287" cy="3539430"/>
          </a:xfrm>
          <a:prstGeom prst="rect">
            <a:avLst/>
          </a:prstGeom>
        </p:spPr>
        <p:txBody>
          <a:bodyPr wrap="square">
            <a:spAutoFit/>
          </a:bodyPr>
          <a:lstStyle/>
          <a:p>
            <a:pPr algn="just"/>
            <a:r>
              <a:rPr lang="en-IN" sz="2800" b="1" i="0" u="none" strike="noStrike" baseline="0" dirty="0">
                <a:latin typeface="LiberationSerif-Bold"/>
              </a:rPr>
              <a:t>Code memory region</a:t>
            </a:r>
          </a:p>
          <a:p>
            <a:pPr marL="457200" indent="-457200" algn="just">
              <a:buFont typeface="Arial" panose="020B0604020202020204" pitchFamily="34" charset="0"/>
              <a:buChar char="•"/>
            </a:pPr>
            <a:r>
              <a:rPr lang="en-IN" sz="2800" b="0" i="0" u="none" strike="noStrike" baseline="0" dirty="0">
                <a:latin typeface="LiberationSerif"/>
              </a:rPr>
              <a:t>The 4 GB of ARM memory space is organized as 1G × 32 bits since the ARM</a:t>
            </a:r>
            <a:r>
              <a:rPr lang="en-IN" sz="2800" b="0" i="0" u="none" strike="noStrike" dirty="0">
                <a:latin typeface="LiberationSerif"/>
              </a:rPr>
              <a:t> </a:t>
            </a:r>
            <a:r>
              <a:rPr lang="en-IN" sz="2800" b="0" i="0" u="none" strike="noStrike" baseline="0" dirty="0">
                <a:latin typeface="LiberationSerif"/>
              </a:rPr>
              <a:t>instructions are 32-bit. The internal data bus of the ARM is 32-bit, allowing the transfer of</a:t>
            </a:r>
            <a:r>
              <a:rPr lang="en-IN" sz="2800" b="0" i="0" u="none" strike="noStrike" dirty="0">
                <a:latin typeface="LiberationSerif"/>
              </a:rPr>
              <a:t> </a:t>
            </a:r>
            <a:r>
              <a:rPr lang="en-IN" sz="2800" b="0" i="0" u="none" strike="noStrike" baseline="0" dirty="0">
                <a:latin typeface="LiberationSerif"/>
              </a:rPr>
              <a:t>one instruction into the CPU every clock cycle.</a:t>
            </a:r>
            <a:r>
              <a:rPr lang="en-IN" sz="2800" b="0" i="0" u="none" strike="noStrike" dirty="0">
                <a:latin typeface="LiberationSerif"/>
              </a:rPr>
              <a:t> </a:t>
            </a:r>
            <a:r>
              <a:rPr lang="en-IN" sz="2800" b="0" i="0" u="none" strike="noStrike" baseline="0" dirty="0">
                <a:latin typeface="LiberationSerif"/>
              </a:rPr>
              <a:t>The fetching of an instruction in every clock cycle can work only if</a:t>
            </a:r>
            <a:r>
              <a:rPr lang="en-IN" sz="2800" b="0" i="0" u="none" strike="noStrike" dirty="0">
                <a:latin typeface="LiberationSerif"/>
              </a:rPr>
              <a:t> </a:t>
            </a:r>
            <a:r>
              <a:rPr lang="en-IN" sz="2800" b="0" i="0" u="none" strike="noStrike" baseline="0" dirty="0">
                <a:latin typeface="LiberationSerif"/>
              </a:rPr>
              <a:t>the code is word aligned, meaning each instruction is placed at an address location ending</a:t>
            </a:r>
            <a:r>
              <a:rPr lang="en-IN" sz="2800" b="0" i="0" u="none" strike="noStrike" dirty="0">
                <a:latin typeface="LiberationSerif"/>
              </a:rPr>
              <a:t> </a:t>
            </a:r>
            <a:r>
              <a:rPr lang="en-IN" sz="2800" b="0" i="0" u="none" strike="noStrike" baseline="0" dirty="0">
                <a:latin typeface="LiberationSerif"/>
              </a:rPr>
              <a:t>with 0, 4, 8, or C.</a:t>
            </a:r>
            <a:endParaRPr lang="en-IN" sz="2800" dirty="0"/>
          </a:p>
        </p:txBody>
      </p:sp>
      <p:sp>
        <p:nvSpPr>
          <p:cNvPr id="3" name="Footer Placeholder 2"/>
          <p:cNvSpPr>
            <a:spLocks noGrp="1"/>
          </p:cNvSpPr>
          <p:nvPr>
            <p:ph type="ftr" sz="quarter" idx="11"/>
          </p:nvPr>
        </p:nvSpPr>
        <p:spPr>
          <a:xfrm>
            <a:off x="7259471" y="6329054"/>
            <a:ext cx="4695967" cy="365125"/>
          </a:xfrm>
        </p:spPr>
        <p:txBody>
          <a:bodyPr/>
          <a:lstStyle/>
          <a:p>
            <a:r>
              <a:rPr lang="en-US" dirty="0"/>
              <a:t>ARM Assembly Language Programming &amp; Architecture by </a:t>
            </a:r>
            <a:r>
              <a:rPr lang="en-US" dirty="0" err="1"/>
              <a:t>Mazidi</a:t>
            </a:r>
            <a:r>
              <a:rPr lang="en-US" dirty="0"/>
              <a:t>, et al.</a:t>
            </a:r>
          </a:p>
        </p:txBody>
      </p:sp>
    </p:spTree>
    <p:extLst>
      <p:ext uri="{BB962C8B-B14F-4D97-AF65-F5344CB8AC3E}">
        <p14:creationId xmlns:p14="http://schemas.microsoft.com/office/powerpoint/2010/main" val="1872905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4375" y="201989"/>
            <a:ext cx="10529888" cy="2246769"/>
          </a:xfrm>
          <a:prstGeom prst="rect">
            <a:avLst/>
          </a:prstGeom>
        </p:spPr>
        <p:txBody>
          <a:bodyPr wrap="square">
            <a:spAutoFit/>
          </a:bodyPr>
          <a:lstStyle/>
          <a:p>
            <a:pPr algn="just"/>
            <a:r>
              <a:rPr lang="en-IN" sz="2800" b="1" i="0" u="none" strike="noStrike" baseline="0" dirty="0">
                <a:latin typeface="LiberationSerif-Bold"/>
              </a:rPr>
              <a:t>SRAM memory region</a:t>
            </a:r>
          </a:p>
          <a:p>
            <a:pPr marL="457200" indent="-457200" algn="just">
              <a:buFont typeface="Arial" panose="020B0604020202020204" pitchFamily="34" charset="0"/>
              <a:buChar char="•"/>
            </a:pPr>
            <a:r>
              <a:rPr lang="en-IN" sz="2800" b="0" i="0" u="none" strike="noStrike" baseline="0" dirty="0">
                <a:latin typeface="LiberationSerif"/>
              </a:rPr>
              <a:t>A section of the memory space is used by SRAM. The SRAM can be on-chip or </a:t>
            </a:r>
            <a:r>
              <a:rPr lang="en-IN" sz="2800" b="0" i="0" u="none" strike="noStrike" baseline="0" dirty="0" err="1">
                <a:latin typeface="LiberationSerif"/>
              </a:rPr>
              <a:t>offchip</a:t>
            </a:r>
            <a:r>
              <a:rPr lang="en-IN" sz="2800" dirty="0">
                <a:latin typeface="LiberationSerif"/>
              </a:rPr>
              <a:t>  </a:t>
            </a:r>
            <a:r>
              <a:rPr lang="en-IN" sz="2800" b="0" i="0" u="none" strike="noStrike" baseline="0" dirty="0">
                <a:latin typeface="LiberationSerif"/>
              </a:rPr>
              <a:t>(external).  This on-chip SRAM</a:t>
            </a:r>
            <a:r>
              <a:rPr lang="en-IN" sz="2800" b="0" i="0" u="none" strike="noStrike" dirty="0">
                <a:latin typeface="LiberationSerif"/>
              </a:rPr>
              <a:t> </a:t>
            </a:r>
            <a:r>
              <a:rPr lang="en-IN" sz="2800" b="0" i="0" u="none" strike="noStrike" baseline="0" dirty="0">
                <a:latin typeface="LiberationSerif"/>
              </a:rPr>
              <a:t>is used by the CPU</a:t>
            </a:r>
            <a:r>
              <a:rPr lang="en-IN" sz="2800" b="0" i="0" u="none" strike="noStrike" dirty="0">
                <a:latin typeface="LiberationSerif"/>
              </a:rPr>
              <a:t> </a:t>
            </a:r>
            <a:r>
              <a:rPr lang="en-IN" sz="2800" b="0" i="0" u="none" strike="noStrike" baseline="0" dirty="0">
                <a:latin typeface="LiberationSerif"/>
              </a:rPr>
              <a:t>to store parameters. It is also used by the CPU for the</a:t>
            </a:r>
            <a:r>
              <a:rPr lang="en-IN" sz="2800" b="0" i="0" u="none" strike="noStrike" dirty="0">
                <a:latin typeface="LiberationSerif"/>
              </a:rPr>
              <a:t> </a:t>
            </a:r>
            <a:r>
              <a:rPr lang="en-IN" sz="2800" b="0" i="0" u="none" strike="noStrike" baseline="0" dirty="0">
                <a:latin typeface="LiberationSerif"/>
              </a:rPr>
              <a:t>purpose of the stack.  </a:t>
            </a:r>
            <a:endParaRPr lang="en-IN" sz="2800" dirty="0"/>
          </a:p>
        </p:txBody>
      </p:sp>
      <p:sp>
        <p:nvSpPr>
          <p:cNvPr id="3" name="Rectangle 2"/>
          <p:cNvSpPr/>
          <p:nvPr/>
        </p:nvSpPr>
        <p:spPr>
          <a:xfrm>
            <a:off x="778669" y="2712214"/>
            <a:ext cx="10401300" cy="3539430"/>
          </a:xfrm>
          <a:prstGeom prst="rect">
            <a:avLst/>
          </a:prstGeom>
        </p:spPr>
        <p:txBody>
          <a:bodyPr wrap="square">
            <a:spAutoFit/>
          </a:bodyPr>
          <a:lstStyle/>
          <a:p>
            <a:pPr algn="just"/>
            <a:r>
              <a:rPr lang="en-IN" sz="2800" b="1" i="0" u="none" strike="noStrike" baseline="0" dirty="0">
                <a:latin typeface="LiberationSerif-Bold"/>
              </a:rPr>
              <a:t>Data misalignment in SRAM</a:t>
            </a:r>
          </a:p>
          <a:p>
            <a:pPr marL="457200" indent="-457200" algn="just">
              <a:buFont typeface="Arial" panose="020B0604020202020204" pitchFamily="34" charset="0"/>
              <a:buChar char="•"/>
            </a:pPr>
            <a:r>
              <a:rPr lang="en-IN" sz="2800" b="0" i="0" u="none" strike="noStrike" baseline="0" dirty="0">
                <a:latin typeface="LiberationSerif"/>
              </a:rPr>
              <a:t>If the</a:t>
            </a:r>
            <a:r>
              <a:rPr lang="en-IN" sz="2800" b="0" i="0" u="none" strike="noStrike" dirty="0">
                <a:latin typeface="LiberationSerif"/>
              </a:rPr>
              <a:t> </a:t>
            </a:r>
            <a:r>
              <a:rPr lang="en-IN" sz="2800" b="0" i="0" u="none" strike="noStrike" baseline="0" dirty="0">
                <a:latin typeface="LiberationSerif"/>
              </a:rPr>
              <a:t>data is aligned, for every memory read cycle, the ARM brings in 4 bytes of information</a:t>
            </a:r>
            <a:r>
              <a:rPr lang="en-IN" sz="2800" b="0" i="0" u="none" strike="noStrike" dirty="0">
                <a:latin typeface="LiberationSerif"/>
              </a:rPr>
              <a:t> </a:t>
            </a:r>
            <a:r>
              <a:rPr lang="en-IN" sz="2800" b="0" i="0" u="none" strike="noStrike" baseline="0" dirty="0">
                <a:latin typeface="LiberationSerif"/>
              </a:rPr>
              <a:t>(data or code) using the D31–D0 data bus.  </a:t>
            </a:r>
          </a:p>
          <a:p>
            <a:pPr marL="457200" indent="-457200" algn="just">
              <a:buFont typeface="Arial" panose="020B0604020202020204" pitchFamily="34" charset="0"/>
              <a:buChar char="•"/>
            </a:pPr>
            <a:r>
              <a:rPr lang="en-IN" sz="2800" dirty="0">
                <a:latin typeface="LiberationSerif"/>
              </a:rPr>
              <a:t>The single cycle access of memory is also used by ARM to bring into registers 4 bytes of data every clock cycle assuming that the data is aligned. To make sure that data are also aligned we use the align directive.  </a:t>
            </a:r>
          </a:p>
        </p:txBody>
      </p:sp>
      <p:sp>
        <p:nvSpPr>
          <p:cNvPr id="4" name="Footer Placeholder 3"/>
          <p:cNvSpPr>
            <a:spLocks noGrp="1"/>
          </p:cNvSpPr>
          <p:nvPr>
            <p:ph type="ftr" sz="quarter" idx="11"/>
          </p:nvPr>
        </p:nvSpPr>
        <p:spPr>
          <a:xfrm>
            <a:off x="6987654" y="6332537"/>
            <a:ext cx="4932528" cy="365125"/>
          </a:xfrm>
        </p:spPr>
        <p:txBody>
          <a:bodyPr/>
          <a:lstStyle/>
          <a:p>
            <a:r>
              <a:rPr lang="en-US" dirty="0"/>
              <a:t>ARM Assembly Language Programming &amp; Architecture by </a:t>
            </a:r>
            <a:r>
              <a:rPr lang="en-US" dirty="0" err="1"/>
              <a:t>Mazidi</a:t>
            </a:r>
            <a:r>
              <a:rPr lang="en-US" dirty="0"/>
              <a:t>, et al.</a:t>
            </a:r>
          </a:p>
        </p:txBody>
      </p:sp>
    </p:spTree>
    <p:extLst>
      <p:ext uri="{BB962C8B-B14F-4D97-AF65-F5344CB8AC3E}">
        <p14:creationId xmlns:p14="http://schemas.microsoft.com/office/powerpoint/2010/main" val="323007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3546" y="172522"/>
            <a:ext cx="4961615" cy="523220"/>
          </a:xfrm>
          <a:prstGeom prst="rect">
            <a:avLst/>
          </a:prstGeom>
        </p:spPr>
        <p:txBody>
          <a:bodyPr wrap="none">
            <a:spAutoFit/>
          </a:bodyPr>
          <a:lstStyle/>
          <a:p>
            <a:r>
              <a:rPr lang="en-IN" sz="2800" b="1" i="0" u="none" strike="noStrike" baseline="0" dirty="0">
                <a:latin typeface="LiberationSerif-Bold"/>
              </a:rPr>
              <a:t>Accessing non-aligned data</a:t>
            </a:r>
            <a:endParaRPr lang="en-IN" sz="2800" dirty="0"/>
          </a:p>
        </p:txBody>
      </p:sp>
      <p:pic>
        <p:nvPicPr>
          <p:cNvPr id="3" name="Picture 2"/>
          <p:cNvPicPr>
            <a:picLocks noChangeAspect="1"/>
          </p:cNvPicPr>
          <p:nvPr/>
        </p:nvPicPr>
        <p:blipFill>
          <a:blip r:embed="rId2"/>
          <a:stretch>
            <a:fillRect/>
          </a:stretch>
        </p:blipFill>
        <p:spPr>
          <a:xfrm>
            <a:off x="2435787" y="649237"/>
            <a:ext cx="9349249" cy="5716407"/>
          </a:xfrm>
          <a:prstGeom prst="rect">
            <a:avLst/>
          </a:prstGeom>
        </p:spPr>
      </p:pic>
      <p:sp>
        <p:nvSpPr>
          <p:cNvPr id="4" name="Rectangle 3"/>
          <p:cNvSpPr/>
          <p:nvPr/>
        </p:nvSpPr>
        <p:spPr>
          <a:xfrm>
            <a:off x="1217782" y="6321401"/>
            <a:ext cx="5643340" cy="369332"/>
          </a:xfrm>
          <a:prstGeom prst="rect">
            <a:avLst/>
          </a:prstGeom>
        </p:spPr>
        <p:txBody>
          <a:bodyPr wrap="none">
            <a:spAutoFit/>
          </a:bodyPr>
          <a:lstStyle/>
          <a:p>
            <a:r>
              <a:rPr lang="en-IN" b="1" i="0" u="none" strike="noStrike" baseline="0" dirty="0">
                <a:latin typeface="LiberationSerif-Bold"/>
              </a:rPr>
              <a:t>Memory Access for Aligned and Non-aligned Data</a:t>
            </a:r>
            <a:endParaRPr lang="en-IN" dirty="0"/>
          </a:p>
        </p:txBody>
      </p:sp>
      <p:sp>
        <p:nvSpPr>
          <p:cNvPr id="5" name="Rectangle 4"/>
          <p:cNvSpPr/>
          <p:nvPr/>
        </p:nvSpPr>
        <p:spPr>
          <a:xfrm>
            <a:off x="413546" y="1172457"/>
            <a:ext cx="1872454" cy="646331"/>
          </a:xfrm>
          <a:prstGeom prst="rect">
            <a:avLst/>
          </a:prstGeom>
        </p:spPr>
        <p:txBody>
          <a:bodyPr wrap="square">
            <a:spAutoFit/>
          </a:bodyPr>
          <a:lstStyle/>
          <a:p>
            <a:r>
              <a:rPr lang="en-IN" b="0" i="0" u="none" strike="noStrike" baseline="0" dirty="0">
                <a:latin typeface="LiberationSerif"/>
              </a:rPr>
              <a:t>LDR R1,</a:t>
            </a:r>
            <a:r>
              <a:rPr lang="en-IN" b="0" i="0" u="none" strike="noStrike" dirty="0">
                <a:latin typeface="LiberationSerif"/>
              </a:rPr>
              <a:t> </a:t>
            </a:r>
            <a:r>
              <a:rPr lang="en-IN" b="0" i="0" u="none" strike="noStrike" baseline="0" dirty="0">
                <a:latin typeface="LiberationSerif"/>
              </a:rPr>
              <a:t>[R0]  R0=0x80000000</a:t>
            </a:r>
            <a:endParaRPr lang="en-IN" dirty="0"/>
          </a:p>
        </p:txBody>
      </p:sp>
      <p:sp>
        <p:nvSpPr>
          <p:cNvPr id="6" name="Rectangle 5"/>
          <p:cNvSpPr/>
          <p:nvPr/>
        </p:nvSpPr>
        <p:spPr>
          <a:xfrm>
            <a:off x="274755" y="2838298"/>
            <a:ext cx="2150036" cy="3170099"/>
          </a:xfrm>
          <a:prstGeom prst="rect">
            <a:avLst/>
          </a:prstGeom>
        </p:spPr>
        <p:txBody>
          <a:bodyPr wrap="square">
            <a:spAutoFit/>
          </a:bodyPr>
          <a:lstStyle/>
          <a:p>
            <a:r>
              <a:rPr lang="en-IN" sz="2000" b="0" i="0" u="none" strike="noStrike" baseline="0" dirty="0">
                <a:latin typeface="LiberationSerif"/>
              </a:rPr>
              <a:t>LDR R1,</a:t>
            </a:r>
            <a:r>
              <a:rPr lang="en-IN" sz="2000" b="0" i="0" u="none" strike="noStrike" dirty="0">
                <a:latin typeface="LiberationSerif"/>
              </a:rPr>
              <a:t> </a:t>
            </a:r>
            <a:r>
              <a:rPr lang="en-IN" sz="2000" b="0" i="0" u="none" strike="noStrike" baseline="0" dirty="0">
                <a:latin typeface="LiberationSerif"/>
              </a:rPr>
              <a:t>[R0]  R0=0x80000001 </a:t>
            </a:r>
            <a:r>
              <a:rPr lang="en-IN" sz="2000" dirty="0"/>
              <a:t>8 bytes contents of memory locations 0x80000000 through 0x80000007 are being fetched in two consecutive</a:t>
            </a:r>
          </a:p>
          <a:p>
            <a:r>
              <a:rPr lang="en-IN" sz="2000" dirty="0"/>
              <a:t>Cycles.</a:t>
            </a:r>
          </a:p>
        </p:txBody>
      </p:sp>
      <p:sp>
        <p:nvSpPr>
          <p:cNvPr id="7" name="Footer Placeholder 6"/>
          <p:cNvSpPr>
            <a:spLocks noGrp="1"/>
          </p:cNvSpPr>
          <p:nvPr>
            <p:ph type="ftr" sz="quarter" idx="11"/>
          </p:nvPr>
        </p:nvSpPr>
        <p:spPr>
          <a:xfrm>
            <a:off x="7438030" y="6423827"/>
            <a:ext cx="4647256" cy="365125"/>
          </a:xfrm>
        </p:spPr>
        <p:txBody>
          <a:bodyPr/>
          <a:lstStyle/>
          <a:p>
            <a:r>
              <a:rPr lang="en-US" dirty="0"/>
              <a:t>ARM Assembly Language Programming &amp; Architecture by </a:t>
            </a:r>
            <a:r>
              <a:rPr lang="en-US" dirty="0" err="1"/>
              <a:t>Mazidi</a:t>
            </a:r>
            <a:r>
              <a:rPr lang="en-US" dirty="0"/>
              <a:t>, et al.</a:t>
            </a:r>
          </a:p>
        </p:txBody>
      </p:sp>
    </p:spTree>
    <p:extLst>
      <p:ext uri="{BB962C8B-B14F-4D97-AF65-F5344CB8AC3E}">
        <p14:creationId xmlns:p14="http://schemas.microsoft.com/office/powerpoint/2010/main" val="3064661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7342496" y="6301759"/>
            <a:ext cx="4632277" cy="365125"/>
          </a:xfrm>
        </p:spPr>
        <p:txBody>
          <a:bodyPr/>
          <a:lstStyle/>
          <a:p>
            <a:r>
              <a:rPr lang="en-US" dirty="0"/>
              <a:t>ARM Assembly Language Programming &amp; Architecture by </a:t>
            </a:r>
            <a:r>
              <a:rPr lang="en-US" dirty="0" err="1"/>
              <a:t>Mazidi</a:t>
            </a:r>
            <a:r>
              <a:rPr lang="en-US" dirty="0"/>
              <a:t>, et al.</a:t>
            </a:r>
          </a:p>
        </p:txBody>
      </p:sp>
      <p:sp>
        <p:nvSpPr>
          <p:cNvPr id="3" name="Rectangle 2"/>
          <p:cNvSpPr/>
          <p:nvPr/>
        </p:nvSpPr>
        <p:spPr>
          <a:xfrm>
            <a:off x="466187" y="405600"/>
            <a:ext cx="8068042" cy="461665"/>
          </a:xfrm>
          <a:prstGeom prst="rect">
            <a:avLst/>
          </a:prstGeom>
        </p:spPr>
        <p:txBody>
          <a:bodyPr wrap="none">
            <a:spAutoFit/>
          </a:bodyPr>
          <a:lstStyle/>
          <a:p>
            <a:r>
              <a:rPr lang="en-US" sz="2400" b="1" dirty="0">
                <a:latin typeface="LiberationSerif-Bold"/>
              </a:rPr>
              <a:t>Using LDR instruction with DCD and ALIGN directives</a:t>
            </a:r>
            <a:endParaRPr lang="en-US" sz="2400" dirty="0"/>
          </a:p>
        </p:txBody>
      </p:sp>
      <p:sp>
        <p:nvSpPr>
          <p:cNvPr id="4" name="Rectangle 3"/>
          <p:cNvSpPr/>
          <p:nvPr/>
        </p:nvSpPr>
        <p:spPr>
          <a:xfrm>
            <a:off x="466187" y="1599353"/>
            <a:ext cx="10727140" cy="3970318"/>
          </a:xfrm>
          <a:prstGeom prst="rect">
            <a:avLst/>
          </a:prstGeom>
        </p:spPr>
        <p:txBody>
          <a:bodyPr wrap="square">
            <a:spAutoFit/>
          </a:bodyPr>
          <a:lstStyle/>
          <a:p>
            <a:pPr marL="457200" indent="-457200" algn="just">
              <a:buFont typeface="Arial" panose="020B0604020202020204" pitchFamily="34" charset="0"/>
              <a:buChar char="•"/>
            </a:pPr>
            <a:r>
              <a:rPr lang="en-US" sz="2800" dirty="0">
                <a:latin typeface="LiberationSerif"/>
              </a:rPr>
              <a:t>The DCD and DCDU directives are used for 32-bit (word) data. The DCD directive ensures 32-bit data types are aligned, in contrast to DCDU which does not. DCD is used as follows:</a:t>
            </a:r>
          </a:p>
          <a:p>
            <a:pPr algn="just"/>
            <a:r>
              <a:rPr lang="en-US" sz="2800" dirty="0">
                <a:latin typeface="LiberationSerif"/>
              </a:rPr>
              <a:t>	VALUE1 DCD 0x99775533</a:t>
            </a:r>
          </a:p>
          <a:p>
            <a:pPr marL="457200" indent="-457200" algn="just">
              <a:buFont typeface="Arial" panose="020B0604020202020204" pitchFamily="34" charset="0"/>
              <a:buChar char="•"/>
            </a:pPr>
            <a:r>
              <a:rPr lang="en-US" sz="2800" dirty="0">
                <a:latin typeface="LiberationSerif"/>
              </a:rPr>
              <a:t>This ensures that VALUE1, a word-sized operand, is located in a word aligned address location. </a:t>
            </a:r>
          </a:p>
          <a:p>
            <a:pPr marL="457200" indent="-457200" algn="just">
              <a:buFont typeface="Arial" panose="020B0604020202020204" pitchFamily="34" charset="0"/>
              <a:buChar char="•"/>
            </a:pPr>
            <a:r>
              <a:rPr lang="en-US" sz="2800" dirty="0">
                <a:latin typeface="LiberationSerif"/>
              </a:rPr>
              <a:t>An instruction accessing it will take only a single memory cycle.     </a:t>
            </a:r>
          </a:p>
          <a:p>
            <a:pPr marL="457200" indent="-457200" algn="just">
              <a:buFont typeface="Arial" panose="020B0604020202020204" pitchFamily="34" charset="0"/>
              <a:buChar char="•"/>
            </a:pPr>
            <a:r>
              <a:rPr lang="en-US" sz="2800" dirty="0">
                <a:latin typeface="LiberationSerif"/>
              </a:rPr>
              <a:t>The one-time use of ALIGN directive at the beginning of data area using DCDU makes the data aligned for that group of data.</a:t>
            </a:r>
            <a:endParaRPr lang="en-US" sz="2800" dirty="0"/>
          </a:p>
        </p:txBody>
      </p:sp>
    </p:spTree>
    <p:extLst>
      <p:ext uri="{BB962C8B-B14F-4D97-AF65-F5344CB8AC3E}">
        <p14:creationId xmlns:p14="http://schemas.microsoft.com/office/powerpoint/2010/main" val="915009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7219666" y="6260816"/>
            <a:ext cx="4632277" cy="365125"/>
          </a:xfrm>
        </p:spPr>
        <p:txBody>
          <a:bodyPr/>
          <a:lstStyle/>
          <a:p>
            <a:r>
              <a:rPr lang="en-US"/>
              <a:t>ARM Assembly Language Programming &amp; Architecture by Mazidi, et al.</a:t>
            </a:r>
          </a:p>
        </p:txBody>
      </p:sp>
      <p:sp>
        <p:nvSpPr>
          <p:cNvPr id="3" name="Rectangle 2"/>
          <p:cNvSpPr/>
          <p:nvPr/>
        </p:nvSpPr>
        <p:spPr>
          <a:xfrm>
            <a:off x="318447" y="465245"/>
            <a:ext cx="10217623" cy="6001643"/>
          </a:xfrm>
          <a:prstGeom prst="rect">
            <a:avLst/>
          </a:prstGeom>
        </p:spPr>
        <p:txBody>
          <a:bodyPr wrap="square">
            <a:spAutoFit/>
          </a:bodyPr>
          <a:lstStyle/>
          <a:p>
            <a:pPr algn="just"/>
            <a:r>
              <a:rPr lang="en-US" sz="2400" b="1" dirty="0">
                <a:latin typeface="LiberationSerif-Bold"/>
              </a:rPr>
              <a:t>Using LDRH with DCW and ALIGN directives</a:t>
            </a:r>
          </a:p>
          <a:p>
            <a:pPr marL="342900" indent="-342900" algn="just">
              <a:buFont typeface="Arial" panose="020B0604020202020204" pitchFamily="34" charset="0"/>
              <a:buChar char="•"/>
            </a:pPr>
            <a:r>
              <a:rPr lang="en-US" sz="2400" dirty="0">
                <a:latin typeface="LiberationSerif"/>
              </a:rPr>
              <a:t>With DCWU, we must use the ALIGN directive in the data area of a given program to ensure they are aligned. This is in contrast to the DCW directive which ensures data type to be half-word aligned. </a:t>
            </a:r>
          </a:p>
          <a:p>
            <a:pPr marL="342900" indent="-342900" algn="just">
              <a:buFont typeface="Arial" panose="020B0604020202020204" pitchFamily="34" charset="0"/>
              <a:buChar char="•"/>
            </a:pPr>
            <a:r>
              <a:rPr lang="en-US" sz="2400" dirty="0">
                <a:latin typeface="LiberationSerif"/>
              </a:rPr>
              <a:t>This is especially the case when we use the LDRH instruction.  </a:t>
            </a:r>
          </a:p>
          <a:p>
            <a:pPr algn="just"/>
            <a:endParaRPr lang="en-US" sz="2400" dirty="0">
              <a:latin typeface="LiberationSerif"/>
            </a:endParaRPr>
          </a:p>
          <a:p>
            <a:pPr algn="just"/>
            <a:r>
              <a:rPr lang="en-US" sz="2400" dirty="0">
                <a:latin typeface="LiberationSerif"/>
              </a:rPr>
              <a:t>Example:</a:t>
            </a:r>
          </a:p>
          <a:p>
            <a:r>
              <a:rPr lang="en-US" sz="2400" dirty="0">
                <a:latin typeface="LiberationSerif"/>
              </a:rPr>
              <a:t>LDR R1,=0x80000000 	;R1=0x80000000</a:t>
            </a:r>
          </a:p>
          <a:p>
            <a:r>
              <a:rPr lang="en-US" sz="2400" dirty="0">
                <a:latin typeface="LiberationSerif"/>
              </a:rPr>
              <a:t>LDR R3,=0xF31E4598 	;R3=0xF31E4598</a:t>
            </a:r>
          </a:p>
          <a:p>
            <a:r>
              <a:rPr lang="en-US" sz="2400" dirty="0">
                <a:latin typeface="LiberationSerif"/>
              </a:rPr>
              <a:t>LDR R4,=0x1A2B3D4F 	;R4=0x1A2B3D4F</a:t>
            </a:r>
          </a:p>
          <a:p>
            <a:r>
              <a:rPr lang="en-US" sz="2400" dirty="0">
                <a:latin typeface="LiberationSerif"/>
              </a:rPr>
              <a:t>STR R3,[R1]</a:t>
            </a:r>
            <a:endParaRPr lang="pt-BR" sz="2400" dirty="0">
              <a:latin typeface="LiberationSerif"/>
            </a:endParaRPr>
          </a:p>
          <a:p>
            <a:r>
              <a:rPr lang="en-US" sz="2400" dirty="0">
                <a:latin typeface="LiberationSerif"/>
              </a:rPr>
              <a:t>STR R4,[R1,#4]</a:t>
            </a:r>
            <a:endParaRPr lang="pt-BR" sz="2400" dirty="0">
              <a:latin typeface="LiberationSerif"/>
            </a:endParaRPr>
          </a:p>
          <a:p>
            <a:r>
              <a:rPr lang="en-US" sz="2400" dirty="0">
                <a:latin typeface="LiberationSerif"/>
              </a:rPr>
              <a:t>LDRH R2, [R1]</a:t>
            </a:r>
          </a:p>
          <a:p>
            <a:r>
              <a:rPr lang="en-US" sz="2400" dirty="0">
                <a:latin typeface="LiberationSerif"/>
              </a:rPr>
              <a:t>LDRH R2, [R1,#1]</a:t>
            </a:r>
          </a:p>
          <a:p>
            <a:r>
              <a:rPr lang="en-US" sz="2400" dirty="0">
                <a:latin typeface="LiberationSerif"/>
              </a:rPr>
              <a:t>LDRH R2, [R1,#2]</a:t>
            </a:r>
          </a:p>
          <a:p>
            <a:r>
              <a:rPr lang="en-US" sz="2400" dirty="0">
                <a:latin typeface="LiberationSerif"/>
              </a:rPr>
              <a:t>LDRH R2, [R1,#3]</a:t>
            </a:r>
          </a:p>
        </p:txBody>
      </p:sp>
    </p:spTree>
    <p:extLst>
      <p:ext uri="{BB962C8B-B14F-4D97-AF65-F5344CB8AC3E}">
        <p14:creationId xmlns:p14="http://schemas.microsoft.com/office/powerpoint/2010/main" val="2022735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7042245" y="6260816"/>
            <a:ext cx="4796050" cy="365125"/>
          </a:xfrm>
        </p:spPr>
        <p:txBody>
          <a:bodyPr/>
          <a:lstStyle/>
          <a:p>
            <a:r>
              <a:rPr lang="en-US" dirty="0"/>
              <a:t>ARM Assembly Language Programming &amp; Architecture by </a:t>
            </a:r>
            <a:r>
              <a:rPr lang="en-US" dirty="0" err="1"/>
              <a:t>Mazidi</a:t>
            </a:r>
            <a:r>
              <a:rPr lang="en-US" dirty="0"/>
              <a:t>, et al.</a:t>
            </a:r>
          </a:p>
        </p:txBody>
      </p:sp>
      <p:sp>
        <p:nvSpPr>
          <p:cNvPr id="3" name="Rectangle 2"/>
          <p:cNvSpPr/>
          <p:nvPr/>
        </p:nvSpPr>
        <p:spPr>
          <a:xfrm>
            <a:off x="700584" y="565329"/>
            <a:ext cx="10313159" cy="2677656"/>
          </a:xfrm>
          <a:prstGeom prst="rect">
            <a:avLst/>
          </a:prstGeom>
        </p:spPr>
        <p:txBody>
          <a:bodyPr wrap="square">
            <a:spAutoFit/>
          </a:bodyPr>
          <a:lstStyle/>
          <a:p>
            <a:r>
              <a:rPr lang="en-US" sz="2800" dirty="0">
                <a:latin typeface="LiberationSerif"/>
              </a:rPr>
              <a:t>LDRH R2, [R1]</a:t>
            </a:r>
          </a:p>
          <a:p>
            <a:r>
              <a:rPr lang="en-US" sz="2800" dirty="0">
                <a:latin typeface="LiberationSerif"/>
              </a:rPr>
              <a:t>LDRH R2, [R1,#1]</a:t>
            </a:r>
          </a:p>
          <a:p>
            <a:r>
              <a:rPr lang="en-US" sz="2800" dirty="0">
                <a:latin typeface="LiberationSerif"/>
              </a:rPr>
              <a:t>LDRH R2, [R1,#2] instructions take only one memory cycle.</a:t>
            </a:r>
          </a:p>
          <a:p>
            <a:r>
              <a:rPr lang="en-US" sz="2800" dirty="0">
                <a:latin typeface="LiberationSerif"/>
              </a:rPr>
              <a:t>But LDRH R2, [R1,#3] will take two memory cycles to load the data</a:t>
            </a:r>
          </a:p>
          <a:p>
            <a:endParaRPr lang="en-US" sz="2800" dirty="0">
              <a:latin typeface="LiberationSerif"/>
            </a:endParaRPr>
          </a:p>
        </p:txBody>
      </p:sp>
      <p:pic>
        <p:nvPicPr>
          <p:cNvPr id="4" name="Picture 3"/>
          <p:cNvPicPr>
            <a:picLocks noChangeAspect="1"/>
          </p:cNvPicPr>
          <p:nvPr/>
        </p:nvPicPr>
        <p:blipFill>
          <a:blip r:embed="rId2"/>
          <a:stretch>
            <a:fillRect/>
          </a:stretch>
        </p:blipFill>
        <p:spPr>
          <a:xfrm>
            <a:off x="700583" y="3425587"/>
            <a:ext cx="10900013" cy="2037449"/>
          </a:xfrm>
          <a:prstGeom prst="rect">
            <a:avLst/>
          </a:prstGeom>
        </p:spPr>
      </p:pic>
    </p:spTree>
    <p:extLst>
      <p:ext uri="{BB962C8B-B14F-4D97-AF65-F5344CB8AC3E}">
        <p14:creationId xmlns:p14="http://schemas.microsoft.com/office/powerpoint/2010/main" val="17798097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7124131" y="6219873"/>
            <a:ext cx="4741460" cy="365125"/>
          </a:xfrm>
        </p:spPr>
        <p:txBody>
          <a:bodyPr/>
          <a:lstStyle/>
          <a:p>
            <a:r>
              <a:rPr lang="en-US" dirty="0"/>
              <a:t>ARM Assembly Language Programming &amp; Architecture by </a:t>
            </a:r>
            <a:r>
              <a:rPr lang="en-US" dirty="0" err="1"/>
              <a:t>Mazidi</a:t>
            </a:r>
            <a:r>
              <a:rPr lang="en-US" dirty="0"/>
              <a:t>, et al.</a:t>
            </a:r>
          </a:p>
        </p:txBody>
      </p:sp>
      <p:sp>
        <p:nvSpPr>
          <p:cNvPr id="3" name="Rectangle 2"/>
          <p:cNvSpPr/>
          <p:nvPr/>
        </p:nvSpPr>
        <p:spPr>
          <a:xfrm>
            <a:off x="891653" y="371735"/>
            <a:ext cx="10163033" cy="2308324"/>
          </a:xfrm>
          <a:prstGeom prst="rect">
            <a:avLst/>
          </a:prstGeom>
        </p:spPr>
        <p:txBody>
          <a:bodyPr wrap="square">
            <a:spAutoFit/>
          </a:bodyPr>
          <a:lstStyle/>
          <a:p>
            <a:pPr algn="just"/>
            <a:r>
              <a:rPr lang="en-US" sz="2400" b="1" dirty="0">
                <a:latin typeface="LiberationSerif-Bold"/>
              </a:rPr>
              <a:t>Using LDRB with DCB and ALIGN directives</a:t>
            </a:r>
          </a:p>
          <a:p>
            <a:pPr marL="342900" indent="-342900" algn="just">
              <a:buFont typeface="Arial" panose="020B0604020202020204" pitchFamily="34" charset="0"/>
              <a:buChar char="•"/>
            </a:pPr>
            <a:r>
              <a:rPr lang="en-US" sz="2400" dirty="0">
                <a:latin typeface="LiberationSerif"/>
              </a:rPr>
              <a:t>The problem of misaligned data does not exist when the data size is bytes. In cases such as using the string of ASCII characters with the DCB directive, accessing a byte takes the same amount of time (one memory cycle) as an aligned word (4 bytes), regardless of the address location of the data.  </a:t>
            </a:r>
            <a:endParaRPr lang="en-US" sz="2400" dirty="0"/>
          </a:p>
        </p:txBody>
      </p:sp>
      <p:sp>
        <p:nvSpPr>
          <p:cNvPr id="4" name="Rectangle 3"/>
          <p:cNvSpPr/>
          <p:nvPr/>
        </p:nvSpPr>
        <p:spPr>
          <a:xfrm>
            <a:off x="996287" y="3048717"/>
            <a:ext cx="10058399" cy="1938992"/>
          </a:xfrm>
          <a:prstGeom prst="rect">
            <a:avLst/>
          </a:prstGeom>
        </p:spPr>
        <p:txBody>
          <a:bodyPr wrap="square">
            <a:spAutoFit/>
          </a:bodyPr>
          <a:lstStyle/>
          <a:p>
            <a:pPr algn="just"/>
            <a:r>
              <a:rPr lang="en-US" sz="2400" b="1" dirty="0">
                <a:latin typeface="LiberationSerif-Bold"/>
              </a:rPr>
              <a:t>Peripheral region</a:t>
            </a:r>
          </a:p>
          <a:p>
            <a:pPr marL="342900" indent="-342900" algn="just">
              <a:buFont typeface="Arial" panose="020B0604020202020204" pitchFamily="34" charset="0"/>
              <a:buChar char="•"/>
            </a:pPr>
            <a:r>
              <a:rPr lang="en-US" sz="2400" dirty="0">
                <a:latin typeface="LiberationSerif-Bold"/>
              </a:rPr>
              <a:t>A section of memory is set aside for peripherals. The type of peripherals and memory address locations used is unique to a vendor. The ARM manufacturers provide the details of memory map for the peripherals.  </a:t>
            </a:r>
          </a:p>
        </p:txBody>
      </p:sp>
    </p:spTree>
    <p:extLst>
      <p:ext uri="{BB962C8B-B14F-4D97-AF65-F5344CB8AC3E}">
        <p14:creationId xmlns:p14="http://schemas.microsoft.com/office/powerpoint/2010/main" val="10418038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6974006" y="6315406"/>
            <a:ext cx="4891585" cy="365125"/>
          </a:xfrm>
        </p:spPr>
        <p:txBody>
          <a:bodyPr/>
          <a:lstStyle/>
          <a:p>
            <a:r>
              <a:rPr lang="en-US" dirty="0"/>
              <a:t>ARM Assembly Language Programming &amp; Architecture by </a:t>
            </a:r>
            <a:r>
              <a:rPr lang="en-US" dirty="0" err="1"/>
              <a:t>Mazidi</a:t>
            </a:r>
            <a:r>
              <a:rPr lang="en-US" dirty="0"/>
              <a:t>, et al.</a:t>
            </a:r>
          </a:p>
        </p:txBody>
      </p:sp>
      <p:sp>
        <p:nvSpPr>
          <p:cNvPr id="3" name="Rectangle 2"/>
          <p:cNvSpPr/>
          <p:nvPr/>
        </p:nvSpPr>
        <p:spPr>
          <a:xfrm>
            <a:off x="990600" y="564824"/>
            <a:ext cx="10009496" cy="3785652"/>
          </a:xfrm>
          <a:prstGeom prst="rect">
            <a:avLst/>
          </a:prstGeom>
        </p:spPr>
        <p:txBody>
          <a:bodyPr wrap="square">
            <a:spAutoFit/>
          </a:bodyPr>
          <a:lstStyle/>
          <a:p>
            <a:pPr algn="just"/>
            <a:r>
              <a:rPr lang="en-US" sz="2400" b="1" dirty="0">
                <a:latin typeface="LiberationSerif-Bold"/>
              </a:rPr>
              <a:t>Harvard Architecture and ARM</a:t>
            </a:r>
          </a:p>
          <a:p>
            <a:pPr algn="just"/>
            <a:endParaRPr lang="en-US" sz="2400" b="1" dirty="0">
              <a:latin typeface="LiberationSerif-Bold"/>
            </a:endParaRPr>
          </a:p>
          <a:p>
            <a:pPr algn="just"/>
            <a:endParaRPr lang="en-US" sz="2400" b="1" dirty="0">
              <a:latin typeface="LiberationSerif-Bold"/>
            </a:endParaRPr>
          </a:p>
          <a:p>
            <a:pPr marL="342900" indent="-342900" algn="just">
              <a:buFont typeface="Arial" panose="020B0604020202020204" pitchFamily="34" charset="0"/>
              <a:buChar char="•"/>
            </a:pPr>
            <a:r>
              <a:rPr lang="en-US" sz="2400" dirty="0">
                <a:latin typeface="LiberationSerif"/>
              </a:rPr>
              <a:t>In recent years many ARM manufacturers are using the Harvard architecture for ARM CPUs. </a:t>
            </a:r>
          </a:p>
          <a:p>
            <a:pPr marL="342900" indent="-342900" algn="just">
              <a:buFont typeface="Arial" panose="020B0604020202020204" pitchFamily="34" charset="0"/>
              <a:buChar char="•"/>
            </a:pPr>
            <a:r>
              <a:rPr lang="en-US" sz="2400" dirty="0">
                <a:latin typeface="LiberationSerif"/>
              </a:rPr>
              <a:t>Old ARM architectures up to ARM7 use Von Neumann architecture. </a:t>
            </a:r>
          </a:p>
          <a:p>
            <a:pPr marL="342900" indent="-342900" algn="just">
              <a:buFont typeface="Arial" panose="020B0604020202020204" pitchFamily="34" charset="0"/>
              <a:buChar char="•"/>
            </a:pPr>
            <a:r>
              <a:rPr lang="en-US" sz="2400" dirty="0">
                <a:latin typeface="LiberationSerif"/>
              </a:rPr>
              <a:t>The Harvard architecture feeds the CPU with both code and data at the same time via two sets of buses, one for code and one for data. This increases the processing power of the CPU since it can bring in more information.</a:t>
            </a:r>
            <a:endParaRPr lang="en-US" sz="2400" dirty="0"/>
          </a:p>
        </p:txBody>
      </p:sp>
    </p:spTree>
    <p:extLst>
      <p:ext uri="{BB962C8B-B14F-4D97-AF65-F5344CB8AC3E}">
        <p14:creationId xmlns:p14="http://schemas.microsoft.com/office/powerpoint/2010/main" val="4147513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18554" y="210488"/>
            <a:ext cx="10053851" cy="830997"/>
          </a:xfrm>
          <a:prstGeom prst="rect">
            <a:avLst/>
          </a:prstGeom>
        </p:spPr>
        <p:txBody>
          <a:bodyPr wrap="square">
            <a:spAutoFit/>
          </a:bodyPr>
          <a:lstStyle/>
          <a:p>
            <a:r>
              <a:rPr lang="en-US" sz="2400" dirty="0">
                <a:latin typeface="LiberationSerif"/>
              </a:rPr>
              <a:t>The 4GB of memory space is divided into three regions: code, data, and peripheral devices.</a:t>
            </a:r>
            <a:endParaRPr lang="en-US" sz="2400" dirty="0"/>
          </a:p>
        </p:txBody>
      </p:sp>
      <p:pic>
        <p:nvPicPr>
          <p:cNvPr id="3" name="Picture 2"/>
          <p:cNvPicPr>
            <a:picLocks noChangeAspect="1"/>
          </p:cNvPicPr>
          <p:nvPr/>
        </p:nvPicPr>
        <p:blipFill>
          <a:blip r:embed="rId2"/>
          <a:stretch>
            <a:fillRect/>
          </a:stretch>
        </p:blipFill>
        <p:spPr>
          <a:xfrm>
            <a:off x="2562786" y="1041485"/>
            <a:ext cx="6965385" cy="4896728"/>
          </a:xfrm>
          <a:prstGeom prst="rect">
            <a:avLst/>
          </a:prstGeom>
        </p:spPr>
      </p:pic>
      <p:sp>
        <p:nvSpPr>
          <p:cNvPr id="4" name="TextBox 3"/>
          <p:cNvSpPr txBox="1"/>
          <p:nvPr/>
        </p:nvSpPr>
        <p:spPr>
          <a:xfrm>
            <a:off x="9910308" y="5063320"/>
            <a:ext cx="2127017" cy="646331"/>
          </a:xfrm>
          <a:prstGeom prst="rect">
            <a:avLst/>
          </a:prstGeom>
          <a:noFill/>
        </p:spPr>
        <p:txBody>
          <a:bodyPr wrap="square" rtlCol="0">
            <a:spAutoFit/>
          </a:bodyPr>
          <a:lstStyle/>
          <a:p>
            <a:r>
              <a:rPr lang="en-US" dirty="0"/>
              <a:t>PPB – Private Peripheral Bus</a:t>
            </a:r>
          </a:p>
        </p:txBody>
      </p:sp>
      <p:sp>
        <p:nvSpPr>
          <p:cNvPr id="5" name="Rectangle 4"/>
          <p:cNvSpPr/>
          <p:nvPr/>
        </p:nvSpPr>
        <p:spPr>
          <a:xfrm>
            <a:off x="3287928" y="6042125"/>
            <a:ext cx="5515100" cy="369332"/>
          </a:xfrm>
          <a:prstGeom prst="rect">
            <a:avLst/>
          </a:prstGeom>
        </p:spPr>
        <p:txBody>
          <a:bodyPr wrap="none">
            <a:spAutoFit/>
          </a:bodyPr>
          <a:lstStyle/>
          <a:p>
            <a:r>
              <a:rPr lang="en-US" b="1" dirty="0">
                <a:latin typeface="LiberationSerif-Bold"/>
              </a:rPr>
              <a:t>Sample Memory Space Allocation in ARM Cortex</a:t>
            </a:r>
            <a:endParaRPr lang="en-US" dirty="0"/>
          </a:p>
        </p:txBody>
      </p:sp>
      <p:sp>
        <p:nvSpPr>
          <p:cNvPr id="6" name="Footer Placeholder 5"/>
          <p:cNvSpPr>
            <a:spLocks noGrp="1"/>
          </p:cNvSpPr>
          <p:nvPr>
            <p:ph type="ftr" sz="quarter" idx="11"/>
          </p:nvPr>
        </p:nvSpPr>
        <p:spPr>
          <a:xfrm>
            <a:off x="6946710" y="6332806"/>
            <a:ext cx="5090615" cy="365125"/>
          </a:xfrm>
        </p:spPr>
        <p:txBody>
          <a:bodyPr/>
          <a:lstStyle/>
          <a:p>
            <a:r>
              <a:rPr lang="en-US" dirty="0"/>
              <a:t>ARM Assembly Language Programming &amp; Architecture by </a:t>
            </a:r>
            <a:r>
              <a:rPr lang="en-US" dirty="0" err="1"/>
              <a:t>Mazidi</a:t>
            </a:r>
            <a:r>
              <a:rPr lang="en-US" dirty="0"/>
              <a:t>, et al.</a:t>
            </a:r>
          </a:p>
        </p:txBody>
      </p:sp>
    </p:spTree>
    <p:extLst>
      <p:ext uri="{BB962C8B-B14F-4D97-AF65-F5344CB8AC3E}">
        <p14:creationId xmlns:p14="http://schemas.microsoft.com/office/powerpoint/2010/main" val="34495991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7069540" y="6288111"/>
            <a:ext cx="4741460" cy="365125"/>
          </a:xfrm>
        </p:spPr>
        <p:txBody>
          <a:bodyPr/>
          <a:lstStyle/>
          <a:p>
            <a:r>
              <a:rPr lang="en-US" dirty="0"/>
              <a:t>ARM Assembly Language Programming &amp; Architecture by </a:t>
            </a:r>
            <a:r>
              <a:rPr lang="en-US" dirty="0" err="1"/>
              <a:t>Mazidi</a:t>
            </a:r>
            <a:r>
              <a:rPr lang="en-US" dirty="0"/>
              <a:t>, et al.</a:t>
            </a:r>
          </a:p>
        </p:txBody>
      </p:sp>
      <p:pic>
        <p:nvPicPr>
          <p:cNvPr id="3" name="Picture 2"/>
          <p:cNvPicPr>
            <a:picLocks noChangeAspect="1"/>
          </p:cNvPicPr>
          <p:nvPr/>
        </p:nvPicPr>
        <p:blipFill>
          <a:blip r:embed="rId2"/>
          <a:stretch>
            <a:fillRect/>
          </a:stretch>
        </p:blipFill>
        <p:spPr>
          <a:xfrm>
            <a:off x="2947917" y="274125"/>
            <a:ext cx="5759356" cy="5621707"/>
          </a:xfrm>
          <a:prstGeom prst="rect">
            <a:avLst/>
          </a:prstGeom>
        </p:spPr>
      </p:pic>
      <p:sp>
        <p:nvSpPr>
          <p:cNvPr id="4" name="Rectangle 3"/>
          <p:cNvSpPr/>
          <p:nvPr/>
        </p:nvSpPr>
        <p:spPr>
          <a:xfrm>
            <a:off x="3841203" y="5918779"/>
            <a:ext cx="4455002" cy="369332"/>
          </a:xfrm>
          <a:prstGeom prst="rect">
            <a:avLst/>
          </a:prstGeom>
        </p:spPr>
        <p:txBody>
          <a:bodyPr wrap="none">
            <a:spAutoFit/>
          </a:bodyPr>
          <a:lstStyle/>
          <a:p>
            <a:r>
              <a:rPr lang="en-US" b="1" dirty="0">
                <a:latin typeface="LiberationSerif-Bold"/>
              </a:rPr>
              <a:t>Von Neumann vs. Harvard Architecture</a:t>
            </a:r>
            <a:endParaRPr lang="en-US" dirty="0"/>
          </a:p>
        </p:txBody>
      </p:sp>
    </p:spTree>
    <p:extLst>
      <p:ext uri="{BB962C8B-B14F-4D97-AF65-F5344CB8AC3E}">
        <p14:creationId xmlns:p14="http://schemas.microsoft.com/office/powerpoint/2010/main" val="3085856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7260609" y="6301759"/>
            <a:ext cx="4700516" cy="365125"/>
          </a:xfrm>
        </p:spPr>
        <p:txBody>
          <a:bodyPr/>
          <a:lstStyle/>
          <a:p>
            <a:r>
              <a:rPr lang="en-US" dirty="0"/>
              <a:t>ARM Assembly Language Programming &amp; Architecture by </a:t>
            </a:r>
            <a:r>
              <a:rPr lang="en-US" dirty="0" err="1"/>
              <a:t>Mazidi</a:t>
            </a:r>
            <a:r>
              <a:rPr lang="en-US" dirty="0"/>
              <a:t>, et al.</a:t>
            </a:r>
          </a:p>
        </p:txBody>
      </p:sp>
      <p:sp>
        <p:nvSpPr>
          <p:cNvPr id="3" name="Rectangle 2"/>
          <p:cNvSpPr/>
          <p:nvPr/>
        </p:nvSpPr>
        <p:spPr>
          <a:xfrm>
            <a:off x="814485" y="473838"/>
            <a:ext cx="5726248" cy="461665"/>
          </a:xfrm>
          <a:prstGeom prst="rect">
            <a:avLst/>
          </a:prstGeom>
        </p:spPr>
        <p:txBody>
          <a:bodyPr wrap="none">
            <a:spAutoFit/>
          </a:bodyPr>
          <a:lstStyle/>
          <a:p>
            <a:r>
              <a:rPr lang="en-US" sz="2400" b="1" dirty="0">
                <a:latin typeface="LiberationSerif-Bold"/>
              </a:rPr>
              <a:t>ARM Bit-Addressable Memory Region</a:t>
            </a:r>
            <a:endParaRPr lang="en-US" sz="2400" dirty="0"/>
          </a:p>
        </p:txBody>
      </p:sp>
      <p:sp>
        <p:nvSpPr>
          <p:cNvPr id="4" name="Rectangle 3"/>
          <p:cNvSpPr/>
          <p:nvPr/>
        </p:nvSpPr>
        <p:spPr>
          <a:xfrm>
            <a:off x="946244" y="1187061"/>
            <a:ext cx="10586113" cy="1569660"/>
          </a:xfrm>
          <a:prstGeom prst="rect">
            <a:avLst/>
          </a:prstGeom>
        </p:spPr>
        <p:txBody>
          <a:bodyPr wrap="square">
            <a:spAutoFit/>
          </a:bodyPr>
          <a:lstStyle/>
          <a:p>
            <a:pPr algn="just"/>
            <a:r>
              <a:rPr lang="en-US" sz="2400" dirty="0">
                <a:latin typeface="LiberationSerif"/>
              </a:rPr>
              <a:t>One of the most important features of the CPU is the ability to access the RAM and I/O ports in bits instead of bytes. This is a very important and powerful feature of the ARM used widely in the embedded system design and applications.</a:t>
            </a:r>
            <a:endParaRPr lang="en-US" sz="2400" dirty="0"/>
          </a:p>
        </p:txBody>
      </p:sp>
      <p:sp>
        <p:nvSpPr>
          <p:cNvPr id="6" name="Rectangle 5"/>
          <p:cNvSpPr/>
          <p:nvPr/>
        </p:nvSpPr>
        <p:spPr>
          <a:xfrm>
            <a:off x="946244" y="3326379"/>
            <a:ext cx="10463284" cy="2308324"/>
          </a:xfrm>
          <a:prstGeom prst="rect">
            <a:avLst/>
          </a:prstGeom>
        </p:spPr>
        <p:txBody>
          <a:bodyPr wrap="square">
            <a:spAutoFit/>
          </a:bodyPr>
          <a:lstStyle/>
          <a:p>
            <a:pPr algn="just"/>
            <a:r>
              <a:rPr lang="en-US" sz="2400" b="1" dirty="0">
                <a:latin typeface="LiberationSerif-Bold"/>
              </a:rPr>
              <a:t>Bit-addressable (bit-band) SRAM</a:t>
            </a:r>
          </a:p>
          <a:p>
            <a:pPr marL="342900" indent="-342900" algn="just">
              <a:buFont typeface="Arial" panose="020B0604020202020204" pitchFamily="34" charset="0"/>
              <a:buChar char="•"/>
            </a:pPr>
            <a:r>
              <a:rPr lang="en-US" sz="2400" dirty="0">
                <a:latin typeface="LiberationSerif"/>
              </a:rPr>
              <a:t>Of the 4GB memory space of the ARM, a number of bytes are bit-addressable. The ARM literature refers to this region as the bit-band region. Since the ARM instruction is 32-bit and the CPU executes code one instruction at a time, the code (Flash ROM) space is always word size and word aligned, </a:t>
            </a:r>
            <a:endParaRPr lang="en-US" sz="2400" dirty="0"/>
          </a:p>
        </p:txBody>
      </p:sp>
    </p:spTree>
    <p:extLst>
      <p:ext uri="{BB962C8B-B14F-4D97-AF65-F5344CB8AC3E}">
        <p14:creationId xmlns:p14="http://schemas.microsoft.com/office/powerpoint/2010/main" val="32556955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7301552" y="6274464"/>
            <a:ext cx="4577686" cy="365125"/>
          </a:xfrm>
        </p:spPr>
        <p:txBody>
          <a:bodyPr/>
          <a:lstStyle/>
          <a:p>
            <a:r>
              <a:rPr lang="en-US" dirty="0"/>
              <a:t>ARM Assembly Language Programming &amp; Architecture by </a:t>
            </a:r>
            <a:r>
              <a:rPr lang="en-US" dirty="0" err="1"/>
              <a:t>Mazidi</a:t>
            </a:r>
            <a:r>
              <a:rPr lang="en-US" dirty="0"/>
              <a:t>, et al.</a:t>
            </a:r>
          </a:p>
        </p:txBody>
      </p:sp>
      <p:sp>
        <p:nvSpPr>
          <p:cNvPr id="3" name="Rectangle 2"/>
          <p:cNvSpPr/>
          <p:nvPr/>
        </p:nvSpPr>
        <p:spPr>
          <a:xfrm>
            <a:off x="336644" y="619415"/>
            <a:ext cx="11327642" cy="5262979"/>
          </a:xfrm>
          <a:prstGeom prst="rect">
            <a:avLst/>
          </a:prstGeom>
        </p:spPr>
        <p:txBody>
          <a:bodyPr wrap="square">
            <a:spAutoFit/>
          </a:bodyPr>
          <a:lstStyle/>
          <a:p>
            <a:pPr marL="342900" indent="-342900" algn="just">
              <a:buFont typeface="Arial" panose="020B0604020202020204" pitchFamily="34" charset="0"/>
              <a:buChar char="•"/>
            </a:pPr>
            <a:r>
              <a:rPr lang="en-US" sz="2400" dirty="0">
                <a:latin typeface="LiberationSerif"/>
              </a:rPr>
              <a:t>The bit addressable RAM and I/O locations vary among the family members and vendors. </a:t>
            </a:r>
          </a:p>
          <a:p>
            <a:pPr marL="342900" indent="-342900" algn="just">
              <a:buFont typeface="Arial" panose="020B0604020202020204" pitchFamily="34" charset="0"/>
              <a:buChar char="•"/>
            </a:pPr>
            <a:r>
              <a:rPr lang="en-US" sz="2400" dirty="0">
                <a:latin typeface="LiberationSerif"/>
              </a:rPr>
              <a:t>The ARM generic manual defines the location addresses of bit-band as 0x20000000 to 0x200FFFFF for SRAM and 0x40000000 to 0x400FFFFF for peripherals.  </a:t>
            </a:r>
          </a:p>
          <a:p>
            <a:pPr marL="342900" indent="-342900" algn="just">
              <a:buFont typeface="Arial" panose="020B0604020202020204" pitchFamily="34" charset="0"/>
              <a:buChar char="•"/>
            </a:pPr>
            <a:r>
              <a:rPr lang="en-US" sz="2400" dirty="0">
                <a:latin typeface="LiberationSerif"/>
              </a:rPr>
              <a:t>The bit-band (bit-addressable) regions are the only region that can be accessed in both bit and byte/</a:t>
            </a:r>
            <a:r>
              <a:rPr lang="en-US" sz="2400" dirty="0" err="1">
                <a:latin typeface="LiberationSerif"/>
              </a:rPr>
              <a:t>halfword</a:t>
            </a:r>
            <a:r>
              <a:rPr lang="en-US" sz="2400" dirty="0">
                <a:latin typeface="LiberationSerif"/>
              </a:rPr>
              <a:t>/word formats while the other area of memory must be accessed in byte/</a:t>
            </a:r>
            <a:r>
              <a:rPr lang="en-US" sz="2400" dirty="0" err="1">
                <a:latin typeface="LiberationSerif"/>
              </a:rPr>
              <a:t>halfword</a:t>
            </a:r>
            <a:r>
              <a:rPr lang="en-US" sz="2400" dirty="0">
                <a:latin typeface="LiberationSerif"/>
              </a:rPr>
              <a:t>/word size.  </a:t>
            </a:r>
          </a:p>
          <a:p>
            <a:pPr marL="342900" indent="-342900" algn="just">
              <a:buFont typeface="Arial" panose="020B0604020202020204" pitchFamily="34" charset="0"/>
              <a:buChar char="•"/>
            </a:pPr>
            <a:r>
              <a:rPr lang="en-US" sz="2400" dirty="0">
                <a:latin typeface="LiberationSerif"/>
              </a:rPr>
              <a:t>For the ARM Cortex-M, the bit-band SRAM addresses 0x20000000 to 0x200FFFFF (1M bytes) is given alias addresses of 0x22000000 to 0x23FFFFFF. </a:t>
            </a:r>
          </a:p>
          <a:p>
            <a:pPr marL="342900" indent="-342900" algn="just">
              <a:buFont typeface="Arial" panose="020B0604020202020204" pitchFamily="34" charset="0"/>
              <a:buChar char="•"/>
            </a:pPr>
            <a:r>
              <a:rPr lang="en-US" sz="2400" dirty="0">
                <a:latin typeface="LiberationSerif"/>
              </a:rPr>
              <a:t>The bit addresses 0x22000000 to 0x2200001F are for the first byte of SRAM location 0x20000000, and 0x22000020 to 0x2200003F are the bit addresses of the second byte of SRAM location 0x20000001, and so on.  </a:t>
            </a:r>
            <a:endParaRPr lang="en-US" sz="2400" dirty="0"/>
          </a:p>
        </p:txBody>
      </p:sp>
    </p:spTree>
    <p:extLst>
      <p:ext uri="{BB962C8B-B14F-4D97-AF65-F5344CB8AC3E}">
        <p14:creationId xmlns:p14="http://schemas.microsoft.com/office/powerpoint/2010/main" val="2160059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7110484" y="6233521"/>
            <a:ext cx="4796050" cy="365125"/>
          </a:xfrm>
        </p:spPr>
        <p:txBody>
          <a:bodyPr/>
          <a:lstStyle/>
          <a:p>
            <a:r>
              <a:rPr lang="en-US" dirty="0"/>
              <a:t>ARM Assembly Language Programming &amp; Architecture by </a:t>
            </a:r>
            <a:r>
              <a:rPr lang="en-US" dirty="0" err="1"/>
              <a:t>Mazidi</a:t>
            </a:r>
            <a:r>
              <a:rPr lang="en-US" dirty="0"/>
              <a:t>, et al.</a:t>
            </a:r>
          </a:p>
        </p:txBody>
      </p:sp>
      <p:pic>
        <p:nvPicPr>
          <p:cNvPr id="3" name="Picture 2"/>
          <p:cNvPicPr>
            <a:picLocks noChangeAspect="1"/>
          </p:cNvPicPr>
          <p:nvPr/>
        </p:nvPicPr>
        <p:blipFill>
          <a:blip r:embed="rId2"/>
          <a:stretch>
            <a:fillRect/>
          </a:stretch>
        </p:blipFill>
        <p:spPr>
          <a:xfrm>
            <a:off x="1692321" y="232011"/>
            <a:ext cx="8407022" cy="5573093"/>
          </a:xfrm>
          <a:prstGeom prst="rect">
            <a:avLst/>
          </a:prstGeom>
        </p:spPr>
      </p:pic>
      <p:sp>
        <p:nvSpPr>
          <p:cNvPr id="4" name="Rectangle 3"/>
          <p:cNvSpPr/>
          <p:nvPr/>
        </p:nvSpPr>
        <p:spPr>
          <a:xfrm>
            <a:off x="2642099" y="5823390"/>
            <a:ext cx="6237027" cy="369332"/>
          </a:xfrm>
          <a:prstGeom prst="rect">
            <a:avLst/>
          </a:prstGeom>
        </p:spPr>
        <p:txBody>
          <a:bodyPr wrap="square">
            <a:spAutoFit/>
          </a:bodyPr>
          <a:lstStyle/>
          <a:p>
            <a:r>
              <a:rPr lang="en-US" b="1" dirty="0">
                <a:latin typeface="LiberationSerif-Bold"/>
              </a:rPr>
              <a:t>SRAM bit-addressable region and their alias addresses</a:t>
            </a:r>
            <a:endParaRPr lang="en-US" dirty="0"/>
          </a:p>
        </p:txBody>
      </p:sp>
    </p:spTree>
    <p:extLst>
      <p:ext uri="{BB962C8B-B14F-4D97-AF65-F5344CB8AC3E}">
        <p14:creationId xmlns:p14="http://schemas.microsoft.com/office/powerpoint/2010/main" val="10127091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7124131" y="6260815"/>
            <a:ext cx="4700516" cy="365125"/>
          </a:xfrm>
        </p:spPr>
        <p:txBody>
          <a:bodyPr/>
          <a:lstStyle/>
          <a:p>
            <a:r>
              <a:rPr lang="en-US" dirty="0"/>
              <a:t>ARM Assembly Language Programming &amp; Architecture by </a:t>
            </a:r>
            <a:r>
              <a:rPr lang="en-US" dirty="0" err="1"/>
              <a:t>Mazidi</a:t>
            </a:r>
            <a:r>
              <a:rPr lang="en-US" dirty="0"/>
              <a:t>, et al.</a:t>
            </a:r>
          </a:p>
        </p:txBody>
      </p:sp>
      <p:sp>
        <p:nvSpPr>
          <p:cNvPr id="3" name="Rectangle 2"/>
          <p:cNvSpPr/>
          <p:nvPr/>
        </p:nvSpPr>
        <p:spPr>
          <a:xfrm>
            <a:off x="864358" y="671985"/>
            <a:ext cx="10354102" cy="5262979"/>
          </a:xfrm>
          <a:prstGeom prst="rect">
            <a:avLst/>
          </a:prstGeom>
        </p:spPr>
        <p:txBody>
          <a:bodyPr wrap="square">
            <a:spAutoFit/>
          </a:bodyPr>
          <a:lstStyle/>
          <a:p>
            <a:pPr marL="342900" indent="-342900" algn="just">
              <a:buFont typeface="Arial" panose="020B0604020202020204" pitchFamily="34" charset="0"/>
              <a:buChar char="•"/>
            </a:pPr>
            <a:r>
              <a:rPr lang="en-US" sz="2400" dirty="0">
                <a:latin typeface="LiberationSerif"/>
              </a:rPr>
              <a:t>Since each byte of SRAM has 8 bits we need an address for each bit. </a:t>
            </a:r>
          </a:p>
          <a:p>
            <a:pPr marL="342900" indent="-342900" algn="just">
              <a:buFont typeface="Arial" panose="020B0604020202020204" pitchFamily="34" charset="0"/>
              <a:buChar char="•"/>
            </a:pPr>
            <a:r>
              <a:rPr lang="en-US" sz="2400" dirty="0">
                <a:latin typeface="LiberationSerif"/>
              </a:rPr>
              <a:t>This means we need at least 8M address locations to access 8M bits, one address for each bit. </a:t>
            </a:r>
          </a:p>
          <a:p>
            <a:pPr marL="342900" indent="-342900" algn="just">
              <a:buFont typeface="Arial" panose="020B0604020202020204" pitchFamily="34" charset="0"/>
              <a:buChar char="•"/>
            </a:pPr>
            <a:r>
              <a:rPr lang="en-US" sz="2400" dirty="0">
                <a:latin typeface="LiberationSerif"/>
              </a:rPr>
              <a:t>To make the addresses word-aligned the ARM provides 4-byte alias address for each bit. </a:t>
            </a:r>
          </a:p>
          <a:p>
            <a:pPr marL="342900" indent="-342900" algn="just">
              <a:buFont typeface="Arial" panose="020B0604020202020204" pitchFamily="34" charset="0"/>
              <a:buChar char="•"/>
            </a:pPr>
            <a:r>
              <a:rPr lang="en-US" sz="2400" dirty="0">
                <a:latin typeface="LiberationSerif"/>
              </a:rPr>
              <a:t>For example, 0x22000000 to 0x2200001F is assigned to a single byte location of 0x20000000.</a:t>
            </a:r>
          </a:p>
          <a:p>
            <a:pPr marL="342900" indent="-342900" algn="just">
              <a:buFont typeface="Arial" panose="020B0604020202020204" pitchFamily="34" charset="0"/>
              <a:buChar char="•"/>
            </a:pPr>
            <a:r>
              <a:rPr lang="en-US" sz="2400" dirty="0">
                <a:latin typeface="LiberationSerif"/>
              </a:rPr>
              <a:t>That means we have 0x22000000 to 0x23FFFFFF (total of 32M locations, as alias addresses) for 1M bytes of address.</a:t>
            </a:r>
          </a:p>
          <a:p>
            <a:pPr marL="342900" indent="-342900" algn="just">
              <a:buFont typeface="Arial" panose="020B0604020202020204" pitchFamily="34" charset="0"/>
              <a:buChar char="•"/>
            </a:pPr>
            <a:r>
              <a:rPr lang="en-US" sz="2400" dirty="0">
                <a:latin typeface="LiberationSerif"/>
              </a:rPr>
              <a:t>SRAM locations 0x20000000 – 0x200FFFFF are both byte-addressable and bit-addressable. The only difference is when we access it in byte (or </a:t>
            </a:r>
            <a:r>
              <a:rPr lang="en-US" sz="2400" dirty="0" err="1">
                <a:latin typeface="LiberationSerif"/>
              </a:rPr>
              <a:t>halfword</a:t>
            </a:r>
            <a:r>
              <a:rPr lang="en-US" sz="2400" dirty="0">
                <a:latin typeface="LiberationSerif"/>
              </a:rPr>
              <a:t> or word) we use addresses 0x20000000 to 0x200FFFFF, but when they are accessed in bit, they are accessed via their alias addresses of 0x22000000 to 0x23FFFFFF.  </a:t>
            </a:r>
          </a:p>
        </p:txBody>
      </p:sp>
    </p:spTree>
    <p:extLst>
      <p:ext uri="{BB962C8B-B14F-4D97-AF65-F5344CB8AC3E}">
        <p14:creationId xmlns:p14="http://schemas.microsoft.com/office/powerpoint/2010/main" val="19160168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7055893" y="6274464"/>
            <a:ext cx="4782402" cy="365125"/>
          </a:xfrm>
        </p:spPr>
        <p:txBody>
          <a:bodyPr/>
          <a:lstStyle/>
          <a:p>
            <a:r>
              <a:rPr lang="en-US" dirty="0"/>
              <a:t>ARM Assembly Language Programming &amp; Architecture by </a:t>
            </a:r>
            <a:r>
              <a:rPr lang="en-US" dirty="0" err="1"/>
              <a:t>Mazidi</a:t>
            </a:r>
            <a:r>
              <a:rPr lang="en-US" dirty="0"/>
              <a:t>, et al.</a:t>
            </a:r>
          </a:p>
        </p:txBody>
      </p:sp>
      <p:sp>
        <p:nvSpPr>
          <p:cNvPr id="3" name="Rectangle 2"/>
          <p:cNvSpPr/>
          <p:nvPr/>
        </p:nvSpPr>
        <p:spPr>
          <a:xfrm>
            <a:off x="1009935" y="846027"/>
            <a:ext cx="10413242" cy="4893647"/>
          </a:xfrm>
          <a:prstGeom prst="rect">
            <a:avLst/>
          </a:prstGeom>
        </p:spPr>
        <p:txBody>
          <a:bodyPr wrap="square">
            <a:spAutoFit/>
          </a:bodyPr>
          <a:lstStyle/>
          <a:p>
            <a:pPr algn="just"/>
            <a:r>
              <a:rPr lang="en-US" sz="2400" dirty="0">
                <a:latin typeface="LiberationSerif"/>
              </a:rPr>
              <a:t>Example:</a:t>
            </a:r>
          </a:p>
          <a:p>
            <a:pPr algn="just"/>
            <a:r>
              <a:rPr lang="en-US" sz="2400" dirty="0">
                <a:latin typeface="LiberationSerif"/>
              </a:rPr>
              <a:t>Write a program to set HIGH the D6 of the SRAM location 0x20000001 using a) byte address and b) the bit alias address.</a:t>
            </a:r>
          </a:p>
          <a:p>
            <a:pPr algn="just"/>
            <a:r>
              <a:rPr lang="en-US" sz="2400" b="1" dirty="0">
                <a:latin typeface="LiberationSerif-Bold"/>
              </a:rPr>
              <a:t>Solution:</a:t>
            </a:r>
          </a:p>
          <a:p>
            <a:pPr algn="just"/>
            <a:r>
              <a:rPr lang="en-US" sz="2400" dirty="0">
                <a:latin typeface="LiberationSerif"/>
              </a:rPr>
              <a:t>a) LDR R1,=0x20000001 	;load the address of the byte</a:t>
            </a:r>
          </a:p>
          <a:p>
            <a:pPr algn="just"/>
            <a:r>
              <a:rPr lang="en-US" sz="2400" dirty="0">
                <a:latin typeface="LiberationSerif"/>
              </a:rPr>
              <a:t>LDRB R2,[R1] 	;get the byte</a:t>
            </a:r>
          </a:p>
          <a:p>
            <a:pPr algn="just"/>
            <a:r>
              <a:rPr lang="en-US" sz="2400" dirty="0">
                <a:latin typeface="LiberationSerif"/>
              </a:rPr>
              <a:t>ORR R2,R2,#2_01000000 	;make D6 bit high</a:t>
            </a:r>
          </a:p>
          <a:p>
            <a:pPr algn="just"/>
            <a:r>
              <a:rPr lang="en-US" sz="2400" dirty="0">
                <a:latin typeface="LiberationSerif"/>
              </a:rPr>
              <a:t>STRB R2,[R1] 		;write it back</a:t>
            </a:r>
          </a:p>
          <a:p>
            <a:pPr algn="just"/>
            <a:r>
              <a:rPr lang="en-US" sz="2400" dirty="0">
                <a:latin typeface="LiberationSerif"/>
              </a:rPr>
              <a:t>b) address 0x22000038 is the bit address of D6 of SRAM location 0x20000001.</a:t>
            </a:r>
          </a:p>
          <a:p>
            <a:pPr algn="just"/>
            <a:r>
              <a:rPr lang="en-US" sz="2400" dirty="0">
                <a:latin typeface="LiberationSerif"/>
              </a:rPr>
              <a:t>LDR R1,=0x22000038 	;load the alias address of the bit</a:t>
            </a:r>
          </a:p>
          <a:p>
            <a:pPr algn="just"/>
            <a:r>
              <a:rPr lang="pt-BR" sz="2400" dirty="0">
                <a:latin typeface="LiberationSerif"/>
              </a:rPr>
              <a:t>MOV R2,#1 		;R2 = 1</a:t>
            </a:r>
          </a:p>
          <a:p>
            <a:pPr algn="just"/>
            <a:r>
              <a:rPr lang="en-US" sz="2400" dirty="0">
                <a:latin typeface="LiberationSerif"/>
              </a:rPr>
              <a:t>STRB R2,[R1]	 ;Write one to D6</a:t>
            </a:r>
            <a:endParaRPr lang="en-US" sz="2400" dirty="0"/>
          </a:p>
        </p:txBody>
      </p:sp>
    </p:spTree>
    <p:extLst>
      <p:ext uri="{BB962C8B-B14F-4D97-AF65-F5344CB8AC3E}">
        <p14:creationId xmlns:p14="http://schemas.microsoft.com/office/powerpoint/2010/main" val="6840734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ARM Assembly Language Programming &amp; Architecture by Mazidi, et al.</a:t>
            </a:r>
          </a:p>
        </p:txBody>
      </p:sp>
      <p:sp>
        <p:nvSpPr>
          <p:cNvPr id="3" name="Rectangle 2"/>
          <p:cNvSpPr/>
          <p:nvPr/>
        </p:nvSpPr>
        <p:spPr>
          <a:xfrm>
            <a:off x="937146" y="1336176"/>
            <a:ext cx="10317708" cy="3416320"/>
          </a:xfrm>
          <a:prstGeom prst="rect">
            <a:avLst/>
          </a:prstGeom>
        </p:spPr>
        <p:txBody>
          <a:bodyPr wrap="square">
            <a:spAutoFit/>
          </a:bodyPr>
          <a:lstStyle/>
          <a:p>
            <a:pPr algn="just"/>
            <a:r>
              <a:rPr lang="en-US" sz="2400" b="1" dirty="0">
                <a:latin typeface="LiberationSerif-Bold"/>
              </a:rPr>
              <a:t>Peripheral I/O port bit-addressable region</a:t>
            </a:r>
          </a:p>
          <a:p>
            <a:pPr marL="342900" indent="-342900" algn="just">
              <a:buFont typeface="Arial" panose="020B0604020202020204" pitchFamily="34" charset="0"/>
              <a:buChar char="•"/>
            </a:pPr>
            <a:r>
              <a:rPr lang="en-US" sz="2400" dirty="0">
                <a:latin typeface="LiberationSerif"/>
              </a:rPr>
              <a:t>The general purpose I/O (GPIO) and peripherals such as ADC, DAC, RTC, and serial COM port are widely used in the embedded system design.  </a:t>
            </a:r>
          </a:p>
          <a:p>
            <a:pPr marL="342900" indent="-342900" algn="just">
              <a:buFont typeface="Arial" panose="020B0604020202020204" pitchFamily="34" charset="0"/>
              <a:buChar char="•"/>
            </a:pPr>
            <a:r>
              <a:rPr lang="en-US" sz="2400" dirty="0">
                <a:latin typeface="LiberationSerif"/>
              </a:rPr>
              <a:t>ARM has set aside 1M bytes of address space to be used bit-band (bit-addressable) I/O and peripherals. </a:t>
            </a:r>
          </a:p>
          <a:p>
            <a:pPr marL="342900" indent="-342900" algn="just">
              <a:buFont typeface="Arial" panose="020B0604020202020204" pitchFamily="34" charset="0"/>
              <a:buChar char="•"/>
            </a:pPr>
            <a:r>
              <a:rPr lang="en-US" sz="2400" dirty="0">
                <a:latin typeface="LiberationSerif"/>
              </a:rPr>
              <a:t>The address space assigned to bit-band peripherals and GPIO is 0x40000000 to 0x400FFFFF with address aliases of 0x42000000 to 0x43FFFFFF.</a:t>
            </a:r>
          </a:p>
        </p:txBody>
      </p:sp>
    </p:spTree>
    <p:extLst>
      <p:ext uri="{BB962C8B-B14F-4D97-AF65-F5344CB8AC3E}">
        <p14:creationId xmlns:p14="http://schemas.microsoft.com/office/powerpoint/2010/main" val="31249902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82177" y="241827"/>
            <a:ext cx="6180666" cy="584775"/>
          </a:xfrm>
          <a:prstGeom prst="rect">
            <a:avLst/>
          </a:prstGeom>
        </p:spPr>
        <p:txBody>
          <a:bodyPr wrap="none">
            <a:spAutoFit/>
          </a:bodyPr>
          <a:lstStyle/>
          <a:p>
            <a:r>
              <a:rPr lang="en-US" sz="3200" b="1" dirty="0">
                <a:latin typeface="LiberationSerif-Bold"/>
              </a:rPr>
              <a:t>Stack and Stack Usage in ARM</a:t>
            </a:r>
            <a:endParaRPr lang="en-US" sz="3200" dirty="0"/>
          </a:p>
        </p:txBody>
      </p:sp>
      <p:sp>
        <p:nvSpPr>
          <p:cNvPr id="3" name="Rectangle 2"/>
          <p:cNvSpPr/>
          <p:nvPr/>
        </p:nvSpPr>
        <p:spPr>
          <a:xfrm>
            <a:off x="973541" y="1050582"/>
            <a:ext cx="10258568" cy="6124754"/>
          </a:xfrm>
          <a:prstGeom prst="rect">
            <a:avLst/>
          </a:prstGeom>
        </p:spPr>
        <p:txBody>
          <a:bodyPr wrap="square">
            <a:spAutoFit/>
          </a:bodyPr>
          <a:lstStyle/>
          <a:p>
            <a:pPr algn="just"/>
            <a:r>
              <a:rPr lang="en-US" sz="2800" b="1" dirty="0">
                <a:latin typeface="LiberationSerif"/>
              </a:rPr>
              <a:t>Nested calls in ARM:</a:t>
            </a:r>
          </a:p>
          <a:p>
            <a:pPr marL="457200" indent="-457200" algn="just">
              <a:buFont typeface="Arial" panose="020B0604020202020204" pitchFamily="34" charset="0"/>
              <a:buChar char="•"/>
            </a:pPr>
            <a:r>
              <a:rPr lang="en-US" sz="2800" dirty="0">
                <a:latin typeface="LiberationSerif"/>
              </a:rPr>
              <a:t>Upon calling a subroutine from the main program using the BL instruction, R14, the linker register, keeps track of where the CPU should return after completing the subroutine. Now, if we have another call inside the subroutine using the BL instruction, then it is our job to store the original R14 on the stack. Failure to do that will end up crashing the program.</a:t>
            </a:r>
          </a:p>
          <a:p>
            <a:pPr marL="457200" indent="-457200" algn="just">
              <a:buFont typeface="Arial" panose="020B0604020202020204" pitchFamily="34" charset="0"/>
              <a:buChar char="•"/>
            </a:pPr>
            <a:r>
              <a:rPr lang="en-US" sz="2800" dirty="0">
                <a:latin typeface="LiberationSerif"/>
              </a:rPr>
              <a:t>The stack is a section of RAM used by the CPU to store information temporarily.</a:t>
            </a:r>
          </a:p>
          <a:p>
            <a:pPr marL="457200" indent="-457200" algn="just">
              <a:buFont typeface="Arial" panose="020B0604020202020204" pitchFamily="34" charset="0"/>
              <a:buChar char="•"/>
            </a:pPr>
            <a:r>
              <a:rPr lang="en-US" sz="2800" dirty="0">
                <a:latin typeface="LiberationSerif"/>
              </a:rPr>
              <a:t>This information could be data or an address or CPU registers when calling a subroutine.</a:t>
            </a:r>
          </a:p>
          <a:p>
            <a:pPr marL="457200" indent="-457200" algn="just">
              <a:buFont typeface="Arial" panose="020B0604020202020204" pitchFamily="34" charset="0"/>
              <a:buChar char="•"/>
            </a:pPr>
            <a:r>
              <a:rPr lang="en-US" sz="2800" dirty="0">
                <a:latin typeface="LiberationSerif"/>
              </a:rPr>
              <a:t>Stack is also widely used when executing an interrupt service routine (ISR).</a:t>
            </a:r>
          </a:p>
          <a:p>
            <a:pPr marL="457200" indent="-457200" algn="just">
              <a:buFont typeface="Arial" panose="020B0604020202020204" pitchFamily="34" charset="0"/>
              <a:buChar char="•"/>
            </a:pPr>
            <a:endParaRPr lang="en-US" sz="2800" dirty="0"/>
          </a:p>
        </p:txBody>
      </p:sp>
      <p:sp>
        <p:nvSpPr>
          <p:cNvPr id="6" name="Footer Placeholder 5"/>
          <p:cNvSpPr>
            <a:spLocks noGrp="1"/>
          </p:cNvSpPr>
          <p:nvPr>
            <p:ph type="ftr" sz="quarter" idx="11"/>
          </p:nvPr>
        </p:nvSpPr>
        <p:spPr>
          <a:xfrm>
            <a:off x="6823881" y="6329055"/>
            <a:ext cx="5014415" cy="365125"/>
          </a:xfrm>
        </p:spPr>
        <p:txBody>
          <a:bodyPr/>
          <a:lstStyle/>
          <a:p>
            <a:r>
              <a:rPr lang="en-US" dirty="0"/>
              <a:t>ARM Assembly Language Programming &amp; Architecture by </a:t>
            </a:r>
            <a:r>
              <a:rPr lang="en-US" dirty="0" err="1"/>
              <a:t>Mazidi</a:t>
            </a:r>
            <a:r>
              <a:rPr lang="en-US" dirty="0"/>
              <a:t>, et al.</a:t>
            </a:r>
          </a:p>
        </p:txBody>
      </p:sp>
    </p:spTree>
    <p:extLst>
      <p:ext uri="{BB962C8B-B14F-4D97-AF65-F5344CB8AC3E}">
        <p14:creationId xmlns:p14="http://schemas.microsoft.com/office/powerpoint/2010/main" val="40347722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96119" y="1477201"/>
            <a:ext cx="10476931" cy="3970318"/>
          </a:xfrm>
          <a:prstGeom prst="rect">
            <a:avLst/>
          </a:prstGeom>
        </p:spPr>
        <p:txBody>
          <a:bodyPr wrap="square">
            <a:spAutoFit/>
          </a:bodyPr>
          <a:lstStyle/>
          <a:p>
            <a:pPr algn="just"/>
            <a:r>
              <a:rPr lang="en-US" sz="2800" b="1" dirty="0">
                <a:latin typeface="LiberationSerif-Bold"/>
              </a:rPr>
              <a:t>How stacks are accessed</a:t>
            </a:r>
          </a:p>
          <a:p>
            <a:pPr marL="457200" indent="-457200" algn="just">
              <a:buFont typeface="Arial" panose="020B0604020202020204" pitchFamily="34" charset="0"/>
              <a:buChar char="•"/>
            </a:pPr>
            <a:r>
              <a:rPr lang="en-US" sz="2800" dirty="0">
                <a:latin typeface="LiberationSerif"/>
              </a:rPr>
              <a:t>If the stack is a section of RAM, there must be a register inside the CPU to point to it. In the ARM CPU the register used to access the stack is R13.</a:t>
            </a:r>
          </a:p>
          <a:p>
            <a:pPr marL="457200" indent="-457200" algn="just">
              <a:buFont typeface="Arial" panose="020B0604020202020204" pitchFamily="34" charset="0"/>
              <a:buChar char="•"/>
            </a:pPr>
            <a:r>
              <a:rPr lang="en-US" sz="2800" dirty="0">
                <a:latin typeface="LiberationSerif"/>
              </a:rPr>
              <a:t>The storing of CPU information such as the registers on the stack is called a PUSH, and loading the contents of the stack back into a CPU register is called a POP. In other words, a register is pushed onto the stack to save it and popped off the stack to retrieve it.</a:t>
            </a:r>
            <a:endParaRPr lang="en-US" sz="2800" dirty="0"/>
          </a:p>
        </p:txBody>
      </p:sp>
      <p:sp>
        <p:nvSpPr>
          <p:cNvPr id="4" name="Footer Placeholder 3"/>
          <p:cNvSpPr>
            <a:spLocks noGrp="1"/>
          </p:cNvSpPr>
          <p:nvPr>
            <p:ph type="ftr" sz="quarter" idx="11"/>
          </p:nvPr>
        </p:nvSpPr>
        <p:spPr>
          <a:xfrm>
            <a:off x="6701051" y="6288111"/>
            <a:ext cx="4973472" cy="365125"/>
          </a:xfrm>
        </p:spPr>
        <p:txBody>
          <a:bodyPr/>
          <a:lstStyle/>
          <a:p>
            <a:r>
              <a:rPr lang="en-US" dirty="0"/>
              <a:t>ARM Assembly Language Programming &amp; Architecture by </a:t>
            </a:r>
            <a:r>
              <a:rPr lang="en-US" dirty="0" err="1"/>
              <a:t>Mazidi</a:t>
            </a:r>
            <a:r>
              <a:rPr lang="en-US" dirty="0"/>
              <a:t>, et al.</a:t>
            </a:r>
          </a:p>
        </p:txBody>
      </p:sp>
    </p:spTree>
    <p:extLst>
      <p:ext uri="{BB962C8B-B14F-4D97-AF65-F5344CB8AC3E}">
        <p14:creationId xmlns:p14="http://schemas.microsoft.com/office/powerpoint/2010/main" val="38757056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6036" y="1345781"/>
            <a:ext cx="10781732" cy="4401205"/>
          </a:xfrm>
          <a:prstGeom prst="rect">
            <a:avLst/>
          </a:prstGeom>
        </p:spPr>
        <p:txBody>
          <a:bodyPr wrap="square">
            <a:spAutoFit/>
          </a:bodyPr>
          <a:lstStyle/>
          <a:p>
            <a:pPr algn="just"/>
            <a:r>
              <a:rPr lang="en-US" sz="2800" b="1" dirty="0">
                <a:latin typeface="LiberationSerif-Bold"/>
              </a:rPr>
              <a:t>Pushing onto the stack</a:t>
            </a:r>
          </a:p>
          <a:p>
            <a:pPr marL="457200" indent="-457200" algn="just">
              <a:buFont typeface="Arial" panose="020B0604020202020204" pitchFamily="34" charset="0"/>
              <a:buChar char="•"/>
            </a:pPr>
            <a:r>
              <a:rPr lang="en-US" sz="2800" dirty="0">
                <a:latin typeface="LiberationSerif"/>
              </a:rPr>
              <a:t>The stack pointer (SP) points to the top of the stack (TOS).  </a:t>
            </a:r>
          </a:p>
          <a:p>
            <a:pPr marL="457200" indent="-457200" algn="just">
              <a:buFont typeface="Arial" panose="020B0604020202020204" pitchFamily="34" charset="0"/>
              <a:buChar char="•"/>
            </a:pPr>
            <a:r>
              <a:rPr lang="en-US" sz="2800" dirty="0">
                <a:latin typeface="LiberationSerif"/>
              </a:rPr>
              <a:t>As we push (store) data onto the stack, the data are saved in RAM (where the SP points to) and SP must be decremented (or incremented) to point to the next location. </a:t>
            </a:r>
          </a:p>
          <a:p>
            <a:pPr marL="457200" indent="-457200" algn="just">
              <a:buFont typeface="Arial" panose="020B0604020202020204" pitchFamily="34" charset="0"/>
              <a:buChar char="•"/>
            </a:pPr>
            <a:r>
              <a:rPr lang="en-US" sz="2800" dirty="0">
                <a:latin typeface="LiberationSerif"/>
              </a:rPr>
              <a:t>In the ARM we have a choice of either incrementing the SP or decrementing it.  We must actually code the instruction for stack pointer </a:t>
            </a:r>
            <a:r>
              <a:rPr lang="en-US" sz="2800" dirty="0" err="1">
                <a:latin typeface="LiberationSerif"/>
              </a:rPr>
              <a:t>decrementation</a:t>
            </a:r>
            <a:r>
              <a:rPr lang="en-US" sz="2800" dirty="0">
                <a:latin typeface="LiberationSerif"/>
              </a:rPr>
              <a:t> (or </a:t>
            </a:r>
            <a:r>
              <a:rPr lang="en-US" sz="2800" dirty="0" err="1">
                <a:latin typeface="LiberationSerif"/>
              </a:rPr>
              <a:t>incrementation</a:t>
            </a:r>
            <a:r>
              <a:rPr lang="en-US" sz="2800" dirty="0">
                <a:latin typeface="LiberationSerif"/>
              </a:rPr>
              <a:t>)  </a:t>
            </a:r>
          </a:p>
          <a:p>
            <a:pPr marL="457200" indent="-457200" algn="just">
              <a:buFont typeface="Arial" panose="020B0604020202020204" pitchFamily="34" charset="0"/>
              <a:buChar char="•"/>
            </a:pPr>
            <a:r>
              <a:rPr lang="en-US" sz="2800" dirty="0">
                <a:latin typeface="LiberationSerif"/>
              </a:rPr>
              <a:t>To push a register onto stack we use the STR and SUB instructions  </a:t>
            </a:r>
            <a:endParaRPr lang="en-US" sz="2800" dirty="0"/>
          </a:p>
        </p:txBody>
      </p:sp>
      <p:sp>
        <p:nvSpPr>
          <p:cNvPr id="4" name="Footer Placeholder 3"/>
          <p:cNvSpPr>
            <a:spLocks noGrp="1"/>
          </p:cNvSpPr>
          <p:nvPr>
            <p:ph type="ftr" sz="quarter" idx="11"/>
          </p:nvPr>
        </p:nvSpPr>
        <p:spPr>
          <a:xfrm>
            <a:off x="6482687" y="6301759"/>
            <a:ext cx="4995081" cy="365125"/>
          </a:xfrm>
        </p:spPr>
        <p:txBody>
          <a:bodyPr/>
          <a:lstStyle/>
          <a:p>
            <a:r>
              <a:rPr lang="en-US" dirty="0"/>
              <a:t>ARM Assembly Language Programming &amp; Architecture by </a:t>
            </a:r>
            <a:r>
              <a:rPr lang="en-US" dirty="0" err="1"/>
              <a:t>Mazidi</a:t>
            </a:r>
            <a:r>
              <a:rPr lang="en-US" dirty="0"/>
              <a:t>, et al.</a:t>
            </a:r>
          </a:p>
        </p:txBody>
      </p:sp>
    </p:spTree>
    <p:extLst>
      <p:ext uri="{BB962C8B-B14F-4D97-AF65-F5344CB8AC3E}">
        <p14:creationId xmlns:p14="http://schemas.microsoft.com/office/powerpoint/2010/main" val="1697823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01855" y="514781"/>
            <a:ext cx="6380273" cy="523220"/>
          </a:xfrm>
          <a:prstGeom prst="rect">
            <a:avLst/>
          </a:prstGeom>
        </p:spPr>
        <p:txBody>
          <a:bodyPr wrap="none">
            <a:spAutoFit/>
          </a:bodyPr>
          <a:lstStyle/>
          <a:p>
            <a:pPr marL="457200" indent="-457200">
              <a:buFont typeface="Arial" panose="020B0604020202020204" pitchFamily="34" charset="0"/>
              <a:buChar char="•"/>
            </a:pPr>
            <a:r>
              <a:rPr lang="en-US" sz="2800" dirty="0">
                <a:latin typeface="LiberationSerif"/>
              </a:rPr>
              <a:t>ARM uses the memory mapped I/O.</a:t>
            </a:r>
            <a:endParaRPr lang="en-US" sz="2800" dirty="0"/>
          </a:p>
        </p:txBody>
      </p:sp>
      <p:sp>
        <p:nvSpPr>
          <p:cNvPr id="3" name="Rectangle 2"/>
          <p:cNvSpPr/>
          <p:nvPr/>
        </p:nvSpPr>
        <p:spPr>
          <a:xfrm>
            <a:off x="1113158" y="1155722"/>
            <a:ext cx="9996119" cy="3539430"/>
          </a:xfrm>
          <a:prstGeom prst="rect">
            <a:avLst/>
          </a:prstGeom>
        </p:spPr>
        <p:txBody>
          <a:bodyPr wrap="square">
            <a:spAutoFit/>
          </a:bodyPr>
          <a:lstStyle/>
          <a:p>
            <a:pPr marL="457200" indent="-457200" algn="just">
              <a:buFont typeface="Arial" panose="020B0604020202020204" pitchFamily="34" charset="0"/>
              <a:buChar char="•"/>
            </a:pPr>
            <a:r>
              <a:rPr lang="en-US" sz="2800" dirty="0">
                <a:latin typeface="LiberationSerif"/>
              </a:rPr>
              <a:t>There is no standard for exact locations and types of memory and peripherals. Therefore the licensees can implement the memory and peripherals as they choose. For this reason the amount and the address locations of memory used by Flash ROM, SRAM, and I/O peripherals varies among the family members and chip manufacturers.</a:t>
            </a:r>
          </a:p>
          <a:p>
            <a:pPr marL="457200" indent="-457200" algn="just">
              <a:buFont typeface="Arial" panose="020B0604020202020204" pitchFamily="34" charset="0"/>
              <a:buChar char="•"/>
            </a:pPr>
            <a:r>
              <a:rPr lang="en-US" sz="2800" dirty="0">
                <a:latin typeface="LiberationSerif"/>
              </a:rPr>
              <a:t>Some of the memory addresses are set aside for the external (off-chip) memory and peripherals.</a:t>
            </a:r>
          </a:p>
        </p:txBody>
      </p:sp>
      <p:sp>
        <p:nvSpPr>
          <p:cNvPr id="4" name="Footer Placeholder 3"/>
          <p:cNvSpPr>
            <a:spLocks noGrp="1"/>
          </p:cNvSpPr>
          <p:nvPr>
            <p:ph type="ftr" sz="quarter" idx="11"/>
          </p:nvPr>
        </p:nvSpPr>
        <p:spPr>
          <a:xfrm>
            <a:off x="7315200" y="6329054"/>
            <a:ext cx="4686868" cy="365125"/>
          </a:xfrm>
        </p:spPr>
        <p:txBody>
          <a:bodyPr/>
          <a:lstStyle/>
          <a:p>
            <a:r>
              <a:rPr lang="en-US" dirty="0"/>
              <a:t>ARM Assembly Language Programming &amp; Architecture by </a:t>
            </a:r>
            <a:r>
              <a:rPr lang="en-US" dirty="0" err="1"/>
              <a:t>Mazidi</a:t>
            </a:r>
            <a:r>
              <a:rPr lang="en-US" dirty="0"/>
              <a:t>, et al.</a:t>
            </a:r>
          </a:p>
        </p:txBody>
      </p:sp>
    </p:spTree>
    <p:extLst>
      <p:ext uri="{BB962C8B-B14F-4D97-AF65-F5344CB8AC3E}">
        <p14:creationId xmlns:p14="http://schemas.microsoft.com/office/powerpoint/2010/main" val="32238618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4526" y="1323538"/>
            <a:ext cx="10222173" cy="2677656"/>
          </a:xfrm>
          <a:prstGeom prst="rect">
            <a:avLst/>
          </a:prstGeom>
        </p:spPr>
        <p:txBody>
          <a:bodyPr wrap="square">
            <a:spAutoFit/>
          </a:bodyPr>
          <a:lstStyle/>
          <a:p>
            <a:pPr algn="just"/>
            <a:r>
              <a:rPr lang="en-US" sz="2800" dirty="0">
                <a:latin typeface="LiberationSerif"/>
              </a:rPr>
              <a:t>STR Rr, [R13] 	;Rr can be any registers (R0-R12)</a:t>
            </a:r>
          </a:p>
          <a:p>
            <a:pPr algn="just"/>
            <a:r>
              <a:rPr lang="pt-BR" sz="2800" dirty="0">
                <a:latin typeface="LiberationSerif"/>
              </a:rPr>
              <a:t>SUB R13, R13, #4 	;decrement stack pointer</a:t>
            </a:r>
          </a:p>
          <a:p>
            <a:pPr algn="just"/>
            <a:r>
              <a:rPr lang="en-US" sz="2800" dirty="0">
                <a:latin typeface="LiberationSerif"/>
              </a:rPr>
              <a:t>For example, to store the value of R1 we can write the following instructions:</a:t>
            </a:r>
          </a:p>
          <a:p>
            <a:pPr algn="just"/>
            <a:r>
              <a:rPr lang="en-US" sz="2800" dirty="0">
                <a:latin typeface="LiberationSerif"/>
              </a:rPr>
              <a:t>STR R1, [R13] 	;store R1 onto the stack,</a:t>
            </a:r>
          </a:p>
          <a:p>
            <a:pPr algn="just"/>
            <a:r>
              <a:rPr lang="pt-BR" sz="2800" dirty="0">
                <a:latin typeface="LiberationSerif"/>
              </a:rPr>
              <a:t>SUB R13, R13, #4 	;decrement SP</a:t>
            </a:r>
            <a:endParaRPr lang="en-US" sz="2800" dirty="0"/>
          </a:p>
        </p:txBody>
      </p:sp>
      <p:sp>
        <p:nvSpPr>
          <p:cNvPr id="4" name="Footer Placeholder 3"/>
          <p:cNvSpPr>
            <a:spLocks noGrp="1"/>
          </p:cNvSpPr>
          <p:nvPr>
            <p:ph type="ftr" sz="quarter" idx="11"/>
          </p:nvPr>
        </p:nvSpPr>
        <p:spPr>
          <a:xfrm>
            <a:off x="6755642" y="6178929"/>
            <a:ext cx="4823346" cy="365125"/>
          </a:xfrm>
        </p:spPr>
        <p:txBody>
          <a:bodyPr/>
          <a:lstStyle/>
          <a:p>
            <a:r>
              <a:rPr lang="en-US" dirty="0"/>
              <a:t>ARM Assembly Language Programming &amp; Architecture by </a:t>
            </a:r>
            <a:r>
              <a:rPr lang="en-US" dirty="0" err="1"/>
              <a:t>Mazidi</a:t>
            </a:r>
            <a:r>
              <a:rPr lang="en-US" dirty="0"/>
              <a:t>, et al.</a:t>
            </a:r>
          </a:p>
        </p:txBody>
      </p:sp>
    </p:spTree>
    <p:extLst>
      <p:ext uri="{BB962C8B-B14F-4D97-AF65-F5344CB8AC3E}">
        <p14:creationId xmlns:p14="http://schemas.microsoft.com/office/powerpoint/2010/main" val="27190055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0584" y="828175"/>
            <a:ext cx="10640705" cy="4401205"/>
          </a:xfrm>
          <a:prstGeom prst="rect">
            <a:avLst/>
          </a:prstGeom>
        </p:spPr>
        <p:txBody>
          <a:bodyPr wrap="square">
            <a:spAutoFit/>
          </a:bodyPr>
          <a:lstStyle/>
          <a:p>
            <a:pPr algn="just"/>
            <a:r>
              <a:rPr lang="en-US" sz="2800" b="1" dirty="0">
                <a:latin typeface="LiberationSerif-Bold"/>
              </a:rPr>
              <a:t>Popping from the stack</a:t>
            </a:r>
          </a:p>
          <a:p>
            <a:pPr marL="457200" indent="-457200" algn="just">
              <a:buFont typeface="Arial" panose="020B0604020202020204" pitchFamily="34" charset="0"/>
              <a:buChar char="•"/>
            </a:pPr>
            <a:r>
              <a:rPr lang="en-US" sz="2800" dirty="0">
                <a:latin typeface="LiberationSerif"/>
              </a:rPr>
              <a:t>Popping (loading) the contents of the stack back into a given register is the opposite process of pushing. When the POP is executed, the SP is incremented (or decremented) and the top location of the stack is copied (loaded) back to the register.</a:t>
            </a:r>
          </a:p>
          <a:p>
            <a:pPr algn="just"/>
            <a:endParaRPr lang="en-US" sz="2800" dirty="0">
              <a:latin typeface="LiberationSerif"/>
            </a:endParaRPr>
          </a:p>
          <a:p>
            <a:pPr marL="457200" indent="-457200" algn="just">
              <a:buFont typeface="Arial" panose="020B0604020202020204" pitchFamily="34" charset="0"/>
              <a:buChar char="•"/>
            </a:pPr>
            <a:r>
              <a:rPr lang="en-US" sz="2800" dirty="0">
                <a:latin typeface="LiberationSerif"/>
              </a:rPr>
              <a:t>The stack is LIFO (Last-In-First-Out) memory.</a:t>
            </a:r>
          </a:p>
          <a:p>
            <a:pPr marL="457200" indent="-457200" algn="just">
              <a:buFont typeface="Arial" panose="020B0604020202020204" pitchFamily="34" charset="0"/>
              <a:buChar char="•"/>
            </a:pPr>
            <a:endParaRPr lang="en-US" sz="2800" dirty="0">
              <a:latin typeface="LiberationSerif"/>
            </a:endParaRPr>
          </a:p>
          <a:p>
            <a:pPr marL="457200" indent="-457200" algn="just">
              <a:buFont typeface="Arial" panose="020B0604020202020204" pitchFamily="34" charset="0"/>
              <a:buChar char="•"/>
            </a:pPr>
            <a:r>
              <a:rPr lang="en-US" sz="2800" dirty="0">
                <a:latin typeface="LiberationSerif"/>
              </a:rPr>
              <a:t>To pop into a register from the stack we use the LDR and ADD instructions</a:t>
            </a:r>
            <a:endParaRPr lang="en-US" sz="2800" dirty="0"/>
          </a:p>
        </p:txBody>
      </p:sp>
      <p:sp>
        <p:nvSpPr>
          <p:cNvPr id="4" name="Footer Placeholder 3"/>
          <p:cNvSpPr>
            <a:spLocks noGrp="1"/>
          </p:cNvSpPr>
          <p:nvPr>
            <p:ph type="ftr" sz="quarter" idx="11"/>
          </p:nvPr>
        </p:nvSpPr>
        <p:spPr>
          <a:xfrm>
            <a:off x="6537278" y="6274464"/>
            <a:ext cx="5150892" cy="365125"/>
          </a:xfrm>
        </p:spPr>
        <p:txBody>
          <a:bodyPr/>
          <a:lstStyle/>
          <a:p>
            <a:r>
              <a:rPr lang="en-US" dirty="0"/>
              <a:t>ARM Assembly Language Programming &amp; Architecture by </a:t>
            </a:r>
            <a:r>
              <a:rPr lang="en-US" dirty="0" err="1"/>
              <a:t>Mazidi</a:t>
            </a:r>
            <a:r>
              <a:rPr lang="en-US" dirty="0"/>
              <a:t>, et al.</a:t>
            </a:r>
          </a:p>
        </p:txBody>
      </p:sp>
    </p:spTree>
    <p:extLst>
      <p:ext uri="{BB962C8B-B14F-4D97-AF65-F5344CB8AC3E}">
        <p14:creationId xmlns:p14="http://schemas.microsoft.com/office/powerpoint/2010/main" val="7818228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50878" y="1264904"/>
            <a:ext cx="10249467" cy="3108543"/>
          </a:xfrm>
          <a:prstGeom prst="rect">
            <a:avLst/>
          </a:prstGeom>
        </p:spPr>
        <p:txBody>
          <a:bodyPr wrap="square">
            <a:spAutoFit/>
          </a:bodyPr>
          <a:lstStyle/>
          <a:p>
            <a:pPr algn="just"/>
            <a:r>
              <a:rPr lang="en-US" sz="2800" dirty="0">
                <a:latin typeface="LiberationSerif"/>
              </a:rPr>
              <a:t>To retrieve data from stack we can use the LDR instruction.</a:t>
            </a:r>
          </a:p>
          <a:p>
            <a:pPr algn="just"/>
            <a:r>
              <a:rPr lang="en-US" sz="2800" dirty="0">
                <a:latin typeface="LiberationSerif"/>
              </a:rPr>
              <a:t>ADD R13, R13, #4 	;increment stack pointer</a:t>
            </a:r>
          </a:p>
          <a:p>
            <a:pPr algn="just"/>
            <a:r>
              <a:rPr lang="en-US" sz="2800" dirty="0">
                <a:latin typeface="LiberationSerif"/>
              </a:rPr>
              <a:t>LDR Rr, [R13] 		;Rr can any of the registers (R0-R12)</a:t>
            </a:r>
          </a:p>
          <a:p>
            <a:pPr algn="just"/>
            <a:r>
              <a:rPr lang="en-US" sz="2800" dirty="0">
                <a:latin typeface="LiberationSerif"/>
              </a:rPr>
              <a:t>For example, the following instructions pop from the top of stack and copy to R1:</a:t>
            </a:r>
          </a:p>
          <a:p>
            <a:pPr algn="just"/>
            <a:r>
              <a:rPr lang="pt-BR" sz="2800" dirty="0">
                <a:latin typeface="LiberationSerif"/>
              </a:rPr>
              <a:t>ADD R13, R13, #4 	;increment SP</a:t>
            </a:r>
          </a:p>
          <a:p>
            <a:pPr algn="just"/>
            <a:r>
              <a:rPr lang="en-US" sz="2800" dirty="0">
                <a:latin typeface="LiberationSerif"/>
              </a:rPr>
              <a:t>LDR R1, [R13] 	;load (POP) the top of stack to R1</a:t>
            </a:r>
            <a:endParaRPr lang="en-US" sz="2800" dirty="0"/>
          </a:p>
        </p:txBody>
      </p:sp>
      <p:sp>
        <p:nvSpPr>
          <p:cNvPr id="4" name="Footer Placeholder 3"/>
          <p:cNvSpPr>
            <a:spLocks noGrp="1"/>
          </p:cNvSpPr>
          <p:nvPr>
            <p:ph type="ftr" sz="quarter" idx="11"/>
          </p:nvPr>
        </p:nvSpPr>
        <p:spPr>
          <a:xfrm>
            <a:off x="6509982" y="6247168"/>
            <a:ext cx="5205483" cy="365125"/>
          </a:xfrm>
        </p:spPr>
        <p:txBody>
          <a:bodyPr/>
          <a:lstStyle/>
          <a:p>
            <a:r>
              <a:rPr lang="en-US" dirty="0"/>
              <a:t>ARM Assembly Language Programming &amp; Architecture by </a:t>
            </a:r>
            <a:r>
              <a:rPr lang="en-US" dirty="0" err="1"/>
              <a:t>Mazidi</a:t>
            </a:r>
            <a:r>
              <a:rPr lang="en-US" dirty="0"/>
              <a:t>, et al.</a:t>
            </a:r>
          </a:p>
        </p:txBody>
      </p:sp>
    </p:spTree>
    <p:extLst>
      <p:ext uri="{BB962C8B-B14F-4D97-AF65-F5344CB8AC3E}">
        <p14:creationId xmlns:p14="http://schemas.microsoft.com/office/powerpoint/2010/main" val="37242801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1007112"/>
            <a:ext cx="10208526" cy="4832092"/>
          </a:xfrm>
          <a:prstGeom prst="rect">
            <a:avLst/>
          </a:prstGeom>
        </p:spPr>
        <p:txBody>
          <a:bodyPr wrap="square">
            <a:spAutoFit/>
          </a:bodyPr>
          <a:lstStyle/>
          <a:p>
            <a:pPr algn="just"/>
            <a:r>
              <a:rPr lang="en-US" sz="2800" b="1" dirty="0">
                <a:latin typeface="LiberationSerif-Bold"/>
              </a:rPr>
              <a:t>Using LDM and STM instructions for the stack</a:t>
            </a:r>
          </a:p>
          <a:p>
            <a:pPr algn="just"/>
            <a:endParaRPr lang="en-US" sz="2800" b="1" dirty="0">
              <a:latin typeface="LiberationSerif-Bold"/>
            </a:endParaRPr>
          </a:p>
          <a:p>
            <a:pPr algn="just"/>
            <a:r>
              <a:rPr lang="en-US" sz="2800" dirty="0">
                <a:latin typeface="LiberationSerif"/>
              </a:rPr>
              <a:t>Another way to push register contents onto the stack is to use STM (store multiple) and LDM (load multiple) instructions.</a:t>
            </a:r>
          </a:p>
          <a:p>
            <a:pPr algn="just"/>
            <a:r>
              <a:rPr lang="en-US" sz="2800" dirty="0">
                <a:latin typeface="LiberationSerif"/>
              </a:rPr>
              <a:t>  </a:t>
            </a:r>
          </a:p>
          <a:p>
            <a:r>
              <a:rPr lang="en-US" sz="2800" b="1" dirty="0">
                <a:latin typeface="LiberationSerif"/>
              </a:rPr>
              <a:t>STM</a:t>
            </a:r>
            <a:endParaRPr lang="en-US" sz="2800" dirty="0">
              <a:latin typeface="LiberationSerif"/>
            </a:endParaRPr>
          </a:p>
          <a:p>
            <a:r>
              <a:rPr lang="en-US" sz="2800" dirty="0">
                <a:latin typeface="LiberationSerif"/>
              </a:rPr>
              <a:t>STM R11, {R0-R3}</a:t>
            </a:r>
          </a:p>
          <a:p>
            <a:r>
              <a:rPr lang="en-US" sz="2800" dirty="0">
                <a:latin typeface="LiberationSerif"/>
              </a:rPr>
              <a:t>;Store R0 through R3 onto memory pointed to by R11</a:t>
            </a:r>
          </a:p>
          <a:p>
            <a:endParaRPr lang="en-US" sz="2800" dirty="0">
              <a:latin typeface="LiberationSerif"/>
            </a:endParaRPr>
          </a:p>
          <a:p>
            <a:r>
              <a:rPr lang="en-US" sz="2800" dirty="0">
                <a:latin typeface="LiberationSerif"/>
              </a:rPr>
              <a:t>STM R7, {R0,R3,R5}</a:t>
            </a:r>
          </a:p>
          <a:p>
            <a:r>
              <a:rPr lang="en-US" sz="2800" dirty="0">
                <a:latin typeface="LiberationSerif"/>
              </a:rPr>
              <a:t>;Store R0, R3, R5 onto memory pointed to by R7</a:t>
            </a:r>
          </a:p>
        </p:txBody>
      </p:sp>
      <p:sp>
        <p:nvSpPr>
          <p:cNvPr id="4" name="Footer Placeholder 3"/>
          <p:cNvSpPr>
            <a:spLocks noGrp="1"/>
          </p:cNvSpPr>
          <p:nvPr>
            <p:ph type="ftr" sz="quarter" idx="11"/>
          </p:nvPr>
        </p:nvSpPr>
        <p:spPr>
          <a:xfrm>
            <a:off x="6578221" y="6301759"/>
            <a:ext cx="4959823" cy="365125"/>
          </a:xfrm>
        </p:spPr>
        <p:txBody>
          <a:bodyPr/>
          <a:lstStyle/>
          <a:p>
            <a:r>
              <a:rPr lang="en-US" dirty="0"/>
              <a:t>ARM Assembly Language Programming &amp; Architecture by </a:t>
            </a:r>
            <a:r>
              <a:rPr lang="en-US" dirty="0" err="1"/>
              <a:t>Mazidi</a:t>
            </a:r>
            <a:r>
              <a:rPr lang="en-US" dirty="0"/>
              <a:t>, et al.</a:t>
            </a:r>
          </a:p>
        </p:txBody>
      </p:sp>
    </p:spTree>
    <p:extLst>
      <p:ext uri="{BB962C8B-B14F-4D97-AF65-F5344CB8AC3E}">
        <p14:creationId xmlns:p14="http://schemas.microsoft.com/office/powerpoint/2010/main" val="3995872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05301" y="1619747"/>
            <a:ext cx="10367749" cy="2677656"/>
          </a:xfrm>
          <a:prstGeom prst="rect">
            <a:avLst/>
          </a:prstGeom>
        </p:spPr>
        <p:txBody>
          <a:bodyPr wrap="square">
            <a:spAutoFit/>
          </a:bodyPr>
          <a:lstStyle/>
          <a:p>
            <a:pPr algn="just"/>
            <a:r>
              <a:rPr lang="en-US" sz="2800" b="1" dirty="0">
                <a:latin typeface="LiberationSerif"/>
              </a:rPr>
              <a:t>LDM</a:t>
            </a:r>
          </a:p>
          <a:p>
            <a:pPr algn="just"/>
            <a:r>
              <a:rPr lang="en-US" sz="2800" dirty="0">
                <a:latin typeface="LiberationSerif"/>
              </a:rPr>
              <a:t>LDM R11, {R0-R3}</a:t>
            </a:r>
          </a:p>
          <a:p>
            <a:pPr algn="just"/>
            <a:r>
              <a:rPr lang="en-US" sz="2800" dirty="0">
                <a:latin typeface="LiberationSerif"/>
              </a:rPr>
              <a:t>;Load R0 through R3 from memory pointed to by R11</a:t>
            </a:r>
          </a:p>
          <a:p>
            <a:pPr algn="just"/>
            <a:endParaRPr lang="en-US" sz="2800" dirty="0">
              <a:latin typeface="LiberationSerif"/>
            </a:endParaRPr>
          </a:p>
          <a:p>
            <a:pPr algn="just"/>
            <a:r>
              <a:rPr lang="en-US" sz="2800" dirty="0">
                <a:latin typeface="LiberationSerif"/>
              </a:rPr>
              <a:t>LDM R7, {R0,R3,R5}</a:t>
            </a:r>
          </a:p>
          <a:p>
            <a:pPr algn="just"/>
            <a:r>
              <a:rPr lang="en-US" sz="2800" dirty="0">
                <a:latin typeface="LiberationSerif"/>
              </a:rPr>
              <a:t>;Load R0,R3,R5 from memory pointed to by R7</a:t>
            </a:r>
          </a:p>
        </p:txBody>
      </p:sp>
      <p:sp>
        <p:nvSpPr>
          <p:cNvPr id="4" name="Footer Placeholder 3"/>
          <p:cNvSpPr>
            <a:spLocks noGrp="1"/>
          </p:cNvSpPr>
          <p:nvPr>
            <p:ph type="ftr" sz="quarter" idx="11"/>
          </p:nvPr>
        </p:nvSpPr>
        <p:spPr>
          <a:xfrm>
            <a:off x="6892119" y="6247168"/>
            <a:ext cx="4741460" cy="365125"/>
          </a:xfrm>
        </p:spPr>
        <p:txBody>
          <a:bodyPr/>
          <a:lstStyle/>
          <a:p>
            <a:r>
              <a:rPr lang="en-US" dirty="0"/>
              <a:t>ARM Assembly Language Programming &amp; Architecture by </a:t>
            </a:r>
            <a:r>
              <a:rPr lang="en-US" dirty="0" err="1"/>
              <a:t>Mazidi</a:t>
            </a:r>
            <a:r>
              <a:rPr lang="en-US" dirty="0"/>
              <a:t>, et al.</a:t>
            </a:r>
          </a:p>
        </p:txBody>
      </p:sp>
    </p:spTree>
    <p:extLst>
      <p:ext uri="{BB962C8B-B14F-4D97-AF65-F5344CB8AC3E}">
        <p14:creationId xmlns:p14="http://schemas.microsoft.com/office/powerpoint/2010/main" val="16984529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4149" y="594593"/>
            <a:ext cx="10822675" cy="5693866"/>
          </a:xfrm>
          <a:prstGeom prst="rect">
            <a:avLst/>
          </a:prstGeom>
        </p:spPr>
        <p:txBody>
          <a:bodyPr wrap="square">
            <a:spAutoFit/>
          </a:bodyPr>
          <a:lstStyle/>
          <a:p>
            <a:pPr algn="just"/>
            <a:r>
              <a:rPr lang="en-US" sz="2800" b="1" dirty="0" err="1"/>
              <a:t>Writeback</a:t>
            </a:r>
            <a:r>
              <a:rPr lang="en-US" sz="2800" b="1" dirty="0"/>
              <a:t> options of STM and LDM</a:t>
            </a:r>
          </a:p>
          <a:p>
            <a:pPr algn="just"/>
            <a:endParaRPr lang="en-US" sz="2800" dirty="0">
              <a:solidFill>
                <a:srgbClr val="000000"/>
              </a:solidFill>
              <a:latin typeface="LiberationSerif"/>
            </a:endParaRPr>
          </a:p>
          <a:p>
            <a:pPr algn="just"/>
            <a:r>
              <a:rPr lang="en-US" sz="2800" dirty="0">
                <a:solidFill>
                  <a:srgbClr val="000000"/>
                </a:solidFill>
                <a:latin typeface="LiberationSerif"/>
              </a:rPr>
              <a:t>We can  specify the action to be taken for the pointer. The action</a:t>
            </a:r>
          </a:p>
          <a:p>
            <a:pPr algn="just"/>
            <a:r>
              <a:rPr lang="en-US" sz="2800" dirty="0">
                <a:solidFill>
                  <a:srgbClr val="000000"/>
                </a:solidFill>
                <a:latin typeface="LiberationSerif"/>
              </a:rPr>
              <a:t>can be increment or decrement before or after the push or pop is done.  </a:t>
            </a:r>
          </a:p>
          <a:p>
            <a:pPr algn="just"/>
            <a:r>
              <a:rPr lang="en-US" sz="2800" dirty="0">
                <a:solidFill>
                  <a:srgbClr val="FFFFFF"/>
                </a:solidFill>
                <a:latin typeface="LiberationSerif"/>
              </a:rPr>
              <a:t>Option Description</a:t>
            </a:r>
          </a:p>
          <a:p>
            <a:pPr algn="just"/>
            <a:r>
              <a:rPr lang="en-US" sz="2800" b="1" dirty="0">
                <a:solidFill>
                  <a:srgbClr val="000000"/>
                </a:solidFill>
                <a:latin typeface="LiberationSerif-Bold"/>
              </a:rPr>
              <a:t>IA </a:t>
            </a:r>
            <a:r>
              <a:rPr lang="en-US" sz="2800" dirty="0">
                <a:solidFill>
                  <a:srgbClr val="000000"/>
                </a:solidFill>
                <a:latin typeface="LiberationSerif"/>
              </a:rPr>
              <a:t>Increment After</a:t>
            </a:r>
            <a:endParaRPr lang="en-US" sz="2800" b="1" dirty="0">
              <a:solidFill>
                <a:srgbClr val="4F82BE"/>
              </a:solidFill>
              <a:latin typeface="LiberationSerif-Bold"/>
            </a:endParaRPr>
          </a:p>
          <a:p>
            <a:pPr algn="just"/>
            <a:r>
              <a:rPr lang="en-US" sz="2800" dirty="0">
                <a:solidFill>
                  <a:srgbClr val="000000"/>
                </a:solidFill>
                <a:latin typeface="LiberationSerif"/>
              </a:rPr>
              <a:t>IA stands for Increment After and adds four  to the pointer after load or storing each register.</a:t>
            </a:r>
          </a:p>
          <a:p>
            <a:pPr algn="just"/>
            <a:endParaRPr lang="en-US" sz="2800" dirty="0">
              <a:solidFill>
                <a:srgbClr val="000000"/>
              </a:solidFill>
              <a:latin typeface="LiberationSerif"/>
            </a:endParaRPr>
          </a:p>
          <a:p>
            <a:pPr algn="just"/>
            <a:r>
              <a:rPr lang="en-US" sz="2800" b="1" dirty="0">
                <a:solidFill>
                  <a:srgbClr val="000000"/>
                </a:solidFill>
                <a:latin typeface="LiberationSerif-Bold"/>
              </a:rPr>
              <a:t>IB </a:t>
            </a:r>
            <a:r>
              <a:rPr lang="en-US" sz="2800" dirty="0">
                <a:solidFill>
                  <a:srgbClr val="000000"/>
                </a:solidFill>
                <a:latin typeface="LiberationSerif"/>
              </a:rPr>
              <a:t>Increment Before</a:t>
            </a:r>
          </a:p>
          <a:p>
            <a:pPr algn="just"/>
            <a:r>
              <a:rPr lang="en-US" sz="2800" dirty="0">
                <a:solidFill>
                  <a:srgbClr val="000000"/>
                </a:solidFill>
                <a:latin typeface="LiberationSerif"/>
              </a:rPr>
              <a:t>IB stands for Increment Before and adds four  to the pointer before load or storing each register.</a:t>
            </a:r>
          </a:p>
        </p:txBody>
      </p:sp>
      <p:sp>
        <p:nvSpPr>
          <p:cNvPr id="4" name="Footer Placeholder 3"/>
          <p:cNvSpPr>
            <a:spLocks noGrp="1"/>
          </p:cNvSpPr>
          <p:nvPr>
            <p:ph type="ftr" sz="quarter" idx="11"/>
          </p:nvPr>
        </p:nvSpPr>
        <p:spPr>
          <a:xfrm>
            <a:off x="6701051" y="6230709"/>
            <a:ext cx="4864289" cy="365125"/>
          </a:xfrm>
        </p:spPr>
        <p:txBody>
          <a:bodyPr/>
          <a:lstStyle/>
          <a:p>
            <a:r>
              <a:rPr lang="en-US" dirty="0"/>
              <a:t>ARM Assembly Language Programming &amp; Architecture by </a:t>
            </a:r>
            <a:r>
              <a:rPr lang="en-US" dirty="0" err="1"/>
              <a:t>Mazidi</a:t>
            </a:r>
            <a:r>
              <a:rPr lang="en-US" dirty="0"/>
              <a:t>, et al.</a:t>
            </a:r>
          </a:p>
        </p:txBody>
      </p:sp>
    </p:spTree>
    <p:extLst>
      <p:ext uri="{BB962C8B-B14F-4D97-AF65-F5344CB8AC3E}">
        <p14:creationId xmlns:p14="http://schemas.microsoft.com/office/powerpoint/2010/main" val="11015034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05302" y="1869449"/>
            <a:ext cx="10313158" cy="3970318"/>
          </a:xfrm>
          <a:prstGeom prst="rect">
            <a:avLst/>
          </a:prstGeom>
        </p:spPr>
        <p:txBody>
          <a:bodyPr wrap="square">
            <a:spAutoFit/>
          </a:bodyPr>
          <a:lstStyle/>
          <a:p>
            <a:pPr algn="just"/>
            <a:r>
              <a:rPr lang="en-US" sz="2800" b="1" dirty="0">
                <a:solidFill>
                  <a:srgbClr val="000000"/>
                </a:solidFill>
                <a:latin typeface="LiberationSerif-Bold"/>
              </a:rPr>
              <a:t>DA </a:t>
            </a:r>
            <a:r>
              <a:rPr lang="en-US" sz="2800" dirty="0">
                <a:solidFill>
                  <a:srgbClr val="000000"/>
                </a:solidFill>
                <a:latin typeface="LiberationSerif"/>
              </a:rPr>
              <a:t>Decrement After</a:t>
            </a:r>
          </a:p>
          <a:p>
            <a:pPr algn="just"/>
            <a:r>
              <a:rPr lang="en-US" sz="2800" dirty="0">
                <a:solidFill>
                  <a:srgbClr val="000000"/>
                </a:solidFill>
                <a:latin typeface="LiberationSerif"/>
              </a:rPr>
              <a:t>DA stands for Decrement After and subtracts four from the pointer after load or storing each register.</a:t>
            </a:r>
          </a:p>
          <a:p>
            <a:pPr algn="just"/>
            <a:endParaRPr lang="en-US" sz="2800" b="1" dirty="0">
              <a:solidFill>
                <a:srgbClr val="000000"/>
              </a:solidFill>
              <a:latin typeface="LiberationSerif-Bold"/>
            </a:endParaRPr>
          </a:p>
          <a:p>
            <a:pPr algn="just"/>
            <a:r>
              <a:rPr lang="en-US" sz="2800" b="1" dirty="0">
                <a:solidFill>
                  <a:srgbClr val="000000"/>
                </a:solidFill>
                <a:latin typeface="LiberationSerif-Bold"/>
              </a:rPr>
              <a:t>DB </a:t>
            </a:r>
            <a:r>
              <a:rPr lang="en-US" sz="2800" dirty="0">
                <a:solidFill>
                  <a:srgbClr val="000000"/>
                </a:solidFill>
                <a:latin typeface="LiberationSerif"/>
              </a:rPr>
              <a:t>Decrement Before</a:t>
            </a:r>
          </a:p>
          <a:p>
            <a:pPr algn="just"/>
            <a:r>
              <a:rPr lang="en-US" sz="2800" dirty="0">
                <a:solidFill>
                  <a:srgbClr val="000000"/>
                </a:solidFill>
                <a:latin typeface="LiberationSerif"/>
              </a:rPr>
              <a:t>DB stands for Decrement Before and subtracts four from the pointer before load or storing each register.</a:t>
            </a:r>
          </a:p>
          <a:p>
            <a:pPr algn="just"/>
            <a:endParaRPr lang="en-US" sz="2800" dirty="0">
              <a:solidFill>
                <a:srgbClr val="000000"/>
              </a:solidFill>
              <a:latin typeface="LiberationSerif"/>
            </a:endParaRPr>
          </a:p>
          <a:p>
            <a:pPr algn="just"/>
            <a:endParaRPr lang="en-US" sz="2800" dirty="0"/>
          </a:p>
        </p:txBody>
      </p:sp>
      <p:sp>
        <p:nvSpPr>
          <p:cNvPr id="5" name="Footer Placeholder 4"/>
          <p:cNvSpPr>
            <a:spLocks noGrp="1"/>
          </p:cNvSpPr>
          <p:nvPr>
            <p:ph type="ftr" sz="quarter" idx="11"/>
          </p:nvPr>
        </p:nvSpPr>
        <p:spPr>
          <a:xfrm>
            <a:off x="5991367" y="6151633"/>
            <a:ext cx="4932528" cy="365125"/>
          </a:xfrm>
        </p:spPr>
        <p:txBody>
          <a:bodyPr/>
          <a:lstStyle/>
          <a:p>
            <a:r>
              <a:rPr lang="en-US" dirty="0"/>
              <a:t>ARM Assembly Language Programming &amp; Architecture by </a:t>
            </a:r>
            <a:r>
              <a:rPr lang="en-US" dirty="0" err="1"/>
              <a:t>Mazidi</a:t>
            </a:r>
            <a:r>
              <a:rPr lang="en-US" dirty="0"/>
              <a:t>, et al.</a:t>
            </a:r>
          </a:p>
        </p:txBody>
      </p:sp>
    </p:spTree>
    <p:extLst>
      <p:ext uri="{BB962C8B-B14F-4D97-AF65-F5344CB8AC3E}">
        <p14:creationId xmlns:p14="http://schemas.microsoft.com/office/powerpoint/2010/main" val="39869879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9_FourOptionsofSTMandLDMinARM.jpg"/>
          <p:cNvPicPr/>
          <p:nvPr/>
        </p:nvPicPr>
        <p:blipFill>
          <a:blip r:embed="rId2" cstate="print"/>
          <a:stretch>
            <a:fillRect/>
          </a:stretch>
        </p:blipFill>
        <p:spPr>
          <a:xfrm>
            <a:off x="1351127" y="1009934"/>
            <a:ext cx="9812741" cy="5745707"/>
          </a:xfrm>
          <a:prstGeom prst="rect">
            <a:avLst/>
          </a:prstGeom>
        </p:spPr>
      </p:pic>
      <p:sp>
        <p:nvSpPr>
          <p:cNvPr id="4" name="Rectangle 3"/>
          <p:cNvSpPr/>
          <p:nvPr/>
        </p:nvSpPr>
        <p:spPr>
          <a:xfrm>
            <a:off x="482221" y="191743"/>
            <a:ext cx="11445922" cy="707886"/>
          </a:xfrm>
          <a:prstGeom prst="rect">
            <a:avLst/>
          </a:prstGeom>
        </p:spPr>
        <p:txBody>
          <a:bodyPr wrap="square">
            <a:spAutoFit/>
          </a:bodyPr>
          <a:lstStyle/>
          <a:p>
            <a:pPr algn="just"/>
            <a:r>
              <a:rPr lang="en-US" sz="2000" dirty="0">
                <a:latin typeface="LiberationSerif"/>
              </a:rPr>
              <a:t>For further clarification assume that R1 = 0x100. Figure below shows the memory after</a:t>
            </a:r>
          </a:p>
          <a:p>
            <a:pPr algn="just"/>
            <a:r>
              <a:rPr lang="en-US" sz="2000" dirty="0">
                <a:latin typeface="LiberationSerif"/>
              </a:rPr>
              <a:t>running STM R1!,{R2,R3} with each of IA, IB, DA and DB options.</a:t>
            </a:r>
            <a:endParaRPr lang="en-US" sz="2000" dirty="0"/>
          </a:p>
        </p:txBody>
      </p:sp>
      <p:sp>
        <p:nvSpPr>
          <p:cNvPr id="6" name="Footer Placeholder 5"/>
          <p:cNvSpPr>
            <a:spLocks noGrp="1"/>
          </p:cNvSpPr>
          <p:nvPr>
            <p:ph type="ftr" sz="quarter" idx="11"/>
          </p:nvPr>
        </p:nvSpPr>
        <p:spPr>
          <a:xfrm>
            <a:off x="7369791" y="6492875"/>
            <a:ext cx="4822209" cy="365125"/>
          </a:xfrm>
        </p:spPr>
        <p:txBody>
          <a:bodyPr/>
          <a:lstStyle/>
          <a:p>
            <a:r>
              <a:rPr lang="en-US" dirty="0"/>
              <a:t>ARM Assembly Language Programming &amp; Architecture by </a:t>
            </a:r>
            <a:r>
              <a:rPr lang="en-US" dirty="0" err="1"/>
              <a:t>Mazidi</a:t>
            </a:r>
            <a:r>
              <a:rPr lang="en-US" dirty="0"/>
              <a:t>, et al.</a:t>
            </a:r>
          </a:p>
        </p:txBody>
      </p:sp>
    </p:spTree>
    <p:extLst>
      <p:ext uri="{BB962C8B-B14F-4D97-AF65-F5344CB8AC3E}">
        <p14:creationId xmlns:p14="http://schemas.microsoft.com/office/powerpoint/2010/main" val="4813210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9558" y="270133"/>
            <a:ext cx="10945505" cy="6124754"/>
          </a:xfrm>
          <a:prstGeom prst="rect">
            <a:avLst/>
          </a:prstGeom>
        </p:spPr>
        <p:txBody>
          <a:bodyPr wrap="square">
            <a:spAutoFit/>
          </a:bodyPr>
          <a:lstStyle/>
          <a:p>
            <a:pPr marL="342900" indent="-342900" algn="just">
              <a:buFont typeface="Arial" panose="020B0604020202020204" pitchFamily="34" charset="0"/>
              <a:buChar char="•"/>
            </a:pPr>
            <a:r>
              <a:rPr lang="en-US" sz="2800" dirty="0">
                <a:latin typeface="LiberationSerif"/>
              </a:rPr>
              <a:t> We have four stack structure, either it is ascending or descending. The stack is called ascending when it is incremented after each store (PUSH) instruction and decremented after each load (POP) instruction. </a:t>
            </a:r>
          </a:p>
          <a:p>
            <a:pPr marL="342900" indent="-342900" algn="just">
              <a:buFont typeface="Arial" panose="020B0604020202020204" pitchFamily="34" charset="0"/>
              <a:buChar char="•"/>
            </a:pPr>
            <a:r>
              <a:rPr lang="en-US" sz="2800" dirty="0">
                <a:latin typeface="LiberationSerif"/>
              </a:rPr>
              <a:t>It is called descending when it is decremented after each store (PUSH) instruction and incremented after each load (POP) instruction. </a:t>
            </a:r>
          </a:p>
          <a:p>
            <a:pPr marL="342900" indent="-342900" algn="just">
              <a:buFont typeface="Arial" panose="020B0604020202020204" pitchFamily="34" charset="0"/>
              <a:buChar char="•"/>
            </a:pPr>
            <a:r>
              <a:rPr lang="en-US" sz="2800" dirty="0">
                <a:latin typeface="LiberationSerif"/>
              </a:rPr>
              <a:t>The stack pointer can point to the last filled location; in this case the stack is called Full Stack. </a:t>
            </a:r>
          </a:p>
          <a:p>
            <a:pPr marL="342900" indent="-342900" algn="just">
              <a:buFont typeface="Arial" panose="020B0604020202020204" pitchFamily="34" charset="0"/>
              <a:buChar char="•"/>
            </a:pPr>
            <a:r>
              <a:rPr lang="en-US" sz="2800" dirty="0">
                <a:latin typeface="LiberationSerif"/>
              </a:rPr>
              <a:t>The stack pointer can point to the next available location, as well; which is called an Empty Stack.  </a:t>
            </a:r>
          </a:p>
          <a:p>
            <a:pPr marL="342900" indent="-342900" algn="just">
              <a:buFont typeface="Arial" panose="020B0604020202020204" pitchFamily="34" charset="0"/>
              <a:buChar char="•"/>
            </a:pPr>
            <a:r>
              <a:rPr lang="en-US" sz="2800" dirty="0">
                <a:latin typeface="LiberationSerif"/>
              </a:rPr>
              <a:t>To support 4 types of the stack STM and LDM instructions take four suffixes IA, IB, DA and DB.  </a:t>
            </a:r>
          </a:p>
          <a:p>
            <a:pPr marL="342900" indent="-342900" algn="just">
              <a:buFont typeface="Arial" panose="020B0604020202020204" pitchFamily="34" charset="0"/>
              <a:buChar char="•"/>
            </a:pPr>
            <a:r>
              <a:rPr lang="en-US" sz="2800" dirty="0">
                <a:latin typeface="LiberationSerif"/>
              </a:rPr>
              <a:t>If no suffix is used, the default action is IA</a:t>
            </a:r>
            <a:endParaRPr lang="en-US" sz="2800" dirty="0"/>
          </a:p>
        </p:txBody>
      </p:sp>
      <p:sp>
        <p:nvSpPr>
          <p:cNvPr id="4" name="Footer Placeholder 3"/>
          <p:cNvSpPr>
            <a:spLocks noGrp="1"/>
          </p:cNvSpPr>
          <p:nvPr>
            <p:ph type="ftr" sz="quarter" idx="11"/>
          </p:nvPr>
        </p:nvSpPr>
        <p:spPr>
          <a:xfrm>
            <a:off x="6428096" y="6394887"/>
            <a:ext cx="5076967" cy="365125"/>
          </a:xfrm>
        </p:spPr>
        <p:txBody>
          <a:bodyPr/>
          <a:lstStyle/>
          <a:p>
            <a:r>
              <a:rPr lang="en-US" dirty="0"/>
              <a:t>ARM Assembly Language Programming &amp; Architecture by </a:t>
            </a:r>
            <a:r>
              <a:rPr lang="en-US" dirty="0" err="1"/>
              <a:t>Mazidi</a:t>
            </a:r>
            <a:r>
              <a:rPr lang="en-US" dirty="0"/>
              <a:t>, et al.</a:t>
            </a:r>
          </a:p>
        </p:txBody>
      </p:sp>
    </p:spTree>
    <p:extLst>
      <p:ext uri="{BB962C8B-B14F-4D97-AF65-F5344CB8AC3E}">
        <p14:creationId xmlns:p14="http://schemas.microsoft.com/office/powerpoint/2010/main" val="39734041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6-10.jpg"/>
          <p:cNvPicPr/>
          <p:nvPr/>
        </p:nvPicPr>
        <p:blipFill>
          <a:blip r:embed="rId2" cstate="print"/>
          <a:stretch>
            <a:fillRect/>
          </a:stretch>
        </p:blipFill>
        <p:spPr>
          <a:xfrm>
            <a:off x="1433015" y="535394"/>
            <a:ext cx="9758149" cy="6138361"/>
          </a:xfrm>
          <a:prstGeom prst="rect">
            <a:avLst/>
          </a:prstGeom>
        </p:spPr>
      </p:pic>
      <p:sp>
        <p:nvSpPr>
          <p:cNvPr id="4" name="Footer Placeholder 3"/>
          <p:cNvSpPr>
            <a:spLocks noGrp="1"/>
          </p:cNvSpPr>
          <p:nvPr>
            <p:ph type="ftr" sz="quarter" idx="11"/>
          </p:nvPr>
        </p:nvSpPr>
        <p:spPr>
          <a:xfrm>
            <a:off x="6987654" y="6492875"/>
            <a:ext cx="5069005" cy="365125"/>
          </a:xfrm>
        </p:spPr>
        <p:txBody>
          <a:bodyPr/>
          <a:lstStyle/>
          <a:p>
            <a:r>
              <a:rPr lang="en-US" dirty="0"/>
              <a:t>ARM Assembly Language Programming &amp; Architecture by </a:t>
            </a:r>
            <a:r>
              <a:rPr lang="en-US" dirty="0" err="1"/>
              <a:t>Mazidi</a:t>
            </a:r>
            <a:r>
              <a:rPr lang="en-US" dirty="0"/>
              <a:t>, et al.</a:t>
            </a:r>
          </a:p>
        </p:txBody>
      </p:sp>
    </p:spTree>
    <p:extLst>
      <p:ext uri="{BB962C8B-B14F-4D97-AF65-F5344CB8AC3E}">
        <p14:creationId xmlns:p14="http://schemas.microsoft.com/office/powerpoint/2010/main" val="1165831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8740" y="545910"/>
            <a:ext cx="1511889" cy="523220"/>
          </a:xfrm>
          <a:prstGeom prst="rect">
            <a:avLst/>
          </a:prstGeom>
          <a:noFill/>
        </p:spPr>
        <p:txBody>
          <a:bodyPr wrap="none" rtlCol="0">
            <a:spAutoFit/>
          </a:bodyPr>
          <a:lstStyle/>
          <a:p>
            <a:r>
              <a:rPr lang="en-US" sz="2800" dirty="0"/>
              <a:t>Example:</a:t>
            </a:r>
          </a:p>
        </p:txBody>
      </p:sp>
      <p:sp>
        <p:nvSpPr>
          <p:cNvPr id="3" name="Rectangle 2"/>
          <p:cNvSpPr/>
          <p:nvPr/>
        </p:nvSpPr>
        <p:spPr>
          <a:xfrm>
            <a:off x="668740" y="1260860"/>
            <a:ext cx="10740788" cy="2308324"/>
          </a:xfrm>
          <a:prstGeom prst="rect">
            <a:avLst/>
          </a:prstGeom>
        </p:spPr>
        <p:txBody>
          <a:bodyPr wrap="square">
            <a:spAutoFit/>
          </a:bodyPr>
          <a:lstStyle/>
          <a:p>
            <a:r>
              <a:rPr lang="en-US" sz="2400" dirty="0">
                <a:latin typeface="LiberationSerif"/>
              </a:rPr>
              <a:t>A given ARM chip has the following address assignments. Calculate the space and the amount of memory given to each section.</a:t>
            </a:r>
          </a:p>
          <a:p>
            <a:r>
              <a:rPr lang="en-US" sz="2400" dirty="0">
                <a:latin typeface="LiberationSerif"/>
              </a:rPr>
              <a:t>(a) Address range of 0x00100000 – 0x00100FFF for EEPROM</a:t>
            </a:r>
          </a:p>
          <a:p>
            <a:r>
              <a:rPr lang="en-US" sz="2400" dirty="0">
                <a:latin typeface="LiberationSerif"/>
              </a:rPr>
              <a:t>(b) Address range of 0x40000000 – 0x40007FFF for SRAM</a:t>
            </a:r>
          </a:p>
          <a:p>
            <a:r>
              <a:rPr lang="en-US" sz="2400" dirty="0">
                <a:latin typeface="LiberationSerif"/>
              </a:rPr>
              <a:t>(c) Address range of 0x00000000 – 0x0007FFFF for Flash</a:t>
            </a:r>
          </a:p>
          <a:p>
            <a:r>
              <a:rPr lang="en-US" sz="2400" dirty="0">
                <a:latin typeface="LiberationSerif"/>
              </a:rPr>
              <a:t>(d) Address range of 0xFFFC0000 – 0xFFFFFFFF for peripherals</a:t>
            </a:r>
            <a:endParaRPr lang="en-US" sz="2400" dirty="0"/>
          </a:p>
        </p:txBody>
      </p:sp>
      <p:sp>
        <p:nvSpPr>
          <p:cNvPr id="4" name="Rectangle 3"/>
          <p:cNvSpPr/>
          <p:nvPr/>
        </p:nvSpPr>
        <p:spPr>
          <a:xfrm>
            <a:off x="668739" y="3760914"/>
            <a:ext cx="10836323" cy="1569660"/>
          </a:xfrm>
          <a:prstGeom prst="rect">
            <a:avLst/>
          </a:prstGeom>
        </p:spPr>
        <p:txBody>
          <a:bodyPr wrap="square">
            <a:spAutoFit/>
          </a:bodyPr>
          <a:lstStyle/>
          <a:p>
            <a:r>
              <a:rPr lang="en-US" sz="2400" dirty="0">
                <a:latin typeface="LiberationSerif"/>
              </a:rPr>
              <a:t>(a)  0xFFF = 4K bytes.</a:t>
            </a:r>
          </a:p>
          <a:p>
            <a:r>
              <a:rPr lang="en-US" sz="2400" dirty="0">
                <a:latin typeface="LiberationSerif"/>
              </a:rPr>
              <a:t>(b)  7FFF = 32K bytes.</a:t>
            </a:r>
          </a:p>
          <a:p>
            <a:r>
              <a:rPr lang="en-US" sz="2400" dirty="0">
                <a:latin typeface="LiberationSerif"/>
              </a:rPr>
              <a:t>(c)  7FFFF = 512K bytes.</a:t>
            </a:r>
          </a:p>
          <a:p>
            <a:r>
              <a:rPr lang="en-US" sz="2400" dirty="0">
                <a:latin typeface="LiberationSerif"/>
              </a:rPr>
              <a:t>(d)  3FFFF = 256K bytes.</a:t>
            </a:r>
            <a:endParaRPr lang="en-US" sz="2400" dirty="0"/>
          </a:p>
        </p:txBody>
      </p:sp>
      <p:sp>
        <p:nvSpPr>
          <p:cNvPr id="5" name="Footer Placeholder 4"/>
          <p:cNvSpPr>
            <a:spLocks noGrp="1"/>
          </p:cNvSpPr>
          <p:nvPr>
            <p:ph type="ftr" sz="quarter" idx="11"/>
          </p:nvPr>
        </p:nvSpPr>
        <p:spPr>
          <a:xfrm>
            <a:off x="7301552" y="6260968"/>
            <a:ext cx="4659573" cy="365125"/>
          </a:xfrm>
        </p:spPr>
        <p:txBody>
          <a:bodyPr/>
          <a:lstStyle/>
          <a:p>
            <a:r>
              <a:rPr lang="en-US" dirty="0"/>
              <a:t>ARM Assembly Language Programming &amp; Architecture by </a:t>
            </a:r>
            <a:r>
              <a:rPr lang="en-US" dirty="0" err="1"/>
              <a:t>Mazidi</a:t>
            </a:r>
            <a:r>
              <a:rPr lang="en-US" dirty="0"/>
              <a:t>, et al.</a:t>
            </a:r>
          </a:p>
        </p:txBody>
      </p:sp>
    </p:spTree>
    <p:extLst>
      <p:ext uri="{BB962C8B-B14F-4D97-AF65-F5344CB8AC3E}">
        <p14:creationId xmlns:p14="http://schemas.microsoft.com/office/powerpoint/2010/main" val="3924184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biLevel thresh="75000"/>
            <a:extLst>
              <a:ext uri="{28A0092B-C50C-407E-A947-70E740481C1C}">
                <a14:useLocalDpi xmlns:a14="http://schemas.microsoft.com/office/drawing/2010/main" val="0"/>
              </a:ext>
            </a:extLst>
          </a:blip>
          <a:stretch>
            <a:fillRect/>
          </a:stretch>
        </p:blipFill>
        <p:spPr>
          <a:xfrm>
            <a:off x="654356" y="613765"/>
            <a:ext cx="10872401" cy="2948301"/>
          </a:xfrm>
          <a:prstGeom prst="rect">
            <a:avLst/>
          </a:prstGeom>
        </p:spPr>
      </p:pic>
      <p:sp>
        <p:nvSpPr>
          <p:cNvPr id="3" name="Rectangle 2"/>
          <p:cNvSpPr/>
          <p:nvPr/>
        </p:nvSpPr>
        <p:spPr>
          <a:xfrm>
            <a:off x="1606622" y="3562066"/>
            <a:ext cx="9256996" cy="461665"/>
          </a:xfrm>
          <a:prstGeom prst="rect">
            <a:avLst/>
          </a:prstGeom>
        </p:spPr>
        <p:txBody>
          <a:bodyPr wrap="square">
            <a:spAutoFit/>
          </a:bodyPr>
          <a:lstStyle/>
          <a:p>
            <a:pPr algn="ctr">
              <a:spcAft>
                <a:spcPts val="1000"/>
              </a:spcAft>
            </a:pPr>
            <a:r>
              <a:rPr lang="en-US" sz="2400" b="1" dirty="0">
                <a:latin typeface="Calibri" panose="020F0502020204030204" pitchFamily="34" charset="0"/>
                <a:ea typeface="Calibri" panose="020F0502020204030204" pitchFamily="34" charset="0"/>
                <a:cs typeface="Arial" panose="020B0604020202020204" pitchFamily="34" charset="0"/>
              </a:rPr>
              <a:t>The four stack structures and the options of LDM and STM instructions</a:t>
            </a:r>
          </a:p>
        </p:txBody>
      </p:sp>
      <p:sp>
        <p:nvSpPr>
          <p:cNvPr id="4" name="TextBox 3"/>
          <p:cNvSpPr txBox="1"/>
          <p:nvPr/>
        </p:nvSpPr>
        <p:spPr>
          <a:xfrm>
            <a:off x="654356" y="4667534"/>
            <a:ext cx="10522424" cy="1815882"/>
          </a:xfrm>
          <a:prstGeom prst="rect">
            <a:avLst/>
          </a:prstGeom>
          <a:noFill/>
        </p:spPr>
        <p:txBody>
          <a:bodyPr wrap="square" rtlCol="0">
            <a:spAutoFit/>
          </a:bodyPr>
          <a:lstStyle/>
          <a:p>
            <a:pPr algn="just"/>
            <a:r>
              <a:rPr lang="en-US" sz="2800" dirty="0">
                <a:latin typeface="Times New Roman" panose="02020603050405020304" pitchFamily="18" charset="0"/>
                <a:cs typeface="Times New Roman" panose="02020603050405020304" pitchFamily="18" charset="0"/>
              </a:rPr>
              <a:t>The stack structure used by ARM for PUSH, POP instructions and interrupt handling is a Full Descending stack using R13 as the stack pointer. To support Full Descending stack, STMDB and LDMIA pair of instructions should be used.  </a:t>
            </a:r>
          </a:p>
        </p:txBody>
      </p:sp>
      <p:sp>
        <p:nvSpPr>
          <p:cNvPr id="6" name="Footer Placeholder 5"/>
          <p:cNvSpPr>
            <a:spLocks noGrp="1"/>
          </p:cNvSpPr>
          <p:nvPr>
            <p:ph type="ftr" sz="quarter" idx="11"/>
          </p:nvPr>
        </p:nvSpPr>
        <p:spPr>
          <a:xfrm>
            <a:off x="6578221" y="6327804"/>
            <a:ext cx="4948536" cy="365125"/>
          </a:xfrm>
        </p:spPr>
        <p:txBody>
          <a:bodyPr/>
          <a:lstStyle/>
          <a:p>
            <a:r>
              <a:rPr lang="en-US" dirty="0"/>
              <a:t>ARM Assembly Language Programming &amp; Architecture by </a:t>
            </a:r>
            <a:r>
              <a:rPr lang="en-US" dirty="0" err="1"/>
              <a:t>Mazidi</a:t>
            </a:r>
            <a:r>
              <a:rPr lang="en-US" dirty="0"/>
              <a:t>, et al.</a:t>
            </a:r>
          </a:p>
        </p:txBody>
      </p:sp>
    </p:spTree>
    <p:extLst>
      <p:ext uri="{BB962C8B-B14F-4D97-AF65-F5344CB8AC3E}">
        <p14:creationId xmlns:p14="http://schemas.microsoft.com/office/powerpoint/2010/main" val="29066594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5093" y="113943"/>
            <a:ext cx="10590662" cy="6986528"/>
          </a:xfrm>
          <a:prstGeom prst="rect">
            <a:avLst/>
          </a:prstGeom>
        </p:spPr>
        <p:txBody>
          <a:bodyPr wrap="square">
            <a:spAutoFit/>
          </a:bodyPr>
          <a:lstStyle/>
          <a:p>
            <a:pPr algn="just"/>
            <a:r>
              <a:rPr lang="en-US" sz="2800" b="1" dirty="0">
                <a:latin typeface="Times New Roman" panose="02020603050405020304" pitchFamily="18" charset="0"/>
                <a:cs typeface="Times New Roman" panose="02020603050405020304" pitchFamily="18" charset="0"/>
              </a:rPr>
              <a:t>STMDB 	Store Multiple register and Decrement Before</a:t>
            </a:r>
          </a:p>
          <a:p>
            <a:pPr algn="just"/>
            <a:r>
              <a:rPr lang="en-US" sz="2800" b="1" i="1" dirty="0">
                <a:latin typeface="Times New Roman" panose="02020603050405020304" pitchFamily="18" charset="0"/>
                <a:cs typeface="Times New Roman" panose="02020603050405020304" pitchFamily="18" charset="0"/>
              </a:rPr>
              <a:t>Flags: </a:t>
            </a:r>
            <a:r>
              <a:rPr lang="en-US" sz="2800" dirty="0">
                <a:latin typeface="Times New Roman" panose="02020603050405020304" pitchFamily="18" charset="0"/>
                <a:cs typeface="Times New Roman" panose="02020603050405020304" pitchFamily="18" charset="0"/>
              </a:rPr>
              <a:t>Unaffected.</a:t>
            </a:r>
          </a:p>
          <a:p>
            <a:pPr algn="just"/>
            <a:r>
              <a:rPr lang="en-US" sz="2800" b="1" i="1" dirty="0">
                <a:latin typeface="Times New Roman" panose="02020603050405020304" pitchFamily="18" charset="0"/>
                <a:cs typeface="Times New Roman" panose="02020603050405020304" pitchFamily="18" charset="0"/>
              </a:rPr>
              <a:t>Format: </a:t>
            </a:r>
            <a:r>
              <a:rPr lang="en-US" sz="2800" dirty="0">
                <a:latin typeface="Times New Roman" panose="02020603050405020304" pitchFamily="18" charset="0"/>
                <a:cs typeface="Times New Roman" panose="02020603050405020304" pitchFamily="18" charset="0"/>
              </a:rPr>
              <a:t>STMDB Rn,{</a:t>
            </a:r>
            <a:r>
              <a:rPr lang="en-US" sz="2800" dirty="0" err="1">
                <a:latin typeface="Times New Roman" panose="02020603050405020304" pitchFamily="18" charset="0"/>
                <a:cs typeface="Times New Roman" panose="02020603050405020304" pitchFamily="18" charset="0"/>
              </a:rPr>
              <a:t>Rx,Ry</a:t>
            </a:r>
            <a:r>
              <a:rPr lang="en-US" sz="2800" dirty="0">
                <a:latin typeface="Times New Roman" panose="02020603050405020304" pitchFamily="18" charset="0"/>
                <a:cs typeface="Times New Roman" panose="02020603050405020304" pitchFamily="18" charset="0"/>
              </a:rPr>
              <a:t>,…}</a:t>
            </a:r>
          </a:p>
          <a:p>
            <a:pPr algn="just"/>
            <a:r>
              <a:rPr lang="en-US" sz="2800" b="1" i="1" dirty="0">
                <a:latin typeface="Times New Roman" panose="02020603050405020304" pitchFamily="18" charset="0"/>
                <a:cs typeface="Times New Roman" panose="02020603050405020304" pitchFamily="18" charset="0"/>
              </a:rPr>
              <a:t>Function: </a:t>
            </a:r>
            <a:r>
              <a:rPr lang="en-US" sz="2800" dirty="0">
                <a:latin typeface="Times New Roman" panose="02020603050405020304" pitchFamily="18" charset="0"/>
                <a:cs typeface="Times New Roman" panose="02020603050405020304" pitchFamily="18" charset="0"/>
              </a:rPr>
              <a:t>Stores registers Rx, Ry,… into consecutive memory locations. The starting address of memory location is given by Rn register. The source registers are separated by comma and placed in braces.  </a:t>
            </a:r>
          </a:p>
          <a:p>
            <a:pPr algn="just"/>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STMDB R11!, {R0, R1, R2, R3}</a:t>
            </a:r>
          </a:p>
          <a:p>
            <a:pPr algn="just"/>
            <a:r>
              <a:rPr lang="en-US" sz="2800" dirty="0">
                <a:latin typeface="Times New Roman" panose="02020603050405020304" pitchFamily="18" charset="0"/>
                <a:cs typeface="Times New Roman" panose="02020603050405020304" pitchFamily="18" charset="0"/>
              </a:rPr>
              <a:t>STMDB R11!, {R0-R3}</a:t>
            </a:r>
          </a:p>
          <a:p>
            <a:pPr algn="just"/>
            <a:r>
              <a:rPr lang="en-US" sz="2800" dirty="0">
                <a:latin typeface="LiberationSerif"/>
              </a:rPr>
              <a:t>;Store R0 through R3 onto memory pointed to by R11 and update R11 with the final address</a:t>
            </a:r>
          </a:p>
          <a:p>
            <a:pPr algn="just"/>
            <a:endParaRPr lang="en-US" sz="2800" dirty="0">
              <a:latin typeface="LiberationSerif"/>
            </a:endParaRPr>
          </a:p>
          <a:p>
            <a:pPr algn="just"/>
            <a:r>
              <a:rPr lang="en-US" sz="2800" dirty="0">
                <a:latin typeface="LiberationSerif"/>
              </a:rPr>
              <a:t>STMDB R11!, {R0, R5, R3} </a:t>
            </a:r>
          </a:p>
          <a:p>
            <a:pPr algn="just"/>
            <a:r>
              <a:rPr lang="en-US" sz="2800" dirty="0">
                <a:latin typeface="LiberationSerif"/>
              </a:rPr>
              <a:t>;Store R0, R3 and R5 onto memory pointed to by R11 and update R11 with the final address</a:t>
            </a:r>
          </a:p>
          <a:p>
            <a:pPr algn="just"/>
            <a:endParaRPr lang="en-US" sz="28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6701051" y="6329054"/>
            <a:ext cx="5014414" cy="365125"/>
          </a:xfrm>
        </p:spPr>
        <p:txBody>
          <a:bodyPr/>
          <a:lstStyle/>
          <a:p>
            <a:r>
              <a:rPr lang="en-US" dirty="0"/>
              <a:t>ARM Assembly Language Programming &amp; Architecture by </a:t>
            </a:r>
            <a:r>
              <a:rPr lang="en-US" dirty="0" err="1"/>
              <a:t>Mazidi</a:t>
            </a:r>
            <a:r>
              <a:rPr lang="en-US" dirty="0"/>
              <a:t>, et al.</a:t>
            </a:r>
          </a:p>
        </p:txBody>
      </p:sp>
    </p:spTree>
    <p:extLst>
      <p:ext uri="{BB962C8B-B14F-4D97-AF65-F5344CB8AC3E}">
        <p14:creationId xmlns:p14="http://schemas.microsoft.com/office/powerpoint/2010/main" val="18095096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4232" y="442499"/>
            <a:ext cx="10790830" cy="6124754"/>
          </a:xfrm>
          <a:prstGeom prst="rect">
            <a:avLst/>
          </a:prstGeom>
        </p:spPr>
        <p:txBody>
          <a:bodyPr wrap="square">
            <a:spAutoFit/>
          </a:bodyPr>
          <a:lstStyle/>
          <a:p>
            <a:pPr algn="just"/>
            <a:r>
              <a:rPr lang="en-US" sz="2800" dirty="0">
                <a:latin typeface="Times New Roman" panose="02020603050405020304" pitchFamily="18" charset="0"/>
                <a:cs typeface="Times New Roman" panose="02020603050405020304" pitchFamily="18" charset="0"/>
              </a:rPr>
              <a:t>STMDB R11!, {R0-R3, R8, R7} </a:t>
            </a:r>
          </a:p>
          <a:p>
            <a:pPr algn="just"/>
            <a:r>
              <a:rPr lang="en-US" sz="2800" dirty="0">
                <a:latin typeface="Times New Roman" panose="02020603050405020304" pitchFamily="18" charset="0"/>
                <a:cs typeface="Times New Roman" panose="02020603050405020304" pitchFamily="18" charset="0"/>
              </a:rPr>
              <a:t>;Store R0 through R3, R7 and R8 onto memory pointed to by R11 and update R11 with the final address</a:t>
            </a:r>
          </a:p>
          <a:p>
            <a:pPr algn="just"/>
            <a:endParaRPr lang="en-US" sz="2800" dirty="0">
              <a:latin typeface="Times New Roman" panose="02020603050405020304" pitchFamily="18" charset="0"/>
              <a:cs typeface="Times New Roman" panose="02020603050405020304" pitchFamily="18" charset="0"/>
            </a:endParaRPr>
          </a:p>
          <a:p>
            <a:pPr algn="just"/>
            <a:r>
              <a:rPr lang="en-US" sz="2800" b="1" dirty="0">
                <a:latin typeface="Times New Roman" panose="02020603050405020304" pitchFamily="18" charset="0"/>
                <a:cs typeface="Times New Roman" panose="02020603050405020304" pitchFamily="18" charset="0"/>
              </a:rPr>
              <a:t>LDMIA 	Load Multiple registers and Increment after each Access</a:t>
            </a:r>
          </a:p>
          <a:p>
            <a:pPr algn="just"/>
            <a:r>
              <a:rPr lang="en-US" sz="2800" dirty="0">
                <a:latin typeface="Times New Roman" panose="02020603050405020304" pitchFamily="18" charset="0"/>
                <a:cs typeface="Times New Roman" panose="02020603050405020304" pitchFamily="18" charset="0"/>
              </a:rPr>
              <a:t>Flags: Unaffected.</a:t>
            </a:r>
          </a:p>
          <a:p>
            <a:pPr algn="just"/>
            <a:r>
              <a:rPr lang="en-US" sz="2800" dirty="0">
                <a:latin typeface="Times New Roman" panose="02020603050405020304" pitchFamily="18" charset="0"/>
                <a:cs typeface="Times New Roman" panose="02020603050405020304" pitchFamily="18" charset="0"/>
              </a:rPr>
              <a:t>Format: LDMIA Rn, {</a:t>
            </a:r>
            <a:r>
              <a:rPr lang="en-US" sz="2800" dirty="0" err="1">
                <a:latin typeface="Times New Roman" panose="02020603050405020304" pitchFamily="18" charset="0"/>
                <a:cs typeface="Times New Roman" panose="02020603050405020304" pitchFamily="18" charset="0"/>
              </a:rPr>
              <a:t>Rx,Ry</a:t>
            </a:r>
            <a:r>
              <a:rPr lang="en-US" sz="2800" dirty="0">
                <a:latin typeface="Times New Roman" panose="02020603050405020304" pitchFamily="18" charset="0"/>
                <a:cs typeface="Times New Roman" panose="02020603050405020304" pitchFamily="18" charset="0"/>
              </a:rPr>
              <a:t>,..}</a:t>
            </a:r>
          </a:p>
          <a:p>
            <a:pPr algn="just"/>
            <a:r>
              <a:rPr lang="en-US" sz="2800" dirty="0">
                <a:latin typeface="Times New Roman" panose="02020603050405020304" pitchFamily="18" charset="0"/>
                <a:cs typeface="Times New Roman" panose="02020603050405020304" pitchFamily="18" charset="0"/>
              </a:rPr>
              <a:t>Function: This is the same as the LDM instructions.  This IA (Increment the address after each Access) is the default. We use this for </a:t>
            </a:r>
            <a:r>
              <a:rPr lang="en-US" sz="2800" dirty="0" err="1">
                <a:latin typeface="Times New Roman" panose="02020603050405020304" pitchFamily="18" charset="0"/>
                <a:cs typeface="Times New Roman" panose="02020603050405020304" pitchFamily="18" charset="0"/>
              </a:rPr>
              <a:t>Poping</a:t>
            </a:r>
            <a:r>
              <a:rPr lang="en-US" sz="2800" dirty="0">
                <a:latin typeface="Times New Roman" panose="02020603050405020304" pitchFamily="18" charset="0"/>
                <a:cs typeface="Times New Roman" panose="02020603050405020304" pitchFamily="18" charset="0"/>
              </a:rPr>
              <a:t> (loading) multiple words from descending stack into CPU registers.</a:t>
            </a:r>
          </a:p>
          <a:p>
            <a:pPr algn="just"/>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LDMIA R11!, {R0, R1, R2, R3}</a:t>
            </a:r>
          </a:p>
          <a:p>
            <a:pPr algn="just"/>
            <a:r>
              <a:rPr lang="en-US" sz="2800" dirty="0">
                <a:latin typeface="Times New Roman" panose="02020603050405020304" pitchFamily="18" charset="0"/>
                <a:cs typeface="Times New Roman" panose="02020603050405020304" pitchFamily="18" charset="0"/>
              </a:rPr>
              <a:t>LDMIA R11!, {R0-R3} </a:t>
            </a:r>
            <a:endParaRPr lang="en-US" sz="2800" dirty="0">
              <a:latin typeface="LiberationSerif"/>
            </a:endParaRPr>
          </a:p>
          <a:p>
            <a:pPr algn="just"/>
            <a:r>
              <a:rPr lang="en-US" sz="2800" dirty="0">
                <a:latin typeface="Times New Roman" panose="02020603050405020304" pitchFamily="18" charset="0"/>
                <a:cs typeface="Times New Roman" panose="02020603050405020304" pitchFamily="18" charset="0"/>
              </a:rPr>
              <a:t>LDMIA</a:t>
            </a:r>
            <a:r>
              <a:rPr lang="en-US" sz="2800" dirty="0">
                <a:latin typeface="LiberationSerif"/>
              </a:rPr>
              <a:t> R11!, {R0, R5, R3} </a:t>
            </a:r>
            <a:endParaRPr lang="en-US" sz="28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6974006" y="6384690"/>
            <a:ext cx="4905233" cy="365125"/>
          </a:xfrm>
        </p:spPr>
        <p:txBody>
          <a:bodyPr/>
          <a:lstStyle/>
          <a:p>
            <a:r>
              <a:rPr lang="en-US" dirty="0"/>
              <a:t>ARM Assembly Language Programming &amp; Architecture by </a:t>
            </a:r>
            <a:r>
              <a:rPr lang="en-US" dirty="0" err="1"/>
              <a:t>Mazidi</a:t>
            </a:r>
            <a:r>
              <a:rPr lang="en-US" dirty="0"/>
              <a:t>, et al.</a:t>
            </a:r>
          </a:p>
        </p:txBody>
      </p:sp>
    </p:spTree>
    <p:extLst>
      <p:ext uri="{BB962C8B-B14F-4D97-AF65-F5344CB8AC3E}">
        <p14:creationId xmlns:p14="http://schemas.microsoft.com/office/powerpoint/2010/main" val="8151106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37228" y="1992573"/>
            <a:ext cx="9676263" cy="2308324"/>
          </a:xfrm>
          <a:prstGeom prst="rect">
            <a:avLst/>
          </a:prstGeom>
          <a:noFill/>
        </p:spPr>
        <p:txBody>
          <a:bodyPr wrap="square" rtlCol="0">
            <a:spAutoFit/>
          </a:bodyPr>
          <a:lstStyle/>
          <a:p>
            <a:pPr algn="just"/>
            <a:r>
              <a:rPr lang="en-US" sz="3600" dirty="0">
                <a:latin typeface="Times New Roman" panose="02020603050405020304" pitchFamily="18" charset="0"/>
                <a:cs typeface="Times New Roman" panose="02020603050405020304" pitchFamily="18" charset="0"/>
              </a:rPr>
              <a:t>When the registers are pushed on to the stack, lower numbered registers are stored in the lower address and when popped, data from lower address goes into the lower numbered register. </a:t>
            </a:r>
          </a:p>
        </p:txBody>
      </p:sp>
      <p:sp>
        <p:nvSpPr>
          <p:cNvPr id="4" name="Footer Placeholder 3"/>
          <p:cNvSpPr>
            <a:spLocks noGrp="1"/>
          </p:cNvSpPr>
          <p:nvPr>
            <p:ph type="ftr" sz="quarter" idx="11"/>
          </p:nvPr>
        </p:nvSpPr>
        <p:spPr>
          <a:xfrm>
            <a:off x="6701051" y="6206225"/>
            <a:ext cx="4823346" cy="365125"/>
          </a:xfrm>
        </p:spPr>
        <p:txBody>
          <a:bodyPr/>
          <a:lstStyle/>
          <a:p>
            <a:r>
              <a:rPr lang="en-US" dirty="0"/>
              <a:t>ARM Assembly Language Programming &amp; Architecture by </a:t>
            </a:r>
            <a:r>
              <a:rPr lang="en-US" dirty="0" err="1"/>
              <a:t>Mazidi</a:t>
            </a:r>
            <a:r>
              <a:rPr lang="en-US" dirty="0"/>
              <a:t>, et al.</a:t>
            </a:r>
          </a:p>
        </p:txBody>
      </p:sp>
    </p:spTree>
    <p:extLst>
      <p:ext uri="{BB962C8B-B14F-4D97-AF65-F5344CB8AC3E}">
        <p14:creationId xmlns:p14="http://schemas.microsoft.com/office/powerpoint/2010/main" val="7650054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14651" y="159940"/>
            <a:ext cx="10099343" cy="6124754"/>
          </a:xfrm>
          <a:prstGeom prst="rect">
            <a:avLst/>
          </a:prstGeom>
        </p:spPr>
        <p:txBody>
          <a:bodyPr wrap="square">
            <a:spAutoFit/>
          </a:bodyPr>
          <a:lstStyle/>
          <a:p>
            <a:pPr algn="just"/>
            <a:r>
              <a:rPr lang="en-US" sz="2800" dirty="0">
                <a:latin typeface="LiberationSerif"/>
              </a:rPr>
              <a:t> PUSH and POP instructions.</a:t>
            </a:r>
          </a:p>
          <a:p>
            <a:pPr algn="just"/>
            <a:r>
              <a:rPr lang="en-US" sz="2800" dirty="0">
                <a:solidFill>
                  <a:srgbClr val="000000"/>
                </a:solidFill>
                <a:latin typeface="Times New Roman" panose="02020603050405020304" pitchFamily="18" charset="0"/>
                <a:ea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PUSH 	PUSH register onto stack</a:t>
            </a:r>
          </a:p>
          <a:p>
            <a:pPr algn="just"/>
            <a:r>
              <a:rPr lang="en-US" sz="2800" b="1" i="1" dirty="0">
                <a:latin typeface="Times New Roman" panose="02020603050405020304" pitchFamily="18" charset="0"/>
                <a:cs typeface="Times New Roman" panose="02020603050405020304" pitchFamily="18" charset="0"/>
              </a:rPr>
              <a:t>Flags: </a:t>
            </a:r>
            <a:r>
              <a:rPr lang="en-US" sz="2800" dirty="0">
                <a:latin typeface="Times New Roman" panose="02020603050405020304" pitchFamily="18" charset="0"/>
                <a:cs typeface="Times New Roman" panose="02020603050405020304" pitchFamily="18" charset="0"/>
              </a:rPr>
              <a:t>Unaffected.</a:t>
            </a:r>
          </a:p>
          <a:p>
            <a:pPr algn="just"/>
            <a:r>
              <a:rPr lang="en-US" sz="2800" b="1" i="1" dirty="0">
                <a:latin typeface="Times New Roman" panose="02020603050405020304" pitchFamily="18" charset="0"/>
                <a:cs typeface="Times New Roman" panose="02020603050405020304" pitchFamily="18" charset="0"/>
              </a:rPr>
              <a:t>Format: </a:t>
            </a:r>
            <a:r>
              <a:rPr lang="en-US" sz="2800" dirty="0">
                <a:latin typeface="Times New Roman" panose="02020603050405020304" pitchFamily="18" charset="0"/>
                <a:cs typeface="Times New Roman" panose="02020603050405020304" pitchFamily="18" charset="0"/>
              </a:rPr>
              <a:t>PUSH {</a:t>
            </a:r>
            <a:r>
              <a:rPr lang="en-US" sz="2800" dirty="0" err="1">
                <a:latin typeface="Times New Roman" panose="02020603050405020304" pitchFamily="18" charset="0"/>
                <a:cs typeface="Times New Roman" panose="02020603050405020304" pitchFamily="18" charset="0"/>
              </a:rPr>
              <a:t>reg_list</a:t>
            </a:r>
            <a:r>
              <a:rPr lang="en-US" sz="2800" dirty="0">
                <a:latin typeface="Times New Roman" panose="02020603050405020304" pitchFamily="18" charset="0"/>
                <a:cs typeface="Times New Roman" panose="02020603050405020304" pitchFamily="18" charset="0"/>
              </a:rPr>
              <a:t>} ;PUSH </a:t>
            </a:r>
            <a:r>
              <a:rPr lang="en-US" sz="2800" dirty="0" err="1">
                <a:latin typeface="Times New Roman" panose="02020603050405020304" pitchFamily="18" charset="0"/>
                <a:cs typeface="Times New Roman" panose="02020603050405020304" pitchFamily="18" charset="0"/>
              </a:rPr>
              <a:t>reg_list</a:t>
            </a:r>
            <a:r>
              <a:rPr lang="en-US" sz="2800" dirty="0">
                <a:latin typeface="Times New Roman" panose="02020603050405020304" pitchFamily="18" charset="0"/>
                <a:cs typeface="Times New Roman" panose="02020603050405020304" pitchFamily="18" charset="0"/>
              </a:rPr>
              <a:t> onto stack</a:t>
            </a:r>
          </a:p>
          <a:p>
            <a:pPr algn="just"/>
            <a:r>
              <a:rPr lang="en-US" sz="2800" b="1" i="1" dirty="0">
                <a:latin typeface="Times New Roman" panose="02020603050405020304" pitchFamily="18" charset="0"/>
                <a:cs typeface="Times New Roman" panose="02020603050405020304" pitchFamily="18" charset="0"/>
              </a:rPr>
              <a:t>Function: </a:t>
            </a:r>
            <a:r>
              <a:rPr lang="en-US" sz="2800" dirty="0">
                <a:latin typeface="Times New Roman" panose="02020603050405020304" pitchFamily="18" charset="0"/>
                <a:cs typeface="Times New Roman" panose="02020603050405020304" pitchFamily="18" charset="0"/>
              </a:rPr>
              <a:t>Copies the contents of registers stated in </a:t>
            </a:r>
            <a:r>
              <a:rPr lang="en-US" sz="2800" dirty="0" err="1">
                <a:latin typeface="Times New Roman" panose="02020603050405020304" pitchFamily="18" charset="0"/>
                <a:cs typeface="Times New Roman" panose="02020603050405020304" pitchFamily="18" charset="0"/>
              </a:rPr>
              <a:t>reg_list</a:t>
            </a:r>
            <a:r>
              <a:rPr lang="en-US" sz="2800" dirty="0">
                <a:latin typeface="Times New Roman" panose="02020603050405020304" pitchFamily="18" charset="0"/>
                <a:cs typeface="Times New Roman" panose="02020603050405020304" pitchFamily="18" charset="0"/>
              </a:rPr>
              <a:t> onto the stack and decrements SP by 4, 8, 12, 16, … depending on the number of registers in </a:t>
            </a:r>
            <a:r>
              <a:rPr lang="en-US" sz="2800" dirty="0" err="1">
                <a:latin typeface="Times New Roman" panose="02020603050405020304" pitchFamily="18" charset="0"/>
                <a:cs typeface="Times New Roman" panose="02020603050405020304" pitchFamily="18" charset="0"/>
              </a:rPr>
              <a:t>reg_list</a:t>
            </a:r>
            <a:r>
              <a:rPr lang="en-US" sz="2800" dirty="0">
                <a:latin typeface="Times New Roman" panose="02020603050405020304" pitchFamily="18" charset="0"/>
                <a:cs typeface="Times New Roman" panose="02020603050405020304" pitchFamily="18" charset="0"/>
              </a:rPr>
              <a:t>.</a:t>
            </a:r>
          </a:p>
          <a:p>
            <a:pPr algn="just"/>
            <a:r>
              <a:rPr lang="en-US" sz="2800" dirty="0">
                <a:latin typeface="Times New Roman" panose="02020603050405020304" pitchFamily="18" charset="0"/>
                <a:cs typeface="Times New Roman" panose="02020603050405020304" pitchFamily="18" charset="0"/>
              </a:rPr>
              <a:t>Example:</a:t>
            </a:r>
          </a:p>
          <a:p>
            <a:pPr algn="just"/>
            <a:r>
              <a:rPr lang="en-US" sz="2800" dirty="0">
                <a:latin typeface="Times New Roman" panose="02020603050405020304" pitchFamily="18" charset="0"/>
                <a:cs typeface="Times New Roman" panose="02020603050405020304" pitchFamily="18" charset="0"/>
              </a:rPr>
              <a:t>PUSH {R1} ;PUSH the R1 onto top of stack</a:t>
            </a:r>
          </a:p>
          <a:p>
            <a:pPr algn="just"/>
            <a:r>
              <a:rPr lang="en-US" sz="2800" dirty="0">
                <a:latin typeface="Times New Roman" panose="02020603050405020304" pitchFamily="18" charset="0"/>
                <a:cs typeface="Times New Roman" panose="02020603050405020304" pitchFamily="18" charset="0"/>
              </a:rPr>
              <a:t>PUSH {R1,R4,R7} ;PUSH R1,R4,R7 onto top of stack</a:t>
            </a:r>
          </a:p>
          <a:p>
            <a:pPr algn="just"/>
            <a:r>
              <a:rPr lang="en-US" sz="2800" dirty="0">
                <a:latin typeface="Times New Roman" panose="02020603050405020304" pitchFamily="18" charset="0"/>
                <a:cs typeface="Times New Roman" panose="02020603050405020304" pitchFamily="18" charset="0"/>
              </a:rPr>
              <a:t>PUSH {R2-R6} ;PUSH the R2,R3,R4,R5,R6 onto top of stack</a:t>
            </a:r>
          </a:p>
          <a:p>
            <a:pPr algn="just"/>
            <a:r>
              <a:rPr lang="en-US" sz="2800" dirty="0">
                <a:latin typeface="Times New Roman" panose="02020603050405020304" pitchFamily="18" charset="0"/>
                <a:cs typeface="Times New Roman" panose="02020603050405020304" pitchFamily="18" charset="0"/>
              </a:rPr>
              <a:t>PUSH {R0,R5} ;PUSH the R0 and R5 onto top of stack</a:t>
            </a:r>
          </a:p>
          <a:p>
            <a:pPr algn="just"/>
            <a:r>
              <a:rPr lang="en-US" sz="2800" dirty="0">
                <a:latin typeface="Times New Roman" panose="02020603050405020304" pitchFamily="18" charset="0"/>
                <a:cs typeface="Times New Roman" panose="02020603050405020304" pitchFamily="18" charset="0"/>
              </a:rPr>
              <a:t>PUSH {R0-R7} ;PUSH the R0 through R7 onto top of stack</a:t>
            </a:r>
          </a:p>
          <a:p>
            <a:pPr algn="just"/>
            <a:r>
              <a:rPr lang="en-US" sz="2800" dirty="0">
                <a:latin typeface="Times New Roman" panose="02020603050405020304" pitchFamily="18" charset="0"/>
                <a:cs typeface="Times New Roman" panose="02020603050405020304" pitchFamily="18" charset="0"/>
              </a:rPr>
              <a:t>The PUSH instruction is alias for STMDB R13!.</a:t>
            </a:r>
            <a:endParaRPr lang="en-US" sz="40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6741994" y="6284694"/>
            <a:ext cx="4905233" cy="365125"/>
          </a:xfrm>
        </p:spPr>
        <p:txBody>
          <a:bodyPr/>
          <a:lstStyle/>
          <a:p>
            <a:r>
              <a:rPr lang="en-US" dirty="0"/>
              <a:t>ARM Assembly Language Programming &amp; Architecture by </a:t>
            </a:r>
            <a:r>
              <a:rPr lang="en-US" dirty="0" err="1"/>
              <a:t>Mazidi</a:t>
            </a:r>
            <a:r>
              <a:rPr lang="en-US" dirty="0"/>
              <a:t>, et al.</a:t>
            </a:r>
          </a:p>
        </p:txBody>
      </p:sp>
    </p:spTree>
    <p:extLst>
      <p:ext uri="{BB962C8B-B14F-4D97-AF65-F5344CB8AC3E}">
        <p14:creationId xmlns:p14="http://schemas.microsoft.com/office/powerpoint/2010/main" val="6894435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37230" y="743763"/>
            <a:ext cx="10290412" cy="4893647"/>
          </a:xfrm>
          <a:prstGeom prst="rect">
            <a:avLst/>
          </a:prstGeom>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POP 		POP register from Stack</a:t>
            </a:r>
          </a:p>
          <a:p>
            <a:pPr algn="just"/>
            <a:r>
              <a:rPr lang="en-US" sz="2400" b="1" i="1" dirty="0">
                <a:latin typeface="Times New Roman" panose="02020603050405020304" pitchFamily="18" charset="0"/>
                <a:cs typeface="Times New Roman" panose="02020603050405020304" pitchFamily="18" charset="0"/>
              </a:rPr>
              <a:t>Flags: </a:t>
            </a:r>
            <a:r>
              <a:rPr lang="en-US" sz="2400" dirty="0">
                <a:latin typeface="Times New Roman" panose="02020603050405020304" pitchFamily="18" charset="0"/>
                <a:cs typeface="Times New Roman" panose="02020603050405020304" pitchFamily="18" charset="0"/>
              </a:rPr>
              <a:t>Unaffected.</a:t>
            </a:r>
          </a:p>
          <a:p>
            <a:pPr algn="just"/>
            <a:r>
              <a:rPr lang="en-US" sz="2400" b="1" i="1" dirty="0">
                <a:latin typeface="Times New Roman" panose="02020603050405020304" pitchFamily="18" charset="0"/>
                <a:cs typeface="Times New Roman" panose="02020603050405020304" pitchFamily="18" charset="0"/>
              </a:rPr>
              <a:t>Format: </a:t>
            </a:r>
            <a:r>
              <a:rPr lang="en-US" sz="2400" dirty="0">
                <a:latin typeface="Times New Roman" panose="02020603050405020304" pitchFamily="18" charset="0"/>
                <a:cs typeface="Times New Roman" panose="02020603050405020304" pitchFamily="18" charset="0"/>
              </a:rPr>
              <a:t>POP {</a:t>
            </a:r>
            <a:r>
              <a:rPr lang="en-US" sz="2400" dirty="0" err="1">
                <a:latin typeface="Times New Roman" panose="02020603050405020304" pitchFamily="18" charset="0"/>
                <a:cs typeface="Times New Roman" panose="02020603050405020304" pitchFamily="18" charset="0"/>
              </a:rPr>
              <a:t>reg_list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reg_reg</a:t>
            </a:r>
            <a:r>
              <a:rPr lang="en-US" sz="2400" dirty="0">
                <a:latin typeface="Times New Roman" panose="02020603050405020304" pitchFamily="18" charset="0"/>
                <a:cs typeface="Times New Roman" panose="02020603050405020304" pitchFamily="18" charset="0"/>
              </a:rPr>
              <a:t> = words off top of stack</a:t>
            </a:r>
          </a:p>
          <a:p>
            <a:pPr algn="just"/>
            <a:r>
              <a:rPr lang="en-US" sz="2400" b="1" i="1" dirty="0">
                <a:latin typeface="Times New Roman" panose="02020603050405020304" pitchFamily="18" charset="0"/>
                <a:cs typeface="Times New Roman" panose="02020603050405020304" pitchFamily="18" charset="0"/>
              </a:rPr>
              <a:t>Function: </a:t>
            </a:r>
            <a:r>
              <a:rPr lang="en-US" sz="2400" dirty="0">
                <a:latin typeface="Times New Roman" panose="02020603050405020304" pitchFamily="18" charset="0"/>
                <a:cs typeface="Times New Roman" panose="02020603050405020304" pitchFamily="18" charset="0"/>
              </a:rPr>
              <a:t>Copies the words pointed to by the stack pointer to the registers indicated by the </a:t>
            </a:r>
            <a:r>
              <a:rPr lang="en-US" sz="2400" dirty="0" err="1">
                <a:latin typeface="Times New Roman" panose="02020603050405020304" pitchFamily="18" charset="0"/>
                <a:cs typeface="Times New Roman" panose="02020603050405020304" pitchFamily="18" charset="0"/>
              </a:rPr>
              <a:t>reg_list</a:t>
            </a:r>
            <a:r>
              <a:rPr lang="en-US" sz="2400" dirty="0">
                <a:latin typeface="Times New Roman" panose="02020603050405020304" pitchFamily="18" charset="0"/>
                <a:cs typeface="Times New Roman" panose="02020603050405020304" pitchFamily="18" charset="0"/>
              </a:rPr>
              <a:t> and increments the SP by 4, 8, 12, 16, … depending on the number of registers in the </a:t>
            </a:r>
            <a:r>
              <a:rPr lang="en-US" sz="2400" dirty="0" err="1">
                <a:latin typeface="Times New Roman" panose="02020603050405020304" pitchFamily="18" charset="0"/>
                <a:cs typeface="Times New Roman" panose="02020603050405020304" pitchFamily="18" charset="0"/>
              </a:rPr>
              <a:t>reg_list</a:t>
            </a:r>
            <a:r>
              <a:rPr lang="en-US" sz="2400" dirty="0">
                <a:latin typeface="Times New Roman" panose="02020603050405020304" pitchFamily="18" charset="0"/>
                <a:cs typeface="Times New Roman" panose="02020603050405020304" pitchFamily="18" charset="0"/>
              </a:rPr>
              <a:t>.</a:t>
            </a:r>
          </a:p>
          <a:p>
            <a:pPr algn="just"/>
            <a:r>
              <a:rPr lang="en-US" sz="2400" b="1" i="1" dirty="0">
                <a:latin typeface="Times New Roman" panose="02020603050405020304" pitchFamily="18" charset="0"/>
                <a:cs typeface="Times New Roman" panose="02020603050405020304" pitchFamily="18" charset="0"/>
              </a:rPr>
              <a:t>Example:</a:t>
            </a:r>
          </a:p>
          <a:p>
            <a:pPr algn="just"/>
            <a:r>
              <a:rPr lang="en-US" sz="2400" dirty="0">
                <a:latin typeface="Times New Roman" panose="02020603050405020304" pitchFamily="18" charset="0"/>
                <a:cs typeface="Times New Roman" panose="02020603050405020304" pitchFamily="18" charset="0"/>
              </a:rPr>
              <a:t>POP {R1} ;POP the top word of stack to R1</a:t>
            </a:r>
          </a:p>
          <a:p>
            <a:pPr algn="just"/>
            <a:r>
              <a:rPr lang="en-US" sz="2400" dirty="0">
                <a:latin typeface="Times New Roman" panose="02020603050405020304" pitchFamily="18" charset="0"/>
                <a:cs typeface="Times New Roman" panose="02020603050405020304" pitchFamily="18" charset="0"/>
              </a:rPr>
              <a:t>POP {R1,R4,R7} ;POP the top 3 words of stack to R1,R4,R7</a:t>
            </a:r>
          </a:p>
          <a:p>
            <a:pPr algn="just"/>
            <a:r>
              <a:rPr lang="en-US" sz="2400" dirty="0">
                <a:latin typeface="Times New Roman" panose="02020603050405020304" pitchFamily="18" charset="0"/>
                <a:cs typeface="Times New Roman" panose="02020603050405020304" pitchFamily="18" charset="0"/>
              </a:rPr>
              <a:t>POP {R2-R6} ;POP the top 5 words of stack to R2-R6</a:t>
            </a:r>
          </a:p>
          <a:p>
            <a:pPr algn="just"/>
            <a:r>
              <a:rPr lang="en-US" sz="2400" dirty="0">
                <a:latin typeface="Times New Roman" panose="02020603050405020304" pitchFamily="18" charset="0"/>
                <a:cs typeface="Times New Roman" panose="02020603050405020304" pitchFamily="18" charset="0"/>
              </a:rPr>
              <a:t>POP {R0,R5} ;POP the top 2 words of stack to R0 and R5</a:t>
            </a:r>
          </a:p>
          <a:p>
            <a:pPr algn="just"/>
            <a:r>
              <a:rPr lang="en-US" sz="2400" dirty="0">
                <a:latin typeface="Times New Roman" panose="02020603050405020304" pitchFamily="18" charset="0"/>
                <a:cs typeface="Times New Roman" panose="02020603050405020304" pitchFamily="18" charset="0"/>
              </a:rPr>
              <a:t>POP {R0-R7} ;POP the top 8 words of stack to R0-R7</a:t>
            </a:r>
          </a:p>
          <a:p>
            <a:pPr algn="just"/>
            <a:r>
              <a:rPr lang="en-US" sz="2400" dirty="0">
                <a:latin typeface="Times New Roman" panose="02020603050405020304" pitchFamily="18" charset="0"/>
                <a:cs typeface="Times New Roman" panose="02020603050405020304" pitchFamily="18" charset="0"/>
              </a:rPr>
              <a:t>The POP instruction is alias for LDMIA R13!.</a:t>
            </a:r>
          </a:p>
        </p:txBody>
      </p:sp>
      <p:sp>
        <p:nvSpPr>
          <p:cNvPr id="4" name="Footer Placeholder 3"/>
          <p:cNvSpPr>
            <a:spLocks noGrp="1"/>
          </p:cNvSpPr>
          <p:nvPr>
            <p:ph type="ftr" sz="quarter" idx="11"/>
          </p:nvPr>
        </p:nvSpPr>
        <p:spPr>
          <a:xfrm>
            <a:off x="6578221" y="6288112"/>
            <a:ext cx="5041710" cy="365125"/>
          </a:xfrm>
        </p:spPr>
        <p:txBody>
          <a:bodyPr/>
          <a:lstStyle/>
          <a:p>
            <a:r>
              <a:rPr lang="en-US" dirty="0"/>
              <a:t>ARM Assembly Language Programming &amp; Architecture by </a:t>
            </a:r>
            <a:r>
              <a:rPr lang="en-US" dirty="0" err="1"/>
              <a:t>Mazidi</a:t>
            </a:r>
            <a:r>
              <a:rPr lang="en-US" dirty="0"/>
              <a:t>, et al.</a:t>
            </a:r>
          </a:p>
        </p:txBody>
      </p:sp>
    </p:spTree>
    <p:extLst>
      <p:ext uri="{BB962C8B-B14F-4D97-AF65-F5344CB8AC3E}">
        <p14:creationId xmlns:p14="http://schemas.microsoft.com/office/powerpoint/2010/main" val="2254653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217158" y="318262"/>
            <a:ext cx="3753135" cy="6229026"/>
          </a:xfrm>
          <a:prstGeom prst="rect">
            <a:avLst/>
          </a:prstGeom>
        </p:spPr>
      </p:pic>
      <p:sp>
        <p:nvSpPr>
          <p:cNvPr id="4" name="Footer Placeholder 3"/>
          <p:cNvSpPr>
            <a:spLocks noGrp="1"/>
          </p:cNvSpPr>
          <p:nvPr>
            <p:ph type="ftr" sz="quarter" idx="11"/>
          </p:nvPr>
        </p:nvSpPr>
        <p:spPr>
          <a:xfrm>
            <a:off x="7356143" y="6364725"/>
            <a:ext cx="4728950" cy="365125"/>
          </a:xfrm>
        </p:spPr>
        <p:txBody>
          <a:bodyPr/>
          <a:lstStyle/>
          <a:p>
            <a:r>
              <a:rPr lang="en-US" dirty="0"/>
              <a:t>ARM Assembly Language Programming &amp; Architecture by </a:t>
            </a:r>
            <a:r>
              <a:rPr lang="en-US" dirty="0" err="1"/>
              <a:t>Mazidi</a:t>
            </a:r>
            <a:r>
              <a:rPr lang="en-US" dirty="0"/>
              <a:t>, et al.</a:t>
            </a:r>
          </a:p>
        </p:txBody>
      </p:sp>
    </p:spTree>
    <p:extLst>
      <p:ext uri="{BB962C8B-B14F-4D97-AF65-F5344CB8AC3E}">
        <p14:creationId xmlns:p14="http://schemas.microsoft.com/office/powerpoint/2010/main" val="3609491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92072" y="693763"/>
            <a:ext cx="5500048" cy="5553079"/>
          </a:xfrm>
          <a:prstGeom prst="rect">
            <a:avLst/>
          </a:prstGeom>
        </p:spPr>
      </p:pic>
      <p:sp>
        <p:nvSpPr>
          <p:cNvPr id="3" name="Rectangle 2"/>
          <p:cNvSpPr/>
          <p:nvPr/>
        </p:nvSpPr>
        <p:spPr>
          <a:xfrm>
            <a:off x="1525077" y="6248945"/>
            <a:ext cx="4933787" cy="369332"/>
          </a:xfrm>
          <a:prstGeom prst="rect">
            <a:avLst/>
          </a:prstGeom>
        </p:spPr>
        <p:txBody>
          <a:bodyPr wrap="none">
            <a:spAutoFit/>
          </a:bodyPr>
          <a:lstStyle/>
          <a:p>
            <a:r>
              <a:rPr lang="en-US" b="1" dirty="0">
                <a:latin typeface="LiberationSerif-Bold"/>
              </a:rPr>
              <a:t>Memory Connection Block Diagram in ARM</a:t>
            </a:r>
            <a:endParaRPr lang="en-US" dirty="0"/>
          </a:p>
        </p:txBody>
      </p:sp>
      <p:sp>
        <p:nvSpPr>
          <p:cNvPr id="4" name="Rectangle 3"/>
          <p:cNvSpPr/>
          <p:nvPr/>
        </p:nvSpPr>
        <p:spPr>
          <a:xfrm>
            <a:off x="576174" y="81065"/>
            <a:ext cx="4891083" cy="461665"/>
          </a:xfrm>
          <a:prstGeom prst="rect">
            <a:avLst/>
          </a:prstGeom>
        </p:spPr>
        <p:txBody>
          <a:bodyPr wrap="none">
            <a:spAutoFit/>
          </a:bodyPr>
          <a:lstStyle/>
          <a:p>
            <a:r>
              <a:rPr lang="en-US" sz="2400" b="1">
                <a:latin typeface="LiberationSerif"/>
              </a:rPr>
              <a:t>ARM buses and memory access</a:t>
            </a:r>
            <a:endParaRPr lang="en-US" sz="2400" b="1"/>
          </a:p>
        </p:txBody>
      </p:sp>
      <p:sp>
        <p:nvSpPr>
          <p:cNvPr id="5" name="Footer Placeholder 4"/>
          <p:cNvSpPr>
            <a:spLocks noGrp="1"/>
          </p:cNvSpPr>
          <p:nvPr>
            <p:ph type="ftr" sz="quarter" idx="11"/>
          </p:nvPr>
        </p:nvSpPr>
        <p:spPr>
          <a:xfrm>
            <a:off x="7178722" y="6251049"/>
            <a:ext cx="4877938" cy="365125"/>
          </a:xfrm>
        </p:spPr>
        <p:txBody>
          <a:bodyPr/>
          <a:lstStyle/>
          <a:p>
            <a:r>
              <a:rPr lang="en-US" dirty="0"/>
              <a:t>ARM Assembly Language Programming &amp; Architecture by </a:t>
            </a:r>
            <a:r>
              <a:rPr lang="en-US" dirty="0" err="1"/>
              <a:t>Mazidi</a:t>
            </a:r>
            <a:r>
              <a:rPr lang="en-US" dirty="0"/>
              <a:t>, et al.</a:t>
            </a:r>
          </a:p>
        </p:txBody>
      </p:sp>
    </p:spTree>
    <p:extLst>
      <p:ext uri="{BB962C8B-B14F-4D97-AF65-F5344CB8AC3E}">
        <p14:creationId xmlns:p14="http://schemas.microsoft.com/office/powerpoint/2010/main" val="2172916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4274" y="1125899"/>
            <a:ext cx="10617958" cy="3785652"/>
          </a:xfrm>
          <a:prstGeom prst="rect">
            <a:avLst/>
          </a:prstGeom>
        </p:spPr>
        <p:txBody>
          <a:bodyPr wrap="square">
            <a:spAutoFit/>
          </a:bodyPr>
          <a:lstStyle/>
          <a:p>
            <a:pPr algn="just"/>
            <a:r>
              <a:rPr lang="en-US" sz="2400" b="1" dirty="0">
                <a:solidFill>
                  <a:srgbClr val="4F82BE"/>
                </a:solidFill>
                <a:latin typeface="LiberationSerif-Bold"/>
              </a:rPr>
              <a:t>D31–D0 Data bus</a:t>
            </a:r>
          </a:p>
          <a:p>
            <a:pPr algn="just"/>
            <a:r>
              <a:rPr lang="en-US" sz="2400" dirty="0">
                <a:solidFill>
                  <a:srgbClr val="000000"/>
                </a:solidFill>
                <a:latin typeface="LiberationSerif"/>
              </a:rPr>
              <a:t>The 32-bit data bus of the ARM provides the 32-bit data path to the on-chip and </a:t>
            </a:r>
            <a:r>
              <a:rPr lang="en-US" sz="2400" dirty="0" err="1">
                <a:solidFill>
                  <a:srgbClr val="000000"/>
                </a:solidFill>
                <a:latin typeface="LiberationSerif"/>
              </a:rPr>
              <a:t>offchip</a:t>
            </a:r>
            <a:r>
              <a:rPr lang="en-US" sz="2400" dirty="0">
                <a:solidFill>
                  <a:srgbClr val="000000"/>
                </a:solidFill>
                <a:latin typeface="LiberationSerif"/>
              </a:rPr>
              <a:t> memory and peripherals. They are grouped into 8-bit data chunks, D0–D7, D8–D15, D16–D23, and D24–D31.</a:t>
            </a:r>
          </a:p>
          <a:p>
            <a:pPr algn="just"/>
            <a:r>
              <a:rPr lang="en-US" sz="2400" b="1" dirty="0">
                <a:solidFill>
                  <a:srgbClr val="4F82BE"/>
                </a:solidFill>
                <a:latin typeface="LiberationSerif-Bold"/>
              </a:rPr>
              <a:t>A31–A0</a:t>
            </a:r>
          </a:p>
          <a:p>
            <a:pPr algn="just"/>
            <a:r>
              <a:rPr lang="en-US" sz="2400" dirty="0">
                <a:solidFill>
                  <a:srgbClr val="000000"/>
                </a:solidFill>
                <a:latin typeface="LiberationSerif"/>
              </a:rPr>
              <a:t>These signals provide the 32-bit address path to the on-chip and off-chip memory and peripherals. Since the ARM supports data access of byte (8 bits), half word (16 bits), and word (32 bits), the buses must be able to access any of the 4 banks of memory connected to the 32-bit data bus. The A0 and A1 are used to select one of the 4 bytes of the D31-D0 data bus.  </a:t>
            </a:r>
            <a:endParaRPr lang="en-US" sz="2400" dirty="0"/>
          </a:p>
        </p:txBody>
      </p:sp>
      <p:sp>
        <p:nvSpPr>
          <p:cNvPr id="3" name="Footer Placeholder 2"/>
          <p:cNvSpPr>
            <a:spLocks noGrp="1"/>
          </p:cNvSpPr>
          <p:nvPr>
            <p:ph type="ftr" sz="quarter" idx="11"/>
          </p:nvPr>
        </p:nvSpPr>
        <p:spPr>
          <a:xfrm>
            <a:off x="7465325" y="6329054"/>
            <a:ext cx="4550391" cy="365125"/>
          </a:xfrm>
        </p:spPr>
        <p:txBody>
          <a:bodyPr/>
          <a:lstStyle/>
          <a:p>
            <a:r>
              <a:rPr lang="en-US" dirty="0"/>
              <a:t>ARM Assembly Language Programming &amp; Architecture by </a:t>
            </a:r>
            <a:r>
              <a:rPr lang="en-US" dirty="0" err="1"/>
              <a:t>Mazidi</a:t>
            </a:r>
            <a:r>
              <a:rPr lang="en-US" dirty="0"/>
              <a:t>, et al.</a:t>
            </a:r>
          </a:p>
        </p:txBody>
      </p:sp>
    </p:spTree>
    <p:extLst>
      <p:ext uri="{BB962C8B-B14F-4D97-AF65-F5344CB8AC3E}">
        <p14:creationId xmlns:p14="http://schemas.microsoft.com/office/powerpoint/2010/main" val="3308364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240461" y="846162"/>
            <a:ext cx="9832277" cy="3665044"/>
          </a:xfrm>
          <a:prstGeom prst="rect">
            <a:avLst/>
          </a:prstGeom>
        </p:spPr>
      </p:pic>
      <p:sp>
        <p:nvSpPr>
          <p:cNvPr id="4" name="Rectangle 3"/>
          <p:cNvSpPr/>
          <p:nvPr/>
        </p:nvSpPr>
        <p:spPr>
          <a:xfrm>
            <a:off x="4356555" y="4759236"/>
            <a:ext cx="3600088" cy="369332"/>
          </a:xfrm>
          <a:prstGeom prst="rect">
            <a:avLst/>
          </a:prstGeom>
        </p:spPr>
        <p:txBody>
          <a:bodyPr wrap="none">
            <a:spAutoFit/>
          </a:bodyPr>
          <a:lstStyle/>
          <a:p>
            <a:r>
              <a:rPr lang="en-US" b="1" dirty="0">
                <a:latin typeface="LiberationSerif-Bold"/>
              </a:rPr>
              <a:t>Memory Block Diagram in ARM</a:t>
            </a:r>
            <a:endParaRPr lang="en-US" dirty="0"/>
          </a:p>
        </p:txBody>
      </p:sp>
      <p:sp>
        <p:nvSpPr>
          <p:cNvPr id="5" name="Footer Placeholder 4"/>
          <p:cNvSpPr>
            <a:spLocks noGrp="1"/>
          </p:cNvSpPr>
          <p:nvPr>
            <p:ph type="ftr" sz="quarter" idx="11"/>
          </p:nvPr>
        </p:nvSpPr>
        <p:spPr>
          <a:xfrm>
            <a:off x="6974006" y="6356350"/>
            <a:ext cx="4918880" cy="365125"/>
          </a:xfrm>
        </p:spPr>
        <p:txBody>
          <a:bodyPr/>
          <a:lstStyle/>
          <a:p>
            <a:r>
              <a:rPr lang="en-US" dirty="0"/>
              <a:t>ARM Assembly Language Programming &amp; Architecture by </a:t>
            </a:r>
            <a:r>
              <a:rPr lang="en-US" dirty="0" err="1"/>
              <a:t>Mazidi</a:t>
            </a:r>
            <a:r>
              <a:rPr lang="en-US" dirty="0"/>
              <a:t>, et al.</a:t>
            </a:r>
          </a:p>
        </p:txBody>
      </p:sp>
    </p:spTree>
    <p:extLst>
      <p:ext uri="{BB962C8B-B14F-4D97-AF65-F5344CB8AC3E}">
        <p14:creationId xmlns:p14="http://schemas.microsoft.com/office/powerpoint/2010/main" val="2347693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80655" y="351009"/>
            <a:ext cx="3183692" cy="461665"/>
          </a:xfrm>
          <a:prstGeom prst="rect">
            <a:avLst/>
          </a:prstGeom>
        </p:spPr>
        <p:txBody>
          <a:bodyPr wrap="none">
            <a:spAutoFit/>
          </a:bodyPr>
          <a:lstStyle/>
          <a:p>
            <a:r>
              <a:rPr lang="en-US" sz="2400" b="1" dirty="0">
                <a:latin typeface="LiberationSerif-Bold"/>
              </a:rPr>
              <a:t>AHB and APB buses</a:t>
            </a:r>
            <a:endParaRPr lang="en-US" sz="2400" dirty="0"/>
          </a:p>
        </p:txBody>
      </p:sp>
      <p:sp>
        <p:nvSpPr>
          <p:cNvPr id="3" name="Rectangle 2"/>
          <p:cNvSpPr/>
          <p:nvPr/>
        </p:nvSpPr>
        <p:spPr>
          <a:xfrm>
            <a:off x="880655" y="1381164"/>
            <a:ext cx="10481481" cy="3785652"/>
          </a:xfrm>
          <a:prstGeom prst="rect">
            <a:avLst/>
          </a:prstGeom>
        </p:spPr>
        <p:txBody>
          <a:bodyPr wrap="square">
            <a:spAutoFit/>
          </a:bodyPr>
          <a:lstStyle/>
          <a:p>
            <a:pPr algn="just"/>
            <a:r>
              <a:rPr lang="en-US" sz="2400" dirty="0">
                <a:latin typeface="LiberationSerif"/>
              </a:rPr>
              <a:t>The ARM CPU is connected to the on-chip memory via an AHB (advanced high performance bus). The AHB is used not only for connection to on-chip ROM and RAM, it is also used for connection to some of the high speed I/</a:t>
            </a:r>
            <a:r>
              <a:rPr lang="en-US" sz="2400" dirty="0" err="1">
                <a:latin typeface="LiberationSerif"/>
              </a:rPr>
              <a:t>Os</a:t>
            </a:r>
            <a:r>
              <a:rPr lang="en-US" sz="2400" dirty="0">
                <a:latin typeface="LiberationSerif"/>
              </a:rPr>
              <a:t> (input/output) such as GPIO (general purpose I/O). ARM chip also has the APB (advanced peripherals bus) bus dedicated for communication with the on-chip peripherals such as timers, ADC, serial COM, SPI, I2C, and other peripheral ports. While we need the 32-bit data bus between CPU and the memory (RAM and ROM), many slower peripherals are 8 or 16 </a:t>
            </a:r>
            <a:r>
              <a:rPr lang="en-US" sz="2400">
                <a:latin typeface="LiberationSerif"/>
              </a:rPr>
              <a:t>bits and there </a:t>
            </a:r>
            <a:r>
              <a:rPr lang="en-US" sz="2400" dirty="0">
                <a:latin typeface="LiberationSerif"/>
              </a:rPr>
              <a:t>is no need for entire fast 32-bit data bus pathway. For this reason, ARM uses the AHB-to-APB bridge to access the slower on-chip devices such as peripherals.</a:t>
            </a:r>
            <a:endParaRPr lang="en-US" sz="2400" dirty="0"/>
          </a:p>
        </p:txBody>
      </p:sp>
      <p:sp>
        <p:nvSpPr>
          <p:cNvPr id="4" name="Footer Placeholder 3"/>
          <p:cNvSpPr>
            <a:spLocks noGrp="1"/>
          </p:cNvSpPr>
          <p:nvPr>
            <p:ph type="ftr" sz="quarter" idx="11"/>
          </p:nvPr>
        </p:nvSpPr>
        <p:spPr>
          <a:xfrm>
            <a:off x="7192370" y="6329055"/>
            <a:ext cx="4809699" cy="365125"/>
          </a:xfrm>
        </p:spPr>
        <p:txBody>
          <a:bodyPr/>
          <a:lstStyle/>
          <a:p>
            <a:r>
              <a:rPr lang="en-US" dirty="0"/>
              <a:t>ARM Assembly Language Programming &amp; Architecture by </a:t>
            </a:r>
            <a:r>
              <a:rPr lang="en-US" dirty="0" err="1"/>
              <a:t>Mazidi</a:t>
            </a:r>
            <a:r>
              <a:rPr lang="en-US" dirty="0"/>
              <a:t>, et al.</a:t>
            </a:r>
          </a:p>
        </p:txBody>
      </p:sp>
    </p:spTree>
    <p:extLst>
      <p:ext uri="{BB962C8B-B14F-4D97-AF65-F5344CB8AC3E}">
        <p14:creationId xmlns:p14="http://schemas.microsoft.com/office/powerpoint/2010/main" val="27177218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4505</TotalTime>
  <Words>4216</Words>
  <Application>Microsoft Office PowerPoint</Application>
  <PresentationFormat>Widescreen</PresentationFormat>
  <Paragraphs>273</Paragraphs>
  <Slides>45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Arial</vt:lpstr>
      <vt:lpstr>Calibri</vt:lpstr>
      <vt:lpstr>Calibri Light</vt:lpstr>
      <vt:lpstr>LiberationSerif</vt:lpstr>
      <vt:lpstr>LiberationSerif-Bold</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dc:creator>
  <cp:lastModifiedBy>Hemalatha S. [MAHE-MIT]</cp:lastModifiedBy>
  <cp:revision>19</cp:revision>
  <dcterms:created xsi:type="dcterms:W3CDTF">2020-01-23T10:35:37Z</dcterms:created>
  <dcterms:modified xsi:type="dcterms:W3CDTF">2024-01-31T04:47:49Z</dcterms:modified>
</cp:coreProperties>
</file>