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81" r:id="rId26"/>
    <p:sldId id="282" r:id="rId27"/>
    <p:sldId id="283" r:id="rId28"/>
    <p:sldId id="284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4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8D86-83DF-419A-A536-B79BEFDD1BF6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78B1-B16F-4092-9431-505E7685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dvanced_Microcontroller_Bus_Architecture#Advanced_High-performance_Bus_.28AHB.29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ipqQsguqd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xp.com/docs/en/user-guide/UM10360.pdf" TargetMode="External"/><Relationship Id="rId4" Type="http://schemas.openxmlformats.org/officeDocument/2006/relationships/hyperlink" Target="https://www.youtube.com/watch?v=WmZFfokztX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5136" y="501134"/>
            <a:ext cx="663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INPUT/OUTPUT (IO)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60564" y="1401887"/>
            <a:ext cx="4164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5042"/>
                </a:solidFill>
                <a:latin typeface="Arial" panose="020B0604020202020204" pitchFamily="34" charset="0"/>
              </a:rPr>
              <a:t>LPC1768  </a:t>
            </a:r>
            <a:r>
              <a:rPr lang="en-US" sz="2400" b="1" dirty="0">
                <a:solidFill>
                  <a:srgbClr val="005042"/>
                </a:solidFill>
                <a:latin typeface="Arial" panose="020B0604020202020204" pitchFamily="34" charset="0"/>
              </a:rPr>
              <a:t>pin configuration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63" y="1632719"/>
            <a:ext cx="3944203" cy="3944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4901" y="2456597"/>
            <a:ext cx="31423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512 K Flash memory</a:t>
            </a:r>
          </a:p>
          <a:p>
            <a:r>
              <a:rPr lang="en-US" sz="2800" dirty="0" smtClean="0"/>
              <a:t>64K SRAM</a:t>
            </a:r>
          </a:p>
          <a:p>
            <a:r>
              <a:rPr lang="en-US" sz="2800" dirty="0" smtClean="0"/>
              <a:t>8K ROM</a:t>
            </a:r>
          </a:p>
          <a:p>
            <a:r>
              <a:rPr lang="en-US" sz="2800" dirty="0" smtClean="0"/>
              <a:t>100 pin 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64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90" y="1446662"/>
            <a:ext cx="10688548" cy="3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43" y="1637731"/>
            <a:ext cx="10621583" cy="35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9" y="1583140"/>
            <a:ext cx="10057329" cy="33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10" y="1310185"/>
            <a:ext cx="10738542" cy="36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3" y="2129051"/>
            <a:ext cx="10467619" cy="11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0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179" y="924215"/>
            <a:ext cx="10346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0" dirty="0" smtClean="0">
                <a:solidFill>
                  <a:srgbClr val="40454D"/>
                </a:solidFill>
                <a:effectLst/>
                <a:latin typeface="Open Sans"/>
              </a:rPr>
              <a:t>GPIO Registers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40454D"/>
              </a:solidFill>
              <a:latin typeface="Open San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rgbClr val="40454D"/>
                </a:solidFill>
                <a:effectLst/>
                <a:latin typeface="Open Sans"/>
              </a:rPr>
              <a:t>The ports are controlled by 5 registers (byte, </a:t>
            </a:r>
            <a:r>
              <a:rPr lang="en-US" sz="2800" i="0" dirty="0" err="1" smtClean="0">
                <a:solidFill>
                  <a:srgbClr val="40454D"/>
                </a:solidFill>
                <a:effectLst/>
                <a:latin typeface="Open Sans"/>
              </a:rPr>
              <a:t>halfword</a:t>
            </a:r>
            <a:r>
              <a:rPr lang="en-US" sz="2800" i="0" dirty="0" smtClean="0">
                <a:solidFill>
                  <a:srgbClr val="40454D"/>
                </a:solidFill>
                <a:effectLst/>
                <a:latin typeface="Open Sans"/>
              </a:rPr>
              <a:t> and word accessible)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54D"/>
                </a:solidFill>
                <a:latin typeface="Open Sans"/>
              </a:rPr>
              <a:t>These registers are </a:t>
            </a:r>
            <a:r>
              <a:rPr lang="en-US" sz="2800" dirty="0">
                <a:solidFill>
                  <a:srgbClr val="40454D"/>
                </a:solidFill>
                <a:latin typeface="Open Sans"/>
              </a:rPr>
              <a:t>present on </a:t>
            </a:r>
            <a:r>
              <a:rPr lang="en-US" sz="2800" dirty="0" smtClean="0">
                <a:solidFill>
                  <a:srgbClr val="40454D"/>
                </a:solidFill>
                <a:latin typeface="Open Sans"/>
              </a:rPr>
              <a:t>Peripheral AHB</a:t>
            </a:r>
            <a:r>
              <a:rPr lang="en-US" sz="2800" dirty="0">
                <a:solidFill>
                  <a:srgbClr val="40454D"/>
                </a:solidFill>
                <a:latin typeface="Open Sans"/>
              </a:rPr>
              <a:t> bus(</a:t>
            </a:r>
            <a:r>
              <a:rPr lang="en-US" sz="2800" dirty="0">
                <a:solidFill>
                  <a:srgbClr val="40454D"/>
                </a:solidFill>
                <a:latin typeface="Open Sans"/>
                <a:hlinkClick r:id="rId2"/>
              </a:rPr>
              <a:t>Advanced High performance Bus</a:t>
            </a:r>
            <a:r>
              <a:rPr lang="en-US" sz="2800" dirty="0">
                <a:solidFill>
                  <a:srgbClr val="40454D"/>
                </a:solidFill>
                <a:latin typeface="Open Sans"/>
              </a:rPr>
              <a:t>) for fast read/write timing. </a:t>
            </a:r>
            <a:r>
              <a:rPr lang="en-US" sz="2800" dirty="0" smtClean="0">
                <a:solidFill>
                  <a:srgbClr val="40454D"/>
                </a:solidFill>
                <a:latin typeface="Open Sans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54D"/>
                </a:solidFill>
                <a:latin typeface="Open Sans"/>
              </a:rPr>
              <a:t> Hence </a:t>
            </a:r>
            <a:r>
              <a:rPr lang="en-US" sz="2800" dirty="0">
                <a:solidFill>
                  <a:srgbClr val="40454D"/>
                </a:solidFill>
                <a:latin typeface="Open Sans"/>
              </a:rPr>
              <a:t>the naming </a:t>
            </a:r>
            <a:r>
              <a:rPr lang="en-US" sz="2800" dirty="0" smtClean="0">
                <a:solidFill>
                  <a:srgbClr val="40454D"/>
                </a:solidFill>
                <a:latin typeface="Open Sans"/>
              </a:rPr>
              <a:t>convention uses </a:t>
            </a:r>
            <a:r>
              <a:rPr lang="en-US" sz="2800" dirty="0">
                <a:solidFill>
                  <a:srgbClr val="40454D"/>
                </a:solidFill>
                <a:latin typeface="Open Sans"/>
              </a:rPr>
              <a:t>a prefix of “FIO” </a:t>
            </a:r>
            <a:r>
              <a:rPr lang="en-US" sz="2800" dirty="0" smtClean="0">
                <a:solidFill>
                  <a:srgbClr val="40454D"/>
                </a:solidFill>
                <a:latin typeface="Open Sans"/>
              </a:rPr>
              <a:t> for all the registers related to GPIO</a:t>
            </a:r>
            <a:r>
              <a:rPr lang="en-US" sz="2800" dirty="0">
                <a:solidFill>
                  <a:srgbClr val="40454D"/>
                </a:solidFill>
                <a:latin typeface="Open Sans"/>
              </a:rPr>
              <a:t>. </a:t>
            </a:r>
            <a:r>
              <a:rPr lang="en-US" sz="2800" dirty="0" smtClean="0">
                <a:solidFill>
                  <a:srgbClr val="40454D"/>
                </a:solidFill>
                <a:latin typeface="Open Sans"/>
              </a:rPr>
              <a:t> </a:t>
            </a:r>
            <a:endParaRPr lang="en-US" sz="2800" dirty="0">
              <a:solidFill>
                <a:srgbClr val="40454D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93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8" y="204716"/>
            <a:ext cx="9034817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4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" y="1637732"/>
            <a:ext cx="10931857" cy="376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0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25" y="982640"/>
            <a:ext cx="10326256" cy="4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4" y="859810"/>
            <a:ext cx="10426459" cy="51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8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5425" y="537192"/>
            <a:ext cx="105178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What is IO programming?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Through IO programming microcontroller can be used to control other devices such as sensors, displays, On-chip modules etc.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It is done through GPIO (General purpose Input Output).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GPIO </a:t>
            </a:r>
            <a:r>
              <a:rPr lang="en-US" sz="2400" dirty="0">
                <a:latin typeface="Arial" panose="020B0604020202020204" pitchFamily="34" charset="0"/>
              </a:rPr>
              <a:t>is a pin on an IC (Integrated Circuit). It can be either input pin or output pin, whose </a:t>
            </a:r>
            <a:r>
              <a:rPr lang="en-US" sz="2400" dirty="0" smtClean="0">
                <a:latin typeface="Arial" panose="020B0604020202020204" pitchFamily="34" charset="0"/>
              </a:rPr>
              <a:t>behavior </a:t>
            </a:r>
            <a:r>
              <a:rPr lang="en-US" sz="2400" dirty="0">
                <a:latin typeface="Arial" panose="020B0604020202020204" pitchFamily="34" charset="0"/>
              </a:rPr>
              <a:t>can be controlled at the run time</a:t>
            </a:r>
            <a:r>
              <a:rPr lang="en-US" sz="2400" dirty="0" smtClean="0">
                <a:latin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</a:rPr>
              <a:t>It's a standard interface used to connect microcontrollers to other electronic devices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In LPC1768, there are 5 ports, P0 to P4 each 32 bit (i.e., 32 pins). Few port pins are not available. (total pins = 100)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In GPIO operation we perform general purpose operation to read from the port and to write to the port. 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7" y="1187355"/>
            <a:ext cx="10899221" cy="44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8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9" y="968991"/>
            <a:ext cx="10534222" cy="42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6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5" y="1050877"/>
            <a:ext cx="10739532" cy="34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6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5" y="1078175"/>
            <a:ext cx="11146709" cy="4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7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8" y="1337480"/>
            <a:ext cx="10299399" cy="32481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0608" y="4585648"/>
            <a:ext cx="9234984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Ref: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://www.youtube.com/watch?v=5ipqQsguqdE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FIOxDIR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https://www.youtube.com/watch?v=WmZFfokztXg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Pin Connect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8 and 9 in the user manual </a:t>
            </a:r>
            <a:r>
              <a:rPr lang="en-US" dirty="0">
                <a:hlinkClick r:id="rId5"/>
              </a:rPr>
              <a:t>https://www.nxp.com/docs/en/user-guide/UM10360.pdf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9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357" y="485465"/>
            <a:ext cx="10258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5042"/>
                </a:solidFill>
                <a:latin typeface="Arial" panose="020B0604020202020204" pitchFamily="34" charset="0"/>
              </a:rPr>
              <a:t>GPIO port output Set register </a:t>
            </a:r>
            <a:r>
              <a:rPr lang="en-US" sz="2400" b="1" dirty="0" err="1">
                <a:solidFill>
                  <a:srgbClr val="005042"/>
                </a:solidFill>
                <a:latin typeface="Arial" panose="020B0604020202020204" pitchFamily="34" charset="0"/>
              </a:rPr>
              <a:t>FIOxSET</a:t>
            </a:r>
            <a:r>
              <a:rPr lang="en-US" sz="2400" b="1" dirty="0">
                <a:solidFill>
                  <a:srgbClr val="005042"/>
                </a:solidFill>
                <a:latin typeface="Arial" panose="020B0604020202020204" pitchFamily="34" charset="0"/>
              </a:rPr>
              <a:t> (FIO0SET to </a:t>
            </a:r>
            <a:r>
              <a:rPr lang="en-US" sz="2400" b="1" dirty="0" smtClean="0">
                <a:solidFill>
                  <a:srgbClr val="005042"/>
                </a:solidFill>
                <a:latin typeface="Arial" panose="020B0604020202020204" pitchFamily="34" charset="0"/>
              </a:rPr>
              <a:t>FIO4SET)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4357" y="1582341"/>
            <a:ext cx="105315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This register is used to produce a HIGH level output at the port pins configured as GPIO </a:t>
            </a:r>
            <a:r>
              <a:rPr lang="en-US" sz="2400" dirty="0" smtClean="0">
                <a:latin typeface="Arial" panose="020B0604020202020204" pitchFamily="34" charset="0"/>
              </a:rPr>
              <a:t>in an </a:t>
            </a:r>
            <a:r>
              <a:rPr lang="en-US" sz="2400" dirty="0">
                <a:latin typeface="Arial" panose="020B0604020202020204" pitchFamily="34" charset="0"/>
              </a:rPr>
              <a:t>OUTPUT mode.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Writing </a:t>
            </a:r>
            <a:r>
              <a:rPr lang="en-US" sz="2400" dirty="0">
                <a:latin typeface="Arial" panose="020B0604020202020204" pitchFamily="34" charset="0"/>
              </a:rPr>
              <a:t>1 produces a HIGH level at the corresponding port pins.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Writing 0 has no effect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If </a:t>
            </a:r>
            <a:r>
              <a:rPr lang="en-US" sz="2400" dirty="0">
                <a:latin typeface="Arial" panose="020B0604020202020204" pitchFamily="34" charset="0"/>
              </a:rPr>
              <a:t>any pin is configured as an input or a secondary function, </a:t>
            </a:r>
            <a:r>
              <a:rPr lang="en-US" sz="2400" dirty="0" smtClean="0">
                <a:latin typeface="Arial" panose="020B0604020202020204" pitchFamily="34" charset="0"/>
              </a:rPr>
              <a:t>writing 1 </a:t>
            </a:r>
            <a:r>
              <a:rPr lang="en-US" sz="2400" dirty="0">
                <a:latin typeface="Arial" panose="020B0604020202020204" pitchFamily="34" charset="0"/>
              </a:rPr>
              <a:t>to the corresponding bit in the </a:t>
            </a:r>
            <a:r>
              <a:rPr lang="en-US" sz="2400" dirty="0" err="1">
                <a:latin typeface="Arial" panose="020B0604020202020204" pitchFamily="34" charset="0"/>
              </a:rPr>
              <a:t>FIOxSET</a:t>
            </a:r>
            <a:r>
              <a:rPr lang="en-US" sz="2400" dirty="0">
                <a:latin typeface="Arial" panose="020B0604020202020204" pitchFamily="34" charset="0"/>
              </a:rPr>
              <a:t> has no effect.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Reading the </a:t>
            </a:r>
            <a:r>
              <a:rPr lang="en-US" sz="2400" dirty="0" err="1">
                <a:latin typeface="Arial" panose="020B0604020202020204" pitchFamily="34" charset="0"/>
              </a:rPr>
              <a:t>FIOxSET</a:t>
            </a:r>
            <a:r>
              <a:rPr lang="en-US" sz="2400" dirty="0">
                <a:latin typeface="Arial" panose="020B0604020202020204" pitchFamily="34" charset="0"/>
              </a:rPr>
              <a:t> register returns the value of this register, as determined </a:t>
            </a:r>
            <a:r>
              <a:rPr lang="en-US" sz="2400" dirty="0" smtClean="0">
                <a:latin typeface="Arial" panose="020B0604020202020204" pitchFamily="34" charset="0"/>
              </a:rPr>
              <a:t>by previous </a:t>
            </a:r>
            <a:r>
              <a:rPr lang="en-US" sz="2400" dirty="0">
                <a:latin typeface="Arial" panose="020B0604020202020204" pitchFamily="34" charset="0"/>
              </a:rPr>
              <a:t>writes to </a:t>
            </a:r>
            <a:r>
              <a:rPr lang="en-US" sz="2400" dirty="0" err="1">
                <a:latin typeface="Arial" panose="020B0604020202020204" pitchFamily="34" charset="0"/>
              </a:rPr>
              <a:t>FIOxSET</a:t>
            </a:r>
            <a:r>
              <a:rPr lang="en-US" sz="2400" dirty="0">
                <a:latin typeface="Arial" panose="020B0604020202020204" pitchFamily="34" charset="0"/>
              </a:rPr>
              <a:t> and </a:t>
            </a:r>
            <a:r>
              <a:rPr lang="en-US" sz="2400" dirty="0" err="1">
                <a:latin typeface="Arial" panose="020B0604020202020204" pitchFamily="34" charset="0"/>
              </a:rPr>
              <a:t>FIOxCLR</a:t>
            </a:r>
            <a:r>
              <a:rPr lang="en-US" sz="2400" dirty="0">
                <a:latin typeface="Arial" panose="020B0604020202020204" pitchFamily="34" charset="0"/>
              </a:rPr>
              <a:t> (or </a:t>
            </a:r>
            <a:r>
              <a:rPr lang="en-US" sz="2400" dirty="0" err="1" smtClean="0">
                <a:latin typeface="Arial" panose="020B0604020202020204" pitchFamily="34" charset="0"/>
              </a:rPr>
              <a:t>FIOxPIN</a:t>
            </a:r>
            <a:r>
              <a:rPr lang="en-US" sz="2400" dirty="0" smtClean="0">
                <a:latin typeface="Arial" panose="020B0604020202020204" pitchFamily="34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Access to a port pin via the </a:t>
            </a:r>
            <a:r>
              <a:rPr lang="en-US" sz="2400" dirty="0" err="1">
                <a:latin typeface="Arial" panose="020B0604020202020204" pitchFamily="34" charset="0"/>
              </a:rPr>
              <a:t>FIOxSET</a:t>
            </a:r>
            <a:r>
              <a:rPr lang="en-US" sz="2400" dirty="0">
                <a:latin typeface="Arial" panose="020B0604020202020204" pitchFamily="34" charset="0"/>
              </a:rPr>
              <a:t> register is conditioned by the corresponding bit </a:t>
            </a:r>
            <a:r>
              <a:rPr lang="en-US" sz="2400" dirty="0" smtClean="0">
                <a:latin typeface="Arial" panose="020B0604020202020204" pitchFamily="34" charset="0"/>
              </a:rPr>
              <a:t>of the </a:t>
            </a:r>
            <a:r>
              <a:rPr lang="en-US" sz="2400" dirty="0" err="1">
                <a:latin typeface="Arial" panose="020B0604020202020204" pitchFamily="34" charset="0"/>
              </a:rPr>
              <a:t>FIOxMASK</a:t>
            </a:r>
            <a:r>
              <a:rPr lang="en-US" sz="2400" dirty="0">
                <a:latin typeface="Arial" panose="020B0604020202020204" pitchFamily="34" charset="0"/>
              </a:rPr>
              <a:t> register </a:t>
            </a:r>
          </a:p>
        </p:txBody>
      </p:sp>
    </p:spTree>
    <p:extLst>
      <p:ext uri="{BB962C8B-B14F-4D97-AF65-F5344CB8AC3E}">
        <p14:creationId xmlns:p14="http://schemas.microsoft.com/office/powerpoint/2010/main" val="8497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9" y="1678676"/>
            <a:ext cx="10727626" cy="24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38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58" y="512761"/>
            <a:ext cx="9685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5042"/>
                </a:solidFill>
                <a:latin typeface="Arial" panose="020B0604020202020204" pitchFamily="34" charset="0"/>
              </a:rPr>
              <a:t>GPIO port output Clear register </a:t>
            </a:r>
            <a:r>
              <a:rPr lang="en-US" sz="2400" b="1" dirty="0" err="1">
                <a:solidFill>
                  <a:srgbClr val="005042"/>
                </a:solidFill>
                <a:latin typeface="Arial" panose="020B0604020202020204" pitchFamily="34" charset="0"/>
              </a:rPr>
              <a:t>FIOxCLR</a:t>
            </a:r>
            <a:r>
              <a:rPr lang="en-US" sz="2400" b="1" dirty="0">
                <a:solidFill>
                  <a:srgbClr val="005042"/>
                </a:solidFill>
                <a:latin typeface="Arial" panose="020B0604020202020204" pitchFamily="34" charset="0"/>
              </a:rPr>
              <a:t> (FIO0CLR to </a:t>
            </a:r>
            <a:r>
              <a:rPr lang="en-US" sz="2400" b="1" dirty="0" smtClean="0">
                <a:solidFill>
                  <a:srgbClr val="005042"/>
                </a:solidFill>
                <a:latin typeface="Arial" panose="020B0604020202020204" pitchFamily="34" charset="0"/>
              </a:rPr>
              <a:t>FIO4CLR)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28299" y="1859340"/>
            <a:ext cx="9703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This register is used to produce a LOW level output at port pins configured as GPIO in </a:t>
            </a:r>
            <a:r>
              <a:rPr lang="en-US" sz="2400" dirty="0" smtClean="0">
                <a:latin typeface="Arial" panose="020B0604020202020204" pitchFamily="34" charset="0"/>
              </a:rPr>
              <a:t>an OUTPUT </a:t>
            </a:r>
            <a:r>
              <a:rPr lang="en-US" sz="2400" dirty="0">
                <a:latin typeface="Arial" panose="020B0604020202020204" pitchFamily="34" charset="0"/>
              </a:rPr>
              <a:t>mode.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Writing </a:t>
            </a:r>
            <a:r>
              <a:rPr lang="en-US" sz="2400" dirty="0">
                <a:latin typeface="Arial" panose="020B0604020202020204" pitchFamily="34" charset="0"/>
              </a:rPr>
              <a:t>1 produces a LOW level at the corresponding port pin and </a:t>
            </a:r>
            <a:r>
              <a:rPr lang="en-US" sz="2400" dirty="0" smtClean="0">
                <a:latin typeface="Arial" panose="020B0604020202020204" pitchFamily="34" charset="0"/>
              </a:rPr>
              <a:t>clears the </a:t>
            </a:r>
            <a:r>
              <a:rPr lang="en-US" sz="2400" dirty="0">
                <a:latin typeface="Arial" panose="020B0604020202020204" pitchFamily="34" charset="0"/>
              </a:rPr>
              <a:t>corresponding bit in the </a:t>
            </a:r>
            <a:r>
              <a:rPr lang="en-US" sz="2400" dirty="0" err="1">
                <a:latin typeface="Arial" panose="020B0604020202020204" pitchFamily="34" charset="0"/>
              </a:rPr>
              <a:t>FIOxSET</a:t>
            </a:r>
            <a:r>
              <a:rPr lang="en-US" sz="2400" dirty="0">
                <a:latin typeface="Arial" panose="020B0604020202020204" pitchFamily="34" charset="0"/>
              </a:rPr>
              <a:t> register.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Writing </a:t>
            </a:r>
            <a:r>
              <a:rPr lang="en-US" sz="2400" dirty="0">
                <a:latin typeface="Arial" panose="020B0604020202020204" pitchFamily="34" charset="0"/>
              </a:rPr>
              <a:t>0 has no effect. If any pin </a:t>
            </a:r>
            <a:r>
              <a:rPr lang="en-US" sz="2400" dirty="0" smtClean="0">
                <a:latin typeface="Arial" panose="020B0604020202020204" pitchFamily="34" charset="0"/>
              </a:rPr>
              <a:t>is configured </a:t>
            </a:r>
            <a:r>
              <a:rPr lang="en-US" sz="2400" dirty="0">
                <a:latin typeface="Arial" panose="020B0604020202020204" pitchFamily="34" charset="0"/>
              </a:rPr>
              <a:t>as an input or a secondary function, writing to </a:t>
            </a:r>
            <a:r>
              <a:rPr lang="en-US" sz="2400" dirty="0" err="1">
                <a:latin typeface="Arial" panose="020B0604020202020204" pitchFamily="34" charset="0"/>
              </a:rPr>
              <a:t>FIOxCLR</a:t>
            </a:r>
            <a:r>
              <a:rPr lang="en-US" sz="2400" dirty="0">
                <a:latin typeface="Arial" panose="020B0604020202020204" pitchFamily="34" charset="0"/>
              </a:rPr>
              <a:t> has no effect.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Access to a port pin via the </a:t>
            </a:r>
            <a:r>
              <a:rPr lang="en-US" sz="2400" dirty="0" err="1">
                <a:latin typeface="Arial" panose="020B0604020202020204" pitchFamily="34" charset="0"/>
              </a:rPr>
              <a:t>FIOxCLR</a:t>
            </a:r>
            <a:r>
              <a:rPr lang="en-US" sz="2400" dirty="0">
                <a:latin typeface="Arial" panose="020B0604020202020204" pitchFamily="34" charset="0"/>
              </a:rPr>
              <a:t> register is conditioned by the corresponding bit </a:t>
            </a:r>
            <a:r>
              <a:rPr lang="en-US" sz="2400" dirty="0" smtClean="0">
                <a:latin typeface="Arial" panose="020B0604020202020204" pitchFamily="34" charset="0"/>
              </a:rPr>
              <a:t>of the </a:t>
            </a:r>
            <a:r>
              <a:rPr lang="en-US" sz="2400" dirty="0" err="1">
                <a:latin typeface="Arial" panose="020B0604020202020204" pitchFamily="34" charset="0"/>
              </a:rPr>
              <a:t>FIOxMASK</a:t>
            </a:r>
            <a:r>
              <a:rPr lang="en-US" sz="2400" dirty="0">
                <a:latin typeface="Arial" panose="020B0604020202020204" pitchFamily="34" charset="0"/>
              </a:rPr>
              <a:t> register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83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4" y="1815152"/>
            <a:ext cx="10674277" cy="3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3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142" y="540055"/>
            <a:ext cx="98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5042"/>
                </a:solidFill>
                <a:latin typeface="Arial" panose="020B0604020202020204" pitchFamily="34" charset="0"/>
              </a:rPr>
              <a:t>GPIO port Pin value register </a:t>
            </a:r>
            <a:r>
              <a:rPr lang="en-US" sz="2400" b="1" dirty="0" err="1">
                <a:solidFill>
                  <a:srgbClr val="005042"/>
                </a:solidFill>
                <a:latin typeface="Arial" panose="020B0604020202020204" pitchFamily="34" charset="0"/>
              </a:rPr>
              <a:t>FIOxPIN</a:t>
            </a:r>
            <a:r>
              <a:rPr lang="en-US" sz="2400" b="1" dirty="0">
                <a:solidFill>
                  <a:srgbClr val="005042"/>
                </a:solidFill>
                <a:latin typeface="Arial" panose="020B0604020202020204" pitchFamily="34" charset="0"/>
              </a:rPr>
              <a:t> (FIO0PIN to </a:t>
            </a:r>
            <a:r>
              <a:rPr lang="en-US" sz="2400" b="1" dirty="0" smtClean="0">
                <a:solidFill>
                  <a:srgbClr val="005042"/>
                </a:solidFill>
                <a:latin typeface="Arial" panose="020B0604020202020204" pitchFamily="34" charset="0"/>
              </a:rPr>
              <a:t>FIO4PIN)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07319" y="1224288"/>
            <a:ext cx="99901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This register provides the value of port pins that are configured to perform only </a:t>
            </a:r>
            <a:r>
              <a:rPr lang="en-US" sz="2400" dirty="0" smtClean="0">
                <a:latin typeface="Arial" panose="020B0604020202020204" pitchFamily="34" charset="0"/>
              </a:rPr>
              <a:t>digital functions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</a:rPr>
              <a:t>register will give the logic value of the pin regardless of whether the pin </a:t>
            </a:r>
            <a:r>
              <a:rPr lang="en-US" sz="2400" dirty="0" smtClean="0">
                <a:latin typeface="Arial" panose="020B0604020202020204" pitchFamily="34" charset="0"/>
              </a:rPr>
              <a:t>is configured </a:t>
            </a:r>
            <a:r>
              <a:rPr lang="en-US" sz="2400" dirty="0">
                <a:latin typeface="Arial" panose="020B0604020202020204" pitchFamily="34" charset="0"/>
              </a:rPr>
              <a:t>for input or output, or as GPIO or an alternate digital function.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Any </a:t>
            </a:r>
            <a:r>
              <a:rPr lang="en-US" sz="2400" dirty="0">
                <a:latin typeface="Arial" panose="020B0604020202020204" pitchFamily="34" charset="0"/>
              </a:rPr>
              <a:t>configuration of that pin will allow its current logic state to </a:t>
            </a:r>
            <a:r>
              <a:rPr lang="en-US" sz="2400" dirty="0" smtClean="0">
                <a:latin typeface="Arial" panose="020B0604020202020204" pitchFamily="34" charset="0"/>
              </a:rPr>
              <a:t>be read </a:t>
            </a:r>
            <a:r>
              <a:rPr lang="en-US" sz="2400" dirty="0">
                <a:latin typeface="Arial" panose="020B0604020202020204" pitchFamily="34" charset="0"/>
              </a:rPr>
              <a:t>from the corresponding </a:t>
            </a:r>
            <a:r>
              <a:rPr lang="en-US" sz="2400" dirty="0" err="1">
                <a:latin typeface="Arial" panose="020B0604020202020204" pitchFamily="34" charset="0"/>
              </a:rPr>
              <a:t>FIOxPIN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register.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Writing </a:t>
            </a:r>
            <a:r>
              <a:rPr lang="en-US" sz="2400" dirty="0">
                <a:latin typeface="Arial" panose="020B0604020202020204" pitchFamily="34" charset="0"/>
              </a:rPr>
              <a:t>to the </a:t>
            </a:r>
            <a:r>
              <a:rPr lang="en-US" sz="2400" dirty="0" err="1">
                <a:latin typeface="Arial" panose="020B0604020202020204" pitchFamily="34" charset="0"/>
              </a:rPr>
              <a:t>FIOxPIN</a:t>
            </a:r>
            <a:r>
              <a:rPr lang="en-US" sz="2400" dirty="0">
                <a:latin typeface="Arial" panose="020B0604020202020204" pitchFamily="34" charset="0"/>
              </a:rPr>
              <a:t> register stores the value in the port output </a:t>
            </a:r>
            <a:r>
              <a:rPr lang="en-US" sz="2400" dirty="0" smtClean="0">
                <a:latin typeface="Arial" panose="020B0604020202020204" pitchFamily="34" charset="0"/>
              </a:rPr>
              <a:t>register.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This </a:t>
            </a:r>
            <a:r>
              <a:rPr lang="en-US" sz="2400" dirty="0">
                <a:latin typeface="Arial" panose="020B0604020202020204" pitchFamily="34" charset="0"/>
              </a:rPr>
              <a:t>feature should be used carefully in an application since it affects the entire port.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Access to a port pin via the </a:t>
            </a:r>
            <a:r>
              <a:rPr lang="en-US" sz="2400" dirty="0" err="1">
                <a:latin typeface="Arial" panose="020B0604020202020204" pitchFamily="34" charset="0"/>
              </a:rPr>
              <a:t>FIOxPIN</a:t>
            </a:r>
            <a:r>
              <a:rPr lang="en-US" sz="2400" dirty="0">
                <a:latin typeface="Arial" panose="020B0604020202020204" pitchFamily="34" charset="0"/>
              </a:rPr>
              <a:t> register is conditioned by the corresponding bit </a:t>
            </a:r>
            <a:r>
              <a:rPr lang="en-US" sz="2400" dirty="0" smtClean="0">
                <a:latin typeface="Arial" panose="020B0604020202020204" pitchFamily="34" charset="0"/>
              </a:rPr>
              <a:t>of the </a:t>
            </a:r>
            <a:r>
              <a:rPr lang="en-US" sz="2400" dirty="0" err="1">
                <a:latin typeface="Arial" panose="020B0604020202020204" pitchFamily="34" charset="0"/>
              </a:rPr>
              <a:t>FIOxMASK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register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Only pins masked with zeros in the Mask </a:t>
            </a:r>
            <a:r>
              <a:rPr lang="en-US" sz="2400" dirty="0" smtClean="0">
                <a:latin typeface="Arial" panose="020B0604020202020204" pitchFamily="34" charset="0"/>
              </a:rPr>
              <a:t>register will </a:t>
            </a:r>
            <a:r>
              <a:rPr lang="en-US" sz="2400" dirty="0">
                <a:latin typeface="Arial" panose="020B0604020202020204" pitchFamily="34" charset="0"/>
              </a:rPr>
              <a:t>be correlated </a:t>
            </a:r>
            <a:r>
              <a:rPr lang="en-US" sz="2400" dirty="0" smtClean="0">
                <a:latin typeface="Arial" panose="020B0604020202020204" pitchFamily="34" charset="0"/>
              </a:rPr>
              <a:t>to the </a:t>
            </a:r>
            <a:r>
              <a:rPr lang="en-US" sz="2400" dirty="0">
                <a:latin typeface="Arial" panose="020B0604020202020204" pitchFamily="34" charset="0"/>
              </a:rPr>
              <a:t>current content of the Fast GPIO port pin value register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1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1" y="354841"/>
            <a:ext cx="10140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GPIO in LPC1768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5 general purpose bidirectional digital IO ports, Port 0, Port 1, Port 2, Port 3 and Port 4.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Fast GPIO-enhanced /Accelerated Features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Additionally Port 0 and Port 2 pins can provide a single interrupt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Application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General purpose </a:t>
            </a:r>
            <a:r>
              <a:rPr lang="en-US" sz="3600" dirty="0" smtClean="0"/>
              <a:t>I/O, Driving </a:t>
            </a:r>
            <a:r>
              <a:rPr lang="en-US" sz="3600" dirty="0"/>
              <a:t>LEDs or other </a:t>
            </a:r>
            <a:r>
              <a:rPr lang="en-US" sz="3600" dirty="0" smtClean="0"/>
              <a:t>indicators, Controlling </a:t>
            </a:r>
            <a:r>
              <a:rPr lang="en-US" sz="3600" dirty="0"/>
              <a:t>off-chip </a:t>
            </a:r>
            <a:r>
              <a:rPr lang="en-US" sz="3600" dirty="0" smtClean="0"/>
              <a:t>devices, Sensing </a:t>
            </a:r>
            <a:r>
              <a:rPr lang="en-US" sz="3600" dirty="0"/>
              <a:t>digital inputs, detecting edges </a:t>
            </a:r>
          </a:p>
        </p:txBody>
      </p:sp>
    </p:spTree>
    <p:extLst>
      <p:ext uri="{BB962C8B-B14F-4D97-AF65-F5344CB8AC3E}">
        <p14:creationId xmlns:p14="http://schemas.microsoft.com/office/powerpoint/2010/main" val="22321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4608" y="540056"/>
            <a:ext cx="9958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005042"/>
                </a:solidFill>
                <a:latin typeface="Arial" panose="020B0604020202020204" pitchFamily="34" charset="0"/>
              </a:rPr>
              <a:t>Fast GPIO port Mask register FIOxMASK (FIO0MASK to </a:t>
            </a:r>
            <a:r>
              <a:rPr lang="nb-NO" sz="2400" b="1" dirty="0" smtClean="0">
                <a:solidFill>
                  <a:srgbClr val="005042"/>
                </a:solidFill>
                <a:latin typeface="Arial" panose="020B0604020202020204" pitchFamily="34" charset="0"/>
              </a:rPr>
              <a:t>FIO4MASK)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419367" y="1859340"/>
            <a:ext cx="97035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This register is used to select port pins that will and will not be affected by write </a:t>
            </a:r>
            <a:r>
              <a:rPr lang="en-US" sz="2400" dirty="0" smtClean="0">
                <a:latin typeface="Arial" panose="020B0604020202020204" pitchFamily="34" charset="0"/>
              </a:rPr>
              <a:t>accesses to the </a:t>
            </a:r>
            <a:r>
              <a:rPr lang="en-US" sz="2400" dirty="0" err="1">
                <a:latin typeface="Arial" panose="020B0604020202020204" pitchFamily="34" charset="0"/>
              </a:rPr>
              <a:t>FIOxPIN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</a:rPr>
              <a:t>FIOxSET</a:t>
            </a:r>
            <a:r>
              <a:rPr lang="en-US" sz="2400" dirty="0">
                <a:latin typeface="Arial" panose="020B0604020202020204" pitchFamily="34" charset="0"/>
              </a:rPr>
              <a:t> or </a:t>
            </a:r>
            <a:r>
              <a:rPr lang="en-US" sz="2400" dirty="0" err="1">
                <a:latin typeface="Arial" panose="020B0604020202020204" pitchFamily="34" charset="0"/>
              </a:rPr>
              <a:t>FIOxCLR</a:t>
            </a:r>
            <a:r>
              <a:rPr lang="en-US" sz="2400" dirty="0">
                <a:latin typeface="Arial" panose="020B0604020202020204" pitchFamily="34" charset="0"/>
              </a:rPr>
              <a:t> register. Mask register also filters out port’s </a:t>
            </a:r>
            <a:r>
              <a:rPr lang="en-US" sz="2400" dirty="0" smtClean="0">
                <a:latin typeface="Arial" panose="020B0604020202020204" pitchFamily="34" charset="0"/>
              </a:rPr>
              <a:t>content when </a:t>
            </a:r>
            <a:r>
              <a:rPr lang="en-US" sz="2400" dirty="0">
                <a:latin typeface="Arial" panose="020B0604020202020204" pitchFamily="34" charset="0"/>
              </a:rPr>
              <a:t>the </a:t>
            </a:r>
            <a:r>
              <a:rPr lang="en-US" sz="2400" dirty="0" err="1">
                <a:latin typeface="Arial" panose="020B0604020202020204" pitchFamily="34" charset="0"/>
              </a:rPr>
              <a:t>FIOxPIN</a:t>
            </a:r>
            <a:r>
              <a:rPr lang="en-US" sz="2400" dirty="0">
                <a:latin typeface="Arial" panose="020B0604020202020204" pitchFamily="34" charset="0"/>
              </a:rPr>
              <a:t> register is read.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 zero in this register’s bit enables an access to the corresponding physical pin via a </a:t>
            </a:r>
            <a:r>
              <a:rPr lang="en-US" sz="2400" dirty="0" smtClean="0">
                <a:latin typeface="Arial" panose="020B0604020202020204" pitchFamily="34" charset="0"/>
              </a:rPr>
              <a:t>read or </a:t>
            </a:r>
            <a:r>
              <a:rPr lang="en-US" sz="2400" dirty="0">
                <a:latin typeface="Arial" panose="020B0604020202020204" pitchFamily="34" charset="0"/>
              </a:rPr>
              <a:t>write access. If a bit in this register is one, corresponding pin will not be changed </a:t>
            </a:r>
            <a:r>
              <a:rPr lang="en-US" sz="2400" dirty="0" smtClean="0">
                <a:latin typeface="Arial" panose="020B0604020202020204" pitchFamily="34" charset="0"/>
              </a:rPr>
              <a:t>with write </a:t>
            </a:r>
            <a:r>
              <a:rPr lang="en-US" sz="2400" dirty="0">
                <a:latin typeface="Arial" panose="020B0604020202020204" pitchFamily="34" charset="0"/>
              </a:rPr>
              <a:t>access and if read, will not be reflected in the updated </a:t>
            </a:r>
            <a:r>
              <a:rPr lang="en-US" sz="2400" dirty="0" err="1">
                <a:latin typeface="Arial" panose="020B0604020202020204" pitchFamily="34" charset="0"/>
              </a:rPr>
              <a:t>FIOxPIN</a:t>
            </a:r>
            <a:r>
              <a:rPr lang="en-US" sz="2400" dirty="0">
                <a:latin typeface="Arial" panose="020B0604020202020204" pitchFamily="34" charset="0"/>
              </a:rPr>
              <a:t> register.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106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3" y="1473958"/>
            <a:ext cx="10365436" cy="35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6747" y="363915"/>
            <a:ext cx="91530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Port 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Pins 12, 13, 14 &amp; 31 are not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Port 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Pins 2, 3, 7, 6, 5, 11, 12, &amp; 13 are not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Port 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only pins 0 to 13 are available and rest are reserved.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Port 3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only pins 25,26 are available and rest are reserved.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Port 4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only 28,29 are available and rest are reserved.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2424E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2424E"/>
                </a:solidFill>
                <a:effectLst/>
                <a:latin typeface="Open Sans"/>
              </a:rPr>
              <a:t>In total 70 GPIO pins are available for the user.</a:t>
            </a:r>
            <a:endParaRPr lang="en-US" sz="2800" b="0" i="0" dirty="0">
              <a:solidFill>
                <a:srgbClr val="42424E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7026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8987" y="432896"/>
            <a:ext cx="3260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5042"/>
                </a:solidFill>
                <a:latin typeface="Arial" panose="020B0604020202020204" pitchFamily="34" charset="0"/>
              </a:rPr>
              <a:t>Pin connect block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86" y="1294494"/>
            <a:ext cx="9077229" cy="1462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86" y="3095225"/>
            <a:ext cx="7101575" cy="462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399" y="4148625"/>
            <a:ext cx="103040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The naming convention for port pins is ‘</a:t>
            </a:r>
            <a:r>
              <a:rPr lang="en-US" sz="2800" b="1" i="0" dirty="0" err="1" smtClean="0">
                <a:solidFill>
                  <a:srgbClr val="444444"/>
                </a:solidFill>
                <a:effectLst/>
                <a:latin typeface="Open Sans"/>
              </a:rPr>
              <a:t>Px.y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’ where ‘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x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’ is the port number and ‘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y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’ is simply the pin number in port ‘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x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’. For example : 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P0.7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 refers to Pin number 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7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 of Port 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0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 , 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P2.11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 refers to Pin number 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11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 in Port </a:t>
            </a:r>
            <a:r>
              <a:rPr lang="en-US" sz="2800" b="1" i="0" dirty="0" smtClean="0">
                <a:solidFill>
                  <a:srgbClr val="444444"/>
                </a:solidFill>
                <a:effectLst/>
                <a:latin typeface="Open Sans"/>
              </a:rPr>
              <a:t>2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Open Sans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177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5" y="5804276"/>
            <a:ext cx="4655521" cy="47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753" y="532263"/>
            <a:ext cx="5772503" cy="5977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663" y="532263"/>
            <a:ext cx="485761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 smtClean="0"/>
              <a:t>Pin Connect Block Registers</a:t>
            </a:r>
          </a:p>
          <a:p>
            <a:pPr algn="just"/>
            <a:endParaRPr lang="en-US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Pin function select registers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190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4" y="1023582"/>
            <a:ext cx="9175084" cy="48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8" y="818866"/>
            <a:ext cx="10027782" cy="49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83" y="996286"/>
            <a:ext cx="9728083" cy="44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20507</TotalTime>
  <Words>870</Words>
  <Application>Microsoft Office PowerPoint</Application>
  <PresentationFormat>Widescreen</PresentationFormat>
  <Paragraphs>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Hemalatha S. [MAHE-MIT]</cp:lastModifiedBy>
  <cp:revision>46</cp:revision>
  <dcterms:created xsi:type="dcterms:W3CDTF">2020-01-29T09:09:46Z</dcterms:created>
  <dcterms:modified xsi:type="dcterms:W3CDTF">2022-04-11T06:16:00Z</dcterms:modified>
</cp:coreProperties>
</file>