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73" r:id="rId13"/>
    <p:sldId id="268" r:id="rId14"/>
    <p:sldId id="269" r:id="rId15"/>
    <p:sldId id="270" r:id="rId16"/>
    <p:sldId id="271" r:id="rId17"/>
    <p:sldId id="272"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63" d="100"/>
          <a:sy n="63" d="100"/>
        </p:scale>
        <p:origin x="80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98EBE8-3986-4F83-8BFE-D22BC15C06F8}"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3B68D-9627-4BB0-8B9A-CA5F5FA6CA76}" type="slidenum">
              <a:rPr lang="en-US" smtClean="0"/>
              <a:t>‹#›</a:t>
            </a:fld>
            <a:endParaRPr lang="en-US"/>
          </a:p>
        </p:txBody>
      </p:sp>
    </p:spTree>
    <p:extLst>
      <p:ext uri="{BB962C8B-B14F-4D97-AF65-F5344CB8AC3E}">
        <p14:creationId xmlns:p14="http://schemas.microsoft.com/office/powerpoint/2010/main" val="3431855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98EBE8-3986-4F83-8BFE-D22BC15C06F8}"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3B68D-9627-4BB0-8B9A-CA5F5FA6CA76}" type="slidenum">
              <a:rPr lang="en-US" smtClean="0"/>
              <a:t>‹#›</a:t>
            </a:fld>
            <a:endParaRPr lang="en-US"/>
          </a:p>
        </p:txBody>
      </p:sp>
    </p:spTree>
    <p:extLst>
      <p:ext uri="{BB962C8B-B14F-4D97-AF65-F5344CB8AC3E}">
        <p14:creationId xmlns:p14="http://schemas.microsoft.com/office/powerpoint/2010/main" val="2744624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98EBE8-3986-4F83-8BFE-D22BC15C06F8}"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3B68D-9627-4BB0-8B9A-CA5F5FA6CA76}" type="slidenum">
              <a:rPr lang="en-US" smtClean="0"/>
              <a:t>‹#›</a:t>
            </a:fld>
            <a:endParaRPr lang="en-US"/>
          </a:p>
        </p:txBody>
      </p:sp>
    </p:spTree>
    <p:extLst>
      <p:ext uri="{BB962C8B-B14F-4D97-AF65-F5344CB8AC3E}">
        <p14:creationId xmlns:p14="http://schemas.microsoft.com/office/powerpoint/2010/main" val="301138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98EBE8-3986-4F83-8BFE-D22BC15C06F8}"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3B68D-9627-4BB0-8B9A-CA5F5FA6CA76}" type="slidenum">
              <a:rPr lang="en-US" smtClean="0"/>
              <a:t>‹#›</a:t>
            </a:fld>
            <a:endParaRPr lang="en-US"/>
          </a:p>
        </p:txBody>
      </p:sp>
    </p:spTree>
    <p:extLst>
      <p:ext uri="{BB962C8B-B14F-4D97-AF65-F5344CB8AC3E}">
        <p14:creationId xmlns:p14="http://schemas.microsoft.com/office/powerpoint/2010/main" val="127252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98EBE8-3986-4F83-8BFE-D22BC15C06F8}"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3B68D-9627-4BB0-8B9A-CA5F5FA6CA76}" type="slidenum">
              <a:rPr lang="en-US" smtClean="0"/>
              <a:t>‹#›</a:t>
            </a:fld>
            <a:endParaRPr lang="en-US"/>
          </a:p>
        </p:txBody>
      </p:sp>
    </p:spTree>
    <p:extLst>
      <p:ext uri="{BB962C8B-B14F-4D97-AF65-F5344CB8AC3E}">
        <p14:creationId xmlns:p14="http://schemas.microsoft.com/office/powerpoint/2010/main" val="366571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98EBE8-3986-4F83-8BFE-D22BC15C06F8}" type="datetimeFigureOut">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3B68D-9627-4BB0-8B9A-CA5F5FA6CA76}" type="slidenum">
              <a:rPr lang="en-US" smtClean="0"/>
              <a:t>‹#›</a:t>
            </a:fld>
            <a:endParaRPr lang="en-US"/>
          </a:p>
        </p:txBody>
      </p:sp>
    </p:spTree>
    <p:extLst>
      <p:ext uri="{BB962C8B-B14F-4D97-AF65-F5344CB8AC3E}">
        <p14:creationId xmlns:p14="http://schemas.microsoft.com/office/powerpoint/2010/main" val="1936246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98EBE8-3986-4F83-8BFE-D22BC15C06F8}" type="datetimeFigureOut">
              <a:rPr lang="en-US" smtClean="0"/>
              <a:t>2/28/2024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53B68D-9627-4BB0-8B9A-CA5F5FA6CA76}" type="slidenum">
              <a:rPr lang="en-US" smtClean="0"/>
              <a:t>‹#›</a:t>
            </a:fld>
            <a:endParaRPr lang="en-US"/>
          </a:p>
        </p:txBody>
      </p:sp>
    </p:spTree>
    <p:extLst>
      <p:ext uri="{BB962C8B-B14F-4D97-AF65-F5344CB8AC3E}">
        <p14:creationId xmlns:p14="http://schemas.microsoft.com/office/powerpoint/2010/main" val="171089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98EBE8-3986-4F83-8BFE-D22BC15C06F8}" type="datetimeFigureOut">
              <a:rPr lang="en-US" smtClean="0"/>
              <a:t>2/28/2024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53B68D-9627-4BB0-8B9A-CA5F5FA6CA76}" type="slidenum">
              <a:rPr lang="en-US" smtClean="0"/>
              <a:t>‹#›</a:t>
            </a:fld>
            <a:endParaRPr lang="en-US"/>
          </a:p>
        </p:txBody>
      </p:sp>
    </p:spTree>
    <p:extLst>
      <p:ext uri="{BB962C8B-B14F-4D97-AF65-F5344CB8AC3E}">
        <p14:creationId xmlns:p14="http://schemas.microsoft.com/office/powerpoint/2010/main" val="1023594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98EBE8-3986-4F83-8BFE-D22BC15C06F8}" type="datetimeFigureOut">
              <a:rPr lang="en-US" smtClean="0"/>
              <a:t>2/28/2024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53B68D-9627-4BB0-8B9A-CA5F5FA6CA76}" type="slidenum">
              <a:rPr lang="en-US" smtClean="0"/>
              <a:t>‹#›</a:t>
            </a:fld>
            <a:endParaRPr lang="en-US"/>
          </a:p>
        </p:txBody>
      </p:sp>
    </p:spTree>
    <p:extLst>
      <p:ext uri="{BB962C8B-B14F-4D97-AF65-F5344CB8AC3E}">
        <p14:creationId xmlns:p14="http://schemas.microsoft.com/office/powerpoint/2010/main" val="3555427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98EBE8-3986-4F83-8BFE-D22BC15C06F8}" type="datetimeFigureOut">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3B68D-9627-4BB0-8B9A-CA5F5FA6CA76}" type="slidenum">
              <a:rPr lang="en-US" smtClean="0"/>
              <a:t>‹#›</a:t>
            </a:fld>
            <a:endParaRPr lang="en-US"/>
          </a:p>
        </p:txBody>
      </p:sp>
    </p:spTree>
    <p:extLst>
      <p:ext uri="{BB962C8B-B14F-4D97-AF65-F5344CB8AC3E}">
        <p14:creationId xmlns:p14="http://schemas.microsoft.com/office/powerpoint/2010/main" val="1180908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98EBE8-3986-4F83-8BFE-D22BC15C06F8}" type="datetimeFigureOut">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3B68D-9627-4BB0-8B9A-CA5F5FA6CA76}" type="slidenum">
              <a:rPr lang="en-US" smtClean="0"/>
              <a:t>‹#›</a:t>
            </a:fld>
            <a:endParaRPr lang="en-US"/>
          </a:p>
        </p:txBody>
      </p:sp>
    </p:spTree>
    <p:extLst>
      <p:ext uri="{BB962C8B-B14F-4D97-AF65-F5344CB8AC3E}">
        <p14:creationId xmlns:p14="http://schemas.microsoft.com/office/powerpoint/2010/main" val="1176609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98EBE8-3986-4F83-8BFE-D22BC15C06F8}" type="datetimeFigureOut">
              <a:rPr lang="en-US" smtClean="0"/>
              <a:t>2/28/2024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53B68D-9627-4BB0-8B9A-CA5F5FA6CA76}" type="slidenum">
              <a:rPr lang="en-US" smtClean="0"/>
              <a:t>‹#›</a:t>
            </a:fld>
            <a:endParaRPr lang="en-US"/>
          </a:p>
        </p:txBody>
      </p:sp>
    </p:spTree>
    <p:extLst>
      <p:ext uri="{BB962C8B-B14F-4D97-AF65-F5344CB8AC3E}">
        <p14:creationId xmlns:p14="http://schemas.microsoft.com/office/powerpoint/2010/main" val="3180864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www.ocfreaks.com/lpc1768-timer-programming-tutorial/" TargetMode="External"/><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694" y="705851"/>
            <a:ext cx="5208414"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0454D"/>
                </a:solidFill>
                <a:effectLst/>
                <a:uLnTx/>
                <a:uFillTx/>
                <a:latin typeface="Play"/>
                <a:ea typeface="+mn-ea"/>
                <a:cs typeface="+mn-cs"/>
              </a:rPr>
              <a:t>LPC1768 Timer Programming</a:t>
            </a:r>
          </a:p>
        </p:txBody>
      </p:sp>
      <p:sp>
        <p:nvSpPr>
          <p:cNvPr id="3" name="Rectangle 2"/>
          <p:cNvSpPr/>
          <p:nvPr/>
        </p:nvSpPr>
        <p:spPr>
          <a:xfrm>
            <a:off x="1419367" y="2013509"/>
            <a:ext cx="9526137" cy="3970318"/>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55F61"/>
                </a:solidFill>
                <a:effectLst/>
                <a:uLnTx/>
                <a:uFillTx/>
                <a:latin typeface="Sanchez"/>
                <a:ea typeface="+mn-ea"/>
                <a:cs typeface="+mn-cs"/>
              </a:rPr>
              <a:t>Using delays in a software code is usual in embedded programing. A normal delay function might be used to create a period of no operation through a for loop iterating for a few 1000 cycles. But these types of delays need not be accurate and fundamentally, it is not a good programming practice. So, TIMER/COUNTER is a software designed to count the time interval between events. It counts the cycle of the peripheral clock or an externally-supplied clock.</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0423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6370" y="1902306"/>
            <a:ext cx="10040204" cy="3108543"/>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181818"/>
                </a:solidFill>
                <a:effectLst/>
                <a:uLnTx/>
                <a:uFillTx/>
                <a:latin typeface="Open Sans"/>
                <a:ea typeface="+mn-ea"/>
                <a:cs typeface="+mn-cs"/>
              </a:rPr>
              <a:t>TCR</a:t>
            </a:r>
            <a:r>
              <a:rPr kumimoji="0" lang="en-US" sz="2800" b="1" i="0" u="none" strike="noStrike" kern="1200" cap="none" spc="0" normalizeH="0" baseline="0" noProof="0" dirty="0">
                <a:ln>
                  <a:noFill/>
                </a:ln>
                <a:solidFill>
                  <a:srgbClr val="333333"/>
                </a:solidFill>
                <a:effectLst/>
                <a:uLnTx/>
                <a:uFillTx/>
                <a:latin typeface="Open Sans"/>
                <a:ea typeface="+mn-ea"/>
                <a:cs typeface="+mn-cs"/>
              </a:rPr>
              <a:t>: Timer Control Register</a:t>
            </a:r>
            <a:r>
              <a:rPr kumimoji="0" lang="en-US" sz="2800" b="0" i="0" u="none" strike="noStrike" kern="1200" cap="none" spc="0" normalizeH="0" baseline="0" noProof="0" dirty="0">
                <a:ln>
                  <a:noFill/>
                </a:ln>
                <a:solidFill>
                  <a:srgbClr val="333333"/>
                </a:solidFill>
                <a:effectLst/>
                <a:uLnTx/>
                <a:uFillTx/>
                <a:latin typeface="Open Sans"/>
                <a:ea typeface="+mn-ea"/>
                <a:cs typeface="+mn-cs"/>
              </a:rPr>
              <a:t> – This register is used to enable , disable and reset TC. When bit0 is 1 timer is enabled and when 0 it is disabled. When bit1 is set to 1 TC and PC are set to zero. Rest of the bits of TCR are reserved.</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181818"/>
                </a:solidFill>
                <a:effectLst/>
                <a:uLnTx/>
                <a:uFillTx/>
                <a:latin typeface="Open Sans"/>
                <a:ea typeface="+mn-ea"/>
                <a:cs typeface="+mn-cs"/>
              </a:rPr>
              <a:t>CTCR</a:t>
            </a:r>
            <a:r>
              <a:rPr kumimoji="0" lang="en-US" sz="2800" b="1" i="0" u="none" strike="noStrike" kern="1200" cap="none" spc="0" normalizeH="0" baseline="0" noProof="0" dirty="0">
                <a:ln>
                  <a:noFill/>
                </a:ln>
                <a:solidFill>
                  <a:srgbClr val="333333"/>
                </a:solidFill>
                <a:effectLst/>
                <a:uLnTx/>
                <a:uFillTx/>
                <a:latin typeface="Open Sans"/>
                <a:ea typeface="+mn-ea"/>
                <a:cs typeface="+mn-cs"/>
              </a:rPr>
              <a:t>: Count Control register</a:t>
            </a:r>
            <a:r>
              <a:rPr kumimoji="0" lang="en-US" sz="2800" b="0" i="0" u="none" strike="noStrike" kern="1200" cap="none" spc="0" normalizeH="0" baseline="0" noProof="0" dirty="0">
                <a:ln>
                  <a:noFill/>
                </a:ln>
                <a:solidFill>
                  <a:srgbClr val="333333"/>
                </a:solidFill>
                <a:effectLst/>
                <a:uLnTx/>
                <a:uFillTx/>
                <a:latin typeface="Open Sans"/>
                <a:ea typeface="+mn-ea"/>
                <a:cs typeface="+mn-cs"/>
              </a:rPr>
              <a:t> – Used to select Timer/Counter Mode.  When the value of the CTCR is set to 0x0 Timer Mode is selected.</a:t>
            </a:r>
          </a:p>
        </p:txBody>
      </p:sp>
    </p:spTree>
    <p:extLst>
      <p:ext uri="{BB962C8B-B14F-4D97-AF65-F5344CB8AC3E}">
        <p14:creationId xmlns:p14="http://schemas.microsoft.com/office/powerpoint/2010/main" val="1373544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2764" y="302359"/>
            <a:ext cx="9853684" cy="6555641"/>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181818"/>
                </a:solidFill>
                <a:effectLst/>
                <a:uLnTx/>
                <a:uFillTx/>
                <a:latin typeface="Open Sans"/>
                <a:ea typeface="+mn-ea"/>
                <a:cs typeface="+mn-cs"/>
              </a:rPr>
              <a:t>MCR</a:t>
            </a:r>
            <a:r>
              <a:rPr kumimoji="0" lang="en-US" sz="2800" b="1" i="0" u="none" strike="noStrike" kern="1200" cap="none" spc="0" normalizeH="0" baseline="0" noProof="0" dirty="0">
                <a:ln>
                  <a:noFill/>
                </a:ln>
                <a:solidFill>
                  <a:srgbClr val="333333"/>
                </a:solidFill>
                <a:effectLst/>
                <a:uLnTx/>
                <a:uFillTx/>
                <a:latin typeface="Open Sans"/>
                <a:ea typeface="+mn-ea"/>
                <a:cs typeface="+mn-cs"/>
              </a:rPr>
              <a:t>: Match Control register</a:t>
            </a:r>
            <a:r>
              <a:rPr kumimoji="0" lang="en-US" sz="2800" b="0" i="0" u="none" strike="noStrike" kern="1200" cap="none" spc="0" normalizeH="0" baseline="0" noProof="0" dirty="0">
                <a:ln>
                  <a:noFill/>
                </a:ln>
                <a:solidFill>
                  <a:srgbClr val="333333"/>
                </a:solidFill>
                <a:effectLst/>
                <a:uLnTx/>
                <a:uFillTx/>
                <a:latin typeface="Open Sans"/>
                <a:ea typeface="+mn-ea"/>
                <a:cs typeface="+mn-cs"/>
              </a:rPr>
              <a:t> – This register is used to control which all operations can be done when the value in MR matches the value in TC. Bits 0,1,2 are for MR0 , Bits 3,4,5 for MR1 and so on.. Here is a quick table which shows the usage: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333333"/>
                </a:solidFill>
                <a:effectLst/>
                <a:uLnTx/>
                <a:uFillTx/>
                <a:latin typeface="Open Sans"/>
                <a:ea typeface="+mn-ea"/>
                <a:cs typeface="+mn-cs"/>
              </a:rPr>
              <a:t>For MR0:</a:t>
            </a:r>
            <a:endParaRPr kumimoji="0" lang="en-US" sz="2800" b="0" i="0" u="none" strike="noStrike" kern="1200" cap="none" spc="0" normalizeH="0" baseline="0" noProof="0" dirty="0">
              <a:ln>
                <a:noFill/>
              </a:ln>
              <a:solidFill>
                <a:srgbClr val="333333"/>
              </a:solidFill>
              <a:effectLst/>
              <a:uLnTx/>
              <a:uFillTx/>
              <a:latin typeface="Open Sans"/>
              <a:ea typeface="+mn-ea"/>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333333"/>
                </a:solidFill>
                <a:effectLst/>
                <a:uLnTx/>
                <a:uFillTx/>
                <a:latin typeface="Open Sans"/>
                <a:ea typeface="+mn-ea"/>
                <a:cs typeface="+mn-cs"/>
              </a:rPr>
              <a:t>Bit 0: Interrupt on MR0 i.e. trigger an interrupt when MR0 matches TC. Interrupts are enabled when set to 1 and disabled when set to 0.</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333333"/>
                </a:solidFill>
                <a:effectLst/>
                <a:uLnTx/>
                <a:uFillTx/>
                <a:latin typeface="Open Sans"/>
                <a:ea typeface="+mn-ea"/>
                <a:cs typeface="+mn-cs"/>
              </a:rPr>
              <a:t>Bit 1: Reset on MR0. When set to 1 , TC will be reset when </a:t>
            </a:r>
            <a:r>
              <a:rPr kumimoji="0" lang="en-US" sz="2800" b="0" i="0" u="none" strike="noStrike" kern="1200" cap="none" spc="0" normalizeH="0" baseline="0" noProof="0">
                <a:ln>
                  <a:noFill/>
                </a:ln>
                <a:solidFill>
                  <a:srgbClr val="333333"/>
                </a:solidFill>
                <a:effectLst/>
                <a:uLnTx/>
                <a:uFillTx/>
                <a:latin typeface="Open Sans"/>
                <a:ea typeface="+mn-ea"/>
                <a:cs typeface="+mn-cs"/>
              </a:rPr>
              <a:t>it matches </a:t>
            </a:r>
            <a:r>
              <a:rPr kumimoji="0" lang="en-US" sz="2800" b="0" i="0" u="none" strike="noStrike" kern="1200" cap="none" spc="0" normalizeH="0" baseline="0" noProof="0" dirty="0">
                <a:ln>
                  <a:noFill/>
                </a:ln>
                <a:solidFill>
                  <a:srgbClr val="333333"/>
                </a:solidFill>
                <a:effectLst/>
                <a:uLnTx/>
                <a:uFillTx/>
                <a:latin typeface="Open Sans"/>
                <a:ea typeface="+mn-ea"/>
                <a:cs typeface="+mn-cs"/>
              </a:rPr>
              <a:t>MR0. Disabled when set to 0.</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333333"/>
                </a:solidFill>
                <a:effectLst/>
                <a:uLnTx/>
                <a:uFillTx/>
                <a:latin typeface="Open Sans"/>
                <a:ea typeface="+mn-ea"/>
                <a:cs typeface="+mn-cs"/>
              </a:rPr>
              <a:t>Bit 2: Stop on MR0. When set to 1 , TC &amp; PC will stop when MR0 matches TC.</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333333"/>
                </a:solidFill>
                <a:effectLst/>
                <a:uLnTx/>
                <a:uFillTx/>
                <a:latin typeface="Open Sans"/>
                <a:ea typeface="+mn-ea"/>
                <a:cs typeface="+mn-cs"/>
              </a:rPr>
              <a:t>Similarly bits 3-5 , 6-8 , 9-11 are for MR1 , MR2 , MR3 respectively.</a:t>
            </a:r>
          </a:p>
        </p:txBody>
      </p:sp>
    </p:spTree>
    <p:extLst>
      <p:ext uri="{BB962C8B-B14F-4D97-AF65-F5344CB8AC3E}">
        <p14:creationId xmlns:p14="http://schemas.microsoft.com/office/powerpoint/2010/main" val="2620663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5572" y="217725"/>
            <a:ext cx="5786651" cy="6529814"/>
          </a:xfrm>
          <a:prstGeom prst="rect">
            <a:avLst/>
          </a:prstGeom>
        </p:spPr>
      </p:pic>
      <p:sp>
        <p:nvSpPr>
          <p:cNvPr id="3" name="TextBox 2"/>
          <p:cNvSpPr txBox="1"/>
          <p:nvPr/>
        </p:nvSpPr>
        <p:spPr>
          <a:xfrm>
            <a:off x="6182223" y="1618818"/>
            <a:ext cx="5419227" cy="1200329"/>
          </a:xfrm>
          <a:prstGeom prst="rect">
            <a:avLst/>
          </a:prstGeom>
          <a:noFill/>
        </p:spPr>
        <p:txBody>
          <a:bodyPr wrap="square" rtlCol="0">
            <a:spAutoFit/>
          </a:bodyPr>
          <a:lstStyle/>
          <a:p>
            <a:r>
              <a:rPr lang="en-US" dirty="0"/>
              <a:t>Ref:</a:t>
            </a:r>
          </a:p>
          <a:p>
            <a:pPr marL="285750" indent="-285750">
              <a:buFont typeface="Arial" panose="020B0604020202020204" pitchFamily="34" charset="0"/>
              <a:buChar char="•"/>
            </a:pPr>
            <a:r>
              <a:rPr lang="en-US" dirty="0">
                <a:hlinkClick r:id="rId3"/>
              </a:rPr>
              <a:t>http://www.ocfreaks.com/lpc1768-timer-programming-tutorial/</a:t>
            </a:r>
            <a:endParaRPr lang="en-US" dirty="0"/>
          </a:p>
          <a:p>
            <a:pPr marL="285750" indent="-285750">
              <a:buFont typeface="Arial" panose="020B0604020202020204" pitchFamily="34" charset="0"/>
              <a:buChar char="•"/>
            </a:pPr>
            <a:r>
              <a:rPr lang="en-US" b="1" dirty="0"/>
              <a:t>UM10360 LPC 176x/5x User Manual Chapter 21</a:t>
            </a:r>
            <a:endParaRPr lang="en-US" dirty="0"/>
          </a:p>
        </p:txBody>
      </p:sp>
    </p:spTree>
    <p:extLst>
      <p:ext uri="{BB962C8B-B14F-4D97-AF65-F5344CB8AC3E}">
        <p14:creationId xmlns:p14="http://schemas.microsoft.com/office/powerpoint/2010/main" val="591074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4649" y="664908"/>
            <a:ext cx="7685053"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0454D"/>
                </a:solidFill>
                <a:effectLst/>
                <a:uLnTx/>
                <a:uFillTx/>
                <a:latin typeface="Open Sans"/>
                <a:ea typeface="+mn-ea"/>
                <a:cs typeface="+mn-cs"/>
              </a:rPr>
              <a:t>Setting up &amp; configuring Timers in LPC1768</a:t>
            </a:r>
          </a:p>
        </p:txBody>
      </p:sp>
      <p:sp>
        <p:nvSpPr>
          <p:cNvPr id="4" name="Rectangle 3"/>
          <p:cNvSpPr/>
          <p:nvPr/>
        </p:nvSpPr>
        <p:spPr>
          <a:xfrm>
            <a:off x="2284649" y="1881076"/>
            <a:ext cx="8892867" cy="3108543"/>
          </a:xfrm>
          <a:prstGeom prst="rect">
            <a:avLst/>
          </a:prstGeom>
        </p:spPr>
        <p:txBody>
          <a:bodyPr wrap="square">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42424E"/>
                </a:solidFill>
                <a:effectLst/>
                <a:uLnTx/>
                <a:uFillTx/>
                <a:latin typeface="Open Sans"/>
                <a:ea typeface="+mn-ea"/>
                <a:cs typeface="+mn-cs"/>
              </a:rPr>
              <a:t>All the Registers used to program and use timers are defined as members of structure(pointer) </a:t>
            </a:r>
            <a:r>
              <a:rPr kumimoji="0" lang="en-US" sz="2800" b="0" i="0" u="none" strike="noStrike" kern="1200" cap="none" spc="0" normalizeH="0" baseline="0" noProof="0" dirty="0" err="1">
                <a:ln>
                  <a:noFill/>
                </a:ln>
                <a:solidFill>
                  <a:srgbClr val="212121"/>
                </a:solidFill>
                <a:effectLst/>
                <a:uLnTx/>
                <a:uFillTx/>
                <a:latin typeface="Courier New" panose="02070309020205020404" pitchFamily="49" charset="0"/>
                <a:ea typeface="+mn-ea"/>
                <a:cs typeface="+mn-cs"/>
              </a:rPr>
              <a:t>LPC_TIMx</a:t>
            </a:r>
            <a:r>
              <a:rPr kumimoji="0" lang="en-US" sz="2800" b="0" i="0" u="none" strike="noStrike" kern="1200" cap="none" spc="0" normalizeH="0" baseline="0" noProof="0" dirty="0">
                <a:ln>
                  <a:noFill/>
                </a:ln>
                <a:solidFill>
                  <a:srgbClr val="42424E"/>
                </a:solidFill>
                <a:effectLst/>
                <a:uLnTx/>
                <a:uFillTx/>
                <a:latin typeface="Open Sans"/>
                <a:ea typeface="+mn-ea"/>
                <a:cs typeface="+mn-cs"/>
              </a:rPr>
              <a:t>, where x is the Timer module from 0 to 3. So for Timer0 we will use </a:t>
            </a: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LPC_TIM0</a:t>
            </a:r>
            <a:r>
              <a:rPr kumimoji="0" lang="en-US" sz="2800" b="0" i="0" u="none" strike="noStrike" kern="1200" cap="none" spc="0" normalizeH="0" baseline="0" noProof="0" dirty="0">
                <a:ln>
                  <a:noFill/>
                </a:ln>
                <a:solidFill>
                  <a:srgbClr val="42424E"/>
                </a:solidFill>
                <a:effectLst/>
                <a:uLnTx/>
                <a:uFillTx/>
                <a:latin typeface="Open Sans"/>
                <a:ea typeface="+mn-ea"/>
                <a:cs typeface="+mn-cs"/>
              </a:rPr>
              <a:t> and so on.</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42424E"/>
                </a:solidFill>
                <a:effectLst/>
                <a:uLnTx/>
                <a:uFillTx/>
                <a:latin typeface="Open Sans"/>
                <a:ea typeface="+mn-ea"/>
                <a:cs typeface="+mn-cs"/>
              </a:rPr>
              <a:t>Registers can be accessed by de-</a:t>
            </a:r>
            <a:r>
              <a:rPr kumimoji="0" lang="en-US" sz="2800" b="0" i="0" u="none" strike="noStrike" kern="1200" cap="none" spc="0" normalizeH="0" baseline="0" noProof="0" dirty="0" err="1">
                <a:ln>
                  <a:noFill/>
                </a:ln>
                <a:solidFill>
                  <a:srgbClr val="42424E"/>
                </a:solidFill>
                <a:effectLst/>
                <a:uLnTx/>
                <a:uFillTx/>
                <a:latin typeface="Open Sans"/>
                <a:ea typeface="+mn-ea"/>
                <a:cs typeface="+mn-cs"/>
              </a:rPr>
              <a:t>referecing</a:t>
            </a:r>
            <a:r>
              <a:rPr kumimoji="0" lang="en-US" sz="2800" b="0" i="0" u="none" strike="noStrike" kern="1200" cap="none" spc="0" normalizeH="0" baseline="0" noProof="0" dirty="0">
                <a:ln>
                  <a:noFill/>
                </a:ln>
                <a:solidFill>
                  <a:srgbClr val="42424E"/>
                </a:solidFill>
                <a:effectLst/>
                <a:uLnTx/>
                <a:uFillTx/>
                <a:latin typeface="Open Sans"/>
                <a:ea typeface="+mn-ea"/>
                <a:cs typeface="+mn-cs"/>
              </a:rPr>
              <a:t> the pointer using “-&gt;” operator. For, example we can access TCR of Timer0 block as </a:t>
            </a: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LPC_TIM0-&gt;TCR</a:t>
            </a:r>
            <a:r>
              <a:rPr kumimoji="0" lang="en-US" sz="2800" b="0" i="0" u="none" strike="noStrike" kern="1200" cap="none" spc="0" normalizeH="0" baseline="0" noProof="0" dirty="0">
                <a:ln>
                  <a:noFill/>
                </a:ln>
                <a:solidFill>
                  <a:srgbClr val="42424E"/>
                </a:solidFill>
                <a:effectLst/>
                <a:uLnTx/>
                <a:uFillTx/>
                <a:latin typeface="Open Sans"/>
                <a:ea typeface="+mn-ea"/>
                <a:cs typeface="+mn-cs"/>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7620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9114" y="1315451"/>
            <a:ext cx="8720919" cy="440120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333333"/>
                </a:solidFill>
                <a:effectLst/>
                <a:uLnTx/>
                <a:uFillTx/>
                <a:latin typeface="Open Sans"/>
                <a:ea typeface="+mn-ea"/>
                <a:cs typeface="+mn-cs"/>
              </a:rPr>
              <a:t>Set appropriate value in </a:t>
            </a:r>
            <a:r>
              <a:rPr kumimoji="0" lang="en-US" sz="2800" b="0" i="0" u="none" strike="noStrike" kern="1200" cap="none" spc="0" normalizeH="0" baseline="0" noProof="0" dirty="0" err="1">
                <a:ln>
                  <a:noFill/>
                </a:ln>
                <a:solidFill>
                  <a:srgbClr val="212121"/>
                </a:solidFill>
                <a:effectLst/>
                <a:uLnTx/>
                <a:uFillTx/>
                <a:latin typeface="Courier New" panose="02070309020205020404" pitchFamily="49" charset="0"/>
                <a:ea typeface="+mn-ea"/>
                <a:cs typeface="+mn-cs"/>
              </a:rPr>
              <a:t>LPC_TIMx</a:t>
            </a: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-&gt;CTCR</a:t>
            </a:r>
            <a:endParaRPr kumimoji="0" lang="en-US" sz="2800" b="0" i="0" u="none" strike="noStrike" kern="1200" cap="none" spc="0" normalizeH="0" baseline="0" noProof="0" dirty="0">
              <a:ln>
                <a:noFill/>
              </a:ln>
              <a:solidFill>
                <a:srgbClr val="333333"/>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333333"/>
                </a:solidFill>
                <a:effectLst/>
                <a:uLnTx/>
                <a:uFillTx/>
                <a:latin typeface="Open Sans"/>
                <a:ea typeface="+mn-ea"/>
                <a:cs typeface="+mn-cs"/>
              </a:rPr>
              <a:t>Define the </a:t>
            </a:r>
            <a:r>
              <a:rPr kumimoji="0" lang="en-US" sz="2800" b="0" i="0" u="none" strike="noStrike" kern="1200" cap="none" spc="0" normalizeH="0" baseline="0" noProof="0" dirty="0" err="1">
                <a:ln>
                  <a:noFill/>
                </a:ln>
                <a:solidFill>
                  <a:srgbClr val="333333"/>
                </a:solidFill>
                <a:effectLst/>
                <a:uLnTx/>
                <a:uFillTx/>
                <a:latin typeface="Open Sans"/>
                <a:ea typeface="+mn-ea"/>
                <a:cs typeface="+mn-cs"/>
              </a:rPr>
              <a:t>Prescale</a:t>
            </a:r>
            <a:r>
              <a:rPr kumimoji="0" lang="en-US" sz="2800" b="0" i="0" u="none" strike="noStrike" kern="1200" cap="none" spc="0" normalizeH="0" baseline="0" noProof="0" dirty="0">
                <a:ln>
                  <a:noFill/>
                </a:ln>
                <a:solidFill>
                  <a:srgbClr val="333333"/>
                </a:solidFill>
                <a:effectLst/>
                <a:uLnTx/>
                <a:uFillTx/>
                <a:latin typeface="Open Sans"/>
                <a:ea typeface="+mn-ea"/>
                <a:cs typeface="+mn-cs"/>
              </a:rPr>
              <a:t> value in </a:t>
            </a:r>
            <a:r>
              <a:rPr kumimoji="0" lang="en-US" sz="2800" b="0" i="0" u="none" strike="noStrike" kern="1200" cap="none" spc="0" normalizeH="0" baseline="0" noProof="0" dirty="0" err="1">
                <a:ln>
                  <a:noFill/>
                </a:ln>
                <a:solidFill>
                  <a:srgbClr val="212121"/>
                </a:solidFill>
                <a:effectLst/>
                <a:uLnTx/>
                <a:uFillTx/>
                <a:latin typeface="Courier New" panose="02070309020205020404" pitchFamily="49" charset="0"/>
                <a:ea typeface="+mn-ea"/>
                <a:cs typeface="+mn-cs"/>
              </a:rPr>
              <a:t>LPC_TIMx</a:t>
            </a: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-&gt;PR</a:t>
            </a:r>
            <a:endParaRPr kumimoji="0" lang="en-US" sz="2800" b="0" i="0" u="none" strike="noStrike" kern="1200" cap="none" spc="0" normalizeH="0" baseline="0" noProof="0" dirty="0">
              <a:ln>
                <a:noFill/>
              </a:ln>
              <a:solidFill>
                <a:srgbClr val="333333"/>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333333"/>
                </a:solidFill>
                <a:effectLst/>
                <a:uLnTx/>
                <a:uFillTx/>
                <a:latin typeface="Open Sans"/>
                <a:ea typeface="+mn-ea"/>
                <a:cs typeface="+mn-cs"/>
              </a:rPr>
              <a:t>Set Value(s) in Match Register(s) if required</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333333"/>
                </a:solidFill>
                <a:effectLst/>
                <a:uLnTx/>
                <a:uFillTx/>
                <a:latin typeface="Open Sans"/>
                <a:ea typeface="+mn-ea"/>
                <a:cs typeface="+mn-cs"/>
              </a:rPr>
              <a:t>Set appropriate value in </a:t>
            </a:r>
            <a:r>
              <a:rPr kumimoji="0" lang="en-US" sz="2800" b="0" i="0" u="none" strike="noStrike" kern="1200" cap="none" spc="0" normalizeH="0" baseline="0" noProof="0" dirty="0" err="1">
                <a:ln>
                  <a:noFill/>
                </a:ln>
                <a:solidFill>
                  <a:srgbClr val="212121"/>
                </a:solidFill>
                <a:effectLst/>
                <a:uLnTx/>
                <a:uFillTx/>
                <a:latin typeface="Courier New" panose="02070309020205020404" pitchFamily="49" charset="0"/>
                <a:ea typeface="+mn-ea"/>
                <a:cs typeface="+mn-cs"/>
              </a:rPr>
              <a:t>LPC_TIMx</a:t>
            </a: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-&gt;MCR</a:t>
            </a:r>
            <a:r>
              <a:rPr kumimoji="0" lang="en-US" sz="2800" b="0" i="0" u="none" strike="noStrike" kern="1200" cap="none" spc="0" normalizeH="0" baseline="0" noProof="0" dirty="0">
                <a:ln>
                  <a:noFill/>
                </a:ln>
                <a:solidFill>
                  <a:srgbClr val="333333"/>
                </a:solidFill>
                <a:effectLst/>
                <a:uLnTx/>
                <a:uFillTx/>
                <a:latin typeface="Open Sans"/>
                <a:ea typeface="+mn-ea"/>
                <a:cs typeface="+mn-cs"/>
              </a:rPr>
              <a:t> if using Match registers / Interrupts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333333"/>
                </a:solidFill>
                <a:effectLst/>
                <a:uLnTx/>
                <a:uFillTx/>
                <a:latin typeface="Open Sans"/>
                <a:ea typeface="+mn-ea"/>
                <a:cs typeface="+mn-cs"/>
              </a:rPr>
              <a:t>Reset Timer – Which resets PC and TC</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333333"/>
                </a:solidFill>
                <a:effectLst/>
                <a:uLnTx/>
                <a:uFillTx/>
                <a:latin typeface="Open Sans"/>
                <a:ea typeface="+mn-ea"/>
                <a:cs typeface="+mn-cs"/>
              </a:rPr>
              <a:t>Set </a:t>
            </a:r>
            <a:r>
              <a:rPr kumimoji="0" lang="en-US" sz="2800" b="0" i="0" u="none" strike="noStrike" kern="1200" cap="none" spc="0" normalizeH="0" baseline="0" noProof="0" dirty="0" err="1">
                <a:ln>
                  <a:noFill/>
                </a:ln>
                <a:solidFill>
                  <a:srgbClr val="212121"/>
                </a:solidFill>
                <a:effectLst/>
                <a:uLnTx/>
                <a:uFillTx/>
                <a:latin typeface="Courier New" panose="02070309020205020404" pitchFamily="49" charset="0"/>
                <a:ea typeface="+mn-ea"/>
                <a:cs typeface="+mn-cs"/>
              </a:rPr>
              <a:t>LPC_TIMx</a:t>
            </a: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-&gt;TCR</a:t>
            </a:r>
            <a:r>
              <a:rPr kumimoji="0" lang="en-US" sz="2800" b="0" i="0" u="none" strike="noStrike" kern="1200" cap="none" spc="0" normalizeH="0" baseline="0" noProof="0" dirty="0">
                <a:ln>
                  <a:noFill/>
                </a:ln>
                <a:solidFill>
                  <a:srgbClr val="333333"/>
                </a:solidFill>
                <a:effectLst/>
                <a:uLnTx/>
                <a:uFillTx/>
                <a:latin typeface="Open Sans"/>
                <a:ea typeface="+mn-ea"/>
                <a:cs typeface="+mn-cs"/>
              </a:rPr>
              <a:t> to </a:t>
            </a: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0x01</a:t>
            </a:r>
            <a:r>
              <a:rPr kumimoji="0" lang="en-US" sz="2800" b="0" i="0" u="none" strike="noStrike" kern="1200" cap="none" spc="0" normalizeH="0" baseline="0" noProof="0" dirty="0">
                <a:ln>
                  <a:noFill/>
                </a:ln>
                <a:solidFill>
                  <a:srgbClr val="333333"/>
                </a:solidFill>
                <a:effectLst/>
                <a:uLnTx/>
                <a:uFillTx/>
                <a:latin typeface="Open Sans"/>
                <a:ea typeface="+mn-ea"/>
                <a:cs typeface="+mn-cs"/>
              </a:rPr>
              <a:t> to Enable the Timer when required</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333333"/>
                </a:solidFill>
                <a:effectLst/>
                <a:uLnTx/>
                <a:uFillTx/>
                <a:latin typeface="Open Sans"/>
                <a:ea typeface="+mn-ea"/>
                <a:cs typeface="+mn-cs"/>
              </a:rPr>
              <a:t>Reset </a:t>
            </a:r>
            <a:r>
              <a:rPr kumimoji="0" lang="en-US" sz="2800" b="0" i="0" u="none" strike="noStrike" kern="1200" cap="none" spc="0" normalizeH="0" baseline="0" noProof="0" dirty="0" err="1">
                <a:ln>
                  <a:noFill/>
                </a:ln>
                <a:solidFill>
                  <a:srgbClr val="212121"/>
                </a:solidFill>
                <a:effectLst/>
                <a:uLnTx/>
                <a:uFillTx/>
                <a:latin typeface="Courier New" panose="02070309020205020404" pitchFamily="49" charset="0"/>
                <a:ea typeface="+mn-ea"/>
                <a:cs typeface="+mn-cs"/>
              </a:rPr>
              <a:t>LPC_TIMx</a:t>
            </a: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-&gt;TCR</a:t>
            </a:r>
            <a:r>
              <a:rPr kumimoji="0" lang="en-US" sz="2800" b="0" i="0" u="none" strike="noStrike" kern="1200" cap="none" spc="0" normalizeH="0" baseline="0" noProof="0" dirty="0">
                <a:ln>
                  <a:noFill/>
                </a:ln>
                <a:solidFill>
                  <a:srgbClr val="333333"/>
                </a:solidFill>
                <a:effectLst/>
                <a:uLnTx/>
                <a:uFillTx/>
                <a:latin typeface="Open Sans"/>
                <a:ea typeface="+mn-ea"/>
                <a:cs typeface="+mn-cs"/>
              </a:rPr>
              <a:t> to </a:t>
            </a: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0x00</a:t>
            </a:r>
            <a:r>
              <a:rPr kumimoji="0" lang="en-US" sz="2800" b="0" i="0" u="none" strike="noStrike" kern="1200" cap="none" spc="0" normalizeH="0" baseline="0" noProof="0" dirty="0">
                <a:ln>
                  <a:noFill/>
                </a:ln>
                <a:solidFill>
                  <a:srgbClr val="333333"/>
                </a:solidFill>
                <a:effectLst/>
                <a:uLnTx/>
                <a:uFillTx/>
                <a:latin typeface="Open Sans"/>
                <a:ea typeface="+mn-ea"/>
                <a:cs typeface="+mn-cs"/>
              </a:rPr>
              <a:t> to Disable the Timer when required</a:t>
            </a:r>
          </a:p>
        </p:txBody>
      </p:sp>
    </p:spTree>
    <p:extLst>
      <p:ext uri="{BB962C8B-B14F-4D97-AF65-F5344CB8AC3E}">
        <p14:creationId xmlns:p14="http://schemas.microsoft.com/office/powerpoint/2010/main" val="847637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9363" y="432895"/>
            <a:ext cx="6851491"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0454D"/>
                </a:solidFill>
                <a:effectLst/>
                <a:uLnTx/>
                <a:uFillTx/>
                <a:latin typeface="Open Sans"/>
                <a:ea typeface="+mn-ea"/>
                <a:cs typeface="+mn-cs"/>
              </a:rPr>
              <a:t>LPC1768 Timer </a:t>
            </a:r>
            <a:r>
              <a:rPr kumimoji="0" lang="en-US" sz="2800" b="1" i="0" u="none" strike="noStrike" kern="1200" cap="none" spc="0" normalizeH="0" baseline="0" noProof="0" dirty="0" err="1">
                <a:ln>
                  <a:noFill/>
                </a:ln>
                <a:solidFill>
                  <a:srgbClr val="40454D"/>
                </a:solidFill>
                <a:effectLst/>
                <a:uLnTx/>
                <a:uFillTx/>
                <a:latin typeface="Open Sans"/>
                <a:ea typeface="+mn-ea"/>
                <a:cs typeface="+mn-cs"/>
              </a:rPr>
              <a:t>Prescaler</a:t>
            </a:r>
            <a:r>
              <a:rPr kumimoji="0" lang="en-US" sz="2800" b="1" i="0" u="none" strike="noStrike" kern="1200" cap="none" spc="0" normalizeH="0" baseline="0" noProof="0" dirty="0">
                <a:ln>
                  <a:noFill/>
                </a:ln>
                <a:solidFill>
                  <a:srgbClr val="40454D"/>
                </a:solidFill>
                <a:effectLst/>
                <a:uLnTx/>
                <a:uFillTx/>
                <a:latin typeface="Open Sans"/>
                <a:ea typeface="+mn-ea"/>
                <a:cs typeface="+mn-cs"/>
              </a:rPr>
              <a:t> Calculations:</a:t>
            </a:r>
          </a:p>
        </p:txBody>
      </p:sp>
      <p:sp>
        <p:nvSpPr>
          <p:cNvPr id="3" name="Rectangle 2"/>
          <p:cNvSpPr/>
          <p:nvPr/>
        </p:nvSpPr>
        <p:spPr>
          <a:xfrm>
            <a:off x="2499363" y="1703148"/>
            <a:ext cx="7979391"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4444"/>
                </a:solidFill>
                <a:effectLst/>
                <a:uLnTx/>
                <a:uFillTx/>
                <a:latin typeface="Open Sans"/>
                <a:ea typeface="+mn-ea"/>
                <a:cs typeface="+mn-cs"/>
              </a:rPr>
              <a:t>The delay or time required for 1 clock cycle when PCLK = ‘X’ </a:t>
            </a:r>
            <a:r>
              <a:rPr kumimoji="0" lang="en-US" sz="2400" b="0" i="0" u="none" strike="noStrike" kern="1200" cap="none" spc="0" normalizeH="0" baseline="0" noProof="0" dirty="0" err="1">
                <a:ln>
                  <a:noFill/>
                </a:ln>
                <a:solidFill>
                  <a:srgbClr val="444444"/>
                </a:solidFill>
                <a:effectLst/>
                <a:uLnTx/>
                <a:uFillTx/>
                <a:latin typeface="Open Sans"/>
                <a:ea typeface="+mn-ea"/>
                <a:cs typeface="+mn-cs"/>
              </a:rPr>
              <a:t>Mhz</a:t>
            </a:r>
            <a:r>
              <a:rPr kumimoji="0" lang="en-US" sz="2400" b="0" i="0" u="none" strike="noStrike" kern="1200" cap="none" spc="0" normalizeH="0" baseline="0" noProof="0" dirty="0">
                <a:ln>
                  <a:noFill/>
                </a:ln>
                <a:solidFill>
                  <a:srgbClr val="444444"/>
                </a:solidFill>
                <a:effectLst/>
                <a:uLnTx/>
                <a:uFillTx/>
                <a:latin typeface="Open Sans"/>
                <a:ea typeface="+mn-ea"/>
                <a:cs typeface="+mn-cs"/>
              </a:rPr>
              <a:t> is given by :</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4444"/>
                </a:solidFill>
                <a:effectLst/>
                <a:uLnTx/>
                <a:uFillTx/>
                <a:latin typeface="Open Sans"/>
                <a:ea typeface="+mn-ea"/>
                <a:cs typeface="+mn-cs"/>
              </a:rPr>
              <a:t>T</a:t>
            </a:r>
            <a:r>
              <a:rPr kumimoji="0" lang="en-US" sz="2400" b="1" i="0" u="none" strike="noStrike" kern="1200" cap="none" spc="0" normalizeH="0" baseline="-25000" noProof="0" dirty="0">
                <a:ln>
                  <a:noFill/>
                </a:ln>
                <a:solidFill>
                  <a:srgbClr val="444444"/>
                </a:solidFill>
                <a:effectLst/>
                <a:uLnTx/>
                <a:uFillTx/>
                <a:latin typeface="Open Sans"/>
                <a:ea typeface="+mn-ea"/>
                <a:cs typeface="+mn-cs"/>
              </a:rPr>
              <a:t>PCLK</a:t>
            </a:r>
            <a:r>
              <a:rPr kumimoji="0" lang="en-US" sz="2400" b="1" i="0" u="none" strike="noStrike" kern="1200" cap="none" spc="0" normalizeH="0" baseline="0" noProof="0" dirty="0">
                <a:ln>
                  <a:noFill/>
                </a:ln>
                <a:solidFill>
                  <a:srgbClr val="444444"/>
                </a:solidFill>
                <a:effectLst/>
                <a:uLnTx/>
                <a:uFillTx/>
                <a:latin typeface="Open Sans"/>
                <a:ea typeface="+mn-ea"/>
                <a:cs typeface="+mn-cs"/>
              </a:rPr>
              <a:t> = 1/</a:t>
            </a:r>
            <a:r>
              <a:rPr kumimoji="0" lang="en-US" sz="2400" b="1" i="0" u="none" strike="noStrike" kern="1200" cap="none" spc="0" normalizeH="0" baseline="0" noProof="0" dirty="0" err="1">
                <a:ln>
                  <a:noFill/>
                </a:ln>
                <a:solidFill>
                  <a:srgbClr val="444444"/>
                </a:solidFill>
                <a:effectLst/>
                <a:uLnTx/>
                <a:uFillTx/>
                <a:latin typeface="Open Sans"/>
                <a:ea typeface="+mn-ea"/>
                <a:cs typeface="+mn-cs"/>
              </a:rPr>
              <a:t>PCLK</a:t>
            </a:r>
            <a:r>
              <a:rPr kumimoji="0" lang="en-US" sz="2400" b="1" i="0" u="none" strike="noStrike" kern="1200" cap="none" spc="0" normalizeH="0" baseline="-25000" noProof="0" dirty="0" err="1">
                <a:ln>
                  <a:noFill/>
                </a:ln>
                <a:solidFill>
                  <a:srgbClr val="444444"/>
                </a:solidFill>
                <a:effectLst/>
                <a:uLnTx/>
                <a:uFillTx/>
                <a:latin typeface="Open Sans"/>
                <a:ea typeface="+mn-ea"/>
                <a:cs typeface="+mn-cs"/>
              </a:rPr>
              <a:t>Hz</a:t>
            </a:r>
            <a:endParaRPr kumimoji="0" lang="en-US" sz="2400" b="1" i="0" u="none" strike="noStrike" kern="1200" cap="none" spc="0" normalizeH="0" baseline="0" noProof="0" dirty="0">
              <a:ln>
                <a:noFill/>
              </a:ln>
              <a:solidFill>
                <a:srgbClr val="444444"/>
              </a:solidFill>
              <a:effectLst/>
              <a:uLnTx/>
              <a:uFillTx/>
              <a:latin typeface="Open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4444"/>
                </a:solidFill>
                <a:effectLst/>
                <a:uLnTx/>
                <a:uFillTx/>
                <a:latin typeface="Open Sans"/>
                <a:ea typeface="+mn-ea"/>
                <a:cs typeface="+mn-cs"/>
              </a:rPr>
              <a:t>     =1/( X * 10</a:t>
            </a:r>
            <a:r>
              <a:rPr kumimoji="0" lang="en-US" sz="2400" b="1" i="0" u="none" strike="noStrike" kern="1200" cap="none" spc="0" normalizeH="0" baseline="30000" noProof="0" dirty="0">
                <a:ln>
                  <a:noFill/>
                </a:ln>
                <a:solidFill>
                  <a:srgbClr val="444444"/>
                </a:solidFill>
                <a:effectLst/>
                <a:uLnTx/>
                <a:uFillTx/>
                <a:latin typeface="Open Sans"/>
                <a:ea typeface="+mn-ea"/>
                <a:cs typeface="+mn-cs"/>
              </a:rPr>
              <a:t>6</a:t>
            </a:r>
            <a:r>
              <a:rPr kumimoji="0" lang="en-US" sz="2400" b="1" i="0" u="none" strike="noStrike" kern="1200" cap="none" spc="0" normalizeH="0" baseline="0" noProof="0" dirty="0">
                <a:ln>
                  <a:noFill/>
                </a:ln>
                <a:solidFill>
                  <a:srgbClr val="444444"/>
                </a:solidFill>
                <a:effectLst/>
                <a:uLnTx/>
                <a:uFillTx/>
                <a:latin typeface="Open Sans"/>
                <a:ea typeface="+mn-ea"/>
                <a:cs typeface="+mn-cs"/>
              </a:rPr>
              <a:t> )Seconds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4444"/>
                </a:solidFill>
                <a:effectLst/>
                <a:uLnTx/>
                <a:uFillTx/>
                <a:latin typeface="Open Sans"/>
                <a:ea typeface="+mn-ea"/>
                <a:cs typeface="+mn-cs"/>
              </a:rPr>
              <a:t>It is also the maximum resolution Timer block can provide at a given PCLK frequency of X Mhz. The general formula for Timer resolution at X </a:t>
            </a:r>
            <a:r>
              <a:rPr kumimoji="0" lang="en-US" sz="2400" b="0" i="0" u="none" strike="noStrike" kern="1200" cap="none" spc="0" normalizeH="0" baseline="0" noProof="0" dirty="0" err="1">
                <a:ln>
                  <a:noFill/>
                </a:ln>
                <a:solidFill>
                  <a:srgbClr val="444444"/>
                </a:solidFill>
                <a:effectLst/>
                <a:uLnTx/>
                <a:uFillTx/>
                <a:latin typeface="Open Sans"/>
                <a:ea typeface="+mn-ea"/>
                <a:cs typeface="+mn-cs"/>
              </a:rPr>
              <a:t>Mhz</a:t>
            </a:r>
            <a:r>
              <a:rPr kumimoji="0" lang="en-US" sz="2400" b="0" i="0" u="none" strike="noStrike" kern="1200" cap="none" spc="0" normalizeH="0" baseline="0" noProof="0" dirty="0">
                <a:ln>
                  <a:noFill/>
                </a:ln>
                <a:solidFill>
                  <a:srgbClr val="444444"/>
                </a:solidFill>
                <a:effectLst/>
                <a:uLnTx/>
                <a:uFillTx/>
                <a:latin typeface="Open Sans"/>
                <a:ea typeface="+mn-ea"/>
                <a:cs typeface="+mn-cs"/>
              </a:rPr>
              <a:t> PCLK and a given value for </a:t>
            </a:r>
            <a:r>
              <a:rPr kumimoji="0" lang="en-US" sz="2400" b="0" i="0" u="none" strike="noStrike" kern="1200" cap="none" spc="0" normalizeH="0" baseline="0" noProof="0" dirty="0" err="1">
                <a:ln>
                  <a:noFill/>
                </a:ln>
                <a:solidFill>
                  <a:srgbClr val="444444"/>
                </a:solidFill>
                <a:effectLst/>
                <a:uLnTx/>
                <a:uFillTx/>
                <a:latin typeface="Open Sans"/>
                <a:ea typeface="+mn-ea"/>
                <a:cs typeface="+mn-cs"/>
              </a:rPr>
              <a:t>prescale</a:t>
            </a:r>
            <a:r>
              <a:rPr kumimoji="0" lang="en-US" sz="2400" b="0" i="0" u="none" strike="noStrike" kern="1200" cap="none" spc="0" normalizeH="0" baseline="0" noProof="0" dirty="0">
                <a:ln>
                  <a:noFill/>
                </a:ln>
                <a:solidFill>
                  <a:srgbClr val="444444"/>
                </a:solidFill>
                <a:effectLst/>
                <a:uLnTx/>
                <a:uFillTx/>
                <a:latin typeface="Open Sans"/>
                <a:ea typeface="+mn-ea"/>
                <a:cs typeface="+mn-cs"/>
              </a:rPr>
              <a:t> (PR) is as given below:</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4444"/>
                </a:solidFill>
                <a:effectLst/>
                <a:uLnTx/>
                <a:uFillTx/>
                <a:latin typeface="Open Sans"/>
                <a:ea typeface="+mn-ea"/>
                <a:cs typeface="+mn-cs"/>
              </a:rPr>
              <a:t>T</a:t>
            </a:r>
            <a:r>
              <a:rPr kumimoji="0" lang="en-US" sz="2400" b="1" i="0" u="none" strike="noStrike" kern="1200" cap="none" spc="0" normalizeH="0" baseline="-25000" noProof="0" dirty="0">
                <a:ln>
                  <a:noFill/>
                </a:ln>
                <a:solidFill>
                  <a:srgbClr val="444444"/>
                </a:solidFill>
                <a:effectLst/>
                <a:uLnTx/>
                <a:uFillTx/>
                <a:latin typeface="Open Sans"/>
                <a:ea typeface="+mn-ea"/>
                <a:cs typeface="+mn-cs"/>
              </a:rPr>
              <a:t>RES</a:t>
            </a:r>
            <a:r>
              <a:rPr kumimoji="0" lang="en-US" sz="2400" b="1" i="0" u="none" strike="noStrike" kern="1200" cap="none" spc="0" normalizeH="0" baseline="0" noProof="0" dirty="0">
                <a:ln>
                  <a:noFill/>
                </a:ln>
                <a:solidFill>
                  <a:srgbClr val="444444"/>
                </a:solidFill>
                <a:effectLst/>
                <a:uLnTx/>
                <a:uFillTx/>
                <a:latin typeface="Open Sans"/>
                <a:ea typeface="+mn-ea"/>
                <a:cs typeface="+mn-cs"/>
              </a:rPr>
              <a:t> = (PR+1)/</a:t>
            </a:r>
            <a:r>
              <a:rPr kumimoji="0" lang="en-US" sz="2400" b="1" i="0" u="none" strike="noStrike" kern="1200" cap="none" spc="0" normalizeH="0" baseline="0" noProof="0" dirty="0" err="1">
                <a:ln>
                  <a:noFill/>
                </a:ln>
                <a:solidFill>
                  <a:srgbClr val="444444"/>
                </a:solidFill>
                <a:effectLst/>
                <a:uLnTx/>
                <a:uFillTx/>
                <a:latin typeface="Open Sans"/>
                <a:ea typeface="+mn-ea"/>
                <a:cs typeface="+mn-cs"/>
              </a:rPr>
              <a:t>PCLK</a:t>
            </a:r>
            <a:r>
              <a:rPr kumimoji="0" lang="en-US" sz="2400" b="1" i="0" u="none" strike="noStrike" kern="1200" cap="none" spc="0" normalizeH="0" baseline="-25000" noProof="0" dirty="0" err="1">
                <a:ln>
                  <a:noFill/>
                </a:ln>
                <a:solidFill>
                  <a:srgbClr val="444444"/>
                </a:solidFill>
                <a:effectLst/>
                <a:uLnTx/>
                <a:uFillTx/>
                <a:latin typeface="Open Sans"/>
                <a:ea typeface="+mn-ea"/>
                <a:cs typeface="+mn-cs"/>
              </a:rPr>
              <a:t>Hz</a:t>
            </a:r>
            <a:endParaRPr kumimoji="0" lang="en-US" sz="2400" b="1" i="0" u="none" strike="noStrike" kern="1200" cap="none" spc="0" normalizeH="0" baseline="0" noProof="0" dirty="0">
              <a:ln>
                <a:noFill/>
              </a:ln>
              <a:solidFill>
                <a:srgbClr val="444444"/>
              </a:solidFill>
              <a:effectLst/>
              <a:uLnTx/>
              <a:uFillTx/>
              <a:latin typeface="Open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4444"/>
                </a:solidFill>
                <a:effectLst/>
                <a:uLnTx/>
                <a:uFillTx/>
                <a:latin typeface="Open Sans"/>
                <a:ea typeface="+mn-ea"/>
                <a:cs typeface="+mn-cs"/>
              </a:rPr>
              <a:t>     =(PR+1)/(X * 10</a:t>
            </a:r>
            <a:r>
              <a:rPr kumimoji="0" lang="en-US" sz="2400" b="1" i="0" u="none" strike="noStrike" kern="1200" cap="none" spc="0" normalizeH="0" baseline="30000" noProof="0" dirty="0">
                <a:ln>
                  <a:noFill/>
                </a:ln>
                <a:solidFill>
                  <a:srgbClr val="444444"/>
                </a:solidFill>
                <a:effectLst/>
                <a:uLnTx/>
                <a:uFillTx/>
                <a:latin typeface="Open Sans"/>
                <a:ea typeface="+mn-ea"/>
                <a:cs typeface="+mn-cs"/>
              </a:rPr>
              <a:t>6</a:t>
            </a:r>
            <a:r>
              <a:rPr kumimoji="0" lang="en-US" sz="2400" b="1" i="0" u="none" strike="noStrike" kern="1200" cap="none" spc="0" normalizeH="0" baseline="0" noProof="0" dirty="0">
                <a:ln>
                  <a:noFill/>
                </a:ln>
                <a:solidFill>
                  <a:srgbClr val="444444"/>
                </a:solidFill>
                <a:effectLst/>
                <a:uLnTx/>
                <a:uFillTx/>
                <a:latin typeface="Open Sans"/>
                <a:ea typeface="+mn-ea"/>
                <a:cs typeface="+mn-cs"/>
              </a:rPr>
              <a:t> )Seconds</a:t>
            </a:r>
          </a:p>
        </p:txBody>
      </p:sp>
    </p:spTree>
    <p:extLst>
      <p:ext uri="{BB962C8B-B14F-4D97-AF65-F5344CB8AC3E}">
        <p14:creationId xmlns:p14="http://schemas.microsoft.com/office/powerpoint/2010/main" val="3584102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8424" y="1397337"/>
            <a:ext cx="9567080" cy="4401205"/>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44444"/>
                </a:solidFill>
                <a:effectLst/>
                <a:uLnTx/>
                <a:uFillTx/>
                <a:latin typeface="Open Sans"/>
                <a:ea typeface="+mn-ea"/>
                <a:cs typeface="+mn-cs"/>
              </a:rPr>
              <a:t>Hence, we get the </a:t>
            </a:r>
            <a:r>
              <a:rPr kumimoji="0" lang="en-US" sz="2800" b="1" i="0" u="none" strike="noStrike" kern="1200" cap="none" spc="0" normalizeH="0" baseline="0" noProof="0" dirty="0">
                <a:ln>
                  <a:noFill/>
                </a:ln>
                <a:solidFill>
                  <a:srgbClr val="444444"/>
                </a:solidFill>
                <a:effectLst/>
                <a:uLnTx/>
                <a:uFillTx/>
                <a:latin typeface="Open Sans"/>
                <a:ea typeface="+mn-ea"/>
                <a:cs typeface="+mn-cs"/>
              </a:rPr>
              <a:t>Formula for </a:t>
            </a:r>
            <a:r>
              <a:rPr kumimoji="0" lang="en-US" sz="2800" b="1" i="0" u="none" strike="noStrike" kern="1200" cap="none" spc="0" normalizeH="0" baseline="0" noProof="0" dirty="0" err="1">
                <a:ln>
                  <a:noFill/>
                </a:ln>
                <a:solidFill>
                  <a:srgbClr val="444444"/>
                </a:solidFill>
                <a:effectLst/>
                <a:uLnTx/>
                <a:uFillTx/>
                <a:latin typeface="Open Sans"/>
                <a:ea typeface="+mn-ea"/>
                <a:cs typeface="+mn-cs"/>
              </a:rPr>
              <a:t>Prescaler</a:t>
            </a:r>
            <a:r>
              <a:rPr kumimoji="0" lang="en-US" sz="2800" b="1" i="0" u="none" strike="noStrike" kern="1200" cap="none" spc="0" normalizeH="0" baseline="0" noProof="0" dirty="0">
                <a:ln>
                  <a:noFill/>
                </a:ln>
                <a:solidFill>
                  <a:srgbClr val="444444"/>
                </a:solidFill>
                <a:effectLst/>
                <a:uLnTx/>
                <a:uFillTx/>
                <a:latin typeface="Open Sans"/>
                <a:ea typeface="+mn-ea"/>
                <a:cs typeface="+mn-cs"/>
              </a:rPr>
              <a:t> (PR) for required Timer resolution (T</a:t>
            </a:r>
            <a:r>
              <a:rPr kumimoji="0" lang="en-US" sz="2800" b="1" i="0" u="none" strike="noStrike" kern="1200" cap="none" spc="0" normalizeH="0" baseline="-25000" noProof="0" dirty="0">
                <a:ln>
                  <a:noFill/>
                </a:ln>
                <a:solidFill>
                  <a:srgbClr val="444444"/>
                </a:solidFill>
                <a:effectLst/>
                <a:uLnTx/>
                <a:uFillTx/>
                <a:latin typeface="Open Sans"/>
                <a:ea typeface="+mn-ea"/>
                <a:cs typeface="+mn-cs"/>
              </a:rPr>
              <a:t>RES</a:t>
            </a:r>
            <a:r>
              <a:rPr kumimoji="0" lang="en-US" sz="2800" b="1" i="0" u="none" strike="noStrike" kern="1200" cap="none" spc="0" normalizeH="0" baseline="0" noProof="0" dirty="0">
                <a:ln>
                  <a:noFill/>
                </a:ln>
                <a:solidFill>
                  <a:srgbClr val="444444"/>
                </a:solidFill>
                <a:effectLst/>
                <a:uLnTx/>
                <a:uFillTx/>
                <a:latin typeface="Open Sans"/>
                <a:ea typeface="+mn-ea"/>
                <a:cs typeface="+mn-cs"/>
              </a:rPr>
              <a:t> in Secs)</a:t>
            </a:r>
            <a:r>
              <a:rPr kumimoji="0" lang="en-US" sz="2800" b="0" i="0" u="none" strike="noStrike" kern="1200" cap="none" spc="0" normalizeH="0" baseline="0" noProof="0" dirty="0">
                <a:ln>
                  <a:noFill/>
                </a:ln>
                <a:solidFill>
                  <a:srgbClr val="444444"/>
                </a:solidFill>
                <a:effectLst/>
                <a:uLnTx/>
                <a:uFillTx/>
                <a:latin typeface="Open Sans"/>
                <a:ea typeface="+mn-ea"/>
                <a:cs typeface="+mn-cs"/>
              </a:rPr>
              <a:t> at given </a:t>
            </a:r>
            <a:r>
              <a:rPr kumimoji="0" lang="en-US" sz="2800" b="1" i="0" u="none" strike="noStrike" kern="1200" cap="none" spc="0" normalizeH="0" baseline="0" noProof="0" dirty="0">
                <a:ln>
                  <a:noFill/>
                </a:ln>
                <a:solidFill>
                  <a:srgbClr val="444444"/>
                </a:solidFill>
                <a:effectLst/>
                <a:uLnTx/>
                <a:uFillTx/>
                <a:latin typeface="Open Sans"/>
                <a:ea typeface="+mn-ea"/>
                <a:cs typeface="+mn-cs"/>
              </a:rPr>
              <a:t>PCLK(in Hz)</a:t>
            </a:r>
            <a:r>
              <a:rPr kumimoji="0" lang="en-US" sz="2800" b="0" i="0" u="none" strike="noStrike" kern="1200" cap="none" spc="0" normalizeH="0" baseline="0" noProof="0" dirty="0">
                <a:ln>
                  <a:noFill/>
                </a:ln>
                <a:solidFill>
                  <a:srgbClr val="444444"/>
                </a:solidFill>
                <a:effectLst/>
                <a:uLnTx/>
                <a:uFillTx/>
                <a:latin typeface="Open Sans"/>
                <a:ea typeface="+mn-ea"/>
                <a:cs typeface="+mn-cs"/>
              </a:rPr>
              <a:t> frequency as: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44444"/>
                </a:solidFill>
                <a:effectLst/>
                <a:uLnTx/>
                <a:uFillTx/>
                <a:latin typeface="Open Sans"/>
                <a:ea typeface="+mn-ea"/>
                <a:cs typeface="+mn-cs"/>
              </a:rPr>
              <a:t>PR = (</a:t>
            </a:r>
            <a:r>
              <a:rPr kumimoji="0" lang="en-US" sz="2800" b="1" i="0" u="none" strike="noStrike" kern="1200" cap="none" spc="0" normalizeH="0" baseline="0" noProof="0" dirty="0" err="1">
                <a:ln>
                  <a:noFill/>
                </a:ln>
                <a:solidFill>
                  <a:srgbClr val="444444"/>
                </a:solidFill>
                <a:effectLst/>
                <a:uLnTx/>
                <a:uFillTx/>
                <a:latin typeface="Open Sans"/>
                <a:ea typeface="+mn-ea"/>
                <a:cs typeface="+mn-cs"/>
              </a:rPr>
              <a:t>PCLK</a:t>
            </a:r>
            <a:r>
              <a:rPr kumimoji="0" lang="en-US" sz="2800" b="1" i="0" u="none" strike="noStrike" kern="1200" cap="none" spc="0" normalizeH="0" baseline="-25000" noProof="0" dirty="0" err="1">
                <a:ln>
                  <a:noFill/>
                </a:ln>
                <a:solidFill>
                  <a:srgbClr val="444444"/>
                </a:solidFill>
                <a:effectLst/>
                <a:uLnTx/>
                <a:uFillTx/>
                <a:latin typeface="Open Sans"/>
                <a:ea typeface="+mn-ea"/>
                <a:cs typeface="+mn-cs"/>
              </a:rPr>
              <a:t>Hz</a:t>
            </a:r>
            <a:r>
              <a:rPr kumimoji="0" lang="en-US" sz="2800" b="1" i="0" u="none" strike="noStrike" kern="1200" cap="none" spc="0" normalizeH="0" baseline="0" noProof="0" dirty="0">
                <a:ln>
                  <a:noFill/>
                </a:ln>
                <a:solidFill>
                  <a:srgbClr val="444444"/>
                </a:solidFill>
                <a:effectLst/>
                <a:uLnTx/>
                <a:uFillTx/>
                <a:latin typeface="Open Sans"/>
                <a:ea typeface="+mn-ea"/>
                <a:cs typeface="+mn-cs"/>
              </a:rPr>
              <a:t> * T</a:t>
            </a:r>
            <a:r>
              <a:rPr kumimoji="0" lang="en-US" sz="2800" b="1" i="0" u="none" strike="noStrike" kern="1200" cap="none" spc="0" normalizeH="0" baseline="-25000" noProof="0" dirty="0">
                <a:ln>
                  <a:noFill/>
                </a:ln>
                <a:solidFill>
                  <a:srgbClr val="444444"/>
                </a:solidFill>
                <a:effectLst/>
                <a:uLnTx/>
                <a:uFillTx/>
                <a:latin typeface="Open Sans"/>
                <a:ea typeface="+mn-ea"/>
                <a:cs typeface="+mn-cs"/>
              </a:rPr>
              <a:t>RES</a:t>
            </a:r>
            <a:r>
              <a:rPr kumimoji="0" lang="en-US" sz="2800" b="1" i="0" u="none" strike="noStrike" kern="1200" cap="none" spc="0" normalizeH="0" baseline="0" noProof="0" dirty="0">
                <a:ln>
                  <a:noFill/>
                </a:ln>
                <a:solidFill>
                  <a:srgbClr val="444444"/>
                </a:solidFill>
                <a:effectLst/>
                <a:uLnTx/>
                <a:uFillTx/>
                <a:latin typeface="Open Sans"/>
                <a:ea typeface="+mn-ea"/>
                <a:cs typeface="+mn-cs"/>
              </a:rPr>
              <a:t>) – 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44444"/>
                </a:solidFill>
                <a:effectLst/>
                <a:uLnTx/>
                <a:uFillTx/>
                <a:latin typeface="Open Sans"/>
                <a:ea typeface="+mn-ea"/>
                <a:cs typeface="+mn-cs"/>
              </a:rPr>
              <a:t>PR = ((X * 10</a:t>
            </a:r>
            <a:r>
              <a:rPr kumimoji="0" lang="en-US" sz="2800" b="1" i="0" u="none" strike="noStrike" kern="1200" cap="none" spc="0" normalizeH="0" baseline="30000" noProof="0" dirty="0">
                <a:ln>
                  <a:noFill/>
                </a:ln>
                <a:solidFill>
                  <a:srgbClr val="444444"/>
                </a:solidFill>
                <a:effectLst/>
                <a:uLnTx/>
                <a:uFillTx/>
                <a:latin typeface="Open Sans"/>
                <a:ea typeface="+mn-ea"/>
                <a:cs typeface="+mn-cs"/>
              </a:rPr>
              <a:t>6</a:t>
            </a:r>
            <a:r>
              <a:rPr kumimoji="0" lang="en-US" sz="2800" b="1" i="0" u="none" strike="noStrike" kern="1200" cap="none" spc="0" normalizeH="0" baseline="0" noProof="0" dirty="0">
                <a:ln>
                  <a:noFill/>
                </a:ln>
                <a:solidFill>
                  <a:srgbClr val="444444"/>
                </a:solidFill>
                <a:effectLst/>
                <a:uLnTx/>
                <a:uFillTx/>
                <a:latin typeface="Open Sans"/>
                <a:ea typeface="+mn-ea"/>
                <a:cs typeface="+mn-cs"/>
              </a:rPr>
              <a:t>) * T</a:t>
            </a:r>
            <a:r>
              <a:rPr kumimoji="0" lang="en-US" sz="2800" b="1" i="0" u="none" strike="noStrike" kern="1200" cap="none" spc="0" normalizeH="0" baseline="-25000" noProof="0" dirty="0">
                <a:ln>
                  <a:noFill/>
                </a:ln>
                <a:solidFill>
                  <a:srgbClr val="444444"/>
                </a:solidFill>
                <a:effectLst/>
                <a:uLnTx/>
                <a:uFillTx/>
                <a:latin typeface="Open Sans"/>
                <a:ea typeface="+mn-ea"/>
                <a:cs typeface="+mn-cs"/>
              </a:rPr>
              <a:t>RES</a:t>
            </a:r>
            <a:r>
              <a:rPr kumimoji="0" lang="en-US" sz="2800" b="1" i="0" u="none" strike="noStrike" kern="1200" cap="none" spc="0" normalizeH="0" baseline="0" noProof="0" dirty="0">
                <a:ln>
                  <a:noFill/>
                </a:ln>
                <a:solidFill>
                  <a:srgbClr val="444444"/>
                </a:solidFill>
                <a:effectLst/>
                <a:uLnTx/>
                <a:uFillTx/>
                <a:latin typeface="Open Sans"/>
                <a:ea typeface="+mn-ea"/>
                <a:cs typeface="+mn-cs"/>
              </a:rPr>
              <a:t>) – 1</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44444"/>
                </a:solidFill>
                <a:effectLst/>
                <a:uLnTx/>
                <a:uFillTx/>
                <a:latin typeface="Open Sans"/>
                <a:ea typeface="+mn-ea"/>
                <a:cs typeface="+mn-cs"/>
              </a:rPr>
              <a:t>Note that here, the resolution is also the time delay required to increment TC by 1.</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44444"/>
                </a:solidFill>
                <a:effectLst/>
                <a:uLnTx/>
                <a:uFillTx/>
                <a:latin typeface="Open Sans"/>
                <a:ea typeface="+mn-ea"/>
                <a:cs typeface="+mn-cs"/>
              </a:rPr>
              <a:t>Hence, </a:t>
            </a:r>
            <a:r>
              <a:rPr kumimoji="0" lang="en-US" sz="2800" b="0" i="0" u="none" strike="noStrike" kern="1200" cap="none" spc="0" normalizeH="0" baseline="0" noProof="0" dirty="0" err="1">
                <a:ln>
                  <a:noFill/>
                </a:ln>
                <a:solidFill>
                  <a:srgbClr val="444444"/>
                </a:solidFill>
                <a:effectLst/>
                <a:uLnTx/>
                <a:uFillTx/>
                <a:latin typeface="Open Sans"/>
                <a:ea typeface="+mn-ea"/>
                <a:cs typeface="+mn-cs"/>
              </a:rPr>
              <a:t>Prescaler</a:t>
            </a:r>
            <a:r>
              <a:rPr kumimoji="0" lang="en-US" sz="2800" b="0" i="0" u="none" strike="noStrike" kern="1200" cap="none" spc="0" normalizeH="0" baseline="0" noProof="0" dirty="0">
                <a:ln>
                  <a:noFill/>
                </a:ln>
                <a:solidFill>
                  <a:srgbClr val="444444"/>
                </a:solidFill>
                <a:effectLst/>
                <a:uLnTx/>
                <a:uFillTx/>
                <a:latin typeface="Open Sans"/>
                <a:ea typeface="+mn-ea"/>
                <a:cs typeface="+mn-cs"/>
              </a:rPr>
              <a:t> value for 1 micro-second resolution at 3 </a:t>
            </a:r>
            <a:r>
              <a:rPr kumimoji="0" lang="en-US" sz="2800" b="0" i="0" u="none" strike="noStrike" kern="1200" cap="none" spc="0" normalizeH="0" baseline="0" noProof="0" dirty="0" err="1">
                <a:ln>
                  <a:noFill/>
                </a:ln>
                <a:solidFill>
                  <a:srgbClr val="444444"/>
                </a:solidFill>
                <a:effectLst/>
                <a:uLnTx/>
                <a:uFillTx/>
                <a:latin typeface="Open Sans"/>
                <a:ea typeface="+mn-ea"/>
                <a:cs typeface="+mn-cs"/>
              </a:rPr>
              <a:t>Mhz</a:t>
            </a:r>
            <a:r>
              <a:rPr kumimoji="0" lang="en-US" sz="2800" b="0" i="0" u="none" strike="noStrike" kern="1200" cap="none" spc="0" normalizeH="0" baseline="0" noProof="0" dirty="0">
                <a:ln>
                  <a:noFill/>
                </a:ln>
                <a:solidFill>
                  <a:srgbClr val="444444"/>
                </a:solidFill>
                <a:effectLst/>
                <a:uLnTx/>
                <a:uFillTx/>
                <a:latin typeface="Open Sans"/>
                <a:ea typeface="+mn-ea"/>
                <a:cs typeface="+mn-cs"/>
              </a:rPr>
              <a:t> PCLK is,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44444"/>
                </a:solidFill>
                <a:effectLst/>
                <a:uLnTx/>
                <a:uFillTx/>
                <a:latin typeface="Open Sans"/>
                <a:ea typeface="+mn-ea"/>
                <a:cs typeface="+mn-cs"/>
              </a:rPr>
              <a:t>PR</a:t>
            </a:r>
            <a:r>
              <a:rPr kumimoji="0" lang="en-US" sz="2800" b="1" i="0" u="none" strike="noStrike" kern="1200" cap="none" spc="0" normalizeH="0" baseline="-25000" noProof="0" dirty="0">
                <a:ln>
                  <a:noFill/>
                </a:ln>
                <a:solidFill>
                  <a:srgbClr val="444444"/>
                </a:solidFill>
                <a:effectLst/>
                <a:uLnTx/>
                <a:uFillTx/>
                <a:latin typeface="Open Sans"/>
                <a:ea typeface="+mn-ea"/>
                <a:cs typeface="+mn-cs"/>
              </a:rPr>
              <a:t>1us</a:t>
            </a:r>
            <a:r>
              <a:rPr kumimoji="0" lang="en-US" sz="2800" b="1" i="0" u="none" strike="noStrike" kern="1200" cap="none" spc="0" normalizeH="0" baseline="0" noProof="0" dirty="0">
                <a:ln>
                  <a:noFill/>
                </a:ln>
                <a:solidFill>
                  <a:srgbClr val="444444"/>
                </a:solidFill>
                <a:effectLst/>
                <a:uLnTx/>
                <a:uFillTx/>
                <a:latin typeface="Open Sans"/>
                <a:ea typeface="+mn-ea"/>
                <a:cs typeface="+mn-cs"/>
              </a:rPr>
              <a:t> = (3Mhz * 1uS) -1 = (3*10</a:t>
            </a:r>
            <a:r>
              <a:rPr kumimoji="0" lang="en-US" sz="2800" b="1" i="0" u="none" strike="noStrike" kern="1200" cap="none" spc="0" normalizeH="0" baseline="30000" noProof="0" dirty="0">
                <a:ln>
                  <a:noFill/>
                </a:ln>
                <a:solidFill>
                  <a:srgbClr val="444444"/>
                </a:solidFill>
                <a:effectLst/>
                <a:uLnTx/>
                <a:uFillTx/>
                <a:latin typeface="Open Sans"/>
                <a:ea typeface="+mn-ea"/>
                <a:cs typeface="+mn-cs"/>
              </a:rPr>
              <a:t>6</a:t>
            </a:r>
            <a:r>
              <a:rPr kumimoji="0" lang="en-US" sz="2800" b="1" i="0" u="none" strike="noStrike" kern="1200" cap="none" spc="0" normalizeH="0" baseline="0" noProof="0" dirty="0">
                <a:ln>
                  <a:noFill/>
                </a:ln>
                <a:solidFill>
                  <a:srgbClr val="444444"/>
                </a:solidFill>
                <a:effectLst/>
                <a:uLnTx/>
                <a:uFillTx/>
                <a:latin typeface="Open Sans"/>
                <a:ea typeface="+mn-ea"/>
                <a:cs typeface="+mn-cs"/>
              </a:rPr>
              <a:t> * 10</a:t>
            </a:r>
            <a:r>
              <a:rPr kumimoji="0" lang="en-US" sz="2800" b="1" i="0" u="none" strike="noStrike" kern="1200" cap="none" spc="0" normalizeH="0" baseline="30000" noProof="0" dirty="0">
                <a:ln>
                  <a:noFill/>
                </a:ln>
                <a:solidFill>
                  <a:srgbClr val="444444"/>
                </a:solidFill>
                <a:effectLst/>
                <a:uLnTx/>
                <a:uFillTx/>
                <a:latin typeface="Open Sans"/>
                <a:ea typeface="+mn-ea"/>
                <a:cs typeface="+mn-cs"/>
              </a:rPr>
              <a:t>-6</a:t>
            </a:r>
            <a:r>
              <a:rPr kumimoji="0" lang="en-US" sz="2800" b="1" i="0" u="none" strike="noStrike" kern="1200" cap="none" spc="0" normalizeH="0" baseline="0" noProof="0" dirty="0">
                <a:ln>
                  <a:noFill/>
                </a:ln>
                <a:solidFill>
                  <a:srgbClr val="444444"/>
                </a:solidFill>
                <a:effectLst/>
                <a:uLnTx/>
                <a:uFillTx/>
                <a:latin typeface="Open Sans"/>
                <a:ea typeface="+mn-ea"/>
                <a:cs typeface="+mn-cs"/>
              </a:rPr>
              <a:t>) -1 = 2</a:t>
            </a:r>
          </a:p>
        </p:txBody>
      </p:sp>
    </p:spTree>
    <p:extLst>
      <p:ext uri="{BB962C8B-B14F-4D97-AF65-F5344CB8AC3E}">
        <p14:creationId xmlns:p14="http://schemas.microsoft.com/office/powerpoint/2010/main" val="3147311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1570" y="539551"/>
            <a:ext cx="10754436" cy="526297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Monaco"/>
                <a:ea typeface="+mn-ea"/>
                <a:cs typeface="+mn-cs"/>
              </a:rPr>
              <a:t>void initTimer0(void)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Monaco"/>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Monaco"/>
                <a:ea typeface="+mn-ea"/>
                <a:cs typeface="+mn-cs"/>
              </a:rPr>
              <a:t>       LPC_TIM0-&gt;CTCR = 0x0;   //timer mode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Monaco"/>
                <a:ea typeface="+mn-ea"/>
                <a:cs typeface="+mn-cs"/>
              </a:rPr>
              <a:t>       LPC_TIM0-&gt;TCR = 0x02; //Reset Timer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Monaco"/>
                <a:ea typeface="+mn-ea"/>
                <a:cs typeface="+mn-cs"/>
              </a:rPr>
              <a:t>       LPC_TIM0-&gt;PR = 2; //Increment TC at every 2+1 clock cycles,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Monaco"/>
                <a:ea typeface="+mn-ea"/>
                <a:cs typeface="+mn-cs"/>
              </a:rPr>
              <a:t>                                         //</a:t>
            </a:r>
            <a:r>
              <a:rPr kumimoji="0" lang="en-US" sz="2800" b="0" i="0" u="none" strike="noStrike" kern="1200" cap="none" spc="0" normalizeH="0" baseline="0" noProof="0" dirty="0" err="1">
                <a:ln>
                  <a:noFill/>
                </a:ln>
                <a:solidFill>
                  <a:prstClr val="black"/>
                </a:solidFill>
                <a:effectLst/>
                <a:uLnTx/>
                <a:uFillTx/>
                <a:latin typeface="Monaco"/>
                <a:ea typeface="+mn-ea"/>
                <a:cs typeface="+mn-cs"/>
              </a:rPr>
              <a:t>Tres</a:t>
            </a:r>
            <a:r>
              <a:rPr kumimoji="0" lang="en-US" sz="2800" b="0" i="0" u="none" strike="noStrike" kern="1200" cap="none" spc="0" normalizeH="0" baseline="0" noProof="0" dirty="0">
                <a:ln>
                  <a:noFill/>
                </a:ln>
                <a:solidFill>
                  <a:prstClr val="black"/>
                </a:solidFill>
                <a:effectLst/>
                <a:uLnTx/>
                <a:uFillTx/>
                <a:latin typeface="Monaco"/>
                <a:ea typeface="+mn-ea"/>
                <a:cs typeface="+mn-cs"/>
              </a:rPr>
              <a:t> = 1us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Monaco"/>
                <a:ea typeface="+mn-ea"/>
                <a:cs typeface="+mn-cs"/>
              </a:rPr>
              <a:t>       LPC_TIM0-&gt;MR0 = 999; // for 1 </a:t>
            </a:r>
            <a:r>
              <a:rPr kumimoji="0" lang="en-US" sz="2800" b="0" i="0" u="none" strike="noStrike" kern="1200" cap="none" spc="0" normalizeH="0" baseline="0" noProof="0" dirty="0" err="1">
                <a:ln>
                  <a:noFill/>
                </a:ln>
                <a:solidFill>
                  <a:prstClr val="black"/>
                </a:solidFill>
                <a:effectLst/>
                <a:uLnTx/>
                <a:uFillTx/>
                <a:latin typeface="Monaco"/>
                <a:ea typeface="+mn-ea"/>
                <a:cs typeface="+mn-cs"/>
              </a:rPr>
              <a:t>ms</a:t>
            </a:r>
            <a:r>
              <a:rPr kumimoji="0" lang="en-US" sz="2800" b="0" i="0" u="none" strike="noStrike" kern="1200" cap="none" spc="0" normalizeH="0" baseline="0" noProof="0" dirty="0">
                <a:ln>
                  <a:noFill/>
                </a:ln>
                <a:solidFill>
                  <a:prstClr val="black"/>
                </a:solidFill>
                <a:effectLst/>
                <a:uLnTx/>
                <a:uFillTx/>
                <a:latin typeface="Monaco"/>
                <a:ea typeface="+mn-ea"/>
                <a:cs typeface="+mn-cs"/>
              </a:rPr>
              <a:t> delay TC</a:t>
            </a:r>
            <a:r>
              <a:rPr kumimoji="0" lang="en-US" sz="2800" b="0" i="0" u="none" strike="noStrike" kern="1200" cap="none" spc="0" normalizeH="0" baseline="0" noProof="0" dirty="0">
                <a:ln>
                  <a:noFill/>
                </a:ln>
                <a:solidFill>
                  <a:prstClr val="black"/>
                </a:solidFill>
                <a:effectLst/>
                <a:uLnTx/>
                <a:uFillTx/>
                <a:latin typeface="Monaco"/>
                <a:ea typeface="+mn-ea"/>
                <a:cs typeface="+mn-cs"/>
                <a:sym typeface="Wingdings" panose="05000000000000000000" pitchFamily="2" charset="2"/>
              </a:rPr>
              <a:t> 0 to 999</a:t>
            </a:r>
            <a:endParaRPr kumimoji="0" lang="en-US" sz="2800" b="0" i="0" u="none" strike="noStrike" kern="1200" cap="none" spc="0" normalizeH="0" baseline="0" noProof="0" dirty="0">
              <a:ln>
                <a:noFill/>
              </a:ln>
              <a:solidFill>
                <a:prstClr val="black"/>
              </a:solidFill>
              <a:effectLst/>
              <a:uLnTx/>
              <a:uFillTx/>
              <a:latin typeface="Monac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Monaco"/>
                <a:ea typeface="+mn-ea"/>
                <a:cs typeface="+mn-cs"/>
              </a:rPr>
              <a:t>       LPC_TIM0-&gt;MCR = 2; // reset TC after 1 </a:t>
            </a:r>
            <a:r>
              <a:rPr kumimoji="0" lang="en-US" sz="2800" b="0" i="0" u="none" strike="noStrike" kern="1200" cap="none" spc="0" normalizeH="0" baseline="0" noProof="0" dirty="0" err="1">
                <a:ln>
                  <a:noFill/>
                </a:ln>
                <a:solidFill>
                  <a:prstClr val="black"/>
                </a:solidFill>
                <a:effectLst/>
                <a:uLnTx/>
                <a:uFillTx/>
                <a:latin typeface="Monaco"/>
                <a:ea typeface="+mn-ea"/>
                <a:cs typeface="+mn-cs"/>
              </a:rPr>
              <a:t>ms</a:t>
            </a:r>
            <a:r>
              <a:rPr kumimoji="0" lang="en-US" sz="2800" b="0" i="0" u="none" strike="noStrike" kern="1200" cap="none" spc="0" normalizeH="0" baseline="0" noProof="0" dirty="0">
                <a:ln>
                  <a:noFill/>
                </a:ln>
                <a:solidFill>
                  <a:prstClr val="black"/>
                </a:solidFill>
                <a:effectLst/>
                <a:uLnTx/>
                <a:uFillTx/>
                <a:latin typeface="Monaco"/>
                <a:ea typeface="+mn-ea"/>
                <a:cs typeface="+mn-cs"/>
              </a:rPr>
              <a:t> delay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Monaco"/>
                <a:ea typeface="+mn-ea"/>
                <a:cs typeface="+mn-cs"/>
              </a:rPr>
              <a:t>       LPC_TIM0-&gt;EMR = 0x20; // when match occurs bit 0 of EMR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Monaco"/>
                <a:ea typeface="+mn-ea"/>
                <a:cs typeface="+mn-cs"/>
              </a:rPr>
              <a:t>                                                  //will set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Monaco"/>
                <a:ea typeface="+mn-ea"/>
                <a:cs typeface="+mn-cs"/>
              </a:rPr>
              <a:t>       LPC_TIM0-&gt;TCR = 0x01; //enable timer0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Monaco"/>
                <a:ea typeface="+mn-ea"/>
                <a:cs typeface="+mn-cs"/>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3502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889844"/>
            <a:ext cx="10210800" cy="4801314"/>
          </a:xfrm>
          <a:prstGeom prst="rect">
            <a:avLst/>
          </a:prstGeom>
        </p:spPr>
        <p:txBody>
          <a:bodyPr wrap="square">
            <a:spAutoFit/>
          </a:bodyPr>
          <a:lstStyle/>
          <a:p>
            <a:r>
              <a:rPr lang="en-US" dirty="0"/>
              <a:t>Program to get 1ms delay using timer0</a:t>
            </a:r>
          </a:p>
          <a:p>
            <a:endParaRPr lang="en-US" dirty="0"/>
          </a:p>
          <a:p>
            <a:r>
              <a:rPr lang="en-US" dirty="0"/>
              <a:t>void initTimer0(void)</a:t>
            </a:r>
          </a:p>
          <a:p>
            <a:r>
              <a:rPr lang="en-US" dirty="0"/>
              <a:t>{  </a:t>
            </a:r>
          </a:p>
          <a:p>
            <a:r>
              <a:rPr lang="en-US" dirty="0"/>
              <a:t>       LPC_TIM0-&gt;CTCR = 0x0;   //timer mode</a:t>
            </a:r>
          </a:p>
          <a:p>
            <a:r>
              <a:rPr lang="en-US" dirty="0"/>
              <a:t>       LPC_TIM0-&gt;TCR = 0x02; //Reset Timer</a:t>
            </a:r>
          </a:p>
          <a:p>
            <a:r>
              <a:rPr lang="en-US" dirty="0"/>
              <a:t>       LPC_TIM0-&gt;PR = 2; //Increment TC at every 2+1 clock cycles, </a:t>
            </a:r>
            <a:r>
              <a:rPr lang="en-US" dirty="0" err="1"/>
              <a:t>Tres</a:t>
            </a:r>
            <a:r>
              <a:rPr lang="en-US" dirty="0"/>
              <a:t> = 1us</a:t>
            </a:r>
          </a:p>
          <a:p>
            <a:r>
              <a:rPr lang="en-US" dirty="0"/>
              <a:t>       LPC_TIM0-&gt;MR0 = 999; // for 1 </a:t>
            </a:r>
            <a:r>
              <a:rPr lang="en-US" dirty="0" err="1"/>
              <a:t>ms</a:t>
            </a:r>
            <a:r>
              <a:rPr lang="en-US" dirty="0"/>
              <a:t> delay TC counts 0 to 999</a:t>
            </a:r>
          </a:p>
          <a:p>
            <a:r>
              <a:rPr lang="en-US" dirty="0"/>
              <a:t>       LPC_TIM0-&gt;MCR = 2; // reset TC after 1 </a:t>
            </a:r>
            <a:r>
              <a:rPr lang="en-US" dirty="0" err="1"/>
              <a:t>ms</a:t>
            </a:r>
            <a:r>
              <a:rPr lang="en-US" dirty="0"/>
              <a:t> delay</a:t>
            </a:r>
          </a:p>
          <a:p>
            <a:r>
              <a:rPr lang="en-US" dirty="0"/>
              <a:t>       LPC_TIM0-&gt;EMR = 0x20; // when match occurs bit 0 of EMR will set</a:t>
            </a:r>
          </a:p>
          <a:p>
            <a:r>
              <a:rPr lang="en-US" dirty="0"/>
              <a:t>       LPC_TIM0-&gt;TCR = 0x01; //enable timer0                 </a:t>
            </a:r>
          </a:p>
          <a:p>
            <a:r>
              <a:rPr lang="en-US" dirty="0"/>
              <a:t>}</a:t>
            </a:r>
          </a:p>
          <a:p>
            <a:r>
              <a:rPr lang="en-US" dirty="0"/>
              <a:t>void delay(void)</a:t>
            </a:r>
          </a:p>
          <a:p>
            <a:r>
              <a:rPr lang="en-US" dirty="0"/>
              <a:t>{ </a:t>
            </a:r>
          </a:p>
          <a:p>
            <a:r>
              <a:rPr lang="en-US" dirty="0"/>
              <a:t>                 initTimer0();</a:t>
            </a:r>
          </a:p>
          <a:p>
            <a:r>
              <a:rPr lang="en-US" dirty="0"/>
              <a:t>	while(!(LPC_TIM0-&gt;EMR &amp;1));</a:t>
            </a:r>
          </a:p>
          <a:p>
            <a:r>
              <a:rPr lang="en-US" dirty="0"/>
              <a:t>}</a:t>
            </a:r>
          </a:p>
        </p:txBody>
      </p:sp>
    </p:spTree>
    <p:extLst>
      <p:ext uri="{BB962C8B-B14F-4D97-AF65-F5344CB8AC3E}">
        <p14:creationId xmlns:p14="http://schemas.microsoft.com/office/powerpoint/2010/main" val="163588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DE27EE-0838-4019-BE6E-E21E51A9FA25}"/>
              </a:ext>
            </a:extLst>
          </p:cNvPr>
          <p:cNvSpPr/>
          <p:nvPr/>
        </p:nvSpPr>
        <p:spPr>
          <a:xfrm>
            <a:off x="1179445" y="2809461"/>
            <a:ext cx="9568068" cy="2585323"/>
          </a:xfrm>
          <a:prstGeom prst="rect">
            <a:avLst/>
          </a:prstGeom>
        </p:spPr>
        <p:txBody>
          <a:bodyPr wrap="square">
            <a:spAutoFit/>
          </a:bodyPr>
          <a:lstStyle/>
          <a:p>
            <a:r>
              <a:rPr lang="en-IN" dirty="0"/>
              <a:t>void </a:t>
            </a:r>
            <a:r>
              <a:rPr lang="en-IN" dirty="0" err="1"/>
              <a:t>delayMS</a:t>
            </a:r>
            <a:r>
              <a:rPr lang="en-IN" dirty="0"/>
              <a:t>(unsigned int milliseconds) //Using Timer0</a:t>
            </a:r>
          </a:p>
          <a:p>
            <a:r>
              <a:rPr lang="en-IN" dirty="0"/>
              <a:t>{</a:t>
            </a:r>
          </a:p>
          <a:p>
            <a:r>
              <a:rPr lang="en-IN" dirty="0"/>
              <a:t>	LPC_TIM0-&gt;CTCR = 0x0; //Timer mode</a:t>
            </a:r>
          </a:p>
          <a:p>
            <a:r>
              <a:rPr lang="en-IN" dirty="0"/>
              <a:t>	LPC_TIM0-&gt;PR = 2; //Increment TC at every 3 pclk</a:t>
            </a:r>
          </a:p>
          <a:p>
            <a:r>
              <a:rPr lang="en-IN" dirty="0"/>
              <a:t>	LPC_TIM0-&gt;TCR = 0x02; //Reset Timer</a:t>
            </a:r>
          </a:p>
          <a:p>
            <a:r>
              <a:rPr lang="en-IN" dirty="0"/>
              <a:t>	LPC_TIM0-&gt;TCR = 0x01; //Enable timer</a:t>
            </a:r>
          </a:p>
          <a:p>
            <a:r>
              <a:rPr lang="en-IN" dirty="0"/>
              <a:t>	while(LPC_TIM0-&gt;TC &lt; milliseconds); //wait until timer counter reaches the desired delay</a:t>
            </a:r>
          </a:p>
          <a:p>
            <a:r>
              <a:rPr lang="en-IN" dirty="0"/>
              <a:t>	LPC_TIM0-&gt;TCR = 0x00; //Disable timer</a:t>
            </a:r>
          </a:p>
          <a:p>
            <a:r>
              <a:rPr lang="en-IN" dirty="0"/>
              <a:t>}</a:t>
            </a:r>
          </a:p>
        </p:txBody>
      </p:sp>
      <p:sp>
        <p:nvSpPr>
          <p:cNvPr id="3" name="TextBox 2">
            <a:extLst>
              <a:ext uri="{FF2B5EF4-FFF2-40B4-BE49-F238E27FC236}">
                <a16:creationId xmlns:a16="http://schemas.microsoft.com/office/drawing/2014/main" id="{2B12F980-E474-47EA-87F4-E1A32C38605C}"/>
              </a:ext>
            </a:extLst>
          </p:cNvPr>
          <p:cNvSpPr txBox="1"/>
          <p:nvPr/>
        </p:nvSpPr>
        <p:spPr>
          <a:xfrm>
            <a:off x="1179445" y="2173357"/>
            <a:ext cx="1965859" cy="369332"/>
          </a:xfrm>
          <a:prstGeom prst="rect">
            <a:avLst/>
          </a:prstGeom>
          <a:noFill/>
        </p:spPr>
        <p:txBody>
          <a:bodyPr wrap="none" rtlCol="0">
            <a:spAutoFit/>
          </a:bodyPr>
          <a:lstStyle/>
          <a:p>
            <a:r>
              <a:rPr lang="en-US" b="1" dirty="0"/>
              <a:t>Alternate Method:</a:t>
            </a:r>
            <a:endParaRPr lang="en-IN" b="1" dirty="0"/>
          </a:p>
        </p:txBody>
      </p:sp>
    </p:spTree>
    <p:extLst>
      <p:ext uri="{BB962C8B-B14F-4D97-AF65-F5344CB8AC3E}">
        <p14:creationId xmlns:p14="http://schemas.microsoft.com/office/powerpoint/2010/main" val="2401374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1905" y="2282927"/>
            <a:ext cx="9753600" cy="2062103"/>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42424E"/>
                </a:solidFill>
                <a:effectLst/>
                <a:uLnTx/>
                <a:uFillTx/>
                <a:latin typeface="Open Sans"/>
                <a:ea typeface="+mn-ea"/>
                <a:cs typeface="+mn-cs"/>
              </a:rPr>
              <a:t>LPC1768/LPC1769 has four 32-bit Timer blocks, TIMER0-TIMER3. Each Timer block can be used as a ‘Timer’ (like for e.g. triggering an interrupt every ‘t’ microseconds) or as a ‘Counter’</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559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3582" y="133656"/>
            <a:ext cx="10031104" cy="6555641"/>
          </a:xfrm>
          <a:prstGeom prst="rect">
            <a:avLst/>
          </a:prstGeom>
        </p:spPr>
        <p:txBody>
          <a:bodyPr wrap="square">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42424E"/>
                </a:solidFill>
                <a:effectLst/>
                <a:uLnTx/>
                <a:uFillTx/>
                <a:latin typeface="Open Sans"/>
                <a:ea typeface="+mn-ea"/>
                <a:cs typeface="+mn-cs"/>
              </a:rPr>
              <a:t>Each Timer module has its own </a:t>
            </a:r>
            <a:r>
              <a:rPr kumimoji="0" lang="en-US" sz="2800" b="1" i="0" u="none" strike="noStrike" kern="1200" cap="none" spc="0" normalizeH="0" baseline="0" noProof="0" dirty="0">
                <a:ln>
                  <a:noFill/>
                </a:ln>
                <a:solidFill>
                  <a:srgbClr val="42424E"/>
                </a:solidFill>
                <a:effectLst/>
                <a:uLnTx/>
                <a:uFillTx/>
                <a:latin typeface="Open Sans"/>
                <a:ea typeface="+mn-ea"/>
                <a:cs typeface="+mn-cs"/>
              </a:rPr>
              <a:t>Timer Counter (TC) </a:t>
            </a:r>
            <a:r>
              <a:rPr kumimoji="0" lang="en-US" sz="2800" b="0" i="0" u="none" strike="noStrike" kern="1200" cap="none" spc="0" normalizeH="0" baseline="0" noProof="0" dirty="0">
                <a:ln>
                  <a:noFill/>
                </a:ln>
                <a:solidFill>
                  <a:srgbClr val="42424E"/>
                </a:solidFill>
                <a:effectLst/>
                <a:uLnTx/>
                <a:uFillTx/>
                <a:latin typeface="Open Sans"/>
                <a:ea typeface="+mn-ea"/>
                <a:cs typeface="+mn-cs"/>
              </a:rPr>
              <a:t>and</a:t>
            </a:r>
            <a:r>
              <a:rPr kumimoji="0" lang="en-US" sz="2800" b="1" i="0" u="none" strike="noStrike" kern="1200" cap="none" spc="0" normalizeH="0" baseline="0" noProof="0" dirty="0">
                <a:ln>
                  <a:noFill/>
                </a:ln>
                <a:solidFill>
                  <a:srgbClr val="42424E"/>
                </a:solidFill>
                <a:effectLst/>
                <a:uLnTx/>
                <a:uFillTx/>
                <a:latin typeface="Open Sans"/>
                <a:ea typeface="+mn-ea"/>
                <a:cs typeface="+mn-cs"/>
              </a:rPr>
              <a:t>  </a:t>
            </a:r>
            <a:r>
              <a:rPr kumimoji="0" lang="en-US" sz="2800" b="1" i="0" u="none" strike="noStrike" kern="1200" cap="none" spc="0" normalizeH="0" baseline="0" noProof="0" dirty="0" err="1">
                <a:ln>
                  <a:noFill/>
                </a:ln>
                <a:solidFill>
                  <a:srgbClr val="42424E"/>
                </a:solidFill>
                <a:effectLst/>
                <a:uLnTx/>
                <a:uFillTx/>
                <a:latin typeface="Open Sans"/>
                <a:ea typeface="+mn-ea"/>
                <a:cs typeface="+mn-cs"/>
              </a:rPr>
              <a:t>Prescale</a:t>
            </a:r>
            <a:r>
              <a:rPr kumimoji="0" lang="en-US" sz="2800" b="1" i="0" u="none" strike="noStrike" kern="1200" cap="none" spc="0" normalizeH="0" baseline="0" noProof="0" dirty="0">
                <a:ln>
                  <a:noFill/>
                </a:ln>
                <a:solidFill>
                  <a:srgbClr val="42424E"/>
                </a:solidFill>
                <a:effectLst/>
                <a:uLnTx/>
                <a:uFillTx/>
                <a:latin typeface="Open Sans"/>
                <a:ea typeface="+mn-ea"/>
                <a:cs typeface="+mn-cs"/>
              </a:rPr>
              <a:t> Register(PR)</a:t>
            </a:r>
            <a:r>
              <a:rPr kumimoji="0" lang="en-US" sz="2800" b="0" i="0" u="none" strike="noStrike" kern="1200" cap="none" spc="0" normalizeH="0" baseline="0" noProof="0" dirty="0">
                <a:ln>
                  <a:noFill/>
                </a:ln>
                <a:solidFill>
                  <a:srgbClr val="42424E"/>
                </a:solidFill>
                <a:effectLst/>
                <a:uLnTx/>
                <a:uFillTx/>
                <a:latin typeface="Open Sans"/>
                <a:ea typeface="+mn-ea"/>
                <a:cs typeface="+mn-cs"/>
              </a:rPr>
              <a:t> associated with it.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42424E"/>
                </a:solidFill>
                <a:effectLst/>
                <a:uLnTx/>
                <a:uFillTx/>
                <a:latin typeface="Open Sans"/>
                <a:ea typeface="+mn-ea"/>
                <a:cs typeface="+mn-cs"/>
              </a:rPr>
              <a:t>When a Timer is Reset and Enabled, the TC is set to 0 and incremented by 1 every </a:t>
            </a:r>
            <a:r>
              <a:rPr kumimoji="0" lang="en-US" sz="2800" b="1" i="0" u="none" strike="noStrike" kern="1200" cap="none" spc="0" normalizeH="0" baseline="0" noProof="0" dirty="0">
                <a:ln>
                  <a:noFill/>
                </a:ln>
                <a:solidFill>
                  <a:srgbClr val="42424E"/>
                </a:solidFill>
                <a:effectLst/>
                <a:uLnTx/>
                <a:uFillTx/>
                <a:latin typeface="Open Sans"/>
                <a:ea typeface="+mn-ea"/>
                <a:cs typeface="+mn-cs"/>
              </a:rPr>
              <a:t>‘PR+1’</a:t>
            </a:r>
            <a:r>
              <a:rPr kumimoji="0" lang="en-US" sz="2800" b="0" i="0" u="none" strike="noStrike" kern="1200" cap="none" spc="0" normalizeH="0" baseline="0" noProof="0" dirty="0">
                <a:ln>
                  <a:noFill/>
                </a:ln>
                <a:solidFill>
                  <a:srgbClr val="42424E"/>
                </a:solidFill>
                <a:effectLst/>
                <a:uLnTx/>
                <a:uFillTx/>
                <a:latin typeface="Open Sans"/>
                <a:ea typeface="+mn-ea"/>
                <a:cs typeface="+mn-cs"/>
              </a:rPr>
              <a:t> clock cycles – where PR is the value stored in </a:t>
            </a:r>
            <a:r>
              <a:rPr kumimoji="0" lang="en-US" sz="2800" b="0" i="0" u="none" strike="noStrike" kern="1200" cap="none" spc="0" normalizeH="0" baseline="0" noProof="0" dirty="0" err="1">
                <a:ln>
                  <a:noFill/>
                </a:ln>
                <a:solidFill>
                  <a:srgbClr val="42424E"/>
                </a:solidFill>
                <a:effectLst/>
                <a:uLnTx/>
                <a:uFillTx/>
                <a:latin typeface="Open Sans"/>
                <a:ea typeface="+mn-ea"/>
                <a:cs typeface="+mn-cs"/>
              </a:rPr>
              <a:t>Prescale</a:t>
            </a:r>
            <a:r>
              <a:rPr kumimoji="0" lang="en-US" sz="2800" b="0" i="0" u="none" strike="noStrike" kern="1200" cap="none" spc="0" normalizeH="0" baseline="0" noProof="0" dirty="0">
                <a:ln>
                  <a:noFill/>
                </a:ln>
                <a:solidFill>
                  <a:srgbClr val="42424E"/>
                </a:solidFill>
                <a:effectLst/>
                <a:uLnTx/>
                <a:uFillTx/>
                <a:latin typeface="Open Sans"/>
                <a:ea typeface="+mn-ea"/>
                <a:cs typeface="+mn-cs"/>
              </a:rPr>
              <a:t> Register. When it reaches its maximum value it gets reset to 0 and hence restarts counting.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err="1">
                <a:ln>
                  <a:noFill/>
                </a:ln>
                <a:solidFill>
                  <a:srgbClr val="42424E"/>
                </a:solidFill>
                <a:effectLst/>
                <a:uLnTx/>
                <a:uFillTx/>
                <a:latin typeface="Open Sans"/>
                <a:ea typeface="+mn-ea"/>
                <a:cs typeface="+mn-cs"/>
              </a:rPr>
              <a:t>Prescale</a:t>
            </a:r>
            <a:r>
              <a:rPr kumimoji="0" lang="en-US" sz="2800" b="0" i="0" u="none" strike="noStrike" kern="1200" cap="none" spc="0" normalizeH="0" baseline="0" noProof="0" dirty="0">
                <a:ln>
                  <a:noFill/>
                </a:ln>
                <a:solidFill>
                  <a:srgbClr val="42424E"/>
                </a:solidFill>
                <a:effectLst/>
                <a:uLnTx/>
                <a:uFillTx/>
                <a:latin typeface="Open Sans"/>
                <a:ea typeface="+mn-ea"/>
                <a:cs typeface="+mn-cs"/>
              </a:rPr>
              <a:t> Register is used to define the </a:t>
            </a:r>
            <a:r>
              <a:rPr kumimoji="0" lang="en-US" sz="2800" b="1" i="0" u="none" strike="noStrike" kern="1200" cap="none" spc="0" normalizeH="0" baseline="0" noProof="0" dirty="0">
                <a:ln>
                  <a:noFill/>
                </a:ln>
                <a:solidFill>
                  <a:srgbClr val="42424E"/>
                </a:solidFill>
                <a:effectLst/>
                <a:uLnTx/>
                <a:uFillTx/>
                <a:latin typeface="Open Sans"/>
                <a:ea typeface="+mn-ea"/>
                <a:cs typeface="+mn-cs"/>
              </a:rPr>
              <a:t>resolution</a:t>
            </a:r>
            <a:r>
              <a:rPr kumimoji="0" lang="en-US" sz="2800" b="0" i="0" u="none" strike="noStrike" kern="1200" cap="none" spc="0" normalizeH="0" baseline="0" noProof="0" dirty="0">
                <a:ln>
                  <a:noFill/>
                </a:ln>
                <a:solidFill>
                  <a:srgbClr val="42424E"/>
                </a:solidFill>
                <a:effectLst/>
                <a:uLnTx/>
                <a:uFillTx/>
                <a:latin typeface="Open Sans"/>
                <a:ea typeface="+mn-ea"/>
                <a:cs typeface="+mn-cs"/>
              </a:rPr>
              <a:t> of the timer. If </a:t>
            </a:r>
            <a:r>
              <a:rPr kumimoji="0" lang="en-US" sz="2800" b="1" i="0" u="none" strike="noStrike" kern="1200" cap="none" spc="0" normalizeH="0" baseline="0" noProof="0" dirty="0">
                <a:ln>
                  <a:noFill/>
                </a:ln>
                <a:solidFill>
                  <a:srgbClr val="42424E"/>
                </a:solidFill>
                <a:effectLst/>
                <a:uLnTx/>
                <a:uFillTx/>
                <a:latin typeface="Open Sans"/>
                <a:ea typeface="+mn-ea"/>
                <a:cs typeface="+mn-cs"/>
              </a:rPr>
              <a:t>PR is 0</a:t>
            </a:r>
            <a:r>
              <a:rPr kumimoji="0" lang="en-US" sz="2800" b="0" i="0" u="none" strike="noStrike" kern="1200" cap="none" spc="0" normalizeH="0" baseline="0" noProof="0" dirty="0">
                <a:ln>
                  <a:noFill/>
                </a:ln>
                <a:solidFill>
                  <a:srgbClr val="42424E"/>
                </a:solidFill>
                <a:effectLst/>
                <a:uLnTx/>
                <a:uFillTx/>
                <a:latin typeface="Open Sans"/>
                <a:ea typeface="+mn-ea"/>
                <a:cs typeface="+mn-cs"/>
              </a:rPr>
              <a:t> then TC is incremented every </a:t>
            </a:r>
            <a:r>
              <a:rPr kumimoji="0" lang="en-US" sz="2800" b="1" i="0" u="none" strike="noStrike" kern="1200" cap="none" spc="0" normalizeH="0" baseline="0" noProof="0" dirty="0">
                <a:ln>
                  <a:noFill/>
                </a:ln>
                <a:solidFill>
                  <a:srgbClr val="42424E"/>
                </a:solidFill>
                <a:effectLst/>
                <a:uLnTx/>
                <a:uFillTx/>
                <a:latin typeface="Open Sans"/>
                <a:ea typeface="+mn-ea"/>
                <a:cs typeface="+mn-cs"/>
              </a:rPr>
              <a:t>1 clock cycle of the peripheral clock</a:t>
            </a:r>
            <a:r>
              <a:rPr kumimoji="0" lang="en-US" sz="2800" b="0" i="0" u="none" strike="noStrike" kern="1200" cap="none" spc="0" normalizeH="0" baseline="0" noProof="0" dirty="0">
                <a:ln>
                  <a:noFill/>
                </a:ln>
                <a:solidFill>
                  <a:srgbClr val="42424E"/>
                </a:solidFill>
                <a:effectLst/>
                <a:uLnTx/>
                <a:uFillTx/>
                <a:latin typeface="Open Sans"/>
                <a:ea typeface="+mn-ea"/>
                <a:cs typeface="+mn-cs"/>
              </a:rPr>
              <a:t>. If </a:t>
            </a:r>
            <a:r>
              <a:rPr kumimoji="0" lang="en-US" sz="2800" b="1" i="0" u="none" strike="noStrike" kern="1200" cap="none" spc="0" normalizeH="0" baseline="0" noProof="0" dirty="0">
                <a:ln>
                  <a:noFill/>
                </a:ln>
                <a:solidFill>
                  <a:srgbClr val="42424E"/>
                </a:solidFill>
                <a:effectLst/>
                <a:uLnTx/>
                <a:uFillTx/>
                <a:latin typeface="Open Sans"/>
                <a:ea typeface="+mn-ea"/>
                <a:cs typeface="+mn-cs"/>
              </a:rPr>
              <a:t>PR=1</a:t>
            </a:r>
            <a:r>
              <a:rPr kumimoji="0" lang="en-US" sz="2800" b="0" i="0" u="none" strike="noStrike" kern="1200" cap="none" spc="0" normalizeH="0" baseline="0" noProof="0" dirty="0">
                <a:ln>
                  <a:noFill/>
                </a:ln>
                <a:solidFill>
                  <a:srgbClr val="42424E"/>
                </a:solidFill>
                <a:effectLst/>
                <a:uLnTx/>
                <a:uFillTx/>
                <a:latin typeface="Open Sans"/>
                <a:ea typeface="+mn-ea"/>
                <a:cs typeface="+mn-cs"/>
              </a:rPr>
              <a:t> then TC is incremented every </a:t>
            </a:r>
            <a:r>
              <a:rPr kumimoji="0" lang="en-US" sz="2800" b="1" i="0" u="none" strike="noStrike" kern="1200" cap="none" spc="0" normalizeH="0" baseline="0" noProof="0" dirty="0">
                <a:ln>
                  <a:noFill/>
                </a:ln>
                <a:solidFill>
                  <a:srgbClr val="42424E"/>
                </a:solidFill>
                <a:effectLst/>
                <a:uLnTx/>
                <a:uFillTx/>
                <a:latin typeface="Open Sans"/>
                <a:ea typeface="+mn-ea"/>
                <a:cs typeface="+mn-cs"/>
              </a:rPr>
              <a:t>2 clock cycles of peripheral clock and so on</a:t>
            </a:r>
            <a:r>
              <a:rPr kumimoji="0" lang="en-US" sz="2800" b="0" i="0" u="none" strike="noStrike" kern="1200" cap="none" spc="0" normalizeH="0" baseline="0" noProof="0" dirty="0">
                <a:ln>
                  <a:noFill/>
                </a:ln>
                <a:solidFill>
                  <a:srgbClr val="42424E"/>
                </a:solidFill>
                <a:effectLst/>
                <a:uLnTx/>
                <a:uFillTx/>
                <a:latin typeface="Open Sans"/>
                <a:ea typeface="+mn-ea"/>
                <a:cs typeface="+mn-cs"/>
              </a:rPr>
              <a:t>.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42424E"/>
                </a:solidFill>
                <a:effectLst/>
                <a:uLnTx/>
                <a:uFillTx/>
                <a:latin typeface="Open Sans"/>
                <a:ea typeface="+mn-ea"/>
                <a:cs typeface="+mn-cs"/>
              </a:rPr>
              <a:t>By setting an appropriate value in PR we can make timer increment or count : every peripheral clock cycle or 1 microsecond or 1 millisecond or 1 second and so on.</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0673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0143" y="1140052"/>
            <a:ext cx="9780896" cy="4832092"/>
          </a:xfrm>
          <a:prstGeom prst="rect">
            <a:avLst/>
          </a:prstGeom>
        </p:spPr>
        <p:txBody>
          <a:bodyPr wrap="square">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181818"/>
                </a:solidFill>
                <a:effectLst/>
                <a:uLnTx/>
                <a:uFillTx/>
                <a:latin typeface="Open Sans"/>
                <a:ea typeface="+mn-ea"/>
                <a:cs typeface="+mn-cs"/>
              </a:rPr>
              <a:t>PC</a:t>
            </a:r>
            <a:r>
              <a:rPr kumimoji="0" lang="en-US" sz="2800" b="1" i="0" u="none" strike="noStrike" kern="1200" cap="none" spc="0" normalizeH="0" baseline="0" noProof="0" dirty="0">
                <a:ln>
                  <a:noFill/>
                </a:ln>
                <a:solidFill>
                  <a:srgbClr val="333333"/>
                </a:solidFill>
                <a:effectLst/>
                <a:uLnTx/>
                <a:uFillTx/>
                <a:latin typeface="Open Sans"/>
                <a:ea typeface="+mn-ea"/>
                <a:cs typeface="+mn-cs"/>
              </a:rPr>
              <a:t>: </a:t>
            </a:r>
            <a:r>
              <a:rPr kumimoji="0" lang="en-US" sz="2800" b="1" i="0" u="none" strike="noStrike" kern="1200" cap="none" spc="0" normalizeH="0" baseline="0" noProof="0" dirty="0" err="1">
                <a:ln>
                  <a:noFill/>
                </a:ln>
                <a:solidFill>
                  <a:srgbClr val="333333"/>
                </a:solidFill>
                <a:effectLst/>
                <a:uLnTx/>
                <a:uFillTx/>
                <a:latin typeface="Open Sans"/>
                <a:ea typeface="+mn-ea"/>
                <a:cs typeface="+mn-cs"/>
              </a:rPr>
              <a:t>Prescale</a:t>
            </a:r>
            <a:r>
              <a:rPr kumimoji="0" lang="en-US" sz="2800" b="1" i="0" u="none" strike="noStrike" kern="1200" cap="none" spc="0" normalizeH="0" baseline="0" noProof="0" dirty="0">
                <a:ln>
                  <a:noFill/>
                </a:ln>
                <a:solidFill>
                  <a:srgbClr val="333333"/>
                </a:solidFill>
                <a:effectLst/>
                <a:uLnTx/>
                <a:uFillTx/>
                <a:latin typeface="Open Sans"/>
                <a:ea typeface="+mn-ea"/>
                <a:cs typeface="+mn-cs"/>
              </a:rPr>
              <a:t> Counter Register (32 bit)</a:t>
            </a:r>
            <a:r>
              <a:rPr kumimoji="0" lang="en-US" sz="2800" b="0" i="0" u="none" strike="noStrike" kern="1200" cap="none" spc="0" normalizeH="0" baseline="0" noProof="0" dirty="0">
                <a:ln>
                  <a:noFill/>
                </a:ln>
                <a:solidFill>
                  <a:srgbClr val="333333"/>
                </a:solidFill>
                <a:effectLst/>
                <a:uLnTx/>
                <a:uFillTx/>
                <a:latin typeface="Open Sans"/>
                <a:ea typeface="+mn-ea"/>
                <a:cs typeface="+mn-cs"/>
              </a:rPr>
              <a:t> – This register increments on every PCLK(Peripheral clock).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333333"/>
                </a:solidFill>
                <a:effectLst/>
                <a:uLnTx/>
                <a:uFillTx/>
                <a:latin typeface="Open Sans"/>
                <a:ea typeface="+mn-ea"/>
                <a:cs typeface="+mn-cs"/>
              </a:rPr>
              <a:t>This register controls the resolution of the timer. When PC reaches the value in PR , PC is reset back to 0 and Timer Counter is incremented by 1.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333333"/>
                </a:solidFill>
                <a:effectLst/>
                <a:uLnTx/>
                <a:uFillTx/>
                <a:latin typeface="Open Sans"/>
                <a:ea typeface="+mn-ea"/>
                <a:cs typeface="+mn-cs"/>
              </a:rPr>
              <a:t>Hence if PR=0 then Timer Counter Increments on every  PCLK.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333333"/>
                </a:solidFill>
                <a:effectLst/>
                <a:uLnTx/>
                <a:uFillTx/>
                <a:latin typeface="Open Sans"/>
                <a:ea typeface="+mn-ea"/>
                <a:cs typeface="+mn-cs"/>
              </a:rPr>
              <a:t>If PR=9 then Timer Counter Increments on every 10th cycle of PCLK.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333333"/>
                </a:solidFill>
                <a:effectLst/>
                <a:uLnTx/>
                <a:uFillTx/>
                <a:latin typeface="Open Sans"/>
                <a:ea typeface="+mn-ea"/>
                <a:cs typeface="+mn-cs"/>
              </a:rPr>
              <a:t>Hence by selecting an appropriate </a:t>
            </a:r>
            <a:r>
              <a:rPr kumimoji="0" lang="en-US" sz="2800" b="0" i="0" u="none" strike="noStrike" kern="1200" cap="none" spc="0" normalizeH="0" baseline="0" noProof="0" dirty="0" err="1">
                <a:ln>
                  <a:noFill/>
                </a:ln>
                <a:solidFill>
                  <a:srgbClr val="333333"/>
                </a:solidFill>
                <a:effectLst/>
                <a:uLnTx/>
                <a:uFillTx/>
                <a:latin typeface="Open Sans"/>
                <a:ea typeface="+mn-ea"/>
                <a:cs typeface="+mn-cs"/>
              </a:rPr>
              <a:t>prescale</a:t>
            </a:r>
            <a:r>
              <a:rPr kumimoji="0" lang="en-US" sz="2800" b="0" i="0" u="none" strike="noStrike" kern="1200" cap="none" spc="0" normalizeH="0" baseline="0" noProof="0" dirty="0">
                <a:ln>
                  <a:noFill/>
                </a:ln>
                <a:solidFill>
                  <a:srgbClr val="333333"/>
                </a:solidFill>
                <a:effectLst/>
                <a:uLnTx/>
                <a:uFillTx/>
                <a:latin typeface="Open Sans"/>
                <a:ea typeface="+mn-ea"/>
                <a:cs typeface="+mn-cs"/>
              </a:rPr>
              <a:t> value we can control the resolution of the timer.</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1516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8173" y="578976"/>
            <a:ext cx="10208526" cy="1384995"/>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2424E"/>
                </a:solidFill>
                <a:effectLst/>
                <a:uLnTx/>
                <a:uFillTx/>
                <a:latin typeface="Open Sans"/>
                <a:ea typeface="+mn-ea"/>
                <a:cs typeface="+mn-cs"/>
              </a:rPr>
              <a:t>Each Timer has </a:t>
            </a:r>
            <a:r>
              <a:rPr kumimoji="0" lang="en-US" sz="2800" b="1" i="0" u="none" strike="noStrike" kern="1200" cap="none" spc="0" normalizeH="0" baseline="0" noProof="0" dirty="0">
                <a:ln>
                  <a:noFill/>
                </a:ln>
                <a:solidFill>
                  <a:srgbClr val="42424E"/>
                </a:solidFill>
                <a:effectLst/>
                <a:uLnTx/>
                <a:uFillTx/>
                <a:latin typeface="Open Sans"/>
                <a:ea typeface="+mn-ea"/>
                <a:cs typeface="+mn-cs"/>
              </a:rPr>
              <a:t>four 32-bit Match Registers, MR0-MR3</a:t>
            </a:r>
            <a:r>
              <a:rPr kumimoji="0" lang="en-US" sz="2800" b="0" i="0" u="none" strike="noStrike" kern="1200" cap="none" spc="0" normalizeH="0" baseline="0" noProof="0" dirty="0">
                <a:ln>
                  <a:noFill/>
                </a:ln>
                <a:solidFill>
                  <a:srgbClr val="42424E"/>
                </a:solidFill>
                <a:effectLst/>
                <a:uLnTx/>
                <a:uFillTx/>
                <a:latin typeface="Open Sans"/>
                <a:ea typeface="+mn-ea"/>
                <a:cs typeface="+mn-cs"/>
              </a:rPr>
              <a:t> and </a:t>
            </a:r>
            <a:r>
              <a:rPr kumimoji="0" lang="en-US" sz="2800" b="1" i="0" u="none" strike="noStrike" kern="1200" cap="none" spc="0" normalizeH="0" baseline="0" noProof="0" dirty="0">
                <a:ln>
                  <a:noFill/>
                </a:ln>
                <a:solidFill>
                  <a:srgbClr val="42424E"/>
                </a:solidFill>
                <a:effectLst/>
                <a:uLnTx/>
                <a:uFillTx/>
                <a:latin typeface="Open Sans"/>
                <a:ea typeface="+mn-ea"/>
                <a:cs typeface="+mn-cs"/>
              </a:rPr>
              <a:t>two 32-bit Capture Registers, CR0, CR1</a:t>
            </a:r>
            <a:r>
              <a:rPr kumimoji="0" lang="en-US" sz="2800" b="0" i="0" u="none" strike="noStrike" kern="1200" cap="none" spc="0" normalizeH="0" baseline="0" noProof="0" dirty="0">
                <a:ln>
                  <a:noFill/>
                </a:ln>
                <a:solidFill>
                  <a:srgbClr val="42424E"/>
                </a:solidFill>
                <a:effectLst/>
                <a:uLnTx/>
                <a:uFillTx/>
                <a:latin typeface="Open Sans"/>
                <a:ea typeface="+mn-ea"/>
                <a:cs typeface="+mn-cs"/>
              </a:rPr>
              <a:t>. Timer 0,1,3 have two Match outputs while Timer 2 has four.</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Rectangle 2"/>
          <p:cNvSpPr/>
          <p:nvPr/>
        </p:nvSpPr>
        <p:spPr>
          <a:xfrm>
            <a:off x="996287" y="2413338"/>
            <a:ext cx="10290412" cy="3108543"/>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0454D"/>
                </a:solidFill>
                <a:effectLst/>
                <a:uLnTx/>
                <a:uFillTx/>
                <a:latin typeface="Open Sans"/>
                <a:ea typeface="+mn-ea"/>
                <a:cs typeface="+mn-cs"/>
              </a:rPr>
              <a:t>Match Register</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42424E"/>
                </a:solidFill>
                <a:effectLst/>
                <a:uLnTx/>
                <a:uFillTx/>
                <a:latin typeface="Open Sans"/>
                <a:ea typeface="+mn-ea"/>
                <a:cs typeface="+mn-cs"/>
              </a:rPr>
              <a:t>A Match Register is a Register which contains a specific value set by the user.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42424E"/>
                </a:solidFill>
                <a:effectLst/>
                <a:uLnTx/>
                <a:uFillTx/>
                <a:latin typeface="Open Sans"/>
                <a:ea typeface="+mn-ea"/>
                <a:cs typeface="+mn-cs"/>
              </a:rPr>
              <a:t>When the Timer starts – every time after TC is incremented, the value in TC is compared with match register. If it matches then it can Reset the Timer or can generate an interrupt as defined by the user.  </a:t>
            </a:r>
          </a:p>
        </p:txBody>
      </p:sp>
    </p:spTree>
    <p:extLst>
      <p:ext uri="{BB962C8B-B14F-4D97-AF65-F5344CB8AC3E}">
        <p14:creationId xmlns:p14="http://schemas.microsoft.com/office/powerpoint/2010/main" val="905275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1087" y="491025"/>
            <a:ext cx="9849134" cy="267765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2424E"/>
                </a:solidFill>
                <a:effectLst/>
                <a:uLnTx/>
                <a:uFillTx/>
                <a:latin typeface="Open Sans"/>
                <a:ea typeface="+mn-ea"/>
                <a:cs typeface="+mn-cs"/>
              </a:rPr>
              <a:t>Match Registers can be used to:</a:t>
            </a:r>
            <a:endParaRPr kumimoji="0" lang="en-US" sz="2800" b="0" i="0" u="none" strike="noStrike" kern="1200" cap="none" spc="0" normalizeH="0" baseline="0" noProof="0" dirty="0">
              <a:ln>
                <a:noFill/>
              </a:ln>
              <a:solidFill>
                <a:srgbClr val="42424E"/>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42424E"/>
                </a:solidFill>
                <a:effectLst/>
                <a:uLnTx/>
                <a:uFillTx/>
                <a:latin typeface="Open Sans"/>
                <a:ea typeface="+mn-ea"/>
                <a:cs typeface="+mn-cs"/>
              </a:rPr>
              <a:t>Stop Timer on Match(</a:t>
            </a:r>
            <a:r>
              <a:rPr kumimoji="0" lang="en-US" sz="2800" b="0" i="0" u="none" strike="noStrike" kern="1200" cap="none" spc="0" normalizeH="0" baseline="0" noProof="0" dirty="0" err="1">
                <a:ln>
                  <a:noFill/>
                </a:ln>
                <a:solidFill>
                  <a:srgbClr val="42424E"/>
                </a:solidFill>
                <a:effectLst/>
                <a:uLnTx/>
                <a:uFillTx/>
                <a:latin typeface="Open Sans"/>
                <a:ea typeface="+mn-ea"/>
                <a:cs typeface="+mn-cs"/>
              </a:rPr>
              <a:t>i.e</a:t>
            </a:r>
            <a:r>
              <a:rPr kumimoji="0" lang="en-US" sz="2800" b="0" i="0" u="none" strike="noStrike" kern="1200" cap="none" spc="0" normalizeH="0" baseline="0" noProof="0" dirty="0">
                <a:ln>
                  <a:noFill/>
                </a:ln>
                <a:solidFill>
                  <a:srgbClr val="42424E"/>
                </a:solidFill>
                <a:effectLst/>
                <a:uLnTx/>
                <a:uFillTx/>
                <a:latin typeface="Open Sans"/>
                <a:ea typeface="+mn-ea"/>
                <a:cs typeface="+mn-cs"/>
              </a:rPr>
              <a:t> when the value in count register is same as that in Match register) and trigger an optional interrupt.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42424E"/>
                </a:solidFill>
                <a:effectLst/>
                <a:uLnTx/>
                <a:uFillTx/>
                <a:latin typeface="Open Sans"/>
                <a:ea typeface="+mn-ea"/>
                <a:cs typeface="+mn-cs"/>
              </a:rPr>
              <a:t>Reset Timer on Match and trigger an optional interrupt.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42424E"/>
                </a:solidFill>
                <a:effectLst/>
                <a:uLnTx/>
                <a:uFillTx/>
                <a:latin typeface="Open Sans"/>
                <a:ea typeface="+mn-ea"/>
                <a:cs typeface="+mn-cs"/>
              </a:rPr>
              <a:t>To count continuously and trigger an interrupt on match.</a:t>
            </a:r>
          </a:p>
        </p:txBody>
      </p:sp>
      <p:sp>
        <p:nvSpPr>
          <p:cNvPr id="3" name="Rectangle 2"/>
          <p:cNvSpPr/>
          <p:nvPr/>
        </p:nvSpPr>
        <p:spPr>
          <a:xfrm>
            <a:off x="1205553" y="3454610"/>
            <a:ext cx="9426054" cy="224676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0454D"/>
                </a:solidFill>
                <a:effectLst/>
                <a:uLnTx/>
                <a:uFillTx/>
                <a:latin typeface="Open Sans"/>
                <a:ea typeface="+mn-ea"/>
                <a:cs typeface="+mn-cs"/>
              </a:rPr>
              <a:t>External Match Output</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42424E"/>
                </a:solidFill>
                <a:effectLst/>
                <a:uLnTx/>
                <a:uFillTx/>
                <a:latin typeface="Open Sans"/>
                <a:ea typeface="+mn-ea"/>
                <a:cs typeface="+mn-cs"/>
              </a:rPr>
              <a:t>When a corresponding Match register(</a:t>
            </a:r>
            <a:r>
              <a:rPr kumimoji="0" lang="en-US" sz="2800" b="0" i="0" u="none" strike="noStrike" kern="1200" cap="none" spc="0" normalizeH="0" baseline="0" noProof="0" dirty="0" err="1">
                <a:ln>
                  <a:noFill/>
                </a:ln>
                <a:solidFill>
                  <a:srgbClr val="42424E"/>
                </a:solidFill>
                <a:effectLst/>
                <a:uLnTx/>
                <a:uFillTx/>
                <a:latin typeface="Open Sans"/>
                <a:ea typeface="+mn-ea"/>
                <a:cs typeface="+mn-cs"/>
              </a:rPr>
              <a:t>MRx</a:t>
            </a:r>
            <a:r>
              <a:rPr kumimoji="0" lang="en-US" sz="2800" b="0" i="0" u="none" strike="noStrike" kern="1200" cap="none" spc="0" normalizeH="0" baseline="0" noProof="0" dirty="0">
                <a:ln>
                  <a:noFill/>
                </a:ln>
                <a:solidFill>
                  <a:srgbClr val="42424E"/>
                </a:solidFill>
                <a:effectLst/>
                <a:uLnTx/>
                <a:uFillTx/>
                <a:latin typeface="Open Sans"/>
                <a:ea typeface="+mn-ea"/>
                <a:cs typeface="+mn-cs"/>
              </a:rPr>
              <a:t>) equals the Timer Counter(TC) the match output can be controlled using External Match Register(EMR) to : either toggle, go HIGH, go LOW or do nothing.</a:t>
            </a:r>
          </a:p>
        </p:txBody>
      </p:sp>
    </p:spTree>
    <p:extLst>
      <p:ext uri="{BB962C8B-B14F-4D97-AF65-F5344CB8AC3E}">
        <p14:creationId xmlns:p14="http://schemas.microsoft.com/office/powerpoint/2010/main" val="2387981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9935" y="2620075"/>
            <a:ext cx="10072047" cy="2246769"/>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External Match Output - When a match register (MR3:0) equals the timer counter (TC) this output can either toggle, go low, go high, or do nothing.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The External Match Register (EMR) controls the functionality of this output.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5419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526" y="228685"/>
            <a:ext cx="10153934" cy="6370975"/>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181818"/>
                </a:solidFill>
                <a:effectLst/>
                <a:uLnTx/>
                <a:uFillTx/>
                <a:latin typeface="Open Sans"/>
                <a:ea typeface="+mn-ea"/>
                <a:cs typeface="+mn-cs"/>
              </a:rPr>
              <a:t>EMR</a:t>
            </a:r>
            <a:r>
              <a:rPr kumimoji="0" lang="en-US" sz="2400" b="1" i="0" u="none" strike="noStrike" kern="1200" cap="none" spc="0" normalizeH="0" baseline="0" noProof="0" dirty="0">
                <a:ln>
                  <a:noFill/>
                </a:ln>
                <a:solidFill>
                  <a:srgbClr val="333333"/>
                </a:solidFill>
                <a:effectLst/>
                <a:uLnTx/>
                <a:uFillTx/>
                <a:latin typeface="Open Sans"/>
                <a:ea typeface="+mn-ea"/>
                <a:cs typeface="+mn-cs"/>
              </a:rPr>
              <a:t>: External Match Register</a:t>
            </a:r>
            <a:r>
              <a:rPr kumimoji="0" lang="en-US" sz="2400" b="0" i="0" u="none" strike="noStrike" kern="1200" cap="none" spc="0" normalizeH="0" baseline="0" noProof="0" dirty="0">
                <a:ln>
                  <a:noFill/>
                </a:ln>
                <a:solidFill>
                  <a:srgbClr val="333333"/>
                </a:solidFill>
                <a:effectLst/>
                <a:uLnTx/>
                <a:uFillTx/>
                <a:latin typeface="Open Sans"/>
                <a:ea typeface="+mn-ea"/>
                <a:cs typeface="+mn-cs"/>
              </a:rPr>
              <a:t> – It provides both status and control of External Match Output Pins. First four bits are for EM0 to EM3. Next 8 bits are for EMC0 to EMC3 in pairs of 2.</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33333"/>
                </a:solidFill>
                <a:effectLst/>
                <a:uLnTx/>
                <a:uFillTx/>
                <a:latin typeface="Open Sans"/>
                <a:ea typeface="+mn-ea"/>
                <a:cs typeface="+mn-cs"/>
              </a:rPr>
              <a:t>Bit 0 – EM0: External Match 0. When a match occurs between TC and MR0, depending on bits[5:4] i.e. EMC0 of this register, this bit can either toggle, go LOW, go HIGH, or do nothing. This bit is driven to MATx.0 where x=Timer number.</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33333"/>
                </a:solidFill>
                <a:effectLst/>
                <a:uLnTx/>
                <a:uFillTx/>
                <a:latin typeface="Open Sans"/>
                <a:ea typeface="+mn-ea"/>
                <a:cs typeface="+mn-cs"/>
              </a:rPr>
              <a:t>Similarly for Bits 1, 2 &amp; 3.</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33333"/>
                </a:solidFill>
                <a:effectLst/>
                <a:uLnTx/>
                <a:uFillTx/>
                <a:latin typeface="Open Sans"/>
                <a:ea typeface="+mn-ea"/>
                <a:cs typeface="+mn-cs"/>
              </a:rPr>
              <a:t>Bits[5:4] – EMC0: External Match 0. The values in these bits select the functionality of EM0 as follows:</a:t>
            </a:r>
          </a:p>
          <a:p>
            <a:pPr marL="742950" marR="0" lvl="1"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33333"/>
                </a:solidFill>
                <a:effectLst/>
                <a:uLnTx/>
                <a:uFillTx/>
                <a:latin typeface="Open Sans"/>
                <a:ea typeface="+mn-ea"/>
                <a:cs typeface="+mn-cs"/>
              </a:rPr>
              <a:t>0x0 – Do nothing</a:t>
            </a:r>
          </a:p>
          <a:p>
            <a:pPr marL="742950" marR="0" lvl="1"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33333"/>
                </a:solidFill>
                <a:effectLst/>
                <a:uLnTx/>
                <a:uFillTx/>
                <a:latin typeface="Open Sans"/>
                <a:ea typeface="+mn-ea"/>
                <a:cs typeface="+mn-cs"/>
              </a:rPr>
              <a:t>0x1 – Clear the corresponding External Match output to 0 (</a:t>
            </a:r>
            <a:r>
              <a:rPr kumimoji="0" lang="en-US" sz="2400" b="0" i="0" u="none" strike="noStrike" kern="1200" cap="none" spc="0" normalizeH="0" baseline="0" noProof="0" dirty="0" err="1">
                <a:ln>
                  <a:noFill/>
                </a:ln>
                <a:solidFill>
                  <a:srgbClr val="333333"/>
                </a:solidFill>
                <a:effectLst/>
                <a:uLnTx/>
                <a:uFillTx/>
                <a:latin typeface="Open Sans"/>
                <a:ea typeface="+mn-ea"/>
                <a:cs typeface="+mn-cs"/>
              </a:rPr>
              <a:t>MATx.m</a:t>
            </a:r>
            <a:r>
              <a:rPr kumimoji="0" lang="en-US" sz="2400" b="0" i="0" u="none" strike="noStrike" kern="1200" cap="none" spc="0" normalizeH="0" baseline="0" noProof="0" dirty="0">
                <a:ln>
                  <a:noFill/>
                </a:ln>
                <a:solidFill>
                  <a:srgbClr val="333333"/>
                </a:solidFill>
                <a:effectLst/>
                <a:uLnTx/>
                <a:uFillTx/>
                <a:latin typeface="Open Sans"/>
                <a:ea typeface="+mn-ea"/>
                <a:cs typeface="+mn-cs"/>
              </a:rPr>
              <a:t> pin is LOW).</a:t>
            </a:r>
          </a:p>
          <a:p>
            <a:pPr marL="742950" marR="0" lvl="1"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33333"/>
                </a:solidFill>
                <a:effectLst/>
                <a:uLnTx/>
                <a:uFillTx/>
                <a:latin typeface="Open Sans"/>
                <a:ea typeface="+mn-ea"/>
                <a:cs typeface="+mn-cs"/>
              </a:rPr>
              <a:t>0x2 – Set the corresponding External Match output to 1 (</a:t>
            </a:r>
            <a:r>
              <a:rPr kumimoji="0" lang="en-US" sz="2400" b="0" i="0" u="none" strike="noStrike" kern="1200" cap="none" spc="0" normalizeH="0" baseline="0" noProof="0" dirty="0" err="1">
                <a:ln>
                  <a:noFill/>
                </a:ln>
                <a:solidFill>
                  <a:srgbClr val="333333"/>
                </a:solidFill>
                <a:effectLst/>
                <a:uLnTx/>
                <a:uFillTx/>
                <a:latin typeface="Open Sans"/>
                <a:ea typeface="+mn-ea"/>
                <a:cs typeface="+mn-cs"/>
              </a:rPr>
              <a:t>MATx.m</a:t>
            </a:r>
            <a:r>
              <a:rPr kumimoji="0" lang="en-US" sz="2400" b="0" i="0" u="none" strike="noStrike" kern="1200" cap="none" spc="0" normalizeH="0" baseline="0" noProof="0" dirty="0">
                <a:ln>
                  <a:noFill/>
                </a:ln>
                <a:solidFill>
                  <a:srgbClr val="333333"/>
                </a:solidFill>
                <a:effectLst/>
                <a:uLnTx/>
                <a:uFillTx/>
                <a:latin typeface="Open Sans"/>
                <a:ea typeface="+mn-ea"/>
                <a:cs typeface="+mn-cs"/>
              </a:rPr>
              <a:t> pin is HIGH).</a:t>
            </a:r>
          </a:p>
          <a:p>
            <a:pPr marL="742950" marR="0" lvl="1"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33333"/>
                </a:solidFill>
                <a:effectLst/>
                <a:uLnTx/>
                <a:uFillTx/>
                <a:latin typeface="Open Sans"/>
                <a:ea typeface="+mn-ea"/>
                <a:cs typeface="+mn-cs"/>
              </a:rPr>
              <a:t>0x3 – Toggle the corresponding External Match output.</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33333"/>
                </a:solidFill>
                <a:effectLst/>
                <a:uLnTx/>
                <a:uFillTx/>
                <a:latin typeface="Open Sans"/>
                <a:ea typeface="+mn-ea"/>
                <a:cs typeface="+mn-cs"/>
              </a:rPr>
              <a:t>Similarly for Bits[7:6] – EMC1, Bits[9,8] – EMC2, Bits[11:10] – EMC3.</a:t>
            </a:r>
          </a:p>
        </p:txBody>
      </p:sp>
    </p:spTree>
    <p:extLst>
      <p:ext uri="{BB962C8B-B14F-4D97-AF65-F5344CB8AC3E}">
        <p14:creationId xmlns:p14="http://schemas.microsoft.com/office/powerpoint/2010/main" val="1810685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9368" y="1795145"/>
            <a:ext cx="9853683" cy="2246769"/>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0454D"/>
                </a:solidFill>
                <a:effectLst/>
                <a:uLnTx/>
                <a:uFillTx/>
                <a:latin typeface="Open Sans"/>
                <a:ea typeface="+mn-ea"/>
                <a:cs typeface="+mn-cs"/>
              </a:rPr>
              <a:t>Capture Register (CAP0-CAP3)</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42424E"/>
                </a:solidFill>
                <a:effectLst/>
                <a:uLnTx/>
                <a:uFillTx/>
                <a:latin typeface="Open Sans"/>
                <a:ea typeface="+mn-ea"/>
                <a:cs typeface="+mn-cs"/>
              </a:rPr>
              <a:t>As the name suggests it is used to Capture Input signal. When a transition event occurs on a Capture pin, it can be used to copy the value of TC into any of the 4 Capture Register or to generate an Interrupt. </a:t>
            </a:r>
          </a:p>
        </p:txBody>
      </p:sp>
    </p:spTree>
    <p:extLst>
      <p:ext uri="{BB962C8B-B14F-4D97-AF65-F5344CB8AC3E}">
        <p14:creationId xmlns:p14="http://schemas.microsoft.com/office/powerpoint/2010/main" val="95723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11137</TotalTime>
  <Words>1873</Words>
  <Application>Microsoft Office PowerPoint</Application>
  <PresentationFormat>Widescreen</PresentationFormat>
  <Paragraphs>108</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Courier New</vt:lpstr>
      <vt:lpstr>Monaco</vt:lpstr>
      <vt:lpstr>Open Sans</vt:lpstr>
      <vt:lpstr>Play</vt:lpstr>
      <vt:lpstr>Sanchez</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dc:creator>
  <cp:lastModifiedBy>Hemalatha S. [MAHE-MIT]</cp:lastModifiedBy>
  <cp:revision>9</cp:revision>
  <dcterms:created xsi:type="dcterms:W3CDTF">2020-02-21T09:01:44Z</dcterms:created>
  <dcterms:modified xsi:type="dcterms:W3CDTF">2024-03-01T04:59:56Z</dcterms:modified>
</cp:coreProperties>
</file>