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61" r:id="rId6"/>
    <p:sldId id="267" r:id="rId7"/>
    <p:sldId id="268" r:id="rId8"/>
    <p:sldId id="269" r:id="rId9"/>
    <p:sldId id="270" r:id="rId10"/>
    <p:sldId id="271" r:id="rId11"/>
    <p:sldId id="272"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0" autoAdjust="0"/>
    <p:restoredTop sz="94624" autoAdjust="0"/>
  </p:normalViewPr>
  <p:slideViewPr>
    <p:cSldViewPr>
      <p:cViewPr varScale="1">
        <p:scale>
          <a:sx n="69" d="100"/>
          <a:sy n="69" d="100"/>
        </p:scale>
        <p:origin x="-1368" y="-102"/>
      </p:cViewPr>
      <p:guideLst>
        <p:guide orient="horz" pos="2160"/>
        <p:guide pos="2880"/>
      </p:guideLst>
    </p:cSldViewPr>
  </p:slideViewPr>
  <p:outlineViewPr>
    <p:cViewPr>
      <p:scale>
        <a:sx n="33" d="100"/>
        <a:sy n="33" d="100"/>
      </p:scale>
      <p:origin x="0" y="99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91639-BF73-4FCA-BB04-8AF7A9E65F21}"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E58E3-ACC2-4DAD-BE82-1F4FC63460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91639-BF73-4FCA-BB04-8AF7A9E65F21}"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E58E3-ACC2-4DAD-BE82-1F4FC63460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91639-BF73-4FCA-BB04-8AF7A9E65F21}"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E58E3-ACC2-4DAD-BE82-1F4FC63460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91639-BF73-4FCA-BB04-8AF7A9E65F21}"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E58E3-ACC2-4DAD-BE82-1F4FC63460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91639-BF73-4FCA-BB04-8AF7A9E65F21}"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E58E3-ACC2-4DAD-BE82-1F4FC63460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91639-BF73-4FCA-BB04-8AF7A9E65F21}" type="datetimeFigureOut">
              <a:rPr lang="en-US" smtClean="0"/>
              <a:pPr/>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E58E3-ACC2-4DAD-BE82-1F4FC63460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91639-BF73-4FCA-BB04-8AF7A9E65F21}" type="datetimeFigureOut">
              <a:rPr lang="en-US" smtClean="0"/>
              <a:pPr/>
              <a:t>9/28/2016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E58E3-ACC2-4DAD-BE82-1F4FC63460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91639-BF73-4FCA-BB04-8AF7A9E65F21}" type="datetimeFigureOut">
              <a:rPr lang="en-US" smtClean="0"/>
              <a:pPr/>
              <a:t>9/28/2016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E58E3-ACC2-4DAD-BE82-1F4FC63460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91639-BF73-4FCA-BB04-8AF7A9E65F21}" type="datetimeFigureOut">
              <a:rPr lang="en-US" smtClean="0"/>
              <a:pPr/>
              <a:t>9/28/2016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E58E3-ACC2-4DAD-BE82-1F4FC63460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91639-BF73-4FCA-BB04-8AF7A9E65F21}" type="datetimeFigureOut">
              <a:rPr lang="en-US" smtClean="0"/>
              <a:pPr/>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E58E3-ACC2-4DAD-BE82-1F4FC63460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91639-BF73-4FCA-BB04-8AF7A9E65F21}" type="datetimeFigureOut">
              <a:rPr lang="en-US" smtClean="0"/>
              <a:pPr/>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E58E3-ACC2-4DAD-BE82-1F4FC63460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91639-BF73-4FCA-BB04-8AF7A9E65F21}" type="datetimeFigureOut">
              <a:rPr lang="en-US" smtClean="0"/>
              <a:pPr/>
              <a:t>9/28/2016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E58E3-ACC2-4DAD-BE82-1F4FC63460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 AUTOMATION USING IOT</a:t>
            </a:r>
            <a:endParaRPr lang="en-US" dirty="0"/>
          </a:p>
        </p:txBody>
      </p:sp>
      <p:sp>
        <p:nvSpPr>
          <p:cNvPr id="3" name="Subtitle 2"/>
          <p:cNvSpPr>
            <a:spLocks noGrp="1"/>
          </p:cNvSpPr>
          <p:nvPr>
            <p:ph type="subTitle" idx="1"/>
          </p:nvPr>
        </p:nvSpPr>
        <p:spPr>
          <a:xfrm>
            <a:off x="0" y="3331698"/>
            <a:ext cx="9144000" cy="3221502"/>
          </a:xfrm>
        </p:spPr>
        <p:txBody>
          <a:bodyPr>
            <a:normAutofit lnSpcReduction="10000"/>
          </a:bodyPr>
          <a:lstStyle/>
          <a:p>
            <a:endParaRPr lang="en-US" dirty="0" smtClean="0"/>
          </a:p>
          <a:p>
            <a:endParaRPr lang="en-US" dirty="0" smtClean="0"/>
          </a:p>
          <a:p>
            <a:r>
              <a:rPr lang="en-US" dirty="0" smtClean="0"/>
              <a:t>TEAM MEMBERS</a:t>
            </a:r>
          </a:p>
          <a:p>
            <a:r>
              <a:rPr lang="en-US" dirty="0" smtClean="0"/>
              <a:t>                   13BCS002(ABUBACKER ASHIQ.S)</a:t>
            </a:r>
          </a:p>
          <a:p>
            <a:r>
              <a:rPr lang="en-US" dirty="0" smtClean="0"/>
              <a:t>           13BCS003(AJITH PRUTHVI.S)</a:t>
            </a:r>
          </a:p>
          <a:p>
            <a:r>
              <a:rPr lang="en-US" dirty="0" smtClean="0"/>
              <a:t>                          13BCS018(ASHWIN VELMURUGAN)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PROPOSED SYSTEM</a:t>
            </a:r>
            <a:endParaRPr lang="en-US" dirty="0"/>
          </a:p>
        </p:txBody>
      </p:sp>
      <p:sp>
        <p:nvSpPr>
          <p:cNvPr id="3" name="Content Placeholder 2"/>
          <p:cNvSpPr>
            <a:spLocks noGrp="1"/>
          </p:cNvSpPr>
          <p:nvPr>
            <p:ph idx="1"/>
          </p:nvPr>
        </p:nvSpPr>
        <p:spPr>
          <a:xfrm>
            <a:off x="0" y="1295400"/>
            <a:ext cx="9144000" cy="5562600"/>
          </a:xfrm>
        </p:spPr>
        <p:txBody>
          <a:bodyPr>
            <a:normAutofit fontScale="47500" lnSpcReduction="20000"/>
          </a:bodyPr>
          <a:lstStyle/>
          <a:p>
            <a:pPr>
              <a:buNone/>
            </a:pPr>
            <a:r>
              <a:rPr lang="en-US" dirty="0" smtClean="0"/>
              <a:t>Even though there are a lot of ways to carry out home automation, we’ve planned to develop a home automation system using  “INTEL GALILEO”. So let’s have a look on how to do this.</a:t>
            </a:r>
          </a:p>
          <a:p>
            <a:pPr>
              <a:buNone/>
            </a:pPr>
            <a:r>
              <a:rPr lang="en-US" b="1" dirty="0" smtClean="0"/>
              <a:t>What are the materials required to do this project?</a:t>
            </a:r>
            <a:endParaRPr lang="en-US" dirty="0" smtClean="0"/>
          </a:p>
          <a:p>
            <a:pPr>
              <a:buNone/>
            </a:pPr>
            <a:r>
              <a:rPr lang="en-US" b="1" dirty="0" smtClean="0"/>
              <a:t>         Hardware :</a:t>
            </a:r>
            <a:endParaRPr lang="en-US" dirty="0" smtClean="0"/>
          </a:p>
          <a:p>
            <a:r>
              <a:rPr lang="en-US" dirty="0" smtClean="0"/>
              <a:t>Intel Galileo Board</a:t>
            </a:r>
          </a:p>
          <a:p>
            <a:r>
              <a:rPr lang="en-US" dirty="0" smtClean="0"/>
              <a:t>Five 5V SPDT relays like : 5V relay.</a:t>
            </a:r>
          </a:p>
          <a:p>
            <a:r>
              <a:rPr lang="en-US" dirty="0" smtClean="0"/>
              <a:t>Prototype board or breadboard.</a:t>
            </a:r>
          </a:p>
          <a:p>
            <a:r>
              <a:rPr lang="en-US" dirty="0" smtClean="0"/>
              <a:t>Connecting wires.</a:t>
            </a:r>
          </a:p>
          <a:p>
            <a:pPr>
              <a:buNone/>
            </a:pPr>
            <a:endParaRPr lang="en-US" b="1" dirty="0" smtClean="0"/>
          </a:p>
          <a:p>
            <a:pPr>
              <a:buNone/>
            </a:pPr>
            <a:r>
              <a:rPr lang="en-US" b="1" dirty="0" smtClean="0"/>
              <a:t>         Software :</a:t>
            </a:r>
            <a:endParaRPr lang="en-US" dirty="0" smtClean="0"/>
          </a:p>
          <a:p>
            <a:r>
              <a:rPr lang="en-US" dirty="0" err="1" smtClean="0"/>
              <a:t>Arduino</a:t>
            </a:r>
            <a:r>
              <a:rPr lang="en-US" dirty="0" smtClean="0"/>
              <a:t> IDE : </a:t>
            </a:r>
            <a:r>
              <a:rPr lang="en-US" dirty="0" err="1" smtClean="0"/>
              <a:t>Arduino</a:t>
            </a:r>
            <a:r>
              <a:rPr lang="en-US" dirty="0" smtClean="0"/>
              <a:t> .</a:t>
            </a:r>
          </a:p>
          <a:p>
            <a:r>
              <a:rPr lang="en-US" dirty="0" smtClean="0"/>
              <a:t>Eclipse for android programming (optional, not required). </a:t>
            </a:r>
          </a:p>
          <a:p>
            <a:endParaRPr lang="en-US" b="1" dirty="0" smtClean="0"/>
          </a:p>
          <a:p>
            <a:pPr>
              <a:buNone/>
            </a:pPr>
            <a:r>
              <a:rPr lang="en-US" b="1" dirty="0" smtClean="0"/>
              <a:t>So how does it work?</a:t>
            </a:r>
            <a:endParaRPr lang="en-US" dirty="0" smtClean="0"/>
          </a:p>
          <a:p>
            <a:pPr>
              <a:buNone/>
            </a:pPr>
            <a:r>
              <a:rPr lang="en-US" dirty="0" smtClean="0"/>
              <a:t>        The  Android Home Automation project comes with a free application called “</a:t>
            </a:r>
            <a:r>
              <a:rPr lang="en-US" dirty="0" err="1" smtClean="0"/>
              <a:t>SmartHome</a:t>
            </a:r>
            <a:r>
              <a:rPr lang="en-US" dirty="0" smtClean="0"/>
              <a:t>” . This application controls the various appliances connected to your Intel Galileo and relays. When the toggle buttons on the application are pressed, corresponding </a:t>
            </a:r>
            <a:r>
              <a:rPr lang="en-US" dirty="0" smtClean="0"/>
              <a:t>signals </a:t>
            </a:r>
            <a:r>
              <a:rPr lang="en-US" dirty="0" smtClean="0"/>
              <a:t>are sent from your android phone to the </a:t>
            </a:r>
            <a:r>
              <a:rPr lang="en-US" dirty="0" err="1" smtClean="0"/>
              <a:t>WiFi</a:t>
            </a:r>
            <a:r>
              <a:rPr lang="en-US" dirty="0" smtClean="0"/>
              <a:t> module which has come inbuilt with the Intel Galileo Board. The Intel Galileo finds out which signal was sent and compares it to the predefined signals assigned for each appliance. When it identifies that signal, then the Intel Galileo activates the relay hooked up to its digital pin by passing 5V through it. Thus the relay is switched ON and the corresponding appliance connected to the relay is turned ON as well. To switch it OFF, Intel Galileo passes a 0V or logic low to its digital pin.</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5124" name="Picture 4" descr="C:\Users\Ash\Desktop\Main project\Figure-1-Block-diagram-of-home-automation-system.png"/>
          <p:cNvPicPr>
            <a:picLocks noGrp="1" noChangeAspect="1" noChangeArrowheads="1"/>
          </p:cNvPicPr>
          <p:nvPr>
            <p:ph idx="1"/>
          </p:nvPr>
        </p:nvPicPr>
        <p:blipFill>
          <a:blip r:embed="rId2" cstate="print"/>
          <a:srcRect/>
          <a:stretch>
            <a:fillRect/>
          </a:stretch>
        </p:blipFill>
        <p:spPr bwMode="auto">
          <a:xfrm>
            <a:off x="2319619" y="2677467"/>
            <a:ext cx="4504762" cy="237142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000" dirty="0" err="1" smtClean="0"/>
              <a:t>Vinay</a:t>
            </a:r>
            <a:r>
              <a:rPr lang="en-US" sz="2000" dirty="0" smtClean="0"/>
              <a:t> </a:t>
            </a:r>
            <a:r>
              <a:rPr lang="en-US" sz="2000" dirty="0" err="1" smtClean="0"/>
              <a:t>sagar</a:t>
            </a:r>
            <a:r>
              <a:rPr lang="en-US" sz="2000" dirty="0" smtClean="0"/>
              <a:t>, </a:t>
            </a:r>
            <a:r>
              <a:rPr lang="en-US" sz="2000" dirty="0" err="1" smtClean="0"/>
              <a:t>Kusuma</a:t>
            </a:r>
            <a:r>
              <a:rPr lang="en-US" sz="2000" dirty="0" smtClean="0"/>
              <a:t>- </a:t>
            </a:r>
            <a:r>
              <a:rPr lang="en-US" sz="2000" dirty="0" smtClean="0"/>
              <a:t>Home Automation Using Internet of Things</a:t>
            </a:r>
            <a:r>
              <a:rPr lang="en-US" sz="2000" i="1" dirty="0" smtClean="0"/>
              <a:t>.</a:t>
            </a:r>
            <a:endParaRPr lang="en-US" sz="2000" i="1" dirty="0" smtClean="0"/>
          </a:p>
          <a:p>
            <a:pPr>
              <a:buNone/>
            </a:pPr>
            <a:r>
              <a:rPr lang="en-US" sz="2000" dirty="0" smtClean="0"/>
              <a:t>      International </a:t>
            </a:r>
            <a:r>
              <a:rPr lang="en-US" sz="2000" dirty="0" smtClean="0"/>
              <a:t>Research Journal of Engineering and Technology (IRJET) </a:t>
            </a:r>
            <a:r>
              <a:rPr lang="en-US" sz="2000" dirty="0" smtClean="0"/>
              <a:t> </a:t>
            </a:r>
            <a:r>
              <a:rPr lang="en-US" sz="2000" dirty="0" smtClean="0"/>
              <a:t>Volume: 02 Issue: 03 | </a:t>
            </a:r>
            <a:r>
              <a:rPr lang="en-US" sz="2000" dirty="0" smtClean="0"/>
              <a:t>June-2015</a:t>
            </a:r>
          </a:p>
          <a:p>
            <a:r>
              <a:rPr lang="en-US" sz="2000" dirty="0" err="1" smtClean="0"/>
              <a:t>Kaushik</a:t>
            </a:r>
            <a:r>
              <a:rPr lang="en-US" sz="2000" dirty="0" smtClean="0"/>
              <a:t> </a:t>
            </a:r>
            <a:r>
              <a:rPr lang="en-US" sz="2000" dirty="0" err="1" smtClean="0"/>
              <a:t>Ghosh</a:t>
            </a:r>
            <a:r>
              <a:rPr lang="en-US" sz="2000" dirty="0" smtClean="0"/>
              <a:t>, </a:t>
            </a:r>
            <a:r>
              <a:rPr lang="en-US" sz="2000" dirty="0" err="1" smtClean="0"/>
              <a:t>Rushikesh</a:t>
            </a:r>
            <a:r>
              <a:rPr lang="en-US" sz="2000" dirty="0" smtClean="0"/>
              <a:t> </a:t>
            </a:r>
            <a:r>
              <a:rPr lang="en-US" sz="2000" dirty="0" err="1" smtClean="0"/>
              <a:t>Kalbhor</a:t>
            </a:r>
            <a:r>
              <a:rPr lang="en-US" sz="2000" dirty="0" smtClean="0"/>
              <a:t>-</a:t>
            </a:r>
            <a:r>
              <a:rPr lang="en-US" sz="2000" dirty="0" smtClean="0"/>
              <a:t>WIRELESS HOME AUTOMATION TECHNOLOGY (WHAT) </a:t>
            </a:r>
            <a:r>
              <a:rPr lang="en-US" sz="2000" dirty="0" smtClean="0"/>
              <a:t>USING </a:t>
            </a:r>
            <a:r>
              <a:rPr lang="en-US" sz="2000" dirty="0" smtClean="0"/>
              <a:t>INTERNET OF THINGS (IOT</a:t>
            </a:r>
            <a:r>
              <a:rPr lang="en-US" sz="2000" dirty="0" smtClean="0"/>
              <a:t>).</a:t>
            </a:r>
          </a:p>
          <a:p>
            <a:pPr>
              <a:buNone/>
            </a:pPr>
            <a:r>
              <a:rPr lang="en-US" sz="2000" dirty="0" smtClean="0"/>
              <a:t> </a:t>
            </a:r>
            <a:r>
              <a:rPr lang="en-US" sz="2000" dirty="0" smtClean="0"/>
              <a:t>     </a:t>
            </a:r>
            <a:r>
              <a:rPr lang="en-US" sz="2000" dirty="0" smtClean="0"/>
              <a:t>International Journal of Technical Research and </a:t>
            </a:r>
            <a:r>
              <a:rPr lang="en-US" sz="2000" dirty="0" smtClean="0"/>
              <a:t>Applications </a:t>
            </a:r>
            <a:r>
              <a:rPr lang="en-US" sz="2000" dirty="0" smtClean="0"/>
              <a:t>www.ijtra.com Volume 3, Issue 6 (November-December, 2015</a:t>
            </a:r>
            <a:r>
              <a:rPr lang="en-US" sz="2000" dirty="0" smtClean="0"/>
              <a:t>)</a:t>
            </a:r>
            <a:endParaRPr lang="en-US" sz="2000" dirty="0" smtClean="0"/>
          </a:p>
          <a:p>
            <a:pPr>
              <a:buNone/>
            </a:pPr>
            <a:endParaRPr lang="en-US" sz="2000" dirty="0"/>
          </a:p>
          <a:p>
            <a:pPr fontAlgn="ctr"/>
            <a:endParaRPr lang="en-US" sz="2000" dirty="0" smtClean="0"/>
          </a:p>
          <a:p>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0" y="1295400"/>
            <a:ext cx="9144000" cy="5410200"/>
          </a:xfrm>
        </p:spPr>
        <p:txBody>
          <a:bodyPr>
            <a:normAutofit fontScale="77500" lnSpcReduction="20000"/>
          </a:bodyPr>
          <a:lstStyle/>
          <a:p>
            <a:r>
              <a:rPr lang="en-US" dirty="0" smtClean="0"/>
              <a:t>The </a:t>
            </a:r>
            <a:r>
              <a:rPr lang="en-US" b="1" dirty="0" smtClean="0"/>
              <a:t>internet of things</a:t>
            </a:r>
            <a:r>
              <a:rPr lang="en-US" dirty="0" smtClean="0"/>
              <a:t> (</a:t>
            </a:r>
            <a:r>
              <a:rPr lang="en-US" b="1" dirty="0" err="1" smtClean="0"/>
              <a:t>IoT</a:t>
            </a:r>
            <a:r>
              <a:rPr lang="en-US" dirty="0" smtClean="0"/>
              <a:t>) is the internetworking of physical devices, vehicles, buildings and other items—embedded with  Electronics, Software, Sensors, Actuators, and network connectivity that enable these objects to collect and exchange data.</a:t>
            </a:r>
          </a:p>
          <a:p>
            <a:pPr>
              <a:buNone/>
            </a:pPr>
            <a:endParaRPr lang="en-US" baseline="30000" dirty="0" smtClean="0"/>
          </a:p>
          <a:p>
            <a:r>
              <a:rPr lang="en-US" dirty="0" smtClean="0"/>
              <a:t>"</a:t>
            </a:r>
            <a:r>
              <a:rPr lang="en-US" dirty="0" smtClean="0"/>
              <a:t>Things“, </a:t>
            </a:r>
            <a:r>
              <a:rPr lang="en-US" dirty="0" smtClean="0"/>
              <a:t>in the </a:t>
            </a:r>
            <a:r>
              <a:rPr lang="en-US" dirty="0" err="1" smtClean="0"/>
              <a:t>IoT</a:t>
            </a:r>
            <a:r>
              <a:rPr lang="en-US" dirty="0" smtClean="0"/>
              <a:t> sense, can refer to a wide variety of devices such as heart monitoring implants, biochip transponders on farm animals, electric clams in coastal  Waters, Automobiles with built-in sensors, DNA analysis devices for environmental/food/pathogen monitoring or field operation devices that assist firefighters in search and rescue operations.</a:t>
            </a:r>
          </a:p>
          <a:p>
            <a:pPr>
              <a:buNone/>
            </a:pPr>
            <a:endParaRPr lang="en-US" dirty="0" smtClean="0"/>
          </a:p>
          <a:p>
            <a:pPr>
              <a:buNone/>
            </a:pPr>
            <a:r>
              <a:rPr lang="en-US" dirty="0" smtClean="0"/>
              <a:t>     So let us have a look on how </a:t>
            </a:r>
            <a:r>
              <a:rPr lang="en-US" dirty="0" err="1" smtClean="0"/>
              <a:t>IoT</a:t>
            </a:r>
            <a:r>
              <a:rPr lang="en-US" dirty="0" smtClean="0"/>
              <a:t> can be integrated or used for home automation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Home Automation</a:t>
            </a:r>
            <a:br>
              <a:rPr lang="en-US" b="0" dirty="0" smtClean="0"/>
            </a:br>
            <a:endParaRPr lang="en-US" dirty="0"/>
          </a:p>
        </p:txBody>
      </p:sp>
      <p:sp>
        <p:nvSpPr>
          <p:cNvPr id="3" name="Content Placeholder 2"/>
          <p:cNvSpPr>
            <a:spLocks noGrp="1"/>
          </p:cNvSpPr>
          <p:nvPr>
            <p:ph idx="1"/>
          </p:nvPr>
        </p:nvSpPr>
        <p:spPr/>
        <p:txBody>
          <a:bodyPr/>
          <a:lstStyle/>
          <a:p>
            <a:pPr>
              <a:buNone/>
            </a:pPr>
            <a:r>
              <a:rPr lang="en-US" dirty="0" smtClean="0"/>
              <a:t>    Home automation is the process of controlling home appliances automatically using various control system techniques. The electrical and electronic appliances in the home such as fan, lights, outdoor lights, fire alarm, kitchen timer, etc., can be controlled using various control techniques.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Wireless Home Automation using IOT (Internet Of Things)</a:t>
            </a:r>
            <a:br>
              <a:rPr lang="en-US" b="0" dirty="0" smtClean="0"/>
            </a:br>
            <a:endParaRPr lang="en-US" dirty="0"/>
          </a:p>
        </p:txBody>
      </p:sp>
      <p:sp>
        <p:nvSpPr>
          <p:cNvPr id="3" name="Content Placeholder 2"/>
          <p:cNvSpPr>
            <a:spLocks noGrp="1"/>
          </p:cNvSpPr>
          <p:nvPr>
            <p:ph idx="1"/>
          </p:nvPr>
        </p:nvSpPr>
        <p:spPr>
          <a:xfrm>
            <a:off x="0" y="1219200"/>
            <a:ext cx="9144000" cy="5638800"/>
          </a:xfrm>
        </p:spPr>
        <p:txBody>
          <a:bodyPr>
            <a:normAutofit fontScale="92500" lnSpcReduction="10000"/>
          </a:bodyPr>
          <a:lstStyle/>
          <a:p>
            <a:r>
              <a:rPr lang="en-US" dirty="0" smtClean="0"/>
              <a:t>The process of controlling or operating various equipment, machinery, industrial processes, and other applications using various control systems and also with less or no human intervention is termed as automation. There are various types of automation based on the application they can be categorized as home automation, industrial automation, autonomous automation, building automation, </a:t>
            </a:r>
            <a:r>
              <a:rPr lang="en-US" dirty="0" err="1" smtClean="0"/>
              <a:t>etc.,.Let</a:t>
            </a:r>
            <a:r>
              <a:rPr lang="en-US" dirty="0" smtClean="0"/>
              <a:t> us discuss about wireless home automation using IOT (Internet of Things).</a:t>
            </a:r>
          </a:p>
          <a:p>
            <a:pPr>
              <a:buNone/>
            </a:pP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81000"/>
            <a:ext cx="9144000" cy="6186309"/>
          </a:xfrm>
          <a:prstGeom prst="rect">
            <a:avLst/>
          </a:prstGeom>
        </p:spPr>
        <p:txBody>
          <a:bodyPr wrap="square">
            <a:spAutoFit/>
          </a:bodyPr>
          <a:lstStyle/>
          <a:p>
            <a:r>
              <a:rPr lang="en-US" dirty="0"/>
              <a:t>There are various techniques to control home appliances such as IOT based </a:t>
            </a:r>
            <a:r>
              <a:rPr lang="en-US" dirty="0" smtClean="0"/>
              <a:t>home automation </a:t>
            </a:r>
            <a:r>
              <a:rPr lang="en-US" dirty="0"/>
              <a:t>over the cloud, home automation under </a:t>
            </a:r>
            <a:r>
              <a:rPr lang="en-US" dirty="0" err="1"/>
              <a:t>WiFi</a:t>
            </a:r>
            <a:r>
              <a:rPr lang="en-US" dirty="0"/>
              <a:t> through android apps from any </a:t>
            </a:r>
            <a:r>
              <a:rPr lang="en-US" dirty="0" smtClean="0"/>
              <a:t>Smartphone</a:t>
            </a:r>
            <a:r>
              <a:rPr lang="en-US" dirty="0"/>
              <a:t>, </a:t>
            </a:r>
            <a:r>
              <a:rPr lang="en-US" dirty="0" err="1"/>
              <a:t>Arduino</a:t>
            </a:r>
            <a:r>
              <a:rPr lang="en-US" dirty="0"/>
              <a:t> based home automation, home automation by android application based remote control, home automation using digital control, RF based home automation system and touch screen based home automation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Wireless </a:t>
            </a:r>
            <a:r>
              <a:rPr lang="en-US" dirty="0"/>
              <a:t>home automation using IOT is an innovative application of internet of </a:t>
            </a:r>
            <a:r>
              <a:rPr lang="en-US" dirty="0" smtClean="0"/>
              <a:t>things developed </a:t>
            </a:r>
            <a:r>
              <a:rPr lang="en-US" dirty="0"/>
              <a:t>to control home appliances remotely over the cloud. The home automation system project can be developed by following simple steps shown below.</a:t>
            </a:r>
          </a:p>
        </p:txBody>
      </p:sp>
      <p:pic>
        <p:nvPicPr>
          <p:cNvPr id="1026" name="Picture 2" descr="C:\Users\Ash\Desktop\Various-types-of-Home-Automation-Systems.jpg"/>
          <p:cNvPicPr>
            <a:picLocks noChangeAspect="1" noChangeArrowheads="1"/>
          </p:cNvPicPr>
          <p:nvPr/>
        </p:nvPicPr>
        <p:blipFill>
          <a:blip r:embed="rId2" cstate="print"/>
          <a:srcRect/>
          <a:stretch>
            <a:fillRect/>
          </a:stretch>
        </p:blipFill>
        <p:spPr bwMode="auto">
          <a:xfrm>
            <a:off x="2438400" y="2362200"/>
            <a:ext cx="4162425" cy="30861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a:xfrm>
            <a:off x="0" y="1219200"/>
            <a:ext cx="9144000" cy="5638800"/>
          </a:xfrm>
        </p:spPr>
        <p:txBody>
          <a:bodyPr>
            <a:normAutofit fontScale="62500" lnSpcReduction="20000"/>
          </a:bodyPr>
          <a:lstStyle/>
          <a:p>
            <a:endParaRPr lang="en-US" dirty="0" smtClean="0"/>
          </a:p>
          <a:p>
            <a:pPr>
              <a:buNone/>
            </a:pPr>
            <a:r>
              <a:rPr lang="en-US" dirty="0" smtClean="0"/>
              <a:t>   “Home Automation Using Internet of Things” </a:t>
            </a:r>
          </a:p>
          <a:p>
            <a:pPr>
              <a:buNone/>
            </a:pPr>
            <a:r>
              <a:rPr lang="en-US" dirty="0" smtClean="0"/>
              <a:t>     By:</a:t>
            </a:r>
          </a:p>
          <a:p>
            <a:pPr>
              <a:buNone/>
            </a:pPr>
            <a:r>
              <a:rPr lang="en-US" dirty="0" smtClean="0"/>
              <a:t>         </a:t>
            </a:r>
            <a:r>
              <a:rPr lang="en-US" dirty="0" err="1" smtClean="0"/>
              <a:t>Vinay</a:t>
            </a:r>
            <a:r>
              <a:rPr lang="en-US" dirty="0" smtClean="0"/>
              <a:t> </a:t>
            </a:r>
            <a:r>
              <a:rPr lang="en-US" dirty="0" err="1" smtClean="0"/>
              <a:t>sagar</a:t>
            </a:r>
            <a:r>
              <a:rPr lang="en-US" dirty="0" smtClean="0"/>
              <a:t>-</a:t>
            </a:r>
            <a:r>
              <a:rPr lang="en-US" i="1" dirty="0" smtClean="0"/>
              <a:t>Student IV SEM, </a:t>
            </a:r>
            <a:r>
              <a:rPr lang="en-US" i="1" dirty="0" err="1" smtClean="0"/>
              <a:t>M.Tech</a:t>
            </a:r>
            <a:r>
              <a:rPr lang="en-US" i="1" dirty="0" smtClean="0"/>
              <a:t>, Digital Communication. </a:t>
            </a:r>
            <a:r>
              <a:rPr lang="en-US" i="1" dirty="0" err="1" smtClean="0"/>
              <a:t>Engg</a:t>
            </a:r>
            <a:r>
              <a:rPr lang="en-US" i="1" dirty="0" smtClean="0"/>
              <a:t>.</a:t>
            </a:r>
            <a:r>
              <a:rPr lang="en-US" dirty="0" smtClean="0"/>
              <a:t> </a:t>
            </a:r>
          </a:p>
          <a:p>
            <a:pPr>
              <a:buNone/>
            </a:pPr>
            <a:r>
              <a:rPr lang="en-US" dirty="0" smtClean="0"/>
              <a:t>        </a:t>
            </a:r>
            <a:r>
              <a:rPr lang="en-US" dirty="0" err="1" smtClean="0"/>
              <a:t>Kusuma</a:t>
            </a:r>
            <a:r>
              <a:rPr lang="en-US" dirty="0" smtClean="0"/>
              <a:t>-</a:t>
            </a:r>
            <a:r>
              <a:rPr lang="en-US" i="1" dirty="0" smtClean="0"/>
              <a:t> MSRIT, Bangalore, India 2 Assistant Professor, Department of telecommunication, MSRIT, Bangalore, India.</a:t>
            </a:r>
          </a:p>
          <a:p>
            <a:endParaRPr lang="en-US" dirty="0" smtClean="0"/>
          </a:p>
          <a:p>
            <a:pPr>
              <a:buNone/>
            </a:pPr>
            <a:r>
              <a:rPr lang="en-US" smtClean="0"/>
              <a:t> </a:t>
            </a:r>
            <a:endParaRPr lang="en-US" dirty="0" smtClean="0"/>
          </a:p>
          <a:p>
            <a:pPr>
              <a:buNone/>
            </a:pPr>
            <a:r>
              <a:rPr lang="en-US" dirty="0" smtClean="0"/>
              <a:t>      </a:t>
            </a:r>
            <a:r>
              <a:rPr lang="en-US" i="1" dirty="0" smtClean="0"/>
              <a:t>Home Automation system(HAS) using Intel Galileo that employs the integration of cloud networking, wireless communication, to provide the user with remote control of various lights, fans, and appliances within their home and storing the data in the cloud. The system will automatically change on the basis of sensors’ data. This system is designed to be low cost and expandable allowing a variety of devices to be controlled.</a:t>
            </a:r>
          </a:p>
          <a:p>
            <a:pPr>
              <a:buNone/>
            </a:pPr>
            <a:endParaRPr lang="en-US" i="1" dirty="0" smtClean="0"/>
          </a:p>
          <a:p>
            <a:pPr>
              <a:buNone/>
            </a:pPr>
            <a:r>
              <a:rPr lang="en-US" i="1" dirty="0" smtClean="0"/>
              <a:t>       </a:t>
            </a:r>
          </a:p>
          <a:p>
            <a:pPr>
              <a:buNone/>
            </a:pPr>
            <a:endParaRPr lang="en-US" i="1" dirty="0" smtClean="0"/>
          </a:p>
          <a:p>
            <a:pPr>
              <a:buNone/>
            </a:pPr>
            <a:r>
              <a:rPr lang="en-US" i="1"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48302"/>
          </a:xfrm>
          <a:prstGeom prst="rect">
            <a:avLst/>
          </a:prstGeom>
        </p:spPr>
        <p:txBody>
          <a:bodyPr wrap="square">
            <a:spAutoFit/>
          </a:bodyPr>
          <a:lstStyle/>
          <a:p>
            <a:pPr algn="ctr"/>
            <a:r>
              <a:rPr lang="en-US" dirty="0" smtClean="0"/>
              <a:t>BLOCK  DIAGRAM</a:t>
            </a:r>
          </a:p>
          <a:p>
            <a:pPr algn="ctr"/>
            <a:endParaRPr lang="en-US" dirty="0" smtClean="0"/>
          </a:p>
          <a:p>
            <a:pPr algn="ctr"/>
            <a:endParaRPr lang="en-US" dirty="0" smtClean="0"/>
          </a:p>
          <a:p>
            <a:pPr algn="ctr"/>
            <a:endParaRPr lang="en-US" dirty="0" smtClean="0"/>
          </a:p>
          <a:p>
            <a:pPr algn="ct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3074" name="Picture 2"/>
          <p:cNvPicPr>
            <a:picLocks noChangeAspect="1" noChangeArrowheads="1"/>
          </p:cNvPicPr>
          <p:nvPr/>
        </p:nvPicPr>
        <p:blipFill>
          <a:blip r:embed="rId2" cstate="print"/>
          <a:srcRect/>
          <a:stretch>
            <a:fillRect/>
          </a:stretch>
        </p:blipFill>
        <p:spPr bwMode="auto">
          <a:xfrm>
            <a:off x="1600200" y="762000"/>
            <a:ext cx="6048375" cy="60483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064294"/>
          </a:xfrm>
          <a:prstGeom prst="rect">
            <a:avLst/>
          </a:prstGeom>
        </p:spPr>
        <p:txBody>
          <a:bodyPr wrap="square">
            <a:spAutoFit/>
          </a:bodyPr>
          <a:lstStyle/>
          <a:p>
            <a:endParaRPr lang="en-US" dirty="0" smtClean="0"/>
          </a:p>
          <a:p>
            <a:endParaRPr lang="en-US" dirty="0" smtClean="0"/>
          </a:p>
          <a:p>
            <a:r>
              <a:rPr lang="en-US" dirty="0" smtClean="0"/>
              <a:t>“WIRELESS HOME AUTOMATION TECHNOLOGY (WHAT) </a:t>
            </a:r>
          </a:p>
          <a:p>
            <a:r>
              <a:rPr lang="en-US" dirty="0" smtClean="0"/>
              <a:t>USING INTERNET OF THINGS (IOT)”.</a:t>
            </a:r>
          </a:p>
          <a:p>
            <a:r>
              <a:rPr lang="en-US" dirty="0" smtClean="0"/>
              <a:t>BY: </a:t>
            </a:r>
          </a:p>
          <a:p>
            <a:r>
              <a:rPr lang="en-US" b="1" dirty="0" smtClean="0"/>
              <a:t>1Kaushik </a:t>
            </a:r>
            <a:r>
              <a:rPr lang="en-US" b="1" dirty="0" err="1" smtClean="0"/>
              <a:t>Ghosh</a:t>
            </a:r>
            <a:endParaRPr lang="en-US" b="1" dirty="0" smtClean="0"/>
          </a:p>
          <a:p>
            <a:r>
              <a:rPr lang="en-US" b="1" dirty="0" smtClean="0"/>
              <a:t> 2Rushikesh </a:t>
            </a:r>
            <a:r>
              <a:rPr lang="en-US" b="1" dirty="0" err="1" smtClean="0"/>
              <a:t>Kalbhor</a:t>
            </a:r>
            <a:endParaRPr lang="en-US" b="1" dirty="0" smtClean="0"/>
          </a:p>
          <a:p>
            <a:r>
              <a:rPr lang="en-US" b="1" dirty="0" smtClean="0"/>
              <a:t> 3Disha </a:t>
            </a:r>
            <a:r>
              <a:rPr lang="en-US" b="1" dirty="0" err="1" smtClean="0"/>
              <a:t>Tejpal</a:t>
            </a:r>
            <a:endParaRPr lang="en-US" b="1" dirty="0" smtClean="0"/>
          </a:p>
          <a:p>
            <a:r>
              <a:rPr lang="en-US" b="1" dirty="0" smtClean="0"/>
              <a:t> 4Sayali </a:t>
            </a:r>
            <a:r>
              <a:rPr lang="en-US" b="1" dirty="0" err="1" smtClean="0"/>
              <a:t>Haral</a:t>
            </a:r>
            <a:r>
              <a:rPr lang="en-US" b="1" dirty="0" smtClean="0"/>
              <a:t> </a:t>
            </a:r>
          </a:p>
          <a:p>
            <a:r>
              <a:rPr lang="en-US" dirty="0" smtClean="0"/>
              <a:t>Department of Computer Engineering, </a:t>
            </a:r>
            <a:r>
              <a:rPr lang="en-US" dirty="0" err="1" smtClean="0"/>
              <a:t>Savitribai</a:t>
            </a:r>
            <a:r>
              <a:rPr lang="en-US" dirty="0" smtClean="0"/>
              <a:t> </a:t>
            </a:r>
            <a:r>
              <a:rPr lang="en-US" dirty="0" err="1" smtClean="0"/>
              <a:t>Phule</a:t>
            </a:r>
            <a:r>
              <a:rPr lang="en-US" dirty="0" smtClean="0"/>
              <a:t> </a:t>
            </a:r>
            <a:r>
              <a:rPr lang="en-US" dirty="0" err="1" smtClean="0"/>
              <a:t>Pune</a:t>
            </a:r>
            <a:r>
              <a:rPr lang="en-US" dirty="0" smtClean="0"/>
              <a:t> University</a:t>
            </a:r>
          </a:p>
          <a:p>
            <a:endParaRPr lang="en-US" dirty="0" smtClean="0"/>
          </a:p>
          <a:p>
            <a:endParaRPr lang="en-US" dirty="0" smtClean="0"/>
          </a:p>
          <a:p>
            <a:r>
              <a:rPr lang="en-US" dirty="0" smtClean="0"/>
              <a:t>A novel architecture for low cost and flexible home control and monitoring system using Android based Smart phone is proposed. Any android based mobile can be used to control different devices using web server. Such project can be very useful for old and physically disabled people. The project has vast scope for development. Many different features can be added later . Voice controlling enables users a sense of comfort as no direct operation with the home automation system is required. The proposed system reduces the wiring by using wireless networks.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7294305"/>
          </a:xfrm>
          <a:prstGeom prst="rect">
            <a:avLst/>
          </a:prstGeom>
        </p:spPr>
        <p:txBody>
          <a:bodyPr wrap="square">
            <a:spAutoFit/>
          </a:bodyPr>
          <a:lstStyle/>
          <a:p>
            <a:pPr algn="ctr"/>
            <a:r>
              <a:rPr lang="en-US" dirty="0" smtClean="0"/>
              <a:t>BLOCK  DIAGRAM:</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057400" y="417163"/>
            <a:ext cx="5377492" cy="644083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TotalTime>
  <Words>539</Words>
  <Application>Microsoft Office PowerPoint</Application>
  <PresentationFormat>On-screen Show (4:3)</PresentationFormat>
  <Paragraphs>150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HOME AUTOMATION USING IOT</vt:lpstr>
      <vt:lpstr>INTRODUCTION</vt:lpstr>
      <vt:lpstr>Home Automation </vt:lpstr>
      <vt:lpstr>Wireless Home Automation using IOT (Internet Of Things) </vt:lpstr>
      <vt:lpstr>Slide 5</vt:lpstr>
      <vt:lpstr>LITERATURE SURVEY</vt:lpstr>
      <vt:lpstr>Slide 7</vt:lpstr>
      <vt:lpstr>Slide 8</vt:lpstr>
      <vt:lpstr>Slide 9</vt:lpstr>
      <vt:lpstr>OUR PROPOSED SYSTEM</vt:lpstr>
      <vt:lpstr>BLOCK DIAGRAM: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IOT</dc:title>
  <dc:creator>Ash</dc:creator>
  <cp:lastModifiedBy>Ash</cp:lastModifiedBy>
  <cp:revision>63</cp:revision>
  <dcterms:created xsi:type="dcterms:W3CDTF">2016-09-27T01:09:06Z</dcterms:created>
  <dcterms:modified xsi:type="dcterms:W3CDTF">2016-09-28T11:44:49Z</dcterms:modified>
</cp:coreProperties>
</file>