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2" r:id="rId4"/>
    <p:sldId id="264" r:id="rId5"/>
    <p:sldId id="262" r:id="rId6"/>
    <p:sldId id="266" r:id="rId7"/>
    <p:sldId id="257" r:id="rId8"/>
    <p:sldId id="258" r:id="rId9"/>
    <p:sldId id="267" r:id="rId10"/>
    <p:sldId id="261" r:id="rId11"/>
    <p:sldId id="268" r:id="rId12"/>
    <p:sldId id="260" r:id="rId13"/>
    <p:sldId id="269" r:id="rId14"/>
    <p:sldId id="259" r:id="rId15"/>
    <p:sldId id="263"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94660"/>
  </p:normalViewPr>
  <p:slideViewPr>
    <p:cSldViewPr>
      <p:cViewPr varScale="1">
        <p:scale>
          <a:sx n="110" d="100"/>
          <a:sy n="110" d="100"/>
        </p:scale>
        <p:origin x="-10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BDA1EE-93BD-4EC8-BD2B-88BA7FCD1F0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358836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DA1EE-93BD-4EC8-BD2B-88BA7FCD1F0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134753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DA1EE-93BD-4EC8-BD2B-88BA7FCD1F0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208700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BDA1EE-93BD-4EC8-BD2B-88BA7FCD1F0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11448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BDA1EE-93BD-4EC8-BD2B-88BA7FCD1F08}"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139321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BDA1EE-93BD-4EC8-BD2B-88BA7FCD1F0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3203602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BDA1EE-93BD-4EC8-BD2B-88BA7FCD1F08}"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77541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BDA1EE-93BD-4EC8-BD2B-88BA7FCD1F08}"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685524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BDA1EE-93BD-4EC8-BD2B-88BA7FCD1F08}"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426130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DA1EE-93BD-4EC8-BD2B-88BA7FCD1F0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320436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BDA1EE-93BD-4EC8-BD2B-88BA7FCD1F08}"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D1BDEC-FEE5-4CF8-B655-F768660D87C2}" type="slidenum">
              <a:rPr lang="en-US" smtClean="0"/>
              <a:t>‹#›</a:t>
            </a:fld>
            <a:endParaRPr lang="en-US"/>
          </a:p>
        </p:txBody>
      </p:sp>
    </p:spTree>
    <p:extLst>
      <p:ext uri="{BB962C8B-B14F-4D97-AF65-F5344CB8AC3E}">
        <p14:creationId xmlns:p14="http://schemas.microsoft.com/office/powerpoint/2010/main" val="64660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BDA1EE-93BD-4EC8-BD2B-88BA7FCD1F08}" type="datetimeFigureOut">
              <a:rPr lang="en-US" smtClean="0"/>
              <a:t>4/25/2024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1BDEC-FEE5-4CF8-B655-F768660D87C2}" type="slidenum">
              <a:rPr lang="en-US" smtClean="0"/>
              <a:t>‹#›</a:t>
            </a:fld>
            <a:endParaRPr lang="en-US"/>
          </a:p>
        </p:txBody>
      </p:sp>
    </p:spTree>
    <p:extLst>
      <p:ext uri="{BB962C8B-B14F-4D97-AF65-F5344CB8AC3E}">
        <p14:creationId xmlns:p14="http://schemas.microsoft.com/office/powerpoint/2010/main" val="3997218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Unsupervised Exploration of Temperatures</a:t>
            </a:r>
            <a:endParaRPr lang="en-US" dirty="0"/>
          </a:p>
        </p:txBody>
      </p:sp>
      <p:sp>
        <p:nvSpPr>
          <p:cNvPr id="3" name="Subtitle 2"/>
          <p:cNvSpPr>
            <a:spLocks noGrp="1"/>
          </p:cNvSpPr>
          <p:nvPr>
            <p:ph type="subTitle" idx="1"/>
          </p:nvPr>
        </p:nvSpPr>
        <p:spPr/>
        <p:txBody>
          <a:bodyPr/>
          <a:lstStyle/>
          <a:p>
            <a:r>
              <a:rPr lang="en-US" dirty="0" smtClean="0"/>
              <a:t>Scanning L-Band Active Passive (SLAP) </a:t>
            </a:r>
          </a:p>
          <a:p>
            <a:endParaRPr lang="en-US" dirty="0"/>
          </a:p>
        </p:txBody>
      </p:sp>
    </p:spTree>
    <p:extLst>
      <p:ext uri="{BB962C8B-B14F-4D97-AF65-F5344CB8AC3E}">
        <p14:creationId xmlns:p14="http://schemas.microsoft.com/office/powerpoint/2010/main" val="26256876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TB_IR included with </a:t>
            </a:r>
            <a:r>
              <a:rPr lang="en-US" b="1" dirty="0" err="1" smtClean="0"/>
              <a:t>TBh</a:t>
            </a:r>
            <a:r>
              <a:rPr lang="en-US" b="1" dirty="0" smtClean="0"/>
              <a:t> and </a:t>
            </a:r>
            <a:r>
              <a:rPr lang="en-US" b="1" dirty="0" err="1" smtClean="0"/>
              <a:t>TBv</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477000" cy="349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53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TB_IR included with </a:t>
            </a:r>
            <a:r>
              <a:rPr lang="en-US" b="1" dirty="0" err="1" smtClean="0"/>
              <a:t>TBh</a:t>
            </a:r>
            <a:r>
              <a:rPr lang="en-US" b="1" dirty="0" smtClean="0"/>
              <a:t> and </a:t>
            </a:r>
            <a:r>
              <a:rPr lang="en-US" b="1" dirty="0" err="1" smtClean="0"/>
              <a:t>TBv</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9286" y="1524000"/>
            <a:ext cx="4502381" cy="196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552" y="3572358"/>
            <a:ext cx="362585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72499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High-Scoring</a:t>
            </a:r>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905000"/>
            <a:ext cx="6781800" cy="359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0091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High-Scoring</a:t>
            </a: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447800"/>
            <a:ext cx="4483100"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581400"/>
            <a:ext cx="354965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16251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TBh</a:t>
            </a:r>
            <a:r>
              <a:rPr lang="en-US" dirty="0" smtClean="0"/>
              <a:t> and </a:t>
            </a:r>
            <a:r>
              <a:rPr lang="en-US" dirty="0" err="1" smtClean="0"/>
              <a:t>TBv</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85" y="1371600"/>
            <a:ext cx="6206505" cy="3136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200400"/>
            <a:ext cx="4468167" cy="32978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0133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 (</a:t>
            </a:r>
            <a:r>
              <a:rPr lang="en-US" dirty="0" err="1" smtClean="0"/>
              <a:t>TBh</a:t>
            </a:r>
            <a:r>
              <a:rPr lang="en-US" dirty="0" smtClean="0"/>
              <a:t> and </a:t>
            </a:r>
            <a:r>
              <a:rPr lang="en-US" dirty="0" err="1" smtClean="0"/>
              <a:t>TBv</a:t>
            </a:r>
            <a:r>
              <a:rPr lang="en-US" dirty="0" smtClean="0"/>
              <a:t>)</a:t>
            </a: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05" y="3280940"/>
            <a:ext cx="3442245" cy="3500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61641"/>
            <a:ext cx="52070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3441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Model Map</a:t>
            </a:r>
            <a:endParaRPr lang="en-US" dirty="0"/>
          </a:p>
        </p:txBody>
      </p:sp>
      <p:pic>
        <p:nvPicPr>
          <p:cNvPr id="9219"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25"/>
          <a:stretch/>
        </p:blipFill>
        <p:spPr bwMode="auto">
          <a:xfrm>
            <a:off x="8569" y="1273215"/>
            <a:ext cx="4037706" cy="200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676400"/>
            <a:ext cx="5029200" cy="4624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1" y="3733800"/>
            <a:ext cx="4083701" cy="3043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1759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5649"/>
          <a:stretch/>
        </p:blipFill>
        <p:spPr bwMode="auto">
          <a:xfrm>
            <a:off x="35689" y="1070916"/>
            <a:ext cx="4688711" cy="5131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3784"/>
            <a:ext cx="4249838" cy="68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918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Information</a:t>
            </a:r>
            <a:endParaRPr lang="en-US" dirty="0"/>
          </a:p>
        </p:txBody>
      </p:sp>
      <p:sp>
        <p:nvSpPr>
          <p:cNvPr id="3" name="Content Placeholder 2"/>
          <p:cNvSpPr>
            <a:spLocks noGrp="1"/>
          </p:cNvSpPr>
          <p:nvPr>
            <p:ph idx="1"/>
          </p:nvPr>
        </p:nvSpPr>
        <p:spPr>
          <a:xfrm>
            <a:off x="457200" y="1600200"/>
            <a:ext cx="6019800" cy="4525963"/>
          </a:xfrm>
        </p:spPr>
        <p:txBody>
          <a:bodyPr>
            <a:normAutofit fontScale="55000" lnSpcReduction="20000"/>
          </a:bodyPr>
          <a:lstStyle/>
          <a:p>
            <a:r>
              <a:rPr lang="en-US" dirty="0"/>
              <a:t>This dataset comes from the NASA program SLAP(Scanning L-Band Active Passive). Their main goal is to measure soil moisture using temperature readings. These readings are taken using a device that is attached to a plane which flies in a rectangular pattern to capture a pre-determined plot of earth. The device used to take readings utilizes an </a:t>
            </a:r>
            <a:r>
              <a:rPr lang="en-US" dirty="0" smtClean="0"/>
              <a:t>oscillating </a:t>
            </a:r>
            <a:r>
              <a:rPr lang="en-US" dirty="0"/>
              <a:t>sensor that takes readings in an </a:t>
            </a:r>
            <a:r>
              <a:rPr lang="en-US" dirty="0" smtClean="0"/>
              <a:t>elliptical </a:t>
            </a:r>
            <a:r>
              <a:rPr lang="en-US" dirty="0"/>
              <a:t>pattern.</a:t>
            </a:r>
          </a:p>
          <a:p>
            <a:r>
              <a:rPr lang="en-US" dirty="0"/>
              <a:t>There is a need for this group to accurately determine which areas are land and which are water. This is mainly found through temperature readings, and the algorithms they use are inaccurate due to the fact they are mainly using google earth and guessing by </a:t>
            </a:r>
            <a:r>
              <a:rPr lang="en-US" dirty="0" smtClean="0"/>
              <a:t>eye.</a:t>
            </a:r>
            <a:endParaRPr lang="en-US" dirty="0"/>
          </a:p>
          <a:p>
            <a:r>
              <a:rPr lang="en-US" dirty="0"/>
              <a:t>For this project, I will be using </a:t>
            </a:r>
            <a:r>
              <a:rPr lang="en-US" dirty="0" err="1"/>
              <a:t>KMeans</a:t>
            </a:r>
            <a:r>
              <a:rPr lang="en-US" dirty="0"/>
              <a:t> to assign new flags for water. My goal is to identify at least 3 values (water, shoreline, and dry land</a:t>
            </a:r>
            <a:r>
              <a:rPr lang="en-US" dirty="0" smtClean="0"/>
              <a:t>).</a:t>
            </a:r>
          </a:p>
          <a:p>
            <a:endParaRPr lang="en-US" dirty="0"/>
          </a:p>
          <a:p>
            <a:endParaRPr lang="en-US" dirty="0"/>
          </a:p>
        </p:txBody>
      </p:sp>
      <p:sp>
        <p:nvSpPr>
          <p:cNvPr id="4" name="TextBox 3"/>
          <p:cNvSpPr txBox="1"/>
          <p:nvPr/>
        </p:nvSpPr>
        <p:spPr>
          <a:xfrm>
            <a:off x="6705600" y="1676400"/>
            <a:ext cx="2362200" cy="4801314"/>
          </a:xfrm>
          <a:prstGeom prst="rect">
            <a:avLst/>
          </a:prstGeom>
          <a:noFill/>
        </p:spPr>
        <p:txBody>
          <a:bodyPr wrap="square" rtlCol="0">
            <a:spAutoFit/>
          </a:bodyPr>
          <a:lstStyle/>
          <a:p>
            <a:r>
              <a:rPr lang="en-US" u="sng" dirty="0" smtClean="0"/>
              <a:t>Key Term:</a:t>
            </a:r>
          </a:p>
          <a:p>
            <a:r>
              <a:rPr lang="en-US" b="1" dirty="0" smtClean="0"/>
              <a:t>Brightness Temperature: </a:t>
            </a:r>
            <a:r>
              <a:rPr lang="en-US" dirty="0" smtClean="0"/>
              <a:t>a </a:t>
            </a:r>
            <a:r>
              <a:rPr lang="en-US" dirty="0"/>
              <a:t>measure of the intensity of </a:t>
            </a:r>
            <a:r>
              <a:rPr lang="en-US" dirty="0" smtClean="0"/>
              <a:t>radiation</a:t>
            </a:r>
          </a:p>
          <a:p>
            <a:r>
              <a:rPr lang="en-US" b="1" dirty="0" smtClean="0"/>
              <a:t>SLAP: </a:t>
            </a:r>
            <a:r>
              <a:rPr lang="en-US" dirty="0"/>
              <a:t>remote sensing instrument developed at NASA Goddard Space Flight Center for remote sensing of soil moisture, ocean salinity, freeze-thaw state, and other physical phenomena that display characteristics at microwave L-band</a:t>
            </a:r>
            <a:endParaRPr lang="en-US" dirty="0"/>
          </a:p>
        </p:txBody>
      </p:sp>
    </p:spTree>
    <p:extLst>
      <p:ext uri="{BB962C8B-B14F-4D97-AF65-F5344CB8AC3E}">
        <p14:creationId xmlns:p14="http://schemas.microsoft.com/office/powerpoint/2010/main" val="2092987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057275"/>
            <a:ext cx="808672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1804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Cleaning</a:t>
            </a:r>
            <a:endParaRPr lang="en-US" dirty="0"/>
          </a:p>
        </p:txBody>
      </p:sp>
      <p:sp>
        <p:nvSpPr>
          <p:cNvPr id="3" name="Content Placeholder 2"/>
          <p:cNvSpPr>
            <a:spLocks noGrp="1"/>
          </p:cNvSpPr>
          <p:nvPr>
            <p:ph idx="1"/>
          </p:nvPr>
        </p:nvSpPr>
        <p:spPr>
          <a:xfrm>
            <a:off x="457200" y="1600200"/>
            <a:ext cx="5867400" cy="4525963"/>
          </a:xfrm>
        </p:spPr>
        <p:txBody>
          <a:bodyPr/>
          <a:lstStyle/>
          <a:p>
            <a:r>
              <a:rPr lang="en-US" dirty="0" smtClean="0"/>
              <a:t>Removed NA rows; The first part of the dataset is calibration data that takes place on the ground. This is shown in the number of NA values in </a:t>
            </a:r>
            <a:r>
              <a:rPr lang="en-US" dirty="0" err="1" smtClean="0"/>
              <a:t>footprint_lat</a:t>
            </a:r>
            <a:r>
              <a:rPr lang="en-US" dirty="0" smtClean="0"/>
              <a:t>/</a:t>
            </a:r>
            <a:r>
              <a:rPr lang="en-US" dirty="0" err="1" smtClean="0"/>
              <a:t>footprint_lon</a:t>
            </a:r>
            <a:r>
              <a:rPr lang="en-US" dirty="0" smtClean="0"/>
              <a:t>.</a:t>
            </a:r>
          </a:p>
          <a:p>
            <a:r>
              <a:rPr lang="en-US" dirty="0" smtClean="0"/>
              <a:t>Removed any miscellaneous spaces in the column names</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524000"/>
            <a:ext cx="2574925" cy="300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1"/>
          <p:cNvSpPr>
            <a:spLocks noChangeArrowheads="1"/>
          </p:cNvSpPr>
          <p:nvPr/>
        </p:nvSpPr>
        <p:spPr bwMode="auto">
          <a:xfrm>
            <a:off x="6400800" y="4965414"/>
            <a:ext cx="990600"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cs typeface="Arial" pitchFamily="34" charset="0"/>
              </a:rPr>
              <a:t>Start shape:</a:t>
            </a:r>
            <a:r>
              <a:rPr kumimoji="0" lang="en-US" altLang="en-US" sz="1200" b="0" i="0" u="none" strike="noStrike" cap="none" normalizeH="0" dirty="0" smtClean="0">
                <a:ln>
                  <a:noFill/>
                </a:ln>
                <a:solidFill>
                  <a:srgbClr val="000000"/>
                </a:solidFill>
                <a:effectLst/>
                <a:cs typeface="Arial" pitchFamily="34" charset="0"/>
              </a:rPr>
              <a:t> </a:t>
            </a:r>
            <a:r>
              <a:rPr kumimoji="0" lang="en-US" altLang="en-US" sz="1200" b="0" i="0" u="none" strike="noStrike" cap="none" normalizeH="0" baseline="0" dirty="0" smtClean="0">
                <a:ln>
                  <a:noFill/>
                </a:ln>
                <a:solidFill>
                  <a:srgbClr val="000000"/>
                </a:solidFill>
                <a:effectLst/>
                <a:cs typeface="Arial" pitchFamily="34" charset="0"/>
              </a:rPr>
              <a:t>(320855, 38)</a:t>
            </a:r>
          </a:p>
          <a:p>
            <a:pPr marL="0" marR="0" lvl="0" indent="0" algn="l" defTabSz="914400" rtl="0" eaLnBrk="1" fontAlgn="base" latinLnBrk="0" hangingPunct="1">
              <a:lnSpc>
                <a:spcPct val="100000"/>
              </a:lnSpc>
              <a:spcBef>
                <a:spcPct val="0"/>
              </a:spcBef>
              <a:spcAft>
                <a:spcPct val="0"/>
              </a:spcAft>
              <a:buClrTx/>
              <a:buSzTx/>
              <a:buFontTx/>
              <a:buNone/>
              <a:tabLst/>
            </a:pPr>
            <a:r>
              <a:rPr lang="en-US" altLang="en-US" sz="1200" dirty="0" smtClean="0">
                <a:solidFill>
                  <a:srgbClr val="000000"/>
                </a:solidFill>
                <a:cs typeface="Arial" pitchFamily="34" charset="0"/>
              </a:rPr>
              <a:t>End shape:</a:t>
            </a:r>
          </a:p>
          <a:p>
            <a:pPr lvl="0" fontAlgn="base">
              <a:spcBef>
                <a:spcPct val="0"/>
              </a:spcBef>
              <a:spcAft>
                <a:spcPct val="0"/>
              </a:spcAft>
            </a:pPr>
            <a:r>
              <a:rPr lang="en-US" altLang="en-US" sz="1200" dirty="0">
                <a:cs typeface="Arial" pitchFamily="34" charset="0"/>
              </a:rPr>
              <a:t>(182419, 38) </a:t>
            </a:r>
            <a:endParaRPr kumimoji="0" lang="en-US" altLang="en-US" sz="1200"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482947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SelectKBest</a:t>
            </a:r>
            <a:r>
              <a:rPr lang="en-US" dirty="0" smtClean="0"/>
              <a:t> using supplied water flag</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3400" y="2286000"/>
            <a:ext cx="4587176" cy="312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209800"/>
            <a:ext cx="4064000" cy="314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662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Plots of Infrared Brightness Temperature (TB_IR)</a:t>
            </a:r>
            <a:endParaRPr lang="en-US"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2929" y="1716771"/>
            <a:ext cx="5658141" cy="429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931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Plots of H-pol Brightness Temperature (</a:t>
            </a:r>
            <a:r>
              <a:rPr lang="en-US" dirty="0" err="1" smtClean="0"/>
              <a:t>TBh</a:t>
            </a:r>
            <a:r>
              <a:rPr lang="en-US" dirty="0" smtClean="0"/>
              <a:t>) and V-pol Brightness Temperature (</a:t>
            </a:r>
            <a:r>
              <a:rPr lang="en-US" dirty="0" err="1" smtClean="0"/>
              <a:t>TBv</a:t>
            </a:r>
            <a:r>
              <a:rPr lang="en-US" dirty="0" smtClean="0"/>
              <a: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 y="2362200"/>
            <a:ext cx="3964197" cy="300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286000"/>
            <a:ext cx="4003123" cy="3076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9364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Temperature Brightness Infrared (TB_IR) in Kelvin</a:t>
            </a:r>
            <a:endParaRPr lang="en-US" dirty="0"/>
          </a:p>
        </p:txBody>
      </p:sp>
      <p:sp>
        <p:nvSpPr>
          <p:cNvPr id="3" name="Content Placeholder 2"/>
          <p:cNvSpPr>
            <a:spLocks noGrp="1"/>
          </p:cNvSpPr>
          <p:nvPr>
            <p:ph idx="1"/>
          </p:nvPr>
        </p:nvSpPr>
        <p:spPr/>
        <p:txBody>
          <a:bodyPr/>
          <a:lstStyle/>
          <a:p>
            <a:r>
              <a:rPr lang="en-US" dirty="0" smtClean="0"/>
              <a:t>Most accurate “real” temperature. Similar to the infrared temperature gauges used to take body temperature.</a:t>
            </a:r>
          </a:p>
          <a:p>
            <a:endParaRPr lang="en-US" dirty="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224514"/>
            <a:ext cx="6745147" cy="3528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00685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Temperature Brightness Infrared (TB_IR) in Kelvin</a:t>
            </a:r>
            <a:endParaRPr lang="en-US"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535" y="1524000"/>
            <a:ext cx="4483330" cy="2025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335" y="3581400"/>
            <a:ext cx="35687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24000"/>
            <a:ext cx="45339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339787" y="3458289"/>
            <a:ext cx="190500" cy="246221"/>
          </a:xfrm>
          <a:prstGeom prst="rect">
            <a:avLst/>
          </a:prstGeom>
          <a:solidFill>
            <a:schemeClr val="bg1"/>
          </a:solidFill>
        </p:spPr>
        <p:txBody>
          <a:bodyPr wrap="square" rtlCol="0">
            <a:spAutoFit/>
          </a:bodyPr>
          <a:lstStyle/>
          <a:p>
            <a:r>
              <a:rPr lang="en-US" sz="1000" dirty="0" smtClean="0"/>
              <a:t>2</a:t>
            </a:r>
            <a:endParaRPr lang="en-US" sz="1000" dirty="0"/>
          </a:p>
        </p:txBody>
      </p:sp>
    </p:spTree>
    <p:extLst>
      <p:ext uri="{BB962C8B-B14F-4D97-AF65-F5344CB8AC3E}">
        <p14:creationId xmlns:p14="http://schemas.microsoft.com/office/powerpoint/2010/main" val="3282102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830</TotalTime>
  <Words>366</Words>
  <Application>Microsoft Office PowerPoint</Application>
  <PresentationFormat>On-screen Show (4:3)</PresentationFormat>
  <Paragraphs>29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Unsupervised Exploration of Temperatures</vt:lpstr>
      <vt:lpstr>Data Information</vt:lpstr>
      <vt:lpstr>PowerPoint Presentation</vt:lpstr>
      <vt:lpstr>Data Cleaning</vt:lpstr>
      <vt:lpstr>SelectKBest using supplied water flag</vt:lpstr>
      <vt:lpstr>Distribution Plots of Infrared Brightness Temperature (TB_IR)</vt:lpstr>
      <vt:lpstr>Distribution Plots of H-pol Brightness Temperature (TBh) and V-pol Brightness Temperature (TBv)</vt:lpstr>
      <vt:lpstr>Temperature Brightness Infrared (TB_IR) in Kelvin</vt:lpstr>
      <vt:lpstr>Temperature Brightness Infrared (TB_IR) in Kelvin</vt:lpstr>
      <vt:lpstr>TB_IR included with TBh and TBv</vt:lpstr>
      <vt:lpstr>TB_IR included with TBh and TBv</vt:lpstr>
      <vt:lpstr>All High-Scoring</vt:lpstr>
      <vt:lpstr>All High-Scoring</vt:lpstr>
      <vt:lpstr>TBh and TBv</vt:lpstr>
      <vt:lpstr>Best Model (TBh and TBv)</vt:lpstr>
      <vt:lpstr>Best Model Map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Exploration of Temperatures</dc:title>
  <dc:creator>Ashley Kleen</dc:creator>
  <cp:lastModifiedBy>Ashley Kleen</cp:lastModifiedBy>
  <cp:revision>19</cp:revision>
  <dcterms:created xsi:type="dcterms:W3CDTF">2024-04-24T15:02:18Z</dcterms:created>
  <dcterms:modified xsi:type="dcterms:W3CDTF">2024-04-25T23:22:34Z</dcterms:modified>
</cp:coreProperties>
</file>