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i8zkO8cZWrvr6cyDGveWZbn/f1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2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" name="Google Shape;26;p18"/>
          <p:cNvSpPr/>
          <p:nvPr/>
        </p:nvSpPr>
        <p:spPr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" name="Google Shape;27;p1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" name="Google Shape;28;p18"/>
          <p:cNvSpPr/>
          <p:nvPr/>
        </p:nvSpPr>
        <p:spPr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" name="Google Shape;29;p1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" name="Google Shape;30;p18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35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62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3" name="Google Shape;33;p18"/>
          <p:cNvCxnSpPr/>
          <p:nvPr/>
        </p:nvCxnSpPr>
        <p:spPr>
          <a:xfrm>
            <a:off x="155448" y="2420112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8C438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4" name="Google Shape;34;p18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8C4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5" name="Google Shape;35;p18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6" name="Google Shape;36;p18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8C4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8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solidFill>
          <a:schemeClr val="lt2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438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 rot="5400000">
            <a:off x="2269236" y="-443484"/>
            <a:ext cx="4599432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44" name="Google Shape;144;p2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9" name="Google Shape;149;p28"/>
          <p:cNvSpPr/>
          <p:nvPr/>
        </p:nvSpPr>
        <p:spPr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p28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8C4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54" name="Google Shape;154;p28"/>
          <p:cNvCxnSpPr/>
          <p:nvPr/>
        </p:nvCxnSpPr>
        <p:spPr>
          <a:xfrm rot="5400000">
            <a:off x="4021836" y="3278124"/>
            <a:ext cx="6245352" cy="0"/>
          </a:xfrm>
          <a:prstGeom prst="straightConnector1">
            <a:avLst/>
          </a:prstGeom>
          <a:noFill/>
          <a:ln cap="flat" cmpd="sng" w="9525">
            <a:solidFill>
              <a:srgbClr val="8C438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55" name="Google Shape;155;p28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28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8C4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6915912" y="3009901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 rot="5400000">
            <a:off x="670717" y="-61117"/>
            <a:ext cx="5821366" cy="6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8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8"/>
          <p:cNvSpPr txBox="1"/>
          <p:nvPr>
            <p:ph type="title"/>
          </p:nvPr>
        </p:nvSpPr>
        <p:spPr>
          <a:xfrm rot="5400000">
            <a:off x="5189538" y="2506664"/>
            <a:ext cx="5851525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438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solidFill>
          <a:schemeClr val="l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438F"/>
              </a:buClr>
              <a:buSzPts val="3300"/>
              <a:buFont typeface="Georgia"/>
              <a:buNone/>
              <a:defRPr>
                <a:solidFill>
                  <a:srgbClr val="8C438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4361688" y="1026372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" name="Google Shape;47;p20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" name="Google Shape;48;p20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" name="Google Shape;49;p20"/>
          <p:cNvSpPr/>
          <p:nvPr/>
        </p:nvSpPr>
        <p:spPr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" name="Google Shape;50;p20"/>
          <p:cNvSpPr/>
          <p:nvPr/>
        </p:nvSpPr>
        <p:spPr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1" name="Google Shape;51;p20"/>
          <p:cNvSpPr/>
          <p:nvPr/>
        </p:nvSpPr>
        <p:spPr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1368426" y="2743200"/>
            <a:ext cx="6480174" cy="167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360"/>
              <a:buNone/>
              <a:defRPr b="1" sz="16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Font typeface="Georgia"/>
              <a:buNone/>
              <a:defRPr sz="1400">
                <a:solidFill>
                  <a:srgbClr val="888888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53" name="Google Shape;53;p20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8C4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5" name="Google Shape;55;p20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7" name="Google Shape;57;p20"/>
          <p:cNvCxnSpPr/>
          <p:nvPr/>
        </p:nvCxnSpPr>
        <p:spPr>
          <a:xfrm>
            <a:off x="152400" y="2438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8C438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58" name="Google Shape;58;p20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" name="Google Shape;59;p2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8C4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4343400" y="219945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20"/>
          <p:cNvSpPr txBox="1"/>
          <p:nvPr>
            <p:ph type="title"/>
          </p:nvPr>
        </p:nvSpPr>
        <p:spPr>
          <a:xfrm>
            <a:off x="722313" y="5334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Georgia"/>
              <a:buNone/>
              <a:defRPr b="0" sz="42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solidFill>
          <a:schemeClr val="lt2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438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7" name="Google Shape;67;p21"/>
          <p:cNvCxnSpPr/>
          <p:nvPr/>
        </p:nvCxnSpPr>
        <p:spPr>
          <a:xfrm flipH="1" rot="10800000">
            <a:off x="4563080" y="1575652"/>
            <a:ext cx="8921" cy="4819557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301752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2" type="body"/>
          </p:nvPr>
        </p:nvSpPr>
        <p:spPr>
          <a:xfrm>
            <a:off x="4800600" y="1371600"/>
            <a:ext cx="4038600" cy="468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3537" lvl="0" marL="457200" algn="l">
              <a:spcBef>
                <a:spcPts val="500"/>
              </a:spcBef>
              <a:spcAft>
                <a:spcPts val="0"/>
              </a:spcAft>
              <a:buSzPts val="2125"/>
              <a:buChar char="⚫"/>
              <a:defRPr sz="2500"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solidFill>
          <a:schemeClr val="lt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Google Shape;71;p22"/>
          <p:cNvCxnSpPr/>
          <p:nvPr/>
        </p:nvCxnSpPr>
        <p:spPr>
          <a:xfrm rot="10800000">
            <a:off x="4572000" y="2200275"/>
            <a:ext cx="0" cy="4187952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2" name="Google Shape;72;p22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22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4" name="Google Shape;74;p22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5" name="Google Shape;75;p22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6" name="Google Shape;76;p22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7" name="Google Shape;77;p22"/>
          <p:cNvSpPr/>
          <p:nvPr/>
        </p:nvSpPr>
        <p:spPr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301752" y="1524000"/>
            <a:ext cx="4040188" cy="732974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2" type="body"/>
          </p:nvPr>
        </p:nvSpPr>
        <p:spPr>
          <a:xfrm>
            <a:off x="4791330" y="1524000"/>
            <a:ext cx="4041775" cy="731520"/>
          </a:xfrm>
          <a:prstGeom prst="rect">
            <a:avLst/>
          </a:prstGeom>
          <a:noFill/>
          <a:ln>
            <a:noFill/>
          </a:ln>
          <a:effectLst>
            <a:outerShdw blurRad="50800" rotWithShape="0" dir="5400000" dist="254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1870"/>
              <a:buNone/>
              <a:defRPr b="1" sz="22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350"/>
              <a:buNone/>
              <a:defRPr b="1" sz="1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Font typeface="Georgia"/>
              <a:buNone/>
              <a:defRPr b="1" sz="16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1" type="ftr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82" name="Google Shape;82;p22"/>
          <p:cNvCxnSpPr/>
          <p:nvPr/>
        </p:nvCxnSpPr>
        <p:spPr>
          <a:xfrm>
            <a:off x="152400" y="128016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8C438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3" name="Google Shape;83;p22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8C4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4" name="Google Shape;84;p22"/>
          <p:cNvSpPr txBox="1"/>
          <p:nvPr>
            <p:ph idx="3" type="body"/>
          </p:nvPr>
        </p:nvSpPr>
        <p:spPr>
          <a:xfrm>
            <a:off x="301752" y="2471383"/>
            <a:ext cx="4041648" cy="381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4" type="body"/>
          </p:nvPr>
        </p:nvSpPr>
        <p:spPr>
          <a:xfrm>
            <a:off x="4800600" y="2471383"/>
            <a:ext cx="4038600" cy="3822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86" name="Google Shape;86;p22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7" name="Google Shape;87;p22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8C4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4343400" y="1042416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2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438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C438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4343400" y="1036020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p24"/>
          <p:cNvSpPr/>
          <p:nvPr/>
        </p:nvSpPr>
        <p:spPr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8" name="Google Shape;98;p24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9" name="Google Shape;99;p24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0" name="Google Shape;100;p24"/>
          <p:cNvSpPr/>
          <p:nvPr/>
        </p:nvSpPr>
        <p:spPr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24"/>
          <p:cNvSpPr/>
          <p:nvPr/>
        </p:nvSpPr>
        <p:spPr>
          <a:xfrm>
            <a:off x="152400" y="158496"/>
            <a:ext cx="8833104" cy="6547104"/>
          </a:xfrm>
          <a:prstGeom prst="rect">
            <a:avLst/>
          </a:prstGeom>
          <a:noFill/>
          <a:ln cap="flat" cmpd="sng" w="9525">
            <a:solidFill>
              <a:srgbClr val="8C4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2" name="Google Shape;102;p24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4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4267200" y="6324600"/>
            <a:ext cx="609600" cy="441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/>
          <p:nvPr/>
        </p:nvSpPr>
        <p:spPr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8" name="Google Shape;108;p25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9" name="Google Shape;109;p25"/>
          <p:cNvSpPr/>
          <p:nvPr/>
        </p:nvSpPr>
        <p:spPr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0" name="Google Shape;110;p25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1" name="Google Shape;111;p25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25"/>
          <p:cNvSpPr txBox="1"/>
          <p:nvPr>
            <p:ph type="title"/>
          </p:nvPr>
        </p:nvSpPr>
        <p:spPr>
          <a:xfrm>
            <a:off x="381000" y="914400"/>
            <a:ext cx="2362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eorgia"/>
              <a:buNone/>
              <a:defRPr b="1" sz="22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1" type="body"/>
          </p:nvPr>
        </p:nvSpPr>
        <p:spPr>
          <a:xfrm>
            <a:off x="381000" y="1981200"/>
            <a:ext cx="2362200" cy="414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4" name="Google Shape;114;p25"/>
          <p:cNvSpPr/>
          <p:nvPr/>
        </p:nvSpPr>
        <p:spPr>
          <a:xfrm>
            <a:off x="152400" y="152400"/>
            <a:ext cx="8833104" cy="6547104"/>
          </a:xfrm>
          <a:prstGeom prst="rect">
            <a:avLst/>
          </a:prstGeom>
          <a:noFill/>
          <a:ln cap="flat" cmpd="sng" w="9525">
            <a:solidFill>
              <a:srgbClr val="8C4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15" name="Google Shape;115;p25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8C438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16" name="Google Shape;116;p25"/>
          <p:cNvSpPr txBox="1"/>
          <p:nvPr>
            <p:ph idx="2" type="body"/>
          </p:nvPr>
        </p:nvSpPr>
        <p:spPr>
          <a:xfrm>
            <a:off x="3124200" y="685800"/>
            <a:ext cx="56388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⚪"/>
              <a:defRPr/>
            </a:lvl2pPr>
            <a:lvl3pPr indent="-314325" lvl="2" marL="1371600" algn="l">
              <a:spcBef>
                <a:spcPts val="360"/>
              </a:spcBef>
              <a:spcAft>
                <a:spcPts val="0"/>
              </a:spcAft>
              <a:buSzPts val="1350"/>
              <a:buChar char="⯍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🞆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17" name="Google Shape;117;p25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8" name="Google Shape;118;p25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8C4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9" name="Google Shape;119;p25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algn="ctr">
              <a:spcBef>
                <a:spcPts val="0"/>
              </a:spcBef>
              <a:buNone/>
              <a:defRPr sz="1600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5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1" name="Google Shape;121;p25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5"/>
          <p:cNvSpPr txBox="1"/>
          <p:nvPr>
            <p:ph idx="11" type="ftr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26"/>
          <p:cNvCxnSpPr/>
          <p:nvPr/>
        </p:nvCxnSpPr>
        <p:spPr>
          <a:xfrm>
            <a:off x="152400" y="533400"/>
            <a:ext cx="8833104" cy="0"/>
          </a:xfrm>
          <a:prstGeom prst="straightConnector1">
            <a:avLst/>
          </a:prstGeom>
          <a:noFill/>
          <a:ln cap="flat" cmpd="sng" w="11425">
            <a:solidFill>
              <a:srgbClr val="8C438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25" name="Google Shape;125;p26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6" name="Google Shape;126;p26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7" name="Google Shape;127;p26"/>
          <p:cNvSpPr/>
          <p:nvPr/>
        </p:nvSpPr>
        <p:spPr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p26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9" name="Google Shape;129;p26"/>
          <p:cNvSpPr/>
          <p:nvPr/>
        </p:nvSpPr>
        <p:spPr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1" name="Google Shape;131;p26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8C4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2" name="Google Shape;132;p26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p26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8C4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1371600" y="312738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6"/>
          <p:cNvSpPr txBox="1"/>
          <p:nvPr>
            <p:ph type="title"/>
          </p:nvPr>
        </p:nvSpPr>
        <p:spPr>
          <a:xfrm>
            <a:off x="3000375" y="5029200"/>
            <a:ext cx="5867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Georgia"/>
              <a:buNone/>
              <a:defRPr b="1" sz="2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/>
          <p:nvPr>
            <p:ph idx="2" type="pic"/>
          </p:nvPr>
        </p:nvSpPr>
        <p:spPr>
          <a:xfrm>
            <a:off x="3000375" y="609600"/>
            <a:ext cx="5867400" cy="42672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81000" y="990600"/>
            <a:ext cx="24384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360"/>
              <a:buFont typeface="Georgia"/>
              <a:buNone/>
              <a:defRPr sz="1600">
                <a:solidFill>
                  <a:srgbClr val="FFFFFF"/>
                </a:solidFill>
              </a:defRPr>
            </a:lvl1pPr>
            <a:lvl2pPr indent="-281940" lvl="1" marL="914400" algn="l">
              <a:spcBef>
                <a:spcPts val="1000"/>
              </a:spcBef>
              <a:spcAft>
                <a:spcPts val="0"/>
              </a:spcAft>
              <a:buSzPts val="840"/>
              <a:buChar char="⚪"/>
              <a:defRPr sz="1200"/>
            </a:lvl2pPr>
            <a:lvl3pPr indent="-276225" lvl="2" marL="1371600" algn="l">
              <a:spcBef>
                <a:spcPts val="200"/>
              </a:spcBef>
              <a:spcAft>
                <a:spcPts val="0"/>
              </a:spcAft>
              <a:buSzPts val="750"/>
              <a:buChar char="⯍"/>
              <a:defRPr sz="1000"/>
            </a:lvl3pPr>
            <a:lvl4pPr indent="-268605" lvl="3" marL="1828800" algn="l">
              <a:spcBef>
                <a:spcPts val="180"/>
              </a:spcBef>
              <a:spcAft>
                <a:spcPts val="0"/>
              </a:spcAft>
              <a:buSzPts val="630"/>
              <a:buChar char="🞆"/>
              <a:defRPr sz="900"/>
            </a:lvl4pPr>
            <a:lvl5pPr indent="-285750" lvl="4" marL="2286000" algn="l">
              <a:spcBef>
                <a:spcPts val="180"/>
              </a:spcBef>
              <a:spcAft>
                <a:spcPts val="0"/>
              </a:spcAft>
              <a:buSzPts val="900"/>
              <a:buFont typeface="Georgia"/>
              <a:buChar char="•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31470" lvl="6" marL="32004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31470" lvl="8" marL="41148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9pPr>
          </a:lstStyle>
          <a:p/>
        </p:txBody>
      </p:sp>
      <p:sp>
        <p:nvSpPr>
          <p:cNvPr id="138" name="Google Shape;138;p26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9" name="Google Shape;139;p26"/>
          <p:cNvSpPr txBox="1"/>
          <p:nvPr>
            <p:ph idx="10" type="dt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1" type="ftr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" name="Google Shape;12;p17"/>
          <p:cNvSpPr/>
          <p:nvPr/>
        </p:nvSpPr>
        <p:spPr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" name="Google Shape;13;p17"/>
          <p:cNvSpPr/>
          <p:nvPr/>
        </p:nvSpPr>
        <p:spPr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" name="Google Shape;14;p17"/>
          <p:cNvSpPr/>
          <p:nvPr/>
        </p:nvSpPr>
        <p:spPr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1" type="ftr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7" name="Google Shape;17;p17"/>
          <p:cNvSpPr/>
          <p:nvPr/>
        </p:nvSpPr>
        <p:spPr>
          <a:xfrm>
            <a:off x="152400" y="155448"/>
            <a:ext cx="8833104" cy="6547104"/>
          </a:xfrm>
          <a:prstGeom prst="rect">
            <a:avLst/>
          </a:prstGeom>
          <a:noFill/>
          <a:ln cap="flat" cmpd="sng" w="9525">
            <a:solidFill>
              <a:srgbClr val="8C4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8" name="Google Shape;18;p17"/>
          <p:cNvCxnSpPr/>
          <p:nvPr/>
        </p:nvCxnSpPr>
        <p:spPr>
          <a:xfrm>
            <a:off x="152400" y="1276743"/>
            <a:ext cx="8833104" cy="0"/>
          </a:xfrm>
          <a:prstGeom prst="straightConnector1">
            <a:avLst/>
          </a:prstGeom>
          <a:noFill/>
          <a:ln cap="flat" cmpd="sng" w="9525">
            <a:solidFill>
              <a:srgbClr val="8C438F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9" name="Google Shape;19;p17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" name="Google Shape;20;p17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cap="rnd" cmpd="dbl" w="50800">
            <a:solidFill>
              <a:srgbClr val="8C438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indent="0" lvl="0" marL="0" marR="0" rtl="0" algn="ctr">
              <a:spcBef>
                <a:spcPts val="0"/>
              </a:spcBef>
              <a:buNone/>
              <a:defRPr b="0" sz="1600" u="none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0" lvl="1" marL="0" marR="0" rtl="0" algn="ctr">
              <a:spcBef>
                <a:spcPts val="0"/>
              </a:spcBef>
              <a:buNone/>
              <a:defRPr b="0" sz="1600" u="none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0" lvl="2" marL="0" marR="0" rtl="0" algn="ctr">
              <a:spcBef>
                <a:spcPts val="0"/>
              </a:spcBef>
              <a:buNone/>
              <a:defRPr b="0" sz="1600" u="none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0" lvl="3" marL="0" marR="0" rtl="0" algn="ctr">
              <a:spcBef>
                <a:spcPts val="0"/>
              </a:spcBef>
              <a:buNone/>
              <a:defRPr b="0" sz="1600" u="none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0" lvl="4" marL="0" marR="0" rtl="0" algn="ctr">
              <a:spcBef>
                <a:spcPts val="0"/>
              </a:spcBef>
              <a:buNone/>
              <a:defRPr b="0" sz="1600" u="none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0" lvl="5" marL="0" marR="0" rtl="0" algn="ctr">
              <a:spcBef>
                <a:spcPts val="0"/>
              </a:spcBef>
              <a:buNone/>
              <a:defRPr b="0" sz="1600" u="none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0" lvl="6" marL="0" marR="0" rtl="0" algn="ctr">
              <a:spcBef>
                <a:spcPts val="0"/>
              </a:spcBef>
              <a:buNone/>
              <a:defRPr b="0" sz="1600" u="none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0" lvl="7" marL="0" marR="0" rtl="0" algn="ctr">
              <a:spcBef>
                <a:spcPts val="0"/>
              </a:spcBef>
              <a:buNone/>
              <a:defRPr b="0" sz="1600" u="none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0" lvl="8" marL="0" marR="0" rtl="0" algn="ctr">
              <a:spcBef>
                <a:spcPts val="0"/>
              </a:spcBef>
              <a:buNone/>
              <a:defRPr b="0" sz="1600" u="none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1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C438F"/>
              </a:buClr>
              <a:buSzPts val="3300"/>
              <a:buFont typeface="Georgia"/>
              <a:buNone/>
              <a:defRPr b="0" i="0" sz="3300" u="none" cap="none" strike="noStrike">
                <a:solidFill>
                  <a:srgbClr val="8C438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4332" lvl="0" marL="457200" marR="0" rtl="0" algn="l">
              <a:spcBef>
                <a:spcPts val="540"/>
              </a:spcBef>
              <a:spcAft>
                <a:spcPts val="0"/>
              </a:spcAft>
              <a:buClr>
                <a:schemeClr val="accent1"/>
              </a:buClr>
              <a:buSzPts val="2295"/>
              <a:buFont typeface="Noto Sans Symbols"/>
              <a:buChar char="⚫"/>
              <a:defRPr b="0" i="0" sz="27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2639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540"/>
              <a:buFont typeface="Noto Sans Symbols"/>
              <a:buChar char="⚪"/>
              <a:defRPr b="0" i="0" sz="22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500"/>
              <a:buFont typeface="Noto Sans Symbols"/>
              <a:buChar char="⯍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Noto Sans Symbols"/>
              <a:buChar char="🞆"/>
              <a:defRPr b="0" i="0" sz="2000" u="none" cap="none" strike="noStrik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Georgia"/>
              <a:buChar char="•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20039" lvl="6" marL="3200400" marR="0" rtl="0" algn="l">
              <a:spcBef>
                <a:spcPts val="320"/>
              </a:spcBef>
              <a:spcAft>
                <a:spcPts val="0"/>
              </a:spcAft>
              <a:buClr>
                <a:srgbClr val="484979"/>
              </a:buClr>
              <a:buSzPts val="144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rgbClr val="AB5827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08609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3A7075"/>
              </a:buClr>
              <a:buSzPts val="1260"/>
              <a:buFont typeface="Georgia"/>
              <a:buChar char="•"/>
              <a:defRPr b="0" i="0" sz="1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10" Type="http://schemas.openxmlformats.org/officeDocument/2006/relationships/image" Target="../media/image31.png"/><Relationship Id="rId9" Type="http://schemas.openxmlformats.org/officeDocument/2006/relationships/image" Target="../media/image27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Relationship Id="rId7" Type="http://schemas.openxmlformats.org/officeDocument/2006/relationships/image" Target="../media/image19.png"/><Relationship Id="rId8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Relationship Id="rId4" Type="http://schemas.openxmlformats.org/officeDocument/2006/relationships/image" Target="../media/image3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"/>
          <p:cNvSpPr txBox="1"/>
          <p:nvPr>
            <p:ph idx="1" type="subTitle"/>
          </p:nvPr>
        </p:nvSpPr>
        <p:spPr>
          <a:xfrm>
            <a:off x="1371600" y="2819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360"/>
              <a:buNone/>
            </a:pPr>
            <a:r>
              <a:rPr lang="en-US"/>
              <a:t>ASHLEY KLEEN 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LOYOLA UNIVERSITY, MARYLAND</a:t>
            </a:r>
            <a:endParaRPr/>
          </a:p>
          <a:p>
            <a:pPr indent="0" lvl="0" marL="0" rtl="0" algn="ctr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n-US"/>
              <a:t>MAY 2025</a:t>
            </a:r>
            <a:endParaRPr/>
          </a:p>
        </p:txBody>
      </p:sp>
      <p:sp>
        <p:nvSpPr>
          <p:cNvPr id="167" name="Google Shape;167;p1"/>
          <p:cNvSpPr txBox="1"/>
          <p:nvPr>
            <p:ph type="ctrTitle"/>
          </p:nvPr>
        </p:nvSpPr>
        <p:spPr>
          <a:xfrm>
            <a:off x="685800" y="381000"/>
            <a:ext cx="7772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Georgia"/>
              <a:buNone/>
            </a:pPr>
            <a:r>
              <a:rPr lang="en-US"/>
              <a:t>Predicting Risk to Human Life due to Landslides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438F"/>
              </a:buClr>
              <a:buSzPts val="3300"/>
              <a:buFont typeface="Georgia"/>
              <a:buNone/>
            </a:pPr>
            <a:r>
              <a:rPr lang="en-US"/>
              <a:t>Validation</a:t>
            </a:r>
            <a:endParaRPr/>
          </a:p>
        </p:txBody>
      </p:sp>
      <p:pic>
        <p:nvPicPr>
          <p:cNvPr id="238" name="Google Shape;23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490" y="1869392"/>
            <a:ext cx="1929728" cy="181900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0"/>
          <p:cNvSpPr txBox="1"/>
          <p:nvPr/>
        </p:nvSpPr>
        <p:spPr>
          <a:xfrm>
            <a:off x="427087" y="1440177"/>
            <a:ext cx="17668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Random Forest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0" name="Google Shape;240;p10"/>
          <p:cNvSpPr txBox="1"/>
          <p:nvPr/>
        </p:nvSpPr>
        <p:spPr>
          <a:xfrm>
            <a:off x="6172200" y="1423344"/>
            <a:ext cx="6158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SVC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1" name="Google Shape;241;p10"/>
          <p:cNvSpPr txBox="1"/>
          <p:nvPr/>
        </p:nvSpPr>
        <p:spPr>
          <a:xfrm>
            <a:off x="5791200" y="3828420"/>
            <a:ext cx="12827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SVCLinear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2" name="Google Shape;242;p10"/>
          <p:cNvSpPr txBox="1"/>
          <p:nvPr/>
        </p:nvSpPr>
        <p:spPr>
          <a:xfrm>
            <a:off x="914400" y="3828420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CART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3" name="Google Shape;24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1" y="4376583"/>
            <a:ext cx="1994428" cy="196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2036" y="4376583"/>
            <a:ext cx="2021543" cy="1961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16032" y="1809509"/>
            <a:ext cx="1962667" cy="1924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23028" y="2307984"/>
            <a:ext cx="1301750" cy="6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327200" y="4953000"/>
            <a:ext cx="122555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486650" y="4971367"/>
            <a:ext cx="1301750" cy="5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467600" y="2438400"/>
            <a:ext cx="133985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1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438F"/>
              </a:buClr>
              <a:buSzPct val="100000"/>
              <a:buFont typeface="Georgia"/>
              <a:buNone/>
            </a:pPr>
            <a:r>
              <a:rPr lang="en-US"/>
              <a:t>Random Forest and CART Feature Importance</a:t>
            </a:r>
            <a:endParaRPr/>
          </a:p>
        </p:txBody>
      </p:sp>
      <p:pic>
        <p:nvPicPr>
          <p:cNvPr id="255" name="Google Shape;25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42" y="1905000"/>
            <a:ext cx="4927895" cy="289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3505200"/>
            <a:ext cx="4847123" cy="289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1"/>
          <p:cNvSpPr txBox="1"/>
          <p:nvPr/>
        </p:nvSpPr>
        <p:spPr>
          <a:xfrm>
            <a:off x="1752600" y="1503838"/>
            <a:ext cx="17668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Random Forest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8" name="Google Shape;258;p11"/>
          <p:cNvSpPr txBox="1"/>
          <p:nvPr/>
        </p:nvSpPr>
        <p:spPr>
          <a:xfrm>
            <a:off x="6477000" y="3124200"/>
            <a:ext cx="7922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CART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9" name="Google Shape;259;p11"/>
          <p:cNvSpPr txBox="1"/>
          <p:nvPr/>
        </p:nvSpPr>
        <p:spPr>
          <a:xfrm>
            <a:off x="5257800" y="1500869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Permutation importance – does not describe the predictive power of the feature, but the importance the feature had on the model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438F"/>
              </a:buClr>
              <a:buSzPts val="3300"/>
              <a:buFont typeface="Georgia"/>
              <a:buNone/>
            </a:pPr>
            <a:r>
              <a:rPr lang="en-US"/>
              <a:t>SVC and SVCLinear Feature Importance</a:t>
            </a:r>
            <a:endParaRPr/>
          </a:p>
        </p:txBody>
      </p:sp>
      <p:sp>
        <p:nvSpPr>
          <p:cNvPr id="265" name="Google Shape;265;p12"/>
          <p:cNvSpPr txBox="1"/>
          <p:nvPr/>
        </p:nvSpPr>
        <p:spPr>
          <a:xfrm>
            <a:off x="1752600" y="1503838"/>
            <a:ext cx="6158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SVC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6" name="Google Shape;266;p12"/>
          <p:cNvSpPr txBox="1"/>
          <p:nvPr/>
        </p:nvSpPr>
        <p:spPr>
          <a:xfrm>
            <a:off x="6026552" y="1503838"/>
            <a:ext cx="128272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SVCLinear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67" name="Google Shape;2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6336" y="1927741"/>
            <a:ext cx="3549650" cy="269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1927741"/>
            <a:ext cx="3143250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438F"/>
              </a:buClr>
              <a:buSzPts val="3300"/>
              <a:buFont typeface="Georgia"/>
              <a:buNone/>
            </a:pPr>
            <a:r>
              <a:rPr lang="en-US"/>
              <a:t>Conclusions</a:t>
            </a:r>
            <a:endParaRPr/>
          </a:p>
        </p:txBody>
      </p:sp>
      <p:sp>
        <p:nvSpPr>
          <p:cNvPr id="274" name="Google Shape;274;p13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74347" lvl="0" marL="274320" rtl="0" algn="l">
              <a:spcBef>
                <a:spcPts val="0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Random Forest Model is best with 95.7% recall</a:t>
            </a:r>
            <a:endParaRPr/>
          </a:p>
          <a:p>
            <a:pPr indent="-274347" lvl="0" marL="274320" rtl="0" algn="l">
              <a:spcBef>
                <a:spcPts val="499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Local population, landslide size, category, and trigger are all contributors</a:t>
            </a:r>
            <a:endParaRPr/>
          </a:p>
          <a:p>
            <a:pPr indent="-274347" lvl="0" marL="274320" rtl="0" algn="l">
              <a:spcBef>
                <a:spcPts val="499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There is no one particular place that is inherently more dangerous, but the maps consistently show a higher number of reports from mountainous areas</a:t>
            </a:r>
            <a:endParaRPr/>
          </a:p>
          <a:p>
            <a:pPr indent="-274347" lvl="0" marL="274320" rtl="0" algn="l">
              <a:spcBef>
                <a:spcPts val="499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! The model can be used directly after an event to predict need for hospitals or search and rescue events, but cannot be used to be pro-active because it can’t tell you where a landslide may take place or its size</a:t>
            </a:r>
            <a:endParaRPr/>
          </a:p>
          <a:p>
            <a:pPr indent="-274347" lvl="0" marL="274320" rtl="0" algn="l">
              <a:spcBef>
                <a:spcPts val="499"/>
              </a:spcBef>
              <a:spcAft>
                <a:spcPts val="0"/>
              </a:spcAft>
              <a:buSzPct val="85000"/>
              <a:buChar char="⚫"/>
            </a:pPr>
            <a:r>
              <a:rPr lang="en-US"/>
              <a:t>Reported data can be used to create accurate predictions, but cautions and assumptions must be made for missing data or inaccurate data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438F"/>
              </a:buClr>
              <a:buSzPts val="3300"/>
              <a:buFont typeface="Georgia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438F"/>
              </a:buClr>
              <a:buSzPts val="3300"/>
              <a:buFont typeface="Georgia"/>
              <a:buNone/>
            </a:pPr>
            <a:r>
              <a:rPr lang="en-US"/>
              <a:t>Seasons and Causes</a:t>
            </a:r>
            <a:endParaRPr/>
          </a:p>
        </p:txBody>
      </p:sp>
      <p:pic>
        <p:nvPicPr>
          <p:cNvPr id="285" name="Google Shape;285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1474" y="1600200"/>
            <a:ext cx="6621052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00" y="1600200"/>
            <a:ext cx="1435100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438F"/>
              </a:buClr>
              <a:buSzPts val="3300"/>
              <a:buFont typeface="Georgia"/>
              <a:buNone/>
            </a:pPr>
            <a:r>
              <a:rPr lang="en-US"/>
              <a:t>Landslide Sizes and Categories</a:t>
            </a:r>
            <a:endParaRPr/>
          </a:p>
        </p:txBody>
      </p:sp>
      <p:pic>
        <p:nvPicPr>
          <p:cNvPr id="292" name="Google Shape;292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" l="0" r="0" t="-2798"/>
          <a:stretch/>
        </p:blipFill>
        <p:spPr>
          <a:xfrm>
            <a:off x="1187992" y="1527175"/>
            <a:ext cx="673150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438F"/>
              </a:buClr>
              <a:buSzPts val="3300"/>
              <a:buFont typeface="Georgia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74" name="Google Shape;174;p2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Research Questions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Can reported data on landslides can be used to accurately predict risk to human life?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Is there a place/type of place that is inherently more dangerous?</a:t>
            </a:r>
            <a:endParaRPr/>
          </a:p>
          <a:p>
            <a:pPr indent="-274320" lvl="1" marL="548640" rtl="0" algn="l">
              <a:spcBef>
                <a:spcPts val="440"/>
              </a:spcBef>
              <a:spcAft>
                <a:spcPts val="0"/>
              </a:spcAft>
              <a:buSzPts val="1540"/>
              <a:buChar char="⚪"/>
            </a:pPr>
            <a:r>
              <a:rPr lang="en-US"/>
              <a:t>Which model is most accurate: Random Forest, classification and regression trees (CART), Support Vector Classification (SVC), or SVCLinear?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438F"/>
              </a:buClr>
              <a:buSzPts val="3300"/>
              <a:buFont typeface="Georgia"/>
              <a:buNone/>
            </a:pPr>
            <a:r>
              <a:rPr lang="en-US"/>
              <a:t>Map of Reported Landslides</a:t>
            </a:r>
            <a:endParaRPr/>
          </a:p>
        </p:txBody>
      </p:sp>
      <p:pic>
        <p:nvPicPr>
          <p:cNvPr id="180" name="Google Shape;180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5672" y="1600200"/>
            <a:ext cx="7092657" cy="4786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62800" y="1600200"/>
            <a:ext cx="958850" cy="8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438F"/>
              </a:buClr>
              <a:buSzPts val="3300"/>
              <a:buFont typeface="Georgia"/>
              <a:buNone/>
            </a:pPr>
            <a:r>
              <a:rPr lang="en-US"/>
              <a:t>Detailed Map of India and China</a:t>
            </a:r>
            <a:endParaRPr/>
          </a:p>
        </p:txBody>
      </p:sp>
      <p:pic>
        <p:nvPicPr>
          <p:cNvPr id="187" name="Google Shape;18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6417" y="1600200"/>
            <a:ext cx="6351167" cy="472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" y="5486400"/>
            <a:ext cx="958850" cy="8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438F"/>
              </a:buClr>
              <a:buSzPts val="2400"/>
              <a:buFont typeface="Georgia"/>
              <a:buNone/>
            </a:pPr>
            <a:r>
              <a:rPr lang="en-US" sz="2400"/>
              <a:t>Reports by Year and Colored by Injury/Fatality Count</a:t>
            </a:r>
            <a:endParaRPr sz="2400"/>
          </a:p>
        </p:txBody>
      </p:sp>
      <p:pic>
        <p:nvPicPr>
          <p:cNvPr id="194" name="Google Shape;194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7800" y="1676400"/>
            <a:ext cx="6246074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5"/>
          <p:cNvPicPr preferRelativeResize="0"/>
          <p:nvPr/>
        </p:nvPicPr>
        <p:blipFill rotWithShape="1">
          <a:blip r:embed="rId4">
            <a:alphaModFix/>
          </a:blip>
          <a:srcRect b="0" l="1929" r="0" t="0"/>
          <a:stretch/>
        </p:blipFill>
        <p:spPr>
          <a:xfrm>
            <a:off x="2109245" y="1723663"/>
            <a:ext cx="1612900" cy="5518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438F"/>
              </a:buClr>
              <a:buSzPts val="3300"/>
              <a:buFont typeface="Georgia"/>
              <a:buNone/>
            </a:pPr>
            <a:r>
              <a:rPr lang="en-US"/>
              <a:t>Data Pre-Processing</a:t>
            </a:r>
            <a:endParaRPr/>
          </a:p>
        </p:txBody>
      </p:sp>
      <p:pic>
        <p:nvPicPr>
          <p:cNvPr id="201" name="Google Shape;20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47800"/>
            <a:ext cx="2234045" cy="45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2133600"/>
            <a:ext cx="6475819" cy="26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6"/>
          <p:cNvSpPr txBox="1"/>
          <p:nvPr/>
        </p:nvSpPr>
        <p:spPr>
          <a:xfrm>
            <a:off x="2514600" y="4953000"/>
            <a:ext cx="29113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Original shape: (11033, 31)</a:t>
            </a:r>
            <a:endParaRPr sz="18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438F"/>
              </a:buClr>
              <a:buSzPts val="3300"/>
              <a:buFont typeface="Georgia"/>
              <a:buNone/>
            </a:pPr>
            <a:r>
              <a:rPr lang="en-US"/>
              <a:t>Data Pre-processing</a:t>
            </a:r>
            <a:endParaRPr/>
          </a:p>
        </p:txBody>
      </p:sp>
      <p:sp>
        <p:nvSpPr>
          <p:cNvPr id="209" name="Google Shape;209;p7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New variables: Month, Year, Season, Biome, Risk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  <p:pic>
        <p:nvPicPr>
          <p:cNvPr id="210" name="Google Shape;21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5092700"/>
            <a:ext cx="255905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2133600"/>
            <a:ext cx="7473950" cy="295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438F"/>
              </a:buClr>
              <a:buSzPts val="3300"/>
              <a:buFont typeface="Georgia"/>
              <a:buNone/>
            </a:pPr>
            <a:r>
              <a:rPr lang="en-US"/>
              <a:t>Feature Selection and Challenges</a:t>
            </a:r>
            <a:endParaRPr/>
          </a:p>
        </p:txBody>
      </p:sp>
      <p:sp>
        <p:nvSpPr>
          <p:cNvPr id="218" name="Google Shape;218;p8"/>
          <p:cNvSpPr txBox="1"/>
          <p:nvPr>
            <p:ph idx="1" type="body"/>
          </p:nvPr>
        </p:nvSpPr>
        <p:spPr>
          <a:xfrm>
            <a:off x="301752" y="1527048"/>
            <a:ext cx="850392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95"/>
              <a:buChar char="⚫"/>
            </a:pPr>
            <a:r>
              <a:rPr lang="en-US"/>
              <a:t>SelectKBest &amp; Corr &gt; 0.80</a:t>
            </a:r>
            <a:endParaRPr/>
          </a:p>
          <a:p>
            <a:pPr indent="-128587" lvl="0" marL="274320" rtl="0" algn="l">
              <a:spcBef>
                <a:spcPts val="540"/>
              </a:spcBef>
              <a:spcAft>
                <a:spcPts val="0"/>
              </a:spcAft>
              <a:buSzPts val="2295"/>
              <a:buNone/>
            </a:pPr>
            <a:r>
              <a:t/>
            </a:r>
            <a:endParaRPr/>
          </a:p>
        </p:txBody>
      </p:sp>
      <p:pic>
        <p:nvPicPr>
          <p:cNvPr id="219" name="Google Shape;21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36" y="3733800"/>
            <a:ext cx="3992636" cy="259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6927" y="2405306"/>
            <a:ext cx="4009033" cy="11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96908" y="1524000"/>
            <a:ext cx="2057360" cy="1110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53337" y="2743200"/>
            <a:ext cx="4097576" cy="259495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8"/>
          <p:cNvSpPr txBox="1"/>
          <p:nvPr/>
        </p:nvSpPr>
        <p:spPr>
          <a:xfrm>
            <a:off x="211720" y="2097529"/>
            <a:ext cx="40162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Filtering features to &gt; 20 SelectKBest scores</a:t>
            </a:r>
            <a:endParaRPr sz="14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 txBox="1"/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C438F"/>
              </a:buClr>
              <a:buSzPts val="3300"/>
              <a:buFont typeface="Georgia"/>
              <a:buNone/>
            </a:pPr>
            <a:r>
              <a:rPr lang="en-US"/>
              <a:t>Model Selection</a:t>
            </a:r>
            <a:endParaRPr/>
          </a:p>
        </p:txBody>
      </p:sp>
      <p:pic>
        <p:nvPicPr>
          <p:cNvPr id="229" name="Google Shape;229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656" y="1752600"/>
            <a:ext cx="3990922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4134465"/>
            <a:ext cx="3940537" cy="17721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1530" y="1828800"/>
            <a:ext cx="4557828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8024" y="4272643"/>
            <a:ext cx="4557829" cy="1495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vic">
  <a:themeElements>
    <a:clrScheme name="Urban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2025-04-15T17:51:45Z</dcterms:created>
  <dc:creator>Ashley Kleen</dc:creator>
</cp:coreProperties>
</file>