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1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4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8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5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7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4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8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37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GloBox Ash1">
            <a:extLst>
              <a:ext uri="{FF2B5EF4-FFF2-40B4-BE49-F238E27FC236}">
                <a16:creationId xmlns:a16="http://schemas.microsoft.com/office/drawing/2014/main" id="{F9B26E71-0CF2-4B96-AE74-5554EFF44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11" y="51114"/>
            <a:ext cx="6829908" cy="64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F36170-EC1D-723A-9CBA-5EC392ED4868}"/>
              </a:ext>
            </a:extLst>
          </p:cNvPr>
          <p:cNvSpPr txBox="1"/>
          <p:nvPr/>
        </p:nvSpPr>
        <p:spPr>
          <a:xfrm>
            <a:off x="522513" y="1259788"/>
            <a:ext cx="420283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Statistical Result and Overall Recommendation:</a:t>
            </a:r>
          </a:p>
          <a:p>
            <a:endParaRPr lang="en-US" sz="1600" dirty="0"/>
          </a:p>
          <a:p>
            <a:r>
              <a:rPr lang="en-US" sz="1600" dirty="0"/>
              <a:t>Conducted an A/B test on two groups: Group A (Control) and Group B (Treatment) with a new feature.</a:t>
            </a:r>
          </a:p>
          <a:p>
            <a:r>
              <a:rPr lang="en-US" sz="1600" b="1" dirty="0"/>
              <a:t>Statistical analysis: </a:t>
            </a:r>
          </a:p>
          <a:p>
            <a:r>
              <a:rPr lang="en-US" sz="1600" dirty="0"/>
              <a:t>p-value = 0.001, indicating a significant difference between the groups.</a:t>
            </a:r>
          </a:p>
          <a:p>
            <a:r>
              <a:rPr lang="en-US" sz="1600" b="1" dirty="0"/>
              <a:t>Results: </a:t>
            </a:r>
          </a:p>
          <a:p>
            <a:r>
              <a:rPr lang="en-US" sz="1600" dirty="0"/>
              <a:t>Group B showed an 18.02% improvement in conversion rate and a 0.48% increase in average revenue per user.</a:t>
            </a:r>
          </a:p>
          <a:p>
            <a:r>
              <a:rPr lang="en-US" sz="1600" b="1" dirty="0"/>
              <a:t>Recommendation: </a:t>
            </a:r>
          </a:p>
          <a:p>
            <a:r>
              <a:rPr lang="en-US" sz="1600" dirty="0"/>
              <a:t>Launch the experiment considering the low cost, positive improvements, and statistical significance.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GloBox Ash2">
            <a:extLst>
              <a:ext uri="{FF2B5EF4-FFF2-40B4-BE49-F238E27FC236}">
                <a16:creationId xmlns:a16="http://schemas.microsoft.com/office/drawing/2014/main" id="{61E67B7E-1F1B-4611-AA64-99C460179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951" y="94657"/>
            <a:ext cx="6829907" cy="64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107A30-0DF0-FBBB-1195-AD2414F22E98}"/>
              </a:ext>
            </a:extLst>
          </p:cNvPr>
          <p:cNvSpPr txBox="1"/>
          <p:nvPr/>
        </p:nvSpPr>
        <p:spPr>
          <a:xfrm>
            <a:off x="403245" y="1618658"/>
            <a:ext cx="453224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dirty="0"/>
              <a:t>Need for Another Test Based on Forecasting Data:</a:t>
            </a:r>
          </a:p>
          <a:p>
            <a:endParaRPr lang="en-US" dirty="0"/>
          </a:p>
          <a:p>
            <a:r>
              <a:rPr lang="en-US" sz="1600" dirty="0"/>
              <a:t>•The data analysis suggests a right-skewed distribution of conversion rate and revenue over time.</a:t>
            </a:r>
          </a:p>
          <a:p>
            <a:r>
              <a:rPr lang="en-US" sz="1600" dirty="0"/>
              <a:t>•Forecasting indicates a potential decline in conversion rate and revenue in one month.</a:t>
            </a:r>
          </a:p>
          <a:p>
            <a:endParaRPr lang="en-US" sz="1600" dirty="0"/>
          </a:p>
          <a:p>
            <a:r>
              <a:rPr lang="en-US" sz="1600" dirty="0"/>
              <a:t>•</a:t>
            </a:r>
            <a:r>
              <a:rPr lang="en-US" sz="1600" b="1" dirty="0"/>
              <a:t>Recommendation: </a:t>
            </a:r>
          </a:p>
          <a:p>
            <a:r>
              <a:rPr lang="en-US" sz="1600" dirty="0"/>
              <a:t>Conduct another test over a longer period (at least 6 weeks) to investigate and verify the results.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GloBox Ash3">
            <a:extLst>
              <a:ext uri="{FF2B5EF4-FFF2-40B4-BE49-F238E27FC236}">
                <a16:creationId xmlns:a16="http://schemas.microsoft.com/office/drawing/2014/main" id="{3FAF81C7-74B1-481F-9CDC-4ACA4DF37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667" y="117022"/>
            <a:ext cx="6829907" cy="64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5FB6F3-45FC-ED9E-601A-6DE919E91D64}"/>
              </a:ext>
            </a:extLst>
          </p:cNvPr>
          <p:cNvSpPr txBox="1"/>
          <p:nvPr/>
        </p:nvSpPr>
        <p:spPr>
          <a:xfrm>
            <a:off x="255578" y="1459632"/>
            <a:ext cx="42312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Need for Another Test Based on Returned Users and Second-Time Buyers:</a:t>
            </a:r>
          </a:p>
          <a:p>
            <a:endParaRPr lang="en-US" dirty="0"/>
          </a:p>
          <a:p>
            <a:r>
              <a:rPr lang="en-US" sz="1600" dirty="0"/>
              <a:t>• A significant portion of converted users (27.17%) returned to make purchases after a few days.</a:t>
            </a:r>
          </a:p>
          <a:p>
            <a:r>
              <a:rPr lang="en-US" sz="1600" dirty="0"/>
              <a:t>• Total revenue generated by these returning users accounted for 23.41%.</a:t>
            </a:r>
          </a:p>
          <a:p>
            <a:r>
              <a:rPr lang="en-US" sz="1600" dirty="0"/>
              <a:t>• Short test duration may have missed potential conversion and purchase outcomes.</a:t>
            </a:r>
          </a:p>
          <a:p>
            <a:endParaRPr lang="en-US" sz="1600" dirty="0"/>
          </a:p>
          <a:p>
            <a:r>
              <a:rPr lang="en-US" sz="1600" dirty="0"/>
              <a:t>• </a:t>
            </a:r>
            <a:r>
              <a:rPr lang="en-US" sz="1600" b="1" dirty="0"/>
              <a:t>Recommendation: </a:t>
            </a:r>
          </a:p>
          <a:p>
            <a:r>
              <a:rPr lang="en-US" sz="1600" dirty="0"/>
              <a:t>Extend the test duration to capture the behavior of returning users and their impact on conversion and revenue.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GloBox Ash4">
            <a:extLst>
              <a:ext uri="{FF2B5EF4-FFF2-40B4-BE49-F238E27FC236}">
                <a16:creationId xmlns:a16="http://schemas.microsoft.com/office/drawing/2014/main" id="{FE68E077-A1F4-4A99-9B62-AA6DA5312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82" y="124279"/>
            <a:ext cx="6829907" cy="64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5D57B4-BEE4-F901-4DBA-92958E6A9FF7}"/>
              </a:ext>
            </a:extLst>
          </p:cNvPr>
          <p:cNvSpPr txBox="1"/>
          <p:nvPr/>
        </p:nvSpPr>
        <p:spPr>
          <a:xfrm>
            <a:off x="380527" y="1493709"/>
            <a:ext cx="411763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Analysis Based on Device Type and Gender:</a:t>
            </a:r>
          </a:p>
          <a:p>
            <a:endParaRPr lang="en-US" dirty="0"/>
          </a:p>
          <a:p>
            <a:r>
              <a:rPr lang="en-US" sz="1600" dirty="0"/>
              <a:t>• Greater conversion rate improvements were observed among iOS and other devices.</a:t>
            </a:r>
          </a:p>
          <a:p>
            <a:r>
              <a:rPr lang="en-US" sz="1600" dirty="0"/>
              <a:t>• Only Android users showed an increase in average spending.</a:t>
            </a:r>
          </a:p>
          <a:p>
            <a:endParaRPr lang="en-US" sz="1600" dirty="0"/>
          </a:p>
          <a:p>
            <a:r>
              <a:rPr lang="en-US" sz="1600" dirty="0"/>
              <a:t>• </a:t>
            </a:r>
            <a:r>
              <a:rPr lang="en-US" sz="1600" b="1" dirty="0"/>
              <a:t>Suggestion:</a:t>
            </a:r>
          </a:p>
          <a:p>
            <a:r>
              <a:rPr lang="en-US" sz="1600" b="1" dirty="0"/>
              <a:t> </a:t>
            </a:r>
            <a:r>
              <a:rPr lang="en-US" sz="1600" dirty="0"/>
              <a:t>Investigate design differences between Android and other devices to optimize the user experience across all platforms.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GloBox Ash5">
            <a:extLst>
              <a:ext uri="{FF2B5EF4-FFF2-40B4-BE49-F238E27FC236}">
                <a16:creationId xmlns:a16="http://schemas.microsoft.com/office/drawing/2014/main" id="{047F72CE-0F8A-4452-945D-132124DF4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211" y="189000"/>
            <a:ext cx="6829907" cy="64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127660-AEE1-BBD7-FE91-3C39E39E58CE}"/>
              </a:ext>
            </a:extLst>
          </p:cNvPr>
          <p:cNvSpPr txBox="1"/>
          <p:nvPr/>
        </p:nvSpPr>
        <p:spPr>
          <a:xfrm>
            <a:off x="562271" y="1601620"/>
            <a:ext cx="4123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US" dirty="0"/>
              <a:t>Analysis Based on Country:</a:t>
            </a:r>
          </a:p>
          <a:p>
            <a:endParaRPr lang="en-US" dirty="0"/>
          </a:p>
          <a:p>
            <a:r>
              <a:rPr lang="en-US" sz="1600" dirty="0"/>
              <a:t>• Despite higher user numbers, certain countries (USA, Brazil, France, Turkey, and Germany) exhibited slightly lower average spending.</a:t>
            </a:r>
          </a:p>
          <a:p>
            <a:endParaRPr lang="en-US" sz="1600" dirty="0"/>
          </a:p>
          <a:p>
            <a:r>
              <a:rPr lang="en-US" sz="1600" dirty="0"/>
              <a:t>• </a:t>
            </a:r>
            <a:r>
              <a:rPr lang="en-US" sz="1600" b="1" dirty="0"/>
              <a:t>Suggestion: </a:t>
            </a:r>
          </a:p>
          <a:p>
            <a:r>
              <a:rPr lang="en-US" sz="1600" dirty="0"/>
              <a:t>Explore customer preferences in these markets to tailor growth opportunities according to their needs.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GloBox Ash7">
            <a:extLst>
              <a:ext uri="{FF2B5EF4-FFF2-40B4-BE49-F238E27FC236}">
                <a16:creationId xmlns:a16="http://schemas.microsoft.com/office/drawing/2014/main" id="{065D97BE-AAC4-4F48-9C08-D27944E07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96" y="189000"/>
            <a:ext cx="6829907" cy="64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72E6BA-95B4-7374-5F8E-43A5F6E5014C}"/>
              </a:ext>
            </a:extLst>
          </p:cNvPr>
          <p:cNvSpPr txBox="1"/>
          <p:nvPr/>
        </p:nvSpPr>
        <p:spPr>
          <a:xfrm>
            <a:off x="556591" y="1459632"/>
            <a:ext cx="418579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endParaRPr lang="en-US" sz="1600" dirty="0"/>
          </a:p>
          <a:p>
            <a:r>
              <a:rPr lang="en-US" sz="1600" dirty="0"/>
              <a:t>• Overall recommendation is to launch the experiment based on positive improvements, low cost, and statistical significance.</a:t>
            </a:r>
          </a:p>
          <a:p>
            <a:endParaRPr lang="en-US" sz="1600" dirty="0"/>
          </a:p>
          <a:p>
            <a:r>
              <a:rPr lang="en-US" sz="1600" dirty="0"/>
              <a:t>• Need for another test to validate and verify results based on forecasting data and behavior of returned users.</a:t>
            </a:r>
          </a:p>
          <a:p>
            <a:endParaRPr lang="en-US" sz="1600" dirty="0"/>
          </a:p>
          <a:p>
            <a:r>
              <a:rPr lang="en-US" sz="1600" dirty="0"/>
              <a:t>• Further analysis should consider device type and gender, as well as country-specific customer preferences.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Thank you for your attention.</a:t>
            </a:r>
          </a:p>
          <a:p>
            <a:r>
              <a:rPr lang="en-US" sz="1600" b="1" dirty="0"/>
              <a:t>I encourage you to explore the attached interactive graphs and dashboards to gain a deeper understanding. 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9D5"/>
    </a:lt2>
    <a:accent1>
      <a:srgbClr val="FB8C29"/>
    </a:accent1>
    <a:accent2>
      <a:srgbClr val="F2C351"/>
    </a:accent2>
    <a:accent3>
      <a:srgbClr val="D0CBA5"/>
    </a:accent3>
    <a:accent4>
      <a:srgbClr val="A2C476"/>
    </a:accent4>
    <a:accent5>
      <a:srgbClr val="57C293"/>
    </a:accent5>
    <a:accent6>
      <a:srgbClr val="06BFDE"/>
    </a:accent6>
    <a:hlink>
      <a:srgbClr val="FBAE29"/>
    </a:hlink>
    <a:folHlink>
      <a:srgbClr val="EDC47E"/>
    </a:folHlink>
  </a:clrScheme>
</a:themeOverride>
</file>

<file path=ppt/theme/themeOverride2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9D5"/>
    </a:lt2>
    <a:accent1>
      <a:srgbClr val="FB8C29"/>
    </a:accent1>
    <a:accent2>
      <a:srgbClr val="F2C351"/>
    </a:accent2>
    <a:accent3>
      <a:srgbClr val="D0CBA5"/>
    </a:accent3>
    <a:accent4>
      <a:srgbClr val="A2C476"/>
    </a:accent4>
    <a:accent5>
      <a:srgbClr val="57C293"/>
    </a:accent5>
    <a:accent6>
      <a:srgbClr val="06BFDE"/>
    </a:accent6>
    <a:hlink>
      <a:srgbClr val="FBAE29"/>
    </a:hlink>
    <a:folHlink>
      <a:srgbClr val="EDC47E"/>
    </a:folHlink>
  </a:clrScheme>
</a:themeOverride>
</file>

<file path=ppt/theme/themeOverride3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9D5"/>
    </a:lt2>
    <a:accent1>
      <a:srgbClr val="FB8C29"/>
    </a:accent1>
    <a:accent2>
      <a:srgbClr val="F2C351"/>
    </a:accent2>
    <a:accent3>
      <a:srgbClr val="D0CBA5"/>
    </a:accent3>
    <a:accent4>
      <a:srgbClr val="A2C476"/>
    </a:accent4>
    <a:accent5>
      <a:srgbClr val="57C293"/>
    </a:accent5>
    <a:accent6>
      <a:srgbClr val="06BFDE"/>
    </a:accent6>
    <a:hlink>
      <a:srgbClr val="FBAE29"/>
    </a:hlink>
    <a:folHlink>
      <a:srgbClr val="EDC47E"/>
    </a:folHlink>
  </a:clrScheme>
</a:themeOverride>
</file>

<file path=ppt/theme/themeOverride4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9D5"/>
    </a:lt2>
    <a:accent1>
      <a:srgbClr val="FB8C29"/>
    </a:accent1>
    <a:accent2>
      <a:srgbClr val="F2C351"/>
    </a:accent2>
    <a:accent3>
      <a:srgbClr val="D0CBA5"/>
    </a:accent3>
    <a:accent4>
      <a:srgbClr val="A2C476"/>
    </a:accent4>
    <a:accent5>
      <a:srgbClr val="57C293"/>
    </a:accent5>
    <a:accent6>
      <a:srgbClr val="06BFDE"/>
    </a:accent6>
    <a:hlink>
      <a:srgbClr val="FBAE29"/>
    </a:hlink>
    <a:folHlink>
      <a:srgbClr val="EDC47E"/>
    </a:folHlink>
  </a:clrScheme>
</a:themeOverride>
</file>

<file path=ppt/theme/themeOverride5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9D5"/>
    </a:lt2>
    <a:accent1>
      <a:srgbClr val="FB8C29"/>
    </a:accent1>
    <a:accent2>
      <a:srgbClr val="F2C351"/>
    </a:accent2>
    <a:accent3>
      <a:srgbClr val="D0CBA5"/>
    </a:accent3>
    <a:accent4>
      <a:srgbClr val="A2C476"/>
    </a:accent4>
    <a:accent5>
      <a:srgbClr val="57C293"/>
    </a:accent5>
    <a:accent6>
      <a:srgbClr val="06BFDE"/>
    </a:accent6>
    <a:hlink>
      <a:srgbClr val="FBAE29"/>
    </a:hlink>
    <a:folHlink>
      <a:srgbClr val="EDC4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418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Rockwell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28-07</dc:title>
  <dc:creator>Sara NA</dc:creator>
  <cp:lastModifiedBy>Sara NA</cp:lastModifiedBy>
  <cp:revision>4</cp:revision>
  <dcterms:created xsi:type="dcterms:W3CDTF">2023-07-04T23:46:11Z</dcterms:created>
  <dcterms:modified xsi:type="dcterms:W3CDTF">2023-07-06T00:03:34Z</dcterms:modified>
</cp:coreProperties>
</file>